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4"/>
  </p:sldMasterIdLst>
  <p:notesMasterIdLst>
    <p:notesMasterId r:id="rId57"/>
  </p:notesMasterIdLst>
  <p:sldIdLst>
    <p:sldId id="368" r:id="rId5"/>
    <p:sldId id="367" r:id="rId6"/>
    <p:sldId id="284" r:id="rId7"/>
    <p:sldId id="369" r:id="rId8"/>
    <p:sldId id="431" r:id="rId9"/>
    <p:sldId id="372" r:id="rId10"/>
    <p:sldId id="371" r:id="rId11"/>
    <p:sldId id="373" r:id="rId12"/>
    <p:sldId id="374" r:id="rId13"/>
    <p:sldId id="432" r:id="rId14"/>
    <p:sldId id="375" r:id="rId15"/>
    <p:sldId id="386" r:id="rId16"/>
    <p:sldId id="385" r:id="rId17"/>
    <p:sldId id="378" r:id="rId18"/>
    <p:sldId id="381" r:id="rId19"/>
    <p:sldId id="380" r:id="rId20"/>
    <p:sldId id="433" r:id="rId21"/>
    <p:sldId id="387" r:id="rId22"/>
    <p:sldId id="390" r:id="rId23"/>
    <p:sldId id="401" r:id="rId24"/>
    <p:sldId id="392" r:id="rId25"/>
    <p:sldId id="402" r:id="rId26"/>
    <p:sldId id="393" r:id="rId27"/>
    <p:sldId id="389" r:id="rId28"/>
    <p:sldId id="398" r:id="rId29"/>
    <p:sldId id="434" r:id="rId30"/>
    <p:sldId id="403" r:id="rId31"/>
    <p:sldId id="425" r:id="rId32"/>
    <p:sldId id="426" r:id="rId33"/>
    <p:sldId id="417" r:id="rId34"/>
    <p:sldId id="419" r:id="rId35"/>
    <p:sldId id="416" r:id="rId36"/>
    <p:sldId id="422" r:id="rId37"/>
    <p:sldId id="424" r:id="rId38"/>
    <p:sldId id="427" r:id="rId39"/>
    <p:sldId id="428" r:id="rId40"/>
    <p:sldId id="430" r:id="rId41"/>
    <p:sldId id="435" r:id="rId42"/>
    <p:sldId id="421" r:id="rId43"/>
    <p:sldId id="437" r:id="rId44"/>
    <p:sldId id="438" r:id="rId45"/>
    <p:sldId id="423" r:id="rId46"/>
    <p:sldId id="440" r:id="rId47"/>
    <p:sldId id="441" r:id="rId48"/>
    <p:sldId id="411" r:id="rId49"/>
    <p:sldId id="444" r:id="rId50"/>
    <p:sldId id="439" r:id="rId51"/>
    <p:sldId id="442" r:id="rId52"/>
    <p:sldId id="445" r:id="rId53"/>
    <p:sldId id="443" r:id="rId54"/>
    <p:sldId id="446" r:id="rId55"/>
    <p:sldId id="447" r:id="rId56"/>
  </p:sldIdLst>
  <p:sldSz cx="9144000" cy="6858000" type="screen4x3"/>
  <p:notesSz cx="7099300" cy="102346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7A04C"/>
    <a:srgbClr val="ABCEFA"/>
    <a:srgbClr val="595959"/>
    <a:srgbClr val="4174A5"/>
    <a:srgbClr val="725B8F"/>
    <a:srgbClr val="C06F75"/>
    <a:srgbClr val="5096D9"/>
    <a:srgbClr val="A4CAFD"/>
    <a:srgbClr val="5498DA"/>
    <a:srgbClr val="5196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538F888-2B1D-49BF-8ED1-41C0E3D7645D}">
  <a:tblStyle styleId="{0538F888-2B1D-49BF-8ED1-41C0E3D7645D}" styleName="Table_0"/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50354" autoAdjust="0"/>
  </p:normalViewPr>
  <p:slideViewPr>
    <p:cSldViewPr snapToGrid="0" snapToObjects="1">
      <p:cViewPr varScale="1">
        <p:scale>
          <a:sx n="38" d="100"/>
          <a:sy n="38" d="100"/>
        </p:scale>
        <p:origin x="1733" y="3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105" d="100"/>
          <a:sy n="105" d="100"/>
        </p:scale>
        <p:origin x="1146" y="12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presProps" Target="presProps.xml"/><Relationship Id="rId5" Type="http://schemas.openxmlformats.org/officeDocument/2006/relationships/slide" Target="slides/slide1.xml"/><Relationship Id="rId61" Type="http://schemas.openxmlformats.org/officeDocument/2006/relationships/tableStyles" Target="tableStyle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us Versteegen" userId="3db87500-6bb8-48d8-b495-b010ee39f961" providerId="ADAL" clId="{F99E8246-9ADE-4495-9DA2-2DAA94D091C2}"/>
    <pc:docChg chg="custSel delSld modSld">
      <pc:chgData name="Marius Versteegen" userId="3db87500-6bb8-48d8-b495-b010ee39f961" providerId="ADAL" clId="{F99E8246-9ADE-4495-9DA2-2DAA94D091C2}" dt="2019-01-31T17:24:52.718" v="1099" actId="20577"/>
      <pc:docMkLst>
        <pc:docMk/>
      </pc:docMkLst>
      <pc:sldChg chg="modSp">
        <pc:chgData name="Marius Versteegen" userId="3db87500-6bb8-48d8-b495-b010ee39f961" providerId="ADAL" clId="{F99E8246-9ADE-4495-9DA2-2DAA94D091C2}" dt="2019-01-31T17:24:52.718" v="1099" actId="20577"/>
        <pc:sldMkLst>
          <pc:docMk/>
          <pc:sldMk cId="4175842108" sldId="367"/>
        </pc:sldMkLst>
        <pc:spChg chg="mod">
          <ac:chgData name="Marius Versteegen" userId="3db87500-6bb8-48d8-b495-b010ee39f961" providerId="ADAL" clId="{F99E8246-9ADE-4495-9DA2-2DAA94D091C2}" dt="2019-01-31T17:24:52.718" v="1099" actId="20577"/>
          <ac:spMkLst>
            <pc:docMk/>
            <pc:sldMk cId="4175842108" sldId="367"/>
            <ac:spMk id="5" creationId="{00000000-0000-0000-0000-000000000000}"/>
          </ac:spMkLst>
        </pc:spChg>
      </pc:sldChg>
      <pc:sldChg chg="modSp">
        <pc:chgData name="Marius Versteegen" userId="3db87500-6bb8-48d8-b495-b010ee39f961" providerId="ADAL" clId="{F99E8246-9ADE-4495-9DA2-2DAA94D091C2}" dt="2019-01-31T17:24:40.582" v="1082" actId="20577"/>
        <pc:sldMkLst>
          <pc:docMk/>
          <pc:sldMk cId="993971280" sldId="368"/>
        </pc:sldMkLst>
        <pc:spChg chg="mod">
          <ac:chgData name="Marius Versteegen" userId="3db87500-6bb8-48d8-b495-b010ee39f961" providerId="ADAL" clId="{F99E8246-9ADE-4495-9DA2-2DAA94D091C2}" dt="2019-01-31T17:24:40.582" v="1082" actId="20577"/>
          <ac:spMkLst>
            <pc:docMk/>
            <pc:sldMk cId="993971280" sldId="368"/>
            <ac:spMk id="4" creationId="{00000000-0000-0000-0000-000000000000}"/>
          </ac:spMkLst>
        </pc:spChg>
      </pc:sldChg>
      <pc:sldChg chg="modNotesTx">
        <pc:chgData name="Marius Versteegen" userId="3db87500-6bb8-48d8-b495-b010ee39f961" providerId="ADAL" clId="{F99E8246-9ADE-4495-9DA2-2DAA94D091C2}" dt="2019-01-31T15:35:42.118" v="321" actId="20577"/>
        <pc:sldMkLst>
          <pc:docMk/>
          <pc:sldMk cId="3150727400" sldId="371"/>
        </pc:sldMkLst>
      </pc:sldChg>
      <pc:sldChg chg="modNotesTx">
        <pc:chgData name="Marius Versteegen" userId="3db87500-6bb8-48d8-b495-b010ee39f961" providerId="ADAL" clId="{F99E8246-9ADE-4495-9DA2-2DAA94D091C2}" dt="2019-01-31T15:36:36.071" v="426" actId="20577"/>
        <pc:sldMkLst>
          <pc:docMk/>
          <pc:sldMk cId="2195287328" sldId="373"/>
        </pc:sldMkLst>
      </pc:sldChg>
      <pc:sldChg chg="modNotesTx">
        <pc:chgData name="Marius Versteegen" userId="3db87500-6bb8-48d8-b495-b010ee39f961" providerId="ADAL" clId="{F99E8246-9ADE-4495-9DA2-2DAA94D091C2}" dt="2019-01-31T15:37:01.121" v="454" actId="20577"/>
        <pc:sldMkLst>
          <pc:docMk/>
          <pc:sldMk cId="82816065" sldId="374"/>
        </pc:sldMkLst>
      </pc:sldChg>
      <pc:sldChg chg="modNotesTx">
        <pc:chgData name="Marius Versteegen" userId="3db87500-6bb8-48d8-b495-b010ee39f961" providerId="ADAL" clId="{F99E8246-9ADE-4495-9DA2-2DAA94D091C2}" dt="2019-01-31T15:39:20.133" v="546" actId="20577"/>
        <pc:sldMkLst>
          <pc:docMk/>
          <pc:sldMk cId="4094906824" sldId="375"/>
        </pc:sldMkLst>
      </pc:sldChg>
      <pc:sldChg chg="modNotesTx">
        <pc:chgData name="Marius Versteegen" userId="3db87500-6bb8-48d8-b495-b010ee39f961" providerId="ADAL" clId="{F99E8246-9ADE-4495-9DA2-2DAA94D091C2}" dt="2019-01-31T15:43:16.509" v="699" actId="20577"/>
        <pc:sldMkLst>
          <pc:docMk/>
          <pc:sldMk cId="3503252828" sldId="392"/>
        </pc:sldMkLst>
      </pc:sldChg>
      <pc:sldChg chg="modNotesTx">
        <pc:chgData name="Marius Versteegen" userId="3db87500-6bb8-48d8-b495-b010ee39f961" providerId="ADAL" clId="{F99E8246-9ADE-4495-9DA2-2DAA94D091C2}" dt="2019-01-31T15:43:34.468" v="727" actId="20577"/>
        <pc:sldMkLst>
          <pc:docMk/>
          <pc:sldMk cId="1386267105" sldId="402"/>
        </pc:sldMkLst>
      </pc:sldChg>
      <pc:sldChg chg="modNotesTx">
        <pc:chgData name="Marius Versteegen" userId="3db87500-6bb8-48d8-b495-b010ee39f961" providerId="ADAL" clId="{F99E8246-9ADE-4495-9DA2-2DAA94D091C2}" dt="2019-01-31T17:12:14.600" v="953" actId="20577"/>
        <pc:sldMkLst>
          <pc:docMk/>
          <pc:sldMk cId="3944051415" sldId="419"/>
        </pc:sldMkLst>
      </pc:sldChg>
      <pc:sldChg chg="modSp">
        <pc:chgData name="Marius Versteegen" userId="3db87500-6bb8-48d8-b495-b010ee39f961" providerId="ADAL" clId="{F99E8246-9ADE-4495-9DA2-2DAA94D091C2}" dt="2019-01-31T17:13:42.171" v="1008" actId="20577"/>
        <pc:sldMkLst>
          <pc:docMk/>
          <pc:sldMk cId="1677067855" sldId="422"/>
        </pc:sldMkLst>
        <pc:spChg chg="mod">
          <ac:chgData name="Marius Versteegen" userId="3db87500-6bb8-48d8-b495-b010ee39f961" providerId="ADAL" clId="{F99E8246-9ADE-4495-9DA2-2DAA94D091C2}" dt="2019-01-31T17:13:42.171" v="1008" actId="20577"/>
          <ac:spMkLst>
            <pc:docMk/>
            <pc:sldMk cId="1677067855" sldId="422"/>
            <ac:spMk id="22" creationId="{00000000-0000-0000-0000-000000000000}"/>
          </ac:spMkLst>
        </pc:spChg>
      </pc:sldChg>
      <pc:sldChg chg="modSp">
        <pc:chgData name="Marius Versteegen" userId="3db87500-6bb8-48d8-b495-b010ee39f961" providerId="ADAL" clId="{F99E8246-9ADE-4495-9DA2-2DAA94D091C2}" dt="2019-01-31T15:44:35.376" v="744" actId="20577"/>
        <pc:sldMkLst>
          <pc:docMk/>
          <pc:sldMk cId="381664815" sldId="425"/>
        </pc:sldMkLst>
        <pc:spChg chg="mod">
          <ac:chgData name="Marius Versteegen" userId="3db87500-6bb8-48d8-b495-b010ee39f961" providerId="ADAL" clId="{F99E8246-9ADE-4495-9DA2-2DAA94D091C2}" dt="2019-01-31T15:44:35.376" v="744" actId="20577"/>
          <ac:spMkLst>
            <pc:docMk/>
            <pc:sldMk cId="381664815" sldId="425"/>
            <ac:spMk id="7" creationId="{00000000-0000-0000-0000-000000000000}"/>
          </ac:spMkLst>
        </pc:spChg>
      </pc:sldChg>
      <pc:sldChg chg="modNotesTx">
        <pc:chgData name="Marius Versteegen" userId="3db87500-6bb8-48d8-b495-b010ee39f961" providerId="ADAL" clId="{F99E8246-9ADE-4495-9DA2-2DAA94D091C2}" dt="2019-01-31T15:45:13.730" v="746" actId="20577"/>
        <pc:sldMkLst>
          <pc:docMk/>
          <pc:sldMk cId="4086913959" sldId="426"/>
        </pc:sldMkLst>
      </pc:sldChg>
      <pc:sldChg chg="modSp">
        <pc:chgData name="Marius Versteegen" userId="3db87500-6bb8-48d8-b495-b010ee39f961" providerId="ADAL" clId="{F99E8246-9ADE-4495-9DA2-2DAA94D091C2}" dt="2019-01-31T17:21:27.985" v="1057" actId="20577"/>
        <pc:sldMkLst>
          <pc:docMk/>
          <pc:sldMk cId="2505100863" sldId="446"/>
        </pc:sldMkLst>
        <pc:spChg chg="mod">
          <ac:chgData name="Marius Versteegen" userId="3db87500-6bb8-48d8-b495-b010ee39f961" providerId="ADAL" clId="{F99E8246-9ADE-4495-9DA2-2DAA94D091C2}" dt="2019-01-31T17:21:27.985" v="1057" actId="20577"/>
          <ac:spMkLst>
            <pc:docMk/>
            <pc:sldMk cId="2505100863" sldId="446"/>
            <ac:spMk id="5" creationId="{00000000-0000-0000-0000-000000000000}"/>
          </ac:spMkLst>
        </pc:spChg>
      </pc:sldChg>
      <pc:sldChg chg="del">
        <pc:chgData name="Marius Versteegen" userId="3db87500-6bb8-48d8-b495-b010ee39f961" providerId="ADAL" clId="{F99E8246-9ADE-4495-9DA2-2DAA94D091C2}" dt="2019-01-31T17:18:58.096" v="1009" actId="2696"/>
        <pc:sldMkLst>
          <pc:docMk/>
          <pc:sldMk cId="2069511891" sldId="448"/>
        </pc:sldMkLst>
      </pc:sldChg>
    </pc:docChg>
  </pc:docChgLst>
  <pc:docChgLst>
    <pc:chgData name="Marius Versteegen" userId="3db87500-6bb8-48d8-b495-b010ee39f961" providerId="ADAL" clId="{AA061EEA-41F2-4EEC-B96E-D12E229A1FC0}"/>
    <pc:docChg chg="modSld sldOrd">
      <pc:chgData name="Marius Versteegen" userId="3db87500-6bb8-48d8-b495-b010ee39f961" providerId="ADAL" clId="{AA061EEA-41F2-4EEC-B96E-D12E229A1FC0}" dt="2024-09-15T12:20:09.536" v="25" actId="20577"/>
      <pc:docMkLst>
        <pc:docMk/>
      </pc:docMkLst>
      <pc:sldChg chg="ord">
        <pc:chgData name="Marius Versteegen" userId="3db87500-6bb8-48d8-b495-b010ee39f961" providerId="ADAL" clId="{AA061EEA-41F2-4EEC-B96E-D12E229A1FC0}" dt="2024-09-15T10:53:07.279" v="1"/>
        <pc:sldMkLst>
          <pc:docMk/>
          <pc:sldMk cId="1328553208" sldId="390"/>
        </pc:sldMkLst>
      </pc:sldChg>
      <pc:sldChg chg="modNotesTx">
        <pc:chgData name="Marius Versteegen" userId="3db87500-6bb8-48d8-b495-b010ee39f961" providerId="ADAL" clId="{AA061EEA-41F2-4EEC-B96E-D12E229A1FC0}" dt="2024-09-15T10:58:47.398" v="15" actId="20577"/>
        <pc:sldMkLst>
          <pc:docMk/>
          <pc:sldMk cId="3503252828" sldId="392"/>
        </pc:sldMkLst>
      </pc:sldChg>
      <pc:sldChg chg="modSp mod">
        <pc:chgData name="Marius Versteegen" userId="3db87500-6bb8-48d8-b495-b010ee39f961" providerId="ADAL" clId="{AA061EEA-41F2-4EEC-B96E-D12E229A1FC0}" dt="2024-09-15T12:20:09.536" v="25" actId="20577"/>
        <pc:sldMkLst>
          <pc:docMk/>
          <pc:sldMk cId="178728543" sldId="444"/>
        </pc:sldMkLst>
        <pc:spChg chg="mod">
          <ac:chgData name="Marius Versteegen" userId="3db87500-6bb8-48d8-b495-b010ee39f961" providerId="ADAL" clId="{AA061EEA-41F2-4EEC-B96E-D12E229A1FC0}" dt="2024-09-15T12:20:09.536" v="25" actId="20577"/>
          <ac:spMkLst>
            <pc:docMk/>
            <pc:sldMk cId="178728543" sldId="444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lIns="94607" tIns="94607" rIns="94607" bIns="94607" anchor="t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73111" marR="0" lvl="1" indent="0" algn="l" rtl="0">
              <a:spcBef>
                <a:spcPts val="0"/>
              </a:spcBef>
              <a:defRPr/>
            </a:lvl2pPr>
            <a:lvl3pPr marL="946221" marR="0" lvl="2" indent="0" algn="l" rtl="0">
              <a:spcBef>
                <a:spcPts val="0"/>
              </a:spcBef>
              <a:defRPr/>
            </a:lvl3pPr>
            <a:lvl4pPr marL="1419332" marR="0" lvl="3" indent="0" algn="l" rtl="0">
              <a:spcBef>
                <a:spcPts val="0"/>
              </a:spcBef>
              <a:defRPr/>
            </a:lvl4pPr>
            <a:lvl5pPr marL="1892442" marR="0" lvl="4" indent="0" algn="l" rtl="0">
              <a:spcBef>
                <a:spcPts val="0"/>
              </a:spcBef>
              <a:defRPr/>
            </a:lvl5pPr>
            <a:lvl6pPr marL="2365553" marR="0" lvl="5" indent="0" algn="l" rtl="0">
              <a:spcBef>
                <a:spcPts val="0"/>
              </a:spcBef>
              <a:defRPr/>
            </a:lvl6pPr>
            <a:lvl7pPr marL="2838663" marR="0" lvl="6" indent="0" algn="l" rtl="0">
              <a:spcBef>
                <a:spcPts val="0"/>
              </a:spcBef>
              <a:defRPr/>
            </a:lvl7pPr>
            <a:lvl8pPr marL="3311774" marR="0" lvl="7" indent="0" algn="l" rtl="0">
              <a:spcBef>
                <a:spcPts val="0"/>
              </a:spcBef>
              <a:defRPr/>
            </a:lvl8pPr>
            <a:lvl9pPr marL="3784884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lIns="94607" tIns="94607" rIns="94607" bIns="94607" anchor="t" anchorCtr="0"/>
          <a:lstStyle>
            <a:lvl1pPr marL="0" marR="0" lvl="0" indent="0" algn="r" rtl="0">
              <a:spcBef>
                <a:spcPts val="0"/>
              </a:spcBef>
              <a:defRPr/>
            </a:lvl1pPr>
            <a:lvl2pPr marL="473111" marR="0" lvl="1" indent="0" algn="l" rtl="0">
              <a:spcBef>
                <a:spcPts val="0"/>
              </a:spcBef>
              <a:defRPr/>
            </a:lvl2pPr>
            <a:lvl3pPr marL="946221" marR="0" lvl="2" indent="0" algn="l" rtl="0">
              <a:spcBef>
                <a:spcPts val="0"/>
              </a:spcBef>
              <a:defRPr/>
            </a:lvl3pPr>
            <a:lvl4pPr marL="1419332" marR="0" lvl="3" indent="0" algn="l" rtl="0">
              <a:spcBef>
                <a:spcPts val="0"/>
              </a:spcBef>
              <a:defRPr/>
            </a:lvl4pPr>
            <a:lvl5pPr marL="1892442" marR="0" lvl="4" indent="0" algn="l" rtl="0">
              <a:spcBef>
                <a:spcPts val="0"/>
              </a:spcBef>
              <a:defRPr/>
            </a:lvl5pPr>
            <a:lvl6pPr marL="2365553" marR="0" lvl="5" indent="0" algn="l" rtl="0">
              <a:spcBef>
                <a:spcPts val="0"/>
              </a:spcBef>
              <a:defRPr/>
            </a:lvl6pPr>
            <a:lvl7pPr marL="2838663" marR="0" lvl="6" indent="0" algn="l" rtl="0">
              <a:spcBef>
                <a:spcPts val="0"/>
              </a:spcBef>
              <a:defRPr/>
            </a:lvl7pPr>
            <a:lvl8pPr marL="3311774" marR="0" lvl="7" indent="0" algn="l" rtl="0">
              <a:spcBef>
                <a:spcPts val="0"/>
              </a:spcBef>
              <a:defRPr/>
            </a:lvl8pPr>
            <a:lvl9pPr marL="3784884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709931" y="4861442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lIns="94607" tIns="94607" rIns="94607" bIns="94607" anchor="t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1" y="9721105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lIns="94607" tIns="94607" rIns="94607" bIns="94607" anchor="b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73111" marR="0" lvl="1" indent="0" algn="l" rtl="0">
              <a:spcBef>
                <a:spcPts val="0"/>
              </a:spcBef>
              <a:defRPr/>
            </a:lvl2pPr>
            <a:lvl3pPr marL="946221" marR="0" lvl="2" indent="0" algn="l" rtl="0">
              <a:spcBef>
                <a:spcPts val="0"/>
              </a:spcBef>
              <a:defRPr/>
            </a:lvl3pPr>
            <a:lvl4pPr marL="1419332" marR="0" lvl="3" indent="0" algn="l" rtl="0">
              <a:spcBef>
                <a:spcPts val="0"/>
              </a:spcBef>
              <a:defRPr/>
            </a:lvl4pPr>
            <a:lvl5pPr marL="1892442" marR="0" lvl="4" indent="0" algn="l" rtl="0">
              <a:spcBef>
                <a:spcPts val="0"/>
              </a:spcBef>
              <a:defRPr/>
            </a:lvl5pPr>
            <a:lvl6pPr marL="2365553" marR="0" lvl="5" indent="0" algn="l" rtl="0">
              <a:spcBef>
                <a:spcPts val="0"/>
              </a:spcBef>
              <a:defRPr/>
            </a:lvl6pPr>
            <a:lvl7pPr marL="2838663" marR="0" lvl="6" indent="0" algn="l" rtl="0">
              <a:spcBef>
                <a:spcPts val="0"/>
              </a:spcBef>
              <a:defRPr/>
            </a:lvl7pPr>
            <a:lvl8pPr marL="3311774" marR="0" lvl="7" indent="0" algn="l" rtl="0">
              <a:spcBef>
                <a:spcPts val="0"/>
              </a:spcBef>
              <a:defRPr/>
            </a:lvl8pPr>
            <a:lvl9pPr marL="3784884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4021294" y="9721105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lIns="94607" tIns="47290" rIns="94607" bIns="47290" anchor="b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GB" sz="12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GB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2072696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json-ld.org/contexts/person.jsonld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dbpedia.org/resource/Cynthia_Lennon" TargetMode="External"/><Relationship Id="rId4" Type="http://schemas.openxmlformats.org/officeDocument/2006/relationships/hyperlink" Target="http://dbpedia.org/resource/John_Lennon" TargetMode="Externa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989013" y="735013"/>
            <a:ext cx="5121275" cy="38401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946574" y="4902070"/>
            <a:ext cx="5206170" cy="4574653"/>
          </a:xfrm>
          <a:prstGeom prst="rect">
            <a:avLst/>
          </a:prstGeom>
          <a:noFill/>
          <a:ln>
            <a:noFill/>
          </a:ln>
        </p:spPr>
        <p:txBody>
          <a:bodyPr lIns="94607" tIns="47290" rIns="94607" bIns="47290" anchor="t" anchorCtr="0">
            <a:noAutofit/>
          </a:bodyPr>
          <a:lstStyle/>
          <a:p>
            <a:pPr>
              <a:buSzPct val="25000"/>
            </a:pPr>
            <a:r>
              <a:rPr lang="en-GB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lang="nl-NL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" name="Shape 118"/>
          <p:cNvSpPr txBox="1">
            <a:spLocks noGrp="1"/>
          </p:cNvSpPr>
          <p:nvPr>
            <p:ph type="sldNum" idx="12"/>
          </p:nvPr>
        </p:nvSpPr>
        <p:spPr>
          <a:xfrm>
            <a:off x="4022937" y="9722383"/>
            <a:ext cx="3076259" cy="490626"/>
          </a:xfrm>
          <a:prstGeom prst="rect">
            <a:avLst/>
          </a:prstGeom>
          <a:noFill/>
          <a:ln>
            <a:noFill/>
          </a:ln>
        </p:spPr>
        <p:txBody>
          <a:bodyPr lIns="94607" tIns="47290" rIns="94607" bIns="47290" anchor="b" anchorCtr="0">
            <a:noAutofit/>
          </a:bodyPr>
          <a:lstStyle/>
          <a:p>
            <a:pPr algn="r">
              <a:buClr>
                <a:schemeClr val="dk1"/>
              </a:buClr>
              <a:buSzPct val="25000"/>
            </a:pPr>
            <a:fld id="{00000000-1234-1234-1234-123412341234}" type="slidenum"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buClr>
                  <a:schemeClr val="dk1"/>
                </a:buClr>
                <a:buSzPct val="25000"/>
              </a:pPr>
              <a:t>1</a:t>
            </a:fld>
            <a:endParaRPr lang="en-GB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659608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6512" cy="3836988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 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10</a:t>
            </a:fld>
            <a:endParaRPr lang="en-GB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247335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6512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OSI 	= “</a:t>
            </a:r>
            <a:r>
              <a:rPr lang="en-GB" b="1" dirty="0"/>
              <a:t>O</a:t>
            </a:r>
            <a:r>
              <a:rPr lang="en-GB" dirty="0"/>
              <a:t>pen </a:t>
            </a:r>
            <a:r>
              <a:rPr lang="en-GB" b="1" dirty="0"/>
              <a:t>S</a:t>
            </a:r>
            <a:r>
              <a:rPr lang="en-GB" dirty="0"/>
              <a:t>ystems </a:t>
            </a:r>
            <a:r>
              <a:rPr lang="en-GB" b="1" dirty="0"/>
              <a:t>I</a:t>
            </a:r>
            <a:r>
              <a:rPr lang="en-GB" dirty="0"/>
              <a:t>nterconnection”, an ISO standardised reference model for </a:t>
            </a:r>
            <a:r>
              <a:rPr lang="en-GB" dirty="0" err="1"/>
              <a:t>datacommunications</a:t>
            </a:r>
            <a:r>
              <a:rPr lang="en-GB" dirty="0"/>
              <a:t>.</a:t>
            </a:r>
            <a:br>
              <a:rPr lang="en-GB" dirty="0"/>
            </a:br>
            <a:r>
              <a:rPr lang="en-GB" dirty="0"/>
              <a:t>TCP/IP	= A protocol stack, that </a:t>
            </a:r>
            <a:r>
              <a:rPr lang="en-GB" dirty="0" err="1"/>
              <a:t>a.o.</a:t>
            </a:r>
            <a:r>
              <a:rPr lang="en-GB" dirty="0"/>
              <a:t> consists of the </a:t>
            </a:r>
            <a:r>
              <a:rPr lang="en-GB" b="1" dirty="0"/>
              <a:t>T</a:t>
            </a:r>
            <a:r>
              <a:rPr lang="en-GB" dirty="0"/>
              <a:t>ransmission </a:t>
            </a:r>
            <a:r>
              <a:rPr lang="en-GB" b="1" dirty="0"/>
              <a:t>C</a:t>
            </a:r>
            <a:r>
              <a:rPr lang="en-GB" dirty="0"/>
              <a:t>ontrol </a:t>
            </a:r>
            <a:r>
              <a:rPr lang="en-GB" b="1" dirty="0"/>
              <a:t>P</a:t>
            </a:r>
            <a:r>
              <a:rPr lang="en-GB" dirty="0"/>
              <a:t>rotocol and </a:t>
            </a:r>
            <a:r>
              <a:rPr lang="en-GB" b="1" dirty="0"/>
              <a:t>I</a:t>
            </a:r>
            <a:r>
              <a:rPr lang="en-GB" dirty="0"/>
              <a:t>nternet </a:t>
            </a:r>
            <a:r>
              <a:rPr lang="en-GB" b="1" dirty="0"/>
              <a:t>P</a:t>
            </a:r>
            <a:r>
              <a:rPr lang="en-GB" dirty="0"/>
              <a:t>rotocol layers.</a:t>
            </a:r>
          </a:p>
          <a:p>
            <a:r>
              <a:rPr lang="en-GB" dirty="0"/>
              <a:t>UDP 	= </a:t>
            </a:r>
            <a:r>
              <a:rPr lang="en-GB" b="1" dirty="0"/>
              <a:t>U</a:t>
            </a:r>
            <a:r>
              <a:rPr lang="en-GB" dirty="0"/>
              <a:t>ser </a:t>
            </a:r>
            <a:r>
              <a:rPr lang="en-GB" b="1" dirty="0"/>
              <a:t>D</a:t>
            </a:r>
            <a:r>
              <a:rPr lang="en-GB" dirty="0"/>
              <a:t>atagram </a:t>
            </a:r>
            <a:r>
              <a:rPr lang="en-GB" b="1" dirty="0"/>
              <a:t>P</a:t>
            </a:r>
            <a:r>
              <a:rPr lang="en-GB" dirty="0"/>
              <a:t>rotocol</a:t>
            </a:r>
          </a:p>
          <a:p>
            <a:endParaRPr lang="en-GB" dirty="0"/>
          </a:p>
          <a:p>
            <a:r>
              <a:rPr lang="en-GB" dirty="0"/>
              <a:t>The OSI Model = a stack of protocol layers for </a:t>
            </a:r>
            <a:r>
              <a:rPr lang="en-GB" dirty="0" err="1"/>
              <a:t>datacommunication</a:t>
            </a:r>
            <a:r>
              <a:rPr lang="en-GB" dirty="0"/>
              <a:t>.</a:t>
            </a:r>
            <a:br>
              <a:rPr lang="en-GB" dirty="0"/>
            </a:br>
            <a:r>
              <a:rPr lang="en-GB" dirty="0"/>
              <a:t>The TCP/IP Model = a simplified variation of the OSI model for the internet.</a:t>
            </a:r>
          </a:p>
          <a:p>
            <a:br>
              <a:rPr lang="en-GB" dirty="0"/>
            </a:br>
            <a:r>
              <a:rPr lang="en-GB" dirty="0"/>
              <a:t>OSI</a:t>
            </a:r>
          </a:p>
          <a:p>
            <a:pPr marL="236555" indent="-236555">
              <a:buAutoNum type="arabicPlain" startAt="7"/>
            </a:pPr>
            <a:r>
              <a:rPr lang="en-GB" dirty="0"/>
              <a:t>Application - interprets user interaction</a:t>
            </a:r>
          </a:p>
          <a:p>
            <a:pPr marL="236555" indent="-236555">
              <a:buAutoNum type="arabicPlain" startAt="6"/>
            </a:pPr>
            <a:r>
              <a:rPr lang="en-GB" dirty="0"/>
              <a:t>Presentation – converts online resources into data, based on that user interaction.</a:t>
            </a:r>
            <a:endParaRPr lang="nl-NL" dirty="0"/>
          </a:p>
          <a:p>
            <a:pPr marL="236555" indent="-236555">
              <a:buAutoNum type="arabicPlain" startAt="5"/>
            </a:pPr>
            <a:r>
              <a:rPr lang="nl-NL" dirty="0" err="1"/>
              <a:t>Session</a:t>
            </a:r>
            <a:r>
              <a:rPr lang="nl-NL" dirty="0"/>
              <a:t> – </a:t>
            </a:r>
            <a:r>
              <a:rPr lang="nl-NL" dirty="0" err="1"/>
              <a:t>responsible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discerning</a:t>
            </a:r>
            <a:r>
              <a:rPr lang="nl-NL" dirty="0"/>
              <a:t> </a:t>
            </a:r>
            <a:r>
              <a:rPr lang="nl-NL" dirty="0" err="1"/>
              <a:t>specific</a:t>
            </a:r>
            <a:r>
              <a:rPr lang="nl-NL" dirty="0"/>
              <a:t> users. </a:t>
            </a:r>
            <a:r>
              <a:rPr lang="nl-NL" dirty="0" err="1"/>
              <a:t>Adds</a:t>
            </a:r>
            <a:r>
              <a:rPr lang="nl-NL" dirty="0"/>
              <a:t> context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them</a:t>
            </a:r>
            <a:r>
              <a:rPr lang="nl-NL" dirty="0"/>
              <a:t>.</a:t>
            </a:r>
          </a:p>
          <a:p>
            <a:pPr marL="236555" indent="-236555">
              <a:buAutoNum type="arabicPlain" startAt="4"/>
            </a:pPr>
            <a:r>
              <a:rPr lang="nl-NL" dirty="0"/>
              <a:t>Transport – </a:t>
            </a:r>
            <a:r>
              <a:rPr lang="nl-NL" dirty="0" err="1"/>
              <a:t>partition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data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sent </a:t>
            </a:r>
            <a:r>
              <a:rPr lang="nl-NL" dirty="0" err="1"/>
              <a:t>into</a:t>
            </a:r>
            <a:r>
              <a:rPr lang="nl-NL" dirty="0"/>
              <a:t> smaller </a:t>
            </a:r>
            <a:r>
              <a:rPr lang="nl-NL" dirty="0" err="1"/>
              <a:t>parts</a:t>
            </a:r>
            <a:r>
              <a:rPr lang="nl-NL" dirty="0"/>
              <a:t> (series of bytes).</a:t>
            </a:r>
          </a:p>
          <a:p>
            <a:pPr marL="236555" indent="-236555">
              <a:buAutoNum type="arabicPlain" startAt="3"/>
            </a:pPr>
            <a:r>
              <a:rPr lang="nl-NL" dirty="0"/>
              <a:t>Network – </a:t>
            </a:r>
            <a:r>
              <a:rPr lang="nl-NL" dirty="0" err="1"/>
              <a:t>Identifies</a:t>
            </a:r>
            <a:r>
              <a:rPr lang="nl-NL" dirty="0"/>
              <a:t> </a:t>
            </a:r>
            <a:r>
              <a:rPr lang="nl-NL" dirty="0" err="1"/>
              <a:t>using</a:t>
            </a:r>
            <a:r>
              <a:rPr lang="nl-NL" dirty="0"/>
              <a:t> </a:t>
            </a:r>
            <a:r>
              <a:rPr lang="nl-NL" dirty="0" err="1"/>
              <a:t>logical</a:t>
            </a:r>
            <a:r>
              <a:rPr lang="nl-NL" dirty="0"/>
              <a:t> </a:t>
            </a:r>
            <a:r>
              <a:rPr lang="nl-NL" dirty="0" err="1"/>
              <a:t>addresses</a:t>
            </a:r>
            <a:r>
              <a:rPr lang="nl-NL" dirty="0"/>
              <a:t> : IP </a:t>
            </a:r>
            <a:r>
              <a:rPr lang="nl-NL" dirty="0" err="1"/>
              <a:t>Addresses</a:t>
            </a:r>
            <a:r>
              <a:rPr lang="nl-NL" dirty="0"/>
              <a:t>.</a:t>
            </a:r>
          </a:p>
          <a:p>
            <a:pPr marL="236555" indent="-236555">
              <a:buAutoNum type="arabicPlain" startAt="2"/>
            </a:pPr>
            <a:r>
              <a:rPr lang="en-GB" dirty="0"/>
              <a:t>Link – Identifies using MAC Addresses: device identifiers – normally GUIDs.</a:t>
            </a:r>
          </a:p>
          <a:p>
            <a:pPr marL="236555" indent="-236555">
              <a:buAutoNum type="arabicPlain"/>
            </a:pPr>
            <a:r>
              <a:rPr lang="en-GB" dirty="0"/>
              <a:t>Ph</a:t>
            </a:r>
            <a:r>
              <a:rPr lang="en-GB" u="sng" dirty="0"/>
              <a:t>y</a:t>
            </a:r>
            <a:r>
              <a:rPr lang="en-GB" dirty="0"/>
              <a:t>sical layer – The actual connecting hardware.</a:t>
            </a:r>
          </a:p>
          <a:p>
            <a:pPr marL="236555" indent="-236555">
              <a:buAutoNum type="arabicPlain"/>
            </a:pPr>
            <a:endParaRPr lang="en-GB" dirty="0"/>
          </a:p>
          <a:p>
            <a:r>
              <a:rPr lang="en-GB" dirty="0"/>
              <a:t>TCP/IP Model</a:t>
            </a:r>
            <a:br>
              <a:rPr lang="en-GB" dirty="0"/>
            </a:br>
            <a:r>
              <a:rPr lang="en-GB" dirty="0"/>
              <a:t>* The top 3 layers of the OSI model are responsibility of the application – therefore merged into 1 “Application” layer.</a:t>
            </a:r>
          </a:p>
          <a:p>
            <a:r>
              <a:rPr lang="en-GB" dirty="0"/>
              <a:t>* The bottom 2 layers: The hardware and its direct identification are merged into 1 “Network Access” layer.</a:t>
            </a:r>
            <a:br>
              <a:rPr lang="en-GB" dirty="0"/>
            </a:br>
            <a:r>
              <a:rPr lang="en-GB" dirty="0"/>
              <a:t>   That layer is the domain of </a:t>
            </a:r>
            <a:r>
              <a:rPr lang="en-GB" dirty="0" err="1"/>
              <a:t>a.o.</a:t>
            </a:r>
            <a:r>
              <a:rPr lang="en-GB" dirty="0"/>
              <a:t> </a:t>
            </a:r>
            <a:r>
              <a:rPr lang="en-GB" dirty="0" err="1"/>
              <a:t>Wifi</a:t>
            </a:r>
            <a:r>
              <a:rPr lang="en-GB" dirty="0"/>
              <a:t> and Bluetooth.</a:t>
            </a:r>
          </a:p>
          <a:p>
            <a:endParaRPr lang="en-GB" dirty="0"/>
          </a:p>
          <a:p>
            <a:r>
              <a:rPr lang="en-GB" dirty="0"/>
              <a:t>Sending data = moving down the layer stack, adding directional info:</a:t>
            </a:r>
            <a:br>
              <a:rPr lang="en-GB" dirty="0"/>
            </a:br>
            <a:r>
              <a:rPr lang="en-GB" dirty="0"/>
              <a:t>Analogy of a stacking protocol: Sending a letter to your relative Jake. </a:t>
            </a:r>
            <a:br>
              <a:rPr lang="en-GB" dirty="0"/>
            </a:br>
            <a:r>
              <a:rPr lang="en-GB" dirty="0"/>
              <a:t>He lives in </a:t>
            </a:r>
            <a:r>
              <a:rPr lang="en-GB" dirty="0" err="1"/>
              <a:t>brooklynstreet</a:t>
            </a:r>
            <a:r>
              <a:rPr lang="en-GB" dirty="0"/>
              <a:t> 5, York and shares his apartment with his wife Anne.</a:t>
            </a:r>
          </a:p>
          <a:p>
            <a:r>
              <a:rPr lang="en-GB" dirty="0"/>
              <a:t>* Application layer:  You write your letter and put in in an envelope. </a:t>
            </a:r>
            <a:br>
              <a:rPr lang="en-GB" dirty="0"/>
            </a:br>
            <a:r>
              <a:rPr lang="en-GB" dirty="0"/>
              <a:t>* Transport layer: You add to the envelope “For Jake”.</a:t>
            </a:r>
            <a:br>
              <a:rPr lang="en-GB" dirty="0"/>
            </a:br>
            <a:r>
              <a:rPr lang="en-GB" dirty="0"/>
              <a:t>* Internet layer: You add to the envelope “</a:t>
            </a:r>
            <a:r>
              <a:rPr lang="en-GB" dirty="0" err="1"/>
              <a:t>brooklynstreet</a:t>
            </a:r>
            <a:r>
              <a:rPr lang="en-GB" dirty="0"/>
              <a:t> 5, York</a:t>
            </a:r>
            <a:br>
              <a:rPr lang="en-GB" dirty="0"/>
            </a:br>
            <a:r>
              <a:rPr lang="en-GB" dirty="0"/>
              <a:t>* Network Access layer: You put the envelope in a bag and bring it to your local post-office.</a:t>
            </a:r>
            <a:br>
              <a:rPr lang="en-GB" dirty="0"/>
            </a:br>
            <a:br>
              <a:rPr lang="en-GB" dirty="0"/>
            </a:br>
            <a:r>
              <a:rPr lang="en-GB" dirty="0"/>
              <a:t>Receiving data = moving up the layer stack, discarding the info / unwrapping.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11</a:t>
            </a:fld>
            <a:endParaRPr lang="en-GB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515712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6512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7416" indent="-177416">
              <a:buFont typeface="Arial" panose="020B0604020202020204" pitchFamily="34" charset="0"/>
              <a:buChar char="•"/>
            </a:pPr>
            <a:r>
              <a:rPr lang="en-GB" sz="1700" dirty="0"/>
              <a:t>Direct LAN/WAN connection = a “Switch”</a:t>
            </a:r>
            <a:br>
              <a:rPr lang="en-GB" sz="1700" dirty="0"/>
            </a:br>
            <a:r>
              <a:rPr lang="en-GB" sz="1700" dirty="0"/>
              <a:t>It can pass on messages based on </a:t>
            </a:r>
            <a:r>
              <a:rPr lang="en-GB" sz="1700" dirty="0" err="1"/>
              <a:t>a.o</a:t>
            </a:r>
            <a:r>
              <a:rPr lang="en-GB" sz="1700" dirty="0"/>
              <a:t> MAC-addresses only.</a:t>
            </a:r>
          </a:p>
          <a:p>
            <a:pPr marL="177416" indent="-177416">
              <a:buFont typeface="Arial" panose="020B0604020202020204" pitchFamily="34" charset="0"/>
              <a:buChar char="•"/>
            </a:pPr>
            <a:r>
              <a:rPr lang="en-GB" sz="1700" dirty="0"/>
              <a:t>WAN-IP-LAN connection = a “Gateway” (also called “Router”).</a:t>
            </a:r>
            <a:br>
              <a:rPr lang="en-GB" sz="1700" dirty="0"/>
            </a:br>
            <a:r>
              <a:rPr lang="en-GB" sz="1700" dirty="0"/>
              <a:t>A Router thus needs the IP layer to communicate.</a:t>
            </a:r>
            <a:br>
              <a:rPr lang="en-GB" sz="1700" dirty="0"/>
            </a:br>
            <a:r>
              <a:rPr lang="en-GB" sz="1700" dirty="0"/>
              <a:t>It verifies whether the destination is in its LAN.</a:t>
            </a:r>
            <a:br>
              <a:rPr lang="en-GB" sz="1700" dirty="0"/>
            </a:br>
            <a:r>
              <a:rPr lang="en-GB" sz="1700" dirty="0"/>
              <a:t>If not, it passes the message on to another LAN.</a:t>
            </a:r>
            <a:endParaRPr lang="nl-NL" sz="17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12</a:t>
            </a:fld>
            <a:endParaRPr lang="en-GB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902791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6512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7416" indent="-177416">
              <a:buFont typeface="Arial" panose="020B0604020202020204" pitchFamily="34" charset="0"/>
              <a:buChar char="•"/>
            </a:pPr>
            <a:r>
              <a:rPr lang="en-GB" dirty="0"/>
              <a:t>Application layer: communication between processes</a:t>
            </a:r>
          </a:p>
          <a:p>
            <a:pPr marL="177416" indent="-177416">
              <a:buFont typeface="Arial" panose="020B0604020202020204" pitchFamily="34" charset="0"/>
              <a:buChar char="•"/>
            </a:pPr>
            <a:r>
              <a:rPr lang="en-GB" dirty="0"/>
              <a:t>TCP layer: communication between machines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13</a:t>
            </a:fld>
            <a:endParaRPr lang="en-GB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348526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6512" cy="3836988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* Every layer adds directional information and then passes the result on to the next layer.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14</a:t>
            </a:fld>
            <a:endParaRPr lang="en-GB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734527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6512" cy="3836988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7416" indent="-177416">
              <a:buFont typeface="Arial" panose="020B0604020202020204" pitchFamily="34" charset="0"/>
              <a:buChar char="•"/>
            </a:pPr>
            <a:r>
              <a:rPr lang="en-GB" dirty="0"/>
              <a:t>To facilitate logical searching, IP addresses are clustered into networks.</a:t>
            </a:r>
            <a:br>
              <a:rPr lang="en-GB" dirty="0"/>
            </a:br>
            <a:r>
              <a:rPr lang="en-GB" dirty="0"/>
              <a:t>(each ISP (Internet Service Provider).</a:t>
            </a:r>
            <a:br>
              <a:rPr lang="en-GB" dirty="0"/>
            </a:br>
            <a:endParaRPr lang="en-GB" dirty="0"/>
          </a:p>
          <a:p>
            <a:pPr marL="177416" indent="-177416">
              <a:buFont typeface="Arial" panose="020B0604020202020204" pitchFamily="34" charset="0"/>
              <a:buChar char="•"/>
            </a:pPr>
            <a:r>
              <a:rPr lang="en-GB" dirty="0"/>
              <a:t>That’s good, because suppose that you would only have the mac-address of the recipient – </a:t>
            </a:r>
            <a:br>
              <a:rPr lang="en-GB" dirty="0"/>
            </a:br>
            <a:r>
              <a:rPr lang="en-GB" dirty="0"/>
              <a:t>then you’d have to contact all the devices on the world and ask “is this mac-address yours?”</a:t>
            </a:r>
          </a:p>
          <a:p>
            <a:pPr marL="177416" indent="-177416">
              <a:buFont typeface="Arial" panose="020B0604020202020204" pitchFamily="34" charset="0"/>
              <a:buChar char="•"/>
            </a:pPr>
            <a:endParaRPr lang="en-GB" dirty="0"/>
          </a:p>
          <a:p>
            <a:pPr marL="177416" indent="-177416">
              <a:buFont typeface="Arial" panose="020B0604020202020204" pitchFamily="34" charset="0"/>
              <a:buChar char="•"/>
            </a:pPr>
            <a:r>
              <a:rPr lang="en-GB" dirty="0"/>
              <a:t>If the IP address of the destination is not in the network of a router, it will pass on the message to one or more other routers that might be “nearer” to the destination.</a:t>
            </a:r>
            <a:br>
              <a:rPr lang="en-GB" dirty="0"/>
            </a:br>
            <a:r>
              <a:rPr lang="en-GB" dirty="0"/>
              <a:t>Example: the letter is sent to York, but there’s a ferry connection to Kingston, which is near York. </a:t>
            </a:r>
            <a:br>
              <a:rPr lang="en-GB" dirty="0"/>
            </a:br>
            <a:r>
              <a:rPr lang="en-GB" dirty="0"/>
              <a:t>So it is put in a postbag with destination label “Ferry To Kingston”.</a:t>
            </a:r>
            <a:br>
              <a:rPr lang="en-GB" dirty="0"/>
            </a:br>
            <a:r>
              <a:rPr lang="en-GB" dirty="0"/>
              <a:t>The postbag is transported by truck to the harbour, and loaded onto that ferry. </a:t>
            </a:r>
            <a:br>
              <a:rPr lang="en-GB" dirty="0"/>
            </a:br>
            <a:r>
              <a:rPr lang="en-GB" dirty="0"/>
              <a:t>In the Kingston distribution </a:t>
            </a:r>
            <a:r>
              <a:rPr lang="en-GB" dirty="0" err="1"/>
              <a:t>center</a:t>
            </a:r>
            <a:r>
              <a:rPr lang="en-GB" dirty="0"/>
              <a:t>, it is taken from the postbag, sorted, </a:t>
            </a:r>
            <a:br>
              <a:rPr lang="en-GB" dirty="0"/>
            </a:br>
            <a:r>
              <a:rPr lang="en-GB" dirty="0"/>
              <a:t>put in another postbag with destination label “Truck to York” and sent by truck towards the York distribution </a:t>
            </a:r>
            <a:r>
              <a:rPr lang="en-GB" dirty="0" err="1"/>
              <a:t>center</a:t>
            </a:r>
            <a:r>
              <a:rPr lang="en-GB" dirty="0"/>
              <a:t>.</a:t>
            </a:r>
            <a:br>
              <a:rPr lang="en-GB" dirty="0"/>
            </a:br>
            <a:r>
              <a:rPr lang="en-GB" dirty="0"/>
              <a:t>At the York distribution </a:t>
            </a:r>
            <a:r>
              <a:rPr lang="en-GB" dirty="0" err="1"/>
              <a:t>center</a:t>
            </a:r>
            <a:r>
              <a:rPr lang="en-GB" dirty="0"/>
              <a:t>, it is taken from the postbag, and as the address is known (within their “local network”), </a:t>
            </a:r>
            <a:br>
              <a:rPr lang="en-GB" dirty="0"/>
            </a:br>
            <a:r>
              <a:rPr lang="en-GB" dirty="0"/>
              <a:t>it transported it via a postman-on-bike towards its destination.</a:t>
            </a:r>
            <a:br>
              <a:rPr lang="en-GB" dirty="0"/>
            </a:br>
            <a:r>
              <a:rPr lang="en-GB" dirty="0"/>
              <a:t>At the destination, the envelope with the address is removed and the letter is red.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15</a:t>
            </a:fld>
            <a:endParaRPr lang="en-GB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144050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6512" cy="3836988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Transport Layer is about messages. How to track, sequence and validate them.</a:t>
            </a:r>
          </a:p>
          <a:p>
            <a:endParaRPr lang="en-GB" dirty="0"/>
          </a:p>
          <a:p>
            <a:r>
              <a:rPr lang="en-GB" dirty="0"/>
              <a:t>TCP	= </a:t>
            </a:r>
            <a:r>
              <a:rPr lang="en-GB" b="1" dirty="0"/>
              <a:t>T</a:t>
            </a:r>
            <a:r>
              <a:rPr lang="en-GB" dirty="0"/>
              <a:t>ransmission </a:t>
            </a:r>
            <a:r>
              <a:rPr lang="en-GB" b="1" dirty="0"/>
              <a:t>C</a:t>
            </a:r>
            <a:r>
              <a:rPr lang="en-GB" dirty="0"/>
              <a:t>ontrol </a:t>
            </a:r>
            <a:r>
              <a:rPr lang="en-GB" b="1" dirty="0"/>
              <a:t>P</a:t>
            </a:r>
            <a:r>
              <a:rPr lang="en-GB" dirty="0"/>
              <a:t>rotocol</a:t>
            </a:r>
            <a:br>
              <a:rPr lang="en-GB" dirty="0"/>
            </a:br>
            <a:r>
              <a:rPr lang="en-GB" dirty="0"/>
              <a:t>UDP 	= </a:t>
            </a:r>
            <a:r>
              <a:rPr lang="en-GB" b="1" dirty="0"/>
              <a:t>U</a:t>
            </a:r>
            <a:r>
              <a:rPr lang="en-GB" dirty="0"/>
              <a:t>ser </a:t>
            </a:r>
            <a:r>
              <a:rPr lang="en-GB" b="1" dirty="0"/>
              <a:t>D</a:t>
            </a:r>
            <a:r>
              <a:rPr lang="en-GB" dirty="0"/>
              <a:t>atagram </a:t>
            </a:r>
            <a:r>
              <a:rPr lang="en-GB" b="1" dirty="0"/>
              <a:t>P</a:t>
            </a:r>
            <a:r>
              <a:rPr lang="en-GB" dirty="0"/>
              <a:t>rotocol</a:t>
            </a:r>
          </a:p>
          <a:p>
            <a:endParaRPr lang="en-GB" dirty="0"/>
          </a:p>
          <a:p>
            <a:r>
              <a:rPr lang="en-GB" dirty="0"/>
              <a:t>Example of TCP: </a:t>
            </a:r>
            <a:br>
              <a:rPr lang="en-GB" dirty="0"/>
            </a:br>
            <a:r>
              <a:rPr lang="en-GB" dirty="0"/>
              <a:t>Computer games -&gt; consistency is important.</a:t>
            </a:r>
          </a:p>
          <a:p>
            <a:br>
              <a:rPr lang="en-GB" dirty="0"/>
            </a:br>
            <a:r>
              <a:rPr lang="en-GB" dirty="0"/>
              <a:t>TCP and UDP differ in QOS.</a:t>
            </a:r>
          </a:p>
          <a:p>
            <a:r>
              <a:rPr lang="en-GB" dirty="0"/>
              <a:t>QOS = </a:t>
            </a:r>
            <a:r>
              <a:rPr lang="en-GB" b="1" dirty="0"/>
              <a:t>Q</a:t>
            </a:r>
            <a:r>
              <a:rPr lang="en-GB" dirty="0"/>
              <a:t>uality </a:t>
            </a:r>
            <a:r>
              <a:rPr lang="en-GB" b="1" dirty="0"/>
              <a:t>O</a:t>
            </a:r>
            <a:r>
              <a:rPr lang="en-GB" dirty="0"/>
              <a:t>f </a:t>
            </a:r>
            <a:r>
              <a:rPr lang="en-GB" b="1" dirty="0"/>
              <a:t>S</a:t>
            </a:r>
            <a:r>
              <a:rPr lang="en-GB" dirty="0"/>
              <a:t>ervice:</a:t>
            </a:r>
            <a:br>
              <a:rPr lang="en-GB" dirty="0"/>
            </a:br>
            <a:r>
              <a:rPr lang="en-GB" dirty="0"/>
              <a:t>Guarantees quality of the connection and allows larger messages, but uses more power consumption / computing power.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16</a:t>
            </a:fld>
            <a:endParaRPr lang="en-GB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000506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6512" cy="3836988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 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17</a:t>
            </a:fld>
            <a:endParaRPr lang="en-GB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294976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6512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7416" indent="-177416">
              <a:buFont typeface="Arial" panose="020B0604020202020204" pitchFamily="34" charset="0"/>
              <a:buChar char="•"/>
            </a:pPr>
            <a:r>
              <a:rPr lang="en-GB" sz="1700" dirty="0"/>
              <a:t>Sockets are the endpoints of a connection between two processes.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18</a:t>
            </a:fld>
            <a:endParaRPr lang="en-GB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090195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6512" cy="3836988"/>
          </a:xfrm>
          <a:ln/>
        </p:spPr>
      </p:sp>
      <p:sp>
        <p:nvSpPr>
          <p:cNvPr id="82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77416" indent="-177416">
              <a:buFont typeface="Arial" panose="020B0604020202020204" pitchFamily="34" charset="0"/>
              <a:buChar char="•"/>
            </a:pPr>
            <a:r>
              <a:rPr lang="en-US" altLang="nl-NL" sz="1700" dirty="0"/>
              <a:t>Both client and server may run on the same machine.</a:t>
            </a:r>
          </a:p>
          <a:p>
            <a:pPr marL="177416" indent="-177416">
              <a:buFont typeface="Arial" panose="020B0604020202020204" pitchFamily="34" charset="0"/>
              <a:buChar char="•"/>
            </a:pPr>
            <a:r>
              <a:rPr lang="en-US" altLang="nl-NL" sz="1700" dirty="0"/>
              <a:t>The server listens on  his socket to incoming requests.</a:t>
            </a:r>
          </a:p>
          <a:p>
            <a:pPr marL="177416" indent="-177416">
              <a:buFont typeface="Arial" panose="020B0604020202020204" pitchFamily="34" charset="0"/>
              <a:buChar char="•"/>
            </a:pPr>
            <a:r>
              <a:rPr lang="en-US" altLang="nl-NL" sz="1700" dirty="0"/>
              <a:t>A service is a process running on a server.</a:t>
            </a:r>
          </a:p>
          <a:p>
            <a:pPr marL="177416" indent="-177416">
              <a:buFont typeface="Arial" panose="020B0604020202020204" pitchFamily="34" charset="0"/>
              <a:buChar char="•"/>
            </a:pPr>
            <a:r>
              <a:rPr lang="en-US" altLang="nl-NL" sz="1700" dirty="0"/>
              <a:t>Ideally (according to REST principles), the server is agnostic about the client he </a:t>
            </a:r>
            <a:r>
              <a:rPr lang="en-US" altLang="nl-NL" sz="1700" dirty="0" err="1"/>
              <a:t>serves.That</a:t>
            </a:r>
            <a:r>
              <a:rPr lang="en-US" altLang="nl-NL" sz="1700" dirty="0"/>
              <a:t> is, its well-functioning does not depend on the presence or the well-functioning of a client.</a:t>
            </a:r>
          </a:p>
          <a:p>
            <a:pPr marL="177416" indent="-177416">
              <a:buFont typeface="Arial" panose="020B0604020202020204" pitchFamily="34" charset="0"/>
              <a:buChar char="•"/>
            </a:pPr>
            <a:r>
              <a:rPr lang="en-US" altLang="nl-NL" sz="1700" dirty="0"/>
              <a:t>This is also called “head-duplex communication”: client and server talk and listen in turn.</a:t>
            </a:r>
          </a:p>
        </p:txBody>
      </p:sp>
    </p:spTree>
    <p:extLst>
      <p:ext uri="{BB962C8B-B14F-4D97-AF65-F5344CB8AC3E}">
        <p14:creationId xmlns:p14="http://schemas.microsoft.com/office/powerpoint/2010/main" val="3585787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989013" y="735013"/>
            <a:ext cx="5121275" cy="384016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946574" y="4902070"/>
            <a:ext cx="5206170" cy="4574653"/>
          </a:xfrm>
          <a:prstGeom prst="rect">
            <a:avLst/>
          </a:prstGeom>
          <a:noFill/>
          <a:ln>
            <a:noFill/>
          </a:ln>
        </p:spPr>
        <p:txBody>
          <a:bodyPr lIns="94607" tIns="47290" rIns="94607" bIns="47290" anchor="t" anchorCtr="0">
            <a:noAutofit/>
          </a:bodyPr>
          <a:lstStyle/>
          <a:p>
            <a:pPr>
              <a:buSzPct val="25000"/>
            </a:pPr>
            <a:r>
              <a:rPr lang="en-GB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" name="Shape 118"/>
          <p:cNvSpPr txBox="1">
            <a:spLocks noGrp="1"/>
          </p:cNvSpPr>
          <p:nvPr>
            <p:ph type="sldNum" idx="12"/>
          </p:nvPr>
        </p:nvSpPr>
        <p:spPr>
          <a:xfrm>
            <a:off x="4022937" y="9722383"/>
            <a:ext cx="3076259" cy="490626"/>
          </a:xfrm>
          <a:prstGeom prst="rect">
            <a:avLst/>
          </a:prstGeom>
          <a:noFill/>
          <a:ln>
            <a:noFill/>
          </a:ln>
        </p:spPr>
        <p:txBody>
          <a:bodyPr lIns="94607" tIns="47290" rIns="94607" bIns="47290" anchor="b" anchorCtr="0">
            <a:noAutofit/>
          </a:bodyPr>
          <a:lstStyle/>
          <a:p>
            <a:pPr algn="r">
              <a:buClr>
                <a:schemeClr val="dk1"/>
              </a:buClr>
              <a:buSzPct val="25000"/>
            </a:pPr>
            <a:fld id="{00000000-1234-1234-1234-123412341234}" type="slidenum">
              <a:rPr lang="en-GB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algn="r">
                <a:buClr>
                  <a:schemeClr val="dk1"/>
                </a:buClr>
                <a:buSzPct val="25000"/>
              </a:pPr>
              <a:t>2</a:t>
            </a:fld>
            <a:endParaRPr lang="en-GB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387652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6512" cy="3836988"/>
          </a:xfrm>
          <a:ln/>
        </p:spPr>
      </p:sp>
      <p:sp>
        <p:nvSpPr>
          <p:cNvPr id="82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nl-NL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783521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6512" cy="3836988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7416" indent="-177416">
              <a:buFont typeface="Arial" panose="020B0604020202020204" pitchFamily="34" charset="0"/>
              <a:buChar char="•"/>
            </a:pPr>
            <a:r>
              <a:rPr lang="en-GB" sz="1700" dirty="0"/>
              <a:t>DNS is kind of a telephone book.</a:t>
            </a:r>
          </a:p>
          <a:p>
            <a:pPr marL="177416" indent="-177416">
              <a:buFont typeface="Arial" panose="020B0604020202020204" pitchFamily="34" charset="0"/>
              <a:buChar char="•"/>
            </a:pPr>
            <a:r>
              <a:rPr lang="en-GB" sz="1700" dirty="0"/>
              <a:t>A connection is a socket pair.</a:t>
            </a:r>
          </a:p>
          <a:p>
            <a:pPr marL="177416" indent="-177416">
              <a:buFont typeface="Arial" panose="020B0604020202020204" pitchFamily="34" charset="0"/>
              <a:buChar char="•"/>
            </a:pPr>
            <a:r>
              <a:rPr lang="en-GB" sz="1700" dirty="0"/>
              <a:t>An Ephemeral port is a temporary port.</a:t>
            </a:r>
            <a:br>
              <a:rPr lang="en-GB" sz="1700" dirty="0"/>
            </a:br>
            <a:r>
              <a:rPr lang="en-GB" sz="1700" dirty="0"/>
              <a:t>There can be many of them. These are used to allow a client to talk to multiple servers.</a:t>
            </a:r>
          </a:p>
          <a:p>
            <a:pPr marL="177416" indent="-177416">
              <a:buFont typeface="Arial" panose="020B0604020202020204" pitchFamily="34" charset="0"/>
              <a:buChar char="•"/>
            </a:pPr>
            <a:r>
              <a:rPr lang="en-GB" sz="1700" dirty="0"/>
              <a:t>There are a few well-known ports, that correspond to various uses.</a:t>
            </a:r>
            <a:br>
              <a:rPr lang="en-GB" sz="1700" dirty="0"/>
            </a:br>
            <a:r>
              <a:rPr lang="en-GB" sz="1700" dirty="0"/>
              <a:t>Port 80 is for HTTP usage.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21</a:t>
            </a:fld>
            <a:endParaRPr lang="en-GB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358294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6512" cy="3836988"/>
          </a:xfrm>
          <a:ln/>
        </p:spPr>
      </p:sp>
      <p:sp>
        <p:nvSpPr>
          <p:cNvPr id="82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77416" indent="-177416">
              <a:buFont typeface="Arial" panose="020B0604020202020204" pitchFamily="34" charset="0"/>
              <a:buChar char="•"/>
            </a:pPr>
            <a:r>
              <a:rPr lang="en-US" altLang="nl-NL" sz="1700" dirty="0"/>
              <a:t>In this case, a client machine with IP 145.89.38.19 is running two processes, each using their own client port to connect to the server.</a:t>
            </a:r>
          </a:p>
          <a:p>
            <a:pPr marL="177416" indent="-177416">
              <a:buFont typeface="Arial" panose="020B0604020202020204" pitchFamily="34" charset="0"/>
              <a:buChar char="•"/>
            </a:pPr>
            <a:r>
              <a:rPr lang="en-US" altLang="nl-NL" sz="1700" dirty="0"/>
              <a:t>You can use the command line command “netstat –a” to view the sockets on your machine that are currently in use.</a:t>
            </a:r>
            <a:br>
              <a:rPr lang="en-US" altLang="nl-NL" sz="1700" dirty="0"/>
            </a:br>
            <a:r>
              <a:rPr lang="en-US" altLang="nl-NL" sz="1700" dirty="0"/>
              <a:t>(demo that)</a:t>
            </a:r>
          </a:p>
        </p:txBody>
      </p:sp>
    </p:spTree>
    <p:extLst>
      <p:ext uri="{BB962C8B-B14F-4D97-AF65-F5344CB8AC3E}">
        <p14:creationId xmlns:p14="http://schemas.microsoft.com/office/powerpoint/2010/main" val="39938231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6512" cy="3836988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7416" indent="-177416">
              <a:buFont typeface="Arial" panose="020B0604020202020204" pitchFamily="34" charset="0"/>
              <a:buChar char="•"/>
            </a:pPr>
            <a:r>
              <a:rPr lang="en-GB" sz="1700" dirty="0"/>
              <a:t>Telnet = a webserver mechanism via command line.</a:t>
            </a:r>
          </a:p>
          <a:p>
            <a:pPr marL="177416" indent="-177416">
              <a:buFont typeface="Arial" panose="020B0604020202020204" pitchFamily="34" charset="0"/>
              <a:buChar char="•"/>
            </a:pPr>
            <a:r>
              <a:rPr lang="en-GB" sz="1700" dirty="0" err="1"/>
              <a:t>Ssh</a:t>
            </a:r>
            <a:r>
              <a:rPr lang="en-GB" sz="1700" dirty="0"/>
              <a:t> = Secure Shell (something similar, but encrypted)</a:t>
            </a:r>
          </a:p>
          <a:p>
            <a:pPr marL="177416" indent="-177416">
              <a:buFont typeface="Arial" panose="020B0604020202020204" pitchFamily="34" charset="0"/>
              <a:buChar char="•"/>
            </a:pPr>
            <a:r>
              <a:rPr lang="en-GB" sz="1700" dirty="0"/>
              <a:t>The Echo server works from the application layer: the server sends back what you sent to it, such that you know that it is working properly.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23</a:t>
            </a:fld>
            <a:endParaRPr lang="en-GB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728493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6512" cy="3836988"/>
          </a:xfrm>
        </p:spPr>
      </p:sp>
      <p:sp>
        <p:nvSpPr>
          <p:cNvPr id="115715" name="Rectangle 3"/>
          <p:cNvSpPr txBox="1"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77416" indent="-177416">
              <a:buFont typeface="Arial" panose="020B0604020202020204" pitchFamily="34" charset="0"/>
              <a:buChar char="•"/>
            </a:pPr>
            <a:r>
              <a:rPr lang="en-US" altLang="nl-NL" dirty="0"/>
              <a:t>Socket(), bind(), etc..</a:t>
            </a:r>
            <a:br>
              <a:rPr lang="en-US" altLang="nl-NL" dirty="0"/>
            </a:br>
            <a:r>
              <a:rPr lang="en-US" altLang="nl-NL" dirty="0"/>
              <a:t>These are common functions in languages such as python or php.</a:t>
            </a:r>
          </a:p>
          <a:p>
            <a:pPr marL="177416" indent="-177416">
              <a:buFont typeface="Arial" panose="020B0604020202020204" pitchFamily="34" charset="0"/>
              <a:buChar char="•"/>
            </a:pPr>
            <a:r>
              <a:rPr lang="en-US" altLang="nl-NL" dirty="0"/>
              <a:t>Bind() – binds the current process to a (“well known”) port (e.g. 80).</a:t>
            </a:r>
          </a:p>
          <a:p>
            <a:pPr marL="177416" indent="-177416">
              <a:buFont typeface="Arial" panose="020B0604020202020204" pitchFamily="34" charset="0"/>
              <a:buChar char="•"/>
            </a:pPr>
            <a:r>
              <a:rPr lang="en-US" altLang="nl-NL" dirty="0"/>
              <a:t>Listen() - configure socket to listen for input.</a:t>
            </a:r>
            <a:br>
              <a:rPr lang="en-US" altLang="nl-NL" dirty="0"/>
            </a:br>
            <a:r>
              <a:rPr lang="en-US" altLang="nl-NL" dirty="0"/>
              <a:t>This takes time and resources, so probably you would like to do that for all of your sockets before starting the waiting.</a:t>
            </a:r>
          </a:p>
          <a:p>
            <a:pPr marL="177416" indent="-177416">
              <a:buFont typeface="Arial" panose="020B0604020202020204" pitchFamily="34" charset="0"/>
              <a:buChar char="•"/>
            </a:pPr>
            <a:r>
              <a:rPr lang="en-US" altLang="nl-NL" dirty="0"/>
              <a:t>Accept() - actually start waiting/listening for input.</a:t>
            </a:r>
          </a:p>
          <a:p>
            <a:pPr marL="177416" indent="-177416">
              <a:buFont typeface="Arial" panose="020B0604020202020204" pitchFamily="34" charset="0"/>
              <a:buChar char="•"/>
            </a:pPr>
            <a:r>
              <a:rPr lang="en-US" altLang="nl-NL" dirty="0"/>
              <a:t>TCP three way handshake:</a:t>
            </a:r>
            <a:br>
              <a:rPr lang="en-US" altLang="nl-NL" dirty="0"/>
            </a:br>
            <a:r>
              <a:rPr lang="en-US" altLang="nl-NL" dirty="0"/>
              <a:t>Client: connect() – “can I connect?”</a:t>
            </a:r>
            <a:br>
              <a:rPr lang="en-US" altLang="nl-NL" dirty="0"/>
            </a:br>
            <a:r>
              <a:rPr lang="en-US" altLang="nl-NL" dirty="0"/>
              <a:t>Server: ACK</a:t>
            </a:r>
            <a:br>
              <a:rPr lang="en-US" altLang="nl-NL" dirty="0"/>
            </a:br>
            <a:r>
              <a:rPr lang="en-US" altLang="nl-NL" dirty="0"/>
              <a:t>Client: ACK</a:t>
            </a:r>
          </a:p>
          <a:p>
            <a:pPr marL="177416" indent="-177416">
              <a:buFont typeface="Arial" panose="020B0604020202020204" pitchFamily="34" charset="0"/>
              <a:buChar char="•"/>
            </a:pPr>
            <a:r>
              <a:rPr lang="en-US" altLang="nl-NL" dirty="0"/>
              <a:t>Close() sends EOF or EOL – whatever the convention is.</a:t>
            </a:r>
          </a:p>
        </p:txBody>
      </p:sp>
    </p:spTree>
    <p:extLst>
      <p:ext uri="{BB962C8B-B14F-4D97-AF65-F5344CB8AC3E}">
        <p14:creationId xmlns:p14="http://schemas.microsoft.com/office/powerpoint/2010/main" val="17340480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6512" cy="3836988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7416" indent="-177416">
              <a:buFont typeface="Arial" panose="020B0604020202020204" pitchFamily="34" charset="0"/>
              <a:buChar char="•"/>
            </a:pPr>
            <a:r>
              <a:rPr lang="en-GB" sz="1400" dirty="0"/>
              <a:t>The main server thread creates a “listen socket” (e.g. on a well known port, like 80).</a:t>
            </a:r>
          </a:p>
          <a:p>
            <a:pPr marL="177416" indent="-177416">
              <a:buFont typeface="Arial" panose="020B0604020202020204" pitchFamily="34" charset="0"/>
              <a:buChar char="•"/>
            </a:pPr>
            <a:r>
              <a:rPr lang="en-GB" sz="1400" dirty="0"/>
              <a:t>Upon connecting to the client, the server creates a new thread and socket (with different port) especially for that client,</a:t>
            </a:r>
            <a:br>
              <a:rPr lang="en-GB" sz="1400" dirty="0"/>
            </a:br>
            <a:r>
              <a:rPr lang="en-GB" sz="1400" dirty="0"/>
              <a:t>and reconnects with the client using that new socket.</a:t>
            </a:r>
          </a:p>
          <a:p>
            <a:pPr marL="177416" indent="-177416">
              <a:buFont typeface="Arial" panose="020B0604020202020204" pitchFamily="34" charset="0"/>
              <a:buChar char="•"/>
            </a:pPr>
            <a:r>
              <a:rPr lang="en-GB" sz="1400" dirty="0"/>
              <a:t>After that, that temporary socket serves the client in its distinct thread.</a:t>
            </a:r>
          </a:p>
          <a:p>
            <a:pPr marL="177416" indent="-177416">
              <a:buFont typeface="Arial" panose="020B0604020202020204" pitchFamily="34" charset="0"/>
              <a:buChar char="•"/>
            </a:pPr>
            <a:r>
              <a:rPr lang="en-GB" sz="1400" dirty="0"/>
              <a:t>For efficiency, normally a pool of threads is used (rather than recreating and destroying threads over and over again).</a:t>
            </a:r>
            <a:endParaRPr lang="nl-NL" sz="140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25</a:t>
            </a:fld>
            <a:endParaRPr lang="en-GB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343078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6512" cy="3836988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 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26</a:t>
            </a:fld>
            <a:endParaRPr lang="en-GB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041617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6512" cy="3836988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7416" indent="-177416">
              <a:buFont typeface="Arial" panose="020B0604020202020204" pitchFamily="34" charset="0"/>
              <a:buChar char="•"/>
            </a:pPr>
            <a:r>
              <a:rPr lang="en-GB" sz="1700" dirty="0"/>
              <a:t>REST is the fundamental architecture of the internet.</a:t>
            </a:r>
          </a:p>
          <a:p>
            <a:pPr marL="177416" indent="-177416">
              <a:buFont typeface="Arial" panose="020B0604020202020204" pitchFamily="34" charset="0"/>
              <a:buChar char="•"/>
            </a:pPr>
            <a:r>
              <a:rPr lang="en-GB" sz="1700" dirty="0"/>
              <a:t>Interactions are State Transitions – even if you don’t modify a resource (like when fetching a webpage) – in that case, it is a state-transition to itself / towards the same state.</a:t>
            </a:r>
          </a:p>
          <a:p>
            <a:pPr marL="177416" indent="-177416">
              <a:buFont typeface="Arial" panose="020B0604020202020204" pitchFamily="34" charset="0"/>
              <a:buChar char="•"/>
            </a:pPr>
            <a:r>
              <a:rPr lang="en-GB" sz="1700" dirty="0"/>
              <a:t>In other words: a </a:t>
            </a:r>
            <a:r>
              <a:rPr lang="en-GB" sz="1700" i="1" dirty="0"/>
              <a:t>side effect</a:t>
            </a:r>
            <a:r>
              <a:rPr lang="en-GB" sz="1700" dirty="0"/>
              <a:t> of a transition can be that the client can watch a representation of a resource.</a:t>
            </a:r>
            <a:endParaRPr lang="nl-NL" sz="170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27</a:t>
            </a:fld>
            <a:endParaRPr lang="en-GB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810422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6512" cy="3836988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7416" indent="-177416">
              <a:buFont typeface="Arial" panose="020B0604020202020204" pitchFamily="34" charset="0"/>
              <a:buChar char="•"/>
            </a:pPr>
            <a:r>
              <a:rPr lang="en-GB" dirty="0"/>
              <a:t>User Agent</a:t>
            </a:r>
            <a:br>
              <a:rPr lang="en-GB" dirty="0"/>
            </a:br>
            <a:r>
              <a:rPr lang="en-GB" dirty="0"/>
              <a:t>You interact with your User Agent, which in turn interacts for you with the web.</a:t>
            </a:r>
          </a:p>
          <a:p>
            <a:pPr marL="177416" indent="-177416">
              <a:buFont typeface="Arial" panose="020B0604020202020204" pitchFamily="34" charset="0"/>
              <a:buChar char="•"/>
            </a:pPr>
            <a:r>
              <a:rPr lang="en-GB" dirty="0"/>
              <a:t>The representation of the resource is rendered for the client, for example:</a:t>
            </a:r>
            <a:br>
              <a:rPr lang="en-GB" dirty="0"/>
            </a:br>
            <a:r>
              <a:rPr lang="en-GB" dirty="0"/>
              <a:t>You ask the server a representation of a resource, preferably in xml, or otherwise jpg.</a:t>
            </a:r>
            <a:br>
              <a:rPr lang="en-GB" dirty="0"/>
            </a:br>
            <a:r>
              <a:rPr lang="en-GB" dirty="0"/>
              <a:t>This is called content negotiation. </a:t>
            </a:r>
            <a:br>
              <a:rPr lang="en-GB" dirty="0"/>
            </a:br>
            <a:r>
              <a:rPr lang="en-GB" dirty="0"/>
              <a:t>The server then should try to send a representation that is closest to the requested form</a:t>
            </a:r>
            <a:br>
              <a:rPr lang="en-GB" dirty="0"/>
            </a:br>
            <a:r>
              <a:rPr lang="en-GB" dirty="0"/>
              <a:t>(or let it know if that form is not available).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28</a:t>
            </a:fld>
            <a:endParaRPr lang="en-GB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2609859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6512" cy="3836988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7416" indent="-177416">
              <a:buFont typeface="Arial" panose="020B0604020202020204" pitchFamily="34" charset="0"/>
              <a:buChar char="•"/>
            </a:pPr>
            <a:r>
              <a:rPr lang="en-GB" dirty="0"/>
              <a:t>An item of interest is something abstract. It can be really anything.</a:t>
            </a:r>
            <a:br>
              <a:rPr lang="en-GB" dirty="0"/>
            </a:br>
            <a:r>
              <a:rPr lang="en-GB" dirty="0"/>
              <a:t>In this example, the concept “4” is used.</a:t>
            </a:r>
          </a:p>
          <a:p>
            <a:pPr marL="177416" indent="-177416">
              <a:buFont typeface="Arial" panose="020B0604020202020204" pitchFamily="34" charset="0"/>
              <a:buChar char="•"/>
            </a:pPr>
            <a:r>
              <a:rPr lang="en-GB" dirty="0"/>
              <a:t>The representation is determined by content negotiation. The client asks for a specific type of representation.</a:t>
            </a:r>
          </a:p>
          <a:p>
            <a:pPr marL="177416" indent="-177416">
              <a:buFont typeface="Arial" panose="020B0604020202020204" pitchFamily="34" charset="0"/>
              <a:buChar char="•"/>
            </a:pPr>
            <a:r>
              <a:rPr lang="en-GB" dirty="0"/>
              <a:t>Representations are the ONLY means of transfer between client and server:</a:t>
            </a:r>
            <a:br>
              <a:rPr lang="en-GB" dirty="0"/>
            </a:br>
            <a:r>
              <a:rPr lang="en-GB" dirty="0"/>
              <a:t>* That means that a client can only change a resource by sending back an updated representation of that resource.</a:t>
            </a:r>
            <a:br>
              <a:rPr lang="en-GB" dirty="0"/>
            </a:br>
            <a:r>
              <a:rPr lang="en-GB" dirty="0"/>
              <a:t>* For example, if the resource is a collection of accounts, and you like to add your own account, to stay following</a:t>
            </a:r>
            <a:br>
              <a:rPr lang="en-GB" dirty="0"/>
            </a:br>
            <a:r>
              <a:rPr lang="en-GB" dirty="0"/>
              <a:t>REST principles, you should download a representation of the entire collection, create an updated representation that</a:t>
            </a:r>
            <a:br>
              <a:rPr lang="en-GB" dirty="0"/>
            </a:br>
            <a:r>
              <a:rPr lang="en-GB" dirty="0"/>
              <a:t>includes the new account, and upload the updated representation.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29</a:t>
            </a:fld>
            <a:endParaRPr lang="en-GB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37030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6512" cy="3836988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 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3</a:t>
            </a:fld>
            <a:endParaRPr lang="en-GB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7685099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6512" cy="3836988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7416" indent="-177416">
              <a:buFont typeface="Arial" panose="020B0604020202020204" pitchFamily="34" charset="0"/>
              <a:buChar char="•"/>
            </a:pPr>
            <a:r>
              <a:rPr lang="en-GB" sz="1400" dirty="0"/>
              <a:t>REST formulates a series of Constraints/Rules with as purpose to enforce some Desirable Key Properties / Non-functional requirements.</a:t>
            </a:r>
          </a:p>
          <a:p>
            <a:pPr marL="177416" indent="-177416">
              <a:buFont typeface="Arial" panose="020B0604020202020204" pitchFamily="34" charset="0"/>
              <a:buChar char="•"/>
            </a:pPr>
            <a:r>
              <a:rPr lang="en-GB" sz="1400" dirty="0"/>
              <a:t>Connections = The amount of concurrent socket-connections (note: 1 user can have multiple socket connections)</a:t>
            </a:r>
          </a:p>
          <a:p>
            <a:pPr marL="177416" indent="-177416">
              <a:buFont typeface="Arial" panose="020B0604020202020204" pitchFamily="34" charset="0"/>
              <a:buChar char="•"/>
            </a:pPr>
            <a:r>
              <a:rPr lang="en-GB" sz="1400" dirty="0"/>
              <a:t>No single points of failure -&gt; graceful degradation if a node falls away.</a:t>
            </a:r>
          </a:p>
          <a:p>
            <a:pPr marL="177416" indent="-177416">
              <a:buFont typeface="Arial" panose="020B0604020202020204" pitchFamily="34" charset="0"/>
              <a:buChar char="•"/>
            </a:pPr>
            <a:r>
              <a:rPr lang="en-GB" sz="1400" dirty="0"/>
              <a:t>Failover mechanisms -&gt; ability to recover from certain failures.</a:t>
            </a:r>
          </a:p>
          <a:p>
            <a:pPr marL="177416" indent="-177416">
              <a:buFont typeface="Arial" panose="020B0604020202020204" pitchFamily="34" charset="0"/>
              <a:buChar char="•"/>
            </a:pPr>
            <a:r>
              <a:rPr lang="en-GB" sz="1400" dirty="0"/>
              <a:t>Monitoring -&gt; of performance / throughput (such that you know when to scale up or down resources).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30</a:t>
            </a:fld>
            <a:endParaRPr lang="en-GB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14542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6512" cy="3836988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7416" indent="-177416">
              <a:buFont typeface="Arial" panose="020B0604020202020204" pitchFamily="34" charset="0"/>
              <a:buChar char="•"/>
            </a:pPr>
            <a:r>
              <a:rPr lang="en-GB" sz="1400" dirty="0" err="1"/>
              <a:t>Serparating</a:t>
            </a:r>
            <a:r>
              <a:rPr lang="en-GB" sz="1400" dirty="0"/>
              <a:t> functionality -&gt; such that we only need to worry about the part that is relevant to us.</a:t>
            </a:r>
          </a:p>
          <a:p>
            <a:pPr marL="177416" indent="-177416">
              <a:buFont typeface="Arial" panose="020B0604020202020204" pitchFamily="34" charset="0"/>
              <a:buChar char="•"/>
            </a:pPr>
            <a:r>
              <a:rPr lang="en-GB" sz="1400" dirty="0"/>
              <a:t>Uniform interaction -&gt; communication / behaviour via uniform rules – that prevents the need to read different manuals for everything.</a:t>
            </a:r>
          </a:p>
          <a:p>
            <a:pPr marL="177416" indent="-177416">
              <a:buFont typeface="Arial" panose="020B0604020202020204" pitchFamily="34" charset="0"/>
              <a:buChar char="•"/>
            </a:pPr>
            <a:r>
              <a:rPr lang="en-GB" sz="1400" dirty="0"/>
              <a:t>Discoverable services (hypermedia)</a:t>
            </a:r>
          </a:p>
          <a:p>
            <a:pPr marL="177416" indent="-177416">
              <a:buFont typeface="Arial" panose="020B0604020202020204" pitchFamily="34" charset="0"/>
              <a:buChar char="•"/>
            </a:pPr>
            <a:r>
              <a:rPr lang="en-GB" sz="1400" dirty="0"/>
              <a:t>Robust to changes over time (hypermedia)</a:t>
            </a:r>
          </a:p>
          <a:p>
            <a:pPr marL="177416" indent="-177416">
              <a:buFont typeface="Arial" panose="020B0604020202020204" pitchFamily="34" charset="0"/>
              <a:buChar char="•"/>
            </a:pPr>
            <a:r>
              <a:rPr lang="en-GB" sz="1400" dirty="0"/>
              <a:t>Evolvable-&gt;representation of resources, client and server can evolve independently.</a:t>
            </a:r>
          </a:p>
          <a:p>
            <a:pPr marL="177416" indent="-177416">
              <a:buFont typeface="Arial" panose="020B0604020202020204" pitchFamily="34" charset="0"/>
              <a:buChar char="•"/>
            </a:pPr>
            <a:r>
              <a:rPr lang="en-GB" sz="1400" dirty="0"/>
              <a:t>Extensible-&gt;scalable</a:t>
            </a:r>
          </a:p>
          <a:p>
            <a:pPr marL="177416" indent="-177416">
              <a:buFont typeface="Arial" panose="020B0604020202020204" pitchFamily="34" charset="0"/>
              <a:buChar char="•"/>
            </a:pPr>
            <a:r>
              <a:rPr lang="en-GB" sz="1400" dirty="0"/>
              <a:t>Monitor -&gt; what is happening in the system, who talks with who, what’s the bottleneck.</a:t>
            </a:r>
          </a:p>
          <a:p>
            <a:pPr marL="177416" indent="-177416">
              <a:buFont typeface="Arial" panose="020B0604020202020204" pitchFamily="34" charset="0"/>
              <a:buChar char="•"/>
            </a:pPr>
            <a:r>
              <a:rPr lang="en-GB" sz="1400" dirty="0"/>
              <a:t>Regulate (e.g. caching) -&gt; cache unaltered data on a place closer to the client to allow faster access.</a:t>
            </a:r>
          </a:p>
          <a:p>
            <a:pPr marL="177416" indent="-177416">
              <a:buFont typeface="Arial" panose="020B0604020202020204" pitchFamily="34" charset="0"/>
              <a:buChar char="•"/>
            </a:pPr>
            <a:r>
              <a:rPr lang="en-GB" sz="1400" dirty="0"/>
              <a:t>Availability – because of scalability of resources.</a:t>
            </a:r>
            <a:endParaRPr lang="nl-NL" sz="140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31</a:t>
            </a:fld>
            <a:endParaRPr lang="en-GB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1696518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6512" cy="3836988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7416" indent="-177416">
              <a:buFont typeface="Arial" panose="020B0604020202020204" pitchFamily="34" charset="0"/>
              <a:buChar char="•"/>
            </a:pPr>
            <a:r>
              <a:rPr lang="en-GB" sz="1700" dirty="0"/>
              <a:t>To allow those key properties, Roy proposed 6 constraints.</a:t>
            </a:r>
          </a:p>
          <a:p>
            <a:pPr marL="177416" indent="-177416">
              <a:buFont typeface="Arial" panose="020B0604020202020204" pitchFamily="34" charset="0"/>
              <a:buChar char="•"/>
            </a:pPr>
            <a:r>
              <a:rPr lang="en-GB" sz="1700" dirty="0"/>
              <a:t>Constraint 1: use Client/Server architecture</a:t>
            </a:r>
          </a:p>
          <a:p>
            <a:pPr marL="177416" indent="-177416">
              <a:buFont typeface="Arial" panose="020B0604020202020204" pitchFamily="34" charset="0"/>
              <a:buChar char="•"/>
            </a:pPr>
            <a:r>
              <a:rPr lang="en-GB" sz="1700" dirty="0"/>
              <a:t>Clear roles – client vs server</a:t>
            </a:r>
          </a:p>
          <a:p>
            <a:pPr marL="177416" indent="-177416">
              <a:buFont typeface="Arial" panose="020B0604020202020204" pitchFamily="34" charset="0"/>
              <a:buChar char="•"/>
            </a:pPr>
            <a:r>
              <a:rPr lang="en-GB" sz="1700" dirty="0"/>
              <a:t>Pull by the client.</a:t>
            </a:r>
          </a:p>
          <a:p>
            <a:pPr marL="177416" indent="-177416">
              <a:buFont typeface="Arial" panose="020B0604020202020204" pitchFamily="34" charset="0"/>
              <a:buChar char="•"/>
            </a:pPr>
            <a:r>
              <a:rPr lang="en-GB" sz="1700" dirty="0"/>
              <a:t>Separation of concerns – client and server can each focus on their own problems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32</a:t>
            </a:fld>
            <a:endParaRPr lang="en-GB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3527837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6512" cy="3836988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7416" indent="-177416">
              <a:buFont typeface="Arial" panose="020B0604020202020204" pitchFamily="34" charset="0"/>
              <a:buChar char="•"/>
            </a:pPr>
            <a:r>
              <a:rPr lang="en-GB" sz="1400" dirty="0"/>
              <a:t>Self contained: </a:t>
            </a:r>
            <a:br>
              <a:rPr lang="en-GB" sz="1400" dirty="0"/>
            </a:br>
            <a:r>
              <a:rPr lang="en-GB" sz="1400" dirty="0"/>
              <a:t>The application is responsible for its own state (the application state).</a:t>
            </a:r>
            <a:br>
              <a:rPr lang="en-GB" sz="1400" dirty="0"/>
            </a:br>
            <a:r>
              <a:rPr lang="en-GB" sz="1400" dirty="0"/>
              <a:t>The server is also responsible for its own state (the resource state).</a:t>
            </a:r>
            <a:br>
              <a:rPr lang="en-GB" sz="1400" dirty="0"/>
            </a:br>
            <a:r>
              <a:rPr lang="en-GB" sz="1400" dirty="0"/>
              <a:t>These should not be mixed.</a:t>
            </a:r>
          </a:p>
          <a:p>
            <a:pPr marL="177416" indent="-177416">
              <a:buFont typeface="Arial" panose="020B0604020202020204" pitchFamily="34" charset="0"/>
              <a:buChar char="•"/>
            </a:pPr>
            <a:r>
              <a:rPr lang="en-GB" sz="1400" dirty="0"/>
              <a:t>Application State = Session State.</a:t>
            </a:r>
            <a:br>
              <a:rPr lang="en-GB" sz="1400" dirty="0"/>
            </a:br>
            <a:r>
              <a:rPr lang="en-GB" sz="1400" dirty="0"/>
              <a:t>With Restful design, the application state should reside entirely at the client.</a:t>
            </a:r>
          </a:p>
          <a:p>
            <a:pPr marL="177416" indent="-177416">
              <a:buFont typeface="Arial" panose="020B0604020202020204" pitchFamily="34" charset="0"/>
              <a:buChar char="•"/>
            </a:pPr>
            <a:r>
              <a:rPr lang="en-GB" sz="1400" dirty="0"/>
              <a:t>So in a restful system, the server is not allowed to bookkeep the shopping basket.</a:t>
            </a:r>
            <a:br>
              <a:rPr lang="en-GB" sz="1400" dirty="0"/>
            </a:br>
            <a:r>
              <a:rPr lang="en-GB" sz="1400" dirty="0"/>
              <a:t>So every time the client adds a shopping item, it should send a representation of the complete, updated shopping basket to the server</a:t>
            </a:r>
            <a:br>
              <a:rPr lang="en-GB" sz="1400" dirty="0"/>
            </a:br>
            <a:r>
              <a:rPr lang="en-GB" sz="1400" dirty="0"/>
              <a:t>(which then can validate whether the requested amount of items is actually available and so on).</a:t>
            </a:r>
            <a:endParaRPr lang="nl-NL" sz="140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33</a:t>
            </a:fld>
            <a:endParaRPr lang="en-GB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7258862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6512" cy="3836988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7416" indent="-177416">
              <a:buFont typeface="Arial" panose="020B0604020202020204" pitchFamily="34" charset="0"/>
              <a:buChar char="•"/>
            </a:pPr>
            <a:r>
              <a:rPr lang="en-GB" sz="1700" dirty="0"/>
              <a:t>The above constraints are ensured </a:t>
            </a:r>
            <a:r>
              <a:rPr lang="en-GB" sz="1700" dirty="0" err="1"/>
              <a:t>a.o.</a:t>
            </a:r>
            <a:r>
              <a:rPr lang="en-GB" sz="1700" dirty="0"/>
              <a:t> by using http with “Cache-Control” and “Last-Modified” headers, and by not using GET to change resources.</a:t>
            </a:r>
            <a:endParaRPr lang="nl-NL" sz="170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34</a:t>
            </a:fld>
            <a:endParaRPr lang="en-GB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037010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6512" cy="3836988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7416" indent="-177416">
              <a:buFont typeface="Arial" panose="020B0604020202020204" pitchFamily="34" charset="0"/>
              <a:buChar char="•"/>
            </a:pPr>
            <a:r>
              <a:rPr lang="en-GB" i="0" dirty="0"/>
              <a:t>Identification of resources: </a:t>
            </a:r>
            <a:br>
              <a:rPr lang="en-GB" i="0" dirty="0"/>
            </a:br>
            <a:r>
              <a:rPr lang="en-GB" i="0" dirty="0"/>
              <a:t>We need to think in terms of nouns, rather than verbs.</a:t>
            </a:r>
          </a:p>
          <a:p>
            <a:pPr marL="177416" indent="-177416">
              <a:buFont typeface="Arial" panose="020B0604020202020204" pitchFamily="34" charset="0"/>
              <a:buChar char="•"/>
            </a:pPr>
            <a:r>
              <a:rPr lang="en-GB" i="0" dirty="0"/>
              <a:t>Self-descriptive messages with a standard set of methods.</a:t>
            </a:r>
            <a:br>
              <a:rPr lang="en-GB" i="0" dirty="0"/>
            </a:br>
            <a:r>
              <a:rPr lang="en-GB" i="0" dirty="0"/>
              <a:t>Examples: Create, Update or Delete a resource.</a:t>
            </a:r>
          </a:p>
          <a:p>
            <a:pPr marL="177416" indent="-177416">
              <a:buFont typeface="Arial" panose="020B0604020202020204" pitchFamily="34" charset="0"/>
              <a:buChar char="•"/>
            </a:pPr>
            <a:r>
              <a:rPr lang="en-GB" i="0" dirty="0"/>
              <a:t>HATEOS means:</a:t>
            </a:r>
            <a:br>
              <a:rPr lang="en-GB" i="0" dirty="0"/>
            </a:br>
            <a:r>
              <a:rPr lang="en-GB" i="0" dirty="0"/>
              <a:t>Be discoverable. The server lets the user know where he can find the resources</a:t>
            </a:r>
            <a:br>
              <a:rPr lang="en-GB" i="0" dirty="0"/>
            </a:br>
            <a:r>
              <a:rPr lang="en-GB" i="0" dirty="0"/>
              <a:t>(the user would like to know for each resource what he can do with it).</a:t>
            </a:r>
            <a:br>
              <a:rPr lang="en-GB" i="0" dirty="0"/>
            </a:br>
            <a:r>
              <a:rPr lang="en-GB" i="0" dirty="0"/>
              <a:t>For that reason, context information is added.</a:t>
            </a:r>
          </a:p>
          <a:p>
            <a:pPr marL="177416" indent="-177416">
              <a:buFont typeface="Arial" panose="020B0604020202020204" pitchFamily="34" charset="0"/>
              <a:buChar char="•"/>
            </a:pPr>
            <a:r>
              <a:rPr lang="en-GB" i="0" dirty="0"/>
              <a:t>Limited set of representation formats (xml, html) -&gt; so if the client understands html,</a:t>
            </a:r>
            <a:br>
              <a:rPr lang="en-GB" i="0" dirty="0"/>
            </a:br>
            <a:r>
              <a:rPr lang="en-GB" i="0" dirty="0"/>
              <a:t>he’ll be able to deal with all sites that serve that.</a:t>
            </a:r>
          </a:p>
          <a:p>
            <a:pPr marL="177416" indent="-177416">
              <a:buFont typeface="Arial" panose="020B0604020202020204" pitchFamily="34" charset="0"/>
              <a:buChar char="•"/>
            </a:pPr>
            <a:r>
              <a:rPr lang="en-GB" i="0" dirty="0"/>
              <a:t>Hypermedia-driven -&gt;</a:t>
            </a:r>
            <a:br>
              <a:rPr lang="en-GB" i="0" dirty="0"/>
            </a:br>
            <a:r>
              <a:rPr lang="en-GB" i="0" dirty="0"/>
              <a:t>That is: independent of a specific API – an online, on the fly </a:t>
            </a:r>
            <a:r>
              <a:rPr lang="en-GB" i="0" dirty="0" err="1"/>
              <a:t>modifyable</a:t>
            </a:r>
            <a:r>
              <a:rPr lang="en-GB" i="0" dirty="0"/>
              <a:t> interface.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35</a:t>
            </a:fld>
            <a:endParaRPr lang="en-GB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4651869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6512" cy="3836988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7416" indent="-177416">
              <a:buFont typeface="Arial" panose="020B0604020202020204" pitchFamily="34" charset="0"/>
              <a:buChar char="•"/>
            </a:pPr>
            <a:r>
              <a:rPr lang="en-GB" sz="1700" dirty="0"/>
              <a:t>Proxy = machine</a:t>
            </a:r>
          </a:p>
          <a:p>
            <a:pPr marL="177416" indent="-177416">
              <a:buFont typeface="Arial" panose="020B0604020202020204" pitchFamily="34" charset="0"/>
              <a:buChar char="•"/>
            </a:pPr>
            <a:r>
              <a:rPr lang="en-GB" sz="1700" dirty="0"/>
              <a:t>Forward Proxy = Machine that acts on behalf of the client – to protect the client from the server:</a:t>
            </a:r>
            <a:br>
              <a:rPr lang="en-GB" sz="1700" dirty="0"/>
            </a:br>
            <a:r>
              <a:rPr lang="en-GB" sz="1700" dirty="0"/>
              <a:t>all the server sees, is the forward proxy, not the client itself.</a:t>
            </a:r>
          </a:p>
          <a:p>
            <a:pPr marL="177416" indent="-177416">
              <a:buFont typeface="Arial" panose="020B0604020202020204" pitchFamily="34" charset="0"/>
              <a:buChar char="•"/>
            </a:pPr>
            <a:r>
              <a:rPr lang="en-GB" sz="1700" dirty="0"/>
              <a:t>Reverse Proxy = Machine that acts on behalf of the server – to protect the server from the client:</a:t>
            </a:r>
            <a:br>
              <a:rPr lang="en-GB" sz="1700" dirty="0"/>
            </a:br>
            <a:r>
              <a:rPr lang="en-GB" sz="1700" dirty="0"/>
              <a:t>for example, protection from overload by means of caching.</a:t>
            </a:r>
            <a:endParaRPr lang="nl-NL" sz="170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36</a:t>
            </a:fld>
            <a:endParaRPr lang="en-GB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8359399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6512" cy="3836988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7416" indent="-177416">
              <a:buFont typeface="Arial" panose="020B0604020202020204" pitchFamily="34" charset="0"/>
              <a:buChar char="•"/>
            </a:pPr>
            <a:r>
              <a:rPr lang="en-GB" sz="1700" dirty="0"/>
              <a:t>Often improves user experience by offering a nicer </a:t>
            </a:r>
            <a:r>
              <a:rPr lang="en-GB" sz="1700" dirty="0" err="1"/>
              <a:t>ui</a:t>
            </a:r>
            <a:r>
              <a:rPr lang="en-GB" sz="1700" dirty="0"/>
              <a:t>.</a:t>
            </a:r>
          </a:p>
          <a:p>
            <a:pPr marL="177416" indent="-177416">
              <a:buFont typeface="Arial" panose="020B0604020202020204" pitchFamily="34" charset="0"/>
              <a:buChar char="•"/>
            </a:pPr>
            <a:r>
              <a:rPr lang="en-GB" sz="1700" dirty="0"/>
              <a:t>Disadvantage: less safe.</a:t>
            </a:r>
            <a:endParaRPr lang="nl-NL" sz="170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37</a:t>
            </a:fld>
            <a:endParaRPr lang="en-GB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9349385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6512" cy="3836988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 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38</a:t>
            </a:fld>
            <a:endParaRPr lang="en-GB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4528774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6512" cy="3836988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7416" indent="-177416">
              <a:buFont typeface="Arial" panose="020B0604020202020204" pitchFamily="34" charset="0"/>
              <a:buChar char="•"/>
            </a:pPr>
            <a:r>
              <a:rPr lang="en-GB" sz="1700" dirty="0"/>
              <a:t>Underlined means: HTTP allows it, but does not enforce it.</a:t>
            </a:r>
          </a:p>
          <a:p>
            <a:pPr marL="177416" indent="-177416">
              <a:buFont typeface="Arial" panose="020B0604020202020204" pitchFamily="34" charset="0"/>
              <a:buChar char="•"/>
            </a:pPr>
            <a:r>
              <a:rPr lang="en-GB" sz="1700" dirty="0"/>
              <a:t>HTTP/2 allows multi-text: multiple communications on a single connection (= faster).</a:t>
            </a:r>
          </a:p>
          <a:p>
            <a:pPr marL="177416" indent="-177416">
              <a:buFont typeface="Arial" panose="020B0604020202020204" pitchFamily="34" charset="0"/>
              <a:buChar char="•"/>
            </a:pPr>
            <a:r>
              <a:rPr lang="en-GB" sz="1700" dirty="0"/>
              <a:t>Mime types: For example html, xml, jpeg.</a:t>
            </a:r>
            <a:endParaRPr lang="nl-NL" sz="170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39</a:t>
            </a:fld>
            <a:endParaRPr lang="en-GB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40252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6512" cy="3836988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 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4</a:t>
            </a:fld>
            <a:endParaRPr lang="en-GB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5595112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6512" cy="3836988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7416" indent="-177416">
              <a:buFont typeface="Arial" panose="020B0604020202020204" pitchFamily="34" charset="0"/>
              <a:buChar char="•"/>
            </a:pPr>
            <a:r>
              <a:rPr lang="en-GB" sz="1700" dirty="0"/>
              <a:t>URL = “Uniform Resource Locator”</a:t>
            </a:r>
          </a:p>
          <a:p>
            <a:pPr marL="177416" indent="-177416">
              <a:buFont typeface="Arial" panose="020B0604020202020204" pitchFamily="34" charset="0"/>
              <a:buChar char="•"/>
            </a:pPr>
            <a:r>
              <a:rPr lang="en-GB" sz="1700" dirty="0"/>
              <a:t>HTTP/1.1 200 OK = status line of HTTP response message header (see other sheet)</a:t>
            </a:r>
            <a:endParaRPr lang="nl-NL" sz="170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40</a:t>
            </a:fld>
            <a:endParaRPr lang="en-GB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5175671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6512" cy="3836988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7416" indent="-177416">
              <a:buFont typeface="Arial" panose="020B0604020202020204" pitchFamily="34" charset="0"/>
              <a:buChar char="•"/>
            </a:pPr>
            <a:r>
              <a:rPr lang="en-GB" sz="1700" dirty="0"/>
              <a:t>Above Accept Header implies: In order of preference: first gif, then jpeg, otherwise anything else (like html) is okay.</a:t>
            </a:r>
          </a:p>
          <a:p>
            <a:pPr marL="177416" indent="-177416">
              <a:buFont typeface="Arial" panose="020B0604020202020204" pitchFamily="34" charset="0"/>
              <a:buChar char="•"/>
            </a:pPr>
            <a:r>
              <a:rPr lang="en-GB" sz="1700" dirty="0"/>
              <a:t>Above example is not very restful:</a:t>
            </a:r>
            <a:br>
              <a:rPr lang="en-GB" sz="1700" dirty="0"/>
            </a:br>
            <a:r>
              <a:rPr lang="en-GB" sz="1700" dirty="0"/>
              <a:t>The query string should be in the request line.</a:t>
            </a:r>
            <a:br>
              <a:rPr lang="en-GB" sz="1700" dirty="0"/>
            </a:br>
            <a:r>
              <a:rPr lang="en-GB" sz="1700" dirty="0"/>
              <a:t>The content should only contain representations.</a:t>
            </a:r>
            <a:endParaRPr lang="nl-NL" sz="170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41</a:t>
            </a:fld>
            <a:endParaRPr lang="en-GB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6655017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6512" cy="3836988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7416" indent="-177416">
              <a:buFont typeface="Arial" panose="020B0604020202020204" pitchFamily="34" charset="0"/>
              <a:buChar char="•"/>
            </a:pPr>
            <a:r>
              <a:rPr lang="en-GB" sz="1400" dirty="0"/>
              <a:t>The file protocol is normally used to retrieve files from your own computer, for example:</a:t>
            </a:r>
            <a:br>
              <a:rPr lang="en-GB" sz="1400" dirty="0"/>
            </a:br>
            <a:r>
              <a:rPr lang="en-GB" sz="1400" dirty="0"/>
              <a:t>file://localhost/c:/myimage.jpg</a:t>
            </a:r>
          </a:p>
          <a:p>
            <a:pPr marL="177416" indent="-177416">
              <a:buFont typeface="Arial" panose="020B0604020202020204" pitchFamily="34" charset="0"/>
              <a:buChar char="•"/>
            </a:pPr>
            <a:r>
              <a:rPr lang="en-GB" sz="1400" dirty="0"/>
              <a:t>Fragment can be used to select part of a resource. Semantics depend on mime-type and local application.</a:t>
            </a:r>
          </a:p>
          <a:p>
            <a:pPr marL="177416" indent="-177416">
              <a:buFont typeface="Arial" panose="020B0604020202020204" pitchFamily="34" charset="0"/>
              <a:buChar char="•"/>
            </a:pPr>
            <a:r>
              <a:rPr lang="en-GB" sz="1400" dirty="0"/>
              <a:t>User information -&gt; can be used with .</a:t>
            </a:r>
            <a:r>
              <a:rPr lang="en-GB" sz="1400" dirty="0" err="1"/>
              <a:t>htaccess</a:t>
            </a:r>
            <a:r>
              <a:rPr lang="en-GB" sz="1400" dirty="0"/>
              <a:t> and .</a:t>
            </a:r>
            <a:r>
              <a:rPr lang="en-GB" sz="1400" dirty="0" err="1"/>
              <a:t>htpasswd</a:t>
            </a:r>
            <a:r>
              <a:rPr lang="en-GB" sz="1400" dirty="0"/>
              <a:t> files on the server.</a:t>
            </a:r>
            <a:br>
              <a:rPr lang="en-GB" sz="1400" dirty="0"/>
            </a:br>
            <a:r>
              <a:rPr lang="en-GB" sz="1400" dirty="0"/>
              <a:t>Only use them with https, because otherwise the login credentials are sent unencrypted.</a:t>
            </a:r>
            <a:br>
              <a:rPr lang="en-GB" sz="1400" dirty="0"/>
            </a:br>
            <a:r>
              <a:rPr lang="en-GB" sz="1400" dirty="0"/>
              <a:t>(note: in such cases: often only the protected </a:t>
            </a:r>
            <a:r>
              <a:rPr lang="en-GB" sz="1400" dirty="0" err="1"/>
              <a:t>urls</a:t>
            </a:r>
            <a:r>
              <a:rPr lang="en-GB" sz="1400" dirty="0"/>
              <a:t>, like those of account management or login need to be https</a:t>
            </a:r>
            <a:br>
              <a:rPr lang="en-GB" sz="1400" dirty="0"/>
            </a:br>
            <a:r>
              <a:rPr lang="en-GB" sz="1400" dirty="0"/>
              <a:t> as https is slower. That’s something to keep in mind when using (low power-) embedded devices)</a:t>
            </a:r>
            <a:br>
              <a:rPr lang="en-GB" sz="1400" dirty="0"/>
            </a:br>
            <a:r>
              <a:rPr lang="en-GB" sz="1400" dirty="0"/>
              <a:t>For example: at login, the https server could provide a temporary token which can subsequently be used for an http server-client connection.</a:t>
            </a:r>
            <a:endParaRPr lang="nl-NL" sz="140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42</a:t>
            </a:fld>
            <a:endParaRPr lang="en-GB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7167963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6512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7416" indent="-177416">
              <a:buFont typeface="Arial" panose="020B0604020202020204" pitchFamily="34" charset="0"/>
              <a:buChar char="•"/>
            </a:pPr>
            <a:r>
              <a:rPr lang="en-GB" sz="1700" dirty="0"/>
              <a:t>CRUD = </a:t>
            </a:r>
            <a:r>
              <a:rPr lang="en-GB" sz="1700" b="1" dirty="0"/>
              <a:t>C</a:t>
            </a:r>
            <a:r>
              <a:rPr lang="en-GB" sz="1700" dirty="0"/>
              <a:t>reate, </a:t>
            </a:r>
            <a:r>
              <a:rPr lang="en-GB" sz="1700" b="1" dirty="0"/>
              <a:t>R</a:t>
            </a:r>
            <a:r>
              <a:rPr lang="en-GB" sz="1700" dirty="0"/>
              <a:t>ead, </a:t>
            </a:r>
            <a:r>
              <a:rPr lang="en-GB" sz="1700" b="1" dirty="0"/>
              <a:t>U</a:t>
            </a:r>
            <a:r>
              <a:rPr lang="en-GB" sz="1700" dirty="0"/>
              <a:t>pdate &amp; </a:t>
            </a:r>
            <a:r>
              <a:rPr lang="en-GB" sz="1700" b="1" dirty="0"/>
              <a:t>D</a:t>
            </a:r>
            <a:r>
              <a:rPr lang="en-GB" sz="1700" dirty="0"/>
              <a:t>elete (comes from database terminology).</a:t>
            </a:r>
          </a:p>
          <a:p>
            <a:pPr marL="177416" indent="-177416">
              <a:buFont typeface="Arial" panose="020B0604020202020204" pitchFamily="34" charset="0"/>
              <a:buChar char="•"/>
            </a:pPr>
            <a:r>
              <a:rPr lang="en-GB" sz="1700" dirty="0"/>
              <a:t>Idempotent = “if you repeat the same instruction multiple times, then each of those times, it will yield the same result”.</a:t>
            </a:r>
          </a:p>
          <a:p>
            <a:pPr marL="177416" indent="-177416">
              <a:buFont typeface="Arial" panose="020B0604020202020204" pitchFamily="34" charset="0"/>
              <a:buChar char="•"/>
            </a:pPr>
            <a:r>
              <a:rPr lang="en-GB" sz="1700" dirty="0"/>
              <a:t>Body = the content-body of the message, sent along by the client.</a:t>
            </a:r>
          </a:p>
          <a:p>
            <a:pPr marL="177416" indent="-177416">
              <a:buFont typeface="Arial" panose="020B0604020202020204" pitchFamily="34" charset="0"/>
              <a:buChar char="•"/>
            </a:pPr>
            <a:r>
              <a:rPr lang="en-GB" sz="1700" dirty="0"/>
              <a:t>In practice, only the topmost 4 Verbs are of importance</a:t>
            </a:r>
            <a:br>
              <a:rPr lang="en-GB" sz="1700" dirty="0"/>
            </a:br>
            <a:r>
              <a:rPr lang="en-GB" sz="1700" dirty="0"/>
              <a:t>(you may forget about the others for the exam)</a:t>
            </a:r>
          </a:p>
          <a:p>
            <a:pPr marL="177416" indent="-177416">
              <a:buFont typeface="Arial" panose="020B0604020202020204" pitchFamily="34" charset="0"/>
              <a:buChar char="•"/>
            </a:pPr>
            <a:r>
              <a:rPr lang="en-GB" sz="1700" dirty="0"/>
              <a:t>Note the red areas, and note the functionality-descriptions of the Verbs.</a:t>
            </a:r>
            <a:br>
              <a:rPr lang="en-GB" sz="1700" dirty="0"/>
            </a:br>
            <a:r>
              <a:rPr lang="en-GB" sz="1700" dirty="0"/>
              <a:t>Head them, or you will get into trouble.</a:t>
            </a:r>
            <a:br>
              <a:rPr lang="en-GB" sz="1700" dirty="0"/>
            </a:br>
            <a:r>
              <a:rPr lang="en-GB" sz="1700" dirty="0"/>
              <a:t>Example: if you use a GET verb to change a resource, you may get into trouble.</a:t>
            </a:r>
            <a:br>
              <a:rPr lang="en-GB" sz="1700" dirty="0"/>
            </a:br>
            <a:r>
              <a:rPr lang="en-GB" sz="1700" dirty="0"/>
              <a:t>For example, next time, your browser may fetch the webpage from </a:t>
            </a:r>
            <a:r>
              <a:rPr lang="en-GB" sz="1700" dirty="0" err="1"/>
              <a:t>browsercache</a:t>
            </a:r>
            <a:r>
              <a:rPr lang="en-GB" sz="1700" dirty="0"/>
              <a:t>, because it assumes that it has not changed since the last GET.</a:t>
            </a:r>
          </a:p>
          <a:p>
            <a:pPr marL="177416" indent="-177416">
              <a:buFont typeface="Arial" panose="020B0604020202020204" pitchFamily="34" charset="0"/>
              <a:buChar char="•"/>
            </a:pPr>
            <a:r>
              <a:rPr lang="en-GB" sz="1700" dirty="0"/>
              <a:t>Other example: POST should only create a collection, not an item.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43</a:t>
            </a:fld>
            <a:endParaRPr lang="en-GB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4569421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6512" cy="3836988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 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44</a:t>
            </a:fld>
            <a:endParaRPr lang="en-GB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8008771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6512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7416" indent="-177416">
              <a:buFont typeface="Arial" panose="020B0604020202020204" pitchFamily="34" charset="0"/>
              <a:buChar char="•"/>
            </a:pPr>
            <a:r>
              <a:rPr lang="en-US" sz="1700" dirty="0"/>
              <a:t>The media types can be regarded as protocols on their own.</a:t>
            </a:r>
          </a:p>
          <a:p>
            <a:pPr marL="177416" indent="-177416">
              <a:buFont typeface="Arial" panose="020B0604020202020204" pitchFamily="34" charset="0"/>
              <a:buChar char="•"/>
            </a:pPr>
            <a:r>
              <a:rPr lang="en-US" sz="1700" dirty="0"/>
              <a:t>Octet = series of 8 bits = byte</a:t>
            </a:r>
            <a:endParaRPr lang="nl-NL" sz="17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45</a:t>
            </a:fld>
            <a:endParaRPr lang="en-GB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4480848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6512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 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46</a:t>
            </a:fld>
            <a:endParaRPr lang="en-GB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3439225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6512" cy="3836988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7416" indent="-177416">
              <a:buFont typeface="Arial" panose="020B0604020202020204" pitchFamily="34" charset="0"/>
              <a:buChar char="•"/>
            </a:pPr>
            <a:r>
              <a:rPr lang="en-GB" sz="1700" dirty="0"/>
              <a:t>The “Date” header is included for cache-control (de REST constraint </a:t>
            </a:r>
            <a:r>
              <a:rPr lang="en-GB" sz="1700" dirty="0" err="1"/>
              <a:t>cachability</a:t>
            </a:r>
            <a:r>
              <a:rPr lang="en-GB" sz="1700" dirty="0"/>
              <a:t>).</a:t>
            </a:r>
            <a:endParaRPr lang="nl-NL" sz="1700" dirty="0"/>
          </a:p>
          <a:p>
            <a:pPr marL="177416" indent="-177416">
              <a:buFont typeface="Arial" panose="020B0604020202020204" pitchFamily="34" charset="0"/>
              <a:buChar char="•"/>
            </a:pPr>
            <a:r>
              <a:rPr lang="en-GB" sz="1700" dirty="0"/>
              <a:t>N</a:t>
            </a:r>
            <a:r>
              <a:rPr lang="nl-NL" sz="1700" dirty="0" err="1"/>
              <a:t>ote</a:t>
            </a:r>
            <a:r>
              <a:rPr lang="nl-NL" sz="1700" dirty="0"/>
              <a:t>: The content-body here </a:t>
            </a:r>
            <a:r>
              <a:rPr lang="nl-NL" sz="1700" dirty="0" err="1"/>
              <a:t>contains</a:t>
            </a:r>
            <a:r>
              <a:rPr lang="nl-NL" sz="1700" dirty="0"/>
              <a:t> </a:t>
            </a:r>
            <a:r>
              <a:rPr lang="nl-NL" sz="1700" dirty="0" err="1"/>
              <a:t>an</a:t>
            </a:r>
            <a:r>
              <a:rPr lang="nl-NL" sz="1700" dirty="0"/>
              <a:t> html </a:t>
            </a:r>
            <a:r>
              <a:rPr lang="nl-NL" sz="1700" dirty="0" err="1"/>
              <a:t>representation</a:t>
            </a:r>
            <a:r>
              <a:rPr lang="nl-NL" sz="1700" dirty="0"/>
              <a:t> of </a:t>
            </a:r>
            <a:r>
              <a:rPr lang="nl-NL" sz="1700" dirty="0" err="1"/>
              <a:t>the</a:t>
            </a:r>
            <a:r>
              <a:rPr lang="nl-NL" sz="1700" dirty="0"/>
              <a:t> content, </a:t>
            </a:r>
            <a:r>
              <a:rPr lang="nl-NL" sz="1700" dirty="0" err="1"/>
              <a:t>which</a:t>
            </a:r>
            <a:r>
              <a:rPr lang="nl-NL" sz="1700" dirty="0"/>
              <a:t> is </a:t>
            </a:r>
            <a:r>
              <a:rPr lang="nl-NL" sz="1700" dirty="0" err="1"/>
              <a:t>very</a:t>
            </a:r>
            <a:r>
              <a:rPr lang="nl-NL" sz="1700" dirty="0"/>
              <a:t> </a:t>
            </a:r>
            <a:r>
              <a:rPr lang="nl-NL" sz="1700" dirty="0" err="1"/>
              <a:t>Restful</a:t>
            </a:r>
            <a:r>
              <a:rPr lang="nl-NL" sz="1700" dirty="0"/>
              <a:t>.</a:t>
            </a:r>
          </a:p>
          <a:p>
            <a:pPr marL="177416" indent="-177416">
              <a:buFont typeface="Arial" panose="020B0604020202020204" pitchFamily="34" charset="0"/>
              <a:buChar char="•"/>
            </a:pPr>
            <a:r>
              <a:rPr lang="en-GB" sz="1700" dirty="0"/>
              <a:t>A</a:t>
            </a:r>
            <a:r>
              <a:rPr lang="nl-NL" sz="1700" dirty="0" err="1"/>
              <a:t>ccept</a:t>
            </a:r>
            <a:r>
              <a:rPr lang="nl-NL" sz="1700" dirty="0"/>
              <a:t>-Ranges: bytes -&gt; server </a:t>
            </a:r>
            <a:r>
              <a:rPr lang="nl-NL" sz="1700" dirty="0" err="1"/>
              <a:t>advertises</a:t>
            </a:r>
            <a:r>
              <a:rPr lang="nl-NL" sz="1700" dirty="0"/>
              <a:t> </a:t>
            </a:r>
            <a:r>
              <a:rPr lang="nl-NL" sz="1700" dirty="0" err="1"/>
              <a:t>that</a:t>
            </a:r>
            <a:r>
              <a:rPr lang="nl-NL" sz="1700" dirty="0"/>
              <a:t> </a:t>
            </a:r>
            <a:r>
              <a:rPr lang="nl-NL" sz="1700" dirty="0" err="1"/>
              <a:t>it</a:t>
            </a:r>
            <a:r>
              <a:rPr lang="nl-NL" sz="1700" dirty="0"/>
              <a:t> supports </a:t>
            </a:r>
            <a:r>
              <a:rPr lang="nl-NL" sz="1700" dirty="0" err="1"/>
              <a:t>partial</a:t>
            </a:r>
            <a:r>
              <a:rPr lang="nl-NL" sz="1700" dirty="0"/>
              <a:t> </a:t>
            </a:r>
            <a:r>
              <a:rPr lang="nl-NL" sz="1700" dirty="0" err="1"/>
              <a:t>requests</a:t>
            </a:r>
            <a:r>
              <a:rPr lang="nl-NL" sz="1700" dirty="0"/>
              <a:t>. </a:t>
            </a:r>
            <a:r>
              <a:rPr lang="nl-NL" sz="1700" dirty="0" err="1"/>
              <a:t>That</a:t>
            </a:r>
            <a:r>
              <a:rPr lang="nl-NL" sz="1700" dirty="0"/>
              <a:t> </a:t>
            </a:r>
            <a:r>
              <a:rPr lang="nl-NL" sz="1700" dirty="0" err="1"/>
              <a:t>allows</a:t>
            </a:r>
            <a:r>
              <a:rPr lang="nl-NL" sz="1700" dirty="0"/>
              <a:t> a browser </a:t>
            </a:r>
            <a:r>
              <a:rPr lang="nl-NL" sz="1700" dirty="0" err="1"/>
              <a:t>to</a:t>
            </a:r>
            <a:r>
              <a:rPr lang="nl-NL" sz="1700" dirty="0"/>
              <a:t> resume </a:t>
            </a:r>
            <a:r>
              <a:rPr lang="nl-NL" sz="1700" dirty="0" err="1"/>
              <a:t>an</a:t>
            </a:r>
            <a:r>
              <a:rPr lang="nl-NL" sz="1700" dirty="0"/>
              <a:t> </a:t>
            </a:r>
            <a:r>
              <a:rPr lang="nl-NL" sz="1700" dirty="0" err="1"/>
              <a:t>interrupted</a:t>
            </a:r>
            <a:r>
              <a:rPr lang="nl-NL" sz="1700" dirty="0"/>
              <a:t> download, </a:t>
            </a:r>
            <a:r>
              <a:rPr lang="nl-NL" sz="1700" dirty="0" err="1"/>
              <a:t>rather</a:t>
            </a:r>
            <a:r>
              <a:rPr lang="nl-NL" sz="1700" dirty="0"/>
              <a:t> </a:t>
            </a:r>
            <a:r>
              <a:rPr lang="nl-NL" sz="1700" dirty="0" err="1"/>
              <a:t>then</a:t>
            </a:r>
            <a:r>
              <a:rPr lang="nl-NL" sz="1700" dirty="0"/>
              <a:t> start </a:t>
            </a:r>
            <a:r>
              <a:rPr lang="nl-NL" sz="1700" dirty="0" err="1"/>
              <a:t>it</a:t>
            </a:r>
            <a:r>
              <a:rPr lang="nl-NL" sz="1700" dirty="0"/>
              <a:t> </a:t>
            </a:r>
            <a:r>
              <a:rPr lang="nl-NL" sz="1700" dirty="0" err="1"/>
              <a:t>from</a:t>
            </a:r>
            <a:r>
              <a:rPr lang="nl-NL" sz="1700" dirty="0"/>
              <a:t> </a:t>
            </a:r>
            <a:r>
              <a:rPr lang="nl-NL" sz="1700" dirty="0" err="1"/>
              <a:t>the</a:t>
            </a:r>
            <a:r>
              <a:rPr lang="nl-NL" sz="1700" dirty="0"/>
              <a:t> start </a:t>
            </a:r>
            <a:r>
              <a:rPr lang="nl-NL" sz="1700" dirty="0" err="1"/>
              <a:t>again</a:t>
            </a:r>
            <a:r>
              <a:rPr lang="nl-NL" sz="1700" dirty="0"/>
              <a:t>.</a:t>
            </a:r>
          </a:p>
          <a:p>
            <a:pPr marL="177416" indent="-177416">
              <a:buFont typeface="Arial" panose="020B0604020202020204" pitchFamily="34" charset="0"/>
              <a:buChar char="•"/>
            </a:pPr>
            <a:r>
              <a:rPr lang="en-GB" sz="1700" dirty="0"/>
              <a:t>E</a:t>
            </a:r>
            <a:r>
              <a:rPr lang="nl-NL" sz="1700" dirty="0"/>
              <a:t>tag -&gt; </a:t>
            </a:r>
            <a:r>
              <a:rPr lang="nl-NL" sz="1700" dirty="0" err="1"/>
              <a:t>number</a:t>
            </a:r>
            <a:r>
              <a:rPr lang="nl-NL" sz="1700" dirty="0"/>
              <a:t> </a:t>
            </a:r>
            <a:r>
              <a:rPr lang="nl-NL" sz="1700" dirty="0" err="1"/>
              <a:t>that</a:t>
            </a:r>
            <a:r>
              <a:rPr lang="nl-NL" sz="1700" dirty="0"/>
              <a:t> </a:t>
            </a:r>
            <a:r>
              <a:rPr lang="nl-NL" sz="1700" dirty="0" err="1"/>
              <a:t>can</a:t>
            </a:r>
            <a:r>
              <a:rPr lang="nl-NL" sz="1700" dirty="0"/>
              <a:t> </a:t>
            </a:r>
            <a:r>
              <a:rPr lang="nl-NL" sz="1700" dirty="0" err="1"/>
              <a:t>be</a:t>
            </a:r>
            <a:r>
              <a:rPr lang="nl-NL" sz="1700" dirty="0"/>
              <a:t> </a:t>
            </a:r>
            <a:r>
              <a:rPr lang="nl-NL" sz="1700" dirty="0" err="1"/>
              <a:t>used</a:t>
            </a:r>
            <a:r>
              <a:rPr lang="nl-NL" sz="1700" dirty="0"/>
              <a:t> </a:t>
            </a:r>
            <a:r>
              <a:rPr lang="nl-NL" sz="1700" dirty="0" err="1"/>
              <a:t>to</a:t>
            </a:r>
            <a:r>
              <a:rPr lang="nl-NL" sz="1700" dirty="0"/>
              <a:t> help </a:t>
            </a:r>
            <a:r>
              <a:rPr lang="nl-NL" sz="1700" dirty="0" err="1"/>
              <a:t>with</a:t>
            </a:r>
            <a:r>
              <a:rPr lang="nl-NL" sz="1700" dirty="0"/>
              <a:t> cache control. For </a:t>
            </a:r>
            <a:r>
              <a:rPr lang="nl-NL" sz="1700" dirty="0" err="1"/>
              <a:t>instance</a:t>
            </a:r>
            <a:r>
              <a:rPr lang="nl-NL" sz="1700" dirty="0"/>
              <a:t>, </a:t>
            </a:r>
            <a:r>
              <a:rPr lang="nl-NL" sz="1700" dirty="0" err="1"/>
              <a:t>it</a:t>
            </a:r>
            <a:r>
              <a:rPr lang="nl-NL" sz="1700" dirty="0"/>
              <a:t> </a:t>
            </a:r>
            <a:r>
              <a:rPr lang="nl-NL" sz="1700" dirty="0" err="1"/>
              <a:t>can</a:t>
            </a:r>
            <a:r>
              <a:rPr lang="nl-NL" sz="1700" dirty="0"/>
              <a:t> </a:t>
            </a:r>
            <a:r>
              <a:rPr lang="nl-NL" sz="1700" dirty="0" err="1"/>
              <a:t>be</a:t>
            </a:r>
            <a:r>
              <a:rPr lang="nl-NL" sz="1700" dirty="0"/>
              <a:t> a </a:t>
            </a:r>
            <a:r>
              <a:rPr lang="nl-NL" sz="1700" dirty="0" err="1"/>
              <a:t>crc</a:t>
            </a:r>
            <a:r>
              <a:rPr lang="nl-NL" sz="1700" dirty="0"/>
              <a:t> of a resource.</a:t>
            </a:r>
          </a:p>
          <a:p>
            <a:pPr marL="177416" indent="-177416">
              <a:buFont typeface="Arial" panose="020B0604020202020204" pitchFamily="34" charset="0"/>
              <a:buChar char="•"/>
            </a:pPr>
            <a:r>
              <a:rPr lang="en-GB" sz="1700" dirty="0"/>
              <a:t>C</a:t>
            </a:r>
            <a:r>
              <a:rPr lang="nl-NL" sz="1700" dirty="0"/>
              <a:t>rc = cyclic </a:t>
            </a:r>
            <a:r>
              <a:rPr lang="nl-NL" sz="1700" dirty="0" err="1"/>
              <a:t>redundancy</a:t>
            </a:r>
            <a:r>
              <a:rPr lang="nl-NL" sz="1700" dirty="0"/>
              <a:t> check (a </a:t>
            </a:r>
            <a:r>
              <a:rPr lang="nl-NL" sz="1700" dirty="0" err="1"/>
              <a:t>quickly</a:t>
            </a:r>
            <a:r>
              <a:rPr lang="nl-NL" sz="1700" dirty="0"/>
              <a:t> </a:t>
            </a:r>
            <a:r>
              <a:rPr lang="nl-NL" sz="1700" dirty="0" err="1"/>
              <a:t>calculated</a:t>
            </a:r>
            <a:r>
              <a:rPr lang="nl-NL" sz="1700" dirty="0"/>
              <a:t> </a:t>
            </a:r>
            <a:r>
              <a:rPr lang="nl-NL" sz="1700" dirty="0" err="1"/>
              <a:t>checksum</a:t>
            </a:r>
            <a:r>
              <a:rPr lang="nl-NL" sz="1700" dirty="0"/>
              <a:t> </a:t>
            </a:r>
            <a:r>
              <a:rPr lang="nl-NL" sz="1700" dirty="0" err="1"/>
              <a:t>figure</a:t>
            </a:r>
            <a:r>
              <a:rPr lang="nl-NL" sz="1700" dirty="0"/>
              <a:t>).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47</a:t>
            </a:fld>
            <a:endParaRPr lang="en-GB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8470728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6512" cy="3836988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7416" indent="-177416">
              <a:buFont typeface="Arial" panose="020B0604020202020204" pitchFamily="34" charset="0"/>
              <a:buChar char="•"/>
            </a:pPr>
            <a:r>
              <a:rPr lang="en-GB" sz="1700" dirty="0"/>
              <a:t>304 means there’s no need to retransmit the requested resources. It is an implicit redirection to a cached resource. It helps developers realise that cached resources are being called upon.</a:t>
            </a:r>
            <a:endParaRPr lang="nl-NL" sz="170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48</a:t>
            </a:fld>
            <a:endParaRPr lang="en-GB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2930571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6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687513" y="1036638"/>
            <a:ext cx="4730750" cy="3548062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863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237038" y="4927777"/>
            <a:ext cx="5640358" cy="3937646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GB" altLang="nl-NL" dirty="0"/>
              <a:t> </a:t>
            </a:r>
            <a:endParaRPr lang="nl-NL" altLang="nl-NL" dirty="0"/>
          </a:p>
        </p:txBody>
      </p:sp>
    </p:spTree>
    <p:extLst>
      <p:ext uri="{BB962C8B-B14F-4D97-AF65-F5344CB8AC3E}">
        <p14:creationId xmlns:p14="http://schemas.microsoft.com/office/powerpoint/2010/main" val="16813123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6512" cy="3836988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 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5</a:t>
            </a:fld>
            <a:endParaRPr lang="en-GB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8529263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6512" cy="3836988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7416" indent="-177416">
              <a:buFont typeface="Arial" panose="020B0604020202020204" pitchFamily="34" charset="0"/>
              <a:buChar char="•"/>
            </a:pPr>
            <a:r>
              <a:rPr lang="en-GB" sz="1700" dirty="0"/>
              <a:t>There’s a lot of so called Restful APIs, but most of them or none truly uphold all REST principles.</a:t>
            </a:r>
          </a:p>
          <a:p>
            <a:pPr marL="177416" indent="-177416">
              <a:buFont typeface="Arial" panose="020B0604020202020204" pitchFamily="34" charset="0"/>
              <a:buChar char="•"/>
            </a:pPr>
            <a:r>
              <a:rPr lang="en-GB" sz="1700" dirty="0"/>
              <a:t>JSON-LD example:</a:t>
            </a:r>
            <a:br>
              <a:rPr lang="en-GB" sz="1700" dirty="0"/>
            </a:br>
            <a:r>
              <a:rPr lang="en-US" sz="1700" dirty="0"/>
              <a:t>{ "@context": "</a:t>
            </a:r>
            <a:r>
              <a:rPr lang="en-US" sz="1700" dirty="0">
                <a:hlinkClick r:id="rId3"/>
              </a:rPr>
              <a:t>https://json-ld.org/contexts/</a:t>
            </a:r>
            <a:r>
              <a:rPr lang="en-US" sz="1700" dirty="0" err="1">
                <a:hlinkClick r:id="rId3"/>
              </a:rPr>
              <a:t>person.jsonld</a:t>
            </a:r>
            <a:r>
              <a:rPr lang="en-US" sz="1700" dirty="0"/>
              <a:t>", </a:t>
            </a:r>
            <a:br>
              <a:rPr lang="en-US" sz="1700" dirty="0"/>
            </a:br>
            <a:r>
              <a:rPr lang="en-US" sz="1700" dirty="0"/>
              <a:t>  "@id": "</a:t>
            </a:r>
            <a:r>
              <a:rPr lang="en-US" sz="1700" dirty="0">
                <a:hlinkClick r:id="rId4"/>
              </a:rPr>
              <a:t>http://dbpedia.org/resource/</a:t>
            </a:r>
            <a:r>
              <a:rPr lang="en-US" sz="1700" dirty="0" err="1">
                <a:hlinkClick r:id="rId4"/>
              </a:rPr>
              <a:t>John_Lennon</a:t>
            </a:r>
            <a:r>
              <a:rPr lang="en-US" sz="1700" dirty="0"/>
              <a:t>", </a:t>
            </a:r>
            <a:br>
              <a:rPr lang="en-US" sz="1700" dirty="0"/>
            </a:br>
            <a:r>
              <a:rPr lang="en-US" sz="1700" dirty="0"/>
              <a:t>  "name": "John Lennon", "born": "1940-10-09", </a:t>
            </a:r>
            <a:br>
              <a:rPr lang="en-US" sz="1700" dirty="0"/>
            </a:br>
            <a:r>
              <a:rPr lang="en-US" sz="1700" dirty="0"/>
              <a:t>  "spouse": "</a:t>
            </a:r>
            <a:r>
              <a:rPr lang="en-US" sz="1700" dirty="0">
                <a:hlinkClick r:id="rId5"/>
              </a:rPr>
              <a:t>http://dbpedia.org/resource/</a:t>
            </a:r>
            <a:r>
              <a:rPr lang="en-US" sz="1700" dirty="0" err="1">
                <a:hlinkClick r:id="rId5"/>
              </a:rPr>
              <a:t>Cynthia_Lennon</a:t>
            </a:r>
            <a:r>
              <a:rPr lang="en-US" sz="1700" dirty="0"/>
              <a:t>" }</a:t>
            </a:r>
          </a:p>
          <a:p>
            <a:pPr marL="177416" indent="-177416">
              <a:buFont typeface="Arial" panose="020B0604020202020204" pitchFamily="34" charset="0"/>
              <a:buChar char="•"/>
            </a:pPr>
            <a:r>
              <a:rPr lang="en-GB" sz="1700" dirty="0"/>
              <a:t>Above can also be useful for M2M communication. Machines don’t view pages the way we do. So a clear description to find its resources helps a lot.</a:t>
            </a:r>
          </a:p>
          <a:p>
            <a:pPr marL="177416" indent="-177416">
              <a:buFont typeface="Arial" panose="020B0604020202020204" pitchFamily="34" charset="0"/>
              <a:buChar char="•"/>
            </a:pPr>
            <a:endParaRPr lang="nl-NL" sz="170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50</a:t>
            </a:fld>
            <a:endParaRPr lang="en-GB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7570447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6512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7416" indent="-177416">
              <a:buFont typeface="Arial" panose="020B0604020202020204" pitchFamily="34" charset="0"/>
              <a:buChar char="•"/>
            </a:pPr>
            <a:r>
              <a:rPr lang="en-US" sz="1700" dirty="0"/>
              <a:t>Also, see https://www.programmableweb.com/news/api-anti-patterns-how-to-avoid-common-rest-mistakes/2010/08/13</a:t>
            </a:r>
          </a:p>
          <a:p>
            <a:pPr marL="177416" indent="-177416">
              <a:buFont typeface="Arial" panose="020B0604020202020204" pitchFamily="34" charset="0"/>
              <a:buChar char="•"/>
            </a:pPr>
            <a:r>
              <a:rPr lang="en-US" sz="1700" dirty="0"/>
              <a:t>SOAP = Simple Object Access Protocol.</a:t>
            </a:r>
          </a:p>
          <a:p>
            <a:pPr marL="177416" indent="-177416">
              <a:buFont typeface="Arial" panose="020B0604020202020204" pitchFamily="34" charset="0"/>
              <a:buChar char="•"/>
            </a:pPr>
            <a:r>
              <a:rPr lang="en-US" sz="1700" dirty="0"/>
              <a:t>Only allow construction of query strings – so in the request line of the http header, not in the content section.</a:t>
            </a:r>
          </a:p>
          <a:p>
            <a:endParaRPr lang="nl-NL" sz="17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51</a:t>
            </a:fld>
            <a:endParaRPr lang="en-GB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9168289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6512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 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52</a:t>
            </a:fld>
            <a:endParaRPr lang="en-GB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965948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6512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7416" indent="-177416">
              <a:buFontTx/>
              <a:buChar char="-"/>
            </a:pPr>
            <a:r>
              <a:rPr lang="en-US" i="1" dirty="0"/>
              <a:t>Protocols are to communications what programming languages are to computations.</a:t>
            </a:r>
          </a:p>
          <a:p>
            <a:pPr marL="177416" indent="-177416">
              <a:buFontTx/>
              <a:buChar char="-"/>
            </a:pPr>
            <a:r>
              <a:rPr lang="en-US" i="1" dirty="0"/>
              <a:t>Example of </a:t>
            </a:r>
            <a:r>
              <a:rPr lang="en-US" i="1" dirty="0" err="1"/>
              <a:t>snmp</a:t>
            </a:r>
            <a:r>
              <a:rPr lang="en-US" i="1" dirty="0"/>
              <a:t>-devices: printers.</a:t>
            </a:r>
          </a:p>
          <a:p>
            <a:pPr marL="177416" indent="-177416">
              <a:buFontTx/>
              <a:buChar char="-"/>
            </a:pP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6</a:t>
            </a:fld>
            <a:endParaRPr lang="en-GB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459562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6512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Syntax, Semantic, Synchronization,</a:t>
            </a:r>
            <a:r>
              <a:rPr lang="en-US" baseline="0" dirty="0"/>
              <a:t> </a:t>
            </a:r>
            <a:r>
              <a:rPr lang="en-US" dirty="0"/>
              <a:t>Error correction?</a:t>
            </a:r>
          </a:p>
          <a:p>
            <a:br>
              <a:rPr lang="en-US" dirty="0"/>
            </a:br>
            <a:r>
              <a:rPr lang="en-US" dirty="0"/>
              <a:t>Can we find examples of these facets of the above protocol?</a:t>
            </a:r>
            <a:br>
              <a:rPr lang="en-US" dirty="0"/>
            </a:br>
            <a:r>
              <a:rPr lang="en-US" dirty="0"/>
              <a:t>Which protocol could be layered on top of this protocol?</a:t>
            </a:r>
            <a:br>
              <a:rPr lang="en-US" dirty="0"/>
            </a:br>
            <a:r>
              <a:rPr lang="en-US" dirty="0"/>
              <a:t>(for example, a language like English)</a:t>
            </a:r>
            <a:br>
              <a:rPr lang="en-US" dirty="0"/>
            </a:br>
            <a:r>
              <a:rPr lang="en-US" dirty="0"/>
              <a:t>What are its symbols, </a:t>
            </a:r>
            <a:r>
              <a:rPr lang="en-US" dirty="0" err="1"/>
              <a:t>symantics</a:t>
            </a:r>
            <a:r>
              <a:rPr lang="en-US" dirty="0"/>
              <a:t>, synchronization and error correction?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7</a:t>
            </a:fld>
            <a:endParaRPr lang="en-GB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152226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6512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46221">
              <a:defRPr/>
            </a:pPr>
            <a:r>
              <a:rPr lang="en-US" dirty="0"/>
              <a:t>Syntax, Semantic, Synchronization,</a:t>
            </a:r>
            <a:r>
              <a:rPr lang="en-US" baseline="0" dirty="0"/>
              <a:t> </a:t>
            </a:r>
            <a:r>
              <a:rPr lang="en-US" dirty="0"/>
              <a:t>Error correction?</a:t>
            </a:r>
            <a:br>
              <a:rPr lang="en-US" dirty="0"/>
            </a:br>
            <a:r>
              <a:rPr lang="en-US" dirty="0"/>
              <a:t>A computer language encompasses all of that: it is a communication protocol as well.</a:t>
            </a:r>
            <a:endParaRPr lang="nl-NL" dirty="0"/>
          </a:p>
          <a:p>
            <a:pPr marL="177416" indent="-177416">
              <a:buFontTx/>
              <a:buChar char="-"/>
            </a:pP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8</a:t>
            </a:fld>
            <a:endParaRPr lang="en-GB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696061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6512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7416" indent="-177416">
              <a:buFontTx/>
              <a:buChar char="-"/>
            </a:pPr>
            <a:r>
              <a:rPr lang="en-GB" dirty="0"/>
              <a:t>Syntax – How is the data organised? (which bits form groups?)</a:t>
            </a:r>
          </a:p>
          <a:p>
            <a:pPr marL="177416" indent="-177416">
              <a:buFontTx/>
              <a:buChar char="-"/>
            </a:pPr>
            <a:r>
              <a:rPr lang="en-GB" dirty="0"/>
              <a:t>Semantics – What does it mean?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9</a:t>
            </a:fld>
            <a:endParaRPr lang="en-GB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36078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dia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1798638" y="2286000"/>
            <a:ext cx="6583361" cy="5794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798638" y="3886200"/>
            <a:ext cx="6583361" cy="581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rgbClr val="ED0010"/>
              </a:buClr>
              <a:buFont typeface="Arial"/>
              <a:buNone/>
              <a:defRPr/>
            </a:lvl1pPr>
            <a:lvl2pPr marL="819150" marR="0" lvl="1" indent="-186690" algn="l" rtl="0"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●"/>
              <a:defRPr/>
            </a:lvl2pPr>
            <a:lvl3pPr marL="1143000" marR="0" lvl="2" indent="-13716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●"/>
              <a:defRPr/>
            </a:lvl3pPr>
            <a:lvl4pPr marL="1562100" marR="0" lvl="3" indent="-144780" algn="l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●"/>
              <a:defRPr/>
            </a:lvl4pPr>
            <a:lvl5pPr marL="1981200" marR="0" lvl="4" indent="-1524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●"/>
              <a:defRPr/>
            </a:lvl5pPr>
            <a:lvl6pPr marL="2438400" marR="0" lvl="5" indent="-1524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●"/>
              <a:defRPr/>
            </a:lvl6pPr>
            <a:lvl7pPr marL="2895600" marR="0" lvl="6" indent="-1524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●"/>
              <a:defRPr/>
            </a:lvl7pPr>
            <a:lvl8pPr marL="3352800" marR="0" lvl="7" indent="-1524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●"/>
              <a:defRPr/>
            </a:lvl8pPr>
            <a:lvl9pPr marL="3810000" marR="0" lvl="8" indent="-1524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●"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762000" y="6248400"/>
            <a:ext cx="13715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GB" sz="10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Shape 20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e titel en teks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5768975" y="1514474"/>
            <a:ext cx="3779837" cy="19700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1751806" y="-380205"/>
            <a:ext cx="3779837" cy="57594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236220" algn="l" rtl="0">
              <a:spcBef>
                <a:spcPts val="560"/>
              </a:spcBef>
              <a:spcAft>
                <a:spcPts val="0"/>
              </a:spcAft>
              <a:buClr>
                <a:srgbClr val="ED0010"/>
              </a:buClr>
              <a:buChar char="●"/>
              <a:defRPr/>
            </a:lvl1pPr>
            <a:lvl2pPr marL="819150" lvl="1" indent="-186690" algn="l" rtl="0"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Char char="●"/>
              <a:defRPr/>
            </a:lvl2pPr>
            <a:lvl3pPr marL="1143000" lvl="2" indent="-13716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Char char="●"/>
              <a:defRPr/>
            </a:lvl3pPr>
            <a:lvl4pPr marL="1562100" lvl="3" indent="-144780" algn="l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Char char="●"/>
              <a:defRPr/>
            </a:lvl4pPr>
            <a:lvl5pPr marL="1981200" lvl="4" indent="-1524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Char char="●"/>
              <a:defRPr/>
            </a:lvl5pPr>
            <a:lvl6pPr marL="2438400" lvl="5" indent="-1524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Char char="●"/>
              <a:defRPr/>
            </a:lvl6pPr>
            <a:lvl7pPr marL="2895600" lvl="6" indent="-1524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Char char="●"/>
              <a:defRPr/>
            </a:lvl7pPr>
            <a:lvl8pPr marL="3352800" lvl="7" indent="-1524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Char char="●"/>
              <a:defRPr/>
            </a:lvl8pPr>
            <a:lvl9pPr marL="3810000" lvl="8" indent="-1524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Char char="●"/>
              <a:defRPr/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762000" y="6248400"/>
            <a:ext cx="13715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GB" sz="10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Shape 83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el, inhoud en teks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838200" y="609600"/>
            <a:ext cx="6172199" cy="5794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762000" y="1762125"/>
            <a:ext cx="3863974" cy="26273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236220" algn="l" rtl="0">
              <a:spcBef>
                <a:spcPts val="560"/>
              </a:spcBef>
              <a:spcAft>
                <a:spcPts val="0"/>
              </a:spcAft>
              <a:buClr>
                <a:srgbClr val="ED0010"/>
              </a:buClr>
              <a:buChar char="●"/>
              <a:defRPr/>
            </a:lvl1pPr>
            <a:lvl2pPr marL="819150" lvl="1" indent="-186690" algn="l" rtl="0"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Char char="●"/>
              <a:defRPr/>
            </a:lvl2pPr>
            <a:lvl3pPr marL="1143000" lvl="2" indent="-13716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Char char="●"/>
              <a:defRPr/>
            </a:lvl3pPr>
            <a:lvl4pPr marL="1562100" lvl="3" indent="-144780" algn="l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Char char="●"/>
              <a:defRPr/>
            </a:lvl4pPr>
            <a:lvl5pPr marL="1981200" lvl="4" indent="-1524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Char char="●"/>
              <a:defRPr/>
            </a:lvl5pPr>
            <a:lvl6pPr marL="2438400" lvl="5" indent="-1524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Char char="●"/>
              <a:defRPr/>
            </a:lvl6pPr>
            <a:lvl7pPr marL="2895600" lvl="6" indent="-1524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Char char="●"/>
              <a:defRPr/>
            </a:lvl7pPr>
            <a:lvl8pPr marL="3352800" lvl="7" indent="-1524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Char char="●"/>
              <a:defRPr/>
            </a:lvl8pPr>
            <a:lvl9pPr marL="3810000" lvl="8" indent="-1524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Char char="●"/>
              <a:defRPr/>
            </a:lvl9pPr>
          </a:lstStyle>
          <a:p>
            <a:endParaRPr/>
          </a:p>
        </p:txBody>
      </p:sp>
      <p:sp>
        <p:nvSpPr>
          <p:cNvPr id="87" name="Shape 87"/>
          <p:cNvSpPr txBox="1">
            <a:spLocks noGrp="1"/>
          </p:cNvSpPr>
          <p:nvPr>
            <p:ph type="body" idx="2"/>
          </p:nvPr>
        </p:nvSpPr>
        <p:spPr>
          <a:xfrm>
            <a:off x="4778375" y="1762125"/>
            <a:ext cx="3865563" cy="26273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236220" algn="l" rtl="0">
              <a:spcBef>
                <a:spcPts val="560"/>
              </a:spcBef>
              <a:spcAft>
                <a:spcPts val="0"/>
              </a:spcAft>
              <a:buClr>
                <a:srgbClr val="ED0010"/>
              </a:buClr>
              <a:buChar char="●"/>
              <a:defRPr/>
            </a:lvl1pPr>
            <a:lvl2pPr marL="819150" lvl="1" indent="-186690" algn="l" rtl="0"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Char char="●"/>
              <a:defRPr/>
            </a:lvl2pPr>
            <a:lvl3pPr marL="1143000" lvl="2" indent="-13716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Char char="●"/>
              <a:defRPr/>
            </a:lvl3pPr>
            <a:lvl4pPr marL="1562100" lvl="3" indent="-144780" algn="l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Char char="●"/>
              <a:defRPr/>
            </a:lvl4pPr>
            <a:lvl5pPr marL="1981200" lvl="4" indent="-1524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Char char="●"/>
              <a:defRPr/>
            </a:lvl5pPr>
            <a:lvl6pPr marL="2438400" lvl="5" indent="-1524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Char char="●"/>
              <a:defRPr/>
            </a:lvl6pPr>
            <a:lvl7pPr marL="2895600" lvl="6" indent="-1524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Char char="●"/>
              <a:defRPr/>
            </a:lvl7pPr>
            <a:lvl8pPr marL="3352800" lvl="7" indent="-1524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Char char="●"/>
              <a:defRPr/>
            </a:lvl8pPr>
            <a:lvl9pPr marL="3810000" lvl="8" indent="-1524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Char char="●"/>
              <a:defRPr/>
            </a:lvl9pPr>
          </a:lstStyle>
          <a:p>
            <a:endParaRPr/>
          </a:p>
        </p:txBody>
      </p:sp>
      <p:sp>
        <p:nvSpPr>
          <p:cNvPr id="88" name="Shape 88"/>
          <p:cNvSpPr txBox="1">
            <a:spLocks noGrp="1"/>
          </p:cNvSpPr>
          <p:nvPr>
            <p:ph type="dt" idx="10"/>
          </p:nvPr>
        </p:nvSpPr>
        <p:spPr>
          <a:xfrm>
            <a:off x="762000" y="6248400"/>
            <a:ext cx="13715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GB" sz="10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Shape 90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>
  <p:cSld name="Titel, grafiek en teks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838200" y="609600"/>
            <a:ext cx="6172199" cy="5794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4778375" y="1762125"/>
            <a:ext cx="3865563" cy="26273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236220" algn="l" rtl="0">
              <a:spcBef>
                <a:spcPts val="560"/>
              </a:spcBef>
              <a:spcAft>
                <a:spcPts val="0"/>
              </a:spcAft>
              <a:buClr>
                <a:srgbClr val="ED0010"/>
              </a:buClr>
              <a:buChar char="●"/>
              <a:defRPr/>
            </a:lvl1pPr>
            <a:lvl2pPr marL="819150" lvl="1" indent="-186690" algn="l" rtl="0"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Char char="●"/>
              <a:defRPr/>
            </a:lvl2pPr>
            <a:lvl3pPr marL="1143000" lvl="2" indent="-13716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Char char="●"/>
              <a:defRPr/>
            </a:lvl3pPr>
            <a:lvl4pPr marL="1562100" lvl="3" indent="-144780" algn="l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Char char="●"/>
              <a:defRPr/>
            </a:lvl4pPr>
            <a:lvl5pPr marL="1981200" lvl="4" indent="-1524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Char char="●"/>
              <a:defRPr/>
            </a:lvl5pPr>
            <a:lvl6pPr marL="2438400" lvl="5" indent="-1524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Char char="●"/>
              <a:defRPr/>
            </a:lvl6pPr>
            <a:lvl7pPr marL="2895600" lvl="6" indent="-1524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Char char="●"/>
              <a:defRPr/>
            </a:lvl7pPr>
            <a:lvl8pPr marL="3352800" lvl="7" indent="-1524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Char char="●"/>
              <a:defRPr/>
            </a:lvl8pPr>
            <a:lvl9pPr marL="3810000" lvl="8" indent="-1524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Char char="●"/>
              <a:defRPr/>
            </a:lvl9pPr>
          </a:lstStyle>
          <a:p>
            <a:endParaRPr/>
          </a:p>
        </p:txBody>
      </p:sp>
      <p:sp>
        <p:nvSpPr>
          <p:cNvPr id="94" name="Shape 94"/>
          <p:cNvSpPr txBox="1">
            <a:spLocks noGrp="1"/>
          </p:cNvSpPr>
          <p:nvPr>
            <p:ph type="dt" idx="10"/>
          </p:nvPr>
        </p:nvSpPr>
        <p:spPr>
          <a:xfrm>
            <a:off x="762000" y="6248400"/>
            <a:ext cx="13715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5" name="Shape 95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GB" sz="10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Shape 96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Titel en diagram of organigram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838200" y="609600"/>
            <a:ext cx="6172199" cy="5794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99" name="Shape 99"/>
          <p:cNvSpPr txBox="1">
            <a:spLocks noGrp="1"/>
          </p:cNvSpPr>
          <p:nvPr>
            <p:ph type="dt" idx="10"/>
          </p:nvPr>
        </p:nvSpPr>
        <p:spPr>
          <a:xfrm>
            <a:off x="762000" y="6248400"/>
            <a:ext cx="13715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GB" sz="10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Shape 101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el en tabel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838200" y="609600"/>
            <a:ext cx="6172199" cy="5794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04" name="Shape 104"/>
          <p:cNvSpPr txBox="1">
            <a:spLocks noGrp="1"/>
          </p:cNvSpPr>
          <p:nvPr>
            <p:ph type="dt" idx="10"/>
          </p:nvPr>
        </p:nvSpPr>
        <p:spPr>
          <a:xfrm>
            <a:off x="762000" y="6248400"/>
            <a:ext cx="13715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GB" sz="10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Shape 106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el, tekst en inhoud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838200" y="609600"/>
            <a:ext cx="6172199" cy="5794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762000" y="1762125"/>
            <a:ext cx="3863974" cy="26273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236220" algn="l" rtl="0">
              <a:spcBef>
                <a:spcPts val="560"/>
              </a:spcBef>
              <a:spcAft>
                <a:spcPts val="0"/>
              </a:spcAft>
              <a:buClr>
                <a:srgbClr val="ED0010"/>
              </a:buClr>
              <a:buChar char="●"/>
              <a:defRPr/>
            </a:lvl1pPr>
            <a:lvl2pPr marL="819150" lvl="1" indent="-186690" algn="l" rtl="0"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Char char="●"/>
              <a:defRPr/>
            </a:lvl2pPr>
            <a:lvl3pPr marL="1143000" lvl="2" indent="-13716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Char char="●"/>
              <a:defRPr/>
            </a:lvl3pPr>
            <a:lvl4pPr marL="1562100" lvl="3" indent="-144780" algn="l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Char char="●"/>
              <a:defRPr/>
            </a:lvl4pPr>
            <a:lvl5pPr marL="1981200" lvl="4" indent="-1524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Char char="●"/>
              <a:defRPr/>
            </a:lvl5pPr>
            <a:lvl6pPr marL="2438400" lvl="5" indent="-1524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Char char="●"/>
              <a:defRPr/>
            </a:lvl6pPr>
            <a:lvl7pPr marL="2895600" lvl="6" indent="-1524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Char char="●"/>
              <a:defRPr/>
            </a:lvl7pPr>
            <a:lvl8pPr marL="3352800" lvl="7" indent="-1524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Char char="●"/>
              <a:defRPr/>
            </a:lvl8pPr>
            <a:lvl9pPr marL="3810000" lvl="8" indent="-1524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Char char="●"/>
              <a:defRPr/>
            </a:lvl9pPr>
          </a:lstStyle>
          <a:p>
            <a:endParaRPr/>
          </a:p>
        </p:txBody>
      </p:sp>
      <p:sp>
        <p:nvSpPr>
          <p:cNvPr id="110" name="Shape 110"/>
          <p:cNvSpPr txBox="1">
            <a:spLocks noGrp="1"/>
          </p:cNvSpPr>
          <p:nvPr>
            <p:ph type="body" idx="2"/>
          </p:nvPr>
        </p:nvSpPr>
        <p:spPr>
          <a:xfrm>
            <a:off x="4778375" y="1762125"/>
            <a:ext cx="3865563" cy="26273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236220" algn="l" rtl="0">
              <a:spcBef>
                <a:spcPts val="560"/>
              </a:spcBef>
              <a:spcAft>
                <a:spcPts val="0"/>
              </a:spcAft>
              <a:buClr>
                <a:srgbClr val="ED0010"/>
              </a:buClr>
              <a:buChar char="●"/>
              <a:defRPr/>
            </a:lvl1pPr>
            <a:lvl2pPr marL="819150" lvl="1" indent="-186690" algn="l" rtl="0"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Char char="●"/>
              <a:defRPr/>
            </a:lvl2pPr>
            <a:lvl3pPr marL="1143000" lvl="2" indent="-13716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Char char="●"/>
              <a:defRPr/>
            </a:lvl3pPr>
            <a:lvl4pPr marL="1562100" lvl="3" indent="-144780" algn="l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Char char="●"/>
              <a:defRPr/>
            </a:lvl4pPr>
            <a:lvl5pPr marL="1981200" lvl="4" indent="-1524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Char char="●"/>
              <a:defRPr/>
            </a:lvl5pPr>
            <a:lvl6pPr marL="2438400" lvl="5" indent="-1524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Char char="●"/>
              <a:defRPr/>
            </a:lvl6pPr>
            <a:lvl7pPr marL="2895600" lvl="6" indent="-1524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Char char="●"/>
              <a:defRPr/>
            </a:lvl7pPr>
            <a:lvl8pPr marL="3352800" lvl="7" indent="-1524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Char char="●"/>
              <a:defRPr/>
            </a:lvl8pPr>
            <a:lvl9pPr marL="3810000" lvl="8" indent="-1524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Char char="●"/>
              <a:defRPr/>
            </a:lvl9pPr>
          </a:lstStyle>
          <a:p>
            <a:endParaRPr/>
          </a:p>
        </p:txBody>
      </p:sp>
      <p:sp>
        <p:nvSpPr>
          <p:cNvPr id="111" name="Shape 111"/>
          <p:cNvSpPr txBox="1">
            <a:spLocks noGrp="1"/>
          </p:cNvSpPr>
          <p:nvPr>
            <p:ph type="dt" idx="10"/>
          </p:nvPr>
        </p:nvSpPr>
        <p:spPr>
          <a:xfrm>
            <a:off x="762000" y="6248400"/>
            <a:ext cx="13715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GB" sz="10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Shape 113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en 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838200" y="609600"/>
            <a:ext cx="6172199" cy="5794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762000" y="1762125"/>
            <a:ext cx="7881937" cy="26273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236220" algn="l" rtl="0">
              <a:spcBef>
                <a:spcPts val="560"/>
              </a:spcBef>
              <a:spcAft>
                <a:spcPts val="0"/>
              </a:spcAft>
              <a:buClr>
                <a:srgbClr val="ED0010"/>
              </a:buClr>
              <a:buChar char="●"/>
              <a:defRPr/>
            </a:lvl1pPr>
            <a:lvl2pPr marL="819150" lvl="1" indent="-186690" algn="l" rtl="0"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Char char="●"/>
              <a:defRPr/>
            </a:lvl2pPr>
            <a:lvl3pPr marL="1143000" lvl="2" indent="-13716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Char char="●"/>
              <a:defRPr/>
            </a:lvl3pPr>
            <a:lvl4pPr marL="1562100" lvl="3" indent="-144780" algn="l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Char char="●"/>
              <a:defRPr/>
            </a:lvl4pPr>
            <a:lvl5pPr marL="1981200" lvl="4" indent="-1524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Char char="●"/>
              <a:defRPr/>
            </a:lvl5pPr>
            <a:lvl6pPr marL="2438400" lvl="5" indent="-1524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Char char="●"/>
              <a:defRPr/>
            </a:lvl6pPr>
            <a:lvl7pPr marL="2895600" lvl="6" indent="-1524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Char char="●"/>
              <a:defRPr/>
            </a:lvl7pPr>
            <a:lvl8pPr marL="3352800" lvl="7" indent="-1524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Char char="●"/>
              <a:defRPr/>
            </a:lvl8pPr>
            <a:lvl9pPr marL="3810000" lvl="8" indent="-1524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Char char="●"/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762000" y="6248400"/>
            <a:ext cx="13715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GB" sz="10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Shape 26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Vergelijking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Arial"/>
              <a:buNone/>
              <a:defRPr/>
            </a:lvl1pPr>
            <a:lvl2pPr marL="457200" lvl="1" indent="0" rtl="0">
              <a:spcBef>
                <a:spcPts val="0"/>
              </a:spcBef>
              <a:buFont typeface="Arial"/>
              <a:buNone/>
              <a:defRPr/>
            </a:lvl2pPr>
            <a:lvl3pPr marL="914400" lvl="2" indent="0" rtl="0">
              <a:spcBef>
                <a:spcPts val="0"/>
              </a:spcBef>
              <a:buFont typeface="Arial"/>
              <a:buNone/>
              <a:defRPr/>
            </a:lvl3pPr>
            <a:lvl4pPr marL="1371600" lvl="3" indent="0" rtl="0">
              <a:spcBef>
                <a:spcPts val="0"/>
              </a:spcBef>
              <a:buFont typeface="Arial"/>
              <a:buNone/>
              <a:defRPr/>
            </a:lvl4pPr>
            <a:lvl5pPr marL="1828800" lvl="4" indent="0" rtl="0">
              <a:spcBef>
                <a:spcPts val="0"/>
              </a:spcBef>
              <a:buFont typeface="Arial"/>
              <a:buNone/>
              <a:defRPr/>
            </a:lvl5pPr>
            <a:lvl6pPr marL="2286000" lvl="5" indent="0" rtl="0">
              <a:spcBef>
                <a:spcPts val="0"/>
              </a:spcBef>
              <a:buFont typeface="Arial"/>
              <a:buNone/>
              <a:defRPr/>
            </a:lvl6pPr>
            <a:lvl7pPr marL="2743200" lvl="6" indent="0" rtl="0">
              <a:spcBef>
                <a:spcPts val="0"/>
              </a:spcBef>
              <a:buFont typeface="Arial"/>
              <a:buNone/>
              <a:defRPr/>
            </a:lvl7pPr>
            <a:lvl8pPr marL="3200400" lvl="7" indent="0" rtl="0">
              <a:spcBef>
                <a:spcPts val="0"/>
              </a:spcBef>
              <a:buFont typeface="Arial"/>
              <a:buNone/>
              <a:defRPr/>
            </a:lvl8pPr>
            <a:lvl9pPr marL="3657600" lvl="8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Arial"/>
              <a:buNone/>
              <a:defRPr/>
            </a:lvl1pPr>
            <a:lvl2pPr marL="457200" lvl="1" indent="0" rtl="0">
              <a:spcBef>
                <a:spcPts val="0"/>
              </a:spcBef>
              <a:buFont typeface="Arial"/>
              <a:buNone/>
              <a:defRPr/>
            </a:lvl2pPr>
            <a:lvl3pPr marL="914400" lvl="2" indent="0" rtl="0">
              <a:spcBef>
                <a:spcPts val="0"/>
              </a:spcBef>
              <a:buFont typeface="Arial"/>
              <a:buNone/>
              <a:defRPr/>
            </a:lvl3pPr>
            <a:lvl4pPr marL="1371600" lvl="3" indent="0" rtl="0">
              <a:spcBef>
                <a:spcPts val="0"/>
              </a:spcBef>
              <a:buFont typeface="Arial"/>
              <a:buNone/>
              <a:defRPr/>
            </a:lvl4pPr>
            <a:lvl5pPr marL="1828800" lvl="4" indent="0" rtl="0">
              <a:spcBef>
                <a:spcPts val="0"/>
              </a:spcBef>
              <a:buFont typeface="Arial"/>
              <a:buNone/>
              <a:defRPr/>
            </a:lvl5pPr>
            <a:lvl6pPr marL="2286000" lvl="5" indent="0" rtl="0">
              <a:spcBef>
                <a:spcPts val="0"/>
              </a:spcBef>
              <a:buFont typeface="Arial"/>
              <a:buNone/>
              <a:defRPr/>
            </a:lvl6pPr>
            <a:lvl7pPr marL="2743200" lvl="6" indent="0" rtl="0">
              <a:spcBef>
                <a:spcPts val="0"/>
              </a:spcBef>
              <a:buFont typeface="Arial"/>
              <a:buNone/>
              <a:defRPr/>
            </a:lvl7pPr>
            <a:lvl8pPr marL="3200400" lvl="7" indent="0" rtl="0">
              <a:spcBef>
                <a:spcPts val="0"/>
              </a:spcBef>
              <a:buFont typeface="Arial"/>
              <a:buNone/>
              <a:defRPr/>
            </a:lvl8pPr>
            <a:lvl9pPr marL="3657600" lvl="8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762000" y="6248400"/>
            <a:ext cx="13715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GB" sz="10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Shape 35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Alleen titel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838200" y="609600"/>
            <a:ext cx="6172199" cy="5794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dt" idx="10"/>
          </p:nvPr>
        </p:nvSpPr>
        <p:spPr>
          <a:xfrm>
            <a:off x="762000" y="6248400"/>
            <a:ext cx="13715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GB" sz="10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Shape 40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ekop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lvl="0" indent="0" rtl="0">
              <a:spcBef>
                <a:spcPts val="0"/>
              </a:spcBef>
              <a:buFont typeface="Arial"/>
              <a:buNone/>
              <a:defRPr/>
            </a:lvl1pPr>
            <a:lvl2pPr marL="457200" lvl="1" indent="0" rtl="0">
              <a:spcBef>
                <a:spcPts val="0"/>
              </a:spcBef>
              <a:buFont typeface="Arial"/>
              <a:buNone/>
              <a:defRPr/>
            </a:lvl2pPr>
            <a:lvl3pPr marL="914400" lvl="2" indent="0" rtl="0">
              <a:spcBef>
                <a:spcPts val="0"/>
              </a:spcBef>
              <a:buFont typeface="Arial"/>
              <a:buNone/>
              <a:defRPr/>
            </a:lvl3pPr>
            <a:lvl4pPr marL="1371600" lvl="3" indent="0" rtl="0">
              <a:spcBef>
                <a:spcPts val="0"/>
              </a:spcBef>
              <a:buFont typeface="Arial"/>
              <a:buNone/>
              <a:defRPr/>
            </a:lvl4pPr>
            <a:lvl5pPr marL="1828800" lvl="4" indent="0" rtl="0">
              <a:spcBef>
                <a:spcPts val="0"/>
              </a:spcBef>
              <a:buFont typeface="Arial"/>
              <a:buNone/>
              <a:defRPr/>
            </a:lvl5pPr>
            <a:lvl6pPr marL="2286000" lvl="5" indent="0" rtl="0">
              <a:spcBef>
                <a:spcPts val="0"/>
              </a:spcBef>
              <a:buFont typeface="Arial"/>
              <a:buNone/>
              <a:defRPr/>
            </a:lvl6pPr>
            <a:lvl7pPr marL="2743200" lvl="6" indent="0" rtl="0">
              <a:spcBef>
                <a:spcPts val="0"/>
              </a:spcBef>
              <a:buFont typeface="Arial"/>
              <a:buNone/>
              <a:defRPr/>
            </a:lvl7pPr>
            <a:lvl8pPr marL="3200400" lvl="7" indent="0" rtl="0">
              <a:spcBef>
                <a:spcPts val="0"/>
              </a:spcBef>
              <a:buFont typeface="Arial"/>
              <a:buNone/>
              <a:defRPr/>
            </a:lvl8pPr>
            <a:lvl9pPr marL="3657600" lvl="8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dt" idx="10"/>
          </p:nvPr>
        </p:nvSpPr>
        <p:spPr>
          <a:xfrm>
            <a:off x="762000" y="6248400"/>
            <a:ext cx="13715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GB" sz="10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Shape 46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Inhoud van twee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838200" y="609600"/>
            <a:ext cx="6172199" cy="5794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762000" y="1762125"/>
            <a:ext cx="3863974" cy="26273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2"/>
          </p:nvPr>
        </p:nvSpPr>
        <p:spPr>
          <a:xfrm>
            <a:off x="4778375" y="1762125"/>
            <a:ext cx="3865563" cy="26273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762000" y="6248400"/>
            <a:ext cx="13715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GB" sz="10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Shape 53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Inhoud met bijschrif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Arial"/>
              <a:buNone/>
              <a:defRPr/>
            </a:lvl1pPr>
            <a:lvl2pPr marL="457200" lvl="1" indent="0" rtl="0">
              <a:spcBef>
                <a:spcPts val="0"/>
              </a:spcBef>
              <a:buFont typeface="Arial"/>
              <a:buNone/>
              <a:defRPr/>
            </a:lvl2pPr>
            <a:lvl3pPr marL="914400" lvl="2" indent="0" rtl="0">
              <a:spcBef>
                <a:spcPts val="0"/>
              </a:spcBef>
              <a:buFont typeface="Arial"/>
              <a:buNone/>
              <a:defRPr/>
            </a:lvl3pPr>
            <a:lvl4pPr marL="1371600" lvl="3" indent="0" rtl="0">
              <a:spcBef>
                <a:spcPts val="0"/>
              </a:spcBef>
              <a:buFont typeface="Arial"/>
              <a:buNone/>
              <a:defRPr/>
            </a:lvl4pPr>
            <a:lvl5pPr marL="1828800" lvl="4" indent="0" rtl="0">
              <a:spcBef>
                <a:spcPts val="0"/>
              </a:spcBef>
              <a:buFont typeface="Arial"/>
              <a:buNone/>
              <a:defRPr/>
            </a:lvl5pPr>
            <a:lvl6pPr marL="2286000" lvl="5" indent="0" rtl="0">
              <a:spcBef>
                <a:spcPts val="0"/>
              </a:spcBef>
              <a:buFont typeface="Arial"/>
              <a:buNone/>
              <a:defRPr/>
            </a:lvl6pPr>
            <a:lvl7pPr marL="2743200" lvl="6" indent="0" rtl="0">
              <a:spcBef>
                <a:spcPts val="0"/>
              </a:spcBef>
              <a:buFont typeface="Arial"/>
              <a:buNone/>
              <a:defRPr/>
            </a:lvl7pPr>
            <a:lvl8pPr marL="3200400" lvl="7" indent="0" rtl="0">
              <a:spcBef>
                <a:spcPts val="0"/>
              </a:spcBef>
              <a:buFont typeface="Arial"/>
              <a:buNone/>
              <a:defRPr/>
            </a:lvl8pPr>
            <a:lvl9pPr marL="3657600" lvl="8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762000" y="6248400"/>
            <a:ext cx="13715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GB" sz="10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Afbeelding met bijschrif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rtl="0">
              <a:spcBef>
                <a:spcPts val="0"/>
              </a:spcBef>
              <a:buFont typeface="Arial"/>
              <a:buNone/>
              <a:defRPr/>
            </a:lvl1pPr>
            <a:lvl2pPr marL="457200" lvl="1" indent="0" rtl="0">
              <a:spcBef>
                <a:spcPts val="0"/>
              </a:spcBef>
              <a:buFont typeface="Arial"/>
              <a:buNone/>
              <a:defRPr/>
            </a:lvl2pPr>
            <a:lvl3pPr marL="914400" lvl="2" indent="0" rtl="0">
              <a:spcBef>
                <a:spcPts val="0"/>
              </a:spcBef>
              <a:buFont typeface="Arial"/>
              <a:buNone/>
              <a:defRPr/>
            </a:lvl3pPr>
            <a:lvl4pPr marL="1371600" lvl="3" indent="0" rtl="0">
              <a:spcBef>
                <a:spcPts val="0"/>
              </a:spcBef>
              <a:buFont typeface="Arial"/>
              <a:buNone/>
              <a:defRPr/>
            </a:lvl4pPr>
            <a:lvl5pPr marL="1828800" lvl="4" indent="0" rtl="0">
              <a:spcBef>
                <a:spcPts val="0"/>
              </a:spcBef>
              <a:buFont typeface="Arial"/>
              <a:buNone/>
              <a:defRPr/>
            </a:lvl5pPr>
            <a:lvl6pPr marL="2286000" lvl="5" indent="0" rtl="0">
              <a:spcBef>
                <a:spcPts val="0"/>
              </a:spcBef>
              <a:buFont typeface="Arial"/>
              <a:buNone/>
              <a:defRPr/>
            </a:lvl6pPr>
            <a:lvl7pPr marL="2743200" lvl="6" indent="0" rtl="0">
              <a:spcBef>
                <a:spcPts val="0"/>
              </a:spcBef>
              <a:buFont typeface="Arial"/>
              <a:buNone/>
              <a:defRPr/>
            </a:lvl7pPr>
            <a:lvl8pPr marL="3200400" lvl="7" indent="0" rtl="0">
              <a:spcBef>
                <a:spcPts val="0"/>
              </a:spcBef>
              <a:buFont typeface="Arial"/>
              <a:buNone/>
              <a:defRPr/>
            </a:lvl8pPr>
            <a:lvl9pPr marL="3657600" lvl="8" indent="0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762000" y="6248400"/>
            <a:ext cx="13715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GB" sz="10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Shape 71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el en verticale teks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838200" y="609600"/>
            <a:ext cx="6172199" cy="5794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3389312" y="-865187"/>
            <a:ext cx="2627312" cy="78819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lvl="0" indent="-236220" algn="l" rtl="0">
              <a:spcBef>
                <a:spcPts val="560"/>
              </a:spcBef>
              <a:spcAft>
                <a:spcPts val="0"/>
              </a:spcAft>
              <a:buClr>
                <a:srgbClr val="ED0010"/>
              </a:buClr>
              <a:buChar char="●"/>
              <a:defRPr/>
            </a:lvl1pPr>
            <a:lvl2pPr marL="819150" lvl="1" indent="-186690" algn="l" rtl="0"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Char char="●"/>
              <a:defRPr/>
            </a:lvl2pPr>
            <a:lvl3pPr marL="1143000" lvl="2" indent="-13716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Char char="●"/>
              <a:defRPr/>
            </a:lvl3pPr>
            <a:lvl4pPr marL="1562100" lvl="3" indent="-144780" algn="l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Char char="●"/>
              <a:defRPr/>
            </a:lvl4pPr>
            <a:lvl5pPr marL="1981200" lvl="4" indent="-1524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Char char="●"/>
              <a:defRPr/>
            </a:lvl5pPr>
            <a:lvl6pPr marL="2438400" lvl="5" indent="-1524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Char char="●"/>
              <a:defRPr/>
            </a:lvl6pPr>
            <a:lvl7pPr marL="2895600" lvl="6" indent="-1524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Char char="●"/>
              <a:defRPr/>
            </a:lvl7pPr>
            <a:lvl8pPr marL="3352800" lvl="7" indent="-1524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Char char="●"/>
              <a:defRPr/>
            </a:lvl8pPr>
            <a:lvl9pPr marL="3810000" lvl="8" indent="-1524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Char char="●"/>
              <a:defRPr/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762000" y="6248400"/>
            <a:ext cx="13715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GB" sz="10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Shape 77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7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838200" y="609600"/>
            <a:ext cx="6172199" cy="5794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762000" y="1762125"/>
            <a:ext cx="7881937" cy="26273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236220" algn="l" rtl="0">
              <a:spcBef>
                <a:spcPts val="560"/>
              </a:spcBef>
              <a:spcAft>
                <a:spcPts val="0"/>
              </a:spcAft>
              <a:buClr>
                <a:srgbClr val="ED0010"/>
              </a:buClr>
              <a:buFont typeface="Arial"/>
              <a:buChar char="●"/>
              <a:defRPr/>
            </a:lvl1pPr>
            <a:lvl2pPr marL="819150" marR="0" lvl="1" indent="-186690" algn="l" rtl="0"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●"/>
              <a:defRPr/>
            </a:lvl2pPr>
            <a:lvl3pPr marL="1143000" marR="0" lvl="2" indent="-13716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●"/>
              <a:defRPr/>
            </a:lvl3pPr>
            <a:lvl4pPr marL="1562100" marR="0" lvl="3" indent="-144780" algn="l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●"/>
              <a:defRPr/>
            </a:lvl4pPr>
            <a:lvl5pPr marL="1981200" marR="0" lvl="4" indent="-1524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●"/>
              <a:defRPr/>
            </a:lvl5pPr>
            <a:lvl6pPr marL="2438400" marR="0" lvl="5" indent="-1524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●"/>
              <a:defRPr/>
            </a:lvl6pPr>
            <a:lvl7pPr marL="2895600" marR="0" lvl="6" indent="-1524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●"/>
              <a:defRPr/>
            </a:lvl7pPr>
            <a:lvl8pPr marL="3352800" marR="0" lvl="7" indent="-1524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●"/>
              <a:defRPr/>
            </a:lvl8pPr>
            <a:lvl9pPr marL="3810000" marR="0" lvl="8" indent="-1524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●"/>
              <a:defRPr/>
            </a:lvl9pPr>
          </a:lstStyle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dirty="0"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762000" y="6248400"/>
            <a:ext cx="13715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49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GB" sz="1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GB" sz="10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Shape 14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106680" marR="0" lvl="0" indent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L="632460" marR="0" lvl="1" indent="0" algn="l" rtl="0">
        <a:lnSpc>
          <a:spcPct val="100000"/>
        </a:lnSpc>
        <a:spcBef>
          <a:spcPts val="0"/>
        </a:spcBef>
        <a:spcAft>
          <a:spcPts val="0"/>
        </a:spcAft>
        <a:buClr>
          <a:schemeClr val="bg1"/>
        </a:buClr>
        <a:buFontTx/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jpg"/><Relationship Id="rId4" Type="http://schemas.openxmlformats.org/officeDocument/2006/relationships/image" Target="../media/image2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840" y="5529263"/>
            <a:ext cx="8684221" cy="923330"/>
          </a:xfrm>
          <a:prstGeom prst="rect">
            <a:avLst/>
          </a:prstGeom>
          <a:solidFill>
            <a:srgbClr val="FFFFFF">
              <a:alpha val="8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3000" b="1" dirty="0" err="1"/>
              <a:t>Thematiek</a:t>
            </a:r>
            <a:r>
              <a:rPr lang="en-US" sz="3000" b="1" dirty="0"/>
              <a:t> Devices</a:t>
            </a:r>
          </a:p>
          <a:p>
            <a:r>
              <a:rPr lang="en-US" sz="2400" dirty="0"/>
              <a:t>Communication Protocols (Application Layer)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7" y="1751029"/>
            <a:ext cx="9117873" cy="3355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9712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3399" y="1770716"/>
            <a:ext cx="7881937" cy="4238198"/>
          </a:xfrm>
        </p:spPr>
        <p:txBody>
          <a:bodyPr/>
          <a:lstStyle/>
          <a:p>
            <a:pPr marL="106680" indent="0">
              <a:buNone/>
            </a:pPr>
            <a:r>
              <a:rPr lang="en-US" sz="5400" dirty="0"/>
              <a:t>TCP/IP Suite</a:t>
            </a:r>
            <a:endParaRPr lang="en-US" sz="3600" dirty="0"/>
          </a:p>
          <a:p>
            <a:endParaRPr lang="en-US" sz="3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2520" y="3027007"/>
            <a:ext cx="3303814" cy="3303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07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724" y="1392501"/>
            <a:ext cx="7430814" cy="5465499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39110" y="420414"/>
            <a:ext cx="6172199" cy="579438"/>
          </a:xfrm>
        </p:spPr>
        <p:txBody>
          <a:bodyPr/>
          <a:lstStyle/>
          <a:p>
            <a:r>
              <a:rPr lang="nl-NL" sz="3000" b="1" dirty="0"/>
              <a:t>A simple stack – TCP/IP</a:t>
            </a:r>
          </a:p>
        </p:txBody>
      </p:sp>
    </p:spTree>
    <p:extLst>
      <p:ext uri="{BB962C8B-B14F-4D97-AF65-F5344CB8AC3E}">
        <p14:creationId xmlns:p14="http://schemas.microsoft.com/office/powerpoint/2010/main" val="4094906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9110" y="420414"/>
            <a:ext cx="6172199" cy="579438"/>
          </a:xfrm>
        </p:spPr>
        <p:txBody>
          <a:bodyPr/>
          <a:lstStyle/>
          <a:p>
            <a:r>
              <a:rPr lang="nl-NL" sz="3000" b="1" dirty="0"/>
              <a:t>Communication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695488" y="3677122"/>
            <a:ext cx="8092966" cy="236871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>
                <a:lumMod val="50000"/>
                <a:lumOff val="50000"/>
              </a:schemeClr>
            </a:solidFill>
          </a:ln>
          <a:scene3d>
            <a:camera prst="obliqueTopRight">
              <a:rot lat="5100001" lon="0" rev="0"/>
            </a:camera>
            <a:lightRig rig="contrasting" dir="t"/>
          </a:scene3d>
          <a:sp3d extrusionH="107950" contourW="12700">
            <a:bevelT w="0" h="0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Rectangle 4"/>
          <p:cNvSpPr/>
          <p:nvPr/>
        </p:nvSpPr>
        <p:spPr>
          <a:xfrm>
            <a:off x="1011327" y="4264980"/>
            <a:ext cx="1165615" cy="483476"/>
          </a:xfrm>
          <a:prstGeom prst="rect">
            <a:avLst/>
          </a:prstGeom>
          <a:gradFill flip="none" rotWithShape="1">
            <a:gsLst>
              <a:gs pos="0">
                <a:srgbClr val="FFABA8">
                  <a:alpha val="90000"/>
                </a:srgbClr>
              </a:gs>
              <a:gs pos="100000">
                <a:srgbClr val="DE594F">
                  <a:alpha val="90000"/>
                </a:srgbClr>
              </a:gs>
            </a:gsLst>
            <a:lin ang="5400000" scaled="1"/>
            <a:tileRect/>
          </a:gradFill>
          <a:ln>
            <a:solidFill>
              <a:schemeClr val="accent2">
                <a:lumMod val="40000"/>
                <a:lumOff val="60000"/>
              </a:schemeClr>
            </a:solidFill>
          </a:ln>
          <a:scene3d>
            <a:camera prst="obliqueTopRight">
              <a:rot lat="0" lon="0" rev="0"/>
            </a:camera>
            <a:lightRig rig="threePt" dir="t"/>
          </a:scene3d>
          <a:sp3d extrusionH="946150" contourW="12700"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/>
                </a:solidFill>
              </a:rPr>
              <a:t>LAN</a:t>
            </a:r>
            <a:endParaRPr lang="nl-NL" b="1" dirty="0">
              <a:solidFill>
                <a:schemeClr val="bg2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13115" y="3632064"/>
            <a:ext cx="1165615" cy="483476"/>
          </a:xfrm>
          <a:prstGeom prst="rect">
            <a:avLst/>
          </a:prstGeom>
          <a:gradFill flip="none" rotWithShape="1">
            <a:gsLst>
              <a:gs pos="0">
                <a:srgbClr val="D1BEF0">
                  <a:alpha val="90000"/>
                </a:srgbClr>
              </a:gs>
              <a:gs pos="100000">
                <a:srgbClr val="9474BB">
                  <a:alpha val="90000"/>
                </a:srgbClr>
              </a:gs>
            </a:gsLst>
            <a:lin ang="5400000" scaled="1"/>
            <a:tileRect/>
          </a:gradFill>
          <a:ln>
            <a:solidFill>
              <a:srgbClr val="9677BD"/>
            </a:solidFill>
          </a:ln>
          <a:scene3d>
            <a:camera prst="obliqueTopRight">
              <a:rot lat="0" lon="0" rev="0"/>
            </a:camera>
            <a:lightRig rig="threePt" dir="t"/>
          </a:scene3d>
          <a:sp3d extrusionH="946150" contourW="12700"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/>
                </a:solidFill>
              </a:rPr>
              <a:t>IP</a:t>
            </a:r>
            <a:endParaRPr lang="nl-NL" b="1" dirty="0">
              <a:solidFill>
                <a:schemeClr val="bg2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011327" y="3000166"/>
            <a:ext cx="1165615" cy="483476"/>
          </a:xfrm>
          <a:prstGeom prst="rect">
            <a:avLst/>
          </a:prstGeom>
          <a:gradFill>
            <a:gsLst>
              <a:gs pos="0">
                <a:srgbClr val="E1FBAD">
                  <a:alpha val="90000"/>
                </a:srgbClr>
              </a:gs>
              <a:gs pos="100000">
                <a:srgbClr val="A9C562">
                  <a:alpha val="90000"/>
                </a:srgbClr>
              </a:gs>
            </a:gsLst>
            <a:lin ang="5400000" scaled="1"/>
          </a:gradFill>
          <a:ln>
            <a:solidFill>
              <a:srgbClr val="B2D462"/>
            </a:solidFill>
          </a:ln>
          <a:scene3d>
            <a:camera prst="obliqueTopRight">
              <a:rot lat="0" lon="0" rev="0"/>
            </a:camera>
            <a:lightRig rig="threePt" dir="t"/>
          </a:scene3d>
          <a:sp3d extrusionH="946150" contourW="12700"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/>
                </a:solidFill>
              </a:rPr>
              <a:t>TCP</a:t>
            </a:r>
            <a:endParaRPr lang="nl-NL" b="1" dirty="0">
              <a:solidFill>
                <a:schemeClr val="bg2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024607" y="2363670"/>
            <a:ext cx="1165615" cy="483476"/>
          </a:xfrm>
          <a:prstGeom prst="rect">
            <a:avLst/>
          </a:prstGeom>
          <a:gradFill>
            <a:gsLst>
              <a:gs pos="0">
                <a:srgbClr val="A4CAFD">
                  <a:alpha val="90000"/>
                </a:srgbClr>
              </a:gs>
              <a:gs pos="100000">
                <a:srgbClr val="5096D9">
                  <a:alpha val="90000"/>
                </a:srgbClr>
              </a:gs>
            </a:gsLst>
            <a:lin ang="5400000" scaled="1"/>
          </a:gradFill>
          <a:ln>
            <a:solidFill>
              <a:srgbClr val="5498DA"/>
            </a:solidFill>
          </a:ln>
          <a:scene3d>
            <a:camera prst="obliqueTopRight">
              <a:rot lat="0" lon="0" rev="0"/>
            </a:camera>
            <a:lightRig rig="threePt" dir="t"/>
          </a:scene3d>
          <a:sp3d extrusionH="946150" contourW="12700"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/>
                </a:solidFill>
              </a:rPr>
              <a:t>e.g. HTTP</a:t>
            </a:r>
            <a:endParaRPr lang="nl-NL" b="1" dirty="0">
              <a:solidFill>
                <a:schemeClr val="bg2"/>
              </a:solidFill>
            </a:endParaRPr>
          </a:p>
        </p:txBody>
      </p:sp>
      <p:sp>
        <p:nvSpPr>
          <p:cNvPr id="28" name="Left-Right Arrow 27"/>
          <p:cNvSpPr/>
          <p:nvPr/>
        </p:nvSpPr>
        <p:spPr>
          <a:xfrm flipV="1">
            <a:off x="2299390" y="4353241"/>
            <a:ext cx="574128" cy="211432"/>
          </a:xfrm>
          <a:prstGeom prst="leftRightArrow">
            <a:avLst/>
          </a:prstGeom>
          <a:solidFill>
            <a:srgbClr val="C06F75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contourW="12700"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Rectangle 8"/>
          <p:cNvSpPr/>
          <p:nvPr/>
        </p:nvSpPr>
        <p:spPr>
          <a:xfrm>
            <a:off x="2723595" y="4266768"/>
            <a:ext cx="811328" cy="483476"/>
          </a:xfrm>
          <a:prstGeom prst="rect">
            <a:avLst/>
          </a:prstGeom>
          <a:gradFill flip="none" rotWithShape="1">
            <a:gsLst>
              <a:gs pos="0">
                <a:srgbClr val="FFABA8">
                  <a:alpha val="90000"/>
                </a:srgbClr>
              </a:gs>
              <a:gs pos="100000">
                <a:srgbClr val="DE594F">
                  <a:alpha val="90000"/>
                </a:srgbClr>
              </a:gs>
            </a:gsLst>
            <a:lin ang="5400000" scaled="1"/>
            <a:tileRect/>
          </a:gradFill>
          <a:ln>
            <a:solidFill>
              <a:schemeClr val="accent2">
                <a:lumMod val="40000"/>
                <a:lumOff val="60000"/>
              </a:schemeClr>
            </a:solidFill>
          </a:ln>
          <a:scene3d>
            <a:camera prst="obliqueTopRight">
              <a:rot lat="0" lon="0" rev="0"/>
            </a:camera>
            <a:lightRig rig="threePt" dir="t"/>
          </a:scene3d>
          <a:sp3d extrusionH="946150" contourW="12700"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/>
                </a:solidFill>
              </a:rPr>
              <a:t>LAN</a:t>
            </a:r>
            <a:endParaRPr lang="nl-NL" b="1" dirty="0">
              <a:solidFill>
                <a:schemeClr val="bg2"/>
              </a:solidFill>
            </a:endParaRPr>
          </a:p>
        </p:txBody>
      </p:sp>
      <p:sp>
        <p:nvSpPr>
          <p:cNvPr id="29" name="Left-Right Arrow 28"/>
          <p:cNvSpPr/>
          <p:nvPr/>
        </p:nvSpPr>
        <p:spPr>
          <a:xfrm flipV="1">
            <a:off x="4571049" y="4353241"/>
            <a:ext cx="574128" cy="211432"/>
          </a:xfrm>
          <a:prstGeom prst="leftRightArrow">
            <a:avLst/>
          </a:prstGeom>
          <a:solidFill>
            <a:srgbClr val="C06F75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contourW="12700"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Rectangle 11"/>
          <p:cNvSpPr/>
          <p:nvPr/>
        </p:nvSpPr>
        <p:spPr>
          <a:xfrm>
            <a:off x="5016767" y="4257799"/>
            <a:ext cx="811328" cy="483476"/>
          </a:xfrm>
          <a:prstGeom prst="rect">
            <a:avLst/>
          </a:prstGeom>
          <a:gradFill flip="none" rotWithShape="1">
            <a:gsLst>
              <a:gs pos="0">
                <a:srgbClr val="FFABA8">
                  <a:alpha val="90000"/>
                </a:srgbClr>
              </a:gs>
              <a:gs pos="100000">
                <a:srgbClr val="DE594F">
                  <a:alpha val="90000"/>
                </a:srgbClr>
              </a:gs>
            </a:gsLst>
            <a:lin ang="5400000" scaled="1"/>
            <a:tileRect/>
          </a:gradFill>
          <a:ln>
            <a:solidFill>
              <a:schemeClr val="accent2">
                <a:lumMod val="40000"/>
                <a:lumOff val="60000"/>
              </a:schemeClr>
            </a:solidFill>
          </a:ln>
          <a:scene3d>
            <a:camera prst="obliqueTopRight">
              <a:rot lat="0" lon="0" rev="0"/>
            </a:camera>
            <a:lightRig rig="threePt" dir="t"/>
          </a:scene3d>
          <a:sp3d extrusionH="946150" contourW="12700"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/>
                </a:solidFill>
              </a:rPr>
              <a:t>WAN</a:t>
            </a:r>
            <a:endParaRPr lang="nl-NL" b="1" dirty="0">
              <a:solidFill>
                <a:schemeClr val="bg2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-46963" y="2445021"/>
            <a:ext cx="1061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Application</a:t>
            </a:r>
            <a:endParaRPr lang="nl-NL" dirty="0"/>
          </a:p>
        </p:txBody>
      </p:sp>
      <p:sp>
        <p:nvSpPr>
          <p:cNvPr id="37" name="TextBox 36"/>
          <p:cNvSpPr txBox="1"/>
          <p:nvPr/>
        </p:nvSpPr>
        <p:spPr>
          <a:xfrm>
            <a:off x="-1770" y="3052887"/>
            <a:ext cx="9492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Transport</a:t>
            </a:r>
            <a:endParaRPr lang="nl-NL" dirty="0"/>
          </a:p>
        </p:txBody>
      </p:sp>
      <p:sp>
        <p:nvSpPr>
          <p:cNvPr id="38" name="TextBox 37"/>
          <p:cNvSpPr txBox="1"/>
          <p:nvPr/>
        </p:nvSpPr>
        <p:spPr>
          <a:xfrm>
            <a:off x="-975" y="3632064"/>
            <a:ext cx="948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Internet</a:t>
            </a:r>
            <a:endParaRPr lang="nl-NL" dirty="0"/>
          </a:p>
        </p:txBody>
      </p:sp>
      <p:sp>
        <p:nvSpPr>
          <p:cNvPr id="39" name="TextBox 38"/>
          <p:cNvSpPr txBox="1"/>
          <p:nvPr/>
        </p:nvSpPr>
        <p:spPr>
          <a:xfrm>
            <a:off x="-975" y="4297610"/>
            <a:ext cx="961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Link</a:t>
            </a:r>
            <a:endParaRPr lang="nl-NL" dirty="0"/>
          </a:p>
        </p:txBody>
      </p:sp>
      <p:sp>
        <p:nvSpPr>
          <p:cNvPr id="11" name="Rectangle 10"/>
          <p:cNvSpPr/>
          <p:nvPr/>
        </p:nvSpPr>
        <p:spPr>
          <a:xfrm>
            <a:off x="3672064" y="4268560"/>
            <a:ext cx="811328" cy="483476"/>
          </a:xfrm>
          <a:prstGeom prst="rect">
            <a:avLst/>
          </a:prstGeom>
          <a:gradFill flip="none" rotWithShape="1">
            <a:gsLst>
              <a:gs pos="0">
                <a:srgbClr val="FFABA8">
                  <a:alpha val="90000"/>
                </a:srgbClr>
              </a:gs>
              <a:gs pos="100000">
                <a:srgbClr val="DE594F">
                  <a:alpha val="90000"/>
                </a:srgbClr>
              </a:gs>
            </a:gsLst>
            <a:lin ang="5400000" scaled="1"/>
            <a:tileRect/>
          </a:gradFill>
          <a:ln>
            <a:solidFill>
              <a:schemeClr val="accent2">
                <a:lumMod val="40000"/>
                <a:lumOff val="60000"/>
              </a:schemeClr>
            </a:solidFill>
          </a:ln>
          <a:scene3d>
            <a:camera prst="obliqueTopRight">
              <a:rot lat="0" lon="0" rev="0"/>
            </a:camera>
            <a:lightRig rig="threePt" dir="t"/>
          </a:scene3d>
          <a:sp3d extrusionH="946150" contourW="12700"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/>
                </a:solidFill>
              </a:rPr>
              <a:t>WAN</a:t>
            </a:r>
            <a:endParaRPr lang="nl-NL" b="1" dirty="0">
              <a:solidFill>
                <a:schemeClr val="bg2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965236" y="4259591"/>
            <a:ext cx="811328" cy="483476"/>
          </a:xfrm>
          <a:prstGeom prst="rect">
            <a:avLst/>
          </a:prstGeom>
          <a:gradFill flip="none" rotWithShape="1">
            <a:gsLst>
              <a:gs pos="0">
                <a:srgbClr val="FFABA8">
                  <a:alpha val="90000"/>
                </a:srgbClr>
              </a:gs>
              <a:gs pos="100000">
                <a:srgbClr val="DE594F">
                  <a:alpha val="90000"/>
                </a:srgbClr>
              </a:gs>
            </a:gsLst>
            <a:lin ang="5400000" scaled="1"/>
            <a:tileRect/>
          </a:gradFill>
          <a:ln>
            <a:solidFill>
              <a:schemeClr val="accent2">
                <a:lumMod val="40000"/>
                <a:lumOff val="60000"/>
              </a:schemeClr>
            </a:solidFill>
          </a:ln>
          <a:scene3d>
            <a:camera prst="obliqueTopRight">
              <a:rot lat="0" lon="0" rev="0"/>
            </a:camera>
            <a:lightRig rig="threePt" dir="t"/>
          </a:scene3d>
          <a:sp3d extrusionH="946150" contourW="12700"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/>
                </a:solidFill>
              </a:rPr>
              <a:t>LAN</a:t>
            </a:r>
            <a:endParaRPr lang="nl-NL" b="1" dirty="0">
              <a:solidFill>
                <a:schemeClr val="bg2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027122" y="3632064"/>
            <a:ext cx="1743030" cy="483476"/>
          </a:xfrm>
          <a:prstGeom prst="rect">
            <a:avLst/>
          </a:prstGeom>
          <a:gradFill flip="none" rotWithShape="1">
            <a:gsLst>
              <a:gs pos="0">
                <a:srgbClr val="D1BEF0">
                  <a:alpha val="90000"/>
                </a:srgbClr>
              </a:gs>
              <a:gs pos="100000">
                <a:srgbClr val="9474BB">
                  <a:alpha val="90000"/>
                </a:srgbClr>
              </a:gs>
            </a:gsLst>
            <a:lin ang="5400000" scaled="1"/>
            <a:tileRect/>
          </a:gradFill>
          <a:ln>
            <a:solidFill>
              <a:srgbClr val="9677BD"/>
            </a:solidFill>
          </a:ln>
          <a:scene3d>
            <a:camera prst="obliqueTopRight">
              <a:rot lat="0" lon="0" rev="0"/>
            </a:camera>
            <a:lightRig rig="threePt" dir="t"/>
          </a:scene3d>
          <a:sp3d extrusionH="946150" contourW="12700"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/>
                </a:solidFill>
              </a:rPr>
              <a:t>IP</a:t>
            </a:r>
            <a:endParaRPr lang="nl-NL" b="1" dirty="0">
              <a:solidFill>
                <a:schemeClr val="bg2"/>
              </a:solidFill>
            </a:endParaRPr>
          </a:p>
        </p:txBody>
      </p:sp>
      <p:sp>
        <p:nvSpPr>
          <p:cNvPr id="30" name="Left-Right Arrow 29"/>
          <p:cNvSpPr/>
          <p:nvPr/>
        </p:nvSpPr>
        <p:spPr>
          <a:xfrm flipV="1">
            <a:off x="6913705" y="4353241"/>
            <a:ext cx="574128" cy="211432"/>
          </a:xfrm>
          <a:prstGeom prst="leftRightArrow">
            <a:avLst/>
          </a:prstGeom>
          <a:solidFill>
            <a:srgbClr val="C06F75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contourW="12700"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Rectangle 13"/>
          <p:cNvSpPr/>
          <p:nvPr/>
        </p:nvSpPr>
        <p:spPr>
          <a:xfrm>
            <a:off x="7327849" y="4268560"/>
            <a:ext cx="1177107" cy="483476"/>
          </a:xfrm>
          <a:prstGeom prst="rect">
            <a:avLst/>
          </a:prstGeom>
          <a:gradFill flip="none" rotWithShape="1">
            <a:gsLst>
              <a:gs pos="0">
                <a:srgbClr val="FFABA8">
                  <a:alpha val="90000"/>
                </a:srgbClr>
              </a:gs>
              <a:gs pos="100000">
                <a:srgbClr val="DE594F">
                  <a:alpha val="90000"/>
                </a:srgbClr>
              </a:gs>
            </a:gsLst>
            <a:lin ang="5400000" scaled="1"/>
            <a:tileRect/>
          </a:gradFill>
          <a:ln>
            <a:solidFill>
              <a:schemeClr val="accent2">
                <a:lumMod val="40000"/>
                <a:lumOff val="60000"/>
              </a:schemeClr>
            </a:solidFill>
          </a:ln>
          <a:scene3d>
            <a:camera prst="obliqueTopRight">
              <a:rot lat="0" lon="0" rev="0"/>
            </a:camera>
            <a:lightRig rig="threePt" dir="t"/>
          </a:scene3d>
          <a:sp3d extrusionH="946150" contourW="12700"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/>
                </a:solidFill>
              </a:rPr>
              <a:t>LAN</a:t>
            </a:r>
            <a:endParaRPr lang="nl-NL" b="1" dirty="0">
              <a:solidFill>
                <a:schemeClr val="bg2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327849" y="3633855"/>
            <a:ext cx="1165615" cy="483476"/>
          </a:xfrm>
          <a:prstGeom prst="rect">
            <a:avLst/>
          </a:prstGeom>
          <a:gradFill flip="none" rotWithShape="1">
            <a:gsLst>
              <a:gs pos="0">
                <a:srgbClr val="D1BEF0">
                  <a:alpha val="90000"/>
                </a:srgbClr>
              </a:gs>
              <a:gs pos="100000">
                <a:srgbClr val="9474BB">
                  <a:alpha val="90000"/>
                </a:srgbClr>
              </a:gs>
            </a:gsLst>
            <a:lin ang="5400000" scaled="1"/>
            <a:tileRect/>
          </a:gradFill>
          <a:ln>
            <a:solidFill>
              <a:srgbClr val="9677BD"/>
            </a:solidFill>
          </a:ln>
          <a:scene3d>
            <a:camera prst="obliqueTopRight">
              <a:rot lat="0" lon="0" rev="0"/>
            </a:camera>
            <a:lightRig rig="threePt" dir="t"/>
          </a:scene3d>
          <a:sp3d extrusionH="946150" contourW="12700"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/>
                </a:solidFill>
              </a:rPr>
              <a:t>IP</a:t>
            </a:r>
            <a:endParaRPr lang="nl-NL" b="1" dirty="0">
              <a:solidFill>
                <a:schemeClr val="bg2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326061" y="3001957"/>
            <a:ext cx="1165615" cy="483476"/>
          </a:xfrm>
          <a:prstGeom prst="rect">
            <a:avLst/>
          </a:prstGeom>
          <a:gradFill>
            <a:gsLst>
              <a:gs pos="0">
                <a:srgbClr val="E1FBAD">
                  <a:alpha val="90000"/>
                </a:srgbClr>
              </a:gs>
              <a:gs pos="100000">
                <a:srgbClr val="A9C562">
                  <a:alpha val="90000"/>
                </a:srgbClr>
              </a:gs>
            </a:gsLst>
            <a:lin ang="5400000" scaled="1"/>
          </a:gradFill>
          <a:ln>
            <a:solidFill>
              <a:srgbClr val="B2D462"/>
            </a:solidFill>
          </a:ln>
          <a:scene3d>
            <a:camera prst="obliqueTopRight">
              <a:rot lat="0" lon="0" rev="0"/>
            </a:camera>
            <a:lightRig rig="threePt" dir="t"/>
          </a:scene3d>
          <a:sp3d extrusionH="946150" contourW="12700"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/>
                </a:solidFill>
              </a:rPr>
              <a:t>TCP</a:t>
            </a:r>
            <a:endParaRPr lang="nl-NL" b="1" dirty="0">
              <a:solidFill>
                <a:schemeClr val="bg2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339341" y="2365461"/>
            <a:ext cx="1165615" cy="483476"/>
          </a:xfrm>
          <a:prstGeom prst="rect">
            <a:avLst/>
          </a:prstGeom>
          <a:gradFill>
            <a:gsLst>
              <a:gs pos="0">
                <a:srgbClr val="A4CAFD">
                  <a:alpha val="90000"/>
                </a:srgbClr>
              </a:gs>
              <a:gs pos="100000">
                <a:srgbClr val="5096D9">
                  <a:alpha val="90000"/>
                </a:srgbClr>
              </a:gs>
            </a:gsLst>
            <a:lin ang="5400000" scaled="1"/>
          </a:gradFill>
          <a:ln>
            <a:solidFill>
              <a:srgbClr val="5498DA"/>
            </a:solidFill>
          </a:ln>
          <a:scene3d>
            <a:camera prst="obliqueTopRight">
              <a:rot lat="0" lon="0" rev="0"/>
            </a:camera>
            <a:lightRig rig="threePt" dir="t"/>
          </a:scene3d>
          <a:sp3d extrusionH="946150" contourW="12700"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/>
                </a:solidFill>
              </a:rPr>
              <a:t>e.g. HTTP</a:t>
            </a:r>
            <a:endParaRPr lang="nl-NL" b="1" dirty="0">
              <a:solidFill>
                <a:schemeClr val="bg2"/>
              </a:solidFill>
            </a:endParaRPr>
          </a:p>
        </p:txBody>
      </p:sp>
      <p:sp>
        <p:nvSpPr>
          <p:cNvPr id="44" name="Freeform 43"/>
          <p:cNvSpPr/>
          <p:nvPr/>
        </p:nvSpPr>
        <p:spPr>
          <a:xfrm>
            <a:off x="1268764" y="1556589"/>
            <a:ext cx="7106463" cy="3093399"/>
          </a:xfrm>
          <a:custGeom>
            <a:avLst/>
            <a:gdLst>
              <a:gd name="connsiteX0" fmla="*/ 0 w 6422065"/>
              <a:gd name="connsiteY0" fmla="*/ 353238 h 3117703"/>
              <a:gd name="connsiteX1" fmla="*/ 0 w 6422065"/>
              <a:gd name="connsiteY1" fmla="*/ 3022010 h 3117703"/>
              <a:gd name="connsiteX2" fmla="*/ 1584251 w 6422065"/>
              <a:gd name="connsiteY2" fmla="*/ 3022010 h 3117703"/>
              <a:gd name="connsiteX3" fmla="*/ 1584251 w 6422065"/>
              <a:gd name="connsiteY3" fmla="*/ 2330893 h 3117703"/>
              <a:gd name="connsiteX4" fmla="*/ 2456121 w 6422065"/>
              <a:gd name="connsiteY4" fmla="*/ 2330893 h 3117703"/>
              <a:gd name="connsiteX5" fmla="*/ 2456121 w 6422065"/>
              <a:gd name="connsiteY5" fmla="*/ 3064540 h 3117703"/>
              <a:gd name="connsiteX6" fmla="*/ 3902149 w 6422065"/>
              <a:gd name="connsiteY6" fmla="*/ 3064540 h 3117703"/>
              <a:gd name="connsiteX7" fmla="*/ 3902149 w 6422065"/>
              <a:gd name="connsiteY7" fmla="*/ 2267098 h 3117703"/>
              <a:gd name="connsiteX8" fmla="*/ 4667693 w 6422065"/>
              <a:gd name="connsiteY8" fmla="*/ 2267098 h 3117703"/>
              <a:gd name="connsiteX9" fmla="*/ 4667693 w 6422065"/>
              <a:gd name="connsiteY9" fmla="*/ 3117703 h 3117703"/>
              <a:gd name="connsiteX10" fmla="*/ 6422065 w 6422065"/>
              <a:gd name="connsiteY10" fmla="*/ 3117703 h 3117703"/>
              <a:gd name="connsiteX11" fmla="*/ 6422065 w 6422065"/>
              <a:gd name="connsiteY11" fmla="*/ 215014 h 3117703"/>
              <a:gd name="connsiteX12" fmla="*/ 6368902 w 6422065"/>
              <a:gd name="connsiteY12" fmla="*/ 215014 h 3117703"/>
              <a:gd name="connsiteX13" fmla="*/ 6368902 w 6422065"/>
              <a:gd name="connsiteY13" fmla="*/ 215014 h 3117703"/>
              <a:gd name="connsiteX14" fmla="*/ 6368902 w 6422065"/>
              <a:gd name="connsiteY14" fmla="*/ 215014 h 3117703"/>
              <a:gd name="connsiteX0" fmla="*/ 0 w 6422065"/>
              <a:gd name="connsiteY0" fmla="*/ 353238 h 3117703"/>
              <a:gd name="connsiteX1" fmla="*/ 0 w 6422065"/>
              <a:gd name="connsiteY1" fmla="*/ 3022010 h 3117703"/>
              <a:gd name="connsiteX2" fmla="*/ 1584251 w 6422065"/>
              <a:gd name="connsiteY2" fmla="*/ 3022010 h 3117703"/>
              <a:gd name="connsiteX3" fmla="*/ 1584251 w 6422065"/>
              <a:gd name="connsiteY3" fmla="*/ 2330893 h 3117703"/>
              <a:gd name="connsiteX4" fmla="*/ 2456121 w 6422065"/>
              <a:gd name="connsiteY4" fmla="*/ 2330893 h 3117703"/>
              <a:gd name="connsiteX5" fmla="*/ 2456121 w 6422065"/>
              <a:gd name="connsiteY5" fmla="*/ 3064540 h 3117703"/>
              <a:gd name="connsiteX6" fmla="*/ 3902149 w 6422065"/>
              <a:gd name="connsiteY6" fmla="*/ 3064540 h 3117703"/>
              <a:gd name="connsiteX7" fmla="*/ 3902149 w 6422065"/>
              <a:gd name="connsiteY7" fmla="*/ 2267098 h 3117703"/>
              <a:gd name="connsiteX8" fmla="*/ 4667693 w 6422065"/>
              <a:gd name="connsiteY8" fmla="*/ 2267098 h 3117703"/>
              <a:gd name="connsiteX9" fmla="*/ 4667693 w 6422065"/>
              <a:gd name="connsiteY9" fmla="*/ 3117703 h 3117703"/>
              <a:gd name="connsiteX10" fmla="*/ 6422065 w 6422065"/>
              <a:gd name="connsiteY10" fmla="*/ 3117703 h 3117703"/>
              <a:gd name="connsiteX11" fmla="*/ 6422065 w 6422065"/>
              <a:gd name="connsiteY11" fmla="*/ 215014 h 3117703"/>
              <a:gd name="connsiteX12" fmla="*/ 6368902 w 6422065"/>
              <a:gd name="connsiteY12" fmla="*/ 215014 h 3117703"/>
              <a:gd name="connsiteX13" fmla="*/ 6368902 w 6422065"/>
              <a:gd name="connsiteY13" fmla="*/ 215014 h 3117703"/>
              <a:gd name="connsiteX14" fmla="*/ 6049926 w 6422065"/>
              <a:gd name="connsiteY14" fmla="*/ 98055 h 3117703"/>
              <a:gd name="connsiteX0" fmla="*/ 0 w 6422531"/>
              <a:gd name="connsiteY0" fmla="*/ 348210 h 3112675"/>
              <a:gd name="connsiteX1" fmla="*/ 0 w 6422531"/>
              <a:gd name="connsiteY1" fmla="*/ 3016982 h 3112675"/>
              <a:gd name="connsiteX2" fmla="*/ 1584251 w 6422531"/>
              <a:gd name="connsiteY2" fmla="*/ 3016982 h 3112675"/>
              <a:gd name="connsiteX3" fmla="*/ 1584251 w 6422531"/>
              <a:gd name="connsiteY3" fmla="*/ 2325865 h 3112675"/>
              <a:gd name="connsiteX4" fmla="*/ 2456121 w 6422531"/>
              <a:gd name="connsiteY4" fmla="*/ 2325865 h 3112675"/>
              <a:gd name="connsiteX5" fmla="*/ 2456121 w 6422531"/>
              <a:gd name="connsiteY5" fmla="*/ 3059512 h 3112675"/>
              <a:gd name="connsiteX6" fmla="*/ 3902149 w 6422531"/>
              <a:gd name="connsiteY6" fmla="*/ 3059512 h 3112675"/>
              <a:gd name="connsiteX7" fmla="*/ 3902149 w 6422531"/>
              <a:gd name="connsiteY7" fmla="*/ 2262070 h 3112675"/>
              <a:gd name="connsiteX8" fmla="*/ 4667693 w 6422531"/>
              <a:gd name="connsiteY8" fmla="*/ 2262070 h 3112675"/>
              <a:gd name="connsiteX9" fmla="*/ 4667693 w 6422531"/>
              <a:gd name="connsiteY9" fmla="*/ 3112675 h 3112675"/>
              <a:gd name="connsiteX10" fmla="*/ 6422065 w 6422531"/>
              <a:gd name="connsiteY10" fmla="*/ 3112675 h 3112675"/>
              <a:gd name="connsiteX11" fmla="*/ 6422065 w 6422531"/>
              <a:gd name="connsiteY11" fmla="*/ 209986 h 3112675"/>
              <a:gd name="connsiteX12" fmla="*/ 6368902 w 6422531"/>
              <a:gd name="connsiteY12" fmla="*/ 209986 h 3112675"/>
              <a:gd name="connsiteX13" fmla="*/ 5943599 w 6422531"/>
              <a:gd name="connsiteY13" fmla="*/ 71763 h 3112675"/>
              <a:gd name="connsiteX14" fmla="*/ 6049926 w 6422531"/>
              <a:gd name="connsiteY14" fmla="*/ 93027 h 3112675"/>
              <a:gd name="connsiteX0" fmla="*/ 0 w 6422065"/>
              <a:gd name="connsiteY0" fmla="*/ 348971 h 3113436"/>
              <a:gd name="connsiteX1" fmla="*/ 0 w 6422065"/>
              <a:gd name="connsiteY1" fmla="*/ 3017743 h 3113436"/>
              <a:gd name="connsiteX2" fmla="*/ 1584251 w 6422065"/>
              <a:gd name="connsiteY2" fmla="*/ 3017743 h 3113436"/>
              <a:gd name="connsiteX3" fmla="*/ 1584251 w 6422065"/>
              <a:gd name="connsiteY3" fmla="*/ 2326626 h 3113436"/>
              <a:gd name="connsiteX4" fmla="*/ 2456121 w 6422065"/>
              <a:gd name="connsiteY4" fmla="*/ 2326626 h 3113436"/>
              <a:gd name="connsiteX5" fmla="*/ 2456121 w 6422065"/>
              <a:gd name="connsiteY5" fmla="*/ 3060273 h 3113436"/>
              <a:gd name="connsiteX6" fmla="*/ 3902149 w 6422065"/>
              <a:gd name="connsiteY6" fmla="*/ 3060273 h 3113436"/>
              <a:gd name="connsiteX7" fmla="*/ 3902149 w 6422065"/>
              <a:gd name="connsiteY7" fmla="*/ 2262831 h 3113436"/>
              <a:gd name="connsiteX8" fmla="*/ 4667693 w 6422065"/>
              <a:gd name="connsiteY8" fmla="*/ 2262831 h 3113436"/>
              <a:gd name="connsiteX9" fmla="*/ 4667693 w 6422065"/>
              <a:gd name="connsiteY9" fmla="*/ 3113436 h 3113436"/>
              <a:gd name="connsiteX10" fmla="*/ 6422065 w 6422065"/>
              <a:gd name="connsiteY10" fmla="*/ 3113436 h 3113436"/>
              <a:gd name="connsiteX11" fmla="*/ 6422065 w 6422065"/>
              <a:gd name="connsiteY11" fmla="*/ 210747 h 3113436"/>
              <a:gd name="connsiteX12" fmla="*/ 6368902 w 6422065"/>
              <a:gd name="connsiteY12" fmla="*/ 210747 h 3113436"/>
              <a:gd name="connsiteX13" fmla="*/ 6049926 w 6422065"/>
              <a:gd name="connsiteY13" fmla="*/ 93788 h 3113436"/>
              <a:gd name="connsiteX0" fmla="*/ 0 w 6422065"/>
              <a:gd name="connsiteY0" fmla="*/ 348971 h 3113436"/>
              <a:gd name="connsiteX1" fmla="*/ 0 w 6422065"/>
              <a:gd name="connsiteY1" fmla="*/ 3017743 h 3113436"/>
              <a:gd name="connsiteX2" fmla="*/ 1584251 w 6422065"/>
              <a:gd name="connsiteY2" fmla="*/ 3017743 h 3113436"/>
              <a:gd name="connsiteX3" fmla="*/ 1584251 w 6422065"/>
              <a:gd name="connsiteY3" fmla="*/ 2326626 h 3113436"/>
              <a:gd name="connsiteX4" fmla="*/ 2456121 w 6422065"/>
              <a:gd name="connsiteY4" fmla="*/ 2326626 h 3113436"/>
              <a:gd name="connsiteX5" fmla="*/ 2456121 w 6422065"/>
              <a:gd name="connsiteY5" fmla="*/ 3060273 h 3113436"/>
              <a:gd name="connsiteX6" fmla="*/ 3902149 w 6422065"/>
              <a:gd name="connsiteY6" fmla="*/ 3060273 h 3113436"/>
              <a:gd name="connsiteX7" fmla="*/ 3902149 w 6422065"/>
              <a:gd name="connsiteY7" fmla="*/ 2262831 h 3113436"/>
              <a:gd name="connsiteX8" fmla="*/ 4667693 w 6422065"/>
              <a:gd name="connsiteY8" fmla="*/ 2262831 h 3113436"/>
              <a:gd name="connsiteX9" fmla="*/ 4667693 w 6422065"/>
              <a:gd name="connsiteY9" fmla="*/ 3113436 h 3113436"/>
              <a:gd name="connsiteX10" fmla="*/ 6422065 w 6422065"/>
              <a:gd name="connsiteY10" fmla="*/ 3113436 h 3113436"/>
              <a:gd name="connsiteX11" fmla="*/ 6422065 w 6422065"/>
              <a:gd name="connsiteY11" fmla="*/ 210747 h 3113436"/>
              <a:gd name="connsiteX12" fmla="*/ 6368902 w 6422065"/>
              <a:gd name="connsiteY12" fmla="*/ 210747 h 3113436"/>
              <a:gd name="connsiteX0" fmla="*/ 0 w 6422065"/>
              <a:gd name="connsiteY0" fmla="*/ 138224 h 2902689"/>
              <a:gd name="connsiteX1" fmla="*/ 0 w 6422065"/>
              <a:gd name="connsiteY1" fmla="*/ 2806996 h 2902689"/>
              <a:gd name="connsiteX2" fmla="*/ 1584251 w 6422065"/>
              <a:gd name="connsiteY2" fmla="*/ 2806996 h 2902689"/>
              <a:gd name="connsiteX3" fmla="*/ 1584251 w 6422065"/>
              <a:gd name="connsiteY3" fmla="*/ 2115879 h 2902689"/>
              <a:gd name="connsiteX4" fmla="*/ 2456121 w 6422065"/>
              <a:gd name="connsiteY4" fmla="*/ 2115879 h 2902689"/>
              <a:gd name="connsiteX5" fmla="*/ 2456121 w 6422065"/>
              <a:gd name="connsiteY5" fmla="*/ 2849526 h 2902689"/>
              <a:gd name="connsiteX6" fmla="*/ 3902149 w 6422065"/>
              <a:gd name="connsiteY6" fmla="*/ 2849526 h 2902689"/>
              <a:gd name="connsiteX7" fmla="*/ 3902149 w 6422065"/>
              <a:gd name="connsiteY7" fmla="*/ 2052084 h 2902689"/>
              <a:gd name="connsiteX8" fmla="*/ 4667693 w 6422065"/>
              <a:gd name="connsiteY8" fmla="*/ 2052084 h 2902689"/>
              <a:gd name="connsiteX9" fmla="*/ 4667693 w 6422065"/>
              <a:gd name="connsiteY9" fmla="*/ 2902689 h 2902689"/>
              <a:gd name="connsiteX10" fmla="*/ 6422065 w 6422065"/>
              <a:gd name="connsiteY10" fmla="*/ 2902689 h 2902689"/>
              <a:gd name="connsiteX11" fmla="*/ 6422065 w 6422065"/>
              <a:gd name="connsiteY11" fmla="*/ 0 h 2902689"/>
              <a:gd name="connsiteX0" fmla="*/ 0 w 6422065"/>
              <a:gd name="connsiteY0" fmla="*/ 138224 h 2902689"/>
              <a:gd name="connsiteX1" fmla="*/ 0 w 6422065"/>
              <a:gd name="connsiteY1" fmla="*/ 2806996 h 2902689"/>
              <a:gd name="connsiteX2" fmla="*/ 1584251 w 6422065"/>
              <a:gd name="connsiteY2" fmla="*/ 2806996 h 2902689"/>
              <a:gd name="connsiteX3" fmla="*/ 1584251 w 6422065"/>
              <a:gd name="connsiteY3" fmla="*/ 2115879 h 2902689"/>
              <a:gd name="connsiteX4" fmla="*/ 2456121 w 6422065"/>
              <a:gd name="connsiteY4" fmla="*/ 2115879 h 2902689"/>
              <a:gd name="connsiteX5" fmla="*/ 2456121 w 6422065"/>
              <a:gd name="connsiteY5" fmla="*/ 2849526 h 2902689"/>
              <a:gd name="connsiteX6" fmla="*/ 3902149 w 6422065"/>
              <a:gd name="connsiteY6" fmla="*/ 2849526 h 2902689"/>
              <a:gd name="connsiteX7" fmla="*/ 3902149 w 6422065"/>
              <a:gd name="connsiteY7" fmla="*/ 2113044 h 2902689"/>
              <a:gd name="connsiteX8" fmla="*/ 4667693 w 6422065"/>
              <a:gd name="connsiteY8" fmla="*/ 2052084 h 2902689"/>
              <a:gd name="connsiteX9" fmla="*/ 4667693 w 6422065"/>
              <a:gd name="connsiteY9" fmla="*/ 2902689 h 2902689"/>
              <a:gd name="connsiteX10" fmla="*/ 6422065 w 6422065"/>
              <a:gd name="connsiteY10" fmla="*/ 2902689 h 2902689"/>
              <a:gd name="connsiteX11" fmla="*/ 6422065 w 6422065"/>
              <a:gd name="connsiteY11" fmla="*/ 0 h 2902689"/>
              <a:gd name="connsiteX0" fmla="*/ 0 w 6422065"/>
              <a:gd name="connsiteY0" fmla="*/ 138224 h 2902689"/>
              <a:gd name="connsiteX1" fmla="*/ 0 w 6422065"/>
              <a:gd name="connsiteY1" fmla="*/ 2806996 h 2902689"/>
              <a:gd name="connsiteX2" fmla="*/ 1584251 w 6422065"/>
              <a:gd name="connsiteY2" fmla="*/ 2806996 h 2902689"/>
              <a:gd name="connsiteX3" fmla="*/ 1584251 w 6422065"/>
              <a:gd name="connsiteY3" fmla="*/ 2115879 h 2902689"/>
              <a:gd name="connsiteX4" fmla="*/ 2456121 w 6422065"/>
              <a:gd name="connsiteY4" fmla="*/ 2115879 h 2902689"/>
              <a:gd name="connsiteX5" fmla="*/ 2456121 w 6422065"/>
              <a:gd name="connsiteY5" fmla="*/ 2849526 h 2902689"/>
              <a:gd name="connsiteX6" fmla="*/ 3902149 w 6422065"/>
              <a:gd name="connsiteY6" fmla="*/ 2849526 h 2902689"/>
              <a:gd name="connsiteX7" fmla="*/ 3902149 w 6422065"/>
              <a:gd name="connsiteY7" fmla="*/ 2113044 h 2902689"/>
              <a:gd name="connsiteX8" fmla="*/ 4667693 w 6422065"/>
              <a:gd name="connsiteY8" fmla="*/ 2120664 h 2902689"/>
              <a:gd name="connsiteX9" fmla="*/ 4667693 w 6422065"/>
              <a:gd name="connsiteY9" fmla="*/ 2902689 h 2902689"/>
              <a:gd name="connsiteX10" fmla="*/ 6422065 w 6422065"/>
              <a:gd name="connsiteY10" fmla="*/ 2902689 h 2902689"/>
              <a:gd name="connsiteX11" fmla="*/ 6422065 w 6422065"/>
              <a:gd name="connsiteY11" fmla="*/ 0 h 2902689"/>
              <a:gd name="connsiteX0" fmla="*/ 0 w 6422065"/>
              <a:gd name="connsiteY0" fmla="*/ 138224 h 2902689"/>
              <a:gd name="connsiteX1" fmla="*/ 0 w 6422065"/>
              <a:gd name="connsiteY1" fmla="*/ 2806996 h 2902689"/>
              <a:gd name="connsiteX2" fmla="*/ 1584251 w 6422065"/>
              <a:gd name="connsiteY2" fmla="*/ 2806996 h 2902689"/>
              <a:gd name="connsiteX3" fmla="*/ 1584251 w 6422065"/>
              <a:gd name="connsiteY3" fmla="*/ 2115879 h 2902689"/>
              <a:gd name="connsiteX4" fmla="*/ 2456121 w 6422065"/>
              <a:gd name="connsiteY4" fmla="*/ 2115879 h 2902689"/>
              <a:gd name="connsiteX5" fmla="*/ 2456121 w 6422065"/>
              <a:gd name="connsiteY5" fmla="*/ 2849526 h 2902689"/>
              <a:gd name="connsiteX6" fmla="*/ 3902149 w 6422065"/>
              <a:gd name="connsiteY6" fmla="*/ 2849526 h 2902689"/>
              <a:gd name="connsiteX7" fmla="*/ 3902149 w 6422065"/>
              <a:gd name="connsiteY7" fmla="*/ 2113044 h 2902689"/>
              <a:gd name="connsiteX8" fmla="*/ 4667693 w 6422065"/>
              <a:gd name="connsiteY8" fmla="*/ 2105424 h 2902689"/>
              <a:gd name="connsiteX9" fmla="*/ 4667693 w 6422065"/>
              <a:gd name="connsiteY9" fmla="*/ 2902689 h 2902689"/>
              <a:gd name="connsiteX10" fmla="*/ 6422065 w 6422065"/>
              <a:gd name="connsiteY10" fmla="*/ 2902689 h 2902689"/>
              <a:gd name="connsiteX11" fmla="*/ 6422065 w 6422065"/>
              <a:gd name="connsiteY11" fmla="*/ 0 h 2902689"/>
              <a:gd name="connsiteX0" fmla="*/ 0 w 6422065"/>
              <a:gd name="connsiteY0" fmla="*/ 0 h 2962585"/>
              <a:gd name="connsiteX1" fmla="*/ 0 w 6422065"/>
              <a:gd name="connsiteY1" fmla="*/ 2866892 h 2962585"/>
              <a:gd name="connsiteX2" fmla="*/ 1584251 w 6422065"/>
              <a:gd name="connsiteY2" fmla="*/ 2866892 h 2962585"/>
              <a:gd name="connsiteX3" fmla="*/ 1584251 w 6422065"/>
              <a:gd name="connsiteY3" fmla="*/ 2175775 h 2962585"/>
              <a:gd name="connsiteX4" fmla="*/ 2456121 w 6422065"/>
              <a:gd name="connsiteY4" fmla="*/ 2175775 h 2962585"/>
              <a:gd name="connsiteX5" fmla="*/ 2456121 w 6422065"/>
              <a:gd name="connsiteY5" fmla="*/ 2909422 h 2962585"/>
              <a:gd name="connsiteX6" fmla="*/ 3902149 w 6422065"/>
              <a:gd name="connsiteY6" fmla="*/ 2909422 h 2962585"/>
              <a:gd name="connsiteX7" fmla="*/ 3902149 w 6422065"/>
              <a:gd name="connsiteY7" fmla="*/ 2172940 h 2962585"/>
              <a:gd name="connsiteX8" fmla="*/ 4667693 w 6422065"/>
              <a:gd name="connsiteY8" fmla="*/ 2165320 h 2962585"/>
              <a:gd name="connsiteX9" fmla="*/ 4667693 w 6422065"/>
              <a:gd name="connsiteY9" fmla="*/ 2962585 h 2962585"/>
              <a:gd name="connsiteX10" fmla="*/ 6422065 w 6422065"/>
              <a:gd name="connsiteY10" fmla="*/ 2962585 h 2962585"/>
              <a:gd name="connsiteX11" fmla="*/ 6422065 w 6422065"/>
              <a:gd name="connsiteY11" fmla="*/ 59896 h 2962585"/>
              <a:gd name="connsiteX0" fmla="*/ 0 w 6422065"/>
              <a:gd name="connsiteY0" fmla="*/ 0 h 2939725"/>
              <a:gd name="connsiteX1" fmla="*/ 0 w 6422065"/>
              <a:gd name="connsiteY1" fmla="*/ 2844032 h 2939725"/>
              <a:gd name="connsiteX2" fmla="*/ 1584251 w 6422065"/>
              <a:gd name="connsiteY2" fmla="*/ 2844032 h 2939725"/>
              <a:gd name="connsiteX3" fmla="*/ 1584251 w 6422065"/>
              <a:gd name="connsiteY3" fmla="*/ 2152915 h 2939725"/>
              <a:gd name="connsiteX4" fmla="*/ 2456121 w 6422065"/>
              <a:gd name="connsiteY4" fmla="*/ 2152915 h 2939725"/>
              <a:gd name="connsiteX5" fmla="*/ 2456121 w 6422065"/>
              <a:gd name="connsiteY5" fmla="*/ 2886562 h 2939725"/>
              <a:gd name="connsiteX6" fmla="*/ 3902149 w 6422065"/>
              <a:gd name="connsiteY6" fmla="*/ 2886562 h 2939725"/>
              <a:gd name="connsiteX7" fmla="*/ 3902149 w 6422065"/>
              <a:gd name="connsiteY7" fmla="*/ 2150080 h 2939725"/>
              <a:gd name="connsiteX8" fmla="*/ 4667693 w 6422065"/>
              <a:gd name="connsiteY8" fmla="*/ 2142460 h 2939725"/>
              <a:gd name="connsiteX9" fmla="*/ 4667693 w 6422065"/>
              <a:gd name="connsiteY9" fmla="*/ 2939725 h 2939725"/>
              <a:gd name="connsiteX10" fmla="*/ 6422065 w 6422065"/>
              <a:gd name="connsiteY10" fmla="*/ 2939725 h 2939725"/>
              <a:gd name="connsiteX11" fmla="*/ 6422065 w 6422065"/>
              <a:gd name="connsiteY11" fmla="*/ 37036 h 2939725"/>
              <a:gd name="connsiteX0" fmla="*/ 0 w 6422065"/>
              <a:gd name="connsiteY0" fmla="*/ 0 h 3054025"/>
              <a:gd name="connsiteX1" fmla="*/ 0 w 6422065"/>
              <a:gd name="connsiteY1" fmla="*/ 2958332 h 3054025"/>
              <a:gd name="connsiteX2" fmla="*/ 1584251 w 6422065"/>
              <a:gd name="connsiteY2" fmla="*/ 2958332 h 3054025"/>
              <a:gd name="connsiteX3" fmla="*/ 1584251 w 6422065"/>
              <a:gd name="connsiteY3" fmla="*/ 2267215 h 3054025"/>
              <a:gd name="connsiteX4" fmla="*/ 2456121 w 6422065"/>
              <a:gd name="connsiteY4" fmla="*/ 2267215 h 3054025"/>
              <a:gd name="connsiteX5" fmla="*/ 2456121 w 6422065"/>
              <a:gd name="connsiteY5" fmla="*/ 3000862 h 3054025"/>
              <a:gd name="connsiteX6" fmla="*/ 3902149 w 6422065"/>
              <a:gd name="connsiteY6" fmla="*/ 3000862 h 3054025"/>
              <a:gd name="connsiteX7" fmla="*/ 3902149 w 6422065"/>
              <a:gd name="connsiteY7" fmla="*/ 2264380 h 3054025"/>
              <a:gd name="connsiteX8" fmla="*/ 4667693 w 6422065"/>
              <a:gd name="connsiteY8" fmla="*/ 2256760 h 3054025"/>
              <a:gd name="connsiteX9" fmla="*/ 4667693 w 6422065"/>
              <a:gd name="connsiteY9" fmla="*/ 3054025 h 3054025"/>
              <a:gd name="connsiteX10" fmla="*/ 6422065 w 6422065"/>
              <a:gd name="connsiteY10" fmla="*/ 3054025 h 3054025"/>
              <a:gd name="connsiteX11" fmla="*/ 6422065 w 6422065"/>
              <a:gd name="connsiteY11" fmla="*/ 151336 h 3054025"/>
              <a:gd name="connsiteX0" fmla="*/ 0 w 6422065"/>
              <a:gd name="connsiteY0" fmla="*/ 39164 h 3093189"/>
              <a:gd name="connsiteX1" fmla="*/ 0 w 6422065"/>
              <a:gd name="connsiteY1" fmla="*/ 2997496 h 3093189"/>
              <a:gd name="connsiteX2" fmla="*/ 1584251 w 6422065"/>
              <a:gd name="connsiteY2" fmla="*/ 2997496 h 3093189"/>
              <a:gd name="connsiteX3" fmla="*/ 1584251 w 6422065"/>
              <a:gd name="connsiteY3" fmla="*/ 2306379 h 3093189"/>
              <a:gd name="connsiteX4" fmla="*/ 2456121 w 6422065"/>
              <a:gd name="connsiteY4" fmla="*/ 2306379 h 3093189"/>
              <a:gd name="connsiteX5" fmla="*/ 2456121 w 6422065"/>
              <a:gd name="connsiteY5" fmla="*/ 3040026 h 3093189"/>
              <a:gd name="connsiteX6" fmla="*/ 3902149 w 6422065"/>
              <a:gd name="connsiteY6" fmla="*/ 3040026 h 3093189"/>
              <a:gd name="connsiteX7" fmla="*/ 3902149 w 6422065"/>
              <a:gd name="connsiteY7" fmla="*/ 2303544 h 3093189"/>
              <a:gd name="connsiteX8" fmla="*/ 4667693 w 6422065"/>
              <a:gd name="connsiteY8" fmla="*/ 2295924 h 3093189"/>
              <a:gd name="connsiteX9" fmla="*/ 4667693 w 6422065"/>
              <a:gd name="connsiteY9" fmla="*/ 3093189 h 3093189"/>
              <a:gd name="connsiteX10" fmla="*/ 6422065 w 6422065"/>
              <a:gd name="connsiteY10" fmla="*/ 3093189 h 3093189"/>
              <a:gd name="connsiteX11" fmla="*/ 6422065 w 6422065"/>
              <a:gd name="connsiteY11" fmla="*/ 0 h 3093189"/>
              <a:gd name="connsiteX0" fmla="*/ 0 w 6422065"/>
              <a:gd name="connsiteY0" fmla="*/ 0 h 3054025"/>
              <a:gd name="connsiteX1" fmla="*/ 0 w 6422065"/>
              <a:gd name="connsiteY1" fmla="*/ 2958332 h 3054025"/>
              <a:gd name="connsiteX2" fmla="*/ 1584251 w 6422065"/>
              <a:gd name="connsiteY2" fmla="*/ 2958332 h 3054025"/>
              <a:gd name="connsiteX3" fmla="*/ 1584251 w 6422065"/>
              <a:gd name="connsiteY3" fmla="*/ 2267215 h 3054025"/>
              <a:gd name="connsiteX4" fmla="*/ 2456121 w 6422065"/>
              <a:gd name="connsiteY4" fmla="*/ 2267215 h 3054025"/>
              <a:gd name="connsiteX5" fmla="*/ 2456121 w 6422065"/>
              <a:gd name="connsiteY5" fmla="*/ 3000862 h 3054025"/>
              <a:gd name="connsiteX6" fmla="*/ 3902149 w 6422065"/>
              <a:gd name="connsiteY6" fmla="*/ 3000862 h 3054025"/>
              <a:gd name="connsiteX7" fmla="*/ 3902149 w 6422065"/>
              <a:gd name="connsiteY7" fmla="*/ 2264380 h 3054025"/>
              <a:gd name="connsiteX8" fmla="*/ 4667693 w 6422065"/>
              <a:gd name="connsiteY8" fmla="*/ 2256760 h 3054025"/>
              <a:gd name="connsiteX9" fmla="*/ 4667693 w 6422065"/>
              <a:gd name="connsiteY9" fmla="*/ 3054025 h 3054025"/>
              <a:gd name="connsiteX10" fmla="*/ 6422065 w 6422065"/>
              <a:gd name="connsiteY10" fmla="*/ 3054025 h 3054025"/>
              <a:gd name="connsiteX11" fmla="*/ 6414445 w 6422065"/>
              <a:gd name="connsiteY11" fmla="*/ 6556 h 3054025"/>
              <a:gd name="connsiteX0" fmla="*/ 0 w 6422065"/>
              <a:gd name="connsiteY0" fmla="*/ 0 h 3054025"/>
              <a:gd name="connsiteX1" fmla="*/ 0 w 6422065"/>
              <a:gd name="connsiteY1" fmla="*/ 2958332 h 3054025"/>
              <a:gd name="connsiteX2" fmla="*/ 1584251 w 6422065"/>
              <a:gd name="connsiteY2" fmla="*/ 2958332 h 3054025"/>
              <a:gd name="connsiteX3" fmla="*/ 1584251 w 6422065"/>
              <a:gd name="connsiteY3" fmla="*/ 2267215 h 3054025"/>
              <a:gd name="connsiteX4" fmla="*/ 2456121 w 6422065"/>
              <a:gd name="connsiteY4" fmla="*/ 2267215 h 3054025"/>
              <a:gd name="connsiteX5" fmla="*/ 2456121 w 6422065"/>
              <a:gd name="connsiteY5" fmla="*/ 3000862 h 3054025"/>
              <a:gd name="connsiteX6" fmla="*/ 3902149 w 6422065"/>
              <a:gd name="connsiteY6" fmla="*/ 3000862 h 3054025"/>
              <a:gd name="connsiteX7" fmla="*/ 3902149 w 6422065"/>
              <a:gd name="connsiteY7" fmla="*/ 2264380 h 3054025"/>
              <a:gd name="connsiteX8" fmla="*/ 4667693 w 6422065"/>
              <a:gd name="connsiteY8" fmla="*/ 2256760 h 3054025"/>
              <a:gd name="connsiteX9" fmla="*/ 4667693 w 6422065"/>
              <a:gd name="connsiteY9" fmla="*/ 3054025 h 3054025"/>
              <a:gd name="connsiteX10" fmla="*/ 6422065 w 6422065"/>
              <a:gd name="connsiteY10" fmla="*/ 3054025 h 3054025"/>
              <a:gd name="connsiteX11" fmla="*/ 6414445 w 6422065"/>
              <a:gd name="connsiteY11" fmla="*/ 6556 h 3054025"/>
              <a:gd name="connsiteX0" fmla="*/ 0 w 6422065"/>
              <a:gd name="connsiteY0" fmla="*/ 0 h 3054025"/>
              <a:gd name="connsiteX1" fmla="*/ 0 w 6422065"/>
              <a:gd name="connsiteY1" fmla="*/ 2958332 h 3054025"/>
              <a:gd name="connsiteX2" fmla="*/ 1584251 w 6422065"/>
              <a:gd name="connsiteY2" fmla="*/ 2958332 h 3054025"/>
              <a:gd name="connsiteX3" fmla="*/ 1584251 w 6422065"/>
              <a:gd name="connsiteY3" fmla="*/ 2267215 h 3054025"/>
              <a:gd name="connsiteX4" fmla="*/ 2456121 w 6422065"/>
              <a:gd name="connsiteY4" fmla="*/ 2267215 h 3054025"/>
              <a:gd name="connsiteX5" fmla="*/ 2456121 w 6422065"/>
              <a:gd name="connsiteY5" fmla="*/ 3000862 h 3054025"/>
              <a:gd name="connsiteX6" fmla="*/ 3902149 w 6422065"/>
              <a:gd name="connsiteY6" fmla="*/ 3000862 h 3054025"/>
              <a:gd name="connsiteX7" fmla="*/ 3902149 w 6422065"/>
              <a:gd name="connsiteY7" fmla="*/ 2264380 h 3054025"/>
              <a:gd name="connsiteX8" fmla="*/ 4667693 w 6422065"/>
              <a:gd name="connsiteY8" fmla="*/ 2256760 h 3054025"/>
              <a:gd name="connsiteX9" fmla="*/ 4667693 w 6422065"/>
              <a:gd name="connsiteY9" fmla="*/ 3054025 h 3054025"/>
              <a:gd name="connsiteX10" fmla="*/ 6422065 w 6422065"/>
              <a:gd name="connsiteY10" fmla="*/ 3054025 h 3054025"/>
              <a:gd name="connsiteX11" fmla="*/ 6414445 w 6422065"/>
              <a:gd name="connsiteY11" fmla="*/ 6556 h 3054025"/>
              <a:gd name="connsiteX0" fmla="*/ 0 w 6422065"/>
              <a:gd name="connsiteY0" fmla="*/ 0 h 3054025"/>
              <a:gd name="connsiteX1" fmla="*/ 0 w 6422065"/>
              <a:gd name="connsiteY1" fmla="*/ 2958332 h 3054025"/>
              <a:gd name="connsiteX2" fmla="*/ 1584251 w 6422065"/>
              <a:gd name="connsiteY2" fmla="*/ 2958332 h 3054025"/>
              <a:gd name="connsiteX3" fmla="*/ 2456121 w 6422065"/>
              <a:gd name="connsiteY3" fmla="*/ 2267215 h 3054025"/>
              <a:gd name="connsiteX4" fmla="*/ 2456121 w 6422065"/>
              <a:gd name="connsiteY4" fmla="*/ 3000862 h 3054025"/>
              <a:gd name="connsiteX5" fmla="*/ 3902149 w 6422065"/>
              <a:gd name="connsiteY5" fmla="*/ 3000862 h 3054025"/>
              <a:gd name="connsiteX6" fmla="*/ 3902149 w 6422065"/>
              <a:gd name="connsiteY6" fmla="*/ 2264380 h 3054025"/>
              <a:gd name="connsiteX7" fmla="*/ 4667693 w 6422065"/>
              <a:gd name="connsiteY7" fmla="*/ 2256760 h 3054025"/>
              <a:gd name="connsiteX8" fmla="*/ 4667693 w 6422065"/>
              <a:gd name="connsiteY8" fmla="*/ 3054025 h 3054025"/>
              <a:gd name="connsiteX9" fmla="*/ 6422065 w 6422065"/>
              <a:gd name="connsiteY9" fmla="*/ 3054025 h 3054025"/>
              <a:gd name="connsiteX10" fmla="*/ 6414445 w 6422065"/>
              <a:gd name="connsiteY10" fmla="*/ 6556 h 3054025"/>
              <a:gd name="connsiteX0" fmla="*/ 0 w 6422065"/>
              <a:gd name="connsiteY0" fmla="*/ 0 h 3054025"/>
              <a:gd name="connsiteX1" fmla="*/ 0 w 6422065"/>
              <a:gd name="connsiteY1" fmla="*/ 2958332 h 3054025"/>
              <a:gd name="connsiteX2" fmla="*/ 1584251 w 6422065"/>
              <a:gd name="connsiteY2" fmla="*/ 2958332 h 3054025"/>
              <a:gd name="connsiteX3" fmla="*/ 2456121 w 6422065"/>
              <a:gd name="connsiteY3" fmla="*/ 3000862 h 3054025"/>
              <a:gd name="connsiteX4" fmla="*/ 3902149 w 6422065"/>
              <a:gd name="connsiteY4" fmla="*/ 3000862 h 3054025"/>
              <a:gd name="connsiteX5" fmla="*/ 3902149 w 6422065"/>
              <a:gd name="connsiteY5" fmla="*/ 2264380 h 3054025"/>
              <a:gd name="connsiteX6" fmla="*/ 4667693 w 6422065"/>
              <a:gd name="connsiteY6" fmla="*/ 2256760 h 3054025"/>
              <a:gd name="connsiteX7" fmla="*/ 4667693 w 6422065"/>
              <a:gd name="connsiteY7" fmla="*/ 3054025 h 3054025"/>
              <a:gd name="connsiteX8" fmla="*/ 6422065 w 6422065"/>
              <a:gd name="connsiteY8" fmla="*/ 3054025 h 3054025"/>
              <a:gd name="connsiteX9" fmla="*/ 6414445 w 6422065"/>
              <a:gd name="connsiteY9" fmla="*/ 6556 h 3054025"/>
              <a:gd name="connsiteX0" fmla="*/ 0 w 6422065"/>
              <a:gd name="connsiteY0" fmla="*/ 0 h 3054025"/>
              <a:gd name="connsiteX1" fmla="*/ 0 w 6422065"/>
              <a:gd name="connsiteY1" fmla="*/ 2958332 h 3054025"/>
              <a:gd name="connsiteX2" fmla="*/ 1584251 w 6422065"/>
              <a:gd name="connsiteY2" fmla="*/ 2958332 h 3054025"/>
              <a:gd name="connsiteX3" fmla="*/ 3902149 w 6422065"/>
              <a:gd name="connsiteY3" fmla="*/ 3000862 h 3054025"/>
              <a:gd name="connsiteX4" fmla="*/ 3902149 w 6422065"/>
              <a:gd name="connsiteY4" fmla="*/ 2264380 h 3054025"/>
              <a:gd name="connsiteX5" fmla="*/ 4667693 w 6422065"/>
              <a:gd name="connsiteY5" fmla="*/ 2256760 h 3054025"/>
              <a:gd name="connsiteX6" fmla="*/ 4667693 w 6422065"/>
              <a:gd name="connsiteY6" fmla="*/ 3054025 h 3054025"/>
              <a:gd name="connsiteX7" fmla="*/ 6422065 w 6422065"/>
              <a:gd name="connsiteY7" fmla="*/ 3054025 h 3054025"/>
              <a:gd name="connsiteX8" fmla="*/ 6414445 w 6422065"/>
              <a:gd name="connsiteY8" fmla="*/ 6556 h 3054025"/>
              <a:gd name="connsiteX0" fmla="*/ 0 w 6422065"/>
              <a:gd name="connsiteY0" fmla="*/ 0 h 3054025"/>
              <a:gd name="connsiteX1" fmla="*/ 0 w 6422065"/>
              <a:gd name="connsiteY1" fmla="*/ 2958332 h 3054025"/>
              <a:gd name="connsiteX2" fmla="*/ 1584251 w 6422065"/>
              <a:gd name="connsiteY2" fmla="*/ 2958332 h 3054025"/>
              <a:gd name="connsiteX3" fmla="*/ 3895142 w 6422065"/>
              <a:gd name="connsiteY3" fmla="*/ 2969331 h 3054025"/>
              <a:gd name="connsiteX4" fmla="*/ 3902149 w 6422065"/>
              <a:gd name="connsiteY4" fmla="*/ 2264380 h 3054025"/>
              <a:gd name="connsiteX5" fmla="*/ 4667693 w 6422065"/>
              <a:gd name="connsiteY5" fmla="*/ 2256760 h 3054025"/>
              <a:gd name="connsiteX6" fmla="*/ 4667693 w 6422065"/>
              <a:gd name="connsiteY6" fmla="*/ 3054025 h 3054025"/>
              <a:gd name="connsiteX7" fmla="*/ 6422065 w 6422065"/>
              <a:gd name="connsiteY7" fmla="*/ 3054025 h 3054025"/>
              <a:gd name="connsiteX8" fmla="*/ 6414445 w 6422065"/>
              <a:gd name="connsiteY8" fmla="*/ 6556 h 3054025"/>
              <a:gd name="connsiteX0" fmla="*/ 0 w 6422065"/>
              <a:gd name="connsiteY0" fmla="*/ 0 h 3054025"/>
              <a:gd name="connsiteX1" fmla="*/ 0 w 6422065"/>
              <a:gd name="connsiteY1" fmla="*/ 2958332 h 3054025"/>
              <a:gd name="connsiteX2" fmla="*/ 3895142 w 6422065"/>
              <a:gd name="connsiteY2" fmla="*/ 2969331 h 3054025"/>
              <a:gd name="connsiteX3" fmla="*/ 3902149 w 6422065"/>
              <a:gd name="connsiteY3" fmla="*/ 2264380 h 3054025"/>
              <a:gd name="connsiteX4" fmla="*/ 4667693 w 6422065"/>
              <a:gd name="connsiteY4" fmla="*/ 2256760 h 3054025"/>
              <a:gd name="connsiteX5" fmla="*/ 4667693 w 6422065"/>
              <a:gd name="connsiteY5" fmla="*/ 3054025 h 3054025"/>
              <a:gd name="connsiteX6" fmla="*/ 6422065 w 6422065"/>
              <a:gd name="connsiteY6" fmla="*/ 3054025 h 3054025"/>
              <a:gd name="connsiteX7" fmla="*/ 6414445 w 6422065"/>
              <a:gd name="connsiteY7" fmla="*/ 6556 h 3054025"/>
              <a:gd name="connsiteX0" fmla="*/ 0 w 6422065"/>
              <a:gd name="connsiteY0" fmla="*/ 0 h 3057254"/>
              <a:gd name="connsiteX1" fmla="*/ 0 w 6422065"/>
              <a:gd name="connsiteY1" fmla="*/ 2958332 h 3057254"/>
              <a:gd name="connsiteX2" fmla="*/ 3895142 w 6422065"/>
              <a:gd name="connsiteY2" fmla="*/ 3057254 h 3057254"/>
              <a:gd name="connsiteX3" fmla="*/ 3902149 w 6422065"/>
              <a:gd name="connsiteY3" fmla="*/ 2264380 h 3057254"/>
              <a:gd name="connsiteX4" fmla="*/ 4667693 w 6422065"/>
              <a:gd name="connsiteY4" fmla="*/ 2256760 h 3057254"/>
              <a:gd name="connsiteX5" fmla="*/ 4667693 w 6422065"/>
              <a:gd name="connsiteY5" fmla="*/ 3054025 h 3057254"/>
              <a:gd name="connsiteX6" fmla="*/ 6422065 w 6422065"/>
              <a:gd name="connsiteY6" fmla="*/ 3054025 h 3057254"/>
              <a:gd name="connsiteX7" fmla="*/ 6414445 w 6422065"/>
              <a:gd name="connsiteY7" fmla="*/ 6556 h 3057254"/>
              <a:gd name="connsiteX0" fmla="*/ 0 w 6422065"/>
              <a:gd name="connsiteY0" fmla="*/ 0 h 3054025"/>
              <a:gd name="connsiteX1" fmla="*/ 0 w 6422065"/>
              <a:gd name="connsiteY1" fmla="*/ 2958332 h 3054025"/>
              <a:gd name="connsiteX2" fmla="*/ 3895142 w 6422065"/>
              <a:gd name="connsiteY2" fmla="*/ 3035273 h 3054025"/>
              <a:gd name="connsiteX3" fmla="*/ 3902149 w 6422065"/>
              <a:gd name="connsiteY3" fmla="*/ 2264380 h 3054025"/>
              <a:gd name="connsiteX4" fmla="*/ 4667693 w 6422065"/>
              <a:gd name="connsiteY4" fmla="*/ 2256760 h 3054025"/>
              <a:gd name="connsiteX5" fmla="*/ 4667693 w 6422065"/>
              <a:gd name="connsiteY5" fmla="*/ 3054025 h 3054025"/>
              <a:gd name="connsiteX6" fmla="*/ 6422065 w 6422065"/>
              <a:gd name="connsiteY6" fmla="*/ 3054025 h 3054025"/>
              <a:gd name="connsiteX7" fmla="*/ 6414445 w 6422065"/>
              <a:gd name="connsiteY7" fmla="*/ 6556 h 3054025"/>
              <a:gd name="connsiteX0" fmla="*/ 0 w 6422065"/>
              <a:gd name="connsiteY0" fmla="*/ 0 h 3054025"/>
              <a:gd name="connsiteX1" fmla="*/ 0 w 6422065"/>
              <a:gd name="connsiteY1" fmla="*/ 2958332 h 3054025"/>
              <a:gd name="connsiteX2" fmla="*/ 3895142 w 6422065"/>
              <a:gd name="connsiteY2" fmla="*/ 3052858 h 3054025"/>
              <a:gd name="connsiteX3" fmla="*/ 3902149 w 6422065"/>
              <a:gd name="connsiteY3" fmla="*/ 2264380 h 3054025"/>
              <a:gd name="connsiteX4" fmla="*/ 4667693 w 6422065"/>
              <a:gd name="connsiteY4" fmla="*/ 2256760 h 3054025"/>
              <a:gd name="connsiteX5" fmla="*/ 4667693 w 6422065"/>
              <a:gd name="connsiteY5" fmla="*/ 3054025 h 3054025"/>
              <a:gd name="connsiteX6" fmla="*/ 6422065 w 6422065"/>
              <a:gd name="connsiteY6" fmla="*/ 3054025 h 3054025"/>
              <a:gd name="connsiteX7" fmla="*/ 6414445 w 6422065"/>
              <a:gd name="connsiteY7" fmla="*/ 6556 h 3054025"/>
              <a:gd name="connsiteX0" fmla="*/ 0 w 6422065"/>
              <a:gd name="connsiteY0" fmla="*/ 0 h 3090217"/>
              <a:gd name="connsiteX1" fmla="*/ 0 w 6422065"/>
              <a:gd name="connsiteY1" fmla="*/ 3090217 h 3090217"/>
              <a:gd name="connsiteX2" fmla="*/ 3895142 w 6422065"/>
              <a:gd name="connsiteY2" fmla="*/ 3052858 h 3090217"/>
              <a:gd name="connsiteX3" fmla="*/ 3902149 w 6422065"/>
              <a:gd name="connsiteY3" fmla="*/ 2264380 h 3090217"/>
              <a:gd name="connsiteX4" fmla="*/ 4667693 w 6422065"/>
              <a:gd name="connsiteY4" fmla="*/ 2256760 h 3090217"/>
              <a:gd name="connsiteX5" fmla="*/ 4667693 w 6422065"/>
              <a:gd name="connsiteY5" fmla="*/ 3054025 h 3090217"/>
              <a:gd name="connsiteX6" fmla="*/ 6422065 w 6422065"/>
              <a:gd name="connsiteY6" fmla="*/ 3054025 h 3090217"/>
              <a:gd name="connsiteX7" fmla="*/ 6414445 w 6422065"/>
              <a:gd name="connsiteY7" fmla="*/ 6556 h 3090217"/>
              <a:gd name="connsiteX0" fmla="*/ 0 w 6422065"/>
              <a:gd name="connsiteY0" fmla="*/ 0 h 3068236"/>
              <a:gd name="connsiteX1" fmla="*/ 0 w 6422065"/>
              <a:gd name="connsiteY1" fmla="*/ 3068236 h 3068236"/>
              <a:gd name="connsiteX2" fmla="*/ 3895142 w 6422065"/>
              <a:gd name="connsiteY2" fmla="*/ 3052858 h 3068236"/>
              <a:gd name="connsiteX3" fmla="*/ 3902149 w 6422065"/>
              <a:gd name="connsiteY3" fmla="*/ 2264380 h 3068236"/>
              <a:gd name="connsiteX4" fmla="*/ 4667693 w 6422065"/>
              <a:gd name="connsiteY4" fmla="*/ 2256760 h 3068236"/>
              <a:gd name="connsiteX5" fmla="*/ 4667693 w 6422065"/>
              <a:gd name="connsiteY5" fmla="*/ 3054025 h 3068236"/>
              <a:gd name="connsiteX6" fmla="*/ 6422065 w 6422065"/>
              <a:gd name="connsiteY6" fmla="*/ 3054025 h 3068236"/>
              <a:gd name="connsiteX7" fmla="*/ 6414445 w 6422065"/>
              <a:gd name="connsiteY7" fmla="*/ 6556 h 3068236"/>
              <a:gd name="connsiteX0" fmla="*/ 0 w 6422065"/>
              <a:gd name="connsiteY0" fmla="*/ 0 h 3059444"/>
              <a:gd name="connsiteX1" fmla="*/ 0 w 6422065"/>
              <a:gd name="connsiteY1" fmla="*/ 3059444 h 3059444"/>
              <a:gd name="connsiteX2" fmla="*/ 3895142 w 6422065"/>
              <a:gd name="connsiteY2" fmla="*/ 3052858 h 3059444"/>
              <a:gd name="connsiteX3" fmla="*/ 3902149 w 6422065"/>
              <a:gd name="connsiteY3" fmla="*/ 2264380 h 3059444"/>
              <a:gd name="connsiteX4" fmla="*/ 4667693 w 6422065"/>
              <a:gd name="connsiteY4" fmla="*/ 2256760 h 3059444"/>
              <a:gd name="connsiteX5" fmla="*/ 4667693 w 6422065"/>
              <a:gd name="connsiteY5" fmla="*/ 3054025 h 3059444"/>
              <a:gd name="connsiteX6" fmla="*/ 6422065 w 6422065"/>
              <a:gd name="connsiteY6" fmla="*/ 3054025 h 3059444"/>
              <a:gd name="connsiteX7" fmla="*/ 6414445 w 6422065"/>
              <a:gd name="connsiteY7" fmla="*/ 6556 h 3059444"/>
              <a:gd name="connsiteX0" fmla="*/ 0 w 6422065"/>
              <a:gd name="connsiteY0" fmla="*/ 0 h 3054025"/>
              <a:gd name="connsiteX1" fmla="*/ 0 w 6422065"/>
              <a:gd name="connsiteY1" fmla="*/ 3046255 h 3054025"/>
              <a:gd name="connsiteX2" fmla="*/ 3895142 w 6422065"/>
              <a:gd name="connsiteY2" fmla="*/ 3052858 h 3054025"/>
              <a:gd name="connsiteX3" fmla="*/ 3902149 w 6422065"/>
              <a:gd name="connsiteY3" fmla="*/ 2264380 h 3054025"/>
              <a:gd name="connsiteX4" fmla="*/ 4667693 w 6422065"/>
              <a:gd name="connsiteY4" fmla="*/ 2256760 h 3054025"/>
              <a:gd name="connsiteX5" fmla="*/ 4667693 w 6422065"/>
              <a:gd name="connsiteY5" fmla="*/ 3054025 h 3054025"/>
              <a:gd name="connsiteX6" fmla="*/ 6422065 w 6422065"/>
              <a:gd name="connsiteY6" fmla="*/ 3054025 h 3054025"/>
              <a:gd name="connsiteX7" fmla="*/ 6414445 w 6422065"/>
              <a:gd name="connsiteY7" fmla="*/ 6556 h 3054025"/>
              <a:gd name="connsiteX0" fmla="*/ 0 w 6422065"/>
              <a:gd name="connsiteY0" fmla="*/ 0 h 3099009"/>
              <a:gd name="connsiteX1" fmla="*/ 0 w 6422065"/>
              <a:gd name="connsiteY1" fmla="*/ 3099009 h 3099009"/>
              <a:gd name="connsiteX2" fmla="*/ 3895142 w 6422065"/>
              <a:gd name="connsiteY2" fmla="*/ 3052858 h 3099009"/>
              <a:gd name="connsiteX3" fmla="*/ 3902149 w 6422065"/>
              <a:gd name="connsiteY3" fmla="*/ 2264380 h 3099009"/>
              <a:gd name="connsiteX4" fmla="*/ 4667693 w 6422065"/>
              <a:gd name="connsiteY4" fmla="*/ 2256760 h 3099009"/>
              <a:gd name="connsiteX5" fmla="*/ 4667693 w 6422065"/>
              <a:gd name="connsiteY5" fmla="*/ 3054025 h 3099009"/>
              <a:gd name="connsiteX6" fmla="*/ 6422065 w 6422065"/>
              <a:gd name="connsiteY6" fmla="*/ 3054025 h 3099009"/>
              <a:gd name="connsiteX7" fmla="*/ 6414445 w 6422065"/>
              <a:gd name="connsiteY7" fmla="*/ 6556 h 3099009"/>
              <a:gd name="connsiteX0" fmla="*/ 0 w 6422065"/>
              <a:gd name="connsiteY0" fmla="*/ 0 h 3099009"/>
              <a:gd name="connsiteX1" fmla="*/ 0 w 6422065"/>
              <a:gd name="connsiteY1" fmla="*/ 3099009 h 3099009"/>
              <a:gd name="connsiteX2" fmla="*/ 3890746 w 6422065"/>
              <a:gd name="connsiteY2" fmla="*/ 3096819 h 3099009"/>
              <a:gd name="connsiteX3" fmla="*/ 3902149 w 6422065"/>
              <a:gd name="connsiteY3" fmla="*/ 2264380 h 3099009"/>
              <a:gd name="connsiteX4" fmla="*/ 4667693 w 6422065"/>
              <a:gd name="connsiteY4" fmla="*/ 2256760 h 3099009"/>
              <a:gd name="connsiteX5" fmla="*/ 4667693 w 6422065"/>
              <a:gd name="connsiteY5" fmla="*/ 3054025 h 3099009"/>
              <a:gd name="connsiteX6" fmla="*/ 6422065 w 6422065"/>
              <a:gd name="connsiteY6" fmla="*/ 3054025 h 3099009"/>
              <a:gd name="connsiteX7" fmla="*/ 6414445 w 6422065"/>
              <a:gd name="connsiteY7" fmla="*/ 6556 h 3099009"/>
              <a:gd name="connsiteX0" fmla="*/ 0 w 6422065"/>
              <a:gd name="connsiteY0" fmla="*/ 0 h 3115571"/>
              <a:gd name="connsiteX1" fmla="*/ 0 w 6422065"/>
              <a:gd name="connsiteY1" fmla="*/ 3099009 h 3115571"/>
              <a:gd name="connsiteX2" fmla="*/ 3890746 w 6422065"/>
              <a:gd name="connsiteY2" fmla="*/ 3096819 h 3115571"/>
              <a:gd name="connsiteX3" fmla="*/ 3902149 w 6422065"/>
              <a:gd name="connsiteY3" fmla="*/ 2264380 h 3115571"/>
              <a:gd name="connsiteX4" fmla="*/ 4667693 w 6422065"/>
              <a:gd name="connsiteY4" fmla="*/ 2256760 h 3115571"/>
              <a:gd name="connsiteX5" fmla="*/ 4667693 w 6422065"/>
              <a:gd name="connsiteY5" fmla="*/ 3115571 h 3115571"/>
              <a:gd name="connsiteX6" fmla="*/ 6422065 w 6422065"/>
              <a:gd name="connsiteY6" fmla="*/ 3054025 h 3115571"/>
              <a:gd name="connsiteX7" fmla="*/ 6414445 w 6422065"/>
              <a:gd name="connsiteY7" fmla="*/ 6556 h 3115571"/>
              <a:gd name="connsiteX0" fmla="*/ 0 w 6422065"/>
              <a:gd name="connsiteY0" fmla="*/ 0 h 3099009"/>
              <a:gd name="connsiteX1" fmla="*/ 0 w 6422065"/>
              <a:gd name="connsiteY1" fmla="*/ 3099009 h 3099009"/>
              <a:gd name="connsiteX2" fmla="*/ 3890746 w 6422065"/>
              <a:gd name="connsiteY2" fmla="*/ 3096819 h 3099009"/>
              <a:gd name="connsiteX3" fmla="*/ 3902149 w 6422065"/>
              <a:gd name="connsiteY3" fmla="*/ 2264380 h 3099009"/>
              <a:gd name="connsiteX4" fmla="*/ 4667693 w 6422065"/>
              <a:gd name="connsiteY4" fmla="*/ 2256760 h 3099009"/>
              <a:gd name="connsiteX5" fmla="*/ 4667693 w 6422065"/>
              <a:gd name="connsiteY5" fmla="*/ 3097987 h 3099009"/>
              <a:gd name="connsiteX6" fmla="*/ 6422065 w 6422065"/>
              <a:gd name="connsiteY6" fmla="*/ 3054025 h 3099009"/>
              <a:gd name="connsiteX7" fmla="*/ 6414445 w 6422065"/>
              <a:gd name="connsiteY7" fmla="*/ 6556 h 3099009"/>
              <a:gd name="connsiteX0" fmla="*/ 0 w 6435254"/>
              <a:gd name="connsiteY0" fmla="*/ 0 h 3115571"/>
              <a:gd name="connsiteX1" fmla="*/ 0 w 6435254"/>
              <a:gd name="connsiteY1" fmla="*/ 3099009 h 3115571"/>
              <a:gd name="connsiteX2" fmla="*/ 3890746 w 6435254"/>
              <a:gd name="connsiteY2" fmla="*/ 3096819 h 3115571"/>
              <a:gd name="connsiteX3" fmla="*/ 3902149 w 6435254"/>
              <a:gd name="connsiteY3" fmla="*/ 2264380 h 3115571"/>
              <a:gd name="connsiteX4" fmla="*/ 4667693 w 6435254"/>
              <a:gd name="connsiteY4" fmla="*/ 2256760 h 3115571"/>
              <a:gd name="connsiteX5" fmla="*/ 4667693 w 6435254"/>
              <a:gd name="connsiteY5" fmla="*/ 3097987 h 3115571"/>
              <a:gd name="connsiteX6" fmla="*/ 6435254 w 6435254"/>
              <a:gd name="connsiteY6" fmla="*/ 3115571 h 3115571"/>
              <a:gd name="connsiteX7" fmla="*/ 6414445 w 6435254"/>
              <a:gd name="connsiteY7" fmla="*/ 6556 h 3115571"/>
              <a:gd name="connsiteX0" fmla="*/ 0 w 6422065"/>
              <a:gd name="connsiteY0" fmla="*/ 0 h 3099009"/>
              <a:gd name="connsiteX1" fmla="*/ 0 w 6422065"/>
              <a:gd name="connsiteY1" fmla="*/ 3099009 h 3099009"/>
              <a:gd name="connsiteX2" fmla="*/ 3890746 w 6422065"/>
              <a:gd name="connsiteY2" fmla="*/ 3096819 h 3099009"/>
              <a:gd name="connsiteX3" fmla="*/ 3902149 w 6422065"/>
              <a:gd name="connsiteY3" fmla="*/ 2264380 h 3099009"/>
              <a:gd name="connsiteX4" fmla="*/ 4667693 w 6422065"/>
              <a:gd name="connsiteY4" fmla="*/ 2256760 h 3099009"/>
              <a:gd name="connsiteX5" fmla="*/ 4667693 w 6422065"/>
              <a:gd name="connsiteY5" fmla="*/ 3097987 h 3099009"/>
              <a:gd name="connsiteX6" fmla="*/ 6422065 w 6422065"/>
              <a:gd name="connsiteY6" fmla="*/ 3093590 h 3099009"/>
              <a:gd name="connsiteX7" fmla="*/ 6414445 w 6422065"/>
              <a:gd name="connsiteY7" fmla="*/ 6556 h 3099009"/>
              <a:gd name="connsiteX0" fmla="*/ 0 w 6422065"/>
              <a:gd name="connsiteY0" fmla="*/ 0 h 3099009"/>
              <a:gd name="connsiteX1" fmla="*/ 0 w 6422065"/>
              <a:gd name="connsiteY1" fmla="*/ 3099009 h 3099009"/>
              <a:gd name="connsiteX2" fmla="*/ 3890746 w 6422065"/>
              <a:gd name="connsiteY2" fmla="*/ 3096819 h 3099009"/>
              <a:gd name="connsiteX3" fmla="*/ 3902149 w 6422065"/>
              <a:gd name="connsiteY3" fmla="*/ 2264380 h 3099009"/>
              <a:gd name="connsiteX4" fmla="*/ 4667693 w 6422065"/>
              <a:gd name="connsiteY4" fmla="*/ 2217195 h 3099009"/>
              <a:gd name="connsiteX5" fmla="*/ 4667693 w 6422065"/>
              <a:gd name="connsiteY5" fmla="*/ 3097987 h 3099009"/>
              <a:gd name="connsiteX6" fmla="*/ 6422065 w 6422065"/>
              <a:gd name="connsiteY6" fmla="*/ 3093590 h 3099009"/>
              <a:gd name="connsiteX7" fmla="*/ 6414445 w 6422065"/>
              <a:gd name="connsiteY7" fmla="*/ 6556 h 3099009"/>
              <a:gd name="connsiteX0" fmla="*/ 0 w 6422065"/>
              <a:gd name="connsiteY0" fmla="*/ 0 h 3099009"/>
              <a:gd name="connsiteX1" fmla="*/ 0 w 6422065"/>
              <a:gd name="connsiteY1" fmla="*/ 3099009 h 3099009"/>
              <a:gd name="connsiteX2" fmla="*/ 3890746 w 6422065"/>
              <a:gd name="connsiteY2" fmla="*/ 3096819 h 3099009"/>
              <a:gd name="connsiteX3" fmla="*/ 3902149 w 6422065"/>
              <a:gd name="connsiteY3" fmla="*/ 2202833 h 3099009"/>
              <a:gd name="connsiteX4" fmla="*/ 4667693 w 6422065"/>
              <a:gd name="connsiteY4" fmla="*/ 2217195 h 3099009"/>
              <a:gd name="connsiteX5" fmla="*/ 4667693 w 6422065"/>
              <a:gd name="connsiteY5" fmla="*/ 3097987 h 3099009"/>
              <a:gd name="connsiteX6" fmla="*/ 6422065 w 6422065"/>
              <a:gd name="connsiteY6" fmla="*/ 3093590 h 3099009"/>
              <a:gd name="connsiteX7" fmla="*/ 6414445 w 6422065"/>
              <a:gd name="connsiteY7" fmla="*/ 6556 h 3099009"/>
              <a:gd name="connsiteX0" fmla="*/ 0 w 6422065"/>
              <a:gd name="connsiteY0" fmla="*/ 0 h 3099009"/>
              <a:gd name="connsiteX1" fmla="*/ 0 w 6422065"/>
              <a:gd name="connsiteY1" fmla="*/ 3099009 h 3099009"/>
              <a:gd name="connsiteX2" fmla="*/ 3890746 w 6422065"/>
              <a:gd name="connsiteY2" fmla="*/ 3096819 h 3099009"/>
              <a:gd name="connsiteX3" fmla="*/ 3902149 w 6422065"/>
              <a:gd name="connsiteY3" fmla="*/ 2229210 h 3099009"/>
              <a:gd name="connsiteX4" fmla="*/ 4667693 w 6422065"/>
              <a:gd name="connsiteY4" fmla="*/ 2217195 h 3099009"/>
              <a:gd name="connsiteX5" fmla="*/ 4667693 w 6422065"/>
              <a:gd name="connsiteY5" fmla="*/ 3097987 h 3099009"/>
              <a:gd name="connsiteX6" fmla="*/ 6422065 w 6422065"/>
              <a:gd name="connsiteY6" fmla="*/ 3093590 h 3099009"/>
              <a:gd name="connsiteX7" fmla="*/ 6414445 w 6422065"/>
              <a:gd name="connsiteY7" fmla="*/ 6556 h 3099009"/>
              <a:gd name="connsiteX0" fmla="*/ 0 w 6422065"/>
              <a:gd name="connsiteY0" fmla="*/ 0 h 3099009"/>
              <a:gd name="connsiteX1" fmla="*/ 0 w 6422065"/>
              <a:gd name="connsiteY1" fmla="*/ 3099009 h 3099009"/>
              <a:gd name="connsiteX2" fmla="*/ 3890746 w 6422065"/>
              <a:gd name="connsiteY2" fmla="*/ 3096819 h 3099009"/>
              <a:gd name="connsiteX3" fmla="*/ 3902149 w 6422065"/>
              <a:gd name="connsiteY3" fmla="*/ 2224814 h 3099009"/>
              <a:gd name="connsiteX4" fmla="*/ 4667693 w 6422065"/>
              <a:gd name="connsiteY4" fmla="*/ 2217195 h 3099009"/>
              <a:gd name="connsiteX5" fmla="*/ 4667693 w 6422065"/>
              <a:gd name="connsiteY5" fmla="*/ 3097987 h 3099009"/>
              <a:gd name="connsiteX6" fmla="*/ 6422065 w 6422065"/>
              <a:gd name="connsiteY6" fmla="*/ 3093590 h 3099009"/>
              <a:gd name="connsiteX7" fmla="*/ 6414445 w 6422065"/>
              <a:gd name="connsiteY7" fmla="*/ 6556 h 3099009"/>
              <a:gd name="connsiteX0" fmla="*/ 0 w 6422065"/>
              <a:gd name="connsiteY0" fmla="*/ 0 h 3099009"/>
              <a:gd name="connsiteX1" fmla="*/ 0 w 6422065"/>
              <a:gd name="connsiteY1" fmla="*/ 3099009 h 3099009"/>
              <a:gd name="connsiteX2" fmla="*/ 3890746 w 6422065"/>
              <a:gd name="connsiteY2" fmla="*/ 3096819 h 3099009"/>
              <a:gd name="connsiteX3" fmla="*/ 3897753 w 6422065"/>
              <a:gd name="connsiteY3" fmla="*/ 2224814 h 3099009"/>
              <a:gd name="connsiteX4" fmla="*/ 4667693 w 6422065"/>
              <a:gd name="connsiteY4" fmla="*/ 2217195 h 3099009"/>
              <a:gd name="connsiteX5" fmla="*/ 4667693 w 6422065"/>
              <a:gd name="connsiteY5" fmla="*/ 3097987 h 3099009"/>
              <a:gd name="connsiteX6" fmla="*/ 6422065 w 6422065"/>
              <a:gd name="connsiteY6" fmla="*/ 3093590 h 3099009"/>
              <a:gd name="connsiteX7" fmla="*/ 6414445 w 6422065"/>
              <a:gd name="connsiteY7" fmla="*/ 6556 h 3099009"/>
              <a:gd name="connsiteX0" fmla="*/ 325369 w 6747434"/>
              <a:gd name="connsiteY0" fmla="*/ 0 h 3104619"/>
              <a:gd name="connsiteX1" fmla="*/ 0 w 6747434"/>
              <a:gd name="connsiteY1" fmla="*/ 3104619 h 3104619"/>
              <a:gd name="connsiteX2" fmla="*/ 4216115 w 6747434"/>
              <a:gd name="connsiteY2" fmla="*/ 3096819 h 3104619"/>
              <a:gd name="connsiteX3" fmla="*/ 4223122 w 6747434"/>
              <a:gd name="connsiteY3" fmla="*/ 2224814 h 3104619"/>
              <a:gd name="connsiteX4" fmla="*/ 4993062 w 6747434"/>
              <a:gd name="connsiteY4" fmla="*/ 2217195 h 3104619"/>
              <a:gd name="connsiteX5" fmla="*/ 4993062 w 6747434"/>
              <a:gd name="connsiteY5" fmla="*/ 3097987 h 3104619"/>
              <a:gd name="connsiteX6" fmla="*/ 6747434 w 6747434"/>
              <a:gd name="connsiteY6" fmla="*/ 3093590 h 3104619"/>
              <a:gd name="connsiteX7" fmla="*/ 6739814 w 6747434"/>
              <a:gd name="connsiteY7" fmla="*/ 6556 h 3104619"/>
              <a:gd name="connsiteX0" fmla="*/ 0 w 6764264"/>
              <a:gd name="connsiteY0" fmla="*/ 4664 h 3098063"/>
              <a:gd name="connsiteX1" fmla="*/ 16830 w 6764264"/>
              <a:gd name="connsiteY1" fmla="*/ 3098063 h 3098063"/>
              <a:gd name="connsiteX2" fmla="*/ 4232945 w 6764264"/>
              <a:gd name="connsiteY2" fmla="*/ 3090263 h 3098063"/>
              <a:gd name="connsiteX3" fmla="*/ 4239952 w 6764264"/>
              <a:gd name="connsiteY3" fmla="*/ 2218258 h 3098063"/>
              <a:gd name="connsiteX4" fmla="*/ 5009892 w 6764264"/>
              <a:gd name="connsiteY4" fmla="*/ 2210639 h 3098063"/>
              <a:gd name="connsiteX5" fmla="*/ 5009892 w 6764264"/>
              <a:gd name="connsiteY5" fmla="*/ 3091431 h 3098063"/>
              <a:gd name="connsiteX6" fmla="*/ 6764264 w 6764264"/>
              <a:gd name="connsiteY6" fmla="*/ 3087034 h 3098063"/>
              <a:gd name="connsiteX7" fmla="*/ 6756644 w 6764264"/>
              <a:gd name="connsiteY7" fmla="*/ 0 h 3098063"/>
              <a:gd name="connsiteX0" fmla="*/ 0 w 6781093"/>
              <a:gd name="connsiteY0" fmla="*/ 4664 h 3098063"/>
              <a:gd name="connsiteX1" fmla="*/ 33659 w 6781093"/>
              <a:gd name="connsiteY1" fmla="*/ 3098063 h 3098063"/>
              <a:gd name="connsiteX2" fmla="*/ 4249774 w 6781093"/>
              <a:gd name="connsiteY2" fmla="*/ 3090263 h 3098063"/>
              <a:gd name="connsiteX3" fmla="*/ 4256781 w 6781093"/>
              <a:gd name="connsiteY3" fmla="*/ 2218258 h 3098063"/>
              <a:gd name="connsiteX4" fmla="*/ 5026721 w 6781093"/>
              <a:gd name="connsiteY4" fmla="*/ 2210639 h 3098063"/>
              <a:gd name="connsiteX5" fmla="*/ 5026721 w 6781093"/>
              <a:gd name="connsiteY5" fmla="*/ 3091431 h 3098063"/>
              <a:gd name="connsiteX6" fmla="*/ 6781093 w 6781093"/>
              <a:gd name="connsiteY6" fmla="*/ 3087034 h 3098063"/>
              <a:gd name="connsiteX7" fmla="*/ 6773473 w 6781093"/>
              <a:gd name="connsiteY7" fmla="*/ 0 h 3098063"/>
              <a:gd name="connsiteX0" fmla="*/ 0 w 6769874"/>
              <a:gd name="connsiteY0" fmla="*/ 4664 h 3098063"/>
              <a:gd name="connsiteX1" fmla="*/ 22440 w 6769874"/>
              <a:gd name="connsiteY1" fmla="*/ 3098063 h 3098063"/>
              <a:gd name="connsiteX2" fmla="*/ 4238555 w 6769874"/>
              <a:gd name="connsiteY2" fmla="*/ 3090263 h 3098063"/>
              <a:gd name="connsiteX3" fmla="*/ 4245562 w 6769874"/>
              <a:gd name="connsiteY3" fmla="*/ 2218258 h 3098063"/>
              <a:gd name="connsiteX4" fmla="*/ 5015502 w 6769874"/>
              <a:gd name="connsiteY4" fmla="*/ 2210639 h 3098063"/>
              <a:gd name="connsiteX5" fmla="*/ 5015502 w 6769874"/>
              <a:gd name="connsiteY5" fmla="*/ 3091431 h 3098063"/>
              <a:gd name="connsiteX6" fmla="*/ 6769874 w 6769874"/>
              <a:gd name="connsiteY6" fmla="*/ 3087034 h 3098063"/>
              <a:gd name="connsiteX7" fmla="*/ 6762254 w 6769874"/>
              <a:gd name="connsiteY7" fmla="*/ 0 h 3098063"/>
              <a:gd name="connsiteX0" fmla="*/ 0 w 6764264"/>
              <a:gd name="connsiteY0" fmla="*/ 4664 h 3098063"/>
              <a:gd name="connsiteX1" fmla="*/ 16830 w 6764264"/>
              <a:gd name="connsiteY1" fmla="*/ 3098063 h 3098063"/>
              <a:gd name="connsiteX2" fmla="*/ 4232945 w 6764264"/>
              <a:gd name="connsiteY2" fmla="*/ 3090263 h 3098063"/>
              <a:gd name="connsiteX3" fmla="*/ 4239952 w 6764264"/>
              <a:gd name="connsiteY3" fmla="*/ 2218258 h 3098063"/>
              <a:gd name="connsiteX4" fmla="*/ 5009892 w 6764264"/>
              <a:gd name="connsiteY4" fmla="*/ 2210639 h 3098063"/>
              <a:gd name="connsiteX5" fmla="*/ 5009892 w 6764264"/>
              <a:gd name="connsiteY5" fmla="*/ 3091431 h 3098063"/>
              <a:gd name="connsiteX6" fmla="*/ 6764264 w 6764264"/>
              <a:gd name="connsiteY6" fmla="*/ 3087034 h 3098063"/>
              <a:gd name="connsiteX7" fmla="*/ 6756644 w 6764264"/>
              <a:gd name="connsiteY7" fmla="*/ 0 h 3098063"/>
              <a:gd name="connsiteX0" fmla="*/ 0 w 6758654"/>
              <a:gd name="connsiteY0" fmla="*/ 4664 h 3098063"/>
              <a:gd name="connsiteX1" fmla="*/ 11220 w 6758654"/>
              <a:gd name="connsiteY1" fmla="*/ 3098063 h 3098063"/>
              <a:gd name="connsiteX2" fmla="*/ 4227335 w 6758654"/>
              <a:gd name="connsiteY2" fmla="*/ 3090263 h 3098063"/>
              <a:gd name="connsiteX3" fmla="*/ 4234342 w 6758654"/>
              <a:gd name="connsiteY3" fmla="*/ 2218258 h 3098063"/>
              <a:gd name="connsiteX4" fmla="*/ 5004282 w 6758654"/>
              <a:gd name="connsiteY4" fmla="*/ 2210639 h 3098063"/>
              <a:gd name="connsiteX5" fmla="*/ 5004282 w 6758654"/>
              <a:gd name="connsiteY5" fmla="*/ 3091431 h 3098063"/>
              <a:gd name="connsiteX6" fmla="*/ 6758654 w 6758654"/>
              <a:gd name="connsiteY6" fmla="*/ 3087034 h 3098063"/>
              <a:gd name="connsiteX7" fmla="*/ 6751034 w 6758654"/>
              <a:gd name="connsiteY7" fmla="*/ 0 h 3098063"/>
              <a:gd name="connsiteX0" fmla="*/ 0 w 6758654"/>
              <a:gd name="connsiteY0" fmla="*/ 4664 h 3098063"/>
              <a:gd name="connsiteX1" fmla="*/ 11220 w 6758654"/>
              <a:gd name="connsiteY1" fmla="*/ 3098063 h 3098063"/>
              <a:gd name="connsiteX2" fmla="*/ 4227335 w 6758654"/>
              <a:gd name="connsiteY2" fmla="*/ 3090263 h 3098063"/>
              <a:gd name="connsiteX3" fmla="*/ 4234342 w 6758654"/>
              <a:gd name="connsiteY3" fmla="*/ 2218258 h 3098063"/>
              <a:gd name="connsiteX4" fmla="*/ 5004282 w 6758654"/>
              <a:gd name="connsiteY4" fmla="*/ 2210639 h 3098063"/>
              <a:gd name="connsiteX5" fmla="*/ 5004282 w 6758654"/>
              <a:gd name="connsiteY5" fmla="*/ 3091431 h 3098063"/>
              <a:gd name="connsiteX6" fmla="*/ 6758654 w 6758654"/>
              <a:gd name="connsiteY6" fmla="*/ 3087034 h 3098063"/>
              <a:gd name="connsiteX7" fmla="*/ 6751034 w 6758654"/>
              <a:gd name="connsiteY7" fmla="*/ 0 h 3098063"/>
              <a:gd name="connsiteX0" fmla="*/ 0 w 6747435"/>
              <a:gd name="connsiteY0" fmla="*/ 4664 h 3098063"/>
              <a:gd name="connsiteX1" fmla="*/ 1 w 6747435"/>
              <a:gd name="connsiteY1" fmla="*/ 3098063 h 3098063"/>
              <a:gd name="connsiteX2" fmla="*/ 4216116 w 6747435"/>
              <a:gd name="connsiteY2" fmla="*/ 3090263 h 3098063"/>
              <a:gd name="connsiteX3" fmla="*/ 4223123 w 6747435"/>
              <a:gd name="connsiteY3" fmla="*/ 2218258 h 3098063"/>
              <a:gd name="connsiteX4" fmla="*/ 4993063 w 6747435"/>
              <a:gd name="connsiteY4" fmla="*/ 2210639 h 3098063"/>
              <a:gd name="connsiteX5" fmla="*/ 4993063 w 6747435"/>
              <a:gd name="connsiteY5" fmla="*/ 3091431 h 3098063"/>
              <a:gd name="connsiteX6" fmla="*/ 6747435 w 6747435"/>
              <a:gd name="connsiteY6" fmla="*/ 3087034 h 3098063"/>
              <a:gd name="connsiteX7" fmla="*/ 6739815 w 6747435"/>
              <a:gd name="connsiteY7" fmla="*/ 0 h 3098063"/>
              <a:gd name="connsiteX0" fmla="*/ 0 w 7053965"/>
              <a:gd name="connsiteY0" fmla="*/ 0 h 3093399"/>
              <a:gd name="connsiteX1" fmla="*/ 1 w 7053965"/>
              <a:gd name="connsiteY1" fmla="*/ 3093399 h 3093399"/>
              <a:gd name="connsiteX2" fmla="*/ 4216116 w 7053965"/>
              <a:gd name="connsiteY2" fmla="*/ 3085599 h 3093399"/>
              <a:gd name="connsiteX3" fmla="*/ 4223123 w 7053965"/>
              <a:gd name="connsiteY3" fmla="*/ 2213594 h 3093399"/>
              <a:gd name="connsiteX4" fmla="*/ 4993063 w 7053965"/>
              <a:gd name="connsiteY4" fmla="*/ 2205975 h 3093399"/>
              <a:gd name="connsiteX5" fmla="*/ 4993063 w 7053965"/>
              <a:gd name="connsiteY5" fmla="*/ 3086767 h 3093399"/>
              <a:gd name="connsiteX6" fmla="*/ 6747435 w 7053965"/>
              <a:gd name="connsiteY6" fmla="*/ 3082370 h 3093399"/>
              <a:gd name="connsiteX7" fmla="*/ 7053965 w 7053965"/>
              <a:gd name="connsiteY7" fmla="*/ 6556 h 3093399"/>
              <a:gd name="connsiteX0" fmla="*/ 0 w 7106463"/>
              <a:gd name="connsiteY0" fmla="*/ 0 h 3099199"/>
              <a:gd name="connsiteX1" fmla="*/ 1 w 7106463"/>
              <a:gd name="connsiteY1" fmla="*/ 3093399 h 3099199"/>
              <a:gd name="connsiteX2" fmla="*/ 4216116 w 7106463"/>
              <a:gd name="connsiteY2" fmla="*/ 3085599 h 3099199"/>
              <a:gd name="connsiteX3" fmla="*/ 4223123 w 7106463"/>
              <a:gd name="connsiteY3" fmla="*/ 2213594 h 3099199"/>
              <a:gd name="connsiteX4" fmla="*/ 4993063 w 7106463"/>
              <a:gd name="connsiteY4" fmla="*/ 2205975 h 3099199"/>
              <a:gd name="connsiteX5" fmla="*/ 4993063 w 7106463"/>
              <a:gd name="connsiteY5" fmla="*/ 3086767 h 3099199"/>
              <a:gd name="connsiteX6" fmla="*/ 7106463 w 7106463"/>
              <a:gd name="connsiteY6" fmla="*/ 3099199 h 3099199"/>
              <a:gd name="connsiteX7" fmla="*/ 7053965 w 7106463"/>
              <a:gd name="connsiteY7" fmla="*/ 6556 h 3099199"/>
              <a:gd name="connsiteX0" fmla="*/ 0 w 7106463"/>
              <a:gd name="connsiteY0" fmla="*/ 0 h 3093399"/>
              <a:gd name="connsiteX1" fmla="*/ 1 w 7106463"/>
              <a:gd name="connsiteY1" fmla="*/ 3093399 h 3093399"/>
              <a:gd name="connsiteX2" fmla="*/ 4216116 w 7106463"/>
              <a:gd name="connsiteY2" fmla="*/ 3085599 h 3093399"/>
              <a:gd name="connsiteX3" fmla="*/ 4223123 w 7106463"/>
              <a:gd name="connsiteY3" fmla="*/ 2213594 h 3093399"/>
              <a:gd name="connsiteX4" fmla="*/ 4993063 w 7106463"/>
              <a:gd name="connsiteY4" fmla="*/ 2205975 h 3093399"/>
              <a:gd name="connsiteX5" fmla="*/ 4993063 w 7106463"/>
              <a:gd name="connsiteY5" fmla="*/ 3086767 h 3093399"/>
              <a:gd name="connsiteX6" fmla="*/ 7106463 w 7106463"/>
              <a:gd name="connsiteY6" fmla="*/ 3076760 h 3093399"/>
              <a:gd name="connsiteX7" fmla="*/ 7053965 w 7106463"/>
              <a:gd name="connsiteY7" fmla="*/ 6556 h 3093399"/>
              <a:gd name="connsiteX0" fmla="*/ 0 w 7106463"/>
              <a:gd name="connsiteY0" fmla="*/ 0 h 3093399"/>
              <a:gd name="connsiteX1" fmla="*/ 1 w 7106463"/>
              <a:gd name="connsiteY1" fmla="*/ 3093399 h 3093399"/>
              <a:gd name="connsiteX2" fmla="*/ 4216116 w 7106463"/>
              <a:gd name="connsiteY2" fmla="*/ 3085599 h 3093399"/>
              <a:gd name="connsiteX3" fmla="*/ 4223123 w 7106463"/>
              <a:gd name="connsiteY3" fmla="*/ 2210682 h 3093399"/>
              <a:gd name="connsiteX4" fmla="*/ 4993063 w 7106463"/>
              <a:gd name="connsiteY4" fmla="*/ 2205975 h 3093399"/>
              <a:gd name="connsiteX5" fmla="*/ 4993063 w 7106463"/>
              <a:gd name="connsiteY5" fmla="*/ 3086767 h 3093399"/>
              <a:gd name="connsiteX6" fmla="*/ 7106463 w 7106463"/>
              <a:gd name="connsiteY6" fmla="*/ 3076760 h 3093399"/>
              <a:gd name="connsiteX7" fmla="*/ 7053965 w 7106463"/>
              <a:gd name="connsiteY7" fmla="*/ 6556 h 3093399"/>
              <a:gd name="connsiteX0" fmla="*/ 0 w 7106463"/>
              <a:gd name="connsiteY0" fmla="*/ 0 h 3093399"/>
              <a:gd name="connsiteX1" fmla="*/ 1 w 7106463"/>
              <a:gd name="connsiteY1" fmla="*/ 3093399 h 3093399"/>
              <a:gd name="connsiteX2" fmla="*/ 4216116 w 7106463"/>
              <a:gd name="connsiteY2" fmla="*/ 3085599 h 3093399"/>
              <a:gd name="connsiteX3" fmla="*/ 4223123 w 7106463"/>
              <a:gd name="connsiteY3" fmla="*/ 2204858 h 3093399"/>
              <a:gd name="connsiteX4" fmla="*/ 4993063 w 7106463"/>
              <a:gd name="connsiteY4" fmla="*/ 2205975 h 3093399"/>
              <a:gd name="connsiteX5" fmla="*/ 4993063 w 7106463"/>
              <a:gd name="connsiteY5" fmla="*/ 3086767 h 3093399"/>
              <a:gd name="connsiteX6" fmla="*/ 7106463 w 7106463"/>
              <a:gd name="connsiteY6" fmla="*/ 3076760 h 3093399"/>
              <a:gd name="connsiteX7" fmla="*/ 7053965 w 7106463"/>
              <a:gd name="connsiteY7" fmla="*/ 6556 h 3093399"/>
              <a:gd name="connsiteX0" fmla="*/ 0 w 7106463"/>
              <a:gd name="connsiteY0" fmla="*/ 0 h 3093399"/>
              <a:gd name="connsiteX1" fmla="*/ 1 w 7106463"/>
              <a:gd name="connsiteY1" fmla="*/ 3093399 h 3093399"/>
              <a:gd name="connsiteX2" fmla="*/ 4216116 w 7106463"/>
              <a:gd name="connsiteY2" fmla="*/ 3085599 h 3093399"/>
              <a:gd name="connsiteX3" fmla="*/ 4217299 w 7106463"/>
              <a:gd name="connsiteY3" fmla="*/ 2204858 h 3093399"/>
              <a:gd name="connsiteX4" fmla="*/ 4993063 w 7106463"/>
              <a:gd name="connsiteY4" fmla="*/ 2205975 h 3093399"/>
              <a:gd name="connsiteX5" fmla="*/ 4993063 w 7106463"/>
              <a:gd name="connsiteY5" fmla="*/ 3086767 h 3093399"/>
              <a:gd name="connsiteX6" fmla="*/ 7106463 w 7106463"/>
              <a:gd name="connsiteY6" fmla="*/ 3076760 h 3093399"/>
              <a:gd name="connsiteX7" fmla="*/ 7053965 w 7106463"/>
              <a:gd name="connsiteY7" fmla="*/ 6556 h 3093399"/>
              <a:gd name="connsiteX0" fmla="*/ 0 w 7106463"/>
              <a:gd name="connsiteY0" fmla="*/ 0 h 3093399"/>
              <a:gd name="connsiteX1" fmla="*/ 1 w 7106463"/>
              <a:gd name="connsiteY1" fmla="*/ 3093399 h 3093399"/>
              <a:gd name="connsiteX2" fmla="*/ 4216116 w 7106463"/>
              <a:gd name="connsiteY2" fmla="*/ 3085599 h 3093399"/>
              <a:gd name="connsiteX3" fmla="*/ 4220211 w 7106463"/>
              <a:gd name="connsiteY3" fmla="*/ 2204858 h 3093399"/>
              <a:gd name="connsiteX4" fmla="*/ 4993063 w 7106463"/>
              <a:gd name="connsiteY4" fmla="*/ 2205975 h 3093399"/>
              <a:gd name="connsiteX5" fmla="*/ 4993063 w 7106463"/>
              <a:gd name="connsiteY5" fmla="*/ 3086767 h 3093399"/>
              <a:gd name="connsiteX6" fmla="*/ 7106463 w 7106463"/>
              <a:gd name="connsiteY6" fmla="*/ 3076760 h 3093399"/>
              <a:gd name="connsiteX7" fmla="*/ 7053965 w 7106463"/>
              <a:gd name="connsiteY7" fmla="*/ 6556 h 3093399"/>
              <a:gd name="connsiteX0" fmla="*/ 0 w 7106463"/>
              <a:gd name="connsiteY0" fmla="*/ 0 h 3093399"/>
              <a:gd name="connsiteX1" fmla="*/ 1 w 7106463"/>
              <a:gd name="connsiteY1" fmla="*/ 3093399 h 3093399"/>
              <a:gd name="connsiteX2" fmla="*/ 4216116 w 7106463"/>
              <a:gd name="connsiteY2" fmla="*/ 3085599 h 3093399"/>
              <a:gd name="connsiteX3" fmla="*/ 4220211 w 7106463"/>
              <a:gd name="connsiteY3" fmla="*/ 2204858 h 3093399"/>
              <a:gd name="connsiteX4" fmla="*/ 4993063 w 7106463"/>
              <a:gd name="connsiteY4" fmla="*/ 2200151 h 3093399"/>
              <a:gd name="connsiteX5" fmla="*/ 4993063 w 7106463"/>
              <a:gd name="connsiteY5" fmla="*/ 3086767 h 3093399"/>
              <a:gd name="connsiteX6" fmla="*/ 7106463 w 7106463"/>
              <a:gd name="connsiteY6" fmla="*/ 3076760 h 3093399"/>
              <a:gd name="connsiteX7" fmla="*/ 7053965 w 7106463"/>
              <a:gd name="connsiteY7" fmla="*/ 6556 h 3093399"/>
              <a:gd name="connsiteX0" fmla="*/ 0 w 7106463"/>
              <a:gd name="connsiteY0" fmla="*/ 0 h 3093399"/>
              <a:gd name="connsiteX1" fmla="*/ 1 w 7106463"/>
              <a:gd name="connsiteY1" fmla="*/ 3093399 h 3093399"/>
              <a:gd name="connsiteX2" fmla="*/ 4216116 w 7106463"/>
              <a:gd name="connsiteY2" fmla="*/ 3085599 h 3093399"/>
              <a:gd name="connsiteX3" fmla="*/ 4220211 w 7106463"/>
              <a:gd name="connsiteY3" fmla="*/ 2204858 h 3093399"/>
              <a:gd name="connsiteX4" fmla="*/ 4993063 w 7106463"/>
              <a:gd name="connsiteY4" fmla="*/ 2203063 h 3093399"/>
              <a:gd name="connsiteX5" fmla="*/ 4993063 w 7106463"/>
              <a:gd name="connsiteY5" fmla="*/ 3086767 h 3093399"/>
              <a:gd name="connsiteX6" fmla="*/ 7106463 w 7106463"/>
              <a:gd name="connsiteY6" fmla="*/ 3076760 h 3093399"/>
              <a:gd name="connsiteX7" fmla="*/ 7053965 w 7106463"/>
              <a:gd name="connsiteY7" fmla="*/ 6556 h 3093399"/>
              <a:gd name="connsiteX0" fmla="*/ 0 w 7106463"/>
              <a:gd name="connsiteY0" fmla="*/ 0 h 3093399"/>
              <a:gd name="connsiteX1" fmla="*/ 1 w 7106463"/>
              <a:gd name="connsiteY1" fmla="*/ 3093399 h 3093399"/>
              <a:gd name="connsiteX2" fmla="*/ 4216116 w 7106463"/>
              <a:gd name="connsiteY2" fmla="*/ 3085599 h 3093399"/>
              <a:gd name="connsiteX3" fmla="*/ 4220211 w 7106463"/>
              <a:gd name="connsiteY3" fmla="*/ 2204858 h 3093399"/>
              <a:gd name="connsiteX4" fmla="*/ 4993063 w 7106463"/>
              <a:gd name="connsiteY4" fmla="*/ 2203063 h 3093399"/>
              <a:gd name="connsiteX5" fmla="*/ 4993063 w 7106463"/>
              <a:gd name="connsiteY5" fmla="*/ 3086767 h 3093399"/>
              <a:gd name="connsiteX6" fmla="*/ 7106463 w 7106463"/>
              <a:gd name="connsiteY6" fmla="*/ 3079672 h 3093399"/>
              <a:gd name="connsiteX7" fmla="*/ 7053965 w 7106463"/>
              <a:gd name="connsiteY7" fmla="*/ 6556 h 3093399"/>
              <a:gd name="connsiteX0" fmla="*/ 0 w 7106463"/>
              <a:gd name="connsiteY0" fmla="*/ 0 h 3093399"/>
              <a:gd name="connsiteX1" fmla="*/ 1 w 7106463"/>
              <a:gd name="connsiteY1" fmla="*/ 3093399 h 3093399"/>
              <a:gd name="connsiteX2" fmla="*/ 4216116 w 7106463"/>
              <a:gd name="connsiteY2" fmla="*/ 3085599 h 3093399"/>
              <a:gd name="connsiteX3" fmla="*/ 4220211 w 7106463"/>
              <a:gd name="connsiteY3" fmla="*/ 2204858 h 3093399"/>
              <a:gd name="connsiteX4" fmla="*/ 4993063 w 7106463"/>
              <a:gd name="connsiteY4" fmla="*/ 2203063 h 3093399"/>
              <a:gd name="connsiteX5" fmla="*/ 4993063 w 7106463"/>
              <a:gd name="connsiteY5" fmla="*/ 3086767 h 3093399"/>
              <a:gd name="connsiteX6" fmla="*/ 7106463 w 7106463"/>
              <a:gd name="connsiteY6" fmla="*/ 3085496 h 3093399"/>
              <a:gd name="connsiteX7" fmla="*/ 7053965 w 7106463"/>
              <a:gd name="connsiteY7" fmla="*/ 6556 h 3093399"/>
              <a:gd name="connsiteX0" fmla="*/ 0 w 7106463"/>
              <a:gd name="connsiteY0" fmla="*/ 0 h 3093399"/>
              <a:gd name="connsiteX1" fmla="*/ 1 w 7106463"/>
              <a:gd name="connsiteY1" fmla="*/ 3093399 h 3093399"/>
              <a:gd name="connsiteX2" fmla="*/ 4216116 w 7106463"/>
              <a:gd name="connsiteY2" fmla="*/ 3085599 h 3093399"/>
              <a:gd name="connsiteX3" fmla="*/ 4220211 w 7106463"/>
              <a:gd name="connsiteY3" fmla="*/ 2204858 h 3093399"/>
              <a:gd name="connsiteX4" fmla="*/ 4993063 w 7106463"/>
              <a:gd name="connsiteY4" fmla="*/ 2203063 h 3093399"/>
              <a:gd name="connsiteX5" fmla="*/ 4993063 w 7106463"/>
              <a:gd name="connsiteY5" fmla="*/ 3086767 h 3093399"/>
              <a:gd name="connsiteX6" fmla="*/ 7106463 w 7106463"/>
              <a:gd name="connsiteY6" fmla="*/ 3085496 h 3093399"/>
              <a:gd name="connsiteX7" fmla="*/ 7077262 w 7106463"/>
              <a:gd name="connsiteY7" fmla="*/ 6556 h 3093399"/>
              <a:gd name="connsiteX0" fmla="*/ 0 w 7106463"/>
              <a:gd name="connsiteY0" fmla="*/ 0 h 3093399"/>
              <a:gd name="connsiteX1" fmla="*/ 1 w 7106463"/>
              <a:gd name="connsiteY1" fmla="*/ 3093399 h 3093399"/>
              <a:gd name="connsiteX2" fmla="*/ 4216116 w 7106463"/>
              <a:gd name="connsiteY2" fmla="*/ 3085599 h 3093399"/>
              <a:gd name="connsiteX3" fmla="*/ 4220211 w 7106463"/>
              <a:gd name="connsiteY3" fmla="*/ 2204858 h 3093399"/>
              <a:gd name="connsiteX4" fmla="*/ 4993063 w 7106463"/>
              <a:gd name="connsiteY4" fmla="*/ 2203063 h 3093399"/>
              <a:gd name="connsiteX5" fmla="*/ 4993063 w 7106463"/>
              <a:gd name="connsiteY5" fmla="*/ 3086767 h 3093399"/>
              <a:gd name="connsiteX6" fmla="*/ 7106463 w 7106463"/>
              <a:gd name="connsiteY6" fmla="*/ 3085496 h 3093399"/>
              <a:gd name="connsiteX7" fmla="*/ 7085999 w 7106463"/>
              <a:gd name="connsiteY7" fmla="*/ 6556 h 3093399"/>
              <a:gd name="connsiteX0" fmla="*/ 0 w 7106463"/>
              <a:gd name="connsiteY0" fmla="*/ 0 h 3093399"/>
              <a:gd name="connsiteX1" fmla="*/ 1 w 7106463"/>
              <a:gd name="connsiteY1" fmla="*/ 3093399 h 3093399"/>
              <a:gd name="connsiteX2" fmla="*/ 4216116 w 7106463"/>
              <a:gd name="connsiteY2" fmla="*/ 3085599 h 3093399"/>
              <a:gd name="connsiteX3" fmla="*/ 4220211 w 7106463"/>
              <a:gd name="connsiteY3" fmla="*/ 2204858 h 3093399"/>
              <a:gd name="connsiteX4" fmla="*/ 4993063 w 7106463"/>
              <a:gd name="connsiteY4" fmla="*/ 2203063 h 3093399"/>
              <a:gd name="connsiteX5" fmla="*/ 4993063 w 7106463"/>
              <a:gd name="connsiteY5" fmla="*/ 3086767 h 3093399"/>
              <a:gd name="connsiteX6" fmla="*/ 7106463 w 7106463"/>
              <a:gd name="connsiteY6" fmla="*/ 3085496 h 3093399"/>
              <a:gd name="connsiteX7" fmla="*/ 7097647 w 7106463"/>
              <a:gd name="connsiteY7" fmla="*/ 6556 h 3093399"/>
              <a:gd name="connsiteX0" fmla="*/ 0 w 7106463"/>
              <a:gd name="connsiteY0" fmla="*/ 0 h 3093399"/>
              <a:gd name="connsiteX1" fmla="*/ 1 w 7106463"/>
              <a:gd name="connsiteY1" fmla="*/ 3093399 h 3093399"/>
              <a:gd name="connsiteX2" fmla="*/ 4216116 w 7106463"/>
              <a:gd name="connsiteY2" fmla="*/ 3085599 h 3093399"/>
              <a:gd name="connsiteX3" fmla="*/ 4220211 w 7106463"/>
              <a:gd name="connsiteY3" fmla="*/ 2204858 h 3093399"/>
              <a:gd name="connsiteX4" fmla="*/ 4993063 w 7106463"/>
              <a:gd name="connsiteY4" fmla="*/ 2203063 h 3093399"/>
              <a:gd name="connsiteX5" fmla="*/ 4993063 w 7106463"/>
              <a:gd name="connsiteY5" fmla="*/ 3086767 h 3093399"/>
              <a:gd name="connsiteX6" fmla="*/ 7106463 w 7106463"/>
              <a:gd name="connsiteY6" fmla="*/ 3085496 h 3093399"/>
              <a:gd name="connsiteX7" fmla="*/ 7097647 w 7106463"/>
              <a:gd name="connsiteY7" fmla="*/ 6556 h 3093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06463" h="3093399">
                <a:moveTo>
                  <a:pt x="0" y="0"/>
                </a:moveTo>
                <a:cubicBezTo>
                  <a:pt x="0" y="1031133"/>
                  <a:pt x="1" y="2062266"/>
                  <a:pt x="1" y="3093399"/>
                </a:cubicBezTo>
                <a:lnTo>
                  <a:pt x="4216116" y="3085599"/>
                </a:lnTo>
                <a:cubicBezTo>
                  <a:pt x="4218452" y="2850615"/>
                  <a:pt x="4217875" y="2439842"/>
                  <a:pt x="4220211" y="2204858"/>
                </a:cubicBezTo>
                <a:lnTo>
                  <a:pt x="4993063" y="2203063"/>
                </a:lnTo>
                <a:lnTo>
                  <a:pt x="4993063" y="3086767"/>
                </a:lnTo>
                <a:lnTo>
                  <a:pt x="7106463" y="3085496"/>
                </a:lnTo>
                <a:cubicBezTo>
                  <a:pt x="7103524" y="2059183"/>
                  <a:pt x="7100586" y="1032869"/>
                  <a:pt x="7097647" y="6556"/>
                </a:cubicBezTo>
              </a:path>
            </a:pathLst>
          </a:custGeom>
          <a:noFill/>
          <a:ln w="127000">
            <a:solidFill>
              <a:schemeClr val="tx1">
                <a:alpha val="45882"/>
              </a:schemeClr>
            </a:solidFill>
            <a:headEnd type="triangle"/>
            <a:tailEnd type="triangle" w="med" len="med"/>
          </a:ln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256646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9110" y="420414"/>
            <a:ext cx="6172199" cy="579438"/>
          </a:xfrm>
        </p:spPr>
        <p:txBody>
          <a:bodyPr/>
          <a:lstStyle/>
          <a:p>
            <a:r>
              <a:rPr lang="nl-NL" sz="3000" b="1" dirty="0"/>
              <a:t>TCP/IP Protocol Suite</a:t>
            </a:r>
          </a:p>
        </p:txBody>
      </p:sp>
      <p:sp>
        <p:nvSpPr>
          <p:cNvPr id="4" name="Rectangle 3"/>
          <p:cNvSpPr/>
          <p:nvPr/>
        </p:nvSpPr>
        <p:spPr>
          <a:xfrm>
            <a:off x="747832" y="3677122"/>
            <a:ext cx="8092966" cy="236871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>
                <a:lumMod val="50000"/>
                <a:lumOff val="50000"/>
              </a:schemeClr>
            </a:solidFill>
          </a:ln>
          <a:scene3d>
            <a:camera prst="obliqueTopRight">
              <a:rot lat="5100001" lon="0" rev="0"/>
            </a:camera>
            <a:lightRig rig="contrasting" dir="t"/>
          </a:scene3d>
          <a:sp3d extrusionH="107950" contourW="12700">
            <a:bevelT w="0" h="0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Rectangle 4"/>
          <p:cNvSpPr/>
          <p:nvPr/>
        </p:nvSpPr>
        <p:spPr>
          <a:xfrm>
            <a:off x="1011327" y="4264980"/>
            <a:ext cx="1165615" cy="483476"/>
          </a:xfrm>
          <a:prstGeom prst="rect">
            <a:avLst/>
          </a:prstGeom>
          <a:gradFill flip="none" rotWithShape="1">
            <a:gsLst>
              <a:gs pos="0">
                <a:srgbClr val="FFABA8">
                  <a:alpha val="90000"/>
                </a:srgbClr>
              </a:gs>
              <a:gs pos="100000">
                <a:srgbClr val="DE594F">
                  <a:alpha val="90000"/>
                </a:srgbClr>
              </a:gs>
            </a:gsLst>
            <a:lin ang="5400000" scaled="1"/>
            <a:tileRect/>
          </a:gradFill>
          <a:ln>
            <a:solidFill>
              <a:schemeClr val="accent2">
                <a:lumMod val="40000"/>
                <a:lumOff val="60000"/>
              </a:schemeClr>
            </a:solidFill>
          </a:ln>
          <a:scene3d>
            <a:camera prst="obliqueTopRight">
              <a:rot lat="0" lon="0" rev="0"/>
            </a:camera>
            <a:lightRig rig="threePt" dir="t"/>
          </a:scene3d>
          <a:sp3d extrusionH="946150" contourW="12700"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/>
                </a:solidFill>
              </a:rPr>
              <a:t>LAN</a:t>
            </a:r>
            <a:endParaRPr lang="nl-NL" b="1" dirty="0">
              <a:solidFill>
                <a:schemeClr val="bg2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13115" y="3632064"/>
            <a:ext cx="1165615" cy="483476"/>
          </a:xfrm>
          <a:prstGeom prst="rect">
            <a:avLst/>
          </a:prstGeom>
          <a:gradFill flip="none" rotWithShape="1">
            <a:gsLst>
              <a:gs pos="0">
                <a:srgbClr val="D1BEF0">
                  <a:alpha val="90000"/>
                </a:srgbClr>
              </a:gs>
              <a:gs pos="100000">
                <a:srgbClr val="9474BB">
                  <a:alpha val="90000"/>
                </a:srgbClr>
              </a:gs>
            </a:gsLst>
            <a:lin ang="5400000" scaled="1"/>
            <a:tileRect/>
          </a:gradFill>
          <a:ln>
            <a:solidFill>
              <a:srgbClr val="9677BD"/>
            </a:solidFill>
          </a:ln>
          <a:scene3d>
            <a:camera prst="obliqueTopRight">
              <a:rot lat="0" lon="0" rev="0"/>
            </a:camera>
            <a:lightRig rig="threePt" dir="t"/>
          </a:scene3d>
          <a:sp3d extrusionH="946150" contourW="12700"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/>
                </a:solidFill>
              </a:rPr>
              <a:t>IP</a:t>
            </a:r>
            <a:endParaRPr lang="nl-NL" b="1" dirty="0">
              <a:solidFill>
                <a:schemeClr val="bg2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011327" y="3000166"/>
            <a:ext cx="1165615" cy="483476"/>
          </a:xfrm>
          <a:prstGeom prst="rect">
            <a:avLst/>
          </a:prstGeom>
          <a:gradFill>
            <a:gsLst>
              <a:gs pos="0">
                <a:srgbClr val="E1FBAD">
                  <a:alpha val="90000"/>
                </a:srgbClr>
              </a:gs>
              <a:gs pos="100000">
                <a:srgbClr val="A9C562">
                  <a:alpha val="90000"/>
                </a:srgbClr>
              </a:gs>
            </a:gsLst>
            <a:lin ang="5400000" scaled="1"/>
          </a:gradFill>
          <a:ln>
            <a:solidFill>
              <a:srgbClr val="B2D462"/>
            </a:solidFill>
          </a:ln>
          <a:scene3d>
            <a:camera prst="obliqueTopRight">
              <a:rot lat="0" lon="0" rev="0"/>
            </a:camera>
            <a:lightRig rig="threePt" dir="t"/>
          </a:scene3d>
          <a:sp3d extrusionH="946150" contourW="12700"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/>
                </a:solidFill>
              </a:rPr>
              <a:t>TCP</a:t>
            </a:r>
            <a:endParaRPr lang="nl-NL" b="1" dirty="0">
              <a:solidFill>
                <a:schemeClr val="bg2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024607" y="2363670"/>
            <a:ext cx="1165615" cy="483476"/>
          </a:xfrm>
          <a:prstGeom prst="rect">
            <a:avLst/>
          </a:prstGeom>
          <a:gradFill>
            <a:gsLst>
              <a:gs pos="0">
                <a:srgbClr val="A4CAFD">
                  <a:alpha val="90000"/>
                </a:srgbClr>
              </a:gs>
              <a:gs pos="100000">
                <a:srgbClr val="5096D9">
                  <a:alpha val="90000"/>
                </a:srgbClr>
              </a:gs>
            </a:gsLst>
            <a:lin ang="5400000" scaled="1"/>
          </a:gradFill>
          <a:ln>
            <a:solidFill>
              <a:srgbClr val="5498DA"/>
            </a:solidFill>
          </a:ln>
          <a:scene3d>
            <a:camera prst="obliqueTopRight">
              <a:rot lat="0" lon="0" rev="0"/>
            </a:camera>
            <a:lightRig rig="threePt" dir="t"/>
          </a:scene3d>
          <a:sp3d extrusionH="946150" contourW="12700"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/>
                </a:solidFill>
              </a:rPr>
              <a:t>e.g. HTTP</a:t>
            </a:r>
            <a:endParaRPr lang="nl-NL" b="1" dirty="0">
              <a:solidFill>
                <a:schemeClr val="bg2"/>
              </a:solidFill>
            </a:endParaRPr>
          </a:p>
        </p:txBody>
      </p:sp>
      <p:sp>
        <p:nvSpPr>
          <p:cNvPr id="28" name="Left-Right Arrow 27"/>
          <p:cNvSpPr/>
          <p:nvPr/>
        </p:nvSpPr>
        <p:spPr>
          <a:xfrm flipV="1">
            <a:off x="2299390" y="4353241"/>
            <a:ext cx="574128" cy="211432"/>
          </a:xfrm>
          <a:prstGeom prst="leftRightArrow">
            <a:avLst/>
          </a:prstGeom>
          <a:solidFill>
            <a:srgbClr val="C06F75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contourW="12700"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Rectangle 8"/>
          <p:cNvSpPr/>
          <p:nvPr/>
        </p:nvSpPr>
        <p:spPr>
          <a:xfrm>
            <a:off x="2723595" y="4266768"/>
            <a:ext cx="811328" cy="483476"/>
          </a:xfrm>
          <a:prstGeom prst="rect">
            <a:avLst/>
          </a:prstGeom>
          <a:gradFill flip="none" rotWithShape="1">
            <a:gsLst>
              <a:gs pos="0">
                <a:srgbClr val="FFABA8">
                  <a:alpha val="90000"/>
                </a:srgbClr>
              </a:gs>
              <a:gs pos="100000">
                <a:srgbClr val="DE594F">
                  <a:alpha val="90000"/>
                </a:srgbClr>
              </a:gs>
            </a:gsLst>
            <a:lin ang="5400000" scaled="1"/>
            <a:tileRect/>
          </a:gradFill>
          <a:ln>
            <a:solidFill>
              <a:schemeClr val="accent2">
                <a:lumMod val="40000"/>
                <a:lumOff val="60000"/>
              </a:schemeClr>
            </a:solidFill>
          </a:ln>
          <a:scene3d>
            <a:camera prst="obliqueTopRight">
              <a:rot lat="0" lon="0" rev="0"/>
            </a:camera>
            <a:lightRig rig="threePt" dir="t"/>
          </a:scene3d>
          <a:sp3d extrusionH="946150" contourW="12700"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/>
                </a:solidFill>
              </a:rPr>
              <a:t>LAN</a:t>
            </a:r>
            <a:endParaRPr lang="nl-NL" b="1" dirty="0">
              <a:solidFill>
                <a:schemeClr val="bg2"/>
              </a:solidFill>
            </a:endParaRPr>
          </a:p>
        </p:txBody>
      </p:sp>
      <p:sp>
        <p:nvSpPr>
          <p:cNvPr id="29" name="Left-Right Arrow 28"/>
          <p:cNvSpPr/>
          <p:nvPr/>
        </p:nvSpPr>
        <p:spPr>
          <a:xfrm flipV="1">
            <a:off x="4571049" y="4353241"/>
            <a:ext cx="574128" cy="211432"/>
          </a:xfrm>
          <a:prstGeom prst="leftRightArrow">
            <a:avLst/>
          </a:prstGeom>
          <a:solidFill>
            <a:srgbClr val="C06F75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contourW="12700"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Rectangle 11"/>
          <p:cNvSpPr/>
          <p:nvPr/>
        </p:nvSpPr>
        <p:spPr>
          <a:xfrm>
            <a:off x="5016767" y="4257799"/>
            <a:ext cx="811328" cy="483476"/>
          </a:xfrm>
          <a:prstGeom prst="rect">
            <a:avLst/>
          </a:prstGeom>
          <a:gradFill flip="none" rotWithShape="1">
            <a:gsLst>
              <a:gs pos="0">
                <a:srgbClr val="FFABA8">
                  <a:alpha val="90000"/>
                </a:srgbClr>
              </a:gs>
              <a:gs pos="100000">
                <a:srgbClr val="DE594F">
                  <a:alpha val="90000"/>
                </a:srgbClr>
              </a:gs>
            </a:gsLst>
            <a:lin ang="5400000" scaled="1"/>
            <a:tileRect/>
          </a:gradFill>
          <a:ln>
            <a:solidFill>
              <a:schemeClr val="accent2">
                <a:lumMod val="40000"/>
                <a:lumOff val="60000"/>
              </a:schemeClr>
            </a:solidFill>
          </a:ln>
          <a:scene3d>
            <a:camera prst="obliqueTopRight">
              <a:rot lat="0" lon="0" rev="0"/>
            </a:camera>
            <a:lightRig rig="threePt" dir="t"/>
          </a:scene3d>
          <a:sp3d extrusionH="946150" contourW="12700"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/>
                </a:solidFill>
              </a:rPr>
              <a:t>WAN</a:t>
            </a:r>
            <a:endParaRPr lang="nl-NL" b="1" dirty="0">
              <a:solidFill>
                <a:schemeClr val="bg2"/>
              </a:solidFill>
            </a:endParaRPr>
          </a:p>
        </p:txBody>
      </p:sp>
      <p:sp>
        <p:nvSpPr>
          <p:cNvPr id="31" name="Left-Right Arrow 30"/>
          <p:cNvSpPr/>
          <p:nvPr/>
        </p:nvSpPr>
        <p:spPr>
          <a:xfrm flipV="1">
            <a:off x="2299389" y="3690801"/>
            <a:ext cx="2799933" cy="211432"/>
          </a:xfrm>
          <a:prstGeom prst="leftRightArrow">
            <a:avLst/>
          </a:prstGeom>
          <a:solidFill>
            <a:srgbClr val="725B8F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contourW="12700"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4" name="Left-Right Arrow 33"/>
          <p:cNvSpPr/>
          <p:nvPr/>
        </p:nvSpPr>
        <p:spPr>
          <a:xfrm flipV="1">
            <a:off x="2293324" y="3057888"/>
            <a:ext cx="5197794" cy="211432"/>
          </a:xfrm>
          <a:prstGeom prst="leftRightArrow">
            <a:avLst/>
          </a:prstGeom>
          <a:solidFill>
            <a:srgbClr val="87A04C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contourW="12700"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baseline="-25000" dirty="0"/>
          </a:p>
        </p:txBody>
      </p:sp>
      <p:sp>
        <p:nvSpPr>
          <p:cNvPr id="35" name="Left-Right Arrow 34"/>
          <p:cNvSpPr/>
          <p:nvPr/>
        </p:nvSpPr>
        <p:spPr>
          <a:xfrm flipV="1">
            <a:off x="2299390" y="2445021"/>
            <a:ext cx="5197794" cy="211432"/>
          </a:xfrm>
          <a:prstGeom prst="leftRightArrow">
            <a:avLst/>
          </a:prstGeom>
          <a:solidFill>
            <a:srgbClr val="4174A5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contourW="12700"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baseline="-25000" dirty="0"/>
          </a:p>
        </p:txBody>
      </p:sp>
      <p:sp>
        <p:nvSpPr>
          <p:cNvPr id="36" name="TextBox 35"/>
          <p:cNvSpPr txBox="1"/>
          <p:nvPr/>
        </p:nvSpPr>
        <p:spPr>
          <a:xfrm>
            <a:off x="-46963" y="2445021"/>
            <a:ext cx="1061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Application</a:t>
            </a:r>
            <a:endParaRPr lang="nl-NL" dirty="0"/>
          </a:p>
        </p:txBody>
      </p:sp>
      <p:sp>
        <p:nvSpPr>
          <p:cNvPr id="37" name="TextBox 36"/>
          <p:cNvSpPr txBox="1"/>
          <p:nvPr/>
        </p:nvSpPr>
        <p:spPr>
          <a:xfrm>
            <a:off x="-1770" y="3052887"/>
            <a:ext cx="9492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Transport</a:t>
            </a:r>
            <a:endParaRPr lang="nl-NL" dirty="0"/>
          </a:p>
        </p:txBody>
      </p:sp>
      <p:sp>
        <p:nvSpPr>
          <p:cNvPr id="38" name="TextBox 37"/>
          <p:cNvSpPr txBox="1"/>
          <p:nvPr/>
        </p:nvSpPr>
        <p:spPr>
          <a:xfrm>
            <a:off x="-975" y="3632064"/>
            <a:ext cx="948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Internet</a:t>
            </a:r>
            <a:endParaRPr lang="nl-NL" dirty="0"/>
          </a:p>
        </p:txBody>
      </p:sp>
      <p:sp>
        <p:nvSpPr>
          <p:cNvPr id="39" name="TextBox 38"/>
          <p:cNvSpPr txBox="1"/>
          <p:nvPr/>
        </p:nvSpPr>
        <p:spPr>
          <a:xfrm>
            <a:off x="-975" y="4297610"/>
            <a:ext cx="961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Link</a:t>
            </a:r>
            <a:endParaRPr lang="nl-NL" dirty="0"/>
          </a:p>
        </p:txBody>
      </p:sp>
      <p:sp>
        <p:nvSpPr>
          <p:cNvPr id="40" name="TextBox 39"/>
          <p:cNvSpPr txBox="1"/>
          <p:nvPr/>
        </p:nvSpPr>
        <p:spPr>
          <a:xfrm>
            <a:off x="3529507" y="2165409"/>
            <a:ext cx="1824538" cy="307777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contourClr>
              <a:schemeClr val="tx1"/>
            </a:contourClr>
          </a:sp3d>
        </p:spPr>
        <p:txBody>
          <a:bodyPr wrap="none" rtlCol="0">
            <a:spAutoFit/>
          </a:bodyPr>
          <a:lstStyle/>
          <a:p>
            <a:pPr algn="ctr"/>
            <a:r>
              <a:rPr lang="en-US" b="1" i="1" dirty="0"/>
              <a:t>process to process</a:t>
            </a:r>
            <a:endParaRPr lang="nl-NL" b="1" i="1" dirty="0"/>
          </a:p>
        </p:txBody>
      </p:sp>
      <p:sp>
        <p:nvSpPr>
          <p:cNvPr id="41" name="TextBox 40"/>
          <p:cNvSpPr txBox="1"/>
          <p:nvPr/>
        </p:nvSpPr>
        <p:spPr>
          <a:xfrm>
            <a:off x="3672065" y="2796818"/>
            <a:ext cx="1617634" cy="307777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contourClr>
              <a:schemeClr val="tx1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host to host</a:t>
            </a:r>
            <a:endParaRPr lang="nl-NL" b="1" i="1" dirty="0"/>
          </a:p>
        </p:txBody>
      </p:sp>
      <p:sp>
        <p:nvSpPr>
          <p:cNvPr id="11" name="Rectangle 10"/>
          <p:cNvSpPr/>
          <p:nvPr/>
        </p:nvSpPr>
        <p:spPr>
          <a:xfrm>
            <a:off x="3672064" y="4268560"/>
            <a:ext cx="811328" cy="483476"/>
          </a:xfrm>
          <a:prstGeom prst="rect">
            <a:avLst/>
          </a:prstGeom>
          <a:gradFill flip="none" rotWithShape="1">
            <a:gsLst>
              <a:gs pos="0">
                <a:srgbClr val="FFABA8">
                  <a:alpha val="90000"/>
                </a:srgbClr>
              </a:gs>
              <a:gs pos="100000">
                <a:srgbClr val="DE594F">
                  <a:alpha val="90000"/>
                </a:srgbClr>
              </a:gs>
            </a:gsLst>
            <a:lin ang="5400000" scaled="1"/>
            <a:tileRect/>
          </a:gradFill>
          <a:ln>
            <a:solidFill>
              <a:schemeClr val="accent2">
                <a:lumMod val="40000"/>
                <a:lumOff val="60000"/>
              </a:schemeClr>
            </a:solidFill>
          </a:ln>
          <a:scene3d>
            <a:camera prst="obliqueTopRight">
              <a:rot lat="0" lon="0" rev="0"/>
            </a:camera>
            <a:lightRig rig="threePt" dir="t"/>
          </a:scene3d>
          <a:sp3d extrusionH="946150" contourW="12700"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/>
                </a:solidFill>
              </a:rPr>
              <a:t>WAN</a:t>
            </a:r>
            <a:endParaRPr lang="nl-NL" b="1" dirty="0">
              <a:solidFill>
                <a:schemeClr val="bg2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965236" y="4259591"/>
            <a:ext cx="811328" cy="483476"/>
          </a:xfrm>
          <a:prstGeom prst="rect">
            <a:avLst/>
          </a:prstGeom>
          <a:gradFill flip="none" rotWithShape="1">
            <a:gsLst>
              <a:gs pos="0">
                <a:srgbClr val="FFABA8">
                  <a:alpha val="90000"/>
                </a:srgbClr>
              </a:gs>
              <a:gs pos="100000">
                <a:srgbClr val="DE594F">
                  <a:alpha val="90000"/>
                </a:srgbClr>
              </a:gs>
            </a:gsLst>
            <a:lin ang="5400000" scaled="1"/>
            <a:tileRect/>
          </a:gradFill>
          <a:ln>
            <a:solidFill>
              <a:schemeClr val="accent2">
                <a:lumMod val="40000"/>
                <a:lumOff val="60000"/>
              </a:schemeClr>
            </a:solidFill>
          </a:ln>
          <a:scene3d>
            <a:camera prst="obliqueTopRight">
              <a:rot lat="0" lon="0" rev="0"/>
            </a:camera>
            <a:lightRig rig="threePt" dir="t"/>
          </a:scene3d>
          <a:sp3d extrusionH="946150" contourW="12700"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/>
                </a:solidFill>
              </a:rPr>
              <a:t>LAN</a:t>
            </a:r>
            <a:endParaRPr lang="nl-NL" b="1" dirty="0">
              <a:solidFill>
                <a:schemeClr val="bg2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027122" y="3632064"/>
            <a:ext cx="1743030" cy="483476"/>
          </a:xfrm>
          <a:prstGeom prst="rect">
            <a:avLst/>
          </a:prstGeom>
          <a:gradFill flip="none" rotWithShape="1">
            <a:gsLst>
              <a:gs pos="0">
                <a:srgbClr val="D1BEF0">
                  <a:alpha val="90000"/>
                </a:srgbClr>
              </a:gs>
              <a:gs pos="100000">
                <a:srgbClr val="9474BB">
                  <a:alpha val="90000"/>
                </a:srgbClr>
              </a:gs>
            </a:gsLst>
            <a:lin ang="5400000" scaled="1"/>
            <a:tileRect/>
          </a:gradFill>
          <a:ln>
            <a:solidFill>
              <a:srgbClr val="9677BD"/>
            </a:solidFill>
          </a:ln>
          <a:scene3d>
            <a:camera prst="obliqueTopRight">
              <a:rot lat="0" lon="0" rev="0"/>
            </a:camera>
            <a:lightRig rig="threePt" dir="t"/>
          </a:scene3d>
          <a:sp3d extrusionH="946150" contourW="12700"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/>
                </a:solidFill>
              </a:rPr>
              <a:t>IP</a:t>
            </a:r>
            <a:endParaRPr lang="nl-NL" b="1" dirty="0">
              <a:solidFill>
                <a:schemeClr val="bg2"/>
              </a:solidFill>
            </a:endParaRPr>
          </a:p>
        </p:txBody>
      </p:sp>
      <p:sp>
        <p:nvSpPr>
          <p:cNvPr id="33" name="Left-Right Arrow 32"/>
          <p:cNvSpPr/>
          <p:nvPr/>
        </p:nvSpPr>
        <p:spPr>
          <a:xfrm flipV="1">
            <a:off x="6916990" y="3690801"/>
            <a:ext cx="574128" cy="211432"/>
          </a:xfrm>
          <a:prstGeom prst="leftRightArrow">
            <a:avLst/>
          </a:prstGeom>
          <a:solidFill>
            <a:srgbClr val="725B8F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contourW="12700"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0" name="Left-Right Arrow 29"/>
          <p:cNvSpPr/>
          <p:nvPr/>
        </p:nvSpPr>
        <p:spPr>
          <a:xfrm flipV="1">
            <a:off x="6913705" y="4353241"/>
            <a:ext cx="574128" cy="211432"/>
          </a:xfrm>
          <a:prstGeom prst="leftRightArrow">
            <a:avLst/>
          </a:prstGeom>
          <a:solidFill>
            <a:srgbClr val="C06F75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contourW="12700"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Rectangle 13"/>
          <p:cNvSpPr/>
          <p:nvPr/>
        </p:nvSpPr>
        <p:spPr>
          <a:xfrm>
            <a:off x="7327849" y="4268560"/>
            <a:ext cx="1177107" cy="483476"/>
          </a:xfrm>
          <a:prstGeom prst="rect">
            <a:avLst/>
          </a:prstGeom>
          <a:gradFill flip="none" rotWithShape="1">
            <a:gsLst>
              <a:gs pos="0">
                <a:srgbClr val="FFABA8">
                  <a:alpha val="90000"/>
                </a:srgbClr>
              </a:gs>
              <a:gs pos="100000">
                <a:srgbClr val="DE594F">
                  <a:alpha val="90000"/>
                </a:srgbClr>
              </a:gs>
            </a:gsLst>
            <a:lin ang="5400000" scaled="1"/>
            <a:tileRect/>
          </a:gradFill>
          <a:ln>
            <a:solidFill>
              <a:schemeClr val="accent2">
                <a:lumMod val="40000"/>
                <a:lumOff val="60000"/>
              </a:schemeClr>
            </a:solidFill>
          </a:ln>
          <a:scene3d>
            <a:camera prst="obliqueTopRight">
              <a:rot lat="0" lon="0" rev="0"/>
            </a:camera>
            <a:lightRig rig="threePt" dir="t"/>
          </a:scene3d>
          <a:sp3d extrusionH="946150" contourW="12700"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/>
                </a:solidFill>
              </a:rPr>
              <a:t>LAN</a:t>
            </a:r>
            <a:endParaRPr lang="nl-NL" b="1" dirty="0">
              <a:solidFill>
                <a:schemeClr val="bg2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327849" y="3633855"/>
            <a:ext cx="1165615" cy="483476"/>
          </a:xfrm>
          <a:prstGeom prst="rect">
            <a:avLst/>
          </a:prstGeom>
          <a:gradFill flip="none" rotWithShape="1">
            <a:gsLst>
              <a:gs pos="0">
                <a:srgbClr val="D1BEF0">
                  <a:alpha val="90000"/>
                </a:srgbClr>
              </a:gs>
              <a:gs pos="100000">
                <a:srgbClr val="9474BB">
                  <a:alpha val="90000"/>
                </a:srgbClr>
              </a:gs>
            </a:gsLst>
            <a:lin ang="5400000" scaled="1"/>
            <a:tileRect/>
          </a:gradFill>
          <a:ln>
            <a:solidFill>
              <a:srgbClr val="9677BD"/>
            </a:solidFill>
          </a:ln>
          <a:scene3d>
            <a:camera prst="obliqueTopRight">
              <a:rot lat="0" lon="0" rev="0"/>
            </a:camera>
            <a:lightRig rig="threePt" dir="t"/>
          </a:scene3d>
          <a:sp3d extrusionH="946150" contourW="12700"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/>
                </a:solidFill>
              </a:rPr>
              <a:t>IP</a:t>
            </a:r>
            <a:endParaRPr lang="nl-NL" b="1" dirty="0">
              <a:solidFill>
                <a:schemeClr val="bg2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326061" y="3001957"/>
            <a:ext cx="1165615" cy="483476"/>
          </a:xfrm>
          <a:prstGeom prst="rect">
            <a:avLst/>
          </a:prstGeom>
          <a:gradFill>
            <a:gsLst>
              <a:gs pos="0">
                <a:srgbClr val="E1FBAD">
                  <a:alpha val="90000"/>
                </a:srgbClr>
              </a:gs>
              <a:gs pos="100000">
                <a:srgbClr val="A9C562">
                  <a:alpha val="90000"/>
                </a:srgbClr>
              </a:gs>
            </a:gsLst>
            <a:lin ang="5400000" scaled="1"/>
          </a:gradFill>
          <a:ln>
            <a:solidFill>
              <a:srgbClr val="B2D462"/>
            </a:solidFill>
          </a:ln>
          <a:scene3d>
            <a:camera prst="obliqueTopRight">
              <a:rot lat="0" lon="0" rev="0"/>
            </a:camera>
            <a:lightRig rig="threePt" dir="t"/>
          </a:scene3d>
          <a:sp3d extrusionH="946150" contourW="12700"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/>
                </a:solidFill>
              </a:rPr>
              <a:t>TCP</a:t>
            </a:r>
            <a:endParaRPr lang="nl-NL" b="1" dirty="0">
              <a:solidFill>
                <a:schemeClr val="bg2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339341" y="2365461"/>
            <a:ext cx="1165615" cy="483476"/>
          </a:xfrm>
          <a:prstGeom prst="rect">
            <a:avLst/>
          </a:prstGeom>
          <a:gradFill>
            <a:gsLst>
              <a:gs pos="0">
                <a:srgbClr val="A4CAFD">
                  <a:alpha val="90000"/>
                </a:srgbClr>
              </a:gs>
              <a:gs pos="100000">
                <a:srgbClr val="5096D9">
                  <a:alpha val="90000"/>
                </a:srgbClr>
              </a:gs>
            </a:gsLst>
            <a:lin ang="5400000" scaled="1"/>
          </a:gradFill>
          <a:ln>
            <a:solidFill>
              <a:srgbClr val="5498DA"/>
            </a:solidFill>
          </a:ln>
          <a:scene3d>
            <a:camera prst="obliqueTopRight">
              <a:rot lat="0" lon="0" rev="0"/>
            </a:camera>
            <a:lightRig rig="threePt" dir="t"/>
          </a:scene3d>
          <a:sp3d extrusionH="946150" contourW="12700"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/>
                </a:solidFill>
              </a:rPr>
              <a:t>e.g. HTTP</a:t>
            </a:r>
            <a:endParaRPr lang="nl-NL" b="1" dirty="0">
              <a:solidFill>
                <a:schemeClr val="bg2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890538" y="3440173"/>
            <a:ext cx="1617634" cy="307777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contourClr>
              <a:schemeClr val="tx1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VLAN to VLAN</a:t>
            </a:r>
            <a:endParaRPr lang="nl-NL" b="1" i="1" dirty="0"/>
          </a:p>
        </p:txBody>
      </p:sp>
    </p:spTree>
    <p:extLst>
      <p:ext uri="{BB962C8B-B14F-4D97-AF65-F5344CB8AC3E}">
        <p14:creationId xmlns:p14="http://schemas.microsoft.com/office/powerpoint/2010/main" val="1212602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9110" y="420414"/>
            <a:ext cx="6172199" cy="579438"/>
          </a:xfrm>
        </p:spPr>
        <p:txBody>
          <a:bodyPr/>
          <a:lstStyle/>
          <a:p>
            <a:r>
              <a:rPr lang="nl-NL" sz="3000" b="1" dirty="0"/>
              <a:t>Encapsulation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447143"/>
            <a:ext cx="76200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9124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9110" y="420414"/>
            <a:ext cx="6172199" cy="579438"/>
          </a:xfrm>
        </p:spPr>
        <p:txBody>
          <a:bodyPr/>
          <a:lstStyle/>
          <a:p>
            <a:r>
              <a:rPr lang="nl-NL" sz="3000" b="1" dirty="0"/>
              <a:t>TCP/IP – Internet Layer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700" y="1584106"/>
            <a:ext cx="5715000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3814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9110" y="420414"/>
            <a:ext cx="6172199" cy="579438"/>
          </a:xfrm>
        </p:spPr>
        <p:txBody>
          <a:bodyPr/>
          <a:lstStyle/>
          <a:p>
            <a:r>
              <a:rPr lang="nl-NL" sz="3000" b="1" dirty="0"/>
              <a:t>TCP/IP – Transport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86" y="1163874"/>
            <a:ext cx="8208579" cy="5467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968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3399" y="1770716"/>
            <a:ext cx="7881937" cy="4238198"/>
          </a:xfrm>
        </p:spPr>
        <p:txBody>
          <a:bodyPr/>
          <a:lstStyle/>
          <a:p>
            <a:pPr marL="106680" indent="0">
              <a:buNone/>
            </a:pPr>
            <a:r>
              <a:rPr lang="en-US" sz="5400" dirty="0"/>
              <a:t>Sockets</a:t>
            </a:r>
            <a:endParaRPr lang="en-US" sz="3600" dirty="0"/>
          </a:p>
          <a:p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4043" y="2432957"/>
            <a:ext cx="41910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5228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9109" y="420414"/>
            <a:ext cx="6778911" cy="579438"/>
          </a:xfrm>
        </p:spPr>
        <p:txBody>
          <a:bodyPr/>
          <a:lstStyle/>
          <a:p>
            <a:r>
              <a:rPr lang="en-US" sz="3000" b="1" dirty="0"/>
              <a:t>Socket API for IPC</a:t>
            </a:r>
            <a:endParaRPr lang="nl-NL" sz="3000" b="1" dirty="0"/>
          </a:p>
        </p:txBody>
      </p:sp>
      <p:sp>
        <p:nvSpPr>
          <p:cNvPr id="4" name="Rectangle 3"/>
          <p:cNvSpPr/>
          <p:nvPr/>
        </p:nvSpPr>
        <p:spPr>
          <a:xfrm>
            <a:off x="747832" y="3677122"/>
            <a:ext cx="8092966" cy="236871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>
                <a:lumMod val="50000"/>
                <a:lumOff val="50000"/>
              </a:schemeClr>
            </a:solidFill>
          </a:ln>
          <a:scene3d>
            <a:camera prst="obliqueTopRight">
              <a:rot lat="5100001" lon="0" rev="0"/>
            </a:camera>
            <a:lightRig rig="contrasting" dir="t"/>
          </a:scene3d>
          <a:sp3d extrusionH="107950" contourW="12700">
            <a:bevelT w="0" h="0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Rectangle 4"/>
          <p:cNvSpPr/>
          <p:nvPr/>
        </p:nvSpPr>
        <p:spPr>
          <a:xfrm>
            <a:off x="1011327" y="4264980"/>
            <a:ext cx="1165615" cy="483476"/>
          </a:xfrm>
          <a:prstGeom prst="rect">
            <a:avLst/>
          </a:prstGeom>
          <a:gradFill flip="none" rotWithShape="1">
            <a:gsLst>
              <a:gs pos="0">
                <a:srgbClr val="FFABA8">
                  <a:alpha val="90000"/>
                </a:srgbClr>
              </a:gs>
              <a:gs pos="100000">
                <a:srgbClr val="DE594F">
                  <a:alpha val="90000"/>
                </a:srgbClr>
              </a:gs>
            </a:gsLst>
            <a:lin ang="5400000" scaled="1"/>
            <a:tileRect/>
          </a:gradFill>
          <a:ln>
            <a:solidFill>
              <a:schemeClr val="accent2">
                <a:lumMod val="40000"/>
                <a:lumOff val="60000"/>
              </a:schemeClr>
            </a:solidFill>
          </a:ln>
          <a:scene3d>
            <a:camera prst="obliqueTopRight">
              <a:rot lat="0" lon="0" rev="0"/>
            </a:camera>
            <a:lightRig rig="threePt" dir="t"/>
          </a:scene3d>
          <a:sp3d extrusionH="946150" contourW="12700"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/>
                </a:solidFill>
              </a:rPr>
              <a:t>LAN</a:t>
            </a:r>
            <a:endParaRPr lang="nl-NL" b="1" dirty="0">
              <a:solidFill>
                <a:schemeClr val="bg2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13115" y="3632064"/>
            <a:ext cx="1165615" cy="483476"/>
          </a:xfrm>
          <a:prstGeom prst="rect">
            <a:avLst/>
          </a:prstGeom>
          <a:gradFill flip="none" rotWithShape="1">
            <a:gsLst>
              <a:gs pos="0">
                <a:srgbClr val="D1BEF0">
                  <a:alpha val="90000"/>
                </a:srgbClr>
              </a:gs>
              <a:gs pos="100000">
                <a:srgbClr val="9474BB">
                  <a:alpha val="90000"/>
                </a:srgbClr>
              </a:gs>
            </a:gsLst>
            <a:lin ang="5400000" scaled="1"/>
            <a:tileRect/>
          </a:gradFill>
          <a:ln>
            <a:solidFill>
              <a:srgbClr val="9677BD"/>
            </a:solidFill>
          </a:ln>
          <a:scene3d>
            <a:camera prst="obliqueTopRight">
              <a:rot lat="0" lon="0" rev="0"/>
            </a:camera>
            <a:lightRig rig="threePt" dir="t"/>
          </a:scene3d>
          <a:sp3d extrusionH="946150" contourW="12700"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/>
                </a:solidFill>
              </a:rPr>
              <a:t>IP</a:t>
            </a:r>
            <a:endParaRPr lang="nl-NL" b="1" dirty="0">
              <a:solidFill>
                <a:schemeClr val="bg2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011327" y="3000166"/>
            <a:ext cx="1165615" cy="483476"/>
          </a:xfrm>
          <a:prstGeom prst="rect">
            <a:avLst/>
          </a:prstGeom>
          <a:gradFill>
            <a:gsLst>
              <a:gs pos="0">
                <a:srgbClr val="E1FBAD">
                  <a:alpha val="90000"/>
                </a:srgbClr>
              </a:gs>
              <a:gs pos="100000">
                <a:srgbClr val="A9C562">
                  <a:alpha val="90000"/>
                </a:srgbClr>
              </a:gs>
            </a:gsLst>
            <a:lin ang="5400000" scaled="1"/>
          </a:gradFill>
          <a:ln>
            <a:solidFill>
              <a:srgbClr val="B2D462"/>
            </a:solidFill>
          </a:ln>
          <a:scene3d>
            <a:camera prst="obliqueTopRight">
              <a:rot lat="0" lon="0" rev="0"/>
            </a:camera>
            <a:lightRig rig="threePt" dir="t"/>
          </a:scene3d>
          <a:sp3d extrusionH="946150" contourW="12700"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/>
                </a:solidFill>
              </a:rPr>
              <a:t>TCP</a:t>
            </a:r>
            <a:endParaRPr lang="nl-NL" b="1" dirty="0">
              <a:solidFill>
                <a:schemeClr val="bg2"/>
              </a:solidFill>
            </a:endParaRPr>
          </a:p>
        </p:txBody>
      </p:sp>
      <p:sp>
        <p:nvSpPr>
          <p:cNvPr id="28" name="Left-Right Arrow 27"/>
          <p:cNvSpPr/>
          <p:nvPr/>
        </p:nvSpPr>
        <p:spPr>
          <a:xfrm flipV="1">
            <a:off x="2299390" y="4353241"/>
            <a:ext cx="574128" cy="211432"/>
          </a:xfrm>
          <a:prstGeom prst="leftRightArrow">
            <a:avLst/>
          </a:prstGeom>
          <a:solidFill>
            <a:srgbClr val="C06F75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contourW="12700"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Rectangle 8"/>
          <p:cNvSpPr/>
          <p:nvPr/>
        </p:nvSpPr>
        <p:spPr>
          <a:xfrm>
            <a:off x="2723595" y="4266768"/>
            <a:ext cx="811328" cy="483476"/>
          </a:xfrm>
          <a:prstGeom prst="rect">
            <a:avLst/>
          </a:prstGeom>
          <a:gradFill flip="none" rotWithShape="1">
            <a:gsLst>
              <a:gs pos="0">
                <a:srgbClr val="FFABA8">
                  <a:alpha val="90000"/>
                </a:srgbClr>
              </a:gs>
              <a:gs pos="100000">
                <a:srgbClr val="DE594F">
                  <a:alpha val="90000"/>
                </a:srgbClr>
              </a:gs>
            </a:gsLst>
            <a:lin ang="5400000" scaled="1"/>
            <a:tileRect/>
          </a:gradFill>
          <a:ln>
            <a:solidFill>
              <a:schemeClr val="accent2">
                <a:lumMod val="40000"/>
                <a:lumOff val="60000"/>
              </a:schemeClr>
            </a:solidFill>
          </a:ln>
          <a:scene3d>
            <a:camera prst="obliqueTopRight">
              <a:rot lat="0" lon="0" rev="0"/>
            </a:camera>
            <a:lightRig rig="threePt" dir="t"/>
          </a:scene3d>
          <a:sp3d extrusionH="946150" contourW="12700"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/>
                </a:solidFill>
              </a:rPr>
              <a:t>LAN</a:t>
            </a:r>
            <a:endParaRPr lang="nl-NL" b="1" dirty="0">
              <a:solidFill>
                <a:schemeClr val="bg2"/>
              </a:solidFill>
            </a:endParaRPr>
          </a:p>
        </p:txBody>
      </p:sp>
      <p:sp>
        <p:nvSpPr>
          <p:cNvPr id="29" name="Left-Right Arrow 28"/>
          <p:cNvSpPr/>
          <p:nvPr/>
        </p:nvSpPr>
        <p:spPr>
          <a:xfrm flipV="1">
            <a:off x="4571049" y="4353241"/>
            <a:ext cx="574128" cy="211432"/>
          </a:xfrm>
          <a:prstGeom prst="leftRightArrow">
            <a:avLst/>
          </a:prstGeom>
          <a:solidFill>
            <a:srgbClr val="C06F75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contourW="12700"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Rectangle 11"/>
          <p:cNvSpPr/>
          <p:nvPr/>
        </p:nvSpPr>
        <p:spPr>
          <a:xfrm>
            <a:off x="5016767" y="4257799"/>
            <a:ext cx="811328" cy="483476"/>
          </a:xfrm>
          <a:prstGeom prst="rect">
            <a:avLst/>
          </a:prstGeom>
          <a:gradFill flip="none" rotWithShape="1">
            <a:gsLst>
              <a:gs pos="0">
                <a:srgbClr val="FFABA8">
                  <a:alpha val="90000"/>
                </a:srgbClr>
              </a:gs>
              <a:gs pos="100000">
                <a:srgbClr val="DE594F">
                  <a:alpha val="90000"/>
                </a:srgbClr>
              </a:gs>
            </a:gsLst>
            <a:lin ang="5400000" scaled="1"/>
            <a:tileRect/>
          </a:gradFill>
          <a:ln>
            <a:solidFill>
              <a:schemeClr val="accent2">
                <a:lumMod val="40000"/>
                <a:lumOff val="60000"/>
              </a:schemeClr>
            </a:solidFill>
          </a:ln>
          <a:scene3d>
            <a:camera prst="obliqueTopRight">
              <a:rot lat="0" lon="0" rev="0"/>
            </a:camera>
            <a:lightRig rig="threePt" dir="t"/>
          </a:scene3d>
          <a:sp3d extrusionH="946150" contourW="12700"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/>
                </a:solidFill>
              </a:rPr>
              <a:t>WAN</a:t>
            </a:r>
            <a:endParaRPr lang="nl-NL" b="1" dirty="0">
              <a:solidFill>
                <a:schemeClr val="bg2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0" y="1681899"/>
            <a:ext cx="1061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Application</a:t>
            </a:r>
            <a:endParaRPr lang="nl-NL" dirty="0"/>
          </a:p>
        </p:txBody>
      </p:sp>
      <p:sp>
        <p:nvSpPr>
          <p:cNvPr id="37" name="TextBox 36"/>
          <p:cNvSpPr txBox="1"/>
          <p:nvPr/>
        </p:nvSpPr>
        <p:spPr>
          <a:xfrm>
            <a:off x="-1770" y="3052887"/>
            <a:ext cx="9492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Transport</a:t>
            </a:r>
            <a:endParaRPr lang="nl-NL" dirty="0"/>
          </a:p>
        </p:txBody>
      </p:sp>
      <p:sp>
        <p:nvSpPr>
          <p:cNvPr id="38" name="TextBox 37"/>
          <p:cNvSpPr txBox="1"/>
          <p:nvPr/>
        </p:nvSpPr>
        <p:spPr>
          <a:xfrm>
            <a:off x="-975" y="3632064"/>
            <a:ext cx="9485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Internet</a:t>
            </a:r>
            <a:endParaRPr lang="nl-NL" dirty="0"/>
          </a:p>
        </p:txBody>
      </p:sp>
      <p:sp>
        <p:nvSpPr>
          <p:cNvPr id="39" name="TextBox 38"/>
          <p:cNvSpPr txBox="1"/>
          <p:nvPr/>
        </p:nvSpPr>
        <p:spPr>
          <a:xfrm>
            <a:off x="-975" y="4297610"/>
            <a:ext cx="961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Link</a:t>
            </a:r>
            <a:endParaRPr lang="nl-NL" dirty="0"/>
          </a:p>
        </p:txBody>
      </p:sp>
      <p:sp>
        <p:nvSpPr>
          <p:cNvPr id="11" name="Rectangle 10"/>
          <p:cNvSpPr/>
          <p:nvPr/>
        </p:nvSpPr>
        <p:spPr>
          <a:xfrm>
            <a:off x="3672064" y="4268560"/>
            <a:ext cx="811328" cy="483476"/>
          </a:xfrm>
          <a:prstGeom prst="rect">
            <a:avLst/>
          </a:prstGeom>
          <a:gradFill flip="none" rotWithShape="1">
            <a:gsLst>
              <a:gs pos="0">
                <a:srgbClr val="FFABA8">
                  <a:alpha val="90000"/>
                </a:srgbClr>
              </a:gs>
              <a:gs pos="100000">
                <a:srgbClr val="DE594F">
                  <a:alpha val="90000"/>
                </a:srgbClr>
              </a:gs>
            </a:gsLst>
            <a:lin ang="5400000" scaled="1"/>
            <a:tileRect/>
          </a:gradFill>
          <a:ln>
            <a:solidFill>
              <a:schemeClr val="accent2">
                <a:lumMod val="40000"/>
                <a:lumOff val="60000"/>
              </a:schemeClr>
            </a:solidFill>
          </a:ln>
          <a:scene3d>
            <a:camera prst="obliqueTopRight">
              <a:rot lat="0" lon="0" rev="0"/>
            </a:camera>
            <a:lightRig rig="threePt" dir="t"/>
          </a:scene3d>
          <a:sp3d extrusionH="946150" contourW="12700"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/>
                </a:solidFill>
              </a:rPr>
              <a:t>WAN</a:t>
            </a:r>
            <a:endParaRPr lang="nl-NL" b="1" dirty="0">
              <a:solidFill>
                <a:schemeClr val="bg2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965236" y="4259591"/>
            <a:ext cx="811328" cy="483476"/>
          </a:xfrm>
          <a:prstGeom prst="rect">
            <a:avLst/>
          </a:prstGeom>
          <a:gradFill flip="none" rotWithShape="1">
            <a:gsLst>
              <a:gs pos="0">
                <a:srgbClr val="FFABA8">
                  <a:alpha val="90000"/>
                </a:srgbClr>
              </a:gs>
              <a:gs pos="100000">
                <a:srgbClr val="DE594F">
                  <a:alpha val="90000"/>
                </a:srgbClr>
              </a:gs>
            </a:gsLst>
            <a:lin ang="5400000" scaled="1"/>
            <a:tileRect/>
          </a:gradFill>
          <a:ln>
            <a:solidFill>
              <a:schemeClr val="accent2">
                <a:lumMod val="40000"/>
                <a:lumOff val="60000"/>
              </a:schemeClr>
            </a:solidFill>
          </a:ln>
          <a:scene3d>
            <a:camera prst="obliqueTopRight">
              <a:rot lat="0" lon="0" rev="0"/>
            </a:camera>
            <a:lightRig rig="threePt" dir="t"/>
          </a:scene3d>
          <a:sp3d extrusionH="946150" contourW="12700"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/>
                </a:solidFill>
              </a:rPr>
              <a:t>LAN</a:t>
            </a:r>
            <a:endParaRPr lang="nl-NL" b="1" dirty="0">
              <a:solidFill>
                <a:schemeClr val="bg2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724240" y="3633855"/>
            <a:ext cx="1743030" cy="483476"/>
          </a:xfrm>
          <a:prstGeom prst="rect">
            <a:avLst/>
          </a:prstGeom>
          <a:gradFill flip="none" rotWithShape="1">
            <a:gsLst>
              <a:gs pos="0">
                <a:srgbClr val="D1BEF0">
                  <a:alpha val="90000"/>
                </a:srgbClr>
              </a:gs>
              <a:gs pos="100000">
                <a:srgbClr val="9474BB">
                  <a:alpha val="90000"/>
                </a:srgbClr>
              </a:gs>
            </a:gsLst>
            <a:lin ang="5400000" scaled="1"/>
            <a:tileRect/>
          </a:gradFill>
          <a:ln>
            <a:solidFill>
              <a:srgbClr val="9677BD"/>
            </a:solidFill>
          </a:ln>
          <a:scene3d>
            <a:camera prst="obliqueTopRight">
              <a:rot lat="0" lon="0" rev="0"/>
            </a:camera>
            <a:lightRig rig="threePt" dir="t"/>
          </a:scene3d>
          <a:sp3d extrusionH="946150" contourW="12700"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/>
                </a:solidFill>
              </a:rPr>
              <a:t>IP</a:t>
            </a:r>
            <a:endParaRPr lang="nl-NL" b="1" dirty="0">
              <a:solidFill>
                <a:schemeClr val="bg2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027122" y="3632064"/>
            <a:ext cx="1743030" cy="483476"/>
          </a:xfrm>
          <a:prstGeom prst="rect">
            <a:avLst/>
          </a:prstGeom>
          <a:gradFill flip="none" rotWithShape="1">
            <a:gsLst>
              <a:gs pos="0">
                <a:srgbClr val="D1BEF0">
                  <a:alpha val="90000"/>
                </a:srgbClr>
              </a:gs>
              <a:gs pos="100000">
                <a:srgbClr val="9474BB">
                  <a:alpha val="90000"/>
                </a:srgbClr>
              </a:gs>
            </a:gsLst>
            <a:lin ang="5400000" scaled="1"/>
            <a:tileRect/>
          </a:gradFill>
          <a:ln>
            <a:solidFill>
              <a:srgbClr val="9677BD"/>
            </a:solidFill>
          </a:ln>
          <a:scene3d>
            <a:camera prst="obliqueTopRight">
              <a:rot lat="0" lon="0" rev="0"/>
            </a:camera>
            <a:lightRig rig="threePt" dir="t"/>
          </a:scene3d>
          <a:sp3d extrusionH="946150" contourW="12700"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/>
                </a:solidFill>
              </a:rPr>
              <a:t>IP</a:t>
            </a:r>
            <a:endParaRPr lang="nl-NL" b="1" dirty="0">
              <a:solidFill>
                <a:schemeClr val="bg2"/>
              </a:solidFill>
            </a:endParaRPr>
          </a:p>
        </p:txBody>
      </p:sp>
      <p:sp>
        <p:nvSpPr>
          <p:cNvPr id="30" name="Left-Right Arrow 29"/>
          <p:cNvSpPr/>
          <p:nvPr/>
        </p:nvSpPr>
        <p:spPr>
          <a:xfrm flipV="1">
            <a:off x="6913705" y="4353241"/>
            <a:ext cx="574128" cy="211432"/>
          </a:xfrm>
          <a:prstGeom prst="leftRightArrow">
            <a:avLst/>
          </a:prstGeom>
          <a:solidFill>
            <a:srgbClr val="C06F75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contourW="12700"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Rectangle 13"/>
          <p:cNvSpPr/>
          <p:nvPr/>
        </p:nvSpPr>
        <p:spPr>
          <a:xfrm>
            <a:off x="7327849" y="4268560"/>
            <a:ext cx="1177107" cy="483476"/>
          </a:xfrm>
          <a:prstGeom prst="rect">
            <a:avLst/>
          </a:prstGeom>
          <a:gradFill flip="none" rotWithShape="1">
            <a:gsLst>
              <a:gs pos="0">
                <a:srgbClr val="FFABA8">
                  <a:alpha val="90000"/>
                </a:srgbClr>
              </a:gs>
              <a:gs pos="100000">
                <a:srgbClr val="DE594F">
                  <a:alpha val="90000"/>
                </a:srgbClr>
              </a:gs>
            </a:gsLst>
            <a:lin ang="5400000" scaled="1"/>
            <a:tileRect/>
          </a:gradFill>
          <a:ln>
            <a:solidFill>
              <a:schemeClr val="accent2">
                <a:lumMod val="40000"/>
                <a:lumOff val="60000"/>
              </a:schemeClr>
            </a:solidFill>
          </a:ln>
          <a:scene3d>
            <a:camera prst="obliqueTopRight">
              <a:rot lat="0" lon="0" rev="0"/>
            </a:camera>
            <a:lightRig rig="threePt" dir="t"/>
          </a:scene3d>
          <a:sp3d extrusionH="946150" contourW="12700"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/>
                </a:solidFill>
              </a:rPr>
              <a:t>LAN</a:t>
            </a:r>
            <a:endParaRPr lang="nl-NL" b="1" dirty="0">
              <a:solidFill>
                <a:schemeClr val="bg2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327849" y="3633855"/>
            <a:ext cx="1165615" cy="483476"/>
          </a:xfrm>
          <a:prstGeom prst="rect">
            <a:avLst/>
          </a:prstGeom>
          <a:gradFill flip="none" rotWithShape="1">
            <a:gsLst>
              <a:gs pos="0">
                <a:srgbClr val="D1BEF0">
                  <a:alpha val="90000"/>
                </a:srgbClr>
              </a:gs>
              <a:gs pos="100000">
                <a:srgbClr val="9474BB">
                  <a:alpha val="90000"/>
                </a:srgbClr>
              </a:gs>
            </a:gsLst>
            <a:lin ang="5400000" scaled="1"/>
            <a:tileRect/>
          </a:gradFill>
          <a:ln>
            <a:solidFill>
              <a:srgbClr val="9677BD"/>
            </a:solidFill>
          </a:ln>
          <a:scene3d>
            <a:camera prst="obliqueTopRight">
              <a:rot lat="0" lon="0" rev="0"/>
            </a:camera>
            <a:lightRig rig="threePt" dir="t"/>
          </a:scene3d>
          <a:sp3d extrusionH="946150" contourW="12700"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/>
                </a:solidFill>
              </a:rPr>
              <a:t>IP</a:t>
            </a:r>
            <a:endParaRPr lang="nl-NL" b="1" dirty="0">
              <a:solidFill>
                <a:schemeClr val="bg2"/>
              </a:solidFill>
            </a:endParaRPr>
          </a:p>
        </p:txBody>
      </p:sp>
      <p:sp>
        <p:nvSpPr>
          <p:cNvPr id="3" name="Up-Down Arrow 2"/>
          <p:cNvSpPr/>
          <p:nvPr/>
        </p:nvSpPr>
        <p:spPr>
          <a:xfrm>
            <a:off x="1473158" y="1989676"/>
            <a:ext cx="241952" cy="913750"/>
          </a:xfrm>
          <a:prstGeom prst="upDownArrow">
            <a:avLst/>
          </a:prstGeom>
          <a:gradFill>
            <a:gsLst>
              <a:gs pos="0">
                <a:srgbClr val="A4CAFD">
                  <a:alpha val="90000"/>
                </a:srgbClr>
              </a:gs>
              <a:gs pos="100000">
                <a:srgbClr val="87A04C"/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6" name="Rectangle 25"/>
          <p:cNvSpPr/>
          <p:nvPr/>
        </p:nvSpPr>
        <p:spPr>
          <a:xfrm>
            <a:off x="1024607" y="1571190"/>
            <a:ext cx="1165615" cy="483476"/>
          </a:xfrm>
          <a:prstGeom prst="rect">
            <a:avLst/>
          </a:prstGeom>
          <a:gradFill>
            <a:gsLst>
              <a:gs pos="0">
                <a:srgbClr val="A4CAFD">
                  <a:alpha val="90000"/>
                </a:srgbClr>
              </a:gs>
              <a:gs pos="100000">
                <a:srgbClr val="5096D9">
                  <a:alpha val="90000"/>
                </a:srgbClr>
              </a:gs>
            </a:gsLst>
            <a:lin ang="5400000" scaled="1"/>
          </a:gradFill>
          <a:ln>
            <a:solidFill>
              <a:srgbClr val="5498DA"/>
            </a:solidFill>
          </a:ln>
          <a:scene3d>
            <a:camera prst="obliqueTopRight">
              <a:rot lat="0" lon="0" rev="0"/>
            </a:camera>
            <a:lightRig rig="threePt" dir="t"/>
          </a:scene3d>
          <a:sp3d extrusionH="946150" contourW="12700"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/>
                </a:solidFill>
              </a:rPr>
              <a:t>e.g. HTTP</a:t>
            </a:r>
            <a:endParaRPr lang="nl-NL" b="1" dirty="0">
              <a:solidFill>
                <a:schemeClr val="bg2"/>
              </a:solidFill>
            </a:endParaRPr>
          </a:p>
        </p:txBody>
      </p:sp>
      <p:sp>
        <p:nvSpPr>
          <p:cNvPr id="33" name="Left-Right Arrow 32"/>
          <p:cNvSpPr/>
          <p:nvPr/>
        </p:nvSpPr>
        <p:spPr>
          <a:xfrm flipV="1">
            <a:off x="1839695" y="2334678"/>
            <a:ext cx="5836040" cy="211432"/>
          </a:xfrm>
          <a:prstGeom prst="leftRightArrow">
            <a:avLst/>
          </a:prstGeom>
          <a:gradFill flip="none" rotWithShape="1">
            <a:gsLst>
              <a:gs pos="2000">
                <a:srgbClr val="ABCEFA"/>
              </a:gs>
              <a:gs pos="100000">
                <a:srgbClr val="87A04C"/>
              </a:gs>
            </a:gsLst>
            <a:lin ang="5400000" scaled="1"/>
            <a:tileRect/>
          </a:gra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contourW="12700"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4" name="TextBox 33"/>
          <p:cNvSpPr txBox="1"/>
          <p:nvPr/>
        </p:nvSpPr>
        <p:spPr>
          <a:xfrm>
            <a:off x="2839072" y="2072014"/>
            <a:ext cx="4106298" cy="307777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contourClr>
              <a:schemeClr val="tx1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Socket API (</a:t>
            </a:r>
            <a:r>
              <a:rPr lang="en-US" b="1" i="1" dirty="0" err="1"/>
              <a:t>InterProcess</a:t>
            </a:r>
            <a:r>
              <a:rPr lang="en-US" b="1" i="1" dirty="0"/>
              <a:t> Communication)</a:t>
            </a:r>
            <a:endParaRPr lang="nl-NL" b="1" i="1" dirty="0"/>
          </a:p>
        </p:txBody>
      </p:sp>
      <p:sp>
        <p:nvSpPr>
          <p:cNvPr id="35" name="Left-Right Arrow 34"/>
          <p:cNvSpPr/>
          <p:nvPr/>
        </p:nvSpPr>
        <p:spPr>
          <a:xfrm flipV="1">
            <a:off x="2293324" y="3057888"/>
            <a:ext cx="5197794" cy="211432"/>
          </a:xfrm>
          <a:prstGeom prst="leftRightArrow">
            <a:avLst/>
          </a:prstGeom>
          <a:solidFill>
            <a:srgbClr val="87A04C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contourW="12700"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baseline="-25000" dirty="0"/>
          </a:p>
        </p:txBody>
      </p:sp>
      <p:sp>
        <p:nvSpPr>
          <p:cNvPr id="40" name="Left-Right Arrow 39"/>
          <p:cNvSpPr/>
          <p:nvPr/>
        </p:nvSpPr>
        <p:spPr>
          <a:xfrm flipV="1">
            <a:off x="2299390" y="1656581"/>
            <a:ext cx="5197794" cy="211432"/>
          </a:xfrm>
          <a:prstGeom prst="leftRightArrow">
            <a:avLst/>
          </a:prstGeom>
          <a:solidFill>
            <a:srgbClr val="4174A5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 contourW="12700"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baseline="-25000" dirty="0"/>
          </a:p>
        </p:txBody>
      </p:sp>
      <p:sp>
        <p:nvSpPr>
          <p:cNvPr id="41" name="TextBox 40"/>
          <p:cNvSpPr txBox="1"/>
          <p:nvPr/>
        </p:nvSpPr>
        <p:spPr>
          <a:xfrm>
            <a:off x="3882046" y="1385196"/>
            <a:ext cx="1824538" cy="307777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contourClr>
              <a:schemeClr val="tx1"/>
            </a:contourClr>
          </a:sp3d>
        </p:spPr>
        <p:txBody>
          <a:bodyPr wrap="none" rtlCol="0">
            <a:spAutoFit/>
          </a:bodyPr>
          <a:lstStyle/>
          <a:p>
            <a:pPr algn="ctr"/>
            <a:r>
              <a:rPr lang="en-US" b="1" i="1" dirty="0"/>
              <a:t>process to process</a:t>
            </a:r>
            <a:endParaRPr lang="nl-NL" b="1" i="1" dirty="0"/>
          </a:p>
        </p:txBody>
      </p:sp>
      <p:sp>
        <p:nvSpPr>
          <p:cNvPr id="42" name="TextBox 41"/>
          <p:cNvSpPr txBox="1"/>
          <p:nvPr/>
        </p:nvSpPr>
        <p:spPr>
          <a:xfrm>
            <a:off x="3942684" y="2806145"/>
            <a:ext cx="1617634" cy="307777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contourClr>
              <a:schemeClr val="tx1"/>
            </a:contourClr>
          </a:sp3d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host to host</a:t>
            </a:r>
            <a:endParaRPr lang="nl-NL" b="1" i="1" dirty="0"/>
          </a:p>
        </p:txBody>
      </p:sp>
      <p:sp>
        <p:nvSpPr>
          <p:cNvPr id="25" name="Rectangle 24"/>
          <p:cNvSpPr/>
          <p:nvPr/>
        </p:nvSpPr>
        <p:spPr>
          <a:xfrm>
            <a:off x="7326061" y="3001957"/>
            <a:ext cx="1165615" cy="483476"/>
          </a:xfrm>
          <a:prstGeom prst="rect">
            <a:avLst/>
          </a:prstGeom>
          <a:gradFill>
            <a:gsLst>
              <a:gs pos="0">
                <a:srgbClr val="E1FBAD">
                  <a:alpha val="90000"/>
                </a:srgbClr>
              </a:gs>
              <a:gs pos="100000">
                <a:srgbClr val="A9C562">
                  <a:alpha val="90000"/>
                </a:srgbClr>
              </a:gs>
            </a:gsLst>
            <a:lin ang="5400000" scaled="1"/>
          </a:gradFill>
          <a:ln>
            <a:solidFill>
              <a:srgbClr val="B2D462"/>
            </a:solidFill>
          </a:ln>
          <a:scene3d>
            <a:camera prst="obliqueTopRight">
              <a:rot lat="0" lon="0" rev="0"/>
            </a:camera>
            <a:lightRig rig="threePt" dir="t"/>
          </a:scene3d>
          <a:sp3d extrusionH="946150" contourW="12700"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/>
                </a:solidFill>
              </a:rPr>
              <a:t>TCP</a:t>
            </a:r>
            <a:endParaRPr lang="nl-NL" b="1" dirty="0">
              <a:solidFill>
                <a:schemeClr val="bg2"/>
              </a:solidFill>
            </a:endParaRPr>
          </a:p>
        </p:txBody>
      </p:sp>
      <p:sp>
        <p:nvSpPr>
          <p:cNvPr id="32" name="Up-Down Arrow 31"/>
          <p:cNvSpPr/>
          <p:nvPr/>
        </p:nvSpPr>
        <p:spPr>
          <a:xfrm>
            <a:off x="7795426" y="1983519"/>
            <a:ext cx="241952" cy="913750"/>
          </a:xfrm>
          <a:prstGeom prst="upDownArrow">
            <a:avLst/>
          </a:prstGeom>
          <a:gradFill>
            <a:gsLst>
              <a:gs pos="0">
                <a:srgbClr val="A4CAFD">
                  <a:alpha val="90000"/>
                </a:srgbClr>
              </a:gs>
              <a:gs pos="100000">
                <a:srgbClr val="87A04C"/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" name="Rectangle 26"/>
          <p:cNvSpPr/>
          <p:nvPr/>
        </p:nvSpPr>
        <p:spPr>
          <a:xfrm>
            <a:off x="7339341" y="1572981"/>
            <a:ext cx="1165615" cy="483476"/>
          </a:xfrm>
          <a:prstGeom prst="rect">
            <a:avLst/>
          </a:prstGeom>
          <a:gradFill>
            <a:gsLst>
              <a:gs pos="0">
                <a:srgbClr val="A4CAFD">
                  <a:alpha val="90000"/>
                </a:srgbClr>
              </a:gs>
              <a:gs pos="100000">
                <a:srgbClr val="5096D9">
                  <a:alpha val="90000"/>
                </a:srgbClr>
              </a:gs>
            </a:gsLst>
            <a:lin ang="5400000" scaled="1"/>
          </a:gradFill>
          <a:ln>
            <a:solidFill>
              <a:srgbClr val="5498DA"/>
            </a:solidFill>
          </a:ln>
          <a:scene3d>
            <a:camera prst="obliqueTopRight">
              <a:rot lat="0" lon="0" rev="0"/>
            </a:camera>
            <a:lightRig rig="threePt" dir="t"/>
          </a:scene3d>
          <a:sp3d extrusionH="946150" contourW="12700"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/>
                </a:solidFill>
              </a:rPr>
              <a:t>e.g. HTTP</a:t>
            </a:r>
            <a:endParaRPr lang="nl-NL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17796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 txBox="1">
            <a:spLocks/>
          </p:cNvSpPr>
          <p:nvPr/>
        </p:nvSpPr>
        <p:spPr>
          <a:xfrm>
            <a:off x="216604" y="313532"/>
            <a:ext cx="6778911" cy="5794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r>
              <a:rPr lang="en-US" sz="3000" b="1" dirty="0"/>
              <a:t>Client / Server architecture</a:t>
            </a:r>
            <a:endParaRPr lang="nl-NL" sz="30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955" y="1220365"/>
            <a:ext cx="3536926" cy="4715902"/>
          </a:xfrm>
          <a:prstGeom prst="rect">
            <a:avLst/>
          </a:prstGeom>
        </p:spPr>
      </p:pic>
      <p:sp>
        <p:nvSpPr>
          <p:cNvPr id="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04129" y="1486144"/>
            <a:ext cx="5239871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nl-NL" sz="2400" dirty="0"/>
              <a:t>Client initiates (</a:t>
            </a:r>
            <a:r>
              <a:rPr lang="en-US" altLang="nl-NL" sz="2400" i="1" dirty="0"/>
              <a:t>request</a:t>
            </a:r>
            <a:r>
              <a:rPr lang="en-US" altLang="nl-NL" sz="2400" dirty="0"/>
              <a:t>)</a:t>
            </a:r>
          </a:p>
          <a:p>
            <a:pPr>
              <a:lnSpc>
                <a:spcPct val="90000"/>
              </a:lnSpc>
            </a:pPr>
            <a:endParaRPr lang="en-US" altLang="nl-NL" sz="2400" dirty="0"/>
          </a:p>
          <a:p>
            <a:pPr>
              <a:lnSpc>
                <a:spcPct val="90000"/>
              </a:lnSpc>
            </a:pPr>
            <a:r>
              <a:rPr lang="en-US" altLang="nl-NL" sz="2400" dirty="0"/>
              <a:t>Server provides (</a:t>
            </a:r>
            <a:r>
              <a:rPr lang="en-US" altLang="nl-NL" sz="2400" i="1" dirty="0"/>
              <a:t>response</a:t>
            </a:r>
            <a:r>
              <a:rPr lang="en-US" altLang="nl-NL" sz="2400" dirty="0"/>
              <a:t>)</a:t>
            </a:r>
          </a:p>
          <a:p>
            <a:pPr>
              <a:lnSpc>
                <a:spcPct val="90000"/>
              </a:lnSpc>
            </a:pPr>
            <a:endParaRPr lang="en-US" altLang="nl-NL" sz="2400" dirty="0"/>
          </a:p>
          <a:p>
            <a:pPr>
              <a:lnSpc>
                <a:spcPct val="90000"/>
              </a:lnSpc>
            </a:pPr>
            <a:r>
              <a:rPr lang="en-US" altLang="nl-NL" sz="2400" dirty="0"/>
              <a:t>Single server - Multiple clients </a:t>
            </a:r>
          </a:p>
          <a:p>
            <a:pPr>
              <a:lnSpc>
                <a:spcPct val="90000"/>
              </a:lnSpc>
            </a:pPr>
            <a:endParaRPr lang="en-US" altLang="nl-NL" sz="2400" dirty="0"/>
          </a:p>
          <a:p>
            <a:pPr>
              <a:lnSpc>
                <a:spcPct val="90000"/>
              </a:lnSpc>
            </a:pPr>
            <a:r>
              <a:rPr lang="en-US" altLang="nl-NL" sz="2400" dirty="0"/>
              <a:t>The server is </a:t>
            </a:r>
            <a:r>
              <a:rPr lang="en-US" altLang="nl-NL" sz="2400" i="1" dirty="0"/>
              <a:t>agnostic </a:t>
            </a:r>
            <a:r>
              <a:rPr lang="en-US" altLang="nl-NL" sz="2400" dirty="0"/>
              <a:t>about client</a:t>
            </a:r>
          </a:p>
          <a:p>
            <a:pPr>
              <a:lnSpc>
                <a:spcPct val="90000"/>
              </a:lnSpc>
            </a:pPr>
            <a:endParaRPr lang="en-US" altLang="nl-NL" sz="2400" dirty="0"/>
          </a:p>
          <a:p>
            <a:pPr>
              <a:lnSpc>
                <a:spcPct val="90000"/>
              </a:lnSpc>
            </a:pPr>
            <a:r>
              <a:rPr lang="en-US" altLang="nl-NL" sz="2400" dirty="0"/>
              <a:t>The client knows the server</a:t>
            </a:r>
          </a:p>
          <a:p>
            <a:pPr lvl="1">
              <a:lnSpc>
                <a:spcPct val="90000"/>
              </a:lnSpc>
              <a:buClr>
                <a:schemeClr val="bg1"/>
              </a:buClr>
            </a:pPr>
            <a:r>
              <a:rPr lang="en-US" altLang="nl-NL" sz="2400" dirty="0"/>
              <a:t> at least its </a:t>
            </a:r>
            <a:r>
              <a:rPr lang="en-US" altLang="nl-NL" sz="2400" i="1" dirty="0"/>
              <a:t>location</a:t>
            </a:r>
            <a:endParaRPr lang="en-US" altLang="nl-NL" sz="2400" dirty="0"/>
          </a:p>
          <a:p>
            <a:pPr lvl="1">
              <a:lnSpc>
                <a:spcPct val="90000"/>
              </a:lnSpc>
              <a:buFontTx/>
              <a:buNone/>
            </a:pPr>
            <a:endParaRPr lang="en-US" altLang="nl-NL" sz="2400" dirty="0"/>
          </a:p>
          <a:p>
            <a:pPr lvl="1">
              <a:lnSpc>
                <a:spcPct val="90000"/>
              </a:lnSpc>
            </a:pPr>
            <a:endParaRPr lang="en-US" altLang="nl-NL" sz="2400" dirty="0"/>
          </a:p>
          <a:p>
            <a:pPr>
              <a:lnSpc>
                <a:spcPct val="90000"/>
              </a:lnSpc>
            </a:pPr>
            <a:endParaRPr lang="en-US" altLang="nl-NL" dirty="0"/>
          </a:p>
        </p:txBody>
      </p:sp>
    </p:spTree>
    <p:extLst>
      <p:ext uri="{BB962C8B-B14F-4D97-AF65-F5344CB8AC3E}">
        <p14:creationId xmlns:p14="http://schemas.microsoft.com/office/powerpoint/2010/main" val="1328553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155" y="1455956"/>
            <a:ext cx="6949440" cy="52120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3840" y="5529263"/>
            <a:ext cx="8684221" cy="923330"/>
          </a:xfrm>
          <a:prstGeom prst="rect">
            <a:avLst/>
          </a:prstGeom>
          <a:solidFill>
            <a:srgbClr val="FFFFFF">
              <a:alpha val="8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3000" b="1" dirty="0" err="1"/>
              <a:t>Thematiek</a:t>
            </a:r>
            <a:r>
              <a:rPr lang="en-US" sz="3000" b="1"/>
              <a:t> Devices</a:t>
            </a:r>
            <a:endParaRPr lang="en-US" sz="3000" b="1" dirty="0"/>
          </a:p>
          <a:p>
            <a:r>
              <a:rPr lang="en-US" sz="2400" dirty="0"/>
              <a:t>Communication Protocols (Application Layer)</a:t>
            </a:r>
          </a:p>
        </p:txBody>
      </p:sp>
    </p:spTree>
    <p:extLst>
      <p:ext uri="{BB962C8B-B14F-4D97-AF65-F5344CB8AC3E}">
        <p14:creationId xmlns:p14="http://schemas.microsoft.com/office/powerpoint/2010/main" val="41758421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 txBox="1">
            <a:spLocks/>
          </p:cNvSpPr>
          <p:nvPr/>
        </p:nvSpPr>
        <p:spPr>
          <a:xfrm>
            <a:off x="216604" y="313532"/>
            <a:ext cx="6778911" cy="5794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r>
              <a:rPr lang="en-US" sz="3000" b="1" dirty="0"/>
              <a:t>Ports</a:t>
            </a:r>
            <a:endParaRPr lang="nl-NL" sz="3000" b="1" dirty="0"/>
          </a:p>
        </p:txBody>
      </p:sp>
      <p:sp>
        <p:nvSpPr>
          <p:cNvPr id="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9394" y="1401653"/>
            <a:ext cx="8502868" cy="171992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nl-NL" altLang="nl-NL" sz="2400" dirty="0"/>
              <a:t>A </a:t>
            </a:r>
            <a:r>
              <a:rPr lang="nl-NL" altLang="nl-NL" sz="2400" i="1" dirty="0"/>
              <a:t>host</a:t>
            </a:r>
            <a:r>
              <a:rPr lang="nl-NL" altLang="nl-NL" sz="2400" dirty="0"/>
              <a:t> has a single </a:t>
            </a:r>
            <a:r>
              <a:rPr lang="nl-NL" altLang="nl-NL" sz="2400" b="1" dirty="0"/>
              <a:t>physical</a:t>
            </a:r>
            <a:r>
              <a:rPr lang="nl-NL" altLang="nl-NL" sz="2400" dirty="0"/>
              <a:t> connection to the network</a:t>
            </a:r>
            <a:endParaRPr lang="en-US" altLang="nl-NL" sz="2400" dirty="0"/>
          </a:p>
          <a:p>
            <a:pPr>
              <a:lnSpc>
                <a:spcPct val="90000"/>
              </a:lnSpc>
            </a:pPr>
            <a:r>
              <a:rPr lang="nl-NL" altLang="nl-NL" sz="2400" dirty="0"/>
              <a:t>Network-data may be intended for different </a:t>
            </a:r>
            <a:r>
              <a:rPr lang="nl-NL" altLang="nl-NL" sz="2400" i="1" dirty="0"/>
              <a:t>services</a:t>
            </a:r>
            <a:endParaRPr lang="en-US" altLang="nl-NL" sz="2400" dirty="0"/>
          </a:p>
          <a:p>
            <a:pPr eaLnBrk="1" hangingPunct="1">
              <a:lnSpc>
                <a:spcPct val="90000"/>
              </a:lnSpc>
            </a:pPr>
            <a:r>
              <a:rPr lang="nl-NL" altLang="nl-NL" sz="2400" i="1" dirty="0"/>
              <a:t>Ports</a:t>
            </a:r>
            <a:r>
              <a:rPr lang="nl-NL" altLang="nl-NL" sz="2400" dirty="0"/>
              <a:t> are used to forward data to the correct </a:t>
            </a:r>
            <a:r>
              <a:rPr lang="nl-NL" altLang="nl-NL" sz="2400" i="1" dirty="0"/>
              <a:t>service</a:t>
            </a: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8994" y="3447393"/>
            <a:ext cx="5986011" cy="3032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1803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594" name="Rectangle 2"/>
          <p:cNvSpPr>
            <a:spLocks noChangeArrowheads="1"/>
          </p:cNvSpPr>
          <p:nvPr/>
        </p:nvSpPr>
        <p:spPr bwMode="auto">
          <a:xfrm>
            <a:off x="6745730" y="4796699"/>
            <a:ext cx="1465263" cy="103505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nl-NL">
              <a:latin typeface="+mn-lt"/>
            </a:endParaRPr>
          </a:p>
        </p:txBody>
      </p:sp>
      <p:sp>
        <p:nvSpPr>
          <p:cNvPr id="750595" name="Rectangle 3"/>
          <p:cNvSpPr>
            <a:spLocks noChangeArrowheads="1"/>
          </p:cNvSpPr>
          <p:nvPr/>
        </p:nvSpPr>
        <p:spPr bwMode="auto">
          <a:xfrm>
            <a:off x="802130" y="4796699"/>
            <a:ext cx="1465263" cy="103505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nl-NL">
              <a:latin typeface="+mn-lt"/>
            </a:endParaRPr>
          </a:p>
        </p:txBody>
      </p:sp>
      <p:sp>
        <p:nvSpPr>
          <p:cNvPr id="750597" name="Text Box 5"/>
          <p:cNvSpPr txBox="1">
            <a:spLocks noChangeArrowheads="1"/>
          </p:cNvSpPr>
          <p:nvPr/>
        </p:nvSpPr>
        <p:spPr bwMode="auto">
          <a:xfrm>
            <a:off x="2511441" y="4746625"/>
            <a:ext cx="399500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altLang="nl-NL" sz="1600" b="1" dirty="0">
                <a:latin typeface="+mn-lt"/>
              </a:rPr>
              <a:t>Connection / socket pair</a:t>
            </a:r>
          </a:p>
          <a:p>
            <a:pPr algn="ctr" eaLnBrk="0" hangingPunct="0"/>
            <a:r>
              <a:rPr lang="en-US" altLang="nl-NL" sz="1600" b="1" dirty="0">
                <a:latin typeface="+mn-lt"/>
              </a:rPr>
              <a:t>(</a:t>
            </a:r>
            <a:r>
              <a:rPr lang="en-US" altLang="nl-NL" sz="1600" b="1" dirty="0">
                <a:solidFill>
                  <a:schemeClr val="accent2"/>
                </a:solidFill>
                <a:latin typeface="+mn-lt"/>
              </a:rPr>
              <a:t>128.2.194.242</a:t>
            </a:r>
            <a:r>
              <a:rPr lang="en-US" altLang="nl-NL" sz="1600" b="1" dirty="0">
                <a:latin typeface="+mn-lt"/>
              </a:rPr>
              <a:t>:</a:t>
            </a:r>
            <a:r>
              <a:rPr lang="en-US" altLang="nl-NL" sz="1600" b="1" dirty="0">
                <a:solidFill>
                  <a:schemeClr val="bg1"/>
                </a:solidFill>
                <a:latin typeface="+mn-lt"/>
              </a:rPr>
              <a:t>3479</a:t>
            </a:r>
            <a:r>
              <a:rPr lang="en-US" altLang="nl-NL" sz="1600" b="1" dirty="0">
                <a:latin typeface="+mn-lt"/>
              </a:rPr>
              <a:t>, </a:t>
            </a:r>
            <a:r>
              <a:rPr lang="en-US" altLang="nl-NL" sz="1600" b="1" dirty="0">
                <a:solidFill>
                  <a:srgbClr val="9966FF"/>
                </a:solidFill>
                <a:latin typeface="+mn-lt"/>
              </a:rPr>
              <a:t>208.216.181.15</a:t>
            </a:r>
            <a:r>
              <a:rPr lang="en-US" altLang="nl-NL" sz="1600" b="1" dirty="0">
                <a:latin typeface="+mn-lt"/>
              </a:rPr>
              <a:t>:</a:t>
            </a:r>
            <a:r>
              <a:rPr lang="en-US" altLang="nl-NL" sz="1600" b="1" dirty="0">
                <a:solidFill>
                  <a:schemeClr val="tx2"/>
                </a:solidFill>
                <a:latin typeface="+mn-lt"/>
              </a:rPr>
              <a:t>80</a:t>
            </a:r>
            <a:r>
              <a:rPr lang="en-US" altLang="nl-NL" sz="1600" b="1" dirty="0">
                <a:latin typeface="+mn-lt"/>
              </a:rPr>
              <a:t>)</a:t>
            </a:r>
          </a:p>
        </p:txBody>
      </p:sp>
      <p:sp>
        <p:nvSpPr>
          <p:cNvPr id="750598" name="Oval 6"/>
          <p:cNvSpPr>
            <a:spLocks noChangeArrowheads="1"/>
          </p:cNvSpPr>
          <p:nvPr/>
        </p:nvSpPr>
        <p:spPr bwMode="auto">
          <a:xfrm>
            <a:off x="6793355" y="4904649"/>
            <a:ext cx="1287463" cy="796925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lIns="91430" tIns="45716" rIns="91430" bIns="45716" anchor="ctr"/>
          <a:lstStyle>
            <a:lvl1pPr defTabSz="912813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defTabSz="912813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912813" defTabSz="912813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370013" defTabSz="912813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1825625" defTabSz="912813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r>
              <a:rPr lang="en-US" altLang="nl-NL" sz="1600" b="1">
                <a:latin typeface="+mn-lt"/>
              </a:rPr>
              <a:t>Server</a:t>
            </a:r>
          </a:p>
          <a:p>
            <a:pPr algn="ctr"/>
            <a:r>
              <a:rPr lang="en-US" altLang="nl-NL" sz="1600" b="1">
                <a:latin typeface="+mn-lt"/>
              </a:rPr>
              <a:t>(port 80)</a:t>
            </a:r>
          </a:p>
        </p:txBody>
      </p:sp>
      <p:sp>
        <p:nvSpPr>
          <p:cNvPr id="750599" name="Oval 7"/>
          <p:cNvSpPr>
            <a:spLocks noChangeArrowheads="1"/>
          </p:cNvSpPr>
          <p:nvPr/>
        </p:nvSpPr>
        <p:spPr bwMode="auto">
          <a:xfrm>
            <a:off x="938655" y="4904649"/>
            <a:ext cx="1287463" cy="796925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lIns="91430" tIns="45716" rIns="91430" bIns="45716" anchor="ctr"/>
          <a:lstStyle>
            <a:lvl1pPr defTabSz="912813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defTabSz="912813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912813" defTabSz="912813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370013" defTabSz="912813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1825625" defTabSz="912813" eaLnBrk="0" hangingPunct="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/>
            <a:r>
              <a:rPr lang="en-US" altLang="nl-NL" sz="1600" b="1">
                <a:latin typeface="+mn-lt"/>
              </a:rPr>
              <a:t>Client</a:t>
            </a:r>
          </a:p>
        </p:txBody>
      </p:sp>
      <p:sp>
        <p:nvSpPr>
          <p:cNvPr id="750600" name="Line 8"/>
          <p:cNvSpPr>
            <a:spLocks noChangeShapeType="1"/>
          </p:cNvSpPr>
          <p:nvPr/>
        </p:nvSpPr>
        <p:spPr bwMode="auto">
          <a:xfrm>
            <a:off x="2283268" y="5307874"/>
            <a:ext cx="44513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NL">
              <a:latin typeface="+mn-lt"/>
            </a:endParaRPr>
          </a:p>
        </p:txBody>
      </p:sp>
      <p:sp>
        <p:nvSpPr>
          <p:cNvPr id="750601" name="Oval 9"/>
          <p:cNvSpPr>
            <a:spLocks noChangeAspect="1" noChangeArrowheads="1"/>
          </p:cNvSpPr>
          <p:nvPr/>
        </p:nvSpPr>
        <p:spPr bwMode="auto">
          <a:xfrm>
            <a:off x="2154680" y="5242787"/>
            <a:ext cx="128588" cy="12858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NL">
              <a:latin typeface="+mn-lt"/>
            </a:endParaRPr>
          </a:p>
        </p:txBody>
      </p:sp>
      <p:sp>
        <p:nvSpPr>
          <p:cNvPr id="750602" name="Oval 10"/>
          <p:cNvSpPr>
            <a:spLocks noChangeAspect="1" noChangeArrowheads="1"/>
          </p:cNvSpPr>
          <p:nvPr/>
        </p:nvSpPr>
        <p:spPr bwMode="auto">
          <a:xfrm>
            <a:off x="6734618" y="5242787"/>
            <a:ext cx="128587" cy="128587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NL">
              <a:latin typeface="+mn-lt"/>
            </a:endParaRPr>
          </a:p>
        </p:txBody>
      </p:sp>
      <p:sp>
        <p:nvSpPr>
          <p:cNvPr id="750607" name="Text Box 15"/>
          <p:cNvSpPr txBox="1">
            <a:spLocks noChangeArrowheads="1"/>
          </p:cNvSpPr>
          <p:nvPr/>
        </p:nvSpPr>
        <p:spPr bwMode="auto">
          <a:xfrm>
            <a:off x="587818" y="5939699"/>
            <a:ext cx="2093912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altLang="nl-NL" sz="1600" b="1" dirty="0">
                <a:latin typeface="+mn-lt"/>
              </a:rPr>
              <a:t>Client host address</a:t>
            </a:r>
          </a:p>
          <a:p>
            <a:pPr algn="ctr" eaLnBrk="0" hangingPunct="0"/>
            <a:r>
              <a:rPr lang="en-US" altLang="nl-NL" sz="1600" b="1" dirty="0">
                <a:solidFill>
                  <a:schemeClr val="accent2"/>
                </a:solidFill>
                <a:latin typeface="+mn-lt"/>
              </a:rPr>
              <a:t>128.2.194.242</a:t>
            </a:r>
            <a:r>
              <a:rPr lang="en-US" altLang="nl-NL" sz="1600" b="1" dirty="0">
                <a:latin typeface="+mn-lt"/>
              </a:rPr>
              <a:t> </a:t>
            </a:r>
            <a:endParaRPr lang="en-US" altLang="nl-NL" sz="2400" b="1" dirty="0">
              <a:latin typeface="+mn-lt"/>
            </a:endParaRPr>
          </a:p>
        </p:txBody>
      </p:sp>
      <p:sp>
        <p:nvSpPr>
          <p:cNvPr id="750608" name="Text Box 16"/>
          <p:cNvSpPr txBox="1">
            <a:spLocks noChangeArrowheads="1"/>
          </p:cNvSpPr>
          <p:nvPr/>
        </p:nvSpPr>
        <p:spPr bwMode="auto">
          <a:xfrm>
            <a:off x="6423468" y="5939699"/>
            <a:ext cx="2205037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altLang="nl-NL" sz="1600" b="1">
                <a:latin typeface="+mn-lt"/>
              </a:rPr>
              <a:t>Server host address</a:t>
            </a:r>
          </a:p>
          <a:p>
            <a:pPr algn="ctr" eaLnBrk="0" hangingPunct="0"/>
            <a:r>
              <a:rPr lang="en-US" altLang="nl-NL" sz="1600" b="1">
                <a:solidFill>
                  <a:srgbClr val="9966FF"/>
                </a:solidFill>
                <a:latin typeface="+mn-lt"/>
              </a:rPr>
              <a:t>208.216.181.15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239109" y="420414"/>
            <a:ext cx="6778911" cy="579438"/>
          </a:xfrm>
        </p:spPr>
        <p:txBody>
          <a:bodyPr/>
          <a:lstStyle/>
          <a:p>
            <a:r>
              <a:rPr lang="en-US" sz="3000" b="1" dirty="0"/>
              <a:t>Socket Connections</a:t>
            </a:r>
            <a:endParaRPr lang="nl-NL" sz="3000" b="1" dirty="0"/>
          </a:p>
        </p:txBody>
      </p:sp>
      <p:sp>
        <p:nvSpPr>
          <p:cNvPr id="750612" name="Rectangle 20"/>
          <p:cNvSpPr>
            <a:spLocks noGrp="1" noChangeArrowheads="1"/>
          </p:cNvSpPr>
          <p:nvPr>
            <p:ph type="body" idx="1"/>
          </p:nvPr>
        </p:nvSpPr>
        <p:spPr>
          <a:xfrm>
            <a:off x="421248" y="1103230"/>
            <a:ext cx="8229600" cy="3169595"/>
          </a:xfrm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lIns="90479" tIns="44446" rIns="90479" bIns="44446"/>
          <a:lstStyle/>
          <a:p>
            <a:pPr>
              <a:lnSpc>
                <a:spcPct val="80000"/>
              </a:lnSpc>
            </a:pPr>
            <a:r>
              <a:rPr lang="en-US" altLang="nl-NL" sz="2400" dirty="0"/>
              <a:t>Address the host on the network</a:t>
            </a:r>
          </a:p>
          <a:p>
            <a:pPr lvl="1">
              <a:lnSpc>
                <a:spcPct val="80000"/>
              </a:lnSpc>
              <a:buClr>
                <a:schemeClr val="bg1"/>
              </a:buClr>
            </a:pPr>
            <a:r>
              <a:rPr lang="en-US" altLang="nl-NL" sz="2200" dirty="0"/>
              <a:t>By IP address, </a:t>
            </a:r>
            <a:r>
              <a:rPr lang="en-US" altLang="nl-NL" sz="2200" dirty="0" err="1"/>
              <a:t>ór</a:t>
            </a:r>
            <a:endParaRPr lang="en-US" altLang="nl-NL" sz="2200" dirty="0"/>
          </a:p>
          <a:p>
            <a:pPr lvl="1">
              <a:lnSpc>
                <a:spcPct val="80000"/>
              </a:lnSpc>
              <a:buClr>
                <a:schemeClr val="bg1"/>
              </a:buClr>
            </a:pPr>
            <a:r>
              <a:rPr lang="en-US" altLang="nl-NL" sz="2200" dirty="0"/>
              <a:t>By host-name (lookup IP-address through DNS)</a:t>
            </a:r>
          </a:p>
          <a:p>
            <a:pPr>
              <a:lnSpc>
                <a:spcPct val="80000"/>
              </a:lnSpc>
            </a:pPr>
            <a:r>
              <a:rPr lang="en-US" altLang="nl-NL" sz="2400" dirty="0"/>
              <a:t>Address the process/service</a:t>
            </a:r>
          </a:p>
          <a:p>
            <a:pPr lvl="1">
              <a:lnSpc>
                <a:spcPct val="80000"/>
              </a:lnSpc>
              <a:buClr>
                <a:schemeClr val="bg1"/>
              </a:buClr>
            </a:pPr>
            <a:r>
              <a:rPr lang="en-US" altLang="nl-NL" sz="2200" dirty="0"/>
              <a:t>By port-number</a:t>
            </a:r>
          </a:p>
          <a:p>
            <a:pPr>
              <a:lnSpc>
                <a:spcPct val="80000"/>
              </a:lnSpc>
            </a:pPr>
            <a:r>
              <a:rPr lang="en-US" altLang="nl-NL" sz="2400" dirty="0"/>
              <a:t>The pair (</a:t>
            </a:r>
            <a:r>
              <a:rPr lang="en-US" altLang="nl-NL" sz="2400" i="1" dirty="0"/>
              <a:t>IP-address, port)</a:t>
            </a:r>
            <a:r>
              <a:rPr lang="en-US" altLang="nl-NL" sz="2400" dirty="0"/>
              <a:t> defines a </a:t>
            </a:r>
            <a:r>
              <a:rPr lang="en-US" altLang="nl-NL" sz="2400" i="1" dirty="0"/>
              <a:t>socket</a:t>
            </a:r>
          </a:p>
          <a:p>
            <a:pPr lvl="1">
              <a:lnSpc>
                <a:spcPct val="80000"/>
              </a:lnSpc>
              <a:buClr>
                <a:schemeClr val="bg1"/>
              </a:buClr>
            </a:pPr>
            <a:r>
              <a:rPr lang="en-US" altLang="nl-NL" sz="2200" dirty="0"/>
              <a:t>One endpoint of communication</a:t>
            </a:r>
          </a:p>
          <a:p>
            <a:pPr lvl="1">
              <a:lnSpc>
                <a:spcPct val="80000"/>
              </a:lnSpc>
              <a:buClr>
                <a:schemeClr val="bg1"/>
              </a:buClr>
            </a:pPr>
            <a:r>
              <a:rPr lang="en-US" altLang="nl-NL" sz="2200" dirty="0"/>
              <a:t>Endpoints communicate with each other by reading from and writing to socket.</a:t>
            </a:r>
          </a:p>
          <a:p>
            <a:pPr lvl="1">
              <a:lnSpc>
                <a:spcPct val="80000"/>
              </a:lnSpc>
            </a:pPr>
            <a:endParaRPr lang="en-US" altLang="nl-NL" sz="2400" dirty="0"/>
          </a:p>
        </p:txBody>
      </p:sp>
      <p:sp>
        <p:nvSpPr>
          <p:cNvPr id="2" name="Oval Callout 1"/>
          <p:cNvSpPr/>
          <p:nvPr/>
        </p:nvSpPr>
        <p:spPr>
          <a:xfrm>
            <a:off x="2511441" y="6088953"/>
            <a:ext cx="1703155" cy="612648"/>
          </a:xfrm>
          <a:prstGeom prst="wedgeEllipseCallout">
            <a:avLst>
              <a:gd name="adj1" fmla="val 52427"/>
              <a:gd name="adj2" fmla="val -16217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nl-NL" b="1" i="1" dirty="0"/>
              <a:t>ephemeral port</a:t>
            </a:r>
            <a:endParaRPr lang="nl-NL" dirty="0"/>
          </a:p>
        </p:txBody>
      </p:sp>
      <p:sp>
        <p:nvSpPr>
          <p:cNvPr id="18" name="Oval Callout 17"/>
          <p:cNvSpPr/>
          <p:nvPr/>
        </p:nvSpPr>
        <p:spPr>
          <a:xfrm>
            <a:off x="4508942" y="6088953"/>
            <a:ext cx="1703155" cy="612648"/>
          </a:xfrm>
          <a:prstGeom prst="wedgeEllipseCallout">
            <a:avLst>
              <a:gd name="adj1" fmla="val 47953"/>
              <a:gd name="adj2" fmla="val -165730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nl-NL" b="1" i="1" dirty="0"/>
              <a:t>well-known port</a:t>
            </a:r>
            <a:endParaRPr lang="nl-NL" dirty="0"/>
          </a:p>
        </p:txBody>
      </p:sp>
      <p:sp>
        <p:nvSpPr>
          <p:cNvPr id="16" name="Oval Callout 15"/>
          <p:cNvSpPr/>
          <p:nvPr/>
        </p:nvSpPr>
        <p:spPr>
          <a:xfrm>
            <a:off x="7359415" y="1914548"/>
            <a:ext cx="1703155" cy="1246672"/>
          </a:xfrm>
          <a:prstGeom prst="wedgeEllipseCallout">
            <a:avLst>
              <a:gd name="adj1" fmla="val -78722"/>
              <a:gd name="adj2" fmla="val -36653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nl-NL" b="1" i="1" dirty="0"/>
              <a:t>Domain Name System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032528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 txBox="1">
            <a:spLocks/>
          </p:cNvSpPr>
          <p:nvPr/>
        </p:nvSpPr>
        <p:spPr>
          <a:xfrm>
            <a:off x="216604" y="313532"/>
            <a:ext cx="6778911" cy="5794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r>
              <a:rPr lang="en-US" sz="3000" b="1" dirty="0"/>
              <a:t>Sockets vs Ports</a:t>
            </a:r>
            <a:endParaRPr lang="nl-NL" sz="3000" b="1" dirty="0"/>
          </a:p>
        </p:txBody>
      </p:sp>
      <p:sp>
        <p:nvSpPr>
          <p:cNvPr id="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9394" y="1401653"/>
            <a:ext cx="8502868" cy="1604306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nl-NL" altLang="nl-NL" sz="2400" dirty="0"/>
              <a:t>A port can be used by </a:t>
            </a:r>
            <a:r>
              <a:rPr lang="nl-NL" altLang="nl-NL" sz="2400" b="1" dirty="0"/>
              <a:t>multiple </a:t>
            </a:r>
            <a:r>
              <a:rPr lang="nl-NL" altLang="nl-NL" sz="2400" dirty="0"/>
              <a:t>sockets</a:t>
            </a:r>
          </a:p>
          <a:p>
            <a:pPr eaLnBrk="1" hangingPunct="1">
              <a:lnSpc>
                <a:spcPct val="90000"/>
              </a:lnSpc>
            </a:pPr>
            <a:r>
              <a:rPr lang="nl-NL" altLang="nl-NL" sz="2400" dirty="0"/>
              <a:t>The host registers a IP/port-pair for each particular socket</a:t>
            </a:r>
          </a:p>
          <a:p>
            <a:pPr eaLnBrk="1" hangingPunct="1">
              <a:lnSpc>
                <a:spcPct val="90000"/>
              </a:lnSpc>
            </a:pPr>
            <a:r>
              <a:rPr lang="nl-NL" altLang="nl-NL" sz="2400" dirty="0"/>
              <a:t>Incoming data-packets are forwarded to the correct socket </a:t>
            </a:r>
          </a:p>
        </p:txBody>
      </p:sp>
      <p:graphicFrame>
        <p:nvGraphicFramePr>
          <p:cNvPr id="5" name="Tabel 7"/>
          <p:cNvGraphicFramePr>
            <a:graphicFrameLocks noGrp="1"/>
          </p:cNvGraphicFramePr>
          <p:nvPr/>
        </p:nvGraphicFramePr>
        <p:xfrm>
          <a:off x="599523" y="3375000"/>
          <a:ext cx="786090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21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944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338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sz="1600" dirty="0"/>
                        <a:t>Server 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/>
                        <a:t>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/>
                        <a:t>Socket # on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dirty="0"/>
                        <a:t>Client 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/>
                        <a:t>Client 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sz="1600" dirty="0"/>
                        <a:t>145.89.38.1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/>
                        <a:t>8080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600" dirty="0"/>
                        <a:t>145.89.38.19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/>
                        <a:t>2074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/>
                        <a:t>145.89.38.19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/>
                        <a:t>1868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/>
                        <a:t>83.211.28.181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/>
                        <a:t>4062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/>
                        <a:t>66.249.78.68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/>
                        <a:t>1971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62671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71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307387" cy="5408612"/>
          </a:xfrm>
        </p:spPr>
        <p:txBody>
          <a:bodyPr/>
          <a:lstStyle/>
          <a:p>
            <a:r>
              <a:rPr lang="en-US" altLang="nl-NL" sz="2000" dirty="0"/>
              <a:t>Examples of client programs</a:t>
            </a:r>
          </a:p>
          <a:p>
            <a:pPr lvl="1">
              <a:buClr>
                <a:schemeClr val="bg1"/>
              </a:buClr>
            </a:pPr>
            <a:r>
              <a:rPr lang="en-US" altLang="nl-NL" sz="2000" dirty="0"/>
              <a:t>Web browsers</a:t>
            </a:r>
          </a:p>
          <a:p>
            <a:pPr lvl="1">
              <a:buClr>
                <a:schemeClr val="bg1"/>
              </a:buClr>
            </a:pPr>
            <a:r>
              <a:rPr lang="en-US" altLang="nl-NL" sz="2000" dirty="0">
                <a:latin typeface="Courier New" panose="02070309020205020404" pitchFamily="49" charset="0"/>
              </a:rPr>
              <a:t>ftp</a:t>
            </a:r>
            <a:endParaRPr lang="en-US" altLang="nl-NL" sz="2000" dirty="0"/>
          </a:p>
          <a:p>
            <a:pPr lvl="1">
              <a:buClr>
                <a:schemeClr val="bg1"/>
              </a:buClr>
            </a:pPr>
            <a:r>
              <a:rPr lang="en-US" altLang="nl-NL" sz="2000" dirty="0">
                <a:latin typeface="Courier New" panose="02070309020205020404" pitchFamily="49" charset="0"/>
              </a:rPr>
              <a:t>telnet</a:t>
            </a:r>
            <a:endParaRPr lang="en-US" altLang="nl-NL" sz="2000" dirty="0"/>
          </a:p>
          <a:p>
            <a:pPr lvl="1">
              <a:buClr>
                <a:schemeClr val="bg1"/>
              </a:buClr>
            </a:pPr>
            <a:r>
              <a:rPr lang="en-US" altLang="nl-NL" sz="2000" dirty="0" err="1">
                <a:latin typeface="Courier New" panose="02070309020205020404" pitchFamily="49" charset="0"/>
              </a:rPr>
              <a:t>Ssh</a:t>
            </a:r>
            <a:endParaRPr lang="en-US" altLang="nl-NL" sz="2000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nl-NL" sz="2000" dirty="0"/>
              <a:t>Servers are (often) long-running processes (daemons)</a:t>
            </a:r>
          </a:p>
          <a:p>
            <a:pPr lvl="1">
              <a:lnSpc>
                <a:spcPct val="90000"/>
              </a:lnSpc>
              <a:buClr>
                <a:schemeClr val="bg1"/>
              </a:buClr>
            </a:pPr>
            <a:r>
              <a:rPr lang="en-US" altLang="nl-NL" sz="2000" dirty="0"/>
              <a:t>Typically created at boot-time </a:t>
            </a:r>
          </a:p>
          <a:p>
            <a:pPr lvl="1">
              <a:lnSpc>
                <a:spcPct val="90000"/>
              </a:lnSpc>
              <a:buClr>
                <a:schemeClr val="bg1"/>
              </a:buClr>
            </a:pPr>
            <a:r>
              <a:rPr lang="en-US" altLang="nl-NL" sz="2000" dirty="0"/>
              <a:t>Run continuously while machine is running</a:t>
            </a:r>
          </a:p>
          <a:p>
            <a:pPr lvl="1">
              <a:lnSpc>
                <a:spcPct val="90000"/>
              </a:lnSpc>
              <a:buClr>
                <a:schemeClr val="bg1"/>
              </a:buClr>
            </a:pPr>
            <a:r>
              <a:rPr lang="en-US" altLang="nl-NL" sz="2000" dirty="0"/>
              <a:t>Waits for requests to arrive on a well-known port associated with a particular service.</a:t>
            </a:r>
            <a:endParaRPr lang="en-US" altLang="nl-NL" sz="2000" dirty="0">
              <a:latin typeface="Courier New" panose="02070309020205020404" pitchFamily="49" charset="0"/>
            </a:endParaRPr>
          </a:p>
          <a:p>
            <a:r>
              <a:rPr lang="en-US" altLang="nl-NL" sz="2000" dirty="0"/>
              <a:t>Well known ports</a:t>
            </a:r>
          </a:p>
          <a:p>
            <a:pPr lvl="1">
              <a:buClr>
                <a:schemeClr val="bg1"/>
              </a:buClr>
            </a:pPr>
            <a:r>
              <a:rPr lang="en-US" altLang="nl-NL" sz="2000" dirty="0"/>
              <a:t>Port 7: Echo server</a:t>
            </a:r>
          </a:p>
          <a:p>
            <a:pPr lvl="1">
              <a:buClr>
                <a:schemeClr val="bg1"/>
              </a:buClr>
            </a:pPr>
            <a:r>
              <a:rPr lang="en-US" altLang="nl-NL" sz="2000" dirty="0"/>
              <a:t>Port 23: Telnet server</a:t>
            </a:r>
          </a:p>
          <a:p>
            <a:pPr lvl="1">
              <a:buClr>
                <a:schemeClr val="bg1"/>
              </a:buClr>
            </a:pPr>
            <a:r>
              <a:rPr lang="en-US" altLang="nl-NL" sz="2000" dirty="0"/>
              <a:t>Port 25: Mail server</a:t>
            </a:r>
          </a:p>
          <a:p>
            <a:pPr lvl="1">
              <a:buClr>
                <a:schemeClr val="bg1"/>
              </a:buClr>
            </a:pPr>
            <a:r>
              <a:rPr lang="en-US" altLang="nl-NL" sz="2000" dirty="0"/>
              <a:t>Port 80: Web server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39109" y="420414"/>
            <a:ext cx="6778911" cy="5794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r>
              <a:rPr lang="en-US" sz="3000" b="1" dirty="0"/>
              <a:t>Clients / Servers</a:t>
            </a:r>
            <a:endParaRPr lang="nl-NL" sz="3000" b="1" dirty="0"/>
          </a:p>
        </p:txBody>
      </p:sp>
    </p:spTree>
    <p:extLst>
      <p:ext uri="{BB962C8B-B14F-4D97-AF65-F5344CB8AC3E}">
        <p14:creationId xmlns:p14="http://schemas.microsoft.com/office/powerpoint/2010/main" val="19196275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Text Box 3"/>
          <p:cNvSpPr txBox="1">
            <a:spLocks noChangeArrowheads="1"/>
          </p:cNvSpPr>
          <p:nvPr/>
        </p:nvSpPr>
        <p:spPr bwMode="auto">
          <a:xfrm>
            <a:off x="1295400" y="722313"/>
            <a:ext cx="1539875" cy="3937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nl-NL" sz="2800" baseline="-25000">
                <a:latin typeface="Courier New" panose="02070309020205020404" pitchFamily="49" charset="0"/>
              </a:rPr>
              <a:t>socket()</a:t>
            </a:r>
          </a:p>
        </p:txBody>
      </p:sp>
      <p:sp>
        <p:nvSpPr>
          <p:cNvPr id="90116" name="Text Box 4"/>
          <p:cNvSpPr txBox="1">
            <a:spLocks noChangeArrowheads="1"/>
          </p:cNvSpPr>
          <p:nvPr/>
        </p:nvSpPr>
        <p:spPr bwMode="auto">
          <a:xfrm>
            <a:off x="1295400" y="1331913"/>
            <a:ext cx="1524000" cy="3937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nl-NL" sz="2800" baseline="-25000">
                <a:latin typeface="Courier New" panose="02070309020205020404" pitchFamily="49" charset="0"/>
              </a:rPr>
              <a:t>bind()</a:t>
            </a:r>
          </a:p>
        </p:txBody>
      </p:sp>
      <p:sp>
        <p:nvSpPr>
          <p:cNvPr id="90117" name="Text Box 5"/>
          <p:cNvSpPr txBox="1">
            <a:spLocks noChangeArrowheads="1"/>
          </p:cNvSpPr>
          <p:nvPr/>
        </p:nvSpPr>
        <p:spPr bwMode="auto">
          <a:xfrm>
            <a:off x="1295400" y="2017713"/>
            <a:ext cx="1524000" cy="3937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nl-NL" sz="2800" baseline="-25000" dirty="0">
                <a:latin typeface="Courier New" panose="02070309020205020404" pitchFamily="49" charset="0"/>
              </a:rPr>
              <a:t>listen()</a:t>
            </a:r>
          </a:p>
        </p:txBody>
      </p:sp>
      <p:sp>
        <p:nvSpPr>
          <p:cNvPr id="90118" name="Text Box 6"/>
          <p:cNvSpPr txBox="1">
            <a:spLocks noChangeArrowheads="1"/>
          </p:cNvSpPr>
          <p:nvPr/>
        </p:nvSpPr>
        <p:spPr bwMode="auto">
          <a:xfrm>
            <a:off x="1295400" y="2703513"/>
            <a:ext cx="1524000" cy="3937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nl-NL" sz="2800" baseline="-25000" dirty="0">
                <a:latin typeface="Courier New" panose="02070309020205020404" pitchFamily="49" charset="0"/>
              </a:rPr>
              <a:t>accept()</a:t>
            </a:r>
          </a:p>
        </p:txBody>
      </p:sp>
      <p:sp>
        <p:nvSpPr>
          <p:cNvPr id="90119" name="Line 7"/>
          <p:cNvSpPr>
            <a:spLocks noChangeShapeType="1"/>
          </p:cNvSpPr>
          <p:nvPr/>
        </p:nvSpPr>
        <p:spPr bwMode="auto">
          <a:xfrm>
            <a:off x="1981200" y="1103313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90120" name="Line 8"/>
          <p:cNvSpPr>
            <a:spLocks noChangeShapeType="1"/>
          </p:cNvSpPr>
          <p:nvPr/>
        </p:nvSpPr>
        <p:spPr bwMode="auto">
          <a:xfrm>
            <a:off x="1981200" y="1789113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90121" name="Line 9"/>
          <p:cNvSpPr>
            <a:spLocks noChangeShapeType="1"/>
          </p:cNvSpPr>
          <p:nvPr/>
        </p:nvSpPr>
        <p:spPr bwMode="auto">
          <a:xfrm>
            <a:off x="1981200" y="2474913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90122" name="Text Box 10"/>
          <p:cNvSpPr txBox="1">
            <a:spLocks noChangeArrowheads="1"/>
          </p:cNvSpPr>
          <p:nvPr/>
        </p:nvSpPr>
        <p:spPr bwMode="auto">
          <a:xfrm>
            <a:off x="387569" y="99877"/>
            <a:ext cx="31872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en-US" altLang="nl-NL" sz="2800" b="1" dirty="0"/>
              <a:t>(Blocking) Server</a:t>
            </a:r>
            <a:endParaRPr lang="en-US" altLang="nl-NL" sz="2800" b="1" u="sng" dirty="0"/>
          </a:p>
        </p:txBody>
      </p:sp>
      <p:sp>
        <p:nvSpPr>
          <p:cNvPr id="90123" name="Text Box 11"/>
          <p:cNvSpPr txBox="1">
            <a:spLocks noChangeArrowheads="1"/>
          </p:cNvSpPr>
          <p:nvPr/>
        </p:nvSpPr>
        <p:spPr bwMode="auto">
          <a:xfrm>
            <a:off x="6858000" y="2855913"/>
            <a:ext cx="1539875" cy="3937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nl-NL" sz="2800" baseline="-25000">
                <a:latin typeface="Courier New" panose="02070309020205020404" pitchFamily="49" charset="0"/>
              </a:rPr>
              <a:t>socket()</a:t>
            </a:r>
          </a:p>
        </p:txBody>
      </p:sp>
      <p:sp>
        <p:nvSpPr>
          <p:cNvPr id="90124" name="Text Box 12"/>
          <p:cNvSpPr txBox="1">
            <a:spLocks noChangeArrowheads="1"/>
          </p:cNvSpPr>
          <p:nvPr/>
        </p:nvSpPr>
        <p:spPr bwMode="auto">
          <a:xfrm>
            <a:off x="6858000" y="3465513"/>
            <a:ext cx="1524000" cy="3937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nl-NL" sz="2800" baseline="-25000">
                <a:latin typeface="Courier New" panose="02070309020205020404" pitchFamily="49" charset="0"/>
              </a:rPr>
              <a:t>connect()</a:t>
            </a:r>
          </a:p>
        </p:txBody>
      </p:sp>
      <p:sp>
        <p:nvSpPr>
          <p:cNvPr id="90125" name="Text Box 13"/>
          <p:cNvSpPr txBox="1">
            <a:spLocks noChangeArrowheads="1"/>
          </p:cNvSpPr>
          <p:nvPr/>
        </p:nvSpPr>
        <p:spPr bwMode="auto">
          <a:xfrm>
            <a:off x="6858000" y="4151313"/>
            <a:ext cx="1524000" cy="3937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nl-NL" sz="2800" baseline="-25000">
                <a:latin typeface="Courier New" panose="02070309020205020404" pitchFamily="49" charset="0"/>
              </a:rPr>
              <a:t>send()</a:t>
            </a:r>
          </a:p>
        </p:txBody>
      </p:sp>
      <p:sp>
        <p:nvSpPr>
          <p:cNvPr id="90126" name="Text Box 14"/>
          <p:cNvSpPr txBox="1">
            <a:spLocks noChangeArrowheads="1"/>
          </p:cNvSpPr>
          <p:nvPr/>
        </p:nvSpPr>
        <p:spPr bwMode="auto">
          <a:xfrm>
            <a:off x="6858000" y="5141913"/>
            <a:ext cx="1524000" cy="3937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nl-NL" sz="2800" baseline="-25000">
                <a:latin typeface="Courier New" panose="02070309020205020404" pitchFamily="49" charset="0"/>
              </a:rPr>
              <a:t>recv()</a:t>
            </a:r>
          </a:p>
        </p:txBody>
      </p:sp>
      <p:sp>
        <p:nvSpPr>
          <p:cNvPr id="90127" name="Line 15"/>
          <p:cNvSpPr>
            <a:spLocks noChangeShapeType="1"/>
          </p:cNvSpPr>
          <p:nvPr/>
        </p:nvSpPr>
        <p:spPr bwMode="auto">
          <a:xfrm>
            <a:off x="7543800" y="3236913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90128" name="Line 16"/>
          <p:cNvSpPr>
            <a:spLocks noChangeShapeType="1"/>
          </p:cNvSpPr>
          <p:nvPr/>
        </p:nvSpPr>
        <p:spPr bwMode="auto">
          <a:xfrm>
            <a:off x="7543800" y="3922713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90129" name="Line 17"/>
          <p:cNvSpPr>
            <a:spLocks noChangeShapeType="1"/>
          </p:cNvSpPr>
          <p:nvPr/>
        </p:nvSpPr>
        <p:spPr bwMode="auto">
          <a:xfrm>
            <a:off x="7543800" y="4608513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90130" name="Text Box 18"/>
          <p:cNvSpPr txBox="1">
            <a:spLocks noChangeArrowheads="1"/>
          </p:cNvSpPr>
          <p:nvPr/>
        </p:nvSpPr>
        <p:spPr bwMode="auto">
          <a:xfrm>
            <a:off x="7010400" y="2108200"/>
            <a:ext cx="1144588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nl-NL" sz="4400" b="1" baseline="-25000"/>
              <a:t>Client</a:t>
            </a:r>
            <a:endParaRPr lang="en-US" altLang="nl-NL" sz="4400" b="1" u="sng" baseline="-25000"/>
          </a:p>
        </p:txBody>
      </p:sp>
      <p:sp>
        <p:nvSpPr>
          <p:cNvPr id="90131" name="Text Box 19"/>
          <p:cNvSpPr txBox="1">
            <a:spLocks noChangeArrowheads="1"/>
          </p:cNvSpPr>
          <p:nvPr/>
        </p:nvSpPr>
        <p:spPr bwMode="auto">
          <a:xfrm>
            <a:off x="762000" y="3073400"/>
            <a:ext cx="2819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en-US" altLang="nl-NL" sz="2800" i="1" baseline="-25000" dirty="0"/>
              <a:t>(Block until connection)</a:t>
            </a:r>
            <a:endParaRPr lang="en-US" altLang="nl-NL" i="1" baseline="-25000" dirty="0"/>
          </a:p>
        </p:txBody>
      </p:sp>
      <p:sp>
        <p:nvSpPr>
          <p:cNvPr id="90132" name="Line 20"/>
          <p:cNvSpPr>
            <a:spLocks noChangeShapeType="1"/>
          </p:cNvSpPr>
          <p:nvPr/>
        </p:nvSpPr>
        <p:spPr bwMode="auto">
          <a:xfrm>
            <a:off x="1981200" y="3541713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90133" name="Line 21"/>
          <p:cNvSpPr>
            <a:spLocks noChangeShapeType="1"/>
          </p:cNvSpPr>
          <p:nvPr/>
        </p:nvSpPr>
        <p:spPr bwMode="auto">
          <a:xfrm flipH="1">
            <a:off x="2057400" y="3694113"/>
            <a:ext cx="472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90134" name="Text Box 22"/>
          <p:cNvSpPr txBox="1">
            <a:spLocks noChangeArrowheads="1"/>
          </p:cNvSpPr>
          <p:nvPr/>
        </p:nvSpPr>
        <p:spPr bwMode="auto">
          <a:xfrm>
            <a:off x="3436912" y="3106626"/>
            <a:ext cx="325281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nl-NL" sz="2800" i="1" baseline="-25000" dirty="0"/>
              <a:t>“TCP three-way</a:t>
            </a:r>
            <a:r>
              <a:rPr lang="en-US" altLang="nl-NL" sz="2800" i="1" dirty="0"/>
              <a:t> </a:t>
            </a:r>
            <a:r>
              <a:rPr lang="en-US" altLang="nl-NL" sz="2800" i="1" baseline="-25000" dirty="0"/>
              <a:t>handshake”</a:t>
            </a:r>
            <a:endParaRPr lang="en-US" altLang="nl-NL" i="1" baseline="-25000" dirty="0"/>
          </a:p>
        </p:txBody>
      </p:sp>
      <p:sp>
        <p:nvSpPr>
          <p:cNvPr id="90135" name="Text Box 23"/>
          <p:cNvSpPr txBox="1">
            <a:spLocks noChangeArrowheads="1"/>
          </p:cNvSpPr>
          <p:nvPr/>
        </p:nvSpPr>
        <p:spPr bwMode="auto">
          <a:xfrm>
            <a:off x="1295400" y="4303713"/>
            <a:ext cx="1524000" cy="3937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nl-NL" sz="2800" baseline="-25000">
                <a:latin typeface="Courier New" panose="02070309020205020404" pitchFamily="49" charset="0"/>
              </a:rPr>
              <a:t>recv()</a:t>
            </a:r>
          </a:p>
        </p:txBody>
      </p:sp>
      <p:sp>
        <p:nvSpPr>
          <p:cNvPr id="90136" name="Line 24"/>
          <p:cNvSpPr>
            <a:spLocks noChangeShapeType="1"/>
          </p:cNvSpPr>
          <p:nvPr/>
        </p:nvSpPr>
        <p:spPr bwMode="auto">
          <a:xfrm flipH="1">
            <a:off x="2819400" y="4303713"/>
            <a:ext cx="40386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90137" name="Text Box 25"/>
          <p:cNvSpPr txBox="1">
            <a:spLocks noChangeArrowheads="1"/>
          </p:cNvSpPr>
          <p:nvPr/>
        </p:nvSpPr>
        <p:spPr bwMode="auto">
          <a:xfrm>
            <a:off x="1295400" y="4913313"/>
            <a:ext cx="1524000" cy="3937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nl-NL" sz="2800" baseline="-25000">
                <a:latin typeface="Courier New" panose="02070309020205020404" pitchFamily="49" charset="0"/>
              </a:rPr>
              <a:t>send()</a:t>
            </a:r>
          </a:p>
        </p:txBody>
      </p:sp>
      <p:sp>
        <p:nvSpPr>
          <p:cNvPr id="90138" name="Line 26"/>
          <p:cNvSpPr>
            <a:spLocks noChangeShapeType="1"/>
          </p:cNvSpPr>
          <p:nvPr/>
        </p:nvSpPr>
        <p:spPr bwMode="auto">
          <a:xfrm flipH="1" flipV="1">
            <a:off x="2819400" y="5141913"/>
            <a:ext cx="39624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90139" name="Line 27"/>
          <p:cNvSpPr>
            <a:spLocks noChangeShapeType="1"/>
          </p:cNvSpPr>
          <p:nvPr/>
        </p:nvSpPr>
        <p:spPr bwMode="auto">
          <a:xfrm>
            <a:off x="1981200" y="4684713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90140" name="Text Box 28"/>
          <p:cNvSpPr txBox="1">
            <a:spLocks noChangeArrowheads="1"/>
          </p:cNvSpPr>
          <p:nvPr/>
        </p:nvSpPr>
        <p:spPr bwMode="auto">
          <a:xfrm>
            <a:off x="3886200" y="3963988"/>
            <a:ext cx="15557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nl-NL" sz="2800" baseline="-25000"/>
              <a:t>Data (request)</a:t>
            </a:r>
            <a:endParaRPr lang="en-US" altLang="nl-NL" baseline="-25000"/>
          </a:p>
        </p:txBody>
      </p:sp>
      <p:sp>
        <p:nvSpPr>
          <p:cNvPr id="90141" name="Text Box 29"/>
          <p:cNvSpPr txBox="1">
            <a:spLocks noChangeArrowheads="1"/>
          </p:cNvSpPr>
          <p:nvPr/>
        </p:nvSpPr>
        <p:spPr bwMode="auto">
          <a:xfrm>
            <a:off x="3886200" y="4725988"/>
            <a:ext cx="1355725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nl-NL" sz="2800" baseline="-25000"/>
              <a:t>Data (reply)</a:t>
            </a:r>
          </a:p>
        </p:txBody>
      </p:sp>
      <p:grpSp>
        <p:nvGrpSpPr>
          <p:cNvPr id="90142" name="Group 30"/>
          <p:cNvGrpSpPr>
            <a:grpSpLocks/>
          </p:cNvGrpSpPr>
          <p:nvPr/>
        </p:nvGrpSpPr>
        <p:grpSpPr bwMode="auto">
          <a:xfrm>
            <a:off x="8382000" y="4303713"/>
            <a:ext cx="457200" cy="1066800"/>
            <a:chOff x="4800" y="2928"/>
            <a:chExt cx="288" cy="672"/>
          </a:xfrm>
        </p:grpSpPr>
        <p:sp>
          <p:nvSpPr>
            <p:cNvPr id="90143" name="Line 31"/>
            <p:cNvSpPr>
              <a:spLocks noChangeShapeType="1"/>
            </p:cNvSpPr>
            <p:nvPr/>
          </p:nvSpPr>
          <p:spPr bwMode="auto">
            <a:xfrm>
              <a:off x="4800" y="3600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90144" name="Line 32"/>
            <p:cNvSpPr>
              <a:spLocks noChangeShapeType="1"/>
            </p:cNvSpPr>
            <p:nvPr/>
          </p:nvSpPr>
          <p:spPr bwMode="auto">
            <a:xfrm>
              <a:off x="4800" y="2928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  <p:sp>
          <p:nvSpPr>
            <p:cNvPr id="90145" name="Line 33"/>
            <p:cNvSpPr>
              <a:spLocks noChangeShapeType="1"/>
            </p:cNvSpPr>
            <p:nvPr/>
          </p:nvSpPr>
          <p:spPr bwMode="auto">
            <a:xfrm flipV="1">
              <a:off x="5088" y="2928"/>
              <a:ext cx="0" cy="6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nl-NL"/>
            </a:p>
          </p:txBody>
        </p:sp>
      </p:grpSp>
      <p:sp>
        <p:nvSpPr>
          <p:cNvPr id="90146" name="Line 34"/>
          <p:cNvSpPr>
            <a:spLocks noChangeShapeType="1"/>
          </p:cNvSpPr>
          <p:nvPr/>
        </p:nvSpPr>
        <p:spPr bwMode="auto">
          <a:xfrm>
            <a:off x="762000" y="4532313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90147" name="Line 35"/>
          <p:cNvSpPr>
            <a:spLocks noChangeShapeType="1"/>
          </p:cNvSpPr>
          <p:nvPr/>
        </p:nvSpPr>
        <p:spPr bwMode="auto">
          <a:xfrm flipV="1">
            <a:off x="762000" y="4532313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90148" name="Line 36"/>
          <p:cNvSpPr>
            <a:spLocks noChangeShapeType="1"/>
          </p:cNvSpPr>
          <p:nvPr/>
        </p:nvSpPr>
        <p:spPr bwMode="auto">
          <a:xfrm flipH="1">
            <a:off x="762000" y="5141913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90149" name="Line 37"/>
          <p:cNvSpPr>
            <a:spLocks noChangeShapeType="1"/>
          </p:cNvSpPr>
          <p:nvPr/>
        </p:nvSpPr>
        <p:spPr bwMode="auto">
          <a:xfrm>
            <a:off x="7543800" y="5522913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90150" name="Text Box 38"/>
          <p:cNvSpPr txBox="1">
            <a:spLocks noChangeArrowheads="1"/>
          </p:cNvSpPr>
          <p:nvPr/>
        </p:nvSpPr>
        <p:spPr bwMode="auto">
          <a:xfrm>
            <a:off x="6858000" y="5751513"/>
            <a:ext cx="1524000" cy="3937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nl-NL" sz="2800" baseline="-25000">
                <a:latin typeface="Courier New" panose="02070309020205020404" pitchFamily="49" charset="0"/>
              </a:rPr>
              <a:t>close()</a:t>
            </a:r>
          </a:p>
        </p:txBody>
      </p:sp>
      <p:sp>
        <p:nvSpPr>
          <p:cNvPr id="90151" name="Line 39"/>
          <p:cNvSpPr>
            <a:spLocks noChangeShapeType="1"/>
          </p:cNvSpPr>
          <p:nvPr/>
        </p:nvSpPr>
        <p:spPr bwMode="auto">
          <a:xfrm flipH="1">
            <a:off x="2819400" y="5903913"/>
            <a:ext cx="40386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90152" name="Text Box 40"/>
          <p:cNvSpPr txBox="1">
            <a:spLocks noChangeArrowheads="1"/>
          </p:cNvSpPr>
          <p:nvPr/>
        </p:nvSpPr>
        <p:spPr bwMode="auto">
          <a:xfrm>
            <a:off x="3829653" y="5586413"/>
            <a:ext cx="1311275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nl-NL" sz="2800" baseline="-25000" dirty="0"/>
              <a:t>End-of-File</a:t>
            </a:r>
          </a:p>
        </p:txBody>
      </p:sp>
      <p:sp>
        <p:nvSpPr>
          <p:cNvPr id="90153" name="Text Box 41"/>
          <p:cNvSpPr txBox="1">
            <a:spLocks noChangeArrowheads="1"/>
          </p:cNvSpPr>
          <p:nvPr/>
        </p:nvSpPr>
        <p:spPr bwMode="auto">
          <a:xfrm>
            <a:off x="1295400" y="5903913"/>
            <a:ext cx="1524000" cy="3937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nl-NL" sz="2800" baseline="-25000">
                <a:latin typeface="Courier New" panose="02070309020205020404" pitchFamily="49" charset="0"/>
              </a:rPr>
              <a:t>recv()</a:t>
            </a:r>
          </a:p>
        </p:txBody>
      </p:sp>
      <p:sp>
        <p:nvSpPr>
          <p:cNvPr id="90154" name="Line 42"/>
          <p:cNvSpPr>
            <a:spLocks noChangeShapeType="1"/>
          </p:cNvSpPr>
          <p:nvPr/>
        </p:nvSpPr>
        <p:spPr bwMode="auto">
          <a:xfrm>
            <a:off x="1981200" y="5294313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90155" name="Line 43"/>
          <p:cNvSpPr>
            <a:spLocks noChangeShapeType="1"/>
          </p:cNvSpPr>
          <p:nvPr/>
        </p:nvSpPr>
        <p:spPr bwMode="auto">
          <a:xfrm>
            <a:off x="1981200" y="623570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90156" name="Text Box 44"/>
          <p:cNvSpPr txBox="1">
            <a:spLocks noChangeArrowheads="1"/>
          </p:cNvSpPr>
          <p:nvPr/>
        </p:nvSpPr>
        <p:spPr bwMode="auto">
          <a:xfrm>
            <a:off x="1295400" y="6464300"/>
            <a:ext cx="1524000" cy="3937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nl-NL" sz="2800" baseline="-25000">
                <a:latin typeface="Courier New" panose="02070309020205020404" pitchFamily="49" charset="0"/>
              </a:rPr>
              <a:t>close()</a:t>
            </a:r>
          </a:p>
        </p:txBody>
      </p:sp>
      <p:sp>
        <p:nvSpPr>
          <p:cNvPr id="90157" name="Text Box 45"/>
          <p:cNvSpPr txBox="1">
            <a:spLocks noChangeArrowheads="1"/>
          </p:cNvSpPr>
          <p:nvPr/>
        </p:nvSpPr>
        <p:spPr bwMode="auto">
          <a:xfrm>
            <a:off x="2697956" y="1121103"/>
            <a:ext cx="23764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1" hangingPunct="1"/>
            <a:r>
              <a:rPr lang="en-US" altLang="nl-NL" sz="2800" baseline="-25000" dirty="0"/>
              <a:t>“well-known”</a:t>
            </a:r>
            <a:r>
              <a:rPr lang="en-US" altLang="nl-NL" sz="2800" dirty="0"/>
              <a:t> </a:t>
            </a:r>
            <a:r>
              <a:rPr lang="en-US" altLang="nl-NL" sz="2800" baseline="-25000" dirty="0"/>
              <a:t>port</a:t>
            </a:r>
          </a:p>
        </p:txBody>
      </p:sp>
    </p:spTree>
    <p:extLst>
      <p:ext uri="{BB962C8B-B14F-4D97-AF65-F5344CB8AC3E}">
        <p14:creationId xmlns:p14="http://schemas.microsoft.com/office/powerpoint/2010/main" val="42101456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149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066800"/>
            <a:ext cx="4765675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31495" name="Group 7"/>
          <p:cNvGrpSpPr>
            <a:grpSpLocks/>
          </p:cNvGrpSpPr>
          <p:nvPr/>
        </p:nvGrpSpPr>
        <p:grpSpPr bwMode="auto">
          <a:xfrm>
            <a:off x="3657600" y="1447800"/>
            <a:ext cx="1905000" cy="542925"/>
            <a:chOff x="3024" y="912"/>
            <a:chExt cx="1200" cy="342"/>
          </a:xfrm>
        </p:grpSpPr>
        <p:sp>
          <p:nvSpPr>
            <p:cNvPr id="831496" name="Text Box 8"/>
            <p:cNvSpPr txBox="1">
              <a:spLocks noChangeArrowheads="1"/>
            </p:cNvSpPr>
            <p:nvPr/>
          </p:nvSpPr>
          <p:spPr bwMode="auto">
            <a:xfrm>
              <a:off x="3272" y="1056"/>
              <a:ext cx="616" cy="198"/>
            </a:xfrm>
            <a:prstGeom prst="rect">
              <a:avLst/>
            </a:prstGeom>
            <a:noFill/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eaLnBrk="0" hangingPunct="0">
                <a:spcBef>
                  <a:spcPct val="20000"/>
                </a:spcBef>
                <a:buClr>
                  <a:srgbClr val="FF0000"/>
                </a:buClr>
              </a:pPr>
              <a:r>
                <a:rPr lang="en-US" altLang="nl-NL" sz="1400" b="1">
                  <a:solidFill>
                    <a:schemeClr val="accent2"/>
                  </a:solidFill>
                </a:rPr>
                <a:t>SOCKET</a:t>
              </a:r>
              <a:endParaRPr lang="ru-RU" altLang="nl-NL" sz="1400" b="1">
                <a:solidFill>
                  <a:schemeClr val="accent2"/>
                </a:solidFill>
              </a:endParaRPr>
            </a:p>
          </p:txBody>
        </p:sp>
        <p:sp>
          <p:nvSpPr>
            <p:cNvPr id="831497" name="Line 9"/>
            <p:cNvSpPr>
              <a:spLocks noChangeShapeType="1"/>
            </p:cNvSpPr>
            <p:nvPr/>
          </p:nvSpPr>
          <p:spPr bwMode="auto">
            <a:xfrm flipH="1">
              <a:off x="3024" y="1197"/>
              <a:ext cx="240" cy="3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nl-NL"/>
            </a:p>
          </p:txBody>
        </p:sp>
        <p:sp>
          <p:nvSpPr>
            <p:cNvPr id="831498" name="Line 10"/>
            <p:cNvSpPr>
              <a:spLocks noChangeShapeType="1"/>
            </p:cNvSpPr>
            <p:nvPr/>
          </p:nvSpPr>
          <p:spPr bwMode="auto">
            <a:xfrm flipH="1">
              <a:off x="3888" y="912"/>
              <a:ext cx="336" cy="24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nl-NL"/>
            </a:p>
          </p:txBody>
        </p:sp>
      </p:grpSp>
      <p:grpSp>
        <p:nvGrpSpPr>
          <p:cNvPr id="831499" name="Group 11"/>
          <p:cNvGrpSpPr>
            <a:grpSpLocks/>
          </p:cNvGrpSpPr>
          <p:nvPr/>
        </p:nvGrpSpPr>
        <p:grpSpPr bwMode="auto">
          <a:xfrm>
            <a:off x="6629400" y="1447800"/>
            <a:ext cx="1371600" cy="314325"/>
            <a:chOff x="4176" y="912"/>
            <a:chExt cx="864" cy="198"/>
          </a:xfrm>
        </p:grpSpPr>
        <p:sp>
          <p:nvSpPr>
            <p:cNvPr id="831500" name="Text Box 12"/>
            <p:cNvSpPr txBox="1">
              <a:spLocks noChangeArrowheads="1"/>
            </p:cNvSpPr>
            <p:nvPr/>
          </p:nvSpPr>
          <p:spPr bwMode="auto">
            <a:xfrm>
              <a:off x="4424" y="912"/>
              <a:ext cx="616" cy="198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eaLnBrk="0" hangingPunct="0">
                <a:spcBef>
                  <a:spcPct val="20000"/>
                </a:spcBef>
                <a:buClr>
                  <a:srgbClr val="FF0000"/>
                </a:buClr>
              </a:pPr>
              <a:r>
                <a:rPr lang="en-US" altLang="nl-NL" sz="1400" b="1">
                  <a:solidFill>
                    <a:schemeClr val="accent2"/>
                  </a:solidFill>
                </a:rPr>
                <a:t>BIND</a:t>
              </a:r>
              <a:endParaRPr lang="ru-RU" altLang="nl-NL" sz="1400" b="1">
                <a:solidFill>
                  <a:schemeClr val="accent2"/>
                </a:solidFill>
              </a:endParaRPr>
            </a:p>
          </p:txBody>
        </p:sp>
        <p:sp>
          <p:nvSpPr>
            <p:cNvPr id="831501" name="Line 13"/>
            <p:cNvSpPr>
              <a:spLocks noChangeShapeType="1"/>
            </p:cNvSpPr>
            <p:nvPr/>
          </p:nvSpPr>
          <p:spPr bwMode="auto">
            <a:xfrm flipH="1">
              <a:off x="4176" y="1053"/>
              <a:ext cx="240" cy="3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nl-NL"/>
            </a:p>
          </p:txBody>
        </p:sp>
      </p:grpSp>
      <p:grpSp>
        <p:nvGrpSpPr>
          <p:cNvPr id="831502" name="Group 14"/>
          <p:cNvGrpSpPr>
            <a:grpSpLocks/>
          </p:cNvGrpSpPr>
          <p:nvPr/>
        </p:nvGrpSpPr>
        <p:grpSpPr bwMode="auto">
          <a:xfrm>
            <a:off x="6629400" y="1863725"/>
            <a:ext cx="1371600" cy="314325"/>
            <a:chOff x="4176" y="912"/>
            <a:chExt cx="864" cy="198"/>
          </a:xfrm>
        </p:grpSpPr>
        <p:sp>
          <p:nvSpPr>
            <p:cNvPr id="831503" name="Text Box 15"/>
            <p:cNvSpPr txBox="1">
              <a:spLocks noChangeArrowheads="1"/>
            </p:cNvSpPr>
            <p:nvPr/>
          </p:nvSpPr>
          <p:spPr bwMode="auto">
            <a:xfrm>
              <a:off x="4424" y="912"/>
              <a:ext cx="616" cy="198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eaLnBrk="0" hangingPunct="0">
                <a:spcBef>
                  <a:spcPct val="20000"/>
                </a:spcBef>
                <a:buClr>
                  <a:srgbClr val="FF0000"/>
                </a:buClr>
              </a:pPr>
              <a:r>
                <a:rPr lang="en-US" altLang="nl-NL" sz="1400" b="1">
                  <a:solidFill>
                    <a:srgbClr val="FF0000"/>
                  </a:solidFill>
                </a:rPr>
                <a:t>LISTEN</a:t>
              </a:r>
              <a:endParaRPr lang="ru-RU" altLang="nl-NL" sz="1400" b="1">
                <a:solidFill>
                  <a:srgbClr val="FF0000"/>
                </a:solidFill>
              </a:endParaRPr>
            </a:p>
          </p:txBody>
        </p:sp>
        <p:sp>
          <p:nvSpPr>
            <p:cNvPr id="831504" name="Line 16"/>
            <p:cNvSpPr>
              <a:spLocks noChangeShapeType="1"/>
            </p:cNvSpPr>
            <p:nvPr/>
          </p:nvSpPr>
          <p:spPr bwMode="auto">
            <a:xfrm flipH="1">
              <a:off x="4176" y="1053"/>
              <a:ext cx="240" cy="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nl-NL"/>
            </a:p>
          </p:txBody>
        </p:sp>
      </p:grpSp>
      <p:grpSp>
        <p:nvGrpSpPr>
          <p:cNvPr id="831505" name="Group 17"/>
          <p:cNvGrpSpPr>
            <a:grpSpLocks/>
          </p:cNvGrpSpPr>
          <p:nvPr/>
        </p:nvGrpSpPr>
        <p:grpSpPr bwMode="auto">
          <a:xfrm>
            <a:off x="1066800" y="2133600"/>
            <a:ext cx="1524000" cy="314325"/>
            <a:chOff x="672" y="1344"/>
            <a:chExt cx="960" cy="198"/>
          </a:xfrm>
        </p:grpSpPr>
        <p:sp>
          <p:nvSpPr>
            <p:cNvPr id="831506" name="Text Box 18"/>
            <p:cNvSpPr txBox="1">
              <a:spLocks noChangeArrowheads="1"/>
            </p:cNvSpPr>
            <p:nvPr/>
          </p:nvSpPr>
          <p:spPr bwMode="auto">
            <a:xfrm>
              <a:off x="672" y="1344"/>
              <a:ext cx="720" cy="198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eaLnBrk="0" hangingPunct="0">
                <a:spcBef>
                  <a:spcPct val="20000"/>
                </a:spcBef>
                <a:buClr>
                  <a:srgbClr val="FF0000"/>
                </a:buClr>
              </a:pPr>
              <a:r>
                <a:rPr lang="en-US" altLang="nl-NL" sz="1400" b="1">
                  <a:solidFill>
                    <a:srgbClr val="FF0000"/>
                  </a:solidFill>
                </a:rPr>
                <a:t>CONNECT</a:t>
              </a:r>
              <a:endParaRPr lang="ru-RU" altLang="nl-NL" sz="1400" b="1">
                <a:solidFill>
                  <a:srgbClr val="FF0000"/>
                </a:solidFill>
              </a:endParaRPr>
            </a:p>
          </p:txBody>
        </p:sp>
        <p:sp>
          <p:nvSpPr>
            <p:cNvPr id="831507" name="Line 19"/>
            <p:cNvSpPr>
              <a:spLocks noChangeShapeType="1"/>
            </p:cNvSpPr>
            <p:nvPr/>
          </p:nvSpPr>
          <p:spPr bwMode="auto">
            <a:xfrm flipH="1">
              <a:off x="1392" y="1440"/>
              <a:ext cx="240" cy="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nl-NL"/>
            </a:p>
          </p:txBody>
        </p:sp>
      </p:grpSp>
      <p:grpSp>
        <p:nvGrpSpPr>
          <p:cNvPr id="831508" name="Group 20"/>
          <p:cNvGrpSpPr>
            <a:grpSpLocks/>
          </p:cNvGrpSpPr>
          <p:nvPr/>
        </p:nvGrpSpPr>
        <p:grpSpPr bwMode="auto">
          <a:xfrm>
            <a:off x="6629400" y="2590800"/>
            <a:ext cx="1905000" cy="314325"/>
            <a:chOff x="4176" y="1632"/>
            <a:chExt cx="1200" cy="198"/>
          </a:xfrm>
        </p:grpSpPr>
        <p:sp>
          <p:nvSpPr>
            <p:cNvPr id="831509" name="Text Box 21"/>
            <p:cNvSpPr txBox="1">
              <a:spLocks noChangeArrowheads="1"/>
            </p:cNvSpPr>
            <p:nvPr/>
          </p:nvSpPr>
          <p:spPr bwMode="auto">
            <a:xfrm>
              <a:off x="4760" y="1632"/>
              <a:ext cx="616" cy="198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eaLnBrk="0" hangingPunct="0">
                <a:spcBef>
                  <a:spcPct val="20000"/>
                </a:spcBef>
                <a:buClr>
                  <a:srgbClr val="FF0000"/>
                </a:buClr>
              </a:pPr>
              <a:r>
                <a:rPr lang="en-US" altLang="nl-NL" sz="1400" b="1">
                  <a:solidFill>
                    <a:srgbClr val="FF0000"/>
                  </a:solidFill>
                </a:rPr>
                <a:t>ACCEPT</a:t>
              </a:r>
              <a:endParaRPr lang="ru-RU" altLang="nl-NL" sz="1400" b="1">
                <a:solidFill>
                  <a:srgbClr val="FF0000"/>
                </a:solidFill>
              </a:endParaRPr>
            </a:p>
          </p:txBody>
        </p:sp>
        <p:sp>
          <p:nvSpPr>
            <p:cNvPr id="831510" name="Line 22"/>
            <p:cNvSpPr>
              <a:spLocks noChangeShapeType="1"/>
            </p:cNvSpPr>
            <p:nvPr/>
          </p:nvSpPr>
          <p:spPr bwMode="auto">
            <a:xfrm flipH="1">
              <a:off x="4176" y="1773"/>
              <a:ext cx="576" cy="5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nl-NL"/>
            </a:p>
          </p:txBody>
        </p:sp>
      </p:grpSp>
      <p:grpSp>
        <p:nvGrpSpPr>
          <p:cNvPr id="831511" name="Group 23"/>
          <p:cNvGrpSpPr>
            <a:grpSpLocks/>
          </p:cNvGrpSpPr>
          <p:nvPr/>
        </p:nvGrpSpPr>
        <p:grpSpPr bwMode="auto">
          <a:xfrm>
            <a:off x="5562600" y="4191000"/>
            <a:ext cx="1371600" cy="314325"/>
            <a:chOff x="4176" y="912"/>
            <a:chExt cx="864" cy="198"/>
          </a:xfrm>
        </p:grpSpPr>
        <p:sp>
          <p:nvSpPr>
            <p:cNvPr id="831512" name="Text Box 24"/>
            <p:cNvSpPr txBox="1">
              <a:spLocks noChangeArrowheads="1"/>
            </p:cNvSpPr>
            <p:nvPr/>
          </p:nvSpPr>
          <p:spPr bwMode="auto">
            <a:xfrm>
              <a:off x="4424" y="912"/>
              <a:ext cx="616" cy="198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eaLnBrk="0" hangingPunct="0">
                <a:spcBef>
                  <a:spcPct val="20000"/>
                </a:spcBef>
                <a:buClr>
                  <a:srgbClr val="FF0000"/>
                </a:buClr>
              </a:pPr>
              <a:r>
                <a:rPr lang="en-US" altLang="nl-NL" sz="1400" b="1">
                  <a:solidFill>
                    <a:schemeClr val="accent2"/>
                  </a:solidFill>
                </a:rPr>
                <a:t>RECEIVE</a:t>
              </a:r>
              <a:endParaRPr lang="ru-RU" altLang="nl-NL" sz="1400" b="1">
                <a:solidFill>
                  <a:schemeClr val="accent2"/>
                </a:solidFill>
              </a:endParaRPr>
            </a:p>
          </p:txBody>
        </p:sp>
        <p:sp>
          <p:nvSpPr>
            <p:cNvPr id="831513" name="Line 25"/>
            <p:cNvSpPr>
              <a:spLocks noChangeShapeType="1"/>
            </p:cNvSpPr>
            <p:nvPr/>
          </p:nvSpPr>
          <p:spPr bwMode="auto">
            <a:xfrm flipH="1">
              <a:off x="4176" y="1053"/>
              <a:ext cx="240" cy="3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nl-NL"/>
            </a:p>
          </p:txBody>
        </p:sp>
      </p:grpSp>
      <p:grpSp>
        <p:nvGrpSpPr>
          <p:cNvPr id="831514" name="Group 26"/>
          <p:cNvGrpSpPr>
            <a:grpSpLocks/>
          </p:cNvGrpSpPr>
          <p:nvPr/>
        </p:nvGrpSpPr>
        <p:grpSpPr bwMode="auto">
          <a:xfrm>
            <a:off x="1079500" y="5172075"/>
            <a:ext cx="1511300" cy="314325"/>
            <a:chOff x="680" y="3258"/>
            <a:chExt cx="952" cy="198"/>
          </a:xfrm>
        </p:grpSpPr>
        <p:sp>
          <p:nvSpPr>
            <p:cNvPr id="831515" name="Text Box 27"/>
            <p:cNvSpPr txBox="1">
              <a:spLocks noChangeArrowheads="1"/>
            </p:cNvSpPr>
            <p:nvPr/>
          </p:nvSpPr>
          <p:spPr bwMode="auto">
            <a:xfrm>
              <a:off x="680" y="3258"/>
              <a:ext cx="616" cy="198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eaLnBrk="0" hangingPunct="0">
                <a:spcBef>
                  <a:spcPct val="20000"/>
                </a:spcBef>
                <a:buClr>
                  <a:srgbClr val="FF0000"/>
                </a:buClr>
              </a:pPr>
              <a:r>
                <a:rPr lang="en-US" altLang="nl-NL" sz="1400" b="1">
                  <a:solidFill>
                    <a:schemeClr val="accent2"/>
                  </a:solidFill>
                </a:rPr>
                <a:t>RECEIVE</a:t>
              </a:r>
              <a:endParaRPr lang="ru-RU" altLang="nl-NL" sz="1400" b="1">
                <a:solidFill>
                  <a:schemeClr val="accent2"/>
                </a:solidFill>
              </a:endParaRPr>
            </a:p>
          </p:txBody>
        </p:sp>
        <p:sp>
          <p:nvSpPr>
            <p:cNvPr id="831516" name="Line 28"/>
            <p:cNvSpPr>
              <a:spLocks noChangeShapeType="1"/>
            </p:cNvSpPr>
            <p:nvPr/>
          </p:nvSpPr>
          <p:spPr bwMode="auto">
            <a:xfrm flipH="1">
              <a:off x="1296" y="3360"/>
              <a:ext cx="336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nl-NL"/>
            </a:p>
          </p:txBody>
        </p:sp>
      </p:grpSp>
      <p:grpSp>
        <p:nvGrpSpPr>
          <p:cNvPr id="831517" name="Group 29"/>
          <p:cNvGrpSpPr>
            <a:grpSpLocks/>
          </p:cNvGrpSpPr>
          <p:nvPr/>
        </p:nvGrpSpPr>
        <p:grpSpPr bwMode="auto">
          <a:xfrm>
            <a:off x="1079500" y="4191000"/>
            <a:ext cx="1511300" cy="314325"/>
            <a:chOff x="680" y="3258"/>
            <a:chExt cx="952" cy="198"/>
          </a:xfrm>
        </p:grpSpPr>
        <p:sp>
          <p:nvSpPr>
            <p:cNvPr id="831518" name="Text Box 30"/>
            <p:cNvSpPr txBox="1">
              <a:spLocks noChangeArrowheads="1"/>
            </p:cNvSpPr>
            <p:nvPr/>
          </p:nvSpPr>
          <p:spPr bwMode="auto">
            <a:xfrm>
              <a:off x="680" y="3258"/>
              <a:ext cx="616" cy="198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eaLnBrk="0" hangingPunct="0">
                <a:spcBef>
                  <a:spcPct val="20000"/>
                </a:spcBef>
                <a:buClr>
                  <a:srgbClr val="FF0000"/>
                </a:buClr>
              </a:pPr>
              <a:r>
                <a:rPr lang="en-US" altLang="nl-NL" sz="1400" b="1">
                  <a:solidFill>
                    <a:schemeClr val="accent2"/>
                  </a:solidFill>
                </a:rPr>
                <a:t>SEND</a:t>
              </a:r>
              <a:endParaRPr lang="ru-RU" altLang="nl-NL" sz="1400" b="1">
                <a:solidFill>
                  <a:schemeClr val="accent2"/>
                </a:solidFill>
              </a:endParaRPr>
            </a:p>
          </p:txBody>
        </p:sp>
        <p:sp>
          <p:nvSpPr>
            <p:cNvPr id="831519" name="Line 31"/>
            <p:cNvSpPr>
              <a:spLocks noChangeShapeType="1"/>
            </p:cNvSpPr>
            <p:nvPr/>
          </p:nvSpPr>
          <p:spPr bwMode="auto">
            <a:xfrm flipH="1">
              <a:off x="1296" y="3360"/>
              <a:ext cx="336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nl-NL"/>
            </a:p>
          </p:txBody>
        </p:sp>
      </p:grpSp>
      <p:grpSp>
        <p:nvGrpSpPr>
          <p:cNvPr id="831520" name="Group 32"/>
          <p:cNvGrpSpPr>
            <a:grpSpLocks/>
          </p:cNvGrpSpPr>
          <p:nvPr/>
        </p:nvGrpSpPr>
        <p:grpSpPr bwMode="auto">
          <a:xfrm>
            <a:off x="5562600" y="4943475"/>
            <a:ext cx="1371600" cy="314325"/>
            <a:chOff x="4176" y="912"/>
            <a:chExt cx="864" cy="198"/>
          </a:xfrm>
        </p:grpSpPr>
        <p:sp>
          <p:nvSpPr>
            <p:cNvPr id="831521" name="Text Box 33"/>
            <p:cNvSpPr txBox="1">
              <a:spLocks noChangeArrowheads="1"/>
            </p:cNvSpPr>
            <p:nvPr/>
          </p:nvSpPr>
          <p:spPr bwMode="auto">
            <a:xfrm>
              <a:off x="4424" y="912"/>
              <a:ext cx="616" cy="198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eaLnBrk="0" hangingPunct="0">
                <a:spcBef>
                  <a:spcPct val="20000"/>
                </a:spcBef>
                <a:buClr>
                  <a:srgbClr val="FF0000"/>
                </a:buClr>
              </a:pPr>
              <a:r>
                <a:rPr lang="en-US" altLang="nl-NL" sz="1400" b="1">
                  <a:solidFill>
                    <a:schemeClr val="accent2"/>
                  </a:solidFill>
                </a:rPr>
                <a:t>SEND</a:t>
              </a:r>
              <a:endParaRPr lang="ru-RU" altLang="nl-NL" sz="1400" b="1">
                <a:solidFill>
                  <a:schemeClr val="accent2"/>
                </a:solidFill>
              </a:endParaRPr>
            </a:p>
          </p:txBody>
        </p:sp>
        <p:sp>
          <p:nvSpPr>
            <p:cNvPr id="831522" name="Line 34"/>
            <p:cNvSpPr>
              <a:spLocks noChangeShapeType="1"/>
            </p:cNvSpPr>
            <p:nvPr/>
          </p:nvSpPr>
          <p:spPr bwMode="auto">
            <a:xfrm flipH="1">
              <a:off x="4176" y="1053"/>
              <a:ext cx="240" cy="3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nl-NL"/>
            </a:p>
          </p:txBody>
        </p:sp>
      </p:grpSp>
      <p:grpSp>
        <p:nvGrpSpPr>
          <p:cNvPr id="831523" name="Group 35"/>
          <p:cNvGrpSpPr>
            <a:grpSpLocks/>
          </p:cNvGrpSpPr>
          <p:nvPr/>
        </p:nvGrpSpPr>
        <p:grpSpPr bwMode="auto">
          <a:xfrm>
            <a:off x="3657600" y="5781675"/>
            <a:ext cx="3429000" cy="314325"/>
            <a:chOff x="2304" y="3642"/>
            <a:chExt cx="2160" cy="198"/>
          </a:xfrm>
        </p:grpSpPr>
        <p:sp>
          <p:nvSpPr>
            <p:cNvPr id="831524" name="Text Box 36"/>
            <p:cNvSpPr txBox="1">
              <a:spLocks noChangeArrowheads="1"/>
            </p:cNvSpPr>
            <p:nvPr/>
          </p:nvSpPr>
          <p:spPr bwMode="auto">
            <a:xfrm>
              <a:off x="3848" y="3642"/>
              <a:ext cx="616" cy="198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eaLnBrk="0" hangingPunct="0">
                <a:spcBef>
                  <a:spcPct val="20000"/>
                </a:spcBef>
                <a:buClr>
                  <a:srgbClr val="FF0000"/>
                </a:buClr>
              </a:pPr>
              <a:r>
                <a:rPr lang="en-US" altLang="nl-NL" sz="1400" b="1">
                  <a:solidFill>
                    <a:schemeClr val="accent2"/>
                  </a:solidFill>
                </a:rPr>
                <a:t>CLOSE</a:t>
              </a:r>
              <a:endParaRPr lang="ru-RU" altLang="nl-NL" sz="1400" b="1">
                <a:solidFill>
                  <a:schemeClr val="accent2"/>
                </a:solidFill>
              </a:endParaRPr>
            </a:p>
          </p:txBody>
        </p:sp>
        <p:sp>
          <p:nvSpPr>
            <p:cNvPr id="831525" name="Line 37"/>
            <p:cNvSpPr>
              <a:spLocks noChangeShapeType="1"/>
            </p:cNvSpPr>
            <p:nvPr/>
          </p:nvSpPr>
          <p:spPr bwMode="auto">
            <a:xfrm flipH="1">
              <a:off x="2304" y="3783"/>
              <a:ext cx="1536" cy="9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nl-NL"/>
            </a:p>
          </p:txBody>
        </p:sp>
        <p:sp>
          <p:nvSpPr>
            <p:cNvPr id="831526" name="Line 38"/>
            <p:cNvSpPr>
              <a:spLocks noChangeShapeType="1"/>
            </p:cNvSpPr>
            <p:nvPr/>
          </p:nvSpPr>
          <p:spPr bwMode="auto">
            <a:xfrm flipH="1" flipV="1">
              <a:off x="3504" y="3648"/>
              <a:ext cx="336" cy="87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nl-NL"/>
            </a:p>
          </p:txBody>
        </p:sp>
      </p:grpSp>
      <p:grpSp>
        <p:nvGrpSpPr>
          <p:cNvPr id="831527" name="Group 39"/>
          <p:cNvGrpSpPr>
            <a:grpSpLocks/>
          </p:cNvGrpSpPr>
          <p:nvPr/>
        </p:nvGrpSpPr>
        <p:grpSpPr bwMode="auto">
          <a:xfrm>
            <a:off x="3505200" y="2362200"/>
            <a:ext cx="1981200" cy="822325"/>
            <a:chOff x="2208" y="1488"/>
            <a:chExt cx="1248" cy="518"/>
          </a:xfrm>
        </p:grpSpPr>
        <p:sp>
          <p:nvSpPr>
            <p:cNvPr id="831528" name="Text Box 40"/>
            <p:cNvSpPr txBox="1">
              <a:spLocks noChangeArrowheads="1"/>
            </p:cNvSpPr>
            <p:nvPr/>
          </p:nvSpPr>
          <p:spPr bwMode="auto">
            <a:xfrm>
              <a:off x="2208" y="1680"/>
              <a:ext cx="1152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 eaLnBrk="0" hangingPunct="0">
                <a:spcBef>
                  <a:spcPct val="50000"/>
                </a:spcBef>
                <a:buClr>
                  <a:srgbClr val="FF0000"/>
                </a:buClr>
              </a:pPr>
              <a:r>
                <a:rPr lang="en-US" altLang="nl-NL" sz="1400" b="1" i="1"/>
                <a:t>TCP three-way handshake</a:t>
              </a:r>
              <a:endParaRPr lang="ru-RU" altLang="nl-NL" sz="1400" b="1" i="1"/>
            </a:p>
          </p:txBody>
        </p:sp>
        <p:sp>
          <p:nvSpPr>
            <p:cNvPr id="831529" name="Line 41"/>
            <p:cNvSpPr>
              <a:spLocks noChangeShapeType="1"/>
            </p:cNvSpPr>
            <p:nvPr/>
          </p:nvSpPr>
          <p:spPr bwMode="auto">
            <a:xfrm flipH="1" flipV="1">
              <a:off x="2352" y="1488"/>
              <a:ext cx="110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nl-NL"/>
            </a:p>
          </p:txBody>
        </p:sp>
      </p:grpSp>
      <p:sp>
        <p:nvSpPr>
          <p:cNvPr id="41" name="Title 1"/>
          <p:cNvSpPr txBox="1">
            <a:spLocks/>
          </p:cNvSpPr>
          <p:nvPr/>
        </p:nvSpPr>
        <p:spPr>
          <a:xfrm>
            <a:off x="155289" y="273051"/>
            <a:ext cx="6778911" cy="5794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r>
              <a:rPr lang="en-US" sz="3000" b="1" dirty="0"/>
              <a:t>Threaded/Concurrent client-server</a:t>
            </a:r>
            <a:endParaRPr lang="nl-NL" sz="3000" b="1" dirty="0"/>
          </a:p>
        </p:txBody>
      </p:sp>
    </p:spTree>
    <p:extLst>
      <p:ext uri="{BB962C8B-B14F-4D97-AF65-F5344CB8AC3E}">
        <p14:creationId xmlns:p14="http://schemas.microsoft.com/office/powerpoint/2010/main" val="4223057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3399" y="1770716"/>
            <a:ext cx="7881937" cy="4238198"/>
          </a:xfrm>
        </p:spPr>
        <p:txBody>
          <a:bodyPr/>
          <a:lstStyle/>
          <a:p>
            <a:pPr marL="106680" indent="0">
              <a:buNone/>
            </a:pPr>
            <a:r>
              <a:rPr lang="en-US" sz="5400" dirty="0"/>
              <a:t>REST</a:t>
            </a:r>
            <a:endParaRPr lang="en-US" sz="3600" dirty="0"/>
          </a:p>
          <a:p>
            <a:endParaRPr lang="en-US" sz="3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648" y="2811236"/>
            <a:ext cx="3413570" cy="3448050"/>
          </a:xfrm>
          <a:prstGeom prst="rect">
            <a:avLst/>
          </a:prstGeom>
        </p:spPr>
      </p:pic>
      <p:sp>
        <p:nvSpPr>
          <p:cNvPr id="5" name="Oval Callout 4"/>
          <p:cNvSpPr/>
          <p:nvPr/>
        </p:nvSpPr>
        <p:spPr>
          <a:xfrm>
            <a:off x="2590800" y="2811236"/>
            <a:ext cx="2514600" cy="1513115"/>
          </a:xfrm>
          <a:prstGeom prst="wedgeEllipseCallout">
            <a:avLst>
              <a:gd name="adj1" fmla="val 53193"/>
              <a:gd name="adj2" fmla="val 5962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Give it a REST, </a:t>
            </a:r>
            <a:br>
              <a:rPr lang="en-US" sz="2400" dirty="0"/>
            </a:br>
            <a:r>
              <a:rPr lang="en-US" sz="2400" dirty="0"/>
              <a:t>will </a:t>
            </a:r>
            <a:r>
              <a:rPr lang="en-US" sz="2400" dirty="0" err="1"/>
              <a:t>ya</a:t>
            </a:r>
            <a:r>
              <a:rPr lang="en-US" sz="2400" dirty="0"/>
              <a:t>!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3008590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804" y="2509592"/>
            <a:ext cx="5185987" cy="3807125"/>
          </a:xfrm>
          <a:prstGeom prst="rect">
            <a:avLst/>
          </a:prstGeom>
        </p:spPr>
      </p:pic>
      <p:sp>
        <p:nvSpPr>
          <p:cNvPr id="22" name="Rectangle 2"/>
          <p:cNvSpPr>
            <a:spLocks noGrp="1" noChangeArrowheads="1"/>
          </p:cNvSpPr>
          <p:nvPr>
            <p:ph type="title"/>
          </p:nvPr>
        </p:nvSpPr>
        <p:spPr>
          <a:xfrm>
            <a:off x="141889" y="399393"/>
            <a:ext cx="8229600" cy="467844"/>
          </a:xfrm>
        </p:spPr>
        <p:txBody>
          <a:bodyPr/>
          <a:lstStyle/>
          <a:p>
            <a:pPr algn="l" eaLnBrk="1" hangingPunct="1">
              <a:lnSpc>
                <a:spcPct val="100000"/>
              </a:lnSpc>
            </a:pPr>
            <a:r>
              <a:rPr lang="nl-NL" altLang="nl-NL" sz="3000" b="1" dirty="0"/>
              <a:t>REST</a:t>
            </a:r>
          </a:p>
        </p:txBody>
      </p:sp>
      <p:sp>
        <p:nvSpPr>
          <p:cNvPr id="17" name="Tijdelijke aanduiding voor inhoud 16"/>
          <p:cNvSpPr>
            <a:spLocks noGrp="1"/>
          </p:cNvSpPr>
          <p:nvPr>
            <p:ph idx="1"/>
          </p:nvPr>
        </p:nvSpPr>
        <p:spPr>
          <a:xfrm>
            <a:off x="176047" y="1347952"/>
            <a:ext cx="8791905" cy="5115910"/>
          </a:xfrm>
        </p:spPr>
        <p:txBody>
          <a:bodyPr/>
          <a:lstStyle/>
          <a:p>
            <a:r>
              <a:rPr lang="en-US" sz="2000" u="sng" dirty="0"/>
              <a:t>Re</a:t>
            </a:r>
            <a:r>
              <a:rPr lang="en-US" sz="2000" dirty="0"/>
              <a:t>presentational </a:t>
            </a:r>
            <a:r>
              <a:rPr lang="en-US" sz="2000" u="sng" dirty="0"/>
              <a:t>S</a:t>
            </a:r>
            <a:r>
              <a:rPr lang="en-US" sz="2000" dirty="0"/>
              <a:t>tate </a:t>
            </a:r>
            <a:r>
              <a:rPr lang="en-US" sz="2000" u="sng" dirty="0"/>
              <a:t>T</a:t>
            </a:r>
            <a:r>
              <a:rPr lang="en-US" sz="2000" dirty="0"/>
              <a:t>ransfer</a:t>
            </a:r>
          </a:p>
          <a:p>
            <a:endParaRPr lang="nl-NL" sz="2000" dirty="0"/>
          </a:p>
          <a:p>
            <a:r>
              <a:rPr lang="nl-NL" sz="2000" dirty="0"/>
              <a:t>Architectural style by Roy Fielding (principle author of HTTP spec)</a:t>
            </a:r>
          </a:p>
          <a:p>
            <a:endParaRPr lang="nl-NL" sz="2000" dirty="0"/>
          </a:p>
          <a:p>
            <a:r>
              <a:rPr lang="en-US" sz="2000" dirty="0"/>
              <a:t>Defines constraints on a </a:t>
            </a:r>
            <a:br>
              <a:rPr lang="en-US" sz="2000" dirty="0"/>
            </a:br>
            <a:r>
              <a:rPr lang="en-US" sz="2000" dirty="0"/>
              <a:t>distributed system to </a:t>
            </a:r>
            <a:br>
              <a:rPr lang="en-US" sz="2000" dirty="0"/>
            </a:br>
            <a:r>
              <a:rPr lang="en-US" sz="2000" dirty="0"/>
              <a:t>guarantee key properties</a:t>
            </a:r>
          </a:p>
          <a:p>
            <a:pPr lvl="1"/>
            <a:endParaRPr lang="en-US" sz="2000" dirty="0"/>
          </a:p>
          <a:p>
            <a:r>
              <a:rPr lang="en-US" sz="2000" dirty="0"/>
              <a:t>Views the “World Wide Web” </a:t>
            </a:r>
            <a:br>
              <a:rPr lang="en-US" sz="2000" dirty="0"/>
            </a:br>
            <a:r>
              <a:rPr lang="en-US" sz="2000" dirty="0"/>
              <a:t>as a </a:t>
            </a:r>
            <a:r>
              <a:rPr lang="en-US" sz="2000" i="1" dirty="0"/>
              <a:t>State Machine</a:t>
            </a:r>
          </a:p>
          <a:p>
            <a:endParaRPr lang="en-US" sz="2000" i="1" dirty="0"/>
          </a:p>
          <a:p>
            <a:r>
              <a:rPr lang="en-US" sz="2000" dirty="0"/>
              <a:t>Interactions are</a:t>
            </a:r>
            <a:br>
              <a:rPr lang="en-US" sz="2000" dirty="0"/>
            </a:br>
            <a:r>
              <a:rPr lang="en-US" sz="2000" i="1" dirty="0"/>
              <a:t>State Transitions</a:t>
            </a:r>
          </a:p>
          <a:p>
            <a:pPr lvl="1"/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28596370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"/>
          <p:cNvSpPr>
            <a:spLocks noGrp="1" noChangeArrowheads="1"/>
          </p:cNvSpPr>
          <p:nvPr>
            <p:ph type="title"/>
          </p:nvPr>
        </p:nvSpPr>
        <p:spPr>
          <a:xfrm>
            <a:off x="141889" y="399393"/>
            <a:ext cx="8229600" cy="467844"/>
          </a:xfrm>
        </p:spPr>
        <p:txBody>
          <a:bodyPr/>
          <a:lstStyle/>
          <a:p>
            <a:pPr algn="l" eaLnBrk="1" hangingPunct="1">
              <a:lnSpc>
                <a:spcPct val="100000"/>
              </a:lnSpc>
            </a:pPr>
            <a:r>
              <a:rPr lang="nl-NL" altLang="nl-NL" sz="3000" b="1" dirty="0"/>
              <a:t>WWW as a State Machine</a:t>
            </a:r>
          </a:p>
        </p:txBody>
      </p:sp>
      <p:sp>
        <p:nvSpPr>
          <p:cNvPr id="7" name="Tijdelijke aanduiding voor inhoud 16"/>
          <p:cNvSpPr txBox="1">
            <a:spLocks/>
          </p:cNvSpPr>
          <p:nvPr/>
        </p:nvSpPr>
        <p:spPr>
          <a:xfrm>
            <a:off x="63061" y="1236955"/>
            <a:ext cx="8592207" cy="527175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23622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ED0010"/>
              </a:buClr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19150" marR="0" lvl="1" indent="-18669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3716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562100" marR="0" lvl="3" indent="-14478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981200" marR="0" lvl="4" indent="-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438400" marR="0" lvl="5" indent="-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895600" marR="0" lvl="6" indent="-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352800" marR="0" lvl="7" indent="-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10000" marR="0" lvl="8" indent="-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/>
              <a:t>The WWW is a giant graph of </a:t>
            </a:r>
            <a:r>
              <a:rPr lang="en-US" sz="2000" i="1" dirty="0"/>
              <a:t>resources, </a:t>
            </a:r>
            <a:r>
              <a:rPr lang="en-US" sz="2000" dirty="0"/>
              <a:t>hosted on </a:t>
            </a:r>
            <a:r>
              <a:rPr lang="en-US" sz="2000" i="1" dirty="0"/>
              <a:t>Origin Servers</a:t>
            </a:r>
          </a:p>
          <a:p>
            <a:r>
              <a:rPr lang="en-US" sz="2000" i="1" dirty="0"/>
              <a:t>Resources </a:t>
            </a:r>
            <a:r>
              <a:rPr lang="en-US" sz="2000" dirty="0"/>
              <a:t>are connected by </a:t>
            </a:r>
            <a:r>
              <a:rPr lang="en-US" sz="2000" i="1" dirty="0"/>
              <a:t>hypermedia</a:t>
            </a:r>
            <a:r>
              <a:rPr lang="en-US" sz="2000" dirty="0"/>
              <a:t> (e.g. hyperlinks)</a:t>
            </a:r>
          </a:p>
          <a:p>
            <a:r>
              <a:rPr lang="en-US" sz="2000" dirty="0"/>
              <a:t>User Agents (e.g. </a:t>
            </a:r>
            <a:r>
              <a:rPr lang="en-US" sz="2000" dirty="0" err="1"/>
              <a:t>webbrowsers</a:t>
            </a:r>
            <a:r>
              <a:rPr lang="en-US" sz="2000" dirty="0"/>
              <a:t>) interact through </a:t>
            </a:r>
            <a:r>
              <a:rPr lang="en-US" sz="2000" i="1" dirty="0"/>
              <a:t>representations</a:t>
            </a:r>
            <a:endParaRPr lang="en-US" sz="2000" dirty="0"/>
          </a:p>
          <a:p>
            <a:pPr lvl="1">
              <a:buClr>
                <a:schemeClr val="bg1"/>
              </a:buClr>
            </a:pPr>
            <a:r>
              <a:rPr lang="en-US" sz="2000" dirty="0"/>
              <a:t>Each interaction results in a transition (of state)</a:t>
            </a:r>
          </a:p>
          <a:p>
            <a:pPr lvl="1">
              <a:buClr>
                <a:schemeClr val="bg1"/>
              </a:buClr>
            </a:pPr>
            <a:r>
              <a:rPr lang="en-US" sz="2000" dirty="0"/>
              <a:t>A transition can possibly modify the resource</a:t>
            </a:r>
          </a:p>
          <a:p>
            <a:pPr lvl="1">
              <a:buClr>
                <a:schemeClr val="bg1"/>
              </a:buClr>
            </a:pPr>
            <a:r>
              <a:rPr lang="en-US" sz="2000" dirty="0"/>
              <a:t>The representation of the</a:t>
            </a:r>
            <a:br>
              <a:rPr lang="en-US" sz="2000" dirty="0"/>
            </a:br>
            <a:r>
              <a:rPr lang="en-US" sz="2000" dirty="0"/>
              <a:t>resource is rendered </a:t>
            </a:r>
            <a:br>
              <a:rPr lang="en-US" sz="2000" dirty="0"/>
            </a:br>
            <a:r>
              <a:rPr lang="en-US" sz="2000" dirty="0"/>
              <a:t>for the client</a:t>
            </a:r>
          </a:p>
          <a:p>
            <a:pPr lvl="1"/>
            <a:endParaRPr lang="en-US" sz="2000" dirty="0"/>
          </a:p>
          <a:p>
            <a:pPr marL="106680" indent="0">
              <a:buNone/>
            </a:pPr>
            <a:endParaRPr lang="en-US" sz="2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7495" y="3363310"/>
            <a:ext cx="6207755" cy="3255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648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"/>
          <p:cNvSpPr>
            <a:spLocks noGrp="1" noChangeArrowheads="1"/>
          </p:cNvSpPr>
          <p:nvPr>
            <p:ph type="title"/>
          </p:nvPr>
        </p:nvSpPr>
        <p:spPr>
          <a:xfrm>
            <a:off x="141889" y="399393"/>
            <a:ext cx="8229600" cy="467844"/>
          </a:xfrm>
        </p:spPr>
        <p:txBody>
          <a:bodyPr/>
          <a:lstStyle/>
          <a:p>
            <a:pPr algn="l" eaLnBrk="1" hangingPunct="1">
              <a:lnSpc>
                <a:spcPct val="100000"/>
              </a:lnSpc>
            </a:pPr>
            <a:r>
              <a:rPr lang="nl-NL" altLang="nl-NL" sz="3000" b="1" dirty="0"/>
              <a:t>Resource vs Representation</a:t>
            </a:r>
          </a:p>
        </p:txBody>
      </p:sp>
      <p:sp>
        <p:nvSpPr>
          <p:cNvPr id="7" name="Tijdelijke aanduiding voor inhoud 16"/>
          <p:cNvSpPr txBox="1">
            <a:spLocks/>
          </p:cNvSpPr>
          <p:nvPr/>
        </p:nvSpPr>
        <p:spPr>
          <a:xfrm>
            <a:off x="382496" y="1059912"/>
            <a:ext cx="8592207" cy="527175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23622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ED0010"/>
              </a:buClr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19150" marR="0" lvl="1" indent="-18669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3716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562100" marR="0" lvl="3" indent="-14478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981200" marR="0" lvl="4" indent="-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438400" marR="0" lvl="5" indent="-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895600" marR="0" lvl="6" indent="-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352800" marR="0" lvl="7" indent="-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10000" marR="0" lvl="8" indent="-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06680" indent="0">
              <a:buNone/>
            </a:pPr>
            <a:r>
              <a:rPr lang="en-US" sz="2800" dirty="0"/>
              <a:t>Resource</a:t>
            </a:r>
            <a:endParaRPr lang="en-US" sz="2000" dirty="0"/>
          </a:p>
          <a:p>
            <a:r>
              <a:rPr lang="en-US" sz="2000" dirty="0"/>
              <a:t>An item of interest</a:t>
            </a:r>
          </a:p>
          <a:p>
            <a:r>
              <a:rPr lang="en-US" sz="2000" dirty="0"/>
              <a:t>Encapsulates a piece of state on the </a:t>
            </a:r>
            <a:r>
              <a:rPr lang="en-US" sz="2000" i="1" dirty="0"/>
              <a:t>Origin Server</a:t>
            </a:r>
            <a:endParaRPr lang="en-US" sz="2000" dirty="0"/>
          </a:p>
          <a:p>
            <a:pPr lvl="1">
              <a:buClr>
                <a:schemeClr val="bg1"/>
              </a:buClr>
            </a:pPr>
            <a:r>
              <a:rPr lang="en-US" sz="2000" dirty="0"/>
              <a:t>e.g. a sensor, the current value of the sensor, the location of the devices, a collection of sensors</a:t>
            </a:r>
          </a:p>
          <a:p>
            <a:r>
              <a:rPr lang="en-US" sz="2000" dirty="0"/>
              <a:t>Exists independent of its </a:t>
            </a:r>
            <a:r>
              <a:rPr lang="en-US" sz="2000" i="1" dirty="0"/>
              <a:t>representation</a:t>
            </a:r>
            <a:endParaRPr lang="en-US" sz="2000" dirty="0"/>
          </a:p>
          <a:p>
            <a:r>
              <a:rPr lang="en-US" sz="2000" dirty="0"/>
              <a:t>Needs to be </a:t>
            </a:r>
            <a:r>
              <a:rPr lang="en-US" sz="2000" i="1" dirty="0"/>
              <a:t>identifiable</a:t>
            </a:r>
            <a:endParaRPr lang="en-US" sz="2000" dirty="0"/>
          </a:p>
          <a:p>
            <a:pPr marL="106680" indent="0">
              <a:buNone/>
            </a:pPr>
            <a:endParaRPr lang="en-US" sz="2000" i="1" dirty="0"/>
          </a:p>
          <a:p>
            <a:pPr marL="106680" indent="0">
              <a:buNone/>
            </a:pPr>
            <a:r>
              <a:rPr lang="en-US" sz="2800" dirty="0"/>
              <a:t>Representation</a:t>
            </a:r>
            <a:endParaRPr lang="en-US" sz="1800" dirty="0"/>
          </a:p>
          <a:p>
            <a:r>
              <a:rPr lang="en-US" sz="2000" dirty="0"/>
              <a:t>The </a:t>
            </a:r>
            <a:r>
              <a:rPr lang="en-US" sz="2000" i="1" dirty="0"/>
              <a:t>representation</a:t>
            </a:r>
            <a:r>
              <a:rPr lang="en-US" sz="2000" dirty="0"/>
              <a:t> of a resource</a:t>
            </a:r>
          </a:p>
          <a:p>
            <a:r>
              <a:rPr lang="en-US" sz="2000" dirty="0"/>
              <a:t>A single resource can have many representations</a:t>
            </a:r>
          </a:p>
          <a:p>
            <a:pPr lvl="1">
              <a:buClr>
                <a:schemeClr val="bg1"/>
              </a:buClr>
            </a:pPr>
            <a:r>
              <a:rPr lang="en-US" sz="2000" dirty="0"/>
              <a:t>Allows for </a:t>
            </a:r>
            <a:r>
              <a:rPr lang="en-US" sz="2000" i="1" dirty="0"/>
              <a:t>content negotiation</a:t>
            </a:r>
            <a:endParaRPr lang="en-US" sz="2000" dirty="0"/>
          </a:p>
          <a:p>
            <a:r>
              <a:rPr lang="en-US" sz="2000" i="1" dirty="0"/>
              <a:t>Only</a:t>
            </a:r>
            <a:r>
              <a:rPr lang="en-US" sz="2000" dirty="0"/>
              <a:t> means of transfer between Client and Server</a:t>
            </a:r>
          </a:p>
          <a:p>
            <a:endParaRPr lang="en-US" sz="2000" i="1" dirty="0"/>
          </a:p>
          <a:p>
            <a:endParaRPr lang="en-US" sz="2000" dirty="0"/>
          </a:p>
        </p:txBody>
      </p:sp>
      <p:sp>
        <p:nvSpPr>
          <p:cNvPr id="2" name="Oval 1"/>
          <p:cNvSpPr/>
          <p:nvPr/>
        </p:nvSpPr>
        <p:spPr>
          <a:xfrm>
            <a:off x="6762608" y="2864069"/>
            <a:ext cx="241738" cy="241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Oval 5"/>
          <p:cNvSpPr/>
          <p:nvPr/>
        </p:nvSpPr>
        <p:spPr>
          <a:xfrm>
            <a:off x="7035877" y="3137338"/>
            <a:ext cx="241738" cy="241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Oval 7"/>
          <p:cNvSpPr/>
          <p:nvPr/>
        </p:nvSpPr>
        <p:spPr>
          <a:xfrm>
            <a:off x="7382719" y="2858814"/>
            <a:ext cx="241738" cy="241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Oval 9"/>
          <p:cNvSpPr/>
          <p:nvPr/>
        </p:nvSpPr>
        <p:spPr>
          <a:xfrm>
            <a:off x="7430015" y="3258207"/>
            <a:ext cx="241738" cy="2417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TextBox 2"/>
          <p:cNvSpPr txBox="1"/>
          <p:nvPr/>
        </p:nvSpPr>
        <p:spPr>
          <a:xfrm>
            <a:off x="6836181" y="4824233"/>
            <a:ext cx="365634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4</a:t>
            </a:r>
            <a:endParaRPr lang="nl-NL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7430015" y="4824233"/>
            <a:ext cx="507523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</a:t>
            </a:r>
            <a:endParaRPr lang="nl-N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51789" y="5584625"/>
            <a:ext cx="1004852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(100)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nl-N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036588" y="5584624"/>
            <a:ext cx="644957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5-1</a:t>
            </a:r>
            <a:endParaRPr lang="nl-NL" sz="2400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7031736" y="3773214"/>
            <a:ext cx="245879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477311" y="3820510"/>
            <a:ext cx="194442" cy="867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582415" y="3820510"/>
            <a:ext cx="789074" cy="1623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7354215" y="3820510"/>
            <a:ext cx="28504" cy="1623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6913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3000" b="1" dirty="0"/>
              <a:t>Learning outcomes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498" y="2502354"/>
            <a:ext cx="7815943" cy="2435406"/>
          </a:xfrm>
        </p:spPr>
        <p:txBody>
          <a:bodyPr/>
          <a:lstStyle/>
          <a:p>
            <a:r>
              <a:rPr lang="en-US" sz="2800" dirty="0"/>
              <a:t>Describe (application layer) protocols</a:t>
            </a:r>
          </a:p>
          <a:p>
            <a:endParaRPr lang="en-US" sz="2800" dirty="0"/>
          </a:p>
          <a:p>
            <a:r>
              <a:rPr lang="en-US" sz="2800" dirty="0"/>
              <a:t>Design and build (RESTful) web services</a:t>
            </a:r>
          </a:p>
        </p:txBody>
      </p:sp>
    </p:spTree>
    <p:extLst>
      <p:ext uri="{BB962C8B-B14F-4D97-AF65-F5344CB8AC3E}">
        <p14:creationId xmlns:p14="http://schemas.microsoft.com/office/powerpoint/2010/main" val="14815598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jdelijke aanduiding voor inhoud 16"/>
          <p:cNvSpPr>
            <a:spLocks noGrp="1"/>
          </p:cNvSpPr>
          <p:nvPr>
            <p:ph idx="1"/>
          </p:nvPr>
        </p:nvSpPr>
        <p:spPr>
          <a:xfrm>
            <a:off x="669189" y="1106214"/>
            <a:ext cx="7799897" cy="5751785"/>
          </a:xfrm>
        </p:spPr>
        <p:txBody>
          <a:bodyPr/>
          <a:lstStyle/>
          <a:p>
            <a:r>
              <a:rPr lang="nl-NL" sz="2000" dirty="0"/>
              <a:t>Performance</a:t>
            </a:r>
          </a:p>
          <a:p>
            <a:pPr lvl="5">
              <a:buClr>
                <a:schemeClr val="bg1"/>
              </a:buClr>
            </a:pPr>
            <a:r>
              <a:rPr lang="en-US" sz="2000" dirty="0"/>
              <a:t> Ideally as fast as non-distributed systems</a:t>
            </a:r>
            <a:endParaRPr lang="nl-NL" sz="2000" dirty="0"/>
          </a:p>
          <a:p>
            <a:pPr lvl="5">
              <a:buClr>
                <a:schemeClr val="bg1"/>
              </a:buClr>
            </a:pPr>
            <a:r>
              <a:rPr lang="en-US" sz="2000" dirty="0"/>
              <a:t> Low latency (response time)</a:t>
            </a:r>
          </a:p>
          <a:p>
            <a:pPr lvl="5">
              <a:buClr>
                <a:schemeClr val="bg1"/>
              </a:buClr>
            </a:pPr>
            <a:r>
              <a:rPr lang="en-US" sz="2000" dirty="0"/>
              <a:t> High bandwidth (throughput)</a:t>
            </a:r>
          </a:p>
          <a:p>
            <a:pPr marL="632460" lvl="1" indent="0">
              <a:buNone/>
            </a:pPr>
            <a:endParaRPr lang="nl-NL" sz="2000" dirty="0"/>
          </a:p>
          <a:p>
            <a:r>
              <a:rPr lang="nl-NL" sz="2000" dirty="0"/>
              <a:t>Scalability</a:t>
            </a:r>
          </a:p>
          <a:p>
            <a:pPr lvl="5">
              <a:buClr>
                <a:schemeClr val="bg1"/>
              </a:buClr>
            </a:pPr>
            <a:r>
              <a:rPr lang="en-US" sz="2000" dirty="0"/>
              <a:t> Resources</a:t>
            </a:r>
          </a:p>
          <a:p>
            <a:pPr lvl="5">
              <a:buClr>
                <a:schemeClr val="bg1"/>
              </a:buClr>
            </a:pPr>
            <a:r>
              <a:rPr lang="en-US" sz="2000" dirty="0"/>
              <a:t> Users</a:t>
            </a:r>
          </a:p>
          <a:p>
            <a:pPr lvl="5">
              <a:buClr>
                <a:schemeClr val="bg1"/>
              </a:buClr>
            </a:pPr>
            <a:r>
              <a:rPr lang="en-US" sz="2000" dirty="0"/>
              <a:t> Connections</a:t>
            </a:r>
            <a:endParaRPr lang="nl-NL" sz="2000" dirty="0"/>
          </a:p>
          <a:p>
            <a:endParaRPr lang="nl-NL" sz="2000" dirty="0"/>
          </a:p>
          <a:p>
            <a:r>
              <a:rPr lang="nl-NL" sz="2000" dirty="0"/>
              <a:t>Reliability</a:t>
            </a:r>
          </a:p>
          <a:p>
            <a:pPr lvl="5">
              <a:buClr>
                <a:schemeClr val="bg1"/>
              </a:buClr>
            </a:pPr>
            <a:r>
              <a:rPr lang="en-US" sz="2000" dirty="0"/>
              <a:t> No single points of failure</a:t>
            </a:r>
          </a:p>
          <a:p>
            <a:pPr lvl="5">
              <a:buClr>
                <a:schemeClr val="bg1"/>
              </a:buClr>
            </a:pPr>
            <a:r>
              <a:rPr lang="en-US" sz="2000" dirty="0"/>
              <a:t> Failover mechanisms</a:t>
            </a:r>
          </a:p>
          <a:p>
            <a:pPr lvl="5">
              <a:buClr>
                <a:schemeClr val="bg1"/>
              </a:buClr>
            </a:pPr>
            <a:r>
              <a:rPr lang="en-US" sz="2000" dirty="0"/>
              <a:t> Monitoring</a:t>
            </a:r>
            <a:endParaRPr lang="nl-NL" sz="2000" dirty="0"/>
          </a:p>
        </p:txBody>
      </p:sp>
      <p:sp>
        <p:nvSpPr>
          <p:cNvPr id="22" name="Rectangle 2"/>
          <p:cNvSpPr>
            <a:spLocks noGrp="1" noChangeArrowheads="1"/>
          </p:cNvSpPr>
          <p:nvPr>
            <p:ph type="title"/>
          </p:nvPr>
        </p:nvSpPr>
        <p:spPr>
          <a:xfrm>
            <a:off x="141889" y="399393"/>
            <a:ext cx="8229600" cy="467844"/>
          </a:xfrm>
        </p:spPr>
        <p:txBody>
          <a:bodyPr/>
          <a:lstStyle/>
          <a:p>
            <a:pPr algn="l" eaLnBrk="1" hangingPunct="1">
              <a:lnSpc>
                <a:spcPct val="100000"/>
              </a:lnSpc>
            </a:pPr>
            <a:r>
              <a:rPr lang="en-US" altLang="nl-NL" sz="3000" b="1" dirty="0"/>
              <a:t>Desirable Key Properties (1/2)</a:t>
            </a:r>
            <a:endParaRPr lang="nl-NL" altLang="nl-NL" sz="3000" b="1" dirty="0"/>
          </a:p>
        </p:txBody>
      </p:sp>
      <p:pic>
        <p:nvPicPr>
          <p:cNvPr id="2" name="Picture 1" descr="File:Dtjohnnymonkey-&lt;strong&gt;Stopwatch&lt;/strong&gt;-no-shading.svg - Wikimedia ..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284" y="1539776"/>
            <a:ext cx="957322" cy="119291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0655" y="3405386"/>
            <a:ext cx="1446579" cy="1153440"/>
          </a:xfrm>
          <a:prstGeom prst="rect">
            <a:avLst/>
          </a:prstGeom>
        </p:spPr>
      </p:pic>
      <p:pic>
        <p:nvPicPr>
          <p:cNvPr id="4" name="Picture 3" descr="Clipart - &lt;strong&gt;Handshake&lt;/strong&gt;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553" y="5456315"/>
            <a:ext cx="1804782" cy="93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8955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jdelijke aanduiding voor inhoud 16"/>
          <p:cNvSpPr>
            <a:spLocks noGrp="1"/>
          </p:cNvSpPr>
          <p:nvPr>
            <p:ph idx="1"/>
          </p:nvPr>
        </p:nvSpPr>
        <p:spPr>
          <a:xfrm>
            <a:off x="669189" y="1106214"/>
            <a:ext cx="6939925" cy="5621157"/>
          </a:xfrm>
        </p:spPr>
        <p:txBody>
          <a:bodyPr/>
          <a:lstStyle/>
          <a:p>
            <a:r>
              <a:rPr lang="nl-NL" sz="2000" dirty="0"/>
              <a:t>Simplicity</a:t>
            </a:r>
          </a:p>
          <a:p>
            <a:pPr lvl="5">
              <a:buClr>
                <a:schemeClr val="bg1"/>
              </a:buClr>
            </a:pPr>
            <a:r>
              <a:rPr lang="en-US" sz="2000" dirty="0"/>
              <a:t> Separating functionality </a:t>
            </a:r>
            <a:endParaRPr lang="nl-NL" sz="2000" dirty="0"/>
          </a:p>
          <a:p>
            <a:pPr lvl="5">
              <a:buClr>
                <a:schemeClr val="bg1"/>
              </a:buClr>
            </a:pPr>
            <a:r>
              <a:rPr lang="en-US" sz="2000" dirty="0"/>
              <a:t> Uniform interaction</a:t>
            </a:r>
          </a:p>
          <a:p>
            <a:pPr lvl="5">
              <a:buClr>
                <a:schemeClr val="bg1"/>
              </a:buClr>
            </a:pPr>
            <a:r>
              <a:rPr lang="en-US" sz="2000" dirty="0"/>
              <a:t> Discoverable services</a:t>
            </a:r>
          </a:p>
          <a:p>
            <a:pPr marL="632460" lvl="1" indent="0">
              <a:buNone/>
            </a:pPr>
            <a:endParaRPr lang="nl-NL" sz="2000" dirty="0"/>
          </a:p>
          <a:p>
            <a:r>
              <a:rPr lang="nl-NL" sz="2000" dirty="0"/>
              <a:t>Modifiability</a:t>
            </a:r>
          </a:p>
          <a:p>
            <a:pPr lvl="5">
              <a:buClr>
                <a:schemeClr val="bg1"/>
              </a:buClr>
            </a:pPr>
            <a:r>
              <a:rPr lang="en-US" sz="2000" dirty="0"/>
              <a:t> Robust to changes over time</a:t>
            </a:r>
          </a:p>
          <a:p>
            <a:pPr lvl="5">
              <a:buClr>
                <a:schemeClr val="bg1"/>
              </a:buClr>
            </a:pPr>
            <a:r>
              <a:rPr lang="en-US" sz="2000" dirty="0"/>
              <a:t> Evolvable</a:t>
            </a:r>
          </a:p>
          <a:p>
            <a:pPr lvl="5">
              <a:buClr>
                <a:schemeClr val="bg1"/>
              </a:buClr>
            </a:pPr>
            <a:r>
              <a:rPr lang="en-US" sz="2000" dirty="0"/>
              <a:t> Extensible</a:t>
            </a:r>
            <a:endParaRPr lang="nl-NL" sz="2000" dirty="0"/>
          </a:p>
          <a:p>
            <a:endParaRPr lang="nl-NL" sz="2000" dirty="0"/>
          </a:p>
          <a:p>
            <a:r>
              <a:rPr lang="nl-NL" sz="2000" dirty="0"/>
              <a:t>Visibility</a:t>
            </a:r>
          </a:p>
          <a:p>
            <a:pPr lvl="5">
              <a:buClr>
                <a:schemeClr val="bg1"/>
              </a:buClr>
            </a:pPr>
            <a:r>
              <a:rPr lang="en-US" sz="2000" dirty="0"/>
              <a:t> Monitor</a:t>
            </a:r>
          </a:p>
          <a:p>
            <a:pPr lvl="5">
              <a:buClr>
                <a:schemeClr val="bg1"/>
              </a:buClr>
            </a:pPr>
            <a:r>
              <a:rPr lang="en-US" sz="2000" dirty="0"/>
              <a:t> Regulate (e.g. caching)</a:t>
            </a:r>
          </a:p>
          <a:p>
            <a:pPr lvl="5">
              <a:buClr>
                <a:schemeClr val="bg1"/>
              </a:buClr>
            </a:pPr>
            <a:r>
              <a:rPr lang="en-US" sz="2000" dirty="0"/>
              <a:t> Availability</a:t>
            </a:r>
            <a:endParaRPr lang="nl-NL" sz="2000" dirty="0"/>
          </a:p>
        </p:txBody>
      </p:sp>
      <p:sp>
        <p:nvSpPr>
          <p:cNvPr id="22" name="Rectangle 2"/>
          <p:cNvSpPr>
            <a:spLocks noGrp="1" noChangeArrowheads="1"/>
          </p:cNvSpPr>
          <p:nvPr>
            <p:ph type="title"/>
          </p:nvPr>
        </p:nvSpPr>
        <p:spPr>
          <a:xfrm>
            <a:off x="141889" y="399393"/>
            <a:ext cx="8229600" cy="467844"/>
          </a:xfrm>
        </p:spPr>
        <p:txBody>
          <a:bodyPr/>
          <a:lstStyle/>
          <a:p>
            <a:pPr algn="l" eaLnBrk="1" hangingPunct="1">
              <a:lnSpc>
                <a:spcPct val="100000"/>
              </a:lnSpc>
            </a:pPr>
            <a:r>
              <a:rPr lang="en-US" altLang="nl-NL" sz="3000" b="1" dirty="0"/>
              <a:t>Desirable Key Properties (2/2)</a:t>
            </a:r>
            <a:endParaRPr lang="nl-NL" altLang="nl-NL" sz="30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313" y="1533022"/>
            <a:ext cx="1274974" cy="12328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186" y="3398458"/>
            <a:ext cx="1197227" cy="11672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384" y="5297206"/>
            <a:ext cx="1606683" cy="1145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0514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"/>
          <p:cNvSpPr>
            <a:spLocks noGrp="1" noChangeArrowheads="1"/>
          </p:cNvSpPr>
          <p:nvPr>
            <p:ph type="title"/>
          </p:nvPr>
        </p:nvSpPr>
        <p:spPr>
          <a:xfrm>
            <a:off x="141889" y="399393"/>
            <a:ext cx="8229600" cy="467844"/>
          </a:xfrm>
        </p:spPr>
        <p:txBody>
          <a:bodyPr/>
          <a:lstStyle/>
          <a:p>
            <a:pPr algn="l" eaLnBrk="1" hangingPunct="1">
              <a:lnSpc>
                <a:spcPct val="100000"/>
              </a:lnSpc>
            </a:pPr>
            <a:r>
              <a:rPr lang="nl-NL" altLang="nl-NL" sz="3000" b="1" dirty="0"/>
              <a:t>Constraint 1 – Client / Server</a:t>
            </a:r>
          </a:p>
        </p:txBody>
      </p:sp>
      <p:sp>
        <p:nvSpPr>
          <p:cNvPr id="17" name="Tijdelijke aanduiding voor inhoud 16"/>
          <p:cNvSpPr>
            <a:spLocks noGrp="1"/>
          </p:cNvSpPr>
          <p:nvPr>
            <p:ph idx="1"/>
          </p:nvPr>
        </p:nvSpPr>
        <p:spPr>
          <a:xfrm>
            <a:off x="176047" y="1347952"/>
            <a:ext cx="8791905" cy="4781128"/>
          </a:xfrm>
        </p:spPr>
        <p:txBody>
          <a:bodyPr/>
          <a:lstStyle/>
          <a:p>
            <a:r>
              <a:rPr lang="nl-NL" sz="2000" dirty="0"/>
              <a:t>Clear roles </a:t>
            </a:r>
          </a:p>
          <a:p>
            <a:r>
              <a:rPr lang="en-US" sz="2000" dirty="0"/>
              <a:t>Asymmetric request-response cycle, using </a:t>
            </a:r>
            <a:r>
              <a:rPr lang="en-US" sz="2000" i="1" dirty="0"/>
              <a:t>pull</a:t>
            </a:r>
            <a:r>
              <a:rPr lang="en-US" sz="2000" dirty="0"/>
              <a:t> (instead of </a:t>
            </a:r>
            <a:r>
              <a:rPr lang="en-US" sz="2000" i="1" dirty="0"/>
              <a:t>push</a:t>
            </a:r>
            <a:r>
              <a:rPr lang="en-US" sz="2000" dirty="0"/>
              <a:t>)</a:t>
            </a:r>
          </a:p>
          <a:p>
            <a:pPr marL="1089660" lvl="1" indent="-457200">
              <a:buClr>
                <a:schemeClr val="bg1"/>
              </a:buClr>
              <a:buFont typeface="+mj-lt"/>
              <a:buAutoNum type="arabicPeriod"/>
            </a:pPr>
            <a:r>
              <a:rPr lang="en-US" sz="2000" dirty="0"/>
              <a:t>Clients initiate a request</a:t>
            </a:r>
          </a:p>
          <a:p>
            <a:pPr marL="1089660" lvl="1" indent="-457200">
              <a:buClr>
                <a:schemeClr val="bg1"/>
              </a:buClr>
              <a:buFont typeface="+mj-lt"/>
              <a:buAutoNum type="arabicPeriod"/>
            </a:pPr>
            <a:r>
              <a:rPr lang="en-US" sz="2000" dirty="0"/>
              <a:t>(Intermediaries forward)</a:t>
            </a:r>
          </a:p>
          <a:p>
            <a:pPr marL="1089660" lvl="1" indent="-457200">
              <a:buClr>
                <a:schemeClr val="bg1"/>
              </a:buClr>
              <a:buFont typeface="+mj-lt"/>
              <a:buAutoNum type="arabicPeriod"/>
            </a:pPr>
            <a:r>
              <a:rPr lang="en-US" sz="2000" dirty="0"/>
              <a:t>(Origin) Servers respond</a:t>
            </a:r>
          </a:p>
          <a:p>
            <a:pPr marL="499110" indent="-342900"/>
            <a:r>
              <a:rPr lang="en-US" sz="2000" dirty="0"/>
              <a:t>Improves simplicity and visibility</a:t>
            </a:r>
          </a:p>
          <a:p>
            <a:pPr marL="975360" lvl="1" indent="-342900">
              <a:buClr>
                <a:schemeClr val="bg1"/>
              </a:buClr>
            </a:pPr>
            <a:r>
              <a:rPr lang="en-US" sz="2000" dirty="0"/>
              <a:t>Clear which component started the interaction</a:t>
            </a:r>
          </a:p>
          <a:p>
            <a:pPr marL="499110" indent="-342900"/>
            <a:r>
              <a:rPr lang="en-US" sz="2000" dirty="0"/>
              <a:t>Improves modifiability</a:t>
            </a:r>
          </a:p>
          <a:p>
            <a:pPr marL="975360" lvl="1" indent="-342900">
              <a:buClr>
                <a:schemeClr val="bg1"/>
              </a:buClr>
            </a:pPr>
            <a:r>
              <a:rPr lang="en-US" sz="2000" dirty="0"/>
              <a:t>Through separation of concerns</a:t>
            </a:r>
          </a:p>
          <a:p>
            <a:pPr marL="975360" lvl="1" indent="-342900"/>
            <a:endParaRPr lang="en-US" sz="20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4433" y="4447195"/>
            <a:ext cx="7089456" cy="2410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3116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"/>
          <p:cNvSpPr>
            <a:spLocks noGrp="1" noChangeArrowheads="1"/>
          </p:cNvSpPr>
          <p:nvPr>
            <p:ph type="title"/>
          </p:nvPr>
        </p:nvSpPr>
        <p:spPr>
          <a:xfrm>
            <a:off x="210206" y="399393"/>
            <a:ext cx="8229600" cy="630510"/>
          </a:xfrm>
        </p:spPr>
        <p:txBody>
          <a:bodyPr/>
          <a:lstStyle/>
          <a:p>
            <a:pPr algn="l" eaLnBrk="1" hangingPunct="1">
              <a:lnSpc>
                <a:spcPct val="100000"/>
              </a:lnSpc>
            </a:pPr>
            <a:r>
              <a:rPr lang="nl-NL" altLang="nl-NL" sz="3000" b="1" dirty="0"/>
              <a:t>Constraint 2 -</a:t>
            </a:r>
            <a:br>
              <a:rPr lang="nl-NL" altLang="nl-NL" sz="3000" b="1" dirty="0"/>
            </a:br>
            <a:r>
              <a:rPr lang="nl-NL" altLang="nl-NL" sz="3000" b="1" dirty="0"/>
              <a:t>(</a:t>
            </a:r>
            <a:r>
              <a:rPr lang="nl-NL" altLang="nl-NL" sz="3000" b="1" dirty="0" err="1"/>
              <a:t>interaction</a:t>
            </a:r>
            <a:r>
              <a:rPr lang="nl-NL" altLang="nl-NL" sz="3000" b="1" dirty="0"/>
              <a:t> must </a:t>
            </a:r>
            <a:r>
              <a:rPr lang="nl-NL" altLang="nl-NL" sz="3000" b="1" dirty="0" err="1"/>
              <a:t>be</a:t>
            </a:r>
            <a:r>
              <a:rPr lang="nl-NL" altLang="nl-NL" sz="3000" b="1" dirty="0"/>
              <a:t>-) </a:t>
            </a:r>
            <a:r>
              <a:rPr lang="nl-NL" altLang="nl-NL" sz="3000" b="1" dirty="0" err="1"/>
              <a:t>Stateless</a:t>
            </a:r>
            <a:endParaRPr lang="nl-NL" altLang="nl-NL" sz="3000" b="1" dirty="0"/>
          </a:p>
        </p:txBody>
      </p:sp>
      <p:sp>
        <p:nvSpPr>
          <p:cNvPr id="17" name="Tijdelijke aanduiding voor inhoud 16"/>
          <p:cNvSpPr>
            <a:spLocks noGrp="1"/>
          </p:cNvSpPr>
          <p:nvPr>
            <p:ph idx="1"/>
          </p:nvPr>
        </p:nvSpPr>
        <p:spPr>
          <a:xfrm>
            <a:off x="141889" y="922019"/>
            <a:ext cx="8791905" cy="4781128"/>
          </a:xfrm>
        </p:spPr>
        <p:txBody>
          <a:bodyPr/>
          <a:lstStyle/>
          <a:p>
            <a:r>
              <a:rPr lang="nl-NL" sz="2000" dirty="0"/>
              <a:t>Constraints the interaction </a:t>
            </a:r>
          </a:p>
          <a:p>
            <a:r>
              <a:rPr lang="en-US" sz="2000" dirty="0"/>
              <a:t>Each request from client to server </a:t>
            </a:r>
            <a:r>
              <a:rPr lang="en-US" sz="2000" i="1" dirty="0"/>
              <a:t>must</a:t>
            </a:r>
            <a:r>
              <a:rPr lang="en-US" sz="2000" dirty="0"/>
              <a:t> contain all of the information necessary to understand the request (self-contained)</a:t>
            </a:r>
          </a:p>
          <a:p>
            <a:r>
              <a:rPr lang="en-US" sz="2000" dirty="0"/>
              <a:t>Cannot take advantage of any stored context on the server</a:t>
            </a:r>
          </a:p>
          <a:p>
            <a:r>
              <a:rPr lang="en-US" sz="2000" dirty="0"/>
              <a:t>Application state ≠ Resource state</a:t>
            </a:r>
          </a:p>
          <a:p>
            <a:pPr lvl="1">
              <a:buClr>
                <a:schemeClr val="bg1"/>
              </a:buClr>
            </a:pPr>
            <a:r>
              <a:rPr lang="en-US" sz="2000" dirty="0"/>
              <a:t>Resource state = state of the resource at the Origin Server</a:t>
            </a:r>
          </a:p>
          <a:p>
            <a:pPr lvl="1">
              <a:buClr>
                <a:schemeClr val="bg1"/>
              </a:buClr>
            </a:pPr>
            <a:r>
              <a:rPr lang="en-US" sz="2000" dirty="0"/>
              <a:t>Application state = state of the </a:t>
            </a:r>
            <a:r>
              <a:rPr lang="en-US" sz="2000" i="1" dirty="0"/>
              <a:t>representation</a:t>
            </a:r>
            <a:r>
              <a:rPr lang="en-US" sz="2000" dirty="0"/>
              <a:t> at the User Agent</a:t>
            </a:r>
          </a:p>
          <a:p>
            <a:pPr lvl="2">
              <a:buClr>
                <a:schemeClr val="bg1"/>
              </a:buClr>
            </a:pPr>
            <a:r>
              <a:rPr lang="en-US" sz="2000" dirty="0"/>
              <a:t> Also called session state </a:t>
            </a:r>
          </a:p>
          <a:p>
            <a:pPr lvl="2">
              <a:buClr>
                <a:schemeClr val="bg1"/>
              </a:buClr>
            </a:pPr>
            <a:r>
              <a:rPr lang="en-US" sz="2000" dirty="0"/>
              <a:t> Must be kept entirely on the client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Improves scalability and reliability, </a:t>
            </a:r>
          </a:p>
          <a:p>
            <a:pPr lvl="1">
              <a:buClr>
                <a:schemeClr val="bg1"/>
              </a:buClr>
            </a:pPr>
            <a:r>
              <a:rPr lang="en-US" sz="2000" dirty="0"/>
              <a:t>servers or worker can be replicated.</a:t>
            </a:r>
          </a:p>
          <a:p>
            <a:r>
              <a:rPr lang="en-US" sz="2000" dirty="0"/>
              <a:t>Improves visibility </a:t>
            </a:r>
          </a:p>
          <a:p>
            <a:pPr lvl="1">
              <a:buClr>
                <a:schemeClr val="bg1"/>
              </a:buClr>
            </a:pPr>
            <a:r>
              <a:rPr lang="en-US" sz="2000" dirty="0"/>
              <a:t>message contain all the information to understand the interactions</a:t>
            </a:r>
          </a:p>
          <a:p>
            <a:r>
              <a:rPr lang="en-US" sz="2000" dirty="0"/>
              <a:t>Enables caching</a:t>
            </a:r>
          </a:p>
          <a:p>
            <a:pPr lvl="1">
              <a:buClr>
                <a:schemeClr val="bg1"/>
              </a:buClr>
            </a:pPr>
            <a:r>
              <a:rPr lang="en-US" sz="2000" dirty="0"/>
              <a:t>See next constraint…</a:t>
            </a: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B31F56B0-F393-41EF-ACD5-69655ABB9B61}"/>
              </a:ext>
            </a:extLst>
          </p:cNvPr>
          <p:cNvSpPr txBox="1"/>
          <p:nvPr/>
        </p:nvSpPr>
        <p:spPr>
          <a:xfrm>
            <a:off x="210206" y="4275972"/>
            <a:ext cx="16401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/>
              <a:t>Advantages</a:t>
            </a:r>
            <a:endParaRPr lang="nl-NL" sz="2000" b="1" dirty="0"/>
          </a:p>
        </p:txBody>
      </p:sp>
    </p:spTree>
    <p:extLst>
      <p:ext uri="{BB962C8B-B14F-4D97-AF65-F5344CB8AC3E}">
        <p14:creationId xmlns:p14="http://schemas.microsoft.com/office/powerpoint/2010/main" val="16770678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"/>
          <p:cNvSpPr>
            <a:spLocks noGrp="1" noChangeArrowheads="1"/>
          </p:cNvSpPr>
          <p:nvPr>
            <p:ph type="title"/>
          </p:nvPr>
        </p:nvSpPr>
        <p:spPr>
          <a:xfrm>
            <a:off x="141889" y="399393"/>
            <a:ext cx="8229600" cy="467844"/>
          </a:xfrm>
        </p:spPr>
        <p:txBody>
          <a:bodyPr/>
          <a:lstStyle/>
          <a:p>
            <a:pPr algn="l" eaLnBrk="1" hangingPunct="1">
              <a:lnSpc>
                <a:spcPct val="100000"/>
              </a:lnSpc>
            </a:pPr>
            <a:r>
              <a:rPr lang="nl-NL" altLang="nl-NL" sz="3000" b="1" dirty="0"/>
              <a:t>Constraint 3 – Cacheable</a:t>
            </a:r>
          </a:p>
        </p:txBody>
      </p:sp>
      <p:sp>
        <p:nvSpPr>
          <p:cNvPr id="17" name="Tijdelijke aanduiding voor inhoud 16"/>
          <p:cNvSpPr>
            <a:spLocks noGrp="1"/>
          </p:cNvSpPr>
          <p:nvPr>
            <p:ph idx="1"/>
          </p:nvPr>
        </p:nvSpPr>
        <p:spPr>
          <a:xfrm>
            <a:off x="176047" y="1347952"/>
            <a:ext cx="8791905" cy="5052848"/>
          </a:xfrm>
        </p:spPr>
        <p:txBody>
          <a:bodyPr/>
          <a:lstStyle/>
          <a:p>
            <a:r>
              <a:rPr lang="en-US" sz="2000" dirty="0"/>
              <a:t>Responses must have implicit or explicit cache-control metadata</a:t>
            </a:r>
          </a:p>
          <a:p>
            <a:r>
              <a:rPr lang="en-US" sz="2000" dirty="0"/>
              <a:t>The cache-control metadata necessary to decide if information in the cached response is still fresh or stale</a:t>
            </a:r>
          </a:p>
          <a:p>
            <a:r>
              <a:rPr lang="en-US" sz="2000" dirty="0"/>
              <a:t>Enables clients and intermediary to store responses and re-use them to locally answer future requests</a:t>
            </a:r>
          </a:p>
          <a:p>
            <a:r>
              <a:rPr lang="en-US" sz="2000" dirty="0"/>
              <a:t>Improves performance</a:t>
            </a:r>
          </a:p>
          <a:p>
            <a:pPr lvl="1">
              <a:buClr>
                <a:schemeClr val="bg1"/>
              </a:buClr>
            </a:pPr>
            <a:r>
              <a:rPr lang="en-US" sz="2000" dirty="0"/>
              <a:t>Less data needs to be transferred </a:t>
            </a:r>
          </a:p>
          <a:p>
            <a:pPr lvl="1">
              <a:buClr>
                <a:schemeClr val="bg1"/>
              </a:buClr>
            </a:pPr>
            <a:r>
              <a:rPr lang="en-US" sz="2000" dirty="0"/>
              <a:t>Response times can be reduced significantly </a:t>
            </a:r>
          </a:p>
          <a:p>
            <a:r>
              <a:rPr lang="en-US" sz="2000" dirty="0"/>
              <a:t>Improves scalability</a:t>
            </a:r>
          </a:p>
          <a:p>
            <a:pPr lvl="1">
              <a:buClr>
                <a:schemeClr val="bg1"/>
              </a:buClr>
            </a:pPr>
            <a:r>
              <a:rPr lang="en-US" sz="2000" dirty="0"/>
              <a:t>Less transfers protect origin servers from too many requests</a:t>
            </a:r>
          </a:p>
          <a:p>
            <a:r>
              <a:rPr lang="en-US" sz="2000" dirty="0"/>
              <a:t>Improves reliability</a:t>
            </a:r>
          </a:p>
          <a:p>
            <a:pPr lvl="1">
              <a:buClr>
                <a:schemeClr val="bg1"/>
              </a:buClr>
            </a:pPr>
            <a:r>
              <a:rPr lang="en-US" sz="2000" dirty="0"/>
              <a:t>Local caches allow requests to be answered even if the origin server is temporarily not available.</a:t>
            </a:r>
          </a:p>
        </p:txBody>
      </p:sp>
    </p:spTree>
    <p:extLst>
      <p:ext uri="{BB962C8B-B14F-4D97-AF65-F5344CB8AC3E}">
        <p14:creationId xmlns:p14="http://schemas.microsoft.com/office/powerpoint/2010/main" val="16837179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"/>
          <p:cNvSpPr>
            <a:spLocks noGrp="1" noChangeArrowheads="1"/>
          </p:cNvSpPr>
          <p:nvPr>
            <p:ph type="title"/>
          </p:nvPr>
        </p:nvSpPr>
        <p:spPr>
          <a:xfrm>
            <a:off x="141889" y="399393"/>
            <a:ext cx="8229600" cy="467844"/>
          </a:xfrm>
        </p:spPr>
        <p:txBody>
          <a:bodyPr/>
          <a:lstStyle/>
          <a:p>
            <a:pPr algn="l" eaLnBrk="1" hangingPunct="1">
              <a:lnSpc>
                <a:spcPct val="100000"/>
              </a:lnSpc>
            </a:pPr>
            <a:r>
              <a:rPr lang="nl-NL" altLang="nl-NL" sz="3000" b="1" dirty="0"/>
              <a:t>Constraint 4 – Uniform Interface</a:t>
            </a:r>
          </a:p>
        </p:txBody>
      </p:sp>
      <p:sp>
        <p:nvSpPr>
          <p:cNvPr id="17" name="Tijdelijke aanduiding voor inhoud 16"/>
          <p:cNvSpPr>
            <a:spLocks noGrp="1"/>
          </p:cNvSpPr>
          <p:nvPr>
            <p:ph idx="1"/>
          </p:nvPr>
        </p:nvSpPr>
        <p:spPr>
          <a:xfrm>
            <a:off x="268012" y="998615"/>
            <a:ext cx="8791905" cy="5664943"/>
          </a:xfrm>
        </p:spPr>
        <p:txBody>
          <a:bodyPr/>
          <a:lstStyle/>
          <a:p>
            <a:r>
              <a:rPr lang="en-US" sz="2000" dirty="0"/>
              <a:t>RESTful APIs use the same interface independent of the application</a:t>
            </a:r>
          </a:p>
          <a:p>
            <a:pPr marL="1089660" lvl="1" indent="-457200">
              <a:buClr>
                <a:schemeClr val="bg1"/>
              </a:buClr>
              <a:buFont typeface="+mj-lt"/>
              <a:buAutoNum type="arabicPeriod"/>
            </a:pPr>
            <a:r>
              <a:rPr lang="en-US" sz="2000" dirty="0"/>
              <a:t>Identification of resources</a:t>
            </a:r>
          </a:p>
          <a:p>
            <a:pPr marL="1089660" lvl="1" indent="-457200">
              <a:buClr>
                <a:schemeClr val="bg1"/>
              </a:buClr>
              <a:buFont typeface="+mj-lt"/>
              <a:buAutoNum type="arabicPeriod"/>
            </a:pPr>
            <a:r>
              <a:rPr lang="en-US" sz="2000" dirty="0"/>
              <a:t>Manipulation of resources through representations</a:t>
            </a:r>
          </a:p>
          <a:p>
            <a:pPr marL="1089660" lvl="1" indent="-457200">
              <a:buClr>
                <a:schemeClr val="bg1"/>
              </a:buClr>
              <a:buFont typeface="+mj-lt"/>
              <a:buAutoNum type="arabicPeriod"/>
            </a:pPr>
            <a:r>
              <a:rPr lang="en-US" sz="2000" dirty="0"/>
              <a:t>Self-descriptive messages with a standard set of methods</a:t>
            </a:r>
          </a:p>
          <a:p>
            <a:pPr marL="1089660" lvl="1" indent="-457200">
              <a:buClr>
                <a:schemeClr val="bg1"/>
              </a:buClr>
              <a:buFont typeface="+mj-lt"/>
              <a:buAutoNum type="arabicPeriod"/>
            </a:pPr>
            <a:r>
              <a:rPr lang="en-US" sz="2000" b="1" dirty="0"/>
              <a:t>H</a:t>
            </a:r>
            <a:r>
              <a:rPr lang="en-US" sz="2000" dirty="0"/>
              <a:t>ypertext </a:t>
            </a:r>
            <a:r>
              <a:rPr lang="en-US" sz="2000" b="1" dirty="0"/>
              <a:t>a</a:t>
            </a:r>
            <a:r>
              <a:rPr lang="en-US" sz="2000" dirty="0"/>
              <a:t>s </a:t>
            </a:r>
            <a:r>
              <a:rPr lang="en-US" sz="2000" b="1" dirty="0"/>
              <a:t>t</a:t>
            </a:r>
            <a:r>
              <a:rPr lang="en-US" sz="2000" dirty="0"/>
              <a:t>he </a:t>
            </a:r>
            <a:r>
              <a:rPr lang="en-US" sz="2000" b="1" dirty="0"/>
              <a:t>e</a:t>
            </a:r>
            <a:r>
              <a:rPr lang="en-US" sz="2000" dirty="0"/>
              <a:t>ngine </a:t>
            </a:r>
            <a:r>
              <a:rPr lang="en-US" sz="2000" b="1" dirty="0"/>
              <a:t>o</a:t>
            </a:r>
            <a:r>
              <a:rPr lang="en-US" sz="2000" dirty="0"/>
              <a:t>f </a:t>
            </a:r>
            <a:r>
              <a:rPr lang="en-US" sz="2000" b="1" dirty="0"/>
              <a:t>a</a:t>
            </a:r>
            <a:r>
              <a:rPr lang="en-US" sz="2000" dirty="0"/>
              <a:t>pplication </a:t>
            </a:r>
            <a:r>
              <a:rPr lang="en-US" sz="2000" b="1" dirty="0"/>
              <a:t>s</a:t>
            </a:r>
            <a:r>
              <a:rPr lang="en-US" sz="2000" dirty="0"/>
              <a:t>tate (HATEOS):</a:t>
            </a:r>
            <a:br>
              <a:rPr lang="en-US" sz="2000" dirty="0"/>
            </a:br>
            <a:r>
              <a:rPr lang="en-US" sz="2000" dirty="0"/>
              <a:t>The origin server embeds controls for the interface into its representations and thereby informs the client about possible requests (e.g. hyperlinks)</a:t>
            </a:r>
          </a:p>
          <a:p>
            <a:pPr marL="1089660" lvl="1" indent="-457200">
              <a:buFont typeface="+mj-lt"/>
              <a:buAutoNum type="arabicPeriod"/>
            </a:pPr>
            <a:endParaRPr lang="en-US" sz="2000" dirty="0"/>
          </a:p>
          <a:p>
            <a:pPr marL="499110" indent="-342900"/>
            <a:r>
              <a:rPr lang="en-US" sz="2000" dirty="0"/>
              <a:t>Improves simplicity	</a:t>
            </a:r>
            <a:r>
              <a:rPr lang="en-US" sz="2000" dirty="0">
                <a:sym typeface="Wingdings" panose="05000000000000000000" pitchFamily="2" charset="2"/>
              </a:rPr>
              <a:t> </a:t>
            </a:r>
            <a:r>
              <a:rPr lang="en-US" sz="2000" dirty="0"/>
              <a:t>Uniform interfaces are easier to understand </a:t>
            </a:r>
          </a:p>
          <a:p>
            <a:pPr marL="499110" indent="-342900"/>
            <a:r>
              <a:rPr lang="en-US" sz="2000" dirty="0"/>
              <a:t>Improves visibility	</a:t>
            </a:r>
            <a:r>
              <a:rPr lang="en-US" sz="2000" dirty="0">
                <a:sym typeface="Wingdings" panose="05000000000000000000" pitchFamily="2" charset="2"/>
              </a:rPr>
              <a:t> </a:t>
            </a:r>
            <a:r>
              <a:rPr lang="en-US" sz="2000" dirty="0"/>
              <a:t>Self-descriptive messages </a:t>
            </a:r>
          </a:p>
          <a:p>
            <a:pPr marL="499110" indent="-342900"/>
            <a:r>
              <a:rPr lang="en-US" sz="2000" dirty="0"/>
              <a:t>Improves portability	</a:t>
            </a:r>
            <a:r>
              <a:rPr lang="en-US" sz="2000" dirty="0">
                <a:sym typeface="Wingdings" panose="05000000000000000000" pitchFamily="2" charset="2"/>
              </a:rPr>
              <a:t> </a:t>
            </a:r>
            <a:r>
              <a:rPr lang="en-US" sz="2000" dirty="0"/>
              <a:t>Limited set of representation formats</a:t>
            </a:r>
          </a:p>
          <a:p>
            <a:pPr marL="499110" indent="-342900"/>
            <a:r>
              <a:rPr lang="en-US" sz="2000" dirty="0"/>
              <a:t>Most import, improves modifiability</a:t>
            </a:r>
          </a:p>
          <a:p>
            <a:pPr lvl="1">
              <a:buClr>
                <a:schemeClr val="bg1"/>
              </a:buClr>
            </a:pPr>
            <a:r>
              <a:rPr lang="en-US" sz="2000" dirty="0"/>
              <a:t>Hypermedia-driven, uniform interfaces allow clients and servers to evolve independently, and hence enable a system to evolve</a:t>
            </a:r>
          </a:p>
        </p:txBody>
      </p:sp>
    </p:spTree>
    <p:extLst>
      <p:ext uri="{BB962C8B-B14F-4D97-AF65-F5344CB8AC3E}">
        <p14:creationId xmlns:p14="http://schemas.microsoft.com/office/powerpoint/2010/main" val="28581712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"/>
          <p:cNvSpPr>
            <a:spLocks noGrp="1" noChangeArrowheads="1"/>
          </p:cNvSpPr>
          <p:nvPr>
            <p:ph type="title"/>
          </p:nvPr>
        </p:nvSpPr>
        <p:spPr>
          <a:xfrm>
            <a:off x="141889" y="399393"/>
            <a:ext cx="8229600" cy="467844"/>
          </a:xfrm>
        </p:spPr>
        <p:txBody>
          <a:bodyPr/>
          <a:lstStyle/>
          <a:p>
            <a:pPr algn="l" eaLnBrk="1" hangingPunct="1">
              <a:lnSpc>
                <a:spcPct val="100000"/>
              </a:lnSpc>
            </a:pPr>
            <a:r>
              <a:rPr lang="nl-NL" altLang="nl-NL" sz="3000" b="1" dirty="0"/>
              <a:t>Constraint 5 – Layered system</a:t>
            </a:r>
          </a:p>
        </p:txBody>
      </p:sp>
      <p:sp>
        <p:nvSpPr>
          <p:cNvPr id="17" name="Tijdelijke aanduiding voor inhoud 16"/>
          <p:cNvSpPr>
            <a:spLocks noGrp="1"/>
          </p:cNvSpPr>
          <p:nvPr>
            <p:ph idx="1"/>
          </p:nvPr>
        </p:nvSpPr>
        <p:spPr>
          <a:xfrm>
            <a:off x="176047" y="1018189"/>
            <a:ext cx="8791905" cy="5347138"/>
          </a:xfrm>
        </p:spPr>
        <p:txBody>
          <a:bodyPr/>
          <a:lstStyle/>
          <a:p>
            <a:r>
              <a:rPr lang="en-US" sz="2000" dirty="0"/>
              <a:t>Client cannot see beyond the server with which it is interacting</a:t>
            </a:r>
            <a:br>
              <a:rPr lang="en-US" sz="2000" dirty="0"/>
            </a:br>
            <a:r>
              <a:rPr lang="en-US" sz="2000" dirty="0"/>
              <a:t>(whatever is in between)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Improves simplicity	</a:t>
            </a:r>
            <a:r>
              <a:rPr lang="en-US" sz="2000" dirty="0">
                <a:sym typeface="Wingdings" panose="05000000000000000000" pitchFamily="2" charset="2"/>
              </a:rPr>
              <a:t> </a:t>
            </a:r>
            <a:r>
              <a:rPr lang="en-US" sz="2000" dirty="0"/>
              <a:t>Topology changes become transparent. </a:t>
            </a:r>
          </a:p>
          <a:p>
            <a:r>
              <a:rPr lang="en-US" sz="2000" dirty="0"/>
              <a:t>Improves scalability	</a:t>
            </a:r>
            <a:r>
              <a:rPr lang="en-US" sz="2000" dirty="0">
                <a:sym typeface="Wingdings" panose="05000000000000000000" pitchFamily="2" charset="2"/>
              </a:rPr>
              <a:t> </a:t>
            </a:r>
            <a:r>
              <a:rPr lang="en-US" sz="2000" dirty="0"/>
              <a:t>Intermediaries invisible to client side</a:t>
            </a:r>
          </a:p>
          <a:p>
            <a:r>
              <a:rPr lang="en-US" sz="2000" dirty="0"/>
              <a:t>Improves simplicity	</a:t>
            </a:r>
            <a:r>
              <a:rPr lang="en-US" sz="2000" dirty="0">
                <a:sym typeface="Wingdings" panose="05000000000000000000" pitchFamily="2" charset="2"/>
              </a:rPr>
              <a:t> </a:t>
            </a:r>
            <a:r>
              <a:rPr lang="en-US" sz="2000" dirty="0"/>
              <a:t>Clean separation of concerns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719959" y="2091558"/>
            <a:ext cx="809296" cy="6621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Client</a:t>
            </a:r>
            <a:endParaRPr lang="nl-NL" b="1" dirty="0"/>
          </a:p>
        </p:txBody>
      </p:sp>
      <p:sp>
        <p:nvSpPr>
          <p:cNvPr id="5" name="Rounded Rectangle 4"/>
          <p:cNvSpPr/>
          <p:nvPr/>
        </p:nvSpPr>
        <p:spPr>
          <a:xfrm>
            <a:off x="719959" y="3029606"/>
            <a:ext cx="809296" cy="6621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Client</a:t>
            </a:r>
            <a:endParaRPr lang="nl-NL" b="1" dirty="0"/>
          </a:p>
        </p:txBody>
      </p:sp>
      <p:sp>
        <p:nvSpPr>
          <p:cNvPr id="6" name="Rounded Rectangle 5"/>
          <p:cNvSpPr/>
          <p:nvPr/>
        </p:nvSpPr>
        <p:spPr>
          <a:xfrm>
            <a:off x="719959" y="3967654"/>
            <a:ext cx="809296" cy="6621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Client</a:t>
            </a:r>
            <a:endParaRPr lang="nl-NL" b="1" dirty="0"/>
          </a:p>
        </p:txBody>
      </p:sp>
      <p:sp>
        <p:nvSpPr>
          <p:cNvPr id="7" name="Rounded Rectangle 6"/>
          <p:cNvSpPr/>
          <p:nvPr/>
        </p:nvSpPr>
        <p:spPr>
          <a:xfrm>
            <a:off x="6936828" y="2159875"/>
            <a:ext cx="809296" cy="66215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Server</a:t>
            </a:r>
            <a:endParaRPr lang="nl-NL" b="1" dirty="0"/>
          </a:p>
        </p:txBody>
      </p:sp>
      <p:sp>
        <p:nvSpPr>
          <p:cNvPr id="8" name="Rounded Rectangle 7"/>
          <p:cNvSpPr/>
          <p:nvPr/>
        </p:nvSpPr>
        <p:spPr>
          <a:xfrm>
            <a:off x="6936828" y="3534120"/>
            <a:ext cx="809296" cy="66215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Server</a:t>
            </a:r>
            <a:endParaRPr lang="nl-NL" b="1" dirty="0"/>
          </a:p>
        </p:txBody>
      </p:sp>
      <p:sp>
        <p:nvSpPr>
          <p:cNvPr id="4" name="Rounded Rectangle 3"/>
          <p:cNvSpPr/>
          <p:nvPr/>
        </p:nvSpPr>
        <p:spPr>
          <a:xfrm rot="5400000">
            <a:off x="3370536" y="2937641"/>
            <a:ext cx="1828800" cy="79878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Gateway</a:t>
            </a:r>
            <a:endParaRPr lang="nl-NL" b="1" dirty="0"/>
          </a:p>
        </p:txBody>
      </p:sp>
      <p:sp>
        <p:nvSpPr>
          <p:cNvPr id="11" name="Rounded Rectangle 10"/>
          <p:cNvSpPr/>
          <p:nvPr/>
        </p:nvSpPr>
        <p:spPr>
          <a:xfrm rot="5400000">
            <a:off x="2335922" y="2134914"/>
            <a:ext cx="990602" cy="79878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Forward</a:t>
            </a:r>
            <a:br>
              <a:rPr lang="en-US" b="1" dirty="0"/>
            </a:br>
            <a:r>
              <a:rPr lang="en-US" b="1" dirty="0"/>
              <a:t>Proxy</a:t>
            </a:r>
            <a:endParaRPr lang="nl-NL" b="1" dirty="0"/>
          </a:p>
        </p:txBody>
      </p:sp>
      <p:sp>
        <p:nvSpPr>
          <p:cNvPr id="12" name="Rounded Rectangle 11"/>
          <p:cNvSpPr/>
          <p:nvPr/>
        </p:nvSpPr>
        <p:spPr>
          <a:xfrm rot="5400000">
            <a:off x="5475890" y="3735113"/>
            <a:ext cx="990601" cy="79878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Reverse</a:t>
            </a:r>
            <a:br>
              <a:rPr lang="en-US" b="1" dirty="0"/>
            </a:br>
            <a:r>
              <a:rPr lang="en-US" b="1" dirty="0"/>
              <a:t>Proxy</a:t>
            </a:r>
            <a:endParaRPr lang="nl-NL" b="1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1631402" y="2422634"/>
            <a:ext cx="65985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631402" y="3360682"/>
            <a:ext cx="205772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1631401" y="3852040"/>
            <a:ext cx="2057730" cy="42829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4768410" y="2554013"/>
            <a:ext cx="2057730" cy="42829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768410" y="3364623"/>
            <a:ext cx="570846" cy="50449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385643" y="2554013"/>
            <a:ext cx="303488" cy="26801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6501962" y="3885543"/>
            <a:ext cx="324836" cy="24896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964121" y="1902372"/>
            <a:ext cx="4678417" cy="3048656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9" name="TextBox 28"/>
          <p:cNvSpPr txBox="1"/>
          <p:nvPr/>
        </p:nvSpPr>
        <p:spPr>
          <a:xfrm>
            <a:off x="5324548" y="1915007"/>
            <a:ext cx="1317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Intermediaries</a:t>
            </a:r>
            <a:endParaRPr lang="nl-NL" i="1" dirty="0"/>
          </a:p>
        </p:txBody>
      </p:sp>
    </p:spTree>
    <p:extLst>
      <p:ext uri="{BB962C8B-B14F-4D97-AF65-F5344CB8AC3E}">
        <p14:creationId xmlns:p14="http://schemas.microsoft.com/office/powerpoint/2010/main" val="11516778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30673"/>
            <a:ext cx="8229600" cy="467844"/>
          </a:xfrm>
        </p:spPr>
        <p:txBody>
          <a:bodyPr/>
          <a:lstStyle/>
          <a:p>
            <a:pPr algn="l" eaLnBrk="1" hangingPunct="1">
              <a:lnSpc>
                <a:spcPct val="100000"/>
              </a:lnSpc>
            </a:pPr>
            <a:r>
              <a:rPr lang="nl-NL" altLang="nl-NL" sz="3000" b="1" dirty="0"/>
              <a:t>Constraint 6 – Code-on-demand (optional)</a:t>
            </a:r>
          </a:p>
        </p:txBody>
      </p:sp>
      <p:sp>
        <p:nvSpPr>
          <p:cNvPr id="17" name="Tijdelijke aanduiding voor inhoud 16"/>
          <p:cNvSpPr>
            <a:spLocks noGrp="1"/>
          </p:cNvSpPr>
          <p:nvPr>
            <p:ph idx="1"/>
          </p:nvPr>
        </p:nvSpPr>
        <p:spPr>
          <a:xfrm>
            <a:off x="176047" y="1215260"/>
            <a:ext cx="8791905" cy="5347138"/>
          </a:xfrm>
        </p:spPr>
        <p:txBody>
          <a:bodyPr/>
          <a:lstStyle/>
          <a:p>
            <a:r>
              <a:rPr lang="en-US" sz="2000" dirty="0"/>
              <a:t>Enables origin servers to ship (new) functionality to clients</a:t>
            </a:r>
            <a:br>
              <a:rPr lang="en-US" sz="2000" dirty="0"/>
            </a:br>
            <a:r>
              <a:rPr lang="en-US" sz="2000" dirty="0"/>
              <a:t>(apart from the representation of the state)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Improves modifiability</a:t>
            </a:r>
          </a:p>
          <a:p>
            <a:pPr lvl="1">
              <a:buClr>
                <a:schemeClr val="bg1"/>
              </a:buClr>
            </a:pPr>
            <a:r>
              <a:rPr lang="en-US" sz="2000" dirty="0"/>
              <a:t>new features can be deployed during runtime (e.g., support for a new representation format)</a:t>
            </a:r>
          </a:p>
          <a:p>
            <a:r>
              <a:rPr lang="en-US" sz="2000" dirty="0"/>
              <a:t>Improves performance</a:t>
            </a:r>
          </a:p>
          <a:p>
            <a:pPr lvl="1">
              <a:buClr>
                <a:schemeClr val="bg1"/>
              </a:buClr>
            </a:pPr>
            <a:r>
              <a:rPr lang="en-US" sz="2000" dirty="0"/>
              <a:t>Server can provide code for local processing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077" y="2049977"/>
            <a:ext cx="1678371" cy="167837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324" y="1771323"/>
            <a:ext cx="2117506" cy="211750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739" y="2126177"/>
            <a:ext cx="2848304" cy="1602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7360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3399" y="1770716"/>
            <a:ext cx="7881937" cy="4238198"/>
          </a:xfrm>
        </p:spPr>
        <p:txBody>
          <a:bodyPr/>
          <a:lstStyle/>
          <a:p>
            <a:pPr marL="106680" indent="0">
              <a:buNone/>
            </a:pPr>
            <a:r>
              <a:rPr lang="en-US" sz="5400" dirty="0"/>
              <a:t>HTTP</a:t>
            </a:r>
            <a:endParaRPr lang="en-US" sz="3600" dirty="0"/>
          </a:p>
          <a:p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3331029"/>
            <a:ext cx="4425044" cy="2950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5578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"/>
          <p:cNvSpPr>
            <a:spLocks noGrp="1" noChangeArrowheads="1"/>
          </p:cNvSpPr>
          <p:nvPr>
            <p:ph type="title"/>
          </p:nvPr>
        </p:nvSpPr>
        <p:spPr>
          <a:xfrm>
            <a:off x="141889" y="399393"/>
            <a:ext cx="8229600" cy="467844"/>
          </a:xfrm>
        </p:spPr>
        <p:txBody>
          <a:bodyPr/>
          <a:lstStyle/>
          <a:p>
            <a:pPr algn="l" eaLnBrk="1" hangingPunct="1">
              <a:lnSpc>
                <a:spcPct val="100000"/>
              </a:lnSpc>
            </a:pPr>
            <a:r>
              <a:rPr lang="nl-NL" altLang="nl-NL" sz="3000" b="1" dirty="0"/>
              <a:t>HTTP</a:t>
            </a:r>
          </a:p>
        </p:txBody>
      </p:sp>
      <p:sp>
        <p:nvSpPr>
          <p:cNvPr id="17" name="Tijdelijke aanduiding voor inhoud 16"/>
          <p:cNvSpPr>
            <a:spLocks noGrp="1"/>
          </p:cNvSpPr>
          <p:nvPr>
            <p:ph idx="1"/>
          </p:nvPr>
        </p:nvSpPr>
        <p:spPr>
          <a:xfrm>
            <a:off x="228600" y="988874"/>
            <a:ext cx="8791905" cy="5150667"/>
          </a:xfrm>
        </p:spPr>
        <p:txBody>
          <a:bodyPr/>
          <a:lstStyle/>
          <a:p>
            <a:r>
              <a:rPr lang="en-US" sz="2000" u="sng" dirty="0" err="1"/>
              <a:t>H</a:t>
            </a:r>
            <a:r>
              <a:rPr lang="en-US" sz="2000" dirty="0" err="1"/>
              <a:t>yper</a:t>
            </a:r>
            <a:r>
              <a:rPr lang="en-US" sz="2000" u="sng" dirty="0" err="1"/>
              <a:t>T</a:t>
            </a:r>
            <a:r>
              <a:rPr lang="en-US" sz="2000" dirty="0" err="1"/>
              <a:t>ext</a:t>
            </a:r>
            <a:r>
              <a:rPr lang="en-US" sz="2000" dirty="0"/>
              <a:t> </a:t>
            </a:r>
            <a:r>
              <a:rPr lang="en-US" sz="2000" u="sng" dirty="0"/>
              <a:t>T</a:t>
            </a:r>
            <a:r>
              <a:rPr lang="en-US" sz="2000" dirty="0"/>
              <a:t>ransfer </a:t>
            </a:r>
            <a:r>
              <a:rPr lang="en-US" sz="2000" u="sng" dirty="0"/>
              <a:t>P</a:t>
            </a:r>
            <a:r>
              <a:rPr lang="en-US" sz="2000" dirty="0"/>
              <a:t>rotocol</a:t>
            </a:r>
            <a:endParaRPr lang="nl-NL" sz="2000" dirty="0"/>
          </a:p>
          <a:p>
            <a:r>
              <a:rPr lang="nl-NL" sz="2000" dirty="0"/>
              <a:t>Communication protocol for web clients and web servers</a:t>
            </a:r>
          </a:p>
          <a:p>
            <a:r>
              <a:rPr lang="en-US" sz="2000" dirty="0"/>
              <a:t>HTTP/1.1 is text-based; HTTP/2 is binary</a:t>
            </a:r>
          </a:p>
          <a:p>
            <a:r>
              <a:rPr lang="en-US" sz="2000" dirty="0"/>
              <a:t>Enables RESTful design</a:t>
            </a:r>
          </a:p>
          <a:p>
            <a:pPr marL="1089660" lvl="1" indent="-457200">
              <a:buClr>
                <a:schemeClr val="bg1"/>
              </a:buClr>
              <a:buFont typeface="+mj-lt"/>
              <a:buAutoNum type="arabicPeriod"/>
            </a:pPr>
            <a:r>
              <a:rPr lang="en-US" sz="2000" dirty="0"/>
              <a:t>Client-Server architecture using request-response cycles</a:t>
            </a:r>
          </a:p>
          <a:p>
            <a:pPr marL="1089660" lvl="1" indent="-457200">
              <a:buClr>
                <a:schemeClr val="bg1"/>
              </a:buClr>
              <a:buFont typeface="+mj-lt"/>
              <a:buAutoNum type="arabicPeriod"/>
            </a:pPr>
            <a:r>
              <a:rPr lang="en-US" sz="2000" dirty="0"/>
              <a:t>Stateless</a:t>
            </a:r>
          </a:p>
          <a:p>
            <a:pPr marL="1089660" lvl="1" indent="-457200">
              <a:buClr>
                <a:schemeClr val="bg1"/>
              </a:buClr>
              <a:buFont typeface="+mj-lt"/>
              <a:buAutoNum type="arabicPeriod"/>
            </a:pPr>
            <a:r>
              <a:rPr lang="en-US" sz="2000" u="sng" dirty="0"/>
              <a:t>Allows</a:t>
            </a:r>
            <a:r>
              <a:rPr lang="en-US" sz="2000" dirty="0"/>
              <a:t> meta-data through </a:t>
            </a:r>
            <a:r>
              <a:rPr lang="en-US" sz="2000" i="1" dirty="0"/>
              <a:t>headers</a:t>
            </a:r>
            <a:r>
              <a:rPr lang="en-US" sz="2000" dirty="0"/>
              <a:t> for </a:t>
            </a:r>
            <a:r>
              <a:rPr lang="en-US" sz="2000" dirty="0" err="1"/>
              <a:t>cacheability</a:t>
            </a:r>
            <a:endParaRPr lang="en-US" sz="2000" dirty="0"/>
          </a:p>
          <a:p>
            <a:pPr marL="1089660" lvl="1" indent="-457200">
              <a:buClr>
                <a:schemeClr val="bg1"/>
              </a:buClr>
              <a:buFont typeface="+mj-lt"/>
              <a:buAutoNum type="arabicPeriod"/>
            </a:pPr>
            <a:r>
              <a:rPr lang="en-US" sz="2000" u="sng" dirty="0"/>
              <a:t>Enables</a:t>
            </a:r>
            <a:r>
              <a:rPr lang="en-US" sz="2000" dirty="0"/>
              <a:t> a uniform interface</a:t>
            </a:r>
          </a:p>
          <a:p>
            <a:pPr marL="1470660" lvl="2" indent="-514350">
              <a:buClr>
                <a:schemeClr val="bg1"/>
              </a:buClr>
              <a:buFont typeface="+mj-lt"/>
              <a:buAutoNum type="romanUcPeriod"/>
            </a:pPr>
            <a:r>
              <a:rPr lang="en-US" sz="2000" dirty="0"/>
              <a:t>Resources identifiable through URIs</a:t>
            </a:r>
          </a:p>
          <a:p>
            <a:pPr marL="1470660" lvl="2" indent="-514350">
              <a:buClr>
                <a:schemeClr val="bg1"/>
              </a:buClr>
              <a:buFont typeface="+mj-lt"/>
              <a:buAutoNum type="romanUcPeriod"/>
            </a:pPr>
            <a:r>
              <a:rPr lang="en-US" sz="2000" u="sng" dirty="0"/>
              <a:t>Permits</a:t>
            </a:r>
            <a:r>
              <a:rPr lang="en-US" sz="2000" dirty="0"/>
              <a:t> representations in </a:t>
            </a:r>
            <a:r>
              <a:rPr lang="en-US" sz="2000" i="1" dirty="0"/>
              <a:t>message body</a:t>
            </a:r>
          </a:p>
          <a:p>
            <a:pPr marL="1470660" lvl="2" indent="-514350">
              <a:buClr>
                <a:schemeClr val="bg1"/>
              </a:buClr>
              <a:buFont typeface="+mj-lt"/>
              <a:buAutoNum type="romanUcPeriod"/>
            </a:pPr>
            <a:r>
              <a:rPr lang="en-US" sz="2000" u="sng" dirty="0"/>
              <a:t>Permits</a:t>
            </a:r>
            <a:r>
              <a:rPr lang="en-US" sz="2000" dirty="0"/>
              <a:t> negotiating of representation (through </a:t>
            </a:r>
            <a:r>
              <a:rPr lang="en-US" sz="2000" i="1" dirty="0"/>
              <a:t>MIME-types</a:t>
            </a:r>
            <a:r>
              <a:rPr lang="en-US" sz="2000" dirty="0"/>
              <a:t>) and restricts allowed methods (</a:t>
            </a:r>
            <a:r>
              <a:rPr lang="en-US" sz="2000" i="1" dirty="0"/>
              <a:t>HTTP-verbs</a:t>
            </a:r>
            <a:r>
              <a:rPr lang="en-US" sz="2000" dirty="0"/>
              <a:t>)</a:t>
            </a:r>
          </a:p>
          <a:p>
            <a:pPr marL="1470660" lvl="2" indent="-514350">
              <a:buClr>
                <a:schemeClr val="bg1"/>
              </a:buClr>
              <a:buFont typeface="+mj-lt"/>
              <a:buAutoNum type="romanUcPeriod"/>
            </a:pPr>
            <a:r>
              <a:rPr lang="en-US" sz="2000" u="sng" dirty="0"/>
              <a:t>Encourages</a:t>
            </a:r>
            <a:r>
              <a:rPr lang="en-US" sz="2000" dirty="0"/>
              <a:t> hypermedia</a:t>
            </a:r>
          </a:p>
          <a:p>
            <a:pPr marL="1146810" lvl="1" indent="-514350">
              <a:buClr>
                <a:schemeClr val="bg1"/>
              </a:buClr>
              <a:buFont typeface="+mj-lt"/>
              <a:buAutoNum type="arabicPeriod"/>
            </a:pPr>
            <a:r>
              <a:rPr lang="en-US" sz="2000" dirty="0"/>
              <a:t>Runs on top of TCP, using sockets</a:t>
            </a:r>
          </a:p>
          <a:p>
            <a:pPr marL="1146810" lvl="1" indent="-514350">
              <a:buClr>
                <a:schemeClr val="bg1"/>
              </a:buClr>
              <a:buFont typeface="+mj-lt"/>
              <a:buAutoNum type="arabicPeriod"/>
            </a:pPr>
            <a:r>
              <a:rPr lang="en-US" sz="2000" u="sng" dirty="0"/>
              <a:t>Permits</a:t>
            </a:r>
            <a:r>
              <a:rPr lang="en-US" sz="2000" dirty="0"/>
              <a:t> addition of </a:t>
            </a:r>
            <a:r>
              <a:rPr lang="en-US" sz="2000" i="1" dirty="0"/>
              <a:t>code</a:t>
            </a:r>
            <a:r>
              <a:rPr lang="en-US" sz="2000" dirty="0"/>
              <a:t> through </a:t>
            </a:r>
            <a:r>
              <a:rPr lang="en-US" sz="2000" i="1" dirty="0"/>
              <a:t>message body</a:t>
            </a:r>
            <a:endParaRPr lang="en-US" sz="2000" dirty="0"/>
          </a:p>
          <a:p>
            <a:pPr marL="1146810" lvl="1" indent="-514350">
              <a:buClr>
                <a:schemeClr val="bg1"/>
              </a:buClr>
              <a:buFont typeface="+mj-lt"/>
              <a:buAutoNum type="arabicPeriod"/>
            </a:pPr>
            <a:endParaRPr lang="en-US" sz="2000" u="sng" dirty="0"/>
          </a:p>
        </p:txBody>
      </p:sp>
    </p:spTree>
    <p:extLst>
      <p:ext uri="{BB962C8B-B14F-4D97-AF65-F5344CB8AC3E}">
        <p14:creationId xmlns:p14="http://schemas.microsoft.com/office/powerpoint/2010/main" val="290440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3399" y="1770715"/>
            <a:ext cx="7881937" cy="4662741"/>
          </a:xfrm>
        </p:spPr>
        <p:txBody>
          <a:bodyPr/>
          <a:lstStyle/>
          <a:p>
            <a:r>
              <a:rPr lang="en-US" sz="3600" dirty="0"/>
              <a:t> Protocols</a:t>
            </a:r>
          </a:p>
          <a:p>
            <a:r>
              <a:rPr lang="en-US" sz="3600" dirty="0"/>
              <a:t> TCP/IP Suite</a:t>
            </a:r>
          </a:p>
          <a:p>
            <a:r>
              <a:rPr lang="en-US" sz="3600" dirty="0"/>
              <a:t> Sockets</a:t>
            </a:r>
          </a:p>
          <a:p>
            <a:r>
              <a:rPr lang="en-US" sz="3600" dirty="0"/>
              <a:t> REST</a:t>
            </a:r>
          </a:p>
          <a:p>
            <a:r>
              <a:rPr lang="en-US" sz="3600" dirty="0"/>
              <a:t> HTTP</a:t>
            </a:r>
          </a:p>
          <a:p>
            <a:r>
              <a:rPr lang="en-US" sz="3600" dirty="0"/>
              <a:t> MQTT</a:t>
            </a:r>
          </a:p>
          <a:p>
            <a:endParaRPr lang="en-US" sz="3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3000" b="1" dirty="0"/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19031924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"/>
          <p:cNvSpPr>
            <a:spLocks noGrp="1" noChangeArrowheads="1"/>
          </p:cNvSpPr>
          <p:nvPr>
            <p:ph type="title"/>
          </p:nvPr>
        </p:nvSpPr>
        <p:spPr>
          <a:xfrm>
            <a:off x="141889" y="399393"/>
            <a:ext cx="8229600" cy="467844"/>
          </a:xfrm>
        </p:spPr>
        <p:txBody>
          <a:bodyPr/>
          <a:lstStyle/>
          <a:p>
            <a:pPr algn="l" eaLnBrk="1" hangingPunct="1">
              <a:lnSpc>
                <a:spcPct val="100000"/>
              </a:lnSpc>
            </a:pPr>
            <a:r>
              <a:rPr lang="nl-NL" altLang="nl-NL" sz="3000" b="1" dirty="0"/>
              <a:t>Request-response cycle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39686"/>
            <a:ext cx="9142993" cy="3352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642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"/>
          <p:cNvSpPr>
            <a:spLocks noGrp="1" noChangeArrowheads="1"/>
          </p:cNvSpPr>
          <p:nvPr>
            <p:ph type="title"/>
          </p:nvPr>
        </p:nvSpPr>
        <p:spPr>
          <a:xfrm>
            <a:off x="141889" y="399393"/>
            <a:ext cx="8229600" cy="467844"/>
          </a:xfrm>
        </p:spPr>
        <p:txBody>
          <a:bodyPr/>
          <a:lstStyle/>
          <a:p>
            <a:pPr algn="l" eaLnBrk="1" hangingPunct="1">
              <a:lnSpc>
                <a:spcPct val="100000"/>
              </a:lnSpc>
            </a:pPr>
            <a:r>
              <a:rPr lang="nl-NL" altLang="nl-NL" sz="3000" b="1" dirty="0"/>
              <a:t>HTTP Requests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1199"/>
            <a:ext cx="9144000" cy="308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9736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"/>
          <p:cNvSpPr>
            <a:spLocks noGrp="1" noChangeArrowheads="1"/>
          </p:cNvSpPr>
          <p:nvPr>
            <p:ph type="title"/>
          </p:nvPr>
        </p:nvSpPr>
        <p:spPr>
          <a:xfrm>
            <a:off x="141889" y="399393"/>
            <a:ext cx="8229600" cy="467844"/>
          </a:xfrm>
        </p:spPr>
        <p:txBody>
          <a:bodyPr/>
          <a:lstStyle/>
          <a:p>
            <a:pPr algn="l" eaLnBrk="1" hangingPunct="1">
              <a:lnSpc>
                <a:spcPct val="100000"/>
              </a:lnSpc>
            </a:pPr>
            <a:r>
              <a:rPr lang="nl-NL" altLang="nl-NL" sz="3000" b="1" dirty="0"/>
              <a:t>HTTP Resources</a:t>
            </a:r>
          </a:p>
        </p:txBody>
      </p:sp>
      <p:sp>
        <p:nvSpPr>
          <p:cNvPr id="7" name="Tijdelijke aanduiding voor inhoud 16"/>
          <p:cNvSpPr txBox="1">
            <a:spLocks/>
          </p:cNvSpPr>
          <p:nvPr/>
        </p:nvSpPr>
        <p:spPr>
          <a:xfrm>
            <a:off x="0" y="1128494"/>
            <a:ext cx="9002111" cy="572950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23622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ED0010"/>
              </a:buClr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19150" marR="0" lvl="1" indent="-18669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3716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562100" marR="0" lvl="3" indent="-14478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981200" marR="0" lvl="4" indent="-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438400" marR="0" lvl="5" indent="-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895600" marR="0" lvl="6" indent="-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352800" marR="0" lvl="7" indent="-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10000" marR="0" lvl="8" indent="-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/>
              <a:t>Realization of a REST resource</a:t>
            </a:r>
          </a:p>
          <a:p>
            <a:r>
              <a:rPr lang="en-US" sz="2400" dirty="0"/>
              <a:t>Identified by a URI (Uniform Resource Identifier)</a:t>
            </a:r>
          </a:p>
          <a:p>
            <a:pPr lvl="1">
              <a:buClr>
                <a:schemeClr val="bg1"/>
              </a:buClr>
            </a:pPr>
            <a:r>
              <a:rPr lang="en-US" sz="2400" dirty="0"/>
              <a:t>Popular schemes: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http(s)</a:t>
            </a:r>
            <a:r>
              <a:rPr lang="en-US" sz="2400" dirty="0"/>
              <a:t>,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coap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(s)</a:t>
            </a:r>
            <a:r>
              <a:rPr lang="en-US" sz="2400" dirty="0"/>
              <a:t>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ftp</a:t>
            </a:r>
            <a:r>
              <a:rPr lang="en-US" sz="2400" dirty="0"/>
              <a:t>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n-US" sz="2400" dirty="0"/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irc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Clr>
                <a:schemeClr val="bg1"/>
              </a:buClr>
            </a:pPr>
            <a:r>
              <a:rPr lang="en-US" sz="2400" i="1" dirty="0"/>
              <a:t>Fragment</a:t>
            </a:r>
            <a:r>
              <a:rPr lang="en-US" sz="2400" dirty="0"/>
              <a:t> is evaluated at the client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Often differ between </a:t>
            </a:r>
            <a:r>
              <a:rPr lang="en-US" sz="2400" i="1" dirty="0"/>
              <a:t>collections </a:t>
            </a:r>
            <a:r>
              <a:rPr lang="en-US" sz="2400" dirty="0"/>
              <a:t>and </a:t>
            </a:r>
            <a:r>
              <a:rPr lang="en-US" sz="2400" i="1" dirty="0"/>
              <a:t>items </a:t>
            </a:r>
            <a:r>
              <a:rPr lang="en-US" sz="2400" dirty="0"/>
              <a:t>(heuristic)</a:t>
            </a:r>
            <a:endParaRPr lang="en-US" sz="2400" i="1" dirty="0"/>
          </a:p>
          <a:p>
            <a:pPr lvl="1">
              <a:buClr>
                <a:schemeClr val="bg1"/>
              </a:buClr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/customers </a:t>
            </a:r>
            <a:r>
              <a:rPr lang="en-US" sz="2400" dirty="0"/>
              <a:t>vs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/customer/123</a:t>
            </a:r>
          </a:p>
          <a:p>
            <a:pPr lvl="1">
              <a:buClr>
                <a:schemeClr val="bg1"/>
              </a:buClr>
            </a:pPr>
            <a:endParaRPr lang="en-US" sz="2400" dirty="0"/>
          </a:p>
          <a:p>
            <a:pPr marL="632460" lvl="1" indent="0">
              <a:buClr>
                <a:schemeClr val="bg1"/>
              </a:buClr>
              <a:buNone/>
            </a:pP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0" y="3346838"/>
            <a:ext cx="8991564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hierarchical part (tree-like)         non-hierarchical part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┌───────────────────┴─────────────────────┐ ┌─────────┴────────┐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authority               path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┌───────────────┴───────────────┐┌───┴────┐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abc://username:password@example.com:123/path/data?key=value&amp;key2=value2#fragid1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└┬┘   └───────┬───────┘ └────┬────┘ └┬┘           └─────────┬─────────┘ └──┬──┘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scheme  user information     host     port                  query         fragment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38521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"/>
          <p:cNvSpPr>
            <a:spLocks noGrp="1" noChangeArrowheads="1"/>
          </p:cNvSpPr>
          <p:nvPr>
            <p:ph type="title"/>
          </p:nvPr>
        </p:nvSpPr>
        <p:spPr>
          <a:xfrm>
            <a:off x="141889" y="399393"/>
            <a:ext cx="8229600" cy="467844"/>
          </a:xfrm>
        </p:spPr>
        <p:txBody>
          <a:bodyPr/>
          <a:lstStyle/>
          <a:p>
            <a:pPr algn="l" eaLnBrk="1" hangingPunct="1">
              <a:lnSpc>
                <a:spcPct val="100000"/>
              </a:lnSpc>
            </a:pPr>
            <a:r>
              <a:rPr lang="nl-NL" altLang="nl-NL" sz="3000" b="1" dirty="0"/>
              <a:t>HTTP Verbs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2914622"/>
              </p:ext>
            </p:extLst>
          </p:nvPr>
        </p:nvGraphicFramePr>
        <p:xfrm>
          <a:off x="1" y="2060400"/>
          <a:ext cx="9144000" cy="479760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166420">
                  <a:extLst>
                    <a:ext uri="{9D8B030D-6E8A-4147-A177-3AD203B41FA5}">
                      <a16:colId xmlns:a16="http://schemas.microsoft.com/office/drawing/2014/main" val="1108710307"/>
                    </a:ext>
                  </a:extLst>
                </a:gridCol>
                <a:gridCol w="1051692">
                  <a:extLst>
                    <a:ext uri="{9D8B030D-6E8A-4147-A177-3AD203B41FA5}">
                      <a16:colId xmlns:a16="http://schemas.microsoft.com/office/drawing/2014/main" val="4182427701"/>
                    </a:ext>
                  </a:extLst>
                </a:gridCol>
                <a:gridCol w="1918308">
                  <a:extLst>
                    <a:ext uri="{9D8B030D-6E8A-4147-A177-3AD203B41FA5}">
                      <a16:colId xmlns:a16="http://schemas.microsoft.com/office/drawing/2014/main" val="2476991845"/>
                    </a:ext>
                  </a:extLst>
                </a:gridCol>
                <a:gridCol w="1835035">
                  <a:extLst>
                    <a:ext uri="{9D8B030D-6E8A-4147-A177-3AD203B41FA5}">
                      <a16:colId xmlns:a16="http://schemas.microsoft.com/office/drawing/2014/main" val="760721177"/>
                    </a:ext>
                  </a:extLst>
                </a:gridCol>
                <a:gridCol w="859179">
                  <a:extLst>
                    <a:ext uri="{9D8B030D-6E8A-4147-A177-3AD203B41FA5}">
                      <a16:colId xmlns:a16="http://schemas.microsoft.com/office/drawing/2014/main" val="4215593370"/>
                    </a:ext>
                  </a:extLst>
                </a:gridCol>
                <a:gridCol w="1377194">
                  <a:extLst>
                    <a:ext uri="{9D8B030D-6E8A-4147-A177-3AD203B41FA5}">
                      <a16:colId xmlns:a16="http://schemas.microsoft.com/office/drawing/2014/main" val="2060599897"/>
                    </a:ext>
                  </a:extLst>
                </a:gridCol>
                <a:gridCol w="936172">
                  <a:extLst>
                    <a:ext uri="{9D8B030D-6E8A-4147-A177-3AD203B41FA5}">
                      <a16:colId xmlns:a16="http://schemas.microsoft.com/office/drawing/2014/main" val="4016929594"/>
                    </a:ext>
                  </a:extLst>
                </a:gridCol>
              </a:tblGrid>
              <a:tr h="469940">
                <a:tc>
                  <a:txBody>
                    <a:bodyPr/>
                    <a:lstStyle/>
                    <a:p>
                      <a:pPr algn="ctr"/>
                      <a:r>
                        <a:rPr lang="nl-NL" sz="2400" dirty="0"/>
                        <a:t>Verb</a:t>
                      </a:r>
                    </a:p>
                  </a:txBody>
                  <a:tcPr marL="39410" marR="39410" marT="19705" marB="1970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2400" dirty="0"/>
                        <a:t>CRUD</a:t>
                      </a:r>
                    </a:p>
                  </a:txBody>
                  <a:tcPr marL="39410" marR="39410" marT="19705" marB="1970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2400" dirty="0"/>
                        <a:t>Collection</a:t>
                      </a:r>
                    </a:p>
                  </a:txBody>
                  <a:tcPr marL="39410" marR="39410" marT="19705" marB="1970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Item</a:t>
                      </a:r>
                    </a:p>
                  </a:txBody>
                  <a:tcPr marL="39410" marR="39410" marT="19705" marB="1970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Safe</a:t>
                      </a:r>
                    </a:p>
                  </a:txBody>
                  <a:tcPr marL="39410" marR="39410" marT="19705" marB="1970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Idem-potent</a:t>
                      </a:r>
                    </a:p>
                  </a:txBody>
                  <a:tcPr marL="39410" marR="39410" marT="19705" marB="1970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Body</a:t>
                      </a:r>
                    </a:p>
                  </a:txBody>
                  <a:tcPr marL="39410" marR="39410" marT="19705" marB="19705" anchor="ctr"/>
                </a:tc>
                <a:extLst>
                  <a:ext uri="{0D108BD9-81ED-4DB2-BD59-A6C34878D82A}">
                    <a16:rowId xmlns:a16="http://schemas.microsoft.com/office/drawing/2014/main" val="2269090335"/>
                  </a:ext>
                </a:extLst>
              </a:tr>
              <a:tr h="328530">
                <a:tc>
                  <a:txBody>
                    <a:bodyPr/>
                    <a:lstStyle/>
                    <a:p>
                      <a:r>
                        <a:rPr lang="nl-NL" sz="1800" dirty="0"/>
                        <a:t>GET</a:t>
                      </a:r>
                    </a:p>
                  </a:txBody>
                  <a:tcPr marL="39410" marR="39410" marT="19705" marB="1970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dirty="0"/>
                        <a:t>Read</a:t>
                      </a:r>
                    </a:p>
                  </a:txBody>
                  <a:tcPr marL="39410" marR="39410" marT="19705" marB="1970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Returns</a:t>
                      </a:r>
                      <a:r>
                        <a:rPr lang="en-US" sz="1800" baseline="0" dirty="0"/>
                        <a:t> list</a:t>
                      </a:r>
                    </a:p>
                  </a:txBody>
                  <a:tcPr marL="39410" marR="39410" marT="19705" marB="1970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Returns item</a:t>
                      </a:r>
                    </a:p>
                  </a:txBody>
                  <a:tcPr marL="39410" marR="39410" marT="19705" marB="19705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dirty="0">
                          <a:sym typeface="Wingdings 2" panose="05020102010507070707" pitchFamily="18" charset="2"/>
                        </a:rPr>
                        <a:t></a:t>
                      </a:r>
                      <a:endParaRPr lang="en-US" sz="3000" dirty="0"/>
                    </a:p>
                  </a:txBody>
                  <a:tcPr marL="39410" marR="39410" marT="19705" marB="1970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sym typeface="Wingdings 2" panose="05020102010507070707" pitchFamily="18" charset="2"/>
                        </a:rPr>
                        <a:t></a:t>
                      </a:r>
                      <a:endParaRPr lang="en-US" sz="3000" dirty="0"/>
                    </a:p>
                  </a:txBody>
                  <a:tcPr marL="39410" marR="39410" marT="19705" marB="1970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sym typeface="Wingdings 2" panose="05020102010507070707" pitchFamily="18" charset="2"/>
                        </a:rPr>
                        <a:t></a:t>
                      </a:r>
                      <a:endParaRPr lang="en-US" sz="3000" dirty="0"/>
                    </a:p>
                  </a:txBody>
                  <a:tcPr marL="39410" marR="39410" marT="19705" marB="19705" anchor="ctr"/>
                </a:tc>
                <a:extLst>
                  <a:ext uri="{0D108BD9-81ED-4DB2-BD59-A6C34878D82A}">
                    <a16:rowId xmlns:a16="http://schemas.microsoft.com/office/drawing/2014/main" val="2648068954"/>
                  </a:ext>
                </a:extLst>
              </a:tr>
              <a:tr h="611350">
                <a:tc>
                  <a:txBody>
                    <a:bodyPr/>
                    <a:lstStyle/>
                    <a:p>
                      <a:r>
                        <a:rPr lang="nl-NL" sz="1800" dirty="0"/>
                        <a:t>POST</a:t>
                      </a:r>
                    </a:p>
                  </a:txBody>
                  <a:tcPr marL="39410" marR="39410" marT="19705" marB="1970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dirty="0"/>
                        <a:t>Create</a:t>
                      </a:r>
                    </a:p>
                  </a:txBody>
                  <a:tcPr marL="39410" marR="39410" marT="19705" marB="1970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Creates item and returns URI</a:t>
                      </a:r>
                    </a:p>
                  </a:txBody>
                  <a:tcPr marL="39410" marR="39410" marT="19705" marB="1970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X</a:t>
                      </a:r>
                    </a:p>
                  </a:txBody>
                  <a:tcPr marL="39410" marR="39410" marT="19705" marB="19705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dirty="0">
                          <a:sym typeface="Wingdings 2" panose="05020102010507070707" pitchFamily="18" charset="2"/>
                        </a:rPr>
                        <a:t></a:t>
                      </a:r>
                      <a:endParaRPr lang="en-US" sz="3000" dirty="0"/>
                    </a:p>
                  </a:txBody>
                  <a:tcPr marL="39410" marR="39410" marT="19705" marB="19705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sym typeface="Wingdings 2" panose="05020102010507070707" pitchFamily="18" charset="2"/>
                        </a:rPr>
                        <a:t></a:t>
                      </a:r>
                      <a:endParaRPr lang="en-US" sz="3000" dirty="0"/>
                    </a:p>
                  </a:txBody>
                  <a:tcPr marL="39410" marR="39410" marT="19705" marB="19705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sym typeface="Wingdings 2" panose="05020102010507070707" pitchFamily="18" charset="2"/>
                        </a:rPr>
                        <a:t></a:t>
                      </a:r>
                      <a:endParaRPr lang="en-US" sz="3000" dirty="0"/>
                    </a:p>
                  </a:txBody>
                  <a:tcPr marL="39410" marR="39410" marT="19705" marB="19705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744783"/>
                  </a:ext>
                </a:extLst>
              </a:tr>
              <a:tr h="611350">
                <a:tc>
                  <a:txBody>
                    <a:bodyPr/>
                    <a:lstStyle/>
                    <a:p>
                      <a:r>
                        <a:rPr lang="nl-NL" sz="1800" dirty="0"/>
                        <a:t>PUT</a:t>
                      </a:r>
                    </a:p>
                  </a:txBody>
                  <a:tcPr marL="39410" marR="39410" marT="19705" marB="1970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dirty="0"/>
                        <a:t>Replace</a:t>
                      </a:r>
                    </a:p>
                  </a:txBody>
                  <a:tcPr marL="39410" marR="39410" marT="19705" marB="1970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X</a:t>
                      </a:r>
                    </a:p>
                  </a:txBody>
                  <a:tcPr marL="39410" marR="39410" marT="19705" marB="19705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Replaces</a:t>
                      </a:r>
                      <a:br>
                        <a:rPr lang="en-US" sz="1800" baseline="0" dirty="0"/>
                      </a:br>
                      <a:r>
                        <a:rPr lang="en-US" sz="1800" baseline="0" dirty="0"/>
                        <a:t>(</a:t>
                      </a:r>
                      <a:r>
                        <a:rPr lang="en-US" sz="1800" i="1" baseline="0" dirty="0"/>
                        <a:t>if</a:t>
                      </a:r>
                      <a:r>
                        <a:rPr lang="en-US" sz="1800" baseline="0" dirty="0"/>
                        <a:t> it exists)</a:t>
                      </a:r>
                      <a:endParaRPr lang="en-US" sz="1800" dirty="0"/>
                    </a:p>
                  </a:txBody>
                  <a:tcPr marL="39410" marR="39410" marT="19705" marB="1970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sym typeface="Wingdings 2" panose="05020102010507070707" pitchFamily="18" charset="2"/>
                        </a:rPr>
                        <a:t></a:t>
                      </a:r>
                      <a:endParaRPr lang="en-US" sz="3000" dirty="0"/>
                    </a:p>
                  </a:txBody>
                  <a:tcPr marL="39410" marR="39410" marT="19705" marB="1970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sym typeface="Wingdings 2" panose="05020102010507070707" pitchFamily="18" charset="2"/>
                        </a:rPr>
                        <a:t></a:t>
                      </a:r>
                      <a:endParaRPr lang="en-US" sz="3000" dirty="0"/>
                    </a:p>
                  </a:txBody>
                  <a:tcPr marL="39410" marR="39410" marT="19705" marB="1970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sym typeface="Wingdings 2" panose="05020102010507070707" pitchFamily="18" charset="2"/>
                        </a:rPr>
                        <a:t></a:t>
                      </a:r>
                      <a:endParaRPr lang="en-US" sz="3000" dirty="0"/>
                    </a:p>
                  </a:txBody>
                  <a:tcPr marL="39410" marR="39410" marT="19705" marB="19705" anchor="ctr"/>
                </a:tc>
                <a:extLst>
                  <a:ext uri="{0D108BD9-81ED-4DB2-BD59-A6C34878D82A}">
                    <a16:rowId xmlns:a16="http://schemas.microsoft.com/office/drawing/2014/main" val="1318149054"/>
                  </a:ext>
                </a:extLst>
              </a:tr>
              <a:tr h="611350">
                <a:tc>
                  <a:txBody>
                    <a:bodyPr/>
                    <a:lstStyle/>
                    <a:p>
                      <a:r>
                        <a:rPr lang="nl-NL" sz="1800" dirty="0"/>
                        <a:t>DELETE</a:t>
                      </a:r>
                    </a:p>
                  </a:txBody>
                  <a:tcPr marL="39410" marR="39410" marT="19705" marB="1970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dirty="0"/>
                        <a:t>Delete</a:t>
                      </a:r>
                    </a:p>
                  </a:txBody>
                  <a:tcPr marL="39410" marR="39410" marT="19705" marB="1970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X</a:t>
                      </a:r>
                    </a:p>
                  </a:txBody>
                  <a:tcPr marL="39410" marR="39410" marT="19705" marB="19705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Deletes</a:t>
                      </a:r>
                      <a:br>
                        <a:rPr lang="en-US" sz="1800" baseline="0" dirty="0"/>
                      </a:br>
                      <a:r>
                        <a:rPr lang="en-US" sz="1800" baseline="0" dirty="0"/>
                        <a:t>(</a:t>
                      </a:r>
                      <a:r>
                        <a:rPr lang="en-US" sz="1800" i="1" baseline="0" dirty="0"/>
                        <a:t>if</a:t>
                      </a:r>
                      <a:r>
                        <a:rPr lang="en-US" sz="1800" baseline="0" dirty="0"/>
                        <a:t> it exists)</a:t>
                      </a:r>
                      <a:endParaRPr lang="en-US" sz="1800" dirty="0"/>
                    </a:p>
                  </a:txBody>
                  <a:tcPr marL="39410" marR="39410" marT="19705" marB="1970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sym typeface="Wingdings 2" panose="05020102010507070707" pitchFamily="18" charset="2"/>
                        </a:rPr>
                        <a:t></a:t>
                      </a:r>
                      <a:endParaRPr lang="en-US" sz="3000" dirty="0"/>
                    </a:p>
                  </a:txBody>
                  <a:tcPr marL="39410" marR="39410" marT="19705" marB="1970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sym typeface="Wingdings 2" panose="05020102010507070707" pitchFamily="18" charset="2"/>
                        </a:rPr>
                        <a:t></a:t>
                      </a:r>
                      <a:endParaRPr lang="en-US" sz="3000" dirty="0"/>
                    </a:p>
                  </a:txBody>
                  <a:tcPr marL="39410" marR="39410" marT="19705" marB="1970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sym typeface="Wingdings 2" panose="05020102010507070707" pitchFamily="18" charset="2"/>
                        </a:rPr>
                        <a:t></a:t>
                      </a:r>
                      <a:endParaRPr lang="en-US" sz="3000" dirty="0"/>
                    </a:p>
                  </a:txBody>
                  <a:tcPr marL="39410" marR="39410" marT="19705" marB="19705" anchor="ctr"/>
                </a:tc>
                <a:extLst>
                  <a:ext uri="{0D108BD9-81ED-4DB2-BD59-A6C34878D82A}">
                    <a16:rowId xmlns:a16="http://schemas.microsoft.com/office/drawing/2014/main" val="855469803"/>
                  </a:ext>
                </a:extLst>
              </a:tr>
              <a:tr h="611350">
                <a:tc>
                  <a:txBody>
                    <a:bodyPr/>
                    <a:lstStyle/>
                    <a:p>
                      <a:r>
                        <a:rPr lang="nl-NL" sz="1800" dirty="0"/>
                        <a:t>PATCH</a:t>
                      </a:r>
                    </a:p>
                  </a:txBody>
                  <a:tcPr marL="39410" marR="39410" marT="19705" marB="1970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dirty="0"/>
                        <a:t>(Partial) Update</a:t>
                      </a:r>
                    </a:p>
                  </a:txBody>
                  <a:tcPr marL="39410" marR="39410" marT="19705" marB="19705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X</a:t>
                      </a:r>
                    </a:p>
                  </a:txBody>
                  <a:tcPr marL="39410" marR="39410" marT="19705" marB="19705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Updates</a:t>
                      </a:r>
                      <a:r>
                        <a:rPr lang="en-US" sz="1800" baseline="0" dirty="0"/>
                        <a:t> </a:t>
                      </a:r>
                      <a:br>
                        <a:rPr lang="en-US" sz="1800" baseline="0" dirty="0"/>
                      </a:br>
                      <a:r>
                        <a:rPr lang="en-US" sz="1800" baseline="0" dirty="0"/>
                        <a:t>(</a:t>
                      </a:r>
                      <a:r>
                        <a:rPr lang="en-US" sz="1800" i="1" dirty="0"/>
                        <a:t>if</a:t>
                      </a:r>
                      <a:r>
                        <a:rPr lang="en-US" sz="1800" dirty="0"/>
                        <a:t> it exists)</a:t>
                      </a:r>
                    </a:p>
                  </a:txBody>
                  <a:tcPr marL="39410" marR="39410" marT="19705" marB="1970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sym typeface="Wingdings 2" panose="05020102010507070707" pitchFamily="18" charset="2"/>
                        </a:rPr>
                        <a:t></a:t>
                      </a:r>
                      <a:endParaRPr lang="en-US" sz="3000" dirty="0"/>
                    </a:p>
                  </a:txBody>
                  <a:tcPr marL="39410" marR="39410" marT="19705" marB="1970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sym typeface="Wingdings 2" panose="05020102010507070707" pitchFamily="18" charset="2"/>
                        </a:rPr>
                        <a:t></a:t>
                      </a:r>
                      <a:endParaRPr lang="en-US" sz="3000" dirty="0"/>
                    </a:p>
                  </a:txBody>
                  <a:tcPr marL="39410" marR="39410" marT="19705" marB="1970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sym typeface="Wingdings 2" panose="05020102010507070707" pitchFamily="18" charset="2"/>
                        </a:rPr>
                        <a:t></a:t>
                      </a:r>
                      <a:endParaRPr lang="en-US" sz="3000" dirty="0"/>
                    </a:p>
                  </a:txBody>
                  <a:tcPr marL="39410" marR="39410" marT="19705" marB="19705" anchor="ctr"/>
                </a:tc>
                <a:extLst>
                  <a:ext uri="{0D108BD9-81ED-4DB2-BD59-A6C34878D82A}">
                    <a16:rowId xmlns:a16="http://schemas.microsoft.com/office/drawing/2014/main" val="4069227392"/>
                  </a:ext>
                </a:extLst>
              </a:tr>
              <a:tr h="383085">
                <a:tc>
                  <a:txBody>
                    <a:bodyPr/>
                    <a:lstStyle/>
                    <a:p>
                      <a:r>
                        <a:rPr lang="en-US" sz="1800" dirty="0"/>
                        <a:t>HEAD</a:t>
                      </a:r>
                      <a:endParaRPr lang="nl-NL" sz="1800" dirty="0"/>
                    </a:p>
                  </a:txBody>
                  <a:tcPr marL="39410" marR="39410" marT="19705" marB="1970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Read</a:t>
                      </a:r>
                      <a:endParaRPr lang="nl-NL" sz="1800" dirty="0"/>
                    </a:p>
                  </a:txBody>
                  <a:tcPr marL="39410" marR="39410" marT="19705" marB="1970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Returns</a:t>
                      </a:r>
                      <a:r>
                        <a:rPr lang="en-US" sz="1800" baseline="0" dirty="0"/>
                        <a:t> headers</a:t>
                      </a:r>
                    </a:p>
                  </a:txBody>
                  <a:tcPr marL="39410" marR="39410" marT="19705" marB="1970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Return</a:t>
                      </a:r>
                      <a:r>
                        <a:rPr lang="en-US" sz="1800" baseline="0" dirty="0"/>
                        <a:t>s headers</a:t>
                      </a:r>
                      <a:endParaRPr lang="nl-NL" sz="1800" dirty="0"/>
                    </a:p>
                  </a:txBody>
                  <a:tcPr marL="39410" marR="39410" marT="19705" marB="19705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dirty="0">
                          <a:sym typeface="Wingdings 2" panose="05020102010507070707" pitchFamily="18" charset="2"/>
                        </a:rPr>
                        <a:t></a:t>
                      </a:r>
                      <a:endParaRPr lang="en-US" sz="3000" dirty="0"/>
                    </a:p>
                  </a:txBody>
                  <a:tcPr marL="39410" marR="39410" marT="19705" marB="1970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sym typeface="Wingdings 2" panose="05020102010507070707" pitchFamily="18" charset="2"/>
                        </a:rPr>
                        <a:t></a:t>
                      </a:r>
                      <a:endParaRPr lang="nl-NL" sz="3000" dirty="0"/>
                    </a:p>
                  </a:txBody>
                  <a:tcPr marL="39410" marR="39410" marT="19705" marB="1970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sym typeface="Wingdings 2" panose="05020102010507070707" pitchFamily="18" charset="2"/>
                        </a:rPr>
                        <a:t></a:t>
                      </a:r>
                      <a:endParaRPr lang="nl-NL" sz="3000" dirty="0"/>
                    </a:p>
                  </a:txBody>
                  <a:tcPr marL="39410" marR="39410" marT="19705" marB="19705" anchor="ctr"/>
                </a:tc>
                <a:extLst>
                  <a:ext uri="{0D108BD9-81ED-4DB2-BD59-A6C34878D82A}">
                    <a16:rowId xmlns:a16="http://schemas.microsoft.com/office/drawing/2014/main" val="1129926535"/>
                  </a:ext>
                </a:extLst>
              </a:tr>
              <a:tr h="383085">
                <a:tc>
                  <a:txBody>
                    <a:bodyPr/>
                    <a:lstStyle/>
                    <a:p>
                      <a:r>
                        <a:rPr lang="en-US" sz="1800" dirty="0"/>
                        <a:t>OPTIONS</a:t>
                      </a:r>
                      <a:endParaRPr lang="nl-NL" sz="1800" dirty="0"/>
                    </a:p>
                  </a:txBody>
                  <a:tcPr marL="39410" marR="39410" marT="19705" marB="1970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Read</a:t>
                      </a:r>
                      <a:endParaRPr lang="nl-NL" sz="1800" dirty="0"/>
                    </a:p>
                  </a:txBody>
                  <a:tcPr marL="39410" marR="39410" marT="19705" marB="1970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Returns</a:t>
                      </a:r>
                      <a:r>
                        <a:rPr lang="en-US" sz="1800" baseline="0" dirty="0"/>
                        <a:t> allowable actions</a:t>
                      </a:r>
                    </a:p>
                  </a:txBody>
                  <a:tcPr marL="39410" marR="39410" marT="19705" marB="1970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Returns</a:t>
                      </a:r>
                      <a:r>
                        <a:rPr lang="en-US" sz="1800" baseline="0" dirty="0"/>
                        <a:t> allowable actions</a:t>
                      </a:r>
                    </a:p>
                  </a:txBody>
                  <a:tcPr marL="39410" marR="39410" marT="19705" marB="1970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sym typeface="Wingdings 2" panose="05020102010507070707" pitchFamily="18" charset="2"/>
                        </a:rPr>
                        <a:t></a:t>
                      </a:r>
                      <a:endParaRPr lang="en-US" sz="3000" baseline="0" dirty="0"/>
                    </a:p>
                  </a:txBody>
                  <a:tcPr marL="39410" marR="39410" marT="19705" marB="1970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sym typeface="Wingdings 2" panose="05020102010507070707" pitchFamily="18" charset="2"/>
                        </a:rPr>
                        <a:t></a:t>
                      </a:r>
                      <a:endParaRPr lang="en-US" sz="3000" baseline="0" dirty="0"/>
                    </a:p>
                  </a:txBody>
                  <a:tcPr marL="39410" marR="39410" marT="19705" marB="1970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sym typeface="Wingdings 2" panose="05020102010507070707" pitchFamily="18" charset="2"/>
                        </a:rPr>
                        <a:t></a:t>
                      </a:r>
                      <a:endParaRPr lang="en-US" sz="3000" baseline="0" dirty="0"/>
                    </a:p>
                  </a:txBody>
                  <a:tcPr marL="39410" marR="39410" marT="19705" marB="19705" anchor="ctr"/>
                </a:tc>
                <a:extLst>
                  <a:ext uri="{0D108BD9-81ED-4DB2-BD59-A6C34878D82A}">
                    <a16:rowId xmlns:a16="http://schemas.microsoft.com/office/drawing/2014/main" val="2077532836"/>
                  </a:ext>
                </a:extLst>
              </a:tr>
            </a:tbl>
          </a:graphicData>
        </a:graphic>
      </p:graphicFrame>
      <p:sp>
        <p:nvSpPr>
          <p:cNvPr id="9" name="Tijdelijke aanduiding voor inhoud 16"/>
          <p:cNvSpPr txBox="1">
            <a:spLocks/>
          </p:cNvSpPr>
          <p:nvPr/>
        </p:nvSpPr>
        <p:spPr>
          <a:xfrm>
            <a:off x="-130629" y="1109588"/>
            <a:ext cx="9829801" cy="9395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23622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ED0010"/>
              </a:buClr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19150" marR="0" lvl="1" indent="-18669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3716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562100" marR="0" lvl="3" indent="-14478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981200" marR="0" lvl="4" indent="-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438400" marR="0" lvl="5" indent="-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895600" marR="0" lvl="6" indent="-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352800" marR="0" lvl="7" indent="-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10000" marR="0" lvl="8" indent="-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100" i="1" dirty="0"/>
              <a:t>Safe</a:t>
            </a:r>
            <a:r>
              <a:rPr lang="en-US" sz="2100" dirty="0"/>
              <a:t> methods never mutate resource state (can be cached and </a:t>
            </a:r>
            <a:r>
              <a:rPr lang="en-US" sz="2100" dirty="0" err="1"/>
              <a:t>prefetched</a:t>
            </a:r>
            <a:r>
              <a:rPr lang="en-US" sz="2100" dirty="0"/>
              <a:t>)</a:t>
            </a:r>
          </a:p>
          <a:p>
            <a:r>
              <a:rPr lang="en-US" sz="2100" i="1" dirty="0"/>
              <a:t>Idempotent</a:t>
            </a:r>
            <a:r>
              <a:rPr lang="en-US" sz="2100" dirty="0"/>
              <a:t> methods are </a:t>
            </a:r>
            <a:r>
              <a:rPr lang="en-US" sz="2100" dirty="0" err="1"/>
              <a:t>retryable</a:t>
            </a:r>
            <a:r>
              <a:rPr lang="en-US" sz="2100" dirty="0"/>
              <a:t> (allows fault-tolerance and performance)</a:t>
            </a:r>
            <a:endParaRPr lang="en-US" sz="2100" i="1" dirty="0"/>
          </a:p>
        </p:txBody>
      </p:sp>
    </p:spTree>
    <p:extLst>
      <p:ext uri="{BB962C8B-B14F-4D97-AF65-F5344CB8AC3E}">
        <p14:creationId xmlns:p14="http://schemas.microsoft.com/office/powerpoint/2010/main" val="37279713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"/>
          <p:cNvSpPr>
            <a:spLocks noGrp="1" noChangeArrowheads="1"/>
          </p:cNvSpPr>
          <p:nvPr>
            <p:ph type="title"/>
          </p:nvPr>
        </p:nvSpPr>
        <p:spPr>
          <a:xfrm>
            <a:off x="141889" y="399393"/>
            <a:ext cx="8229600" cy="467844"/>
          </a:xfrm>
        </p:spPr>
        <p:txBody>
          <a:bodyPr/>
          <a:lstStyle/>
          <a:p>
            <a:pPr algn="l" eaLnBrk="1" hangingPunct="1">
              <a:lnSpc>
                <a:spcPct val="100000"/>
              </a:lnSpc>
            </a:pPr>
            <a:r>
              <a:rPr lang="nl-NL" altLang="nl-NL" sz="3000" b="1" dirty="0"/>
              <a:t>HTTP Headers</a:t>
            </a:r>
          </a:p>
        </p:txBody>
      </p:sp>
      <p:sp>
        <p:nvSpPr>
          <p:cNvPr id="7" name="Tijdelijke aanduiding voor inhoud 16"/>
          <p:cNvSpPr txBox="1">
            <a:spLocks/>
          </p:cNvSpPr>
          <p:nvPr/>
        </p:nvSpPr>
        <p:spPr>
          <a:xfrm>
            <a:off x="0" y="956070"/>
            <a:ext cx="9655254" cy="571049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23622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ED0010"/>
              </a:buClr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19150" marR="0" lvl="1" indent="-18669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3716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562100" marR="0" lvl="3" indent="-14478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981200" marR="0" lvl="4" indent="-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438400" marR="0" lvl="5" indent="-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895600" marR="0" lvl="6" indent="-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352800" marR="0" lvl="7" indent="-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10000" marR="0" lvl="8" indent="-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300" dirty="0"/>
              <a:t>Define the operating parameters of an HTTP transaction</a:t>
            </a:r>
          </a:p>
          <a:p>
            <a:r>
              <a:rPr lang="en-US" sz="2300" dirty="0"/>
              <a:t>Key-value pair</a:t>
            </a:r>
          </a:p>
          <a:p>
            <a:endParaRPr lang="en-US" sz="2000" dirty="0"/>
          </a:p>
          <a:p>
            <a:pPr marL="106680" indent="0">
              <a:buNone/>
            </a:pPr>
            <a:r>
              <a:rPr lang="en-US" sz="2600" b="1" dirty="0"/>
              <a:t>Common headers</a:t>
            </a:r>
          </a:p>
          <a:p>
            <a:r>
              <a:rPr lang="nl-NL" sz="2300" dirty="0"/>
              <a:t>Content-Length:	Bytelength of the content (message body)</a:t>
            </a:r>
          </a:p>
          <a:p>
            <a:r>
              <a:rPr lang="nl-NL" sz="2300" dirty="0"/>
              <a:t>Content-Type:	MIME-type of the content (message body)</a:t>
            </a:r>
          </a:p>
          <a:p>
            <a:r>
              <a:rPr lang="en-US" sz="2300" dirty="0"/>
              <a:t>Content-Location:	URI of (newly created) resource</a:t>
            </a:r>
            <a:endParaRPr lang="nl-NL" sz="2300" dirty="0"/>
          </a:p>
          <a:p>
            <a:r>
              <a:rPr lang="nl-NL" sz="2300" dirty="0"/>
              <a:t>Location: 		Used for redirects</a:t>
            </a:r>
          </a:p>
          <a:p>
            <a:r>
              <a:rPr lang="nl-NL" sz="2300" dirty="0"/>
              <a:t>Server: 		Description of server software</a:t>
            </a:r>
            <a:br>
              <a:rPr lang="nl-NL" sz="2300" dirty="0"/>
            </a:br>
            <a:r>
              <a:rPr lang="nl-NL" sz="2300" dirty="0"/>
              <a:t>			(e.g "Apache/2.2.9 (Win32) PHP/5.2.6")</a:t>
            </a:r>
          </a:p>
          <a:p>
            <a:r>
              <a:rPr lang="nl-NL" sz="2300" dirty="0"/>
              <a:t>User-Agent: 	Description of client software</a:t>
            </a:r>
            <a:br>
              <a:rPr lang="nl-NL" sz="2300" dirty="0"/>
            </a:br>
            <a:r>
              <a:rPr lang="nl-NL" sz="2300" dirty="0"/>
              <a:t>			(e.g. “Mozilla/5.0 (Windows NT 6.1 Firefox/47.0”)</a:t>
            </a:r>
          </a:p>
          <a:p>
            <a:r>
              <a:rPr lang="nl-NL" sz="2300" dirty="0"/>
              <a:t>Cache-Control:	Manipulates </a:t>
            </a:r>
            <a:r>
              <a:rPr lang="nl-NL" sz="2300" dirty="0" err="1"/>
              <a:t>caching</a:t>
            </a:r>
            <a:r>
              <a:rPr lang="nl-NL" sz="2300" dirty="0"/>
              <a:t> </a:t>
            </a:r>
            <a:r>
              <a:rPr lang="nl-NL" sz="2300" dirty="0" err="1"/>
              <a:t>mechanism</a:t>
            </a:r>
            <a:br>
              <a:rPr lang="nl-NL" sz="2300" dirty="0"/>
            </a:br>
            <a:r>
              <a:rPr lang="nl-NL" sz="2300" dirty="0"/>
              <a:t>			(e.g. “max-</a:t>
            </a:r>
            <a:r>
              <a:rPr lang="nl-NL" sz="2300" dirty="0" err="1"/>
              <a:t>age</a:t>
            </a:r>
            <a:r>
              <a:rPr lang="nl-NL" sz="2300" dirty="0"/>
              <a:t>”=&lt;</a:t>
            </a:r>
            <a:r>
              <a:rPr lang="nl-NL" sz="2300" dirty="0" err="1"/>
              <a:t>seconds</a:t>
            </a:r>
            <a:r>
              <a:rPr lang="nl-NL" sz="2300" dirty="0"/>
              <a:t>&gt;)</a:t>
            </a:r>
          </a:p>
          <a:p>
            <a:pPr marL="10668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Clr>
                <a:schemeClr val="bg1"/>
              </a:buClr>
            </a:pPr>
            <a:endParaRPr lang="en-US" sz="2000" dirty="0"/>
          </a:p>
          <a:p>
            <a:pPr marL="632460" lvl="1" indent="0">
              <a:buClr>
                <a:schemeClr val="bg1"/>
              </a:buClr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7504842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"/>
          <p:cNvSpPr>
            <a:spLocks noGrp="1" noChangeArrowheads="1"/>
          </p:cNvSpPr>
          <p:nvPr>
            <p:ph type="title"/>
          </p:nvPr>
        </p:nvSpPr>
        <p:spPr>
          <a:xfrm>
            <a:off x="141889" y="399393"/>
            <a:ext cx="8229600" cy="467844"/>
          </a:xfrm>
        </p:spPr>
        <p:txBody>
          <a:bodyPr/>
          <a:lstStyle/>
          <a:p>
            <a:pPr algn="l" eaLnBrk="1" hangingPunct="1">
              <a:lnSpc>
                <a:spcPct val="100000"/>
              </a:lnSpc>
            </a:pPr>
            <a:r>
              <a:rPr lang="nl-NL" altLang="nl-NL" sz="3000" b="1" dirty="0"/>
              <a:t>HTTP Representations</a:t>
            </a:r>
          </a:p>
        </p:txBody>
      </p:sp>
      <p:sp>
        <p:nvSpPr>
          <p:cNvPr id="7" name="Tijdelijke aanduiding voor inhoud 16"/>
          <p:cNvSpPr txBox="1">
            <a:spLocks/>
          </p:cNvSpPr>
          <p:nvPr/>
        </p:nvSpPr>
        <p:spPr>
          <a:xfrm>
            <a:off x="200440" y="1032391"/>
            <a:ext cx="8758503" cy="56089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23622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ED0010"/>
              </a:buClr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19150" marR="0" lvl="1" indent="-18669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3716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562100" marR="0" lvl="3" indent="-14478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981200" marR="0" lvl="4" indent="-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438400" marR="0" lvl="5" indent="-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895600" marR="0" lvl="6" indent="-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352800" marR="0" lvl="7" indent="-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10000" marR="0" lvl="8" indent="-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/>
              <a:t>Realization of a REST representation</a:t>
            </a:r>
          </a:p>
          <a:p>
            <a:r>
              <a:rPr lang="en-US" sz="2400" dirty="0"/>
              <a:t>Content negotiation</a:t>
            </a:r>
            <a:r>
              <a:rPr lang="en-US" sz="2400" i="1" dirty="0"/>
              <a:t> </a:t>
            </a:r>
            <a:r>
              <a:rPr lang="en-US" sz="2400" dirty="0"/>
              <a:t>by listing media types in </a:t>
            </a:r>
            <a:r>
              <a:rPr lang="en-US" sz="2400" i="1" dirty="0"/>
              <a:t>Accept</a:t>
            </a:r>
            <a:r>
              <a:rPr lang="en-US" sz="2400" dirty="0"/>
              <a:t>-header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106680" indent="0">
              <a:buNone/>
            </a:pPr>
            <a:endParaRPr lang="en-US" sz="2400" dirty="0"/>
          </a:p>
          <a:p>
            <a:r>
              <a:rPr lang="en-US" sz="2400" dirty="0"/>
              <a:t>Resource is represented in the </a:t>
            </a:r>
            <a:r>
              <a:rPr lang="en-US" sz="2400" i="1" dirty="0"/>
              <a:t>message-body</a:t>
            </a:r>
            <a:endParaRPr lang="en-US" sz="2400" dirty="0"/>
          </a:p>
          <a:p>
            <a:r>
              <a:rPr lang="en-US" sz="2400" dirty="0"/>
              <a:t>Common media types</a:t>
            </a:r>
          </a:p>
          <a:p>
            <a:pPr lvl="1">
              <a:buClr>
                <a:schemeClr val="bg1"/>
              </a:buClr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text/plain</a:t>
            </a:r>
          </a:p>
          <a:p>
            <a:pPr lvl="1">
              <a:buClr>
                <a:schemeClr val="bg1"/>
              </a:buClr>
            </a:pPr>
            <a:r>
              <a:rPr lang="nl-N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application/octet-stream</a:t>
            </a:r>
          </a:p>
          <a:p>
            <a:pPr lvl="1">
              <a:buClr>
                <a:schemeClr val="bg1"/>
              </a:buClr>
            </a:pPr>
            <a:r>
              <a:rPr lang="nl-NL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application/json</a:t>
            </a:r>
          </a:p>
          <a:p>
            <a:pPr lvl="1">
              <a:buClr>
                <a:schemeClr val="bg1"/>
              </a:buClr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image/jpeg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Popular schemes: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http(s)</a:t>
            </a:r>
            <a:r>
              <a:rPr lang="en-US" sz="2400" dirty="0"/>
              <a:t>,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coap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(s)</a:t>
            </a:r>
            <a:r>
              <a:rPr lang="en-US" sz="2400" dirty="0"/>
              <a:t>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ftp</a:t>
            </a:r>
            <a:r>
              <a:rPr lang="en-US" sz="2400" dirty="0"/>
              <a:t>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n-US" sz="2400" dirty="0"/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irc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i="1" dirty="0"/>
              <a:t>Fragment</a:t>
            </a:r>
            <a:r>
              <a:rPr lang="en-US" sz="2400" dirty="0"/>
              <a:t> is evaluated at the client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09592" y="1897850"/>
            <a:ext cx="634019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top level type      suffix   parameters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┌───┴─────┐       ┌┴┐  ┌─────┴─────┐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application/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xhtml+xml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 charset=UTF-8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└─┬─┘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subtype</a:t>
            </a:r>
          </a:p>
        </p:txBody>
      </p:sp>
    </p:spTree>
    <p:extLst>
      <p:ext uri="{BB962C8B-B14F-4D97-AF65-F5344CB8AC3E}">
        <p14:creationId xmlns:p14="http://schemas.microsoft.com/office/powerpoint/2010/main" val="389690522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"/>
          <p:cNvSpPr>
            <a:spLocks noGrp="1" noChangeArrowheads="1"/>
          </p:cNvSpPr>
          <p:nvPr>
            <p:ph type="title"/>
          </p:nvPr>
        </p:nvSpPr>
        <p:spPr>
          <a:xfrm>
            <a:off x="141889" y="399393"/>
            <a:ext cx="8229600" cy="467844"/>
          </a:xfrm>
        </p:spPr>
        <p:txBody>
          <a:bodyPr/>
          <a:lstStyle/>
          <a:p>
            <a:pPr algn="l" eaLnBrk="1" hangingPunct="1">
              <a:lnSpc>
                <a:spcPct val="100000"/>
              </a:lnSpc>
            </a:pPr>
            <a:r>
              <a:rPr lang="nl-NL" altLang="nl-NL" sz="3000" b="1" dirty="0"/>
              <a:t>Example media type - JSON</a:t>
            </a:r>
          </a:p>
        </p:txBody>
      </p:sp>
      <p:sp>
        <p:nvSpPr>
          <p:cNvPr id="7" name="Tijdelijke aanduiding voor inhoud 16"/>
          <p:cNvSpPr txBox="1">
            <a:spLocks/>
          </p:cNvSpPr>
          <p:nvPr/>
        </p:nvSpPr>
        <p:spPr>
          <a:xfrm>
            <a:off x="233097" y="1063180"/>
            <a:ext cx="8758503" cy="560890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23622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ED0010"/>
              </a:buClr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19150" marR="0" lvl="1" indent="-18669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3716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562100" marR="0" lvl="3" indent="-14478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981200" marR="0" lvl="4" indent="-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438400" marR="0" lvl="5" indent="-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895600" marR="0" lvl="6" indent="-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352800" marR="0" lvl="7" indent="-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10000" marR="0" lvl="8" indent="-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200" u="sng" dirty="0"/>
              <a:t>J</a:t>
            </a:r>
            <a:r>
              <a:rPr lang="en-US" sz="2200" dirty="0"/>
              <a:t>ava</a:t>
            </a:r>
            <a:r>
              <a:rPr lang="en-US" sz="2200" u="sng" dirty="0"/>
              <a:t>S</a:t>
            </a:r>
            <a:r>
              <a:rPr lang="en-US" sz="2200" dirty="0"/>
              <a:t>cript </a:t>
            </a:r>
            <a:r>
              <a:rPr lang="en-US" sz="2200" u="sng" dirty="0"/>
              <a:t>O</a:t>
            </a:r>
            <a:r>
              <a:rPr lang="en-US" sz="2200" dirty="0"/>
              <a:t>bject </a:t>
            </a:r>
            <a:r>
              <a:rPr lang="en-US" sz="2200" u="sng" dirty="0"/>
              <a:t>N</a:t>
            </a:r>
            <a:r>
              <a:rPr lang="en-US" sz="2200" dirty="0"/>
              <a:t>otation</a:t>
            </a:r>
          </a:p>
          <a:p>
            <a:r>
              <a:rPr lang="en-US" sz="2200" dirty="0"/>
              <a:t>De-facto standard in </a:t>
            </a:r>
            <a:r>
              <a:rPr lang="en-US" sz="2200" dirty="0" err="1"/>
              <a:t>RESTfull</a:t>
            </a:r>
            <a:r>
              <a:rPr lang="en-US" sz="2200" dirty="0"/>
              <a:t> services</a:t>
            </a:r>
          </a:p>
          <a:p>
            <a:r>
              <a:rPr lang="en-US" sz="2200" dirty="0"/>
              <a:t>Based on </a:t>
            </a:r>
            <a:r>
              <a:rPr lang="en-US" sz="2200" dirty="0" err="1"/>
              <a:t>Javascripts</a:t>
            </a:r>
            <a:r>
              <a:rPr lang="en-US" sz="2200" dirty="0"/>
              <a:t> notation for </a:t>
            </a:r>
            <a:r>
              <a:rPr lang="en-US" sz="2200" dirty="0" err="1"/>
              <a:t>datastructures</a:t>
            </a:r>
            <a:endParaRPr lang="en-US" sz="2200" dirty="0"/>
          </a:p>
          <a:p>
            <a:r>
              <a:rPr lang="en-US" sz="2200" dirty="0"/>
              <a:t>Alternative to XML</a:t>
            </a:r>
          </a:p>
          <a:p>
            <a:r>
              <a:rPr lang="en-US" sz="2200" dirty="0"/>
              <a:t>Self-describing (as required by REST)</a:t>
            </a:r>
          </a:p>
          <a:p>
            <a:r>
              <a:rPr lang="en-US" sz="2200" dirty="0"/>
              <a:t>Brackets (</a:t>
            </a:r>
            <a:r>
              <a:rPr lang="nl-NL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sz="2200" dirty="0"/>
              <a:t>) </a:t>
            </a:r>
            <a:r>
              <a:rPr lang="en-US" sz="2200" dirty="0" err="1"/>
              <a:t>denotate</a:t>
            </a:r>
            <a:r>
              <a:rPr lang="en-US" sz="2200" dirty="0"/>
              <a:t> </a:t>
            </a:r>
            <a:r>
              <a:rPr lang="en-US" sz="2200" i="1" dirty="0"/>
              <a:t>arrays</a:t>
            </a:r>
            <a:r>
              <a:rPr lang="en-US" sz="2200" dirty="0"/>
              <a:t> (ordered, homogeneous types)</a:t>
            </a:r>
          </a:p>
          <a:p>
            <a:r>
              <a:rPr lang="en-US" sz="2200" dirty="0"/>
              <a:t>Braces (</a:t>
            </a:r>
            <a:r>
              <a:rPr lang="nl-NL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r>
              <a:rPr lang="en-US" sz="2200" dirty="0"/>
              <a:t>) </a:t>
            </a:r>
            <a:r>
              <a:rPr lang="en-US" sz="2200" dirty="0" err="1"/>
              <a:t>denotate</a:t>
            </a:r>
            <a:r>
              <a:rPr lang="en-US" sz="2200" dirty="0"/>
              <a:t> </a:t>
            </a:r>
            <a:r>
              <a:rPr lang="en-US" sz="2200" i="1" dirty="0"/>
              <a:t>objects</a:t>
            </a:r>
            <a:r>
              <a:rPr lang="en-US" sz="2200" dirty="0"/>
              <a:t> (dictionary, heterogeneous types)</a:t>
            </a:r>
          </a:p>
          <a:p>
            <a:endParaRPr lang="en-US" sz="2200" dirty="0"/>
          </a:p>
        </p:txBody>
      </p:sp>
      <p:sp>
        <p:nvSpPr>
          <p:cNvPr id="5" name="Rechthoek 1"/>
          <p:cNvSpPr/>
          <p:nvPr/>
        </p:nvSpPr>
        <p:spPr>
          <a:xfrm>
            <a:off x="141889" y="4405812"/>
            <a:ext cx="9150085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{"lecturers":</a:t>
            </a:r>
          </a:p>
          <a:p>
            <a:r>
              <a:rPr lang="nl-NL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[</a:t>
            </a:r>
            <a:br>
              <a:rPr lang="nl-NL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    {"name" : "Rik", "lastName" : "Jansen"},</a:t>
            </a:r>
            <a:br>
              <a:rPr lang="nl-NL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    {"name" : “Marius", "lastName" : “Versteegen"},</a:t>
            </a:r>
            <a:br>
              <a:rPr lang="nl-NL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    {"name" : “Huib", "lastName" : “Aldewereld"}</a:t>
            </a:r>
            <a:br>
              <a:rPr lang="nl-NL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]</a:t>
            </a:r>
          </a:p>
          <a:p>
            <a:r>
              <a:rPr lang="nl-NL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87285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"/>
          <p:cNvSpPr>
            <a:spLocks noGrp="1" noChangeArrowheads="1"/>
          </p:cNvSpPr>
          <p:nvPr>
            <p:ph type="title"/>
          </p:nvPr>
        </p:nvSpPr>
        <p:spPr>
          <a:xfrm>
            <a:off x="141889" y="399393"/>
            <a:ext cx="8229600" cy="467844"/>
          </a:xfrm>
        </p:spPr>
        <p:txBody>
          <a:bodyPr/>
          <a:lstStyle/>
          <a:p>
            <a:pPr algn="l" eaLnBrk="1" hangingPunct="1">
              <a:lnSpc>
                <a:spcPct val="100000"/>
              </a:lnSpc>
            </a:pPr>
            <a:r>
              <a:rPr lang="nl-NL" altLang="nl-NL" sz="3000" b="1" dirty="0"/>
              <a:t>HTTP response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89" y="1606098"/>
            <a:ext cx="9054409" cy="3433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17883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"/>
          <p:cNvSpPr>
            <a:spLocks noGrp="1" noChangeArrowheads="1"/>
          </p:cNvSpPr>
          <p:nvPr>
            <p:ph type="title"/>
          </p:nvPr>
        </p:nvSpPr>
        <p:spPr>
          <a:xfrm>
            <a:off x="141889" y="399393"/>
            <a:ext cx="8229600" cy="467844"/>
          </a:xfrm>
        </p:spPr>
        <p:txBody>
          <a:bodyPr/>
          <a:lstStyle/>
          <a:p>
            <a:pPr algn="l" eaLnBrk="1" hangingPunct="1">
              <a:lnSpc>
                <a:spcPct val="100000"/>
              </a:lnSpc>
            </a:pPr>
            <a:r>
              <a:rPr lang="nl-NL" altLang="nl-NL" sz="3000" b="1" dirty="0"/>
              <a:t>HTTP status codes</a:t>
            </a:r>
          </a:p>
        </p:txBody>
      </p:sp>
      <p:sp>
        <p:nvSpPr>
          <p:cNvPr id="4" name="Tijdelijke aanduiding voor inhoud 16"/>
          <p:cNvSpPr txBox="1">
            <a:spLocks/>
          </p:cNvSpPr>
          <p:nvPr/>
        </p:nvSpPr>
        <p:spPr>
          <a:xfrm>
            <a:off x="-76201" y="1256364"/>
            <a:ext cx="9329057" cy="56016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23622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ED0010"/>
              </a:buClr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19150" marR="0" lvl="1" indent="-18669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3716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562100" marR="0" lvl="3" indent="-14478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981200" marR="0" lvl="4" indent="-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438400" marR="0" lvl="5" indent="-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895600" marR="0" lvl="6" indent="-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352800" marR="0" lvl="7" indent="-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10000" marR="0" lvl="8" indent="-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/>
              <a:t>1xx (Informational): Received, server is continuing the process</a:t>
            </a:r>
          </a:p>
          <a:p>
            <a:r>
              <a:rPr lang="en-US" sz="2000" dirty="0"/>
              <a:t>2xx (Success): Successfully received, understood, accepted and serviced.</a:t>
            </a:r>
          </a:p>
          <a:p>
            <a:pPr lvl="1">
              <a:buClr>
                <a:schemeClr val="bg1"/>
              </a:buClr>
            </a:pPr>
            <a:r>
              <a:rPr lang="en-US" sz="2000" dirty="0"/>
              <a:t>200 OK: The request is fulfilled</a:t>
            </a:r>
          </a:p>
          <a:p>
            <a:r>
              <a:rPr lang="en-US" sz="2000" dirty="0"/>
              <a:t>3xx (Redirection): Further action must be taken to complete the request.</a:t>
            </a:r>
          </a:p>
          <a:p>
            <a:pPr lvl="1">
              <a:buClr>
                <a:schemeClr val="bg1"/>
              </a:buClr>
            </a:pPr>
            <a:r>
              <a:rPr lang="en-US" sz="2000" dirty="0"/>
              <a:t>301 Move Permanently</a:t>
            </a:r>
          </a:p>
          <a:p>
            <a:pPr lvl="1">
              <a:buClr>
                <a:schemeClr val="bg1"/>
              </a:buClr>
            </a:pPr>
            <a:r>
              <a:rPr lang="en-US" sz="2000" dirty="0"/>
              <a:t>304 Not Modified</a:t>
            </a:r>
          </a:p>
          <a:p>
            <a:r>
              <a:rPr lang="en-US" sz="2000" dirty="0"/>
              <a:t>4xx (Client Error): Bad syntax or cannot be understood</a:t>
            </a:r>
          </a:p>
          <a:p>
            <a:pPr lvl="1">
              <a:buClr>
                <a:schemeClr val="bg1"/>
              </a:buClr>
            </a:pPr>
            <a:r>
              <a:rPr lang="nl-NL" sz="2000" dirty="0"/>
              <a:t>400 Bad Request – Probably syntax error</a:t>
            </a:r>
          </a:p>
          <a:p>
            <a:pPr lvl="1">
              <a:buClr>
                <a:schemeClr val="bg1"/>
              </a:buClr>
            </a:pPr>
            <a:r>
              <a:rPr lang="nl-NL" sz="2000" dirty="0"/>
              <a:t>403 Forbidden – Server refuses to supply resource</a:t>
            </a:r>
          </a:p>
          <a:p>
            <a:pPr lvl="1">
              <a:buClr>
                <a:schemeClr val="bg1"/>
              </a:buClr>
            </a:pPr>
            <a:r>
              <a:rPr lang="nl-NL" sz="2000" dirty="0"/>
              <a:t>404 Not Found – Resource could not be found</a:t>
            </a:r>
          </a:p>
          <a:p>
            <a:pPr lvl="1">
              <a:buClr>
                <a:schemeClr val="bg1"/>
              </a:buClr>
            </a:pPr>
            <a:r>
              <a:rPr lang="nl-NL" sz="2000" dirty="0"/>
              <a:t>405 Method Not Allowed – HTTP-verb not allowed on resource</a:t>
            </a:r>
          </a:p>
          <a:p>
            <a:r>
              <a:rPr lang="en-US" sz="2000" dirty="0"/>
              <a:t>5xx (Server Error): The server failed to fulfill an apparently valid request</a:t>
            </a:r>
          </a:p>
          <a:p>
            <a:pPr lvl="1">
              <a:buClr>
                <a:schemeClr val="bg1"/>
              </a:buClr>
            </a:pPr>
            <a:r>
              <a:rPr lang="nl-NL" sz="2000" dirty="0"/>
              <a:t>500 Internal Server Error – Server was unable to comply</a:t>
            </a:r>
          </a:p>
          <a:p>
            <a:pPr lvl="1">
              <a:buClr>
                <a:schemeClr val="bg1"/>
              </a:buClr>
            </a:pPr>
            <a:r>
              <a:rPr lang="nl-NL" sz="2000" dirty="0"/>
              <a:t>503 Service Temporarily Unavailable – Unavailable (often maintainance)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3940116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5710" y="1357536"/>
            <a:ext cx="8831204" cy="5206550"/>
          </a:xfrm>
          <a:ln/>
        </p:spPr>
        <p:txBody>
          <a:bodyPr/>
          <a:lstStyle/>
          <a:p>
            <a:pPr>
              <a:lnSpc>
                <a:spcPct val="85000"/>
              </a:lnSpc>
              <a:tabLst>
                <a:tab pos="427101" algn="l"/>
                <a:tab pos="857189" algn="l"/>
                <a:tab pos="1287277" algn="l"/>
                <a:tab pos="1717365" algn="l"/>
                <a:tab pos="2147453" algn="l"/>
                <a:tab pos="2577542" algn="l"/>
                <a:tab pos="3007630" algn="l"/>
                <a:tab pos="3437718" algn="l"/>
                <a:tab pos="3867806" algn="l"/>
                <a:tab pos="4297894" algn="l"/>
                <a:tab pos="4727982" algn="l"/>
                <a:tab pos="5158070" algn="l"/>
                <a:tab pos="5588158" algn="l"/>
                <a:tab pos="6018246" algn="l"/>
                <a:tab pos="6448334" algn="l"/>
                <a:tab pos="6878422" algn="l"/>
                <a:tab pos="7308510" algn="l"/>
                <a:tab pos="7738598" algn="l"/>
                <a:tab pos="8168686" algn="l"/>
                <a:tab pos="8598774" algn="l"/>
              </a:tabLst>
            </a:pPr>
            <a:r>
              <a:rPr lang="en-GB" altLang="nl-NL" sz="2800" dirty="0"/>
              <a:t>REST is a description of the Web</a:t>
            </a:r>
          </a:p>
          <a:p>
            <a:pPr>
              <a:lnSpc>
                <a:spcPct val="85000"/>
              </a:lnSpc>
              <a:tabLst>
                <a:tab pos="427101" algn="l"/>
                <a:tab pos="857189" algn="l"/>
                <a:tab pos="1287277" algn="l"/>
                <a:tab pos="1717365" algn="l"/>
                <a:tab pos="2147453" algn="l"/>
                <a:tab pos="2577542" algn="l"/>
                <a:tab pos="3007630" algn="l"/>
                <a:tab pos="3437718" algn="l"/>
                <a:tab pos="3867806" algn="l"/>
                <a:tab pos="4297894" algn="l"/>
                <a:tab pos="4727982" algn="l"/>
                <a:tab pos="5158070" algn="l"/>
                <a:tab pos="5588158" algn="l"/>
                <a:tab pos="6018246" algn="l"/>
                <a:tab pos="6448334" algn="l"/>
                <a:tab pos="6878422" algn="l"/>
                <a:tab pos="7308510" algn="l"/>
                <a:tab pos="7738598" algn="l"/>
                <a:tab pos="8168686" algn="l"/>
                <a:tab pos="8598774" algn="l"/>
              </a:tabLst>
            </a:pPr>
            <a:endParaRPr lang="en-GB" altLang="nl-NL" sz="2800" dirty="0"/>
          </a:p>
          <a:p>
            <a:pPr>
              <a:lnSpc>
                <a:spcPct val="85000"/>
              </a:lnSpc>
              <a:tabLst>
                <a:tab pos="427101" algn="l"/>
                <a:tab pos="857189" algn="l"/>
                <a:tab pos="1287277" algn="l"/>
                <a:tab pos="1717365" algn="l"/>
                <a:tab pos="2147453" algn="l"/>
                <a:tab pos="2577542" algn="l"/>
                <a:tab pos="3007630" algn="l"/>
                <a:tab pos="3437718" algn="l"/>
                <a:tab pos="3867806" algn="l"/>
                <a:tab pos="4297894" algn="l"/>
                <a:tab pos="4727982" algn="l"/>
                <a:tab pos="5158070" algn="l"/>
                <a:tab pos="5588158" algn="l"/>
                <a:tab pos="6018246" algn="l"/>
                <a:tab pos="6448334" algn="l"/>
                <a:tab pos="6878422" algn="l"/>
                <a:tab pos="7308510" algn="l"/>
                <a:tab pos="7738598" algn="l"/>
                <a:tab pos="8168686" algn="l"/>
                <a:tab pos="8598774" algn="l"/>
              </a:tabLst>
            </a:pPr>
            <a:r>
              <a:rPr lang="en-GB" altLang="nl-NL" sz="2800" dirty="0"/>
              <a:t>HTTP 1.1 was designed to conform to REST</a:t>
            </a:r>
          </a:p>
          <a:p>
            <a:pPr>
              <a:lnSpc>
                <a:spcPct val="85000"/>
              </a:lnSpc>
              <a:tabLst>
                <a:tab pos="427101" algn="l"/>
                <a:tab pos="857189" algn="l"/>
                <a:tab pos="1287277" algn="l"/>
                <a:tab pos="1717365" algn="l"/>
                <a:tab pos="2147453" algn="l"/>
                <a:tab pos="2577542" algn="l"/>
                <a:tab pos="3007630" algn="l"/>
                <a:tab pos="3437718" algn="l"/>
                <a:tab pos="3867806" algn="l"/>
                <a:tab pos="4297894" algn="l"/>
                <a:tab pos="4727982" algn="l"/>
                <a:tab pos="5158070" algn="l"/>
                <a:tab pos="5588158" algn="l"/>
                <a:tab pos="6018246" algn="l"/>
                <a:tab pos="6448334" algn="l"/>
                <a:tab pos="6878422" algn="l"/>
                <a:tab pos="7308510" algn="l"/>
                <a:tab pos="7738598" algn="l"/>
                <a:tab pos="8168686" algn="l"/>
                <a:tab pos="8598774" algn="l"/>
              </a:tabLst>
            </a:pPr>
            <a:endParaRPr lang="en-GB" altLang="nl-NL" sz="2800" dirty="0"/>
          </a:p>
          <a:p>
            <a:pPr>
              <a:lnSpc>
                <a:spcPct val="85000"/>
              </a:lnSpc>
              <a:tabLst>
                <a:tab pos="427101" algn="l"/>
                <a:tab pos="857189" algn="l"/>
                <a:tab pos="1287277" algn="l"/>
                <a:tab pos="1717365" algn="l"/>
                <a:tab pos="2147453" algn="l"/>
                <a:tab pos="2577542" algn="l"/>
                <a:tab pos="3007630" algn="l"/>
                <a:tab pos="3437718" algn="l"/>
                <a:tab pos="3867806" algn="l"/>
                <a:tab pos="4297894" algn="l"/>
                <a:tab pos="4727982" algn="l"/>
                <a:tab pos="5158070" algn="l"/>
                <a:tab pos="5588158" algn="l"/>
                <a:tab pos="6018246" algn="l"/>
                <a:tab pos="6448334" algn="l"/>
                <a:tab pos="6878422" algn="l"/>
                <a:tab pos="7308510" algn="l"/>
                <a:tab pos="7738598" algn="l"/>
                <a:tab pos="8168686" algn="l"/>
                <a:tab pos="8598774" algn="l"/>
              </a:tabLst>
            </a:pPr>
            <a:r>
              <a:rPr lang="en-GB" altLang="nl-NL" sz="2800" dirty="0"/>
              <a:t>Its methods are defined </a:t>
            </a:r>
            <a:r>
              <a:rPr lang="en-GB" altLang="nl-NL" sz="2800" i="1" dirty="0"/>
              <a:t>well enough </a:t>
            </a:r>
            <a:r>
              <a:rPr lang="en-GB" altLang="nl-NL" sz="2800" dirty="0"/>
              <a:t>to get work done</a:t>
            </a:r>
          </a:p>
          <a:p>
            <a:pPr>
              <a:lnSpc>
                <a:spcPct val="85000"/>
              </a:lnSpc>
              <a:tabLst>
                <a:tab pos="427101" algn="l"/>
                <a:tab pos="857189" algn="l"/>
                <a:tab pos="1287277" algn="l"/>
                <a:tab pos="1717365" algn="l"/>
                <a:tab pos="2147453" algn="l"/>
                <a:tab pos="2577542" algn="l"/>
                <a:tab pos="3007630" algn="l"/>
                <a:tab pos="3437718" algn="l"/>
                <a:tab pos="3867806" algn="l"/>
                <a:tab pos="4297894" algn="l"/>
                <a:tab pos="4727982" algn="l"/>
                <a:tab pos="5158070" algn="l"/>
                <a:tab pos="5588158" algn="l"/>
                <a:tab pos="6018246" algn="l"/>
                <a:tab pos="6448334" algn="l"/>
                <a:tab pos="6878422" algn="l"/>
                <a:tab pos="7308510" algn="l"/>
                <a:tab pos="7738598" algn="l"/>
                <a:tab pos="8168686" algn="l"/>
                <a:tab pos="8598774" algn="l"/>
              </a:tabLst>
            </a:pPr>
            <a:endParaRPr lang="en-GB" altLang="nl-NL" sz="2800" dirty="0"/>
          </a:p>
          <a:p>
            <a:pPr>
              <a:lnSpc>
                <a:spcPct val="85000"/>
              </a:lnSpc>
              <a:tabLst>
                <a:tab pos="427101" algn="l"/>
                <a:tab pos="857189" algn="l"/>
                <a:tab pos="1287277" algn="l"/>
                <a:tab pos="1717365" algn="l"/>
                <a:tab pos="2147453" algn="l"/>
                <a:tab pos="2577542" algn="l"/>
                <a:tab pos="3007630" algn="l"/>
                <a:tab pos="3437718" algn="l"/>
                <a:tab pos="3867806" algn="l"/>
                <a:tab pos="4297894" algn="l"/>
                <a:tab pos="4727982" algn="l"/>
                <a:tab pos="5158070" algn="l"/>
                <a:tab pos="5588158" algn="l"/>
                <a:tab pos="6018246" algn="l"/>
                <a:tab pos="6448334" algn="l"/>
                <a:tab pos="6878422" algn="l"/>
                <a:tab pos="7308510" algn="l"/>
                <a:tab pos="7738598" algn="l"/>
                <a:tab pos="8168686" algn="l"/>
                <a:tab pos="8598774" algn="l"/>
              </a:tabLst>
            </a:pPr>
            <a:r>
              <a:rPr lang="en-GB" altLang="nl-NL" sz="2800" dirty="0"/>
              <a:t>Unsurprisingly, HTTP is the most RESTful protocol</a:t>
            </a:r>
          </a:p>
          <a:p>
            <a:pPr>
              <a:lnSpc>
                <a:spcPct val="85000"/>
              </a:lnSpc>
              <a:tabLst>
                <a:tab pos="427101" algn="l"/>
                <a:tab pos="857189" algn="l"/>
                <a:tab pos="1287277" algn="l"/>
                <a:tab pos="1717365" algn="l"/>
                <a:tab pos="2147453" algn="l"/>
                <a:tab pos="2577542" algn="l"/>
                <a:tab pos="3007630" algn="l"/>
                <a:tab pos="3437718" algn="l"/>
                <a:tab pos="3867806" algn="l"/>
                <a:tab pos="4297894" algn="l"/>
                <a:tab pos="4727982" algn="l"/>
                <a:tab pos="5158070" algn="l"/>
                <a:tab pos="5588158" algn="l"/>
                <a:tab pos="6018246" algn="l"/>
                <a:tab pos="6448334" algn="l"/>
                <a:tab pos="6878422" algn="l"/>
                <a:tab pos="7308510" algn="l"/>
                <a:tab pos="7738598" algn="l"/>
                <a:tab pos="8168686" algn="l"/>
                <a:tab pos="8598774" algn="l"/>
              </a:tabLst>
            </a:pPr>
            <a:endParaRPr lang="en-GB" altLang="nl-NL" sz="2800" dirty="0"/>
          </a:p>
          <a:p>
            <a:pPr>
              <a:lnSpc>
                <a:spcPct val="85000"/>
              </a:lnSpc>
              <a:tabLst>
                <a:tab pos="427101" algn="l"/>
                <a:tab pos="857189" algn="l"/>
                <a:tab pos="1287277" algn="l"/>
                <a:tab pos="1717365" algn="l"/>
                <a:tab pos="2147453" algn="l"/>
                <a:tab pos="2577542" algn="l"/>
                <a:tab pos="3007630" algn="l"/>
                <a:tab pos="3437718" algn="l"/>
                <a:tab pos="3867806" algn="l"/>
                <a:tab pos="4297894" algn="l"/>
                <a:tab pos="4727982" algn="l"/>
                <a:tab pos="5158070" algn="l"/>
                <a:tab pos="5588158" algn="l"/>
                <a:tab pos="6018246" algn="l"/>
                <a:tab pos="6448334" algn="l"/>
                <a:tab pos="6878422" algn="l"/>
                <a:tab pos="7308510" algn="l"/>
                <a:tab pos="7738598" algn="l"/>
                <a:tab pos="8168686" algn="l"/>
                <a:tab pos="8598774" algn="l"/>
              </a:tabLst>
            </a:pPr>
            <a:r>
              <a:rPr lang="en-GB" altLang="nl-NL" sz="2800" dirty="0"/>
              <a:t>But it's possible to apply REST concepts to other protocols and systems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1889" y="399393"/>
            <a:ext cx="8229600" cy="46784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r>
              <a:rPr lang="nl-NL" altLang="nl-NL" sz="3000" b="1" dirty="0"/>
              <a:t>HTTP and REST</a:t>
            </a:r>
          </a:p>
        </p:txBody>
      </p:sp>
    </p:spTree>
    <p:extLst>
      <p:ext uri="{BB962C8B-B14F-4D97-AF65-F5344CB8AC3E}">
        <p14:creationId xmlns:p14="http://schemas.microsoft.com/office/powerpoint/2010/main" val="378071043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3399" y="1770716"/>
            <a:ext cx="7881937" cy="4238198"/>
          </a:xfrm>
        </p:spPr>
        <p:txBody>
          <a:bodyPr/>
          <a:lstStyle/>
          <a:p>
            <a:pPr marL="106680" indent="0">
              <a:buNone/>
            </a:pPr>
            <a:r>
              <a:rPr lang="en-US" sz="5400" dirty="0"/>
              <a:t>Protocols</a:t>
            </a:r>
            <a:endParaRPr lang="en-US" sz="3600" dirty="0"/>
          </a:p>
          <a:p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586" y="2651838"/>
            <a:ext cx="3349357" cy="3907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33865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"/>
          <p:cNvSpPr>
            <a:spLocks noGrp="1" noChangeArrowheads="1"/>
          </p:cNvSpPr>
          <p:nvPr>
            <p:ph type="title"/>
          </p:nvPr>
        </p:nvSpPr>
        <p:spPr>
          <a:xfrm>
            <a:off x="141889" y="399393"/>
            <a:ext cx="8229600" cy="467844"/>
          </a:xfrm>
        </p:spPr>
        <p:txBody>
          <a:bodyPr/>
          <a:lstStyle/>
          <a:p>
            <a:pPr algn="l" eaLnBrk="1" hangingPunct="1">
              <a:lnSpc>
                <a:spcPct val="100000"/>
              </a:lnSpc>
            </a:pPr>
            <a:r>
              <a:rPr lang="nl-NL" altLang="nl-NL" sz="3000" b="1" dirty="0"/>
              <a:t>RESTful Design</a:t>
            </a:r>
          </a:p>
        </p:txBody>
      </p:sp>
      <p:sp>
        <p:nvSpPr>
          <p:cNvPr id="5" name="Tijdelijke aanduiding voor inhoud 16"/>
          <p:cNvSpPr txBox="1">
            <a:spLocks/>
          </p:cNvSpPr>
          <p:nvPr/>
        </p:nvSpPr>
        <p:spPr>
          <a:xfrm>
            <a:off x="141889" y="867237"/>
            <a:ext cx="8665029" cy="56016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23622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ED0010"/>
              </a:buClr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19150" marR="0" lvl="1" indent="-18669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3716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562100" marR="0" lvl="3" indent="-14478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981200" marR="0" lvl="4" indent="-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438400" marR="0" lvl="5" indent="-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895600" marR="0" lvl="6" indent="-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352800" marR="0" lvl="7" indent="-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10000" marR="0" lvl="8" indent="-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/>
              <a:t>HTTP </a:t>
            </a:r>
            <a:r>
              <a:rPr lang="en-US" sz="2000" i="1" dirty="0"/>
              <a:t>allows</a:t>
            </a:r>
            <a:r>
              <a:rPr lang="en-US" sz="2000" dirty="0"/>
              <a:t> for RESTful design, but </a:t>
            </a:r>
            <a:r>
              <a:rPr lang="en-US" sz="2000" b="1" dirty="0"/>
              <a:t>does not</a:t>
            </a:r>
            <a:r>
              <a:rPr lang="en-US" sz="2000" dirty="0"/>
              <a:t> guarantee it</a:t>
            </a:r>
          </a:p>
          <a:p>
            <a:r>
              <a:rPr lang="en-US" sz="2000" dirty="0"/>
              <a:t>In particular, the following should be guaranteed </a:t>
            </a:r>
            <a:r>
              <a:rPr lang="en-US" sz="2000" i="1" dirty="0"/>
              <a:t>by design</a:t>
            </a:r>
            <a:endParaRPr lang="en-US" sz="2000" dirty="0"/>
          </a:p>
          <a:p>
            <a:endParaRPr lang="en-US" sz="2000" dirty="0"/>
          </a:p>
          <a:p>
            <a:pPr marL="106680" indent="0">
              <a:buNone/>
            </a:pPr>
            <a:r>
              <a:rPr lang="en-US" sz="2000" b="1" dirty="0"/>
              <a:t>Stateless</a:t>
            </a:r>
          </a:p>
          <a:p>
            <a:r>
              <a:rPr lang="en-US" sz="2000" dirty="0"/>
              <a:t>HTTP is stateless, but this can be circumvented with </a:t>
            </a:r>
            <a:r>
              <a:rPr lang="en-US" sz="2000" i="1" dirty="0"/>
              <a:t>Cookies</a:t>
            </a:r>
          </a:p>
          <a:p>
            <a:r>
              <a:rPr lang="en-US" sz="2000" dirty="0"/>
              <a:t>Using them for session ties the User Agent to a single Server…</a:t>
            </a:r>
          </a:p>
          <a:p>
            <a:pPr marL="106680" indent="0">
              <a:buNone/>
            </a:pPr>
            <a:r>
              <a:rPr lang="en-US" sz="2000" b="1" dirty="0"/>
              <a:t>Cacheable</a:t>
            </a:r>
          </a:p>
          <a:p>
            <a:r>
              <a:rPr lang="en-US" sz="2000" dirty="0"/>
              <a:t>The HTTP-verbs give guarantees, so use them correctly</a:t>
            </a:r>
          </a:p>
          <a:p>
            <a:r>
              <a:rPr lang="en-US" sz="2000" dirty="0"/>
              <a:t>Use </a:t>
            </a:r>
            <a:r>
              <a:rPr lang="en-US" sz="2000" i="1" dirty="0"/>
              <a:t>headers</a:t>
            </a:r>
            <a:r>
              <a:rPr lang="en-US" sz="2000" dirty="0"/>
              <a:t> to guide caching (but watch out, it’s a delicate art…)</a:t>
            </a:r>
          </a:p>
          <a:p>
            <a:pPr marL="106680" indent="0">
              <a:buNone/>
            </a:pPr>
            <a:r>
              <a:rPr lang="en-US" sz="2000" b="1" dirty="0"/>
              <a:t>Uniform Interface</a:t>
            </a:r>
          </a:p>
          <a:p>
            <a:r>
              <a:rPr lang="en-US" sz="2000" dirty="0"/>
              <a:t>Use body only for the correct (and requested) content-type</a:t>
            </a:r>
          </a:p>
          <a:p>
            <a:r>
              <a:rPr lang="en-US" sz="2000" dirty="0"/>
              <a:t>Enrich the resource with </a:t>
            </a:r>
            <a:r>
              <a:rPr lang="en-US" sz="2000" i="1" dirty="0"/>
              <a:t>links</a:t>
            </a:r>
            <a:r>
              <a:rPr lang="en-US" sz="2000" dirty="0"/>
              <a:t> in order to guarantee HATEOAS</a:t>
            </a:r>
          </a:p>
          <a:p>
            <a:pPr lvl="1">
              <a:buClr>
                <a:schemeClr val="bg1"/>
              </a:buClr>
            </a:pPr>
            <a:r>
              <a:rPr lang="en-US" sz="2000" dirty="0"/>
              <a:t>Several media types exist to enforce this: API-HAL, JSON-LD, </a:t>
            </a:r>
            <a:r>
              <a:rPr lang="en-US" sz="2000" dirty="0" err="1"/>
              <a:t>Collection+JSON</a:t>
            </a:r>
            <a:r>
              <a:rPr lang="en-US" sz="2000" dirty="0"/>
              <a:t>, SIREN, …</a:t>
            </a:r>
          </a:p>
          <a:p>
            <a:pPr lvl="1">
              <a:buClr>
                <a:schemeClr val="bg1"/>
              </a:buClr>
            </a:pPr>
            <a:r>
              <a:rPr lang="en-US" sz="2000" dirty="0"/>
              <a:t>More import for M2M (machine-to-machine) communication</a:t>
            </a:r>
          </a:p>
        </p:txBody>
      </p:sp>
    </p:spTree>
    <p:extLst>
      <p:ext uri="{BB962C8B-B14F-4D97-AF65-F5344CB8AC3E}">
        <p14:creationId xmlns:p14="http://schemas.microsoft.com/office/powerpoint/2010/main" val="367999515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65471"/>
            <a:ext cx="8229600" cy="467844"/>
          </a:xfrm>
        </p:spPr>
        <p:txBody>
          <a:bodyPr/>
          <a:lstStyle/>
          <a:p>
            <a:pPr algn="l" eaLnBrk="1" hangingPunct="1">
              <a:lnSpc>
                <a:spcPct val="100000"/>
              </a:lnSpc>
            </a:pPr>
            <a:r>
              <a:rPr lang="nl-NL" altLang="nl-NL" sz="3000" b="1" dirty="0"/>
              <a:t>Common design mistakes (1/2)</a:t>
            </a:r>
          </a:p>
        </p:txBody>
      </p:sp>
      <p:sp>
        <p:nvSpPr>
          <p:cNvPr id="5" name="Tijdelijke aanduiding voor inhoud 16"/>
          <p:cNvSpPr txBox="1">
            <a:spLocks/>
          </p:cNvSpPr>
          <p:nvPr/>
        </p:nvSpPr>
        <p:spPr>
          <a:xfrm>
            <a:off x="0" y="885388"/>
            <a:ext cx="9404882" cy="56016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23622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ED0010"/>
              </a:buClr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19150" marR="0" lvl="1" indent="-18669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3716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562100" marR="0" lvl="3" indent="-14478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981200" marR="0" lvl="4" indent="-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438400" marR="0" lvl="5" indent="-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895600" marR="0" lvl="6" indent="-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352800" marR="0" lvl="7" indent="-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10000" marR="0" lvl="8" indent="-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sz="2400" b="1" dirty="0"/>
          </a:p>
          <a:p>
            <a:r>
              <a:rPr lang="en-US" sz="2400" b="1" dirty="0"/>
              <a:t>Do not overuse POST</a:t>
            </a:r>
          </a:p>
          <a:p>
            <a:pPr lvl="1">
              <a:buClr>
                <a:schemeClr val="bg1"/>
              </a:buClr>
            </a:pPr>
            <a:r>
              <a:rPr lang="en-US" sz="2000" dirty="0"/>
              <a:t>POST is the "most flexible" methods, but only use it to create resources</a:t>
            </a:r>
          </a:p>
          <a:p>
            <a:pPr lvl="1">
              <a:buClr>
                <a:schemeClr val="bg1"/>
              </a:buClr>
            </a:pPr>
            <a:r>
              <a:rPr lang="en-US" sz="2000" dirty="0"/>
              <a:t>POST is the non-cacheable and non-repeatable…</a:t>
            </a:r>
          </a:p>
          <a:p>
            <a:endParaRPr lang="en-US" sz="2400" b="1" dirty="0"/>
          </a:p>
          <a:p>
            <a:r>
              <a:rPr lang="en-US" sz="2400" b="1" dirty="0"/>
              <a:t>Do not depend on URI's internal structure (difficult…)</a:t>
            </a:r>
          </a:p>
          <a:p>
            <a:pPr lvl="1">
              <a:buClr>
                <a:schemeClr val="bg1"/>
              </a:buClr>
            </a:pPr>
            <a:r>
              <a:rPr lang="en-US" sz="2000" dirty="0"/>
              <a:t>To satisfy HATEOAS, make resources </a:t>
            </a:r>
            <a:r>
              <a:rPr lang="en-US" sz="2000" i="1" dirty="0"/>
              <a:t>navigable </a:t>
            </a:r>
            <a:r>
              <a:rPr lang="en-US" sz="2000" dirty="0"/>
              <a:t>and </a:t>
            </a:r>
            <a:r>
              <a:rPr lang="en-US" sz="2000" i="1" dirty="0"/>
              <a:t>discoverable</a:t>
            </a:r>
          </a:p>
          <a:p>
            <a:pPr lvl="1">
              <a:buClr>
                <a:schemeClr val="bg1"/>
              </a:buClr>
            </a:pPr>
            <a:r>
              <a:rPr lang="en-US" sz="2000" dirty="0"/>
              <a:t>Only allow construction of query strings in the request line of the header</a:t>
            </a:r>
          </a:p>
        </p:txBody>
      </p:sp>
    </p:spTree>
    <p:extLst>
      <p:ext uri="{BB962C8B-B14F-4D97-AF65-F5344CB8AC3E}">
        <p14:creationId xmlns:p14="http://schemas.microsoft.com/office/powerpoint/2010/main" val="250510086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65471"/>
            <a:ext cx="8229600" cy="467844"/>
          </a:xfrm>
        </p:spPr>
        <p:txBody>
          <a:bodyPr/>
          <a:lstStyle/>
          <a:p>
            <a:pPr algn="l" eaLnBrk="1" hangingPunct="1">
              <a:lnSpc>
                <a:spcPct val="100000"/>
              </a:lnSpc>
            </a:pPr>
            <a:r>
              <a:rPr lang="nl-NL" altLang="nl-NL" sz="3000" b="1" dirty="0"/>
              <a:t>Common design mistakes (2/2)</a:t>
            </a:r>
          </a:p>
        </p:txBody>
      </p:sp>
      <p:sp>
        <p:nvSpPr>
          <p:cNvPr id="5" name="Tijdelijke aanduiding voor inhoud 16"/>
          <p:cNvSpPr txBox="1">
            <a:spLocks/>
          </p:cNvSpPr>
          <p:nvPr/>
        </p:nvSpPr>
        <p:spPr>
          <a:xfrm>
            <a:off x="0" y="669617"/>
            <a:ext cx="8828314" cy="60686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23622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ED0010"/>
              </a:buClr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19150" marR="0" lvl="1" indent="-18669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3716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562100" marR="0" lvl="3" indent="-14478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981200" marR="0" lvl="4" indent="-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438400" marR="0" lvl="5" indent="-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895600" marR="0" lvl="6" indent="-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352800" marR="0" lvl="7" indent="-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10000" marR="0" lvl="8" indent="-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/>
              <a:t>Do not put actions in URIs</a:t>
            </a:r>
            <a:endParaRPr lang="en-US" sz="2400" dirty="0"/>
          </a:p>
          <a:p>
            <a:pPr lvl="1">
              <a:buClr>
                <a:schemeClr val="bg1"/>
              </a:buClr>
            </a:pPr>
            <a:r>
              <a:rPr lang="en-US" sz="2000" dirty="0"/>
              <a:t>No RPC-style URIs like "</a:t>
            </a:r>
            <a:r>
              <a:rPr lang="en-US" sz="2000" dirty="0" err="1"/>
              <a:t>someuri?action</a:t>
            </a:r>
            <a:r>
              <a:rPr lang="en-US" sz="2000" dirty="0"/>
              <a:t>=delete“</a:t>
            </a:r>
          </a:p>
          <a:p>
            <a:pPr lvl="1">
              <a:buClr>
                <a:schemeClr val="bg1"/>
              </a:buClr>
            </a:pPr>
            <a:r>
              <a:rPr lang="en-US" sz="2000" dirty="0"/>
              <a:t>It’s using verbs (e.g. GET) in an unintended way (e.g. unsafe)</a:t>
            </a:r>
          </a:p>
          <a:p>
            <a:pPr lvl="1">
              <a:buClr>
                <a:schemeClr val="bg1"/>
              </a:buClr>
            </a:pPr>
            <a:r>
              <a:rPr lang="en-US" sz="2000" dirty="0"/>
              <a:t>Introduces non-uniform convention</a:t>
            </a:r>
            <a:endParaRPr lang="en-US" sz="2000" b="1" dirty="0"/>
          </a:p>
          <a:p>
            <a:r>
              <a:rPr lang="en-US" sz="2400" b="1" dirty="0"/>
              <a:t>Services are seldom resources</a:t>
            </a:r>
            <a:r>
              <a:rPr lang="en-US" sz="2400" dirty="0"/>
              <a:t> </a:t>
            </a:r>
          </a:p>
          <a:p>
            <a:pPr lvl="1">
              <a:buClr>
                <a:schemeClr val="bg1"/>
              </a:buClr>
            </a:pPr>
            <a:r>
              <a:rPr lang="en-US" sz="2000" dirty="0"/>
              <a:t>A "stock quote service“ is not a RESTful resource, but a "stock" resource is.</a:t>
            </a:r>
          </a:p>
          <a:p>
            <a:r>
              <a:rPr lang="en-US" sz="2400" b="1" dirty="0"/>
              <a:t>Sessions are irrelevant</a:t>
            </a:r>
          </a:p>
          <a:p>
            <a:pPr lvl="1">
              <a:buClr>
                <a:schemeClr val="bg1"/>
              </a:buClr>
            </a:pPr>
            <a:r>
              <a:rPr lang="en-US" sz="2000" dirty="0"/>
              <a:t>No need for a client to "login" or "start a connection" as HTTP authentication is done automatically on every message.</a:t>
            </a:r>
          </a:p>
          <a:p>
            <a:pPr lvl="1">
              <a:buClr>
                <a:schemeClr val="bg1"/>
              </a:buClr>
            </a:pPr>
            <a:r>
              <a:rPr lang="en-US" sz="2000" dirty="0"/>
              <a:t>Optionally use OAUTH 2.0 for authentication/authorization</a:t>
            </a:r>
          </a:p>
          <a:p>
            <a:r>
              <a:rPr lang="en-US" sz="2400" b="1" dirty="0"/>
              <a:t>Do not invent proprietary object identifiers</a:t>
            </a:r>
            <a:r>
              <a:rPr lang="en-US" sz="2400" dirty="0"/>
              <a:t> </a:t>
            </a:r>
          </a:p>
          <a:p>
            <a:pPr lvl="1">
              <a:buClr>
                <a:schemeClr val="bg1"/>
              </a:buClr>
            </a:pPr>
            <a:r>
              <a:rPr lang="en-US" sz="2000" dirty="0"/>
              <a:t>Use URIs and don’t invent own UUIDs (they can’t be dereferenced). </a:t>
            </a:r>
          </a:p>
          <a:p>
            <a:r>
              <a:rPr lang="en-US" sz="2400" b="1" dirty="0"/>
              <a:t>Do not worry about protocol independence</a:t>
            </a:r>
          </a:p>
          <a:p>
            <a:pPr lvl="1">
              <a:buClr>
                <a:schemeClr val="bg1"/>
              </a:buClr>
            </a:pPr>
            <a:r>
              <a:rPr lang="en-US" sz="2000" dirty="0"/>
              <a:t>HTTP is omnipresent and a proven protocol</a:t>
            </a:r>
          </a:p>
        </p:txBody>
      </p:sp>
    </p:spTree>
    <p:extLst>
      <p:ext uri="{BB962C8B-B14F-4D97-AF65-F5344CB8AC3E}">
        <p14:creationId xmlns:p14="http://schemas.microsoft.com/office/powerpoint/2010/main" val="2659984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255" y="319881"/>
            <a:ext cx="6172199" cy="579438"/>
          </a:xfrm>
        </p:spPr>
        <p:txBody>
          <a:bodyPr/>
          <a:lstStyle/>
          <a:p>
            <a:r>
              <a:rPr lang="nl-NL" sz="3000" b="1" dirty="0"/>
              <a:t>Protocols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89186" y="1189037"/>
            <a:ext cx="8815477" cy="54120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23622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ED0010"/>
              </a:buClr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19150" marR="0" lvl="1" indent="-186690" algn="l" rtl="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3716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562100" marR="0" lvl="3" indent="-14478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981200" marR="0" lvl="4" indent="-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438400" marR="0" lvl="5" indent="-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895600" marR="0" lvl="6" indent="-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352800" marR="0" lvl="7" indent="-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10000" marR="0" lvl="8" indent="-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nl-NL" sz="2400" dirty="0"/>
              <a:t>A (communication) protocol is </a:t>
            </a:r>
          </a:p>
          <a:p>
            <a:pPr lvl="1">
              <a:buClr>
                <a:schemeClr val="bg1"/>
              </a:buClr>
            </a:pPr>
            <a:r>
              <a:rPr lang="en-US" altLang="nl-NL" sz="2400" dirty="0"/>
              <a:t> a system of rules that</a:t>
            </a:r>
          </a:p>
          <a:p>
            <a:pPr lvl="1">
              <a:buClr>
                <a:schemeClr val="bg1"/>
              </a:buClr>
            </a:pPr>
            <a:r>
              <a:rPr lang="en-US" altLang="nl-NL" sz="2400" dirty="0"/>
              <a:t> allow two or more entities to transmit information </a:t>
            </a:r>
          </a:p>
          <a:p>
            <a:pPr lvl="1">
              <a:buClr>
                <a:schemeClr val="bg1"/>
              </a:buClr>
            </a:pPr>
            <a:r>
              <a:rPr lang="en-US" altLang="nl-NL" sz="2400" dirty="0"/>
              <a:t> via any kind of variation of a physical quantity</a:t>
            </a:r>
          </a:p>
          <a:p>
            <a:r>
              <a:rPr lang="en-US" altLang="nl-NL" sz="2400" dirty="0"/>
              <a:t>The protocol defines</a:t>
            </a:r>
          </a:p>
          <a:p>
            <a:pPr lvl="1">
              <a:buClr>
                <a:schemeClr val="bg1"/>
              </a:buClr>
            </a:pPr>
            <a:r>
              <a:rPr lang="en-US" altLang="nl-NL" sz="2400" dirty="0"/>
              <a:t> Syntax (what does it look like?)</a:t>
            </a:r>
          </a:p>
          <a:p>
            <a:pPr lvl="1">
              <a:buClr>
                <a:schemeClr val="bg1"/>
              </a:buClr>
            </a:pPr>
            <a:r>
              <a:rPr lang="en-US" altLang="nl-NL" sz="2400" dirty="0"/>
              <a:t> Semantics (what does it mean?)</a:t>
            </a:r>
          </a:p>
          <a:p>
            <a:pPr lvl="1">
              <a:buClr>
                <a:schemeClr val="bg1"/>
              </a:buClr>
            </a:pPr>
            <a:r>
              <a:rPr lang="en-US" altLang="nl-NL" sz="2400" dirty="0"/>
              <a:t> Synchronization (when does it do something?)</a:t>
            </a:r>
          </a:p>
          <a:p>
            <a:pPr lvl="1">
              <a:buClr>
                <a:schemeClr val="bg1"/>
              </a:buClr>
            </a:pPr>
            <a:r>
              <a:rPr lang="en-US" altLang="nl-NL" sz="2400" dirty="0"/>
              <a:t> (Possibly) error recovery (what if it goes wrong?)</a:t>
            </a:r>
          </a:p>
          <a:p>
            <a:r>
              <a:rPr lang="en-US" altLang="nl-NL" sz="2400" dirty="0"/>
              <a:t>Common protocols are </a:t>
            </a:r>
            <a:r>
              <a:rPr lang="en-US" altLang="nl-NL" sz="2400" b="1" dirty="0">
                <a:solidFill>
                  <a:schemeClr val="bg1"/>
                </a:solidFill>
              </a:rPr>
              <a:t>HTTP</a:t>
            </a:r>
            <a:r>
              <a:rPr lang="en-US" altLang="nl-NL" sz="2400" dirty="0"/>
              <a:t> (hypermedia), </a:t>
            </a:r>
            <a:r>
              <a:rPr lang="en-US" altLang="nl-NL" sz="2400" b="1" dirty="0">
                <a:solidFill>
                  <a:schemeClr val="bg1"/>
                </a:solidFill>
              </a:rPr>
              <a:t>FTP</a:t>
            </a:r>
            <a:r>
              <a:rPr lang="en-US" altLang="nl-NL" sz="2400" dirty="0"/>
              <a:t> (files), </a:t>
            </a:r>
            <a:r>
              <a:rPr lang="en-US" altLang="nl-NL" sz="2400" b="1" dirty="0">
                <a:solidFill>
                  <a:schemeClr val="bg1"/>
                </a:solidFill>
              </a:rPr>
              <a:t>SMTP</a:t>
            </a:r>
            <a:r>
              <a:rPr lang="en-US" altLang="nl-NL" sz="2400" b="1" dirty="0"/>
              <a:t> </a:t>
            </a:r>
            <a:r>
              <a:rPr lang="en-US" altLang="nl-NL" sz="2400" dirty="0"/>
              <a:t>(e-mail) and </a:t>
            </a:r>
            <a:r>
              <a:rPr lang="en-US" altLang="nl-NL" sz="2400" b="1" dirty="0">
                <a:solidFill>
                  <a:schemeClr val="bg1"/>
                </a:solidFill>
              </a:rPr>
              <a:t>SNMP</a:t>
            </a:r>
            <a:r>
              <a:rPr lang="en-US" altLang="nl-NL" sz="2400" b="1" dirty="0"/>
              <a:t> </a:t>
            </a:r>
            <a:r>
              <a:rPr lang="en-US" altLang="nl-NL" sz="2400" dirty="0"/>
              <a:t>(devices)</a:t>
            </a:r>
          </a:p>
          <a:p>
            <a:r>
              <a:rPr lang="en-US" altLang="nl-NL" sz="2400" dirty="0"/>
              <a:t>Are often layered in a </a:t>
            </a:r>
            <a:r>
              <a:rPr lang="en-US" altLang="nl-NL" sz="2400" i="1" dirty="0"/>
              <a:t>protocol-stack, </a:t>
            </a:r>
            <a:r>
              <a:rPr lang="en-US" altLang="nl-NL" sz="2400" dirty="0"/>
              <a:t>through </a:t>
            </a:r>
            <a:r>
              <a:rPr lang="en-US" altLang="nl-NL" sz="2400" i="1" dirty="0"/>
              <a:t>encapsulation</a:t>
            </a:r>
          </a:p>
        </p:txBody>
      </p:sp>
    </p:spTree>
    <p:extLst>
      <p:ext uri="{BB962C8B-B14F-4D97-AF65-F5344CB8AC3E}">
        <p14:creationId xmlns:p14="http://schemas.microsoft.com/office/powerpoint/2010/main" val="1140971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3000" b="1" dirty="0"/>
              <a:t>Example 1 - Semaphore</a:t>
            </a:r>
          </a:p>
        </p:txBody>
      </p:sp>
      <p:pic>
        <p:nvPicPr>
          <p:cNvPr id="4" name="Picture 5" descr="Semaphore (marine alphabet 3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66345"/>
            <a:ext cx="6715925" cy="5396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0727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3000" b="1" dirty="0"/>
              <a:t>Example 2 - Program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026" y="1722149"/>
            <a:ext cx="7882533" cy="4417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287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3000" b="1" dirty="0"/>
              <a:t>Example 3 – TCP and UDP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86" y="1557840"/>
            <a:ext cx="8432507" cy="472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16065"/>
      </p:ext>
    </p:extLst>
  </p:cSld>
  <p:clrMapOvr>
    <a:masterClrMapping/>
  </p:clrMapOvr>
</p:sld>
</file>

<file path=ppt/theme/theme1.xml><?xml version="1.0" encoding="utf-8"?>
<a:theme xmlns:a="http://schemas.openxmlformats.org/drawingml/2006/main" name="HUoverhead[1]">
  <a:themeElements>
    <a:clrScheme name="HUoverhead[1] 8">
      <a:dk1>
        <a:srgbClr val="000000"/>
      </a:dk1>
      <a:lt1>
        <a:srgbClr val="00A0D2"/>
      </a:lt1>
      <a:dk2>
        <a:srgbClr val="000000"/>
      </a:dk2>
      <a:lt2>
        <a:srgbClr val="005A6F"/>
      </a:lt2>
      <a:accent1>
        <a:srgbClr val="AAFFFD"/>
      </a:accent1>
      <a:accent2>
        <a:srgbClr val="ED0010"/>
      </a:accent2>
      <a:accent3>
        <a:srgbClr val="AACDE5"/>
      </a:accent3>
      <a:accent4>
        <a:srgbClr val="000000"/>
      </a:accent4>
      <a:accent5>
        <a:srgbClr val="D2FFFE"/>
      </a:accent5>
      <a:accent6>
        <a:srgbClr val="D7000D"/>
      </a:accent6>
      <a:hlink>
        <a:srgbClr val="380060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B2209528641B24DB7C5DDAAC1066EA2" ma:contentTypeVersion="0" ma:contentTypeDescription="Een nieuw document maken." ma:contentTypeScope="" ma:versionID="2874a1ff820683da4217422ed1ddd97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17e5968c79d9fe2fc9f8835eee23f5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21F05ED-81A8-4ABA-873F-9F2E13E2F34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2C75ADC-43A8-40A0-805F-20A88D092E27}">
  <ds:schemaRefs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9E609203-97AF-4F92-B1BE-9156327DA46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8944</TotalTime>
  <Words>5678</Words>
  <Application>Microsoft Office PowerPoint</Application>
  <PresentationFormat>On-screen Show (4:3)</PresentationFormat>
  <Paragraphs>768</Paragraphs>
  <Slides>52</Slides>
  <Notes>52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9" baseType="lpstr">
      <vt:lpstr>Arial</vt:lpstr>
      <vt:lpstr>Calibri</vt:lpstr>
      <vt:lpstr>Courier New</vt:lpstr>
      <vt:lpstr>Times New Roman</vt:lpstr>
      <vt:lpstr>Wingdings</vt:lpstr>
      <vt:lpstr>Wingdings 2</vt:lpstr>
      <vt:lpstr>HUoverhead[1]</vt:lpstr>
      <vt:lpstr>PowerPoint Presentation</vt:lpstr>
      <vt:lpstr>PowerPoint Presentation</vt:lpstr>
      <vt:lpstr>Learning outcomes</vt:lpstr>
      <vt:lpstr>Contents</vt:lpstr>
      <vt:lpstr>PowerPoint Presentation</vt:lpstr>
      <vt:lpstr>Protocols</vt:lpstr>
      <vt:lpstr>Example 1 - Semaphore</vt:lpstr>
      <vt:lpstr>Example 2 - Program</vt:lpstr>
      <vt:lpstr>Example 3 – TCP and UDP</vt:lpstr>
      <vt:lpstr>PowerPoint Presentation</vt:lpstr>
      <vt:lpstr>A simple stack – TCP/IP</vt:lpstr>
      <vt:lpstr>Communication</vt:lpstr>
      <vt:lpstr>TCP/IP Protocol Suite</vt:lpstr>
      <vt:lpstr>Encapsulation</vt:lpstr>
      <vt:lpstr>TCP/IP – Internet Layer</vt:lpstr>
      <vt:lpstr>TCP/IP – Transport</vt:lpstr>
      <vt:lpstr>PowerPoint Presentation</vt:lpstr>
      <vt:lpstr>Socket API for IPC</vt:lpstr>
      <vt:lpstr>PowerPoint Presentation</vt:lpstr>
      <vt:lpstr>PowerPoint Presentation</vt:lpstr>
      <vt:lpstr>Socket Connections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REST</vt:lpstr>
      <vt:lpstr>WWW as a State Machine</vt:lpstr>
      <vt:lpstr>Resource vs Representation</vt:lpstr>
      <vt:lpstr>Desirable Key Properties (1/2)</vt:lpstr>
      <vt:lpstr>Desirable Key Properties (2/2)</vt:lpstr>
      <vt:lpstr>Constraint 1 – Client / Server</vt:lpstr>
      <vt:lpstr>Constraint 2 - (interaction must be-) Stateless</vt:lpstr>
      <vt:lpstr>Constraint 3 – Cacheable</vt:lpstr>
      <vt:lpstr>Constraint 4 – Uniform Interface</vt:lpstr>
      <vt:lpstr>Constraint 5 – Layered system</vt:lpstr>
      <vt:lpstr>Constraint 6 – Code-on-demand (optional)</vt:lpstr>
      <vt:lpstr>PowerPoint Presentation</vt:lpstr>
      <vt:lpstr>HTTP</vt:lpstr>
      <vt:lpstr>Request-response cycle</vt:lpstr>
      <vt:lpstr>HTTP Requests</vt:lpstr>
      <vt:lpstr>HTTP Resources</vt:lpstr>
      <vt:lpstr>HTTP Verbs</vt:lpstr>
      <vt:lpstr>HTTP Headers</vt:lpstr>
      <vt:lpstr>HTTP Representations</vt:lpstr>
      <vt:lpstr>Example media type - JSON</vt:lpstr>
      <vt:lpstr>HTTP response</vt:lpstr>
      <vt:lpstr>HTTP status codes</vt:lpstr>
      <vt:lpstr>PowerPoint Presentation</vt:lpstr>
      <vt:lpstr>RESTful Design</vt:lpstr>
      <vt:lpstr>Common design mistakes (1/2)</vt:lpstr>
      <vt:lpstr>Common design mistakes (2/2)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Business Systems</dc:title>
  <dc:creator>Rik</dc:creator>
  <cp:lastModifiedBy>Marius Versteegen</cp:lastModifiedBy>
  <cp:revision>1131</cp:revision>
  <cp:lastPrinted>2018-09-16T07:24:03Z</cp:lastPrinted>
  <dcterms:modified xsi:type="dcterms:W3CDTF">2024-09-15T12:20:12Z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0x0101001B2209528641B24DB7C5DDAAC1066EA2</vt:lpwstr>
  </property>
</Properties>
</file>