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16" r:id="rId15"/>
    <p:sldId id="269" r:id="rId16"/>
    <p:sldId id="270" r:id="rId17"/>
    <p:sldId id="271" r:id="rId18"/>
    <p:sldId id="318" r:id="rId19"/>
    <p:sldId id="317" r:id="rId20"/>
    <p:sldId id="322" r:id="rId21"/>
    <p:sldId id="323" r:id="rId22"/>
    <p:sldId id="324" r:id="rId23"/>
    <p:sldId id="320" r:id="rId24"/>
    <p:sldId id="321" r:id="rId25"/>
    <p:sldId id="325" r:id="rId26"/>
    <p:sldId id="326" r:id="rId27"/>
    <p:sldId id="327" r:id="rId28"/>
    <p:sldId id="328" r:id="rId29"/>
    <p:sldId id="329" r:id="rId30"/>
    <p:sldId id="315" r:id="rId31"/>
    <p:sldId id="314" r:id="rId32"/>
    <p:sldId id="272" r:id="rId33"/>
    <p:sldId id="273" r:id="rId34"/>
    <p:sldId id="274" r:id="rId35"/>
    <p:sldId id="275" r:id="rId36"/>
    <p:sldId id="276" r:id="rId37"/>
    <p:sldId id="277" r:id="rId38"/>
    <p:sldId id="278" r:id="rId39"/>
    <p:sldId id="279" r:id="rId40"/>
    <p:sldId id="280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2CA84-CBEB-4546-B2D4-BD01E7D7AC8E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4EC8C-F4A8-4366-B876-C59BD7BB14F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156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 dit geval is er dus enige</a:t>
            </a:r>
            <a:r>
              <a:rPr lang="nl-NL" baseline="0" dirty="0"/>
              <a:t> delay.  Taak2 reageert niet onmiddellijk, want maakt eerst vorige bezigheid af.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411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5715" indent="-185715">
              <a:buFont typeface="Arial" panose="020B0604020202020204" pitchFamily="34" charset="0"/>
              <a:buChar char="•"/>
            </a:pPr>
            <a:r>
              <a:rPr lang="nl-NL" sz="1300" dirty="0"/>
              <a:t>Waarom zien we de communicatie naar bijvoorbeeld het display niet terug in het concurrency diagram?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nl-NL" sz="1300" dirty="0"/>
              <a:t>Op twee plaatsen is een </a:t>
            </a:r>
            <a:r>
              <a:rPr lang="nl-NL" sz="1300" dirty="0" err="1"/>
              <a:t>channel</a:t>
            </a:r>
            <a:r>
              <a:rPr lang="nl-NL" sz="1300" dirty="0"/>
              <a:t> gebruikt. Kan je die vervangen door combinatie van pool en </a:t>
            </a:r>
            <a:r>
              <a:rPr lang="nl-NL" sz="1300" dirty="0" err="1"/>
              <a:t>eventflag</a:t>
            </a:r>
            <a:r>
              <a:rPr lang="nl-NL" sz="1300" dirty="0"/>
              <a:t>?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nl-NL" sz="1300" dirty="0"/>
              <a:t>Op twee plaatsen is een pool in combinatie met een </a:t>
            </a:r>
            <a:r>
              <a:rPr lang="nl-NL" sz="1300" dirty="0" err="1"/>
              <a:t>flag</a:t>
            </a:r>
            <a:r>
              <a:rPr lang="nl-NL" sz="1300" dirty="0"/>
              <a:t> gebruikt. Kan je die ook vervangen door een </a:t>
            </a:r>
            <a:r>
              <a:rPr lang="nl-NL" sz="1300" dirty="0" err="1"/>
              <a:t>channel</a:t>
            </a:r>
            <a:r>
              <a:rPr lang="nl-NL" sz="1300" dirty="0"/>
              <a:t>?</a:t>
            </a:r>
          </a:p>
          <a:p>
            <a:pPr marL="185715" indent="-185715">
              <a:buFont typeface="Arial" panose="020B0604020202020204" pitchFamily="34" charset="0"/>
              <a:buChar char="•"/>
            </a:pPr>
            <a:r>
              <a:rPr lang="nl-NL" sz="1300" dirty="0"/>
              <a:t>Indien dit wordt gerealiseerd op een </a:t>
            </a:r>
            <a:r>
              <a:rPr lang="nl-NL" sz="1300" dirty="0" err="1"/>
              <a:t>preëmptive</a:t>
            </a:r>
            <a:r>
              <a:rPr lang="nl-NL" sz="1300" dirty="0"/>
              <a:t> scheduler en een 32-bits processor, ga dan na of het nuttig is om een </a:t>
            </a:r>
            <a:r>
              <a:rPr lang="nl-NL" sz="1300" dirty="0" err="1"/>
              <a:t>mutex</a:t>
            </a:r>
            <a:r>
              <a:rPr lang="nl-NL" sz="1300" dirty="0"/>
              <a:t> te gebruiken bij de pools. </a:t>
            </a:r>
          </a:p>
          <a:p>
            <a:endParaRPr lang="nl-NL" dirty="0"/>
          </a:p>
          <a:p>
            <a:r>
              <a:rPr lang="nl-NL" dirty="0"/>
              <a:t>NB: een mooie structuur voor het </a:t>
            </a:r>
            <a:r>
              <a:rPr lang="nl-NL" dirty="0" err="1"/>
              <a:t>concurrency</a:t>
            </a:r>
            <a:r>
              <a:rPr lang="nl-NL" dirty="0"/>
              <a:t> diagram is ofwel stervormig, ofwel </a:t>
            </a:r>
            <a:r>
              <a:rPr lang="nl-NL" dirty="0" err="1"/>
              <a:t>hierarchisch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45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6006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46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93649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Taak2 gaat dus niet twee maal iets doen. Want</a:t>
            </a:r>
            <a:r>
              <a:rPr lang="nl-NL" baseline="0" dirty="0"/>
              <a:t> een </a:t>
            </a:r>
            <a:r>
              <a:rPr lang="nl-NL" baseline="0" dirty="0" err="1"/>
              <a:t>flag</a:t>
            </a:r>
            <a:r>
              <a:rPr lang="nl-NL" baseline="0" dirty="0"/>
              <a:t> kan slechts een maal worden gezet.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0158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Temperatuursensor geeft temperatuur aan controller.</a:t>
            </a:r>
          </a:p>
          <a:p>
            <a:r>
              <a:rPr lang="nl-NL" dirty="0"/>
              <a:t>Messagedecoder</a:t>
            </a:r>
            <a:r>
              <a:rPr lang="nl-NL" baseline="0" dirty="0"/>
              <a:t> geeft bericht aan een controller.</a:t>
            </a:r>
          </a:p>
          <a:p>
            <a:r>
              <a:rPr lang="nl-NL" baseline="0" dirty="0"/>
              <a:t>Controller geeft tekst aan een display. </a:t>
            </a:r>
            <a:endParaRPr lang="nl-NL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0475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Als taak 2 periodiek is dan zou hij ook om de zoveel tijd in de pool</a:t>
            </a:r>
            <a:r>
              <a:rPr lang="nl-NL" baseline="0" dirty="0"/>
              <a:t> kunnen kijken..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5016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2009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Anders dan bij </a:t>
            </a:r>
            <a:r>
              <a:rPr lang="nl-NL" dirty="0" err="1"/>
              <a:t>flags</a:t>
            </a:r>
            <a:r>
              <a:rPr lang="nl-NL" dirty="0"/>
              <a:t> het geval was, kan taak1 meerdere keren iets in de </a:t>
            </a:r>
            <a:r>
              <a:rPr lang="nl-NL" dirty="0" err="1"/>
              <a:t>channel</a:t>
            </a:r>
            <a:r>
              <a:rPr lang="nl-NL" dirty="0"/>
              <a:t> schrijven als taak 2 bezig is.</a:t>
            </a:r>
          </a:p>
          <a:p>
            <a:r>
              <a:rPr lang="nl-NL" dirty="0"/>
              <a:t>Dit kan ook gebruikt worden als iedere </a:t>
            </a:r>
            <a:r>
              <a:rPr lang="nl-NL" dirty="0" err="1"/>
              <a:t>buttonpress</a:t>
            </a:r>
            <a:r>
              <a:rPr lang="nl-NL" dirty="0"/>
              <a:t> moet worden onthouden.</a:t>
            </a:r>
            <a:r>
              <a:rPr lang="nl-NL" baseline="0" dirty="0"/>
              <a:t> Dan zijn er geen gegevens, maar dan schrijf je bv een 1 in de </a:t>
            </a:r>
            <a:r>
              <a:rPr lang="nl-NL" baseline="0" dirty="0" err="1"/>
              <a:t>channel</a:t>
            </a:r>
            <a:r>
              <a:rPr lang="nl-NL" baseline="0" dirty="0"/>
              <a:t>.</a:t>
            </a:r>
          </a:p>
          <a:p>
            <a:r>
              <a:rPr lang="nl-NL" baseline="0" dirty="0"/>
              <a:t>Of als er meerdere buttons zijn, het </a:t>
            </a:r>
            <a:r>
              <a:rPr lang="nl-NL" baseline="0" dirty="0" err="1"/>
              <a:t>buttonnumber</a:t>
            </a:r>
            <a:r>
              <a:rPr lang="nl-NL" baseline="0" dirty="0"/>
              <a:t>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9090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Timer</a:t>
            </a:r>
            <a:r>
              <a:rPr lang="nl-NL" baseline="0" dirty="0"/>
              <a:t> vergelijkbaar met </a:t>
            </a:r>
            <a:r>
              <a:rPr lang="nl-NL" baseline="0" dirty="0" err="1"/>
              <a:t>flag</a:t>
            </a:r>
            <a:r>
              <a:rPr lang="nl-NL" baseline="0" dirty="0"/>
              <a:t> die na een poos wordt gezet.</a:t>
            </a:r>
          </a:p>
          <a:p>
            <a:r>
              <a:rPr lang="nl-NL" baseline="0" dirty="0"/>
              <a:t>Alleen een </a:t>
            </a:r>
            <a:r>
              <a:rPr lang="nl-NL" baseline="0" dirty="0" err="1"/>
              <a:t>flag</a:t>
            </a:r>
            <a:r>
              <a:rPr lang="nl-NL" baseline="0" dirty="0"/>
              <a:t> wordt door een andere taak gezet. Een timer door de taak die er ook op wacht.</a:t>
            </a:r>
          </a:p>
          <a:p>
            <a:r>
              <a:rPr lang="nl-NL" baseline="0" dirty="0"/>
              <a:t>Bv. </a:t>
            </a:r>
            <a:r>
              <a:rPr lang="nl-NL" baseline="0" dirty="0" err="1"/>
              <a:t>Timeout</a:t>
            </a:r>
            <a:r>
              <a:rPr lang="nl-NL" baseline="0" dirty="0"/>
              <a:t> als iemand binnen 10 seconde op een knop moet drukken.</a:t>
            </a:r>
          </a:p>
          <a:p>
            <a:r>
              <a:rPr lang="nl-NL" baseline="0" dirty="0"/>
              <a:t>Lasergame. Na geschoten te hebben, mag je 1 of meer seconden niet schieten. (</a:t>
            </a:r>
            <a:r>
              <a:rPr lang="nl-NL" baseline="0" dirty="0" err="1"/>
              <a:t>reload</a:t>
            </a:r>
            <a:r>
              <a:rPr lang="nl-NL" baseline="0" dirty="0"/>
              <a:t>).</a:t>
            </a:r>
          </a:p>
          <a:p>
            <a:r>
              <a:rPr lang="nl-NL" baseline="0" dirty="0"/>
              <a:t>Het spel duurt 4 minuten.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7580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Aftellen bij lasergame.</a:t>
            </a:r>
          </a:p>
          <a:p>
            <a:r>
              <a:rPr lang="nl-NL" dirty="0"/>
              <a:t>Button</a:t>
            </a:r>
            <a:r>
              <a:rPr lang="nl-NL" baseline="0" dirty="0"/>
              <a:t> wordt om 100 ms </a:t>
            </a:r>
            <a:r>
              <a:rPr lang="nl-NL" baseline="0" dirty="0" err="1"/>
              <a:t>gepolt</a:t>
            </a:r>
            <a:r>
              <a:rPr lang="nl-NL" baseline="0" dirty="0"/>
              <a:t>.</a:t>
            </a:r>
          </a:p>
          <a:p>
            <a:r>
              <a:rPr lang="nl-NL" baseline="0" dirty="0"/>
              <a:t>Voor alle periodieke taken.</a:t>
            </a:r>
          </a:p>
          <a:p>
            <a:r>
              <a:rPr lang="nl-NL" baseline="0" dirty="0"/>
              <a:t>Knipperende led.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41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0855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Dit is eigenschap van HU-RTOS.</a:t>
            </a:r>
            <a:r>
              <a:rPr lang="nl-NL" baseline="0" dirty="0"/>
              <a:t> Bij </a:t>
            </a:r>
            <a:r>
              <a:rPr lang="nl-NL" baseline="0" dirty="0" err="1"/>
              <a:t>freeRtos</a:t>
            </a:r>
            <a:r>
              <a:rPr lang="nl-NL" baseline="0" dirty="0"/>
              <a:t> niet.</a:t>
            </a:r>
            <a:br>
              <a:rPr lang="nl-NL" baseline="0" dirty="0"/>
            </a:br>
            <a:br>
              <a:rPr lang="nl-NL" baseline="0" dirty="0"/>
            </a:br>
            <a:r>
              <a:rPr lang="nl-NL" baseline="0" dirty="0"/>
              <a:t>NB: </a:t>
            </a:r>
            <a:r>
              <a:rPr lang="nl-NL" baseline="0" dirty="0" err="1"/>
              <a:t>wait</a:t>
            </a:r>
            <a:r>
              <a:rPr lang="nl-NL" baseline="0" dirty="0"/>
              <a:t> hoort bij een </a:t>
            </a:r>
            <a:r>
              <a:rPr lang="nl-NL" baseline="0" dirty="0" err="1"/>
              <a:t>task</a:t>
            </a:r>
            <a:r>
              <a:rPr lang="nl-NL" baseline="0" dirty="0"/>
              <a:t>.</a:t>
            </a:r>
            <a:br>
              <a:rPr lang="nl-NL" baseline="0" dirty="0"/>
            </a:br>
            <a:r>
              <a:rPr lang="nl-NL" baseline="0" dirty="0" err="1"/>
              <a:t>Waitables</a:t>
            </a:r>
            <a:r>
              <a:rPr lang="nl-NL" baseline="0" dirty="0"/>
              <a:t> hoort ook bij een </a:t>
            </a:r>
            <a:r>
              <a:rPr lang="nl-NL" baseline="0" dirty="0" err="1"/>
              <a:t>task</a:t>
            </a:r>
            <a:r>
              <a:rPr lang="nl-NL" baseline="0" dirty="0"/>
              <a:t>. Je kunt dus niet vanuit meerdere taken op dezelfde </a:t>
            </a:r>
            <a:r>
              <a:rPr lang="nl-NL" baseline="0" dirty="0" err="1"/>
              <a:t>waitable</a:t>
            </a:r>
            <a:r>
              <a:rPr lang="nl-NL" baseline="0" dirty="0"/>
              <a:t> wachten.</a:t>
            </a:r>
            <a:br>
              <a:rPr lang="nl-NL" baseline="0" dirty="0"/>
            </a:br>
            <a:r>
              <a:rPr lang="nl-NL" baseline="0" dirty="0"/>
              <a:t>Dus wil je een </a:t>
            </a:r>
            <a:r>
              <a:rPr lang="nl-NL" baseline="0" dirty="0" err="1"/>
              <a:t>buttonpress</a:t>
            </a:r>
            <a:r>
              <a:rPr lang="nl-NL" baseline="0" dirty="0"/>
              <a:t> naar meerdere taken sturen, dan is voor elk een eigen </a:t>
            </a:r>
            <a:r>
              <a:rPr lang="nl-NL" baseline="0" dirty="0" err="1"/>
              <a:t>flag</a:t>
            </a:r>
            <a:r>
              <a:rPr lang="nl-NL" baseline="0" dirty="0"/>
              <a:t> nodig.</a:t>
            </a:r>
          </a:p>
          <a:p>
            <a:br>
              <a:rPr lang="nl-NL" baseline="0" dirty="0"/>
            </a:br>
            <a:r>
              <a:rPr lang="nl-NL" baseline="0" dirty="0" err="1"/>
              <a:t>Waitables</a:t>
            </a:r>
            <a:r>
              <a:rPr lang="nl-NL" baseline="0" dirty="0"/>
              <a:t> zijn altijd eigendom van de taak die er </a:t>
            </a:r>
            <a:r>
              <a:rPr lang="nl-NL" baseline="0"/>
              <a:t>op wacht.</a:t>
            </a:r>
            <a:br>
              <a:rPr lang="nl-NL" baseline="0"/>
            </a:br>
            <a:endParaRPr lang="nl-NL" baseline="0" dirty="0"/>
          </a:p>
          <a:p>
            <a:r>
              <a:rPr lang="nl-NL" baseline="0" dirty="0"/>
              <a:t>NB: een pool is geen </a:t>
            </a:r>
            <a:r>
              <a:rPr lang="nl-NL" baseline="0" dirty="0" err="1"/>
              <a:t>waitable</a:t>
            </a:r>
            <a:r>
              <a:rPr lang="nl-NL" baseline="0" dirty="0"/>
              <a:t>. Daar kunnen wel meerdere taken uit lezen.</a:t>
            </a:r>
            <a:br>
              <a:rPr lang="nl-NL" baseline="0" dirty="0"/>
            </a:br>
            <a:endParaRPr lang="nl-NL" baseline="0" dirty="0"/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5F68B-2E41-4FF0-BDBD-B8149C428C8D}" type="slidenum">
              <a:rPr lang="nl-NL" smtClean="0"/>
              <a:t>43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149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28C0A-11B3-A72A-26E1-92EC81B07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80928-EBE4-0BB7-8696-7F81823F9B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330FB-DCF7-ABA6-DC0F-FBF5FAA5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4346-E014-46D2-A4D2-94944CFB795E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D9A86-B5AF-9B0C-4207-F6FC4641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D5CD9-4ADA-A1D0-F4E6-47982350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D6E8-7C20-436B-88EE-33957D16D5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3865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7476-9991-14E0-5E25-3FCF8068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485BC-E599-495C-F4D4-4BFF9C8C0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8399C-0B14-4282-7046-E0266313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4346-E014-46D2-A4D2-94944CFB795E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1B8FB-8DED-616C-3D55-D2D13785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F69CE-37BE-5D9E-F5F0-58396CA70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D6E8-7C20-436B-88EE-33957D16D5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8822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845D13-A094-999C-85D5-9DD3F0C9EB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14FB5-E70B-9386-2E71-42B84D09B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2D0DC-1BCF-43ED-3FF0-7D3F00E3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4346-E014-46D2-A4D2-94944CFB795E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7FA7E-EE0D-2230-8D4C-63087EAF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E9682-899C-76FC-4770-C06708D4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D6E8-7C20-436B-88EE-33957D16D5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5955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965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090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569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2849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25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878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5"/>
          </p:nvPr>
        </p:nvSpPr>
        <p:spPr>
          <a:xfrm>
            <a:off x="1007534" y="1547813"/>
            <a:ext cx="5044017" cy="4608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6"/>
          </p:nvPr>
        </p:nvSpPr>
        <p:spPr>
          <a:xfrm>
            <a:off x="6479117" y="1547813"/>
            <a:ext cx="5044016" cy="4608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0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248400"/>
            <a:ext cx="7968885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7691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46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98447-56B1-29F0-96E5-D6AAC04C7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EF955-8B22-C0AC-CEA5-E79257D44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894F1-BC62-F38E-DE06-9D164826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4346-E014-46D2-A4D2-94944CFB795E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98587-566A-02A6-FE9E-6CAFE486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6C7E7-E2FE-86F4-D9CD-0B1F16EF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D6E8-7C20-436B-88EE-33957D16D5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0389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226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8742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3516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63900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234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5019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776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7083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3510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835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4785-8C3F-6248-8DCA-EEFBA1E0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0923D-0CEE-29F1-B988-0477ECE6E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537E0-77B3-DEF2-D81C-06A60FC70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4346-E014-46D2-A4D2-94944CFB795E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8FE96-EF44-9392-2B42-E5CFD4D8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50A62-A4BB-0C3C-78FB-7960AB5A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D6E8-7C20-436B-88EE-33957D16D5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88758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4668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0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C0E8-996B-E20A-0709-FFCD34DD2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946E4-7862-5202-CE88-E465372F3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03990-217E-2BC2-31B2-F4609E5C6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3A51-F0E7-C53E-9801-0EEFE4E9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4346-E014-46D2-A4D2-94944CFB795E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DAC11-9373-C97B-EB13-5F1FDE75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077D5-CA17-6939-B101-90D63A55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D6E8-7C20-436B-88EE-33957D16D5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410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ECBC8-3630-759D-D3F2-B06A7FBDE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C86F6-FFC4-890A-8A96-7F09F8A2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A7229-F799-1305-2413-51F2B8705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729D4-E1F4-5063-CC9C-182E058B7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AE857-6122-141F-CD1A-1464239E9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9A66A8-0B4C-9082-1E71-9E0818627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4346-E014-46D2-A4D2-94944CFB795E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05437-9A07-2C00-B522-47242A0E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D11F0-A7B5-8DEB-F65D-7B792AF2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D6E8-7C20-436B-88EE-33957D16D5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104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C7D6-C453-4913-B7BE-1943600C0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C3394-BC13-6A61-2D99-B6B0115ED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4346-E014-46D2-A4D2-94944CFB795E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87CC8-1FA2-8041-8092-5D400696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4FB0B-B315-2CB0-2BA4-BBF11418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D6E8-7C20-436B-88EE-33957D16D5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868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95621D-98F8-983F-35A9-8A2A72F6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4346-E014-46D2-A4D2-94944CFB795E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C4B15D-A267-2D1D-C720-D24865FA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CB750-96F1-AD7F-B65D-3DA22460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D6E8-7C20-436B-88EE-33957D16D5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4882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3F70-C565-34C5-2498-FECFD0B6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5D6E8-2DDD-D9B0-C8BE-27A9E1E5E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0C0D23-8D46-9ACA-8BD0-736AA922F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DEA65-89AB-35DF-3509-C4CAC3FC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4346-E014-46D2-A4D2-94944CFB795E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E571C-2622-C768-F203-A5EC7F70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11B2C-7347-0C76-A87C-82527A0C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D6E8-7C20-436B-88EE-33957D16D5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810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372C-ABC3-8511-7F0F-4AC34704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30916-0A24-C488-1D76-E5118D2BC3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045C0-8AE7-24E4-7599-E9811C2D5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0B1E2-2A37-3257-4FC9-90A9D384E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E4346-E014-46D2-A4D2-94944CFB795E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671EE-E8DC-EB3A-75B5-C83FA3A0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E2E2F-70AD-D3CE-AE32-AEBA9EBA0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4D6E8-7C20-436B-88EE-33957D16D5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619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75F16F-62A7-32DA-D04D-D22EB9D9B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6E8E3-6321-1038-F691-BE63EA230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64DEF-CBFE-DA99-6745-E2AE52855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6E4346-E014-46D2-A4D2-94944CFB795E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B02E1-24A4-0D41-DF3B-659D78405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ADC90-7079-4A8A-8FDF-A013B40AF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44D6E8-7C20-436B-88EE-33957D16D5E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261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rtos.org/Documentation/02-Kernel/02-Kernel-features/02-Queues-mutexes-and-semaphores/04-Mutexes" TargetMode="External"/><Relationship Id="rId2" Type="http://schemas.openxmlformats.org/officeDocument/2006/relationships/hyperlink" Target="https://freertos.org/Documentation/02-Kernel/02-Kernel-features/06-Event-group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freertos.org/Documentation/02-Kernel/02-Kernel-features/06-Event-group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rtos.org/Documentation/02-Kernel/04-API-references/12-Event-groups-or-flags/01-xEventGroupCreat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key.es/en/maker/projects/introduction-to-rtos-solution-to-part-4-memory-management/6d4dfcaa1ff84f57a2098da8e6401d9c?srsltid=AfmBOope5EsT5idaApq4rnFa_UqB-1vpL4cTnhnAxnGjDERClYkeB0ey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freertos.org/Documentation/02-Kernel/04-API-references/12-Event-groups-or-flags/01-xEventGroupCreate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freertos.org/Documentation/02-Kernel/04-API-references/12-Event-groups-or-flags/04-xEventGroupWaitBits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rtos.org/Documentation/02-Kernel/02-Kernel-features/02-Queues-mutexes-and-semaphores/04-Mutexes" TargetMode="External"/><Relationship Id="rId2" Type="http://schemas.openxmlformats.org/officeDocument/2006/relationships/hyperlink" Target="https://freertos.org/Documentation/02-Kernel/02-Kernel-features/06-Event-group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freertos.org/Documentation/02-Kernel/04-API-references/10-Semaphore-and-Mutexes/06-xSemaphoreCreateMutex" TargetMode="Externa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freertos.org/Documentation/02-Kernel/04-API-references/10-Semaphore-and-Mutexes/12-xSemaphoreTake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F8783-14DB-9AB1-D8D0-137CFCCB8D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Concurrency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44348-B825-1F36-702E-91E7133CB1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@BB / @MV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8334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A26264-FF31-D1B7-14D0-CDE500A09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33" y="0"/>
            <a:ext cx="90463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562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DDCBC0-6FC6-35F8-CCA4-F8A4443CD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93" y="9047"/>
            <a:ext cx="8869013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47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12764-2D24-1E48-03CF-A6E1CBEF2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50" y="523469"/>
            <a:ext cx="11288700" cy="581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8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77FD83-DA50-AAD8-FCDE-2019BB41E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909286"/>
            <a:ext cx="11345858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210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FD92-859B-55A2-BD08-010228BC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FreeRTOS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77C99-19FA-9B5A-8AF0-6348A414A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groups (flags)</a:t>
            </a:r>
          </a:p>
          <a:p>
            <a:pPr lvl="1"/>
            <a:r>
              <a:rPr lang="nl-NL" sz="1800" dirty="0">
                <a:hlinkClick r:id="rId2"/>
              </a:rPr>
              <a:t>https://freertos.org/Documentation/02-Kernel/02-Kernel-features/06-Event-groups</a:t>
            </a:r>
            <a:endParaRPr lang="nl-NL" sz="1800" dirty="0"/>
          </a:p>
          <a:p>
            <a:pPr lvl="1"/>
            <a:endParaRPr lang="nl-NL" dirty="0"/>
          </a:p>
          <a:p>
            <a:r>
              <a:rPr lang="nl-NL" dirty="0" err="1"/>
              <a:t>Mutex</a:t>
            </a:r>
            <a:endParaRPr lang="nl-NL" dirty="0"/>
          </a:p>
          <a:p>
            <a:pPr lvl="1"/>
            <a:r>
              <a:rPr lang="nl-NL" sz="1800" dirty="0">
                <a:hlinkClick r:id="rId3"/>
              </a:rPr>
              <a:t>https://www.freertos.org/Documentation/02-Kernel/02-Kernel-features/02-Queues-mutexes-and-semaphores/04-Mutexes</a:t>
            </a:r>
            <a:endParaRPr lang="nl-NL" sz="1800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366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Ene taak kan de ander activeren.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07533" y="3618270"/>
            <a:ext cx="10526248" cy="254757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Taak2 staat te wachten.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Taak1 zet de </a:t>
            </a:r>
            <a:r>
              <a:rPr lang="nl-NL" dirty="0" err="1"/>
              <a:t>flag</a:t>
            </a:r>
            <a:r>
              <a:rPr lang="nl-N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Taak2 merkt dat en gaat aan de slag.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47" y="1421704"/>
            <a:ext cx="5521059" cy="182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610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Ene taak kan de ander activeren.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07533" y="3618270"/>
            <a:ext cx="10526248" cy="254757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Taak2 is bezig.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Taak1 zet de </a:t>
            </a:r>
            <a:r>
              <a:rPr lang="nl-NL" dirty="0" err="1"/>
              <a:t>flag</a:t>
            </a:r>
            <a:r>
              <a:rPr lang="nl-N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Als taak2 klaar is, gaat hij weer ‘wachten’.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Taak2 merkt gelijk dat de </a:t>
            </a:r>
            <a:r>
              <a:rPr lang="nl-NL" dirty="0" err="1"/>
              <a:t>flag</a:t>
            </a:r>
            <a:r>
              <a:rPr lang="nl-NL" dirty="0"/>
              <a:t> gezet is en gaat aan de slag..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47" y="1421704"/>
            <a:ext cx="5521059" cy="182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52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Ene taak kan de ander activeren.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07533" y="3618270"/>
            <a:ext cx="10526248" cy="254757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Taak2 is bezig.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Taak1 zet de </a:t>
            </a:r>
            <a:r>
              <a:rPr lang="nl-NL" dirty="0" err="1"/>
              <a:t>flag</a:t>
            </a:r>
            <a:r>
              <a:rPr lang="nl-N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Taak1 zet nog een keer de </a:t>
            </a:r>
            <a:r>
              <a:rPr lang="nl-NL" dirty="0" err="1"/>
              <a:t>flag</a:t>
            </a:r>
            <a:r>
              <a:rPr lang="nl-NL" dirty="0"/>
              <a:t> voordat taak2 hem heeft gelezen.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De </a:t>
            </a:r>
            <a:r>
              <a:rPr lang="nl-NL" dirty="0" err="1"/>
              <a:t>flag</a:t>
            </a:r>
            <a:r>
              <a:rPr lang="nl-NL" dirty="0"/>
              <a:t> wordt dan slechts éénmaal gezet.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147" y="1421704"/>
            <a:ext cx="5521059" cy="1827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877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5223F-7D19-A614-F32B-61323364A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7BEB4-D2EF-7759-274F-7A298000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FreeRTOS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1F60-3D7F-00D2-2790-DFE0D09EE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groups (flags)</a:t>
            </a:r>
          </a:p>
          <a:p>
            <a:pPr lvl="1"/>
            <a:r>
              <a:rPr lang="nl-NL" sz="1800" dirty="0">
                <a:hlinkClick r:id="rId2"/>
              </a:rPr>
              <a:t>https://freertos.org/Documentation/02-Kernel/02-Kernel-features/06-Event-groups</a:t>
            </a:r>
            <a:endParaRPr lang="nl-NL" sz="1800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9881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E0603D-FA01-DBE5-A081-B3B284210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423" y="1432895"/>
            <a:ext cx="7441154" cy="42800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F88590-6F8C-E3FB-700D-C53835E295B9}"/>
              </a:ext>
            </a:extLst>
          </p:cNvPr>
          <p:cNvSpPr txBox="1"/>
          <p:nvPr/>
        </p:nvSpPr>
        <p:spPr>
          <a:xfrm>
            <a:off x="442451" y="6325435"/>
            <a:ext cx="118577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hlinkClick r:id="rId3"/>
              </a:rPr>
              <a:t>https://freertos.org/Documentation/02-Kernel/04-API-references/12-Event-groups-or-flags/01-xEventGroupCreate</a:t>
            </a:r>
            <a:endParaRPr lang="nl-NL" dirty="0"/>
          </a:p>
          <a:p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F6A709-237F-939A-8C2B-071B95368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202" y="334533"/>
            <a:ext cx="4582164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0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68EEF0-98BD-E57D-A552-782CD284B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97" y="1023602"/>
            <a:ext cx="11326806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5006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AE641-F5B6-C531-9120-8ADA323C4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710C-1A3D-A614-89B4-B80EB780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/ Heap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21DEE-1EC2-F6B3-A458-F8311EFF54A7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</a:t>
            </a:r>
            <a:r>
              <a:rPr lang="nl-NL" dirty="0"/>
              <a:t>Stack -&gt; </a:t>
            </a:r>
            <a:r>
              <a:rPr lang="nl-NL" dirty="0" err="1"/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Queues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050" name="Picture 2" descr="CS 225 | Stack and Heap Memory">
            <a:extLst>
              <a:ext uri="{FF2B5EF4-FFF2-40B4-BE49-F238E27FC236}">
                <a16:creationId xmlns:a16="http://schemas.microsoft.com/office/drawing/2014/main" id="{CBCFBFF3-428C-D89B-258E-C768EB059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7" y="1560787"/>
            <a:ext cx="34099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822850-4DFC-12A4-76E3-02E2DDB54EEB}"/>
              </a:ext>
            </a:extLst>
          </p:cNvPr>
          <p:cNvSpPr txBox="1"/>
          <p:nvPr/>
        </p:nvSpPr>
        <p:spPr>
          <a:xfrm flipH="1">
            <a:off x="3503987" y="2032696"/>
            <a:ext cx="5882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variables (e.g. calling a function)</a:t>
            </a:r>
          </a:p>
          <a:p>
            <a:r>
              <a:rPr lang="en-US" dirty="0"/>
              <a:t>Recursion?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30492-2701-AC32-7C94-2492186558C6}"/>
              </a:ext>
            </a:extLst>
          </p:cNvPr>
          <p:cNvSpPr txBox="1"/>
          <p:nvPr/>
        </p:nvSpPr>
        <p:spPr>
          <a:xfrm flipH="1">
            <a:off x="3503985" y="3313387"/>
            <a:ext cx="6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allocation (e.g. making an object with a constructor)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2453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D823D-76F1-44B0-8822-C74FF513E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7D22-B51B-14D3-DFB3-9271010F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/ Heap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C3BA3-62F8-0BAF-F9C8-A243D8B6FAE8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</a:t>
            </a:r>
            <a:r>
              <a:rPr lang="nl-NL" dirty="0"/>
              <a:t>Stack -&gt; </a:t>
            </a:r>
            <a:r>
              <a:rPr lang="nl-NL" dirty="0" err="1"/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Queues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050" name="Picture 2" descr="CS 225 | Stack and Heap Memory">
            <a:extLst>
              <a:ext uri="{FF2B5EF4-FFF2-40B4-BE49-F238E27FC236}">
                <a16:creationId xmlns:a16="http://schemas.microsoft.com/office/drawing/2014/main" id="{23AB742D-4C7D-D1F1-90EB-E1F374871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7" y="1560787"/>
            <a:ext cx="34099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 memory allocation">
            <a:extLst>
              <a:ext uri="{FF2B5EF4-FFF2-40B4-BE49-F238E27FC236}">
                <a16:creationId xmlns:a16="http://schemas.microsoft.com/office/drawing/2014/main" id="{E108B32D-B075-D56D-3B00-EF9801851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607" y="1489464"/>
            <a:ext cx="7010669" cy="394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0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4FC55-7CF7-9E96-3F0B-479EB473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10B5-C652-0994-6AFF-1DED1DDC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/ Heap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EF545D-24E8-C154-A80D-6F730CB5D2B2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</a:t>
            </a:r>
            <a:r>
              <a:rPr lang="nl-NL" dirty="0"/>
              <a:t>Stack -&gt; </a:t>
            </a:r>
            <a:r>
              <a:rPr lang="nl-NL" dirty="0" err="1"/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Queues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050" name="Picture 2" descr="CS 225 | Stack and Heap Memory">
            <a:extLst>
              <a:ext uri="{FF2B5EF4-FFF2-40B4-BE49-F238E27FC236}">
                <a16:creationId xmlns:a16="http://schemas.microsoft.com/office/drawing/2014/main" id="{9C367345-8B26-B28C-F81F-99D259B9D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7" y="1560787"/>
            <a:ext cx="34099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RTOS Memory Management">
            <a:extLst>
              <a:ext uri="{FF2B5EF4-FFF2-40B4-BE49-F238E27FC236}">
                <a16:creationId xmlns:a16="http://schemas.microsoft.com/office/drawing/2014/main" id="{41C61288-2CB5-39B4-7AD1-AE52CC52F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000" y="957519"/>
            <a:ext cx="7303941" cy="410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00D4A1-1C30-9236-E118-2738F6C17A5B}"/>
              </a:ext>
            </a:extLst>
          </p:cNvPr>
          <p:cNvSpPr txBox="1"/>
          <p:nvPr/>
        </p:nvSpPr>
        <p:spPr>
          <a:xfrm>
            <a:off x="309716" y="5582182"/>
            <a:ext cx="12270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900" dirty="0">
                <a:hlinkClick r:id="rId4"/>
              </a:rPr>
              <a:t>https://www.digikey.es/en/maker/projects/introduction-to-rtos-solution-to-part-4-memory-management/6d4dfcaa1ff84f57a2098da8e6401d9c?srsltid=AfmBOope5EsT5idaApq4rnFa_UqB-1vpL4cTnhnAxnGjDERClYkeB0ey</a:t>
            </a:r>
            <a:endParaRPr lang="nl-NL" sz="900" dirty="0"/>
          </a:p>
          <a:p>
            <a:endParaRPr lang="nl-NL" sz="900" dirty="0"/>
          </a:p>
        </p:txBody>
      </p:sp>
    </p:spTree>
    <p:extLst>
      <p:ext uri="{BB962C8B-B14F-4D97-AF65-F5344CB8AC3E}">
        <p14:creationId xmlns:p14="http://schemas.microsoft.com/office/powerpoint/2010/main" val="64712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A7CC1-3CDA-B786-097A-412F07A4F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8C4C69-4520-D1AE-BF29-5B90133A4776}"/>
              </a:ext>
            </a:extLst>
          </p:cNvPr>
          <p:cNvSpPr txBox="1"/>
          <p:nvPr/>
        </p:nvSpPr>
        <p:spPr>
          <a:xfrm>
            <a:off x="442451" y="6325435"/>
            <a:ext cx="11857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hlinkClick r:id="rId2"/>
              </a:rPr>
              <a:t>https://freertos.org/Documentation/02-Kernel/04-API-references/12-Event-groups-or-flags/05-xEventGroupSetBits</a:t>
            </a:r>
            <a:endParaRPr lang="nl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C259AF-A8D4-3744-D0F1-B9F4169C9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915" y="2429612"/>
            <a:ext cx="7478169" cy="2667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8CB044-5D2D-19F2-E358-BA98EC61C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030" y="945854"/>
            <a:ext cx="5877745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7938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A0682-0B48-D199-3291-0F6A06D10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4C9BDC-52E2-14DB-8E35-DB70B55824AC}"/>
              </a:ext>
            </a:extLst>
          </p:cNvPr>
          <p:cNvSpPr txBox="1"/>
          <p:nvPr/>
        </p:nvSpPr>
        <p:spPr>
          <a:xfrm>
            <a:off x="442451" y="6325435"/>
            <a:ext cx="11857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hlinkClick r:id="rId2"/>
              </a:rPr>
              <a:t>https://freertos.org/Documentation/02-Kernel/04-API-references/12-Event-groups-or-flags/04-xEventGroupWaitBits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7C504-DFC6-A42F-0B29-D48147CCD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614" y="163233"/>
            <a:ext cx="5439534" cy="1609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F53B86-7195-A366-B3F6-2231E9B72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908" y="2135955"/>
            <a:ext cx="7316221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14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6A616-D63D-BD58-0E8D-01A860E89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4061-0D36-667A-F13A-120AED5B4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FreeRTOS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23840-52FF-C8F6-E1F7-366CA4779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groups (flags)</a:t>
            </a:r>
          </a:p>
          <a:p>
            <a:pPr lvl="1"/>
            <a:r>
              <a:rPr lang="nl-NL" sz="1800" dirty="0">
                <a:hlinkClick r:id="rId2"/>
              </a:rPr>
              <a:t>https://freertos.org/Documentation/02-Kernel/02-Kernel-features/06-Event-groups</a:t>
            </a:r>
            <a:endParaRPr lang="nl-NL" sz="1800" dirty="0"/>
          </a:p>
          <a:p>
            <a:pPr lvl="1"/>
            <a:endParaRPr lang="nl-NL" dirty="0"/>
          </a:p>
          <a:p>
            <a:r>
              <a:rPr lang="nl-NL" dirty="0" err="1"/>
              <a:t>Mutex</a:t>
            </a:r>
            <a:endParaRPr lang="nl-NL" dirty="0"/>
          </a:p>
          <a:p>
            <a:pPr lvl="1"/>
            <a:r>
              <a:rPr lang="nl-NL" sz="1800" dirty="0">
                <a:hlinkClick r:id="rId3"/>
              </a:rPr>
              <a:t>https://www.freertos.org/Documentation/02-Kernel/02-Kernel-features/02-Queues-mutexes-and-semaphores/04-Mutexes</a:t>
            </a:r>
            <a:endParaRPr lang="nl-NL" sz="1800" dirty="0"/>
          </a:p>
          <a:p>
            <a:pPr lvl="1"/>
            <a:endParaRPr lang="nl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F4F150-0633-A376-6D9C-0AFB7C1B3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388" y="4738995"/>
            <a:ext cx="39052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3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24A04-3F2B-D93E-1690-91D7C670B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2541D7-EF86-29A5-A562-29362B76433B}"/>
              </a:ext>
            </a:extLst>
          </p:cNvPr>
          <p:cNvSpPr txBox="1"/>
          <p:nvPr/>
        </p:nvSpPr>
        <p:spPr>
          <a:xfrm>
            <a:off x="78659" y="6325435"/>
            <a:ext cx="129195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600" dirty="0">
                <a:hlinkClick r:id="rId2"/>
              </a:rPr>
              <a:t>https://www.freertos.org/Documentation/02-Kernel/04-API-references/10-Semaphore-and-Mutexes/06-xSemaphoreCreateMutex</a:t>
            </a:r>
            <a:endParaRPr lang="nl-NL" sz="1600" dirty="0"/>
          </a:p>
          <a:p>
            <a:endParaRPr lang="nl-NL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C92ACB-4719-3E1D-0883-1530568C5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522" y="338569"/>
            <a:ext cx="5410955" cy="4191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956E26-59F7-6FAA-0751-6C95FD465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970" y="1290118"/>
            <a:ext cx="4972744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129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8FB3A-C209-81CE-57CB-39940293A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ED8953-1A74-8E77-D9A3-ED62B9A2A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6" y="136069"/>
            <a:ext cx="4391638" cy="666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E352D0-D58B-D487-D2AF-CA9A6158A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995" y="0"/>
            <a:ext cx="5569714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F58ABD-6650-BE28-1B1D-B06FF50A25F4}"/>
              </a:ext>
            </a:extLst>
          </p:cNvPr>
          <p:cNvSpPr txBox="1"/>
          <p:nvPr/>
        </p:nvSpPr>
        <p:spPr>
          <a:xfrm>
            <a:off x="158506" y="2828835"/>
            <a:ext cx="51509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hlinkClick r:id="rId4"/>
              </a:rPr>
              <a:t>https://www.freertos.org/Documentation/02-Kernel/04-API-references/10-Semaphore-and-Mutexes/12-xSemaphoreTake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5808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711D-57C0-4F48-F325-0B86F039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Mutex demo in python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25802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E1780-1FEA-88BE-A154-89F55F67B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ext Step Keep Moving Progress System Procedure Question Mark Road 3d  Illustration Stock Illustration | Adobe Stock">
            <a:extLst>
              <a:ext uri="{FF2B5EF4-FFF2-40B4-BE49-F238E27FC236}">
                <a16:creationId xmlns:a16="http://schemas.microsoft.com/office/drawing/2014/main" id="{0D2E41B7-31B7-12FA-631E-35ABE23CC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252413"/>
            <a:ext cx="9525000" cy="635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6493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31DEF3-4CB3-9D7C-9D46-80EA7AAE4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02" y="833075"/>
            <a:ext cx="11612596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26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F34D-E8E0-DCF9-070C-EAEF638A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CleanRTOS</a:t>
            </a:r>
            <a:r>
              <a:rPr lang="en-US" dirty="0"/>
              <a:t> vs </a:t>
            </a:r>
            <a:r>
              <a:rPr lang="en-US" dirty="0" err="1"/>
              <a:t>FreeRTOS</a:t>
            </a:r>
            <a:endParaRPr lang="nl-N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AF1605-6061-456B-06DE-DB8F47DA5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287498"/>
              </p:ext>
            </p:extLst>
          </p:nvPr>
        </p:nvGraphicFramePr>
        <p:xfrm>
          <a:off x="2032000" y="2253500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549334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2127648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17689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CleanRTOS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FreeRTOS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60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Flags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Flag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EventGroup</a:t>
                      </a:r>
                      <a:r>
                        <a:rPr lang="en-US" dirty="0"/>
                        <a:t> (bit)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47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Mutex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Mutex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Mutex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00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Pool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Pool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Mutex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854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685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Timer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EventGroup</a:t>
                      </a:r>
                      <a:r>
                        <a:rPr lang="en-US" dirty="0"/>
                        <a:t> (bit)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40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9918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7503-E1B2-3F2A-2919-E85AFAD8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Synchronisatie</a:t>
            </a:r>
            <a:r>
              <a:rPr lang="en-US" dirty="0"/>
              <a:t> </a:t>
            </a:r>
            <a:r>
              <a:rPr lang="en-US" dirty="0" err="1"/>
              <a:t>mechanismen</a:t>
            </a:r>
            <a:r>
              <a:rPr lang="en-US" dirty="0"/>
              <a:t> RTOS</a:t>
            </a:r>
            <a:endParaRPr lang="nl-NL" dirty="0"/>
          </a:p>
        </p:txBody>
      </p:sp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46D93710-EE04-903E-F561-C478F45D3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515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met een pool.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07533" y="3372464"/>
            <a:ext cx="10526248" cy="279338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De ene taak stuurt een gegeven naar andere taak.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513" y="1388805"/>
            <a:ext cx="5701215" cy="163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788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met een pool.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07533" y="3677264"/>
            <a:ext cx="10526248" cy="248858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Taak2 gaat pas lezen als hij geactiveerd wordt.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Een pool wordt daarom vaak gecombineerd met een </a:t>
            </a:r>
            <a:r>
              <a:rPr lang="nl-NL" dirty="0" err="1"/>
              <a:t>flag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137" y="1431550"/>
            <a:ext cx="4988018" cy="206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7843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met pool.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07533" y="4336026"/>
            <a:ext cx="10526248" cy="1829824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Een </a:t>
            </a:r>
            <a:r>
              <a:rPr lang="nl-NL" dirty="0" err="1"/>
              <a:t>mutex</a:t>
            </a:r>
            <a:r>
              <a:rPr lang="nl-NL" dirty="0"/>
              <a:t> is nodig.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nl-NL" dirty="0"/>
              <a:t>Bij </a:t>
            </a:r>
            <a:r>
              <a:rPr lang="nl-NL" dirty="0" err="1"/>
              <a:t>preëmptive</a:t>
            </a:r>
            <a:r>
              <a:rPr lang="nl-NL" dirty="0"/>
              <a:t> </a:t>
            </a:r>
            <a:r>
              <a:rPr lang="nl-NL" dirty="0" err="1"/>
              <a:t>rtos</a:t>
            </a:r>
            <a:r>
              <a:rPr lang="nl-NL" dirty="0"/>
              <a:t>.</a:t>
            </a:r>
          </a:p>
          <a:p>
            <a:pPr marL="914400" lvl="1">
              <a:buFont typeface="Arial" panose="020B0604020202020204" pitchFamily="34" charset="0"/>
              <a:buChar char="•"/>
            </a:pPr>
            <a:r>
              <a:rPr lang="nl-NL" dirty="0"/>
              <a:t>Als lezen en schrijven niet in een keer gaat.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48" y="1327354"/>
            <a:ext cx="5805703" cy="2450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15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5"/>
          </p:nvPr>
        </p:nvSpPr>
        <p:spPr>
          <a:xfrm>
            <a:off x="1007534" y="3352800"/>
            <a:ext cx="5044017" cy="2803525"/>
          </a:xfrm>
        </p:spPr>
        <p:txBody>
          <a:bodyPr/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write(data: any) {</a:t>
            </a:r>
            <a:endParaRPr lang="nl-N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mutex.wait();</a:t>
            </a:r>
            <a:endParaRPr lang="nl-N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pool.write(data);</a:t>
            </a:r>
            <a:endParaRPr lang="nl-N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mutex.signal();</a:t>
            </a:r>
            <a:endParaRPr lang="nl-N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/>
          </p:nvPr>
        </p:nvSpPr>
        <p:spPr>
          <a:xfrm>
            <a:off x="6051551" y="3185652"/>
            <a:ext cx="5471582" cy="297067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any read() {</a:t>
            </a:r>
            <a:endParaRPr lang="nl-N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mutex.wait();</a:t>
            </a:r>
            <a:endParaRPr lang="nl-N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any data = pool.read();</a:t>
            </a:r>
            <a:endParaRPr lang="nl-N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mutex.signal();</a:t>
            </a:r>
          </a:p>
          <a:p>
            <a:r>
              <a:rPr lang="nl-N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data;</a:t>
            </a:r>
          </a:p>
          <a:p>
            <a:r>
              <a:rPr lang="nl-N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Communicatie met pool</a:t>
            </a: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858" y="688258"/>
            <a:ext cx="5388077" cy="219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612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6139" y="529516"/>
            <a:ext cx="8746790" cy="523220"/>
          </a:xfrm>
        </p:spPr>
        <p:txBody>
          <a:bodyPr/>
          <a:lstStyle/>
          <a:p>
            <a:r>
              <a:rPr lang="nl-NL" sz="2800" dirty="0"/>
              <a:t>Communicatie en synchronisatie met </a:t>
            </a:r>
            <a:r>
              <a:rPr lang="nl-NL" sz="2800" dirty="0" err="1"/>
              <a:t>channel</a:t>
            </a:r>
            <a:r>
              <a:rPr lang="nl-NL" sz="2800" dirty="0"/>
              <a:t>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007533" y="3106994"/>
            <a:ext cx="10526248" cy="305885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Taak2 staat te wachten.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Taak1 schrijft iets in de </a:t>
            </a:r>
            <a:r>
              <a:rPr lang="nl-NL" dirty="0" err="1"/>
              <a:t>channel</a:t>
            </a:r>
            <a:r>
              <a:rPr lang="nl-N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Taak2 merkt dat. Leest iets uit de </a:t>
            </a:r>
            <a:r>
              <a:rPr lang="nl-NL" dirty="0" err="1"/>
              <a:t>channel</a:t>
            </a:r>
            <a:r>
              <a:rPr lang="nl-NL" dirty="0"/>
              <a:t>. En gaat aan de slag.</a:t>
            </a: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54" y="1052736"/>
            <a:ext cx="5539188" cy="14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75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46139" y="529516"/>
            <a:ext cx="8746790" cy="523220"/>
          </a:xfrm>
        </p:spPr>
        <p:txBody>
          <a:bodyPr/>
          <a:lstStyle/>
          <a:p>
            <a:r>
              <a:rPr lang="nl-NL" sz="2800" dirty="0"/>
              <a:t>Communicatie en synchronisatie met </a:t>
            </a:r>
            <a:r>
              <a:rPr lang="nl-NL" sz="2800" dirty="0" err="1"/>
              <a:t>channel</a:t>
            </a:r>
            <a:r>
              <a:rPr lang="nl-NL" sz="2800" dirty="0"/>
              <a:t>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007533" y="3106994"/>
            <a:ext cx="10526248" cy="305885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Taak2 is bezig.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Taak1 schrijft iets in de </a:t>
            </a:r>
            <a:r>
              <a:rPr lang="nl-NL" dirty="0" err="1"/>
              <a:t>channel</a:t>
            </a:r>
            <a:r>
              <a:rPr lang="nl-N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Zodra taak2 gereed is, gaat hij weer wachten.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Merkt onmiddellijk dat er weer iets in de </a:t>
            </a:r>
            <a:r>
              <a:rPr lang="nl-NL" dirty="0" err="1"/>
              <a:t>channel</a:t>
            </a:r>
            <a:r>
              <a:rPr lang="nl-NL" dirty="0"/>
              <a:t> staat.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Leest de </a:t>
            </a:r>
            <a:r>
              <a:rPr lang="nl-NL" dirty="0" err="1"/>
              <a:t>channel</a:t>
            </a:r>
            <a:r>
              <a:rPr lang="nl-NL" dirty="0"/>
              <a:t> en gaat weer aan de slag. </a:t>
            </a: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154" y="1052736"/>
            <a:ext cx="5539188" cy="14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4414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van de les.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Synchronisatie en communicatie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Quiz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Timers en periodieke timers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Wachten op verschillende ‘</a:t>
            </a:r>
            <a:r>
              <a:rPr lang="nl-NL" dirty="0" err="1"/>
              <a:t>waitables</a:t>
            </a:r>
            <a:r>
              <a:rPr lang="nl-NL" dirty="0"/>
              <a:t>’.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Concurrency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Tekenen met SIM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Oefening </a:t>
            </a:r>
            <a:r>
              <a:rPr lang="nl-NL" dirty="0" err="1"/>
              <a:t>duivenschrek</a:t>
            </a:r>
            <a:r>
              <a:rPr lang="nl-NL" dirty="0"/>
              <a:t>.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62121" y="2244437"/>
            <a:ext cx="568036" cy="36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1257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van de les.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46139" y="1654320"/>
            <a:ext cx="10526248" cy="460851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Synchronisatie en communicatie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Quiz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Timers en periodieke timers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Wachten op verschillende ‘</a:t>
            </a:r>
            <a:r>
              <a:rPr lang="nl-NL" dirty="0" err="1"/>
              <a:t>waitables</a:t>
            </a:r>
            <a:r>
              <a:rPr lang="nl-NL" dirty="0"/>
              <a:t>’.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Concurrency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Tekenen met SIM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Oefening zonnescherm.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Afsluiting.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62121" y="2881747"/>
            <a:ext cx="568036" cy="36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496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C7DD79-E993-7020-4A8E-A9E62F7E2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76" y="318653"/>
            <a:ext cx="11088647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514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Taak wordt geactiveerd door Timer.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736259" y="1557338"/>
            <a:ext cx="7797522" cy="460851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 zet timer en geeft wachttijd op.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Taak gaat wachten.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Na afloop van de wachttijd gaat de timer af.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De taak merkt dat en gaat aan de slag.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Als de taak (nog) bezig is als de timer afgaat. Dan gaat de taak na de bezigheid gelijk weer aan de slag. </a:t>
            </a:r>
          </a:p>
          <a:p>
            <a:endParaRPr lang="nl-NL" dirty="0"/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461" y="1944482"/>
            <a:ext cx="2208325" cy="325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427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Periodieke timer.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4119715" y="1557338"/>
            <a:ext cx="7414065" cy="460851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Geeft om de zoveel tijd een signaal.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Een taak kan daar steeds op wachten en zo een periodieke taak uitvoeren.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Als de taak nog bezig is als het periodieke signaal binnen komt, dan gaat hij onmiddellijk daarna weer door.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Als er twee periodieke signalen binnenkomen terwijl hij nog bezig is, dan wordt er maar een keer onthouden. 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3" y="1819434"/>
            <a:ext cx="2371653" cy="32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622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van de les.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46139" y="1654320"/>
            <a:ext cx="10526248" cy="460851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Synchronisatie en communicatie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Quiz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Timers en periodieke timers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Wachten op verschillende ‘</a:t>
            </a:r>
            <a:r>
              <a:rPr lang="nl-NL" dirty="0" err="1"/>
              <a:t>waitables</a:t>
            </a:r>
            <a:r>
              <a:rPr lang="nl-NL" dirty="0"/>
              <a:t>’.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Concurrency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Tekenen met SIM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Oefening </a:t>
            </a:r>
            <a:r>
              <a:rPr lang="nl-NL" dirty="0" err="1"/>
              <a:t>duivenschrek</a:t>
            </a:r>
            <a:r>
              <a:rPr lang="nl-NL" dirty="0"/>
              <a:t>.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62121" y="3380511"/>
            <a:ext cx="568036" cy="36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58292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Meerdere </a:t>
            </a:r>
            <a:r>
              <a:rPr lang="nl-NL" dirty="0" err="1"/>
              <a:t>waitables</a:t>
            </a:r>
            <a:r>
              <a:rPr lang="nl-NL" dirty="0"/>
              <a:t>.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38" y="2150069"/>
            <a:ext cx="3889655" cy="3011866"/>
          </a:xfrm>
          <a:prstGeom prst="rect">
            <a:avLst/>
          </a:prstGeom>
        </p:spPr>
      </p:pic>
      <p:sp>
        <p:nvSpPr>
          <p:cNvPr id="5" name="Text Box 2"/>
          <p:cNvSpPr txBox="1">
            <a:spLocks noGrp="1" noChangeArrowheads="1"/>
          </p:cNvSpPr>
          <p:nvPr>
            <p:ph sz="quarter" idx="11"/>
          </p:nvPr>
        </p:nvSpPr>
        <p:spPr bwMode="auto">
          <a:xfrm>
            <a:off x="5516563" y="1557338"/>
            <a:ext cx="6016625" cy="46085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wait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flag1+flag2+timer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flag1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flag2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...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timer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l-NL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nl-NL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nl-NL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nl-NL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1179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van de les.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46139" y="1654320"/>
            <a:ext cx="10526248" cy="460851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Synchronisatie en communicatie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Quiz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Timers en periodieke timers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Wachten op verschillende ‘</a:t>
            </a:r>
            <a:r>
              <a:rPr lang="nl-NL" dirty="0" err="1"/>
              <a:t>waitables</a:t>
            </a:r>
            <a:r>
              <a:rPr lang="nl-NL" dirty="0"/>
              <a:t>’.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Concurrency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Tekenen met SIM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Oefening zonnescherm.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Afsluiting. 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62121" y="3958576"/>
            <a:ext cx="568036" cy="36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18119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138" y="580103"/>
            <a:ext cx="9248235" cy="816077"/>
          </a:xfrm>
        </p:spPr>
        <p:txBody>
          <a:bodyPr>
            <a:normAutofit fontScale="90000"/>
          </a:bodyPr>
          <a:lstStyle/>
          <a:p>
            <a:r>
              <a:rPr lang="nl-NL" dirty="0"/>
              <a:t>Concurrency diagram van snoepautomaat.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88" y="1729565"/>
            <a:ext cx="7570347" cy="428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522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van de les.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46139" y="1654320"/>
            <a:ext cx="10526248" cy="460851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Synchronisatie en communicatie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Quiz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Timers en periodieke timers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Wachten op verschillende ‘</a:t>
            </a:r>
            <a:r>
              <a:rPr lang="nl-NL" dirty="0" err="1"/>
              <a:t>waitables</a:t>
            </a:r>
            <a:r>
              <a:rPr lang="nl-NL" dirty="0"/>
              <a:t>’.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Concurrency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Tekenen met SIM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Oefening </a:t>
            </a:r>
            <a:r>
              <a:rPr lang="nl-NL" dirty="0" err="1"/>
              <a:t>duivenschreck</a:t>
            </a:r>
            <a:r>
              <a:rPr lang="nl-NL" dirty="0"/>
              <a:t>.</a:t>
            </a:r>
          </a:p>
        </p:txBody>
      </p:sp>
      <p:sp>
        <p:nvSpPr>
          <p:cNvPr id="4" name="Right Arrow 3"/>
          <p:cNvSpPr/>
          <p:nvPr/>
        </p:nvSpPr>
        <p:spPr>
          <a:xfrm>
            <a:off x="942230" y="4530438"/>
            <a:ext cx="568036" cy="36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797429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Concurrencydiagram</a:t>
            </a:r>
            <a:r>
              <a:rPr lang="nl-NL" dirty="0"/>
              <a:t> in SIM of Draw.io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l-NL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526689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 van de les.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46139" y="1654320"/>
            <a:ext cx="10526248" cy="460851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Synchronisatie en communicatie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Quiz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Timers en periodieke timers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Wachten op verschillende ‘</a:t>
            </a:r>
            <a:r>
              <a:rPr lang="nl-NL" dirty="0" err="1"/>
              <a:t>waitables</a:t>
            </a:r>
            <a:r>
              <a:rPr lang="nl-NL" dirty="0"/>
              <a:t>’.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Concurrency diagram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Tekenen met SIM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l-NL" dirty="0"/>
              <a:t>Oefening </a:t>
            </a:r>
            <a:r>
              <a:rPr lang="nl-NL" dirty="0" err="1"/>
              <a:t>duivenschreck</a:t>
            </a:r>
            <a:r>
              <a:rPr lang="nl-NL" dirty="0"/>
              <a:t>.</a:t>
            </a:r>
          </a:p>
        </p:txBody>
      </p:sp>
      <p:sp>
        <p:nvSpPr>
          <p:cNvPr id="4" name="Right Arrow 3"/>
          <p:cNvSpPr/>
          <p:nvPr/>
        </p:nvSpPr>
        <p:spPr>
          <a:xfrm>
            <a:off x="762121" y="5015347"/>
            <a:ext cx="568036" cy="360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719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A3B530-0635-4CAF-6E8B-ECA11069C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23" y="537759"/>
            <a:ext cx="10945753" cy="57824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97A5205-3D86-59A7-AEF3-61C7E7165018}"/>
              </a:ext>
            </a:extLst>
          </p:cNvPr>
          <p:cNvSpPr/>
          <p:nvPr/>
        </p:nvSpPr>
        <p:spPr>
          <a:xfrm>
            <a:off x="4080387" y="1465006"/>
            <a:ext cx="5987845" cy="23400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AF89DB-EC0E-5E69-EA80-CA9B72208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0387" y="1843299"/>
            <a:ext cx="7935432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39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2F1649-0CF1-C75F-399F-60EE2F64F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2" y="342469"/>
            <a:ext cx="11041016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7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7EE62A-1108-C228-0771-428130E89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5" y="713996"/>
            <a:ext cx="11241069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987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9E8368-9D7A-3DE6-2924-9AE4ED19E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544" y="0"/>
            <a:ext cx="10060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34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E915A6-E8EC-1F56-134A-0180C40A3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4" y="437732"/>
            <a:ext cx="10974332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3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1441</Words>
  <Application>Microsoft Office PowerPoint</Application>
  <PresentationFormat>Widescreen</PresentationFormat>
  <Paragraphs>212</Paragraphs>
  <Slides>48</Slides>
  <Notes>11</Notes>
  <HiddenSlides>19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Aptos</vt:lpstr>
      <vt:lpstr>Aptos Display</vt:lpstr>
      <vt:lpstr>Arial</vt:lpstr>
      <vt:lpstr>Calibri</vt:lpstr>
      <vt:lpstr>Courier New</vt:lpstr>
      <vt:lpstr>Office Theme</vt:lpstr>
      <vt:lpstr>Concurrency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FreeRTOS</vt:lpstr>
      <vt:lpstr>Ene taak kan de ander activeren.</vt:lpstr>
      <vt:lpstr>Ene taak kan de ander activeren.</vt:lpstr>
      <vt:lpstr>Ene taak kan de ander activeren.</vt:lpstr>
      <vt:lpstr>FreeRTOS</vt:lpstr>
      <vt:lpstr>PowerPoint Presentation</vt:lpstr>
      <vt:lpstr>Stack / Heap</vt:lpstr>
      <vt:lpstr>Stack / Heap</vt:lpstr>
      <vt:lpstr>Stack / Heap</vt:lpstr>
      <vt:lpstr>PowerPoint Presentation</vt:lpstr>
      <vt:lpstr>PowerPoint Presentation</vt:lpstr>
      <vt:lpstr>FreeRTOS</vt:lpstr>
      <vt:lpstr>PowerPoint Presentation</vt:lpstr>
      <vt:lpstr>PowerPoint Presentation</vt:lpstr>
      <vt:lpstr>Mutex demo in python</vt:lpstr>
      <vt:lpstr>PowerPoint Presentation</vt:lpstr>
      <vt:lpstr>CleanRTOS vs FreeRTOS</vt:lpstr>
      <vt:lpstr>Synchronisatie mechanismen RTOS</vt:lpstr>
      <vt:lpstr>Communicatie met een pool.</vt:lpstr>
      <vt:lpstr>Communicatie met een pool.</vt:lpstr>
      <vt:lpstr>Communicatie met pool.</vt:lpstr>
      <vt:lpstr>Communicatie met pool</vt:lpstr>
      <vt:lpstr>Communicatie en synchronisatie met channel.</vt:lpstr>
      <vt:lpstr>Communicatie en synchronisatie met channel.</vt:lpstr>
      <vt:lpstr>Inhoud van de les. </vt:lpstr>
      <vt:lpstr>Inhoud van de les. </vt:lpstr>
      <vt:lpstr>Taak wordt geactiveerd door Timer.</vt:lpstr>
      <vt:lpstr>Periodieke timer.</vt:lpstr>
      <vt:lpstr>Inhoud van de les. </vt:lpstr>
      <vt:lpstr>Meerdere waitables.</vt:lpstr>
      <vt:lpstr>Inhoud van de les. </vt:lpstr>
      <vt:lpstr>Concurrency diagram van snoepautomaat.</vt:lpstr>
      <vt:lpstr>Inhoud van de les. </vt:lpstr>
      <vt:lpstr>Concurrencydiagram in SIM of Draw.io</vt:lpstr>
      <vt:lpstr>Inhoud van de les.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 Bozon</dc:creator>
  <cp:lastModifiedBy>Bart Bozon</cp:lastModifiedBy>
  <cp:revision>5</cp:revision>
  <dcterms:created xsi:type="dcterms:W3CDTF">2025-09-25T10:07:47Z</dcterms:created>
  <dcterms:modified xsi:type="dcterms:W3CDTF">2025-10-01T09:08:36Z</dcterms:modified>
</cp:coreProperties>
</file>