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notesMasterIdLst>
    <p:notesMasterId r:id="rId17"/>
  </p:notesMasterIdLst>
  <p:sldIdLst>
    <p:sldId id="257" r:id="rId5"/>
    <p:sldId id="258" r:id="rId6"/>
    <p:sldId id="263" r:id="rId7"/>
    <p:sldId id="264" r:id="rId8"/>
    <p:sldId id="265" r:id="rId9"/>
    <p:sldId id="266" r:id="rId10"/>
    <p:sldId id="267" r:id="rId11"/>
    <p:sldId id="269" r:id="rId12"/>
    <p:sldId id="268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74939" autoAdjust="0"/>
  </p:normalViewPr>
  <p:slideViewPr>
    <p:cSldViewPr snapToGrid="0" showGuides="1">
      <p:cViewPr varScale="1">
        <p:scale>
          <a:sx n="48" d="100"/>
          <a:sy n="48" d="100"/>
        </p:scale>
        <p:origin x="566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Versteegen" userId="3db87500-6bb8-48d8-b495-b010ee39f961" providerId="ADAL" clId="{5273D86F-1609-49A8-9E46-E4D0F5C9A497}"/>
    <pc:docChg chg="undo custSel modSld">
      <pc:chgData name="Marius Versteegen" userId="3db87500-6bb8-48d8-b495-b010ee39f961" providerId="ADAL" clId="{5273D86F-1609-49A8-9E46-E4D0F5C9A497}" dt="2018-12-10T13:16:44.203" v="5" actId="14100"/>
      <pc:docMkLst>
        <pc:docMk/>
      </pc:docMkLst>
      <pc:sldChg chg="addSp delSp modSp">
        <pc:chgData name="Marius Versteegen" userId="3db87500-6bb8-48d8-b495-b010ee39f961" providerId="ADAL" clId="{5273D86F-1609-49A8-9E46-E4D0F5C9A497}" dt="2018-12-10T13:16:44.203" v="5" actId="14100"/>
        <pc:sldMkLst>
          <pc:docMk/>
          <pc:sldMk cId="1267865418" sldId="266"/>
        </pc:sldMkLst>
        <pc:spChg chg="add del mod">
          <ac:chgData name="Marius Versteegen" userId="3db87500-6bb8-48d8-b495-b010ee39f961" providerId="ADAL" clId="{5273D86F-1609-49A8-9E46-E4D0F5C9A497}" dt="2018-12-10T13:16:44.203" v="5" actId="14100"/>
          <ac:spMkLst>
            <pc:docMk/>
            <pc:sldMk cId="1267865418" sldId="266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262D2-9254-4CA1-B0EC-04EDCEADFD54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1F609B-809C-479F-B929-523C5471D966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0012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Desda</a:t>
            </a:r>
            <a:r>
              <a:rPr lang="en-US" dirty="0"/>
              <a:t> = “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slechts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”; </a:t>
            </a:r>
            <a:r>
              <a:rPr lang="en-US" dirty="0" err="1"/>
              <a:t>een</a:t>
            </a:r>
            <a:r>
              <a:rPr lang="en-US" dirty="0"/>
              <a:t> in de </a:t>
            </a:r>
            <a:r>
              <a:rPr lang="en-US" dirty="0" err="1"/>
              <a:t>wiskunde</a:t>
            </a:r>
            <a:r>
              <a:rPr lang="en-US" dirty="0"/>
              <a:t> </a:t>
            </a:r>
            <a:r>
              <a:rPr lang="en-US" dirty="0" err="1"/>
              <a:t>veel</a:t>
            </a:r>
            <a:r>
              <a:rPr lang="en-US" dirty="0"/>
              <a:t> </a:t>
            </a:r>
            <a:r>
              <a:rPr lang="en-US" dirty="0" err="1"/>
              <a:t>gebruikte</a:t>
            </a:r>
            <a:r>
              <a:rPr lang="en-US" dirty="0"/>
              <a:t> term om </a:t>
            </a:r>
            <a:r>
              <a:rPr lang="en-US" dirty="0" err="1"/>
              <a:t>aan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twee </a:t>
            </a:r>
            <a:r>
              <a:rPr lang="en-US" dirty="0" err="1"/>
              <a:t>beweringen</a:t>
            </a:r>
            <a:r>
              <a:rPr lang="en-US" dirty="0"/>
              <a:t> equivalent </a:t>
            </a:r>
            <a:r>
              <a:rPr lang="en-US" dirty="0" err="1"/>
              <a:t>zijn</a:t>
            </a:r>
            <a:r>
              <a:rPr lang="en-US" dirty="0"/>
              <a:t>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2E7AA-D814-40B1-8697-878C90C0D50F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01656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NL" dirty="0"/>
              <a:t>Opbouwen van een waarheidstabel van een</a:t>
            </a:r>
            <a:r>
              <a:rPr lang="nl-NL" baseline="0" dirty="0"/>
              <a:t> complexere, samengestelde propositie</a:t>
            </a:r>
          </a:p>
          <a:p>
            <a:endParaRPr lang="nl-NL" baseline="0" dirty="0"/>
          </a:p>
          <a:p>
            <a:r>
              <a:rPr lang="nl-NL" baseline="0" dirty="0"/>
              <a:t>In plaats van waarheidstabellen te maken voor elk van de deelformules, schrijven we de waarheidswaarde meteen onder de deelpropositie / -connectief.</a:t>
            </a:r>
          </a:p>
          <a:p>
            <a:endParaRPr lang="nl-NL" baseline="0" dirty="0"/>
          </a:p>
          <a:p>
            <a:r>
              <a:rPr lang="nl-NL" baseline="0" dirty="0"/>
              <a:t>In volgorde:</a:t>
            </a:r>
          </a:p>
          <a:p>
            <a:pPr marL="228600" indent="-228600">
              <a:buAutoNum type="arabicParenR"/>
            </a:pPr>
            <a:r>
              <a:rPr lang="nl-NL" baseline="0" dirty="0"/>
              <a:t>Overnemen van de waarde van </a:t>
            </a:r>
            <a:r>
              <a:rPr lang="nl-NL" i="1" baseline="0" dirty="0"/>
              <a:t>r</a:t>
            </a:r>
            <a:endParaRPr lang="nl-NL" i="0" baseline="0" dirty="0"/>
          </a:p>
          <a:p>
            <a:pPr marL="228600" indent="-228600">
              <a:buAutoNum type="arabicParenR"/>
            </a:pPr>
            <a:r>
              <a:rPr lang="nl-NL" i="0" baseline="0" dirty="0"/>
              <a:t>Overnemen van de waarde van </a:t>
            </a:r>
            <a:r>
              <a:rPr lang="nl-NL" i="1" baseline="0" dirty="0"/>
              <a:t>n</a:t>
            </a:r>
            <a:endParaRPr lang="nl-NL" i="0" baseline="0" dirty="0"/>
          </a:p>
          <a:p>
            <a:pPr marL="228600" indent="-228600">
              <a:buAutoNum type="arabicParenR"/>
            </a:pPr>
            <a:r>
              <a:rPr lang="nl-NL" i="0" baseline="0" dirty="0"/>
              <a:t>Implicatie </a:t>
            </a:r>
            <a:r>
              <a:rPr lang="nl-NL" i="1" baseline="0" dirty="0"/>
              <a:t>r </a:t>
            </a:r>
            <a:r>
              <a:rPr lang="nl-NL" i="1" baseline="0" dirty="0">
                <a:sym typeface="Wingdings" panose="05000000000000000000" pitchFamily="2" charset="2"/>
              </a:rPr>
              <a:t> n</a:t>
            </a:r>
            <a:endParaRPr lang="nl-NL" i="0" baseline="0" dirty="0">
              <a:sym typeface="Wingdings" panose="05000000000000000000" pitchFamily="2" charset="2"/>
            </a:endParaRPr>
          </a:p>
          <a:p>
            <a:pPr marL="228600" indent="-228600">
              <a:buAutoNum type="arabicParenR"/>
            </a:pPr>
            <a:r>
              <a:rPr lang="nl-NL" i="0" baseline="0" dirty="0">
                <a:sym typeface="Wingdings" panose="05000000000000000000" pitchFamily="2" charset="2"/>
              </a:rPr>
              <a:t>Conjunctie</a:t>
            </a:r>
          </a:p>
          <a:p>
            <a:pPr marL="228600" indent="-228600">
              <a:buAutoNum type="arabicParenR"/>
            </a:pPr>
            <a:r>
              <a:rPr lang="nl-NL" i="0" baseline="0" dirty="0">
                <a:sym typeface="Wingdings" panose="05000000000000000000" pitchFamily="2" charset="2"/>
              </a:rPr>
              <a:t>Buitenste implicatie</a:t>
            </a:r>
          </a:p>
          <a:p>
            <a:pPr marL="228600" indent="-228600">
              <a:buAutoNum type="arabicParenR"/>
            </a:pPr>
            <a:endParaRPr lang="nl-NL" i="0" baseline="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nl-NL" i="0" baseline="0" dirty="0">
                <a:sym typeface="Wingdings" panose="05000000000000000000" pitchFamily="2" charset="2"/>
              </a:rPr>
              <a:t>Regels betreft de volgorde van uitwerken:</a:t>
            </a:r>
          </a:p>
          <a:p>
            <a:pPr marL="0" indent="0">
              <a:buNone/>
            </a:pPr>
            <a:r>
              <a:rPr lang="nl-NL" i="0" baseline="0" dirty="0">
                <a:sym typeface="Wingdings" panose="05000000000000000000" pitchFamily="2" charset="2"/>
              </a:rPr>
              <a:t>Propositietoewijzingen (overschrijven) mag in elke volgorde</a:t>
            </a:r>
          </a:p>
          <a:p>
            <a:pPr marL="0" indent="0">
              <a:buNone/>
            </a:pPr>
            <a:r>
              <a:rPr lang="nl-NL" i="0" baseline="0" dirty="0">
                <a:sym typeface="Wingdings" panose="05000000000000000000" pitchFamily="2" charset="2"/>
              </a:rPr>
              <a:t>Verwerken van de </a:t>
            </a:r>
            <a:r>
              <a:rPr lang="nl-NL" i="0" baseline="0" dirty="0" err="1">
                <a:sym typeface="Wingdings" panose="05000000000000000000" pitchFamily="2" charset="2"/>
              </a:rPr>
              <a:t>connectieven</a:t>
            </a:r>
            <a:r>
              <a:rPr lang="nl-NL" i="0" baseline="0" dirty="0">
                <a:sym typeface="Wingdings" panose="05000000000000000000" pitchFamily="2" charset="2"/>
              </a:rPr>
              <a:t> volgens de ‘berekeningsvolgorde’ zoals uitgedrukt door de haakjes: eerst de deelformules die het verst tussen de haakjes zit (allerbinnenste formules), en daarna langzaamaan naar buiten werken.</a:t>
            </a:r>
          </a:p>
          <a:p>
            <a:pPr marL="0" indent="0">
              <a:buNone/>
            </a:pPr>
            <a:r>
              <a:rPr lang="nl-NL" i="0" baseline="0" dirty="0">
                <a:sym typeface="Wingdings" panose="05000000000000000000" pitchFamily="2" charset="2"/>
              </a:rPr>
              <a:t>Als je van de formule een (binaire) boom zou maken, voer je de toewijzingen uit vanaf de bladeren tot aan de wortel! [maar niet iedere student zal zien/begrijpen hoe je hier een boom van maakt!]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F609B-809C-479F-B929-523C5471D96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3445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nl-NL" dirty="0"/>
              <a:t>Bepaal de </a:t>
            </a:r>
            <a:r>
              <a:rPr lang="nl-NL" dirty="0" err="1"/>
              <a:t>waarheidwaardes</a:t>
            </a:r>
            <a:r>
              <a:rPr lang="nl-NL" baseline="0" dirty="0"/>
              <a:t> van ~p en ~q;</a:t>
            </a:r>
          </a:p>
          <a:p>
            <a:pPr marL="228600" indent="-228600">
              <a:buAutoNum type="arabicParenR"/>
            </a:pPr>
            <a:r>
              <a:rPr lang="nl-NL" baseline="0" dirty="0"/>
              <a:t>Combineer die tot de disjunctie aan de linkerzijde;</a:t>
            </a:r>
          </a:p>
          <a:p>
            <a:pPr marL="228600" indent="-228600">
              <a:buAutoNum type="arabicParenR"/>
            </a:pPr>
            <a:r>
              <a:rPr lang="nl-NL" baseline="0" dirty="0"/>
              <a:t>Kopieer de </a:t>
            </a:r>
            <a:r>
              <a:rPr lang="nl-NL" baseline="0" dirty="0" err="1"/>
              <a:t>waarheidwaardes</a:t>
            </a:r>
            <a:r>
              <a:rPr lang="nl-NL" baseline="0" dirty="0"/>
              <a:t> van r;</a:t>
            </a:r>
          </a:p>
          <a:p>
            <a:pPr marL="228600" indent="-228600">
              <a:buAutoNum type="arabicParenR"/>
            </a:pPr>
            <a:r>
              <a:rPr lang="nl-NL" baseline="0" dirty="0"/>
              <a:t>Combineer die met de tweede disjunctie;</a:t>
            </a:r>
          </a:p>
          <a:p>
            <a:pPr marL="228600" indent="-228600">
              <a:buAutoNum type="arabicParenR"/>
            </a:pPr>
            <a:r>
              <a:rPr lang="nl-NL" baseline="0" dirty="0"/>
              <a:t>Kopieer de </a:t>
            </a:r>
            <a:r>
              <a:rPr lang="nl-NL" baseline="0" dirty="0" err="1"/>
              <a:t>waarheidwaardes</a:t>
            </a:r>
            <a:r>
              <a:rPr lang="nl-NL" baseline="0" dirty="0"/>
              <a:t> van p, q en r voor de rechterzijde (van de equivalentie);</a:t>
            </a:r>
          </a:p>
          <a:p>
            <a:pPr marL="228600" indent="-228600">
              <a:buAutoNum type="arabicParenR"/>
            </a:pPr>
            <a:r>
              <a:rPr lang="nl-NL" baseline="0" dirty="0"/>
              <a:t>Bepaal de waarheidswaarde van de conjunctie tussen p en q;</a:t>
            </a:r>
          </a:p>
          <a:p>
            <a:pPr marL="228600" indent="-228600">
              <a:buAutoNum type="arabicParenR"/>
            </a:pPr>
            <a:r>
              <a:rPr lang="nl-NL" baseline="0" dirty="0"/>
              <a:t>Bepaal de waarheidswaarde van de implicatie;</a:t>
            </a:r>
          </a:p>
          <a:p>
            <a:pPr marL="228600" indent="-228600">
              <a:buAutoNum type="arabicParenR"/>
            </a:pPr>
            <a:r>
              <a:rPr lang="nl-NL" baseline="0" dirty="0"/>
              <a:t>Combineer met de eerdere bepaalde waarde (kolom 4) tot </a:t>
            </a:r>
            <a:r>
              <a:rPr lang="nl-NL" baseline="0"/>
              <a:t>het eindresultaat.</a:t>
            </a:r>
            <a:endParaRPr lang="nl-N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1F609B-809C-479F-B929-523C5471D966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8490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6" name="Rectangle 56"/>
          <p:cNvSpPr>
            <a:spLocks noGrp="1" noChangeArrowheads="1"/>
          </p:cNvSpPr>
          <p:nvPr>
            <p:ph type="ctrTitle" sz="quarter"/>
          </p:nvPr>
        </p:nvSpPr>
        <p:spPr>
          <a:xfrm>
            <a:off x="2398184" y="2286000"/>
            <a:ext cx="8777816" cy="579438"/>
          </a:xfrm>
        </p:spPr>
        <p:txBody>
          <a:bodyPr anchor="t"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5657" name="Rectangle 5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398184" y="3886200"/>
            <a:ext cx="8777816" cy="336550"/>
          </a:xfrm>
        </p:spPr>
        <p:txBody>
          <a:bodyPr/>
          <a:lstStyle>
            <a:lvl1pPr marL="0" indent="0">
              <a:lnSpc>
                <a:spcPct val="80000"/>
              </a:lnSpc>
              <a:buFont typeface="Zapf Dingbats" pitchFamily="96" charset="2"/>
              <a:buNone/>
              <a:defRPr sz="20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5659" name="Rectangle 5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6CB5FD5A-CCB6-4C82-B6B7-FCF3D8658829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25660" name="Rectangle 60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0F810642-8913-4CB7-A56E-59BAD52EAE77}" type="slidenum">
              <a:rPr lang="nl-NL" smtClean="0"/>
              <a:t>‹nr.›</a:t>
            </a:fld>
            <a:endParaRPr lang="nl-NL"/>
          </a:p>
        </p:txBody>
      </p:sp>
      <p:sp>
        <p:nvSpPr>
          <p:cNvPr id="25661" name="Rectangle 61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183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1680" y="1762126"/>
            <a:ext cx="7423571" cy="222214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5FD5A-CCB6-4C82-B6B7-FCF3D8658829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10642-8913-4CB7-A56E-59BAD52EAE77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8494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98467" y="609600"/>
            <a:ext cx="1169551" cy="3352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9900" y="609600"/>
            <a:ext cx="2745367" cy="3352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5FD5A-CCB6-4C82-B6B7-FCF3D8658829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10642-8913-4CB7-A56E-59BAD52EAE77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784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1" y="1762126"/>
            <a:ext cx="5151967" cy="22221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71167" y="1762126"/>
            <a:ext cx="5154084" cy="22221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6CB5FD5A-CCB6-4C82-B6B7-FCF3D8658829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F810642-8913-4CB7-A56E-59BAD52EAE77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42199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016001" y="1762126"/>
            <a:ext cx="5151967" cy="52322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71167" y="1762126"/>
            <a:ext cx="5154084" cy="22221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6CB5FD5A-CCB6-4C82-B6B7-FCF3D8658829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F810642-8913-4CB7-A56E-59BAD52EAE77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69150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6CB5FD5A-CCB6-4C82-B6B7-FCF3D8658829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F810642-8913-4CB7-A56E-59BAD52EAE77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656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6CB5FD5A-CCB6-4C82-B6B7-FCF3D8658829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F810642-8913-4CB7-A56E-59BAD52EAE77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5192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609600"/>
            <a:ext cx="8229600" cy="5794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6001" y="1762126"/>
            <a:ext cx="5151967" cy="22221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1167" y="1762126"/>
            <a:ext cx="5154084" cy="22221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6000" y="6248400"/>
            <a:ext cx="1828800" cy="457200"/>
          </a:xfrm>
        </p:spPr>
        <p:txBody>
          <a:bodyPr/>
          <a:lstStyle>
            <a:lvl1pPr>
              <a:defRPr/>
            </a:lvl1pPr>
          </a:lstStyle>
          <a:p>
            <a:fld id="{6CB5FD5A-CCB6-4C82-B6B7-FCF3D8658829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F810642-8913-4CB7-A56E-59BAD52EAE77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536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5FD5A-CCB6-4C82-B6B7-FCF3D8658829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10642-8913-4CB7-A56E-59BAD52EAE77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57707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23484"/>
            <a:ext cx="10515600" cy="1938992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461665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5FD5A-CCB6-4C82-B6B7-FCF3D8658829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10642-8913-4CB7-A56E-59BAD52EAE77}" type="slidenum">
              <a:rPr lang="nl-NL" smtClean="0"/>
              <a:t>‹nr.›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4554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1" y="1762126"/>
            <a:ext cx="5151967" cy="22221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1167" y="1762126"/>
            <a:ext cx="5154084" cy="22221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5FD5A-CCB6-4C82-B6B7-FCF3D8658829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10642-8913-4CB7-A56E-59BAD52EAE77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9794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1105914"/>
            <a:ext cx="10515600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2043410"/>
            <a:ext cx="5158316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22221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2043410"/>
            <a:ext cx="5183717" cy="4616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222214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5FD5A-CCB6-4C82-B6B7-FCF3D8658829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10642-8913-4CB7-A56E-59BAD52EAE77}" type="slidenum">
              <a:rPr lang="nl-NL" smtClean="0"/>
              <a:t>‹nr.›</a:t>
            </a:fld>
            <a:endParaRPr lang="nl-NL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2521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5FD5A-CCB6-4C82-B6B7-FCF3D8658829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10642-8913-4CB7-A56E-59BAD52EAE77}" type="slidenum">
              <a:rPr lang="nl-NL" smtClean="0"/>
              <a:t>‹nr.›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273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5FD5A-CCB6-4C82-B6B7-FCF3D8658829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10642-8913-4CB7-A56E-59BAD52EAE77}" type="slidenum">
              <a:rPr lang="nl-NL" smtClean="0"/>
              <a:t>‹nr.›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83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980182"/>
            <a:ext cx="3932767" cy="107721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22837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385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5FD5A-CCB6-4C82-B6B7-FCF3D8658829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10642-8913-4CB7-A56E-59BAD52EAE77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03249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980182"/>
            <a:ext cx="3932767" cy="1077218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5847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3855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B5FD5A-CCB6-4C82-B6B7-FCF3D8658829}" type="datetimeFigureOut">
              <a:rPr lang="nl-NL" smtClean="0"/>
              <a:t>10-12-2018</a:t>
            </a:fld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F810642-8913-4CB7-A56E-59BAD52EAE77}" type="slidenum">
              <a:rPr lang="nl-NL" smtClean="0"/>
              <a:t>‹nr.›</a:t>
            </a:fld>
            <a:endParaRPr lang="nl-NL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156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1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1117600" y="609600"/>
            <a:ext cx="8229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4623" name="Rectangle 47"/>
          <p:cNvSpPr>
            <a:spLocks noGrp="1" noChangeAspect="1" noChangeArrowheads="1"/>
          </p:cNvSpPr>
          <p:nvPr>
            <p:ph type="body" idx="1"/>
          </p:nvPr>
        </p:nvSpPr>
        <p:spPr bwMode="auto">
          <a:xfrm>
            <a:off x="1016000" y="1762126"/>
            <a:ext cx="10509251" cy="2222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624" name="Rectangle 4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16000" y="6248400"/>
            <a:ext cx="1828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tx1"/>
                </a:solidFill>
              </a:defRPr>
            </a:lvl1pPr>
          </a:lstStyle>
          <a:p>
            <a:fld id="{6CB5FD5A-CCB6-4C82-B6B7-FCF3D8658829}" type="datetimeFigureOut">
              <a:rPr lang="nl-NL" smtClean="0"/>
              <a:pPr/>
              <a:t>10-12-2018</a:t>
            </a:fld>
            <a:endParaRPr lang="nl-NL"/>
          </a:p>
        </p:txBody>
      </p:sp>
      <p:sp>
        <p:nvSpPr>
          <p:cNvPr id="24625" name="Rectangle 4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810642-8913-4CB7-A56E-59BAD52EAE77}" type="slidenum">
              <a:rPr lang="nl-NL" smtClean="0"/>
              <a:pPr/>
              <a:t>‹nr.›</a:t>
            </a:fld>
            <a:endParaRPr lang="nl-NL"/>
          </a:p>
        </p:txBody>
      </p:sp>
      <p:sp>
        <p:nvSpPr>
          <p:cNvPr id="24626" name="Rectangle 5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4924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D0010"/>
        </a:buClr>
        <a:buSzPct val="60000"/>
        <a:buFont typeface="Zapf Dingbats" pitchFamily="96" charset="2"/>
        <a:buChar char="n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8191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pitchFamily="96" charset="2"/>
        <a:buChar char="n"/>
        <a:defRPr sz="26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pitchFamily="96" charset="2"/>
        <a:buChar char="n"/>
        <a:defRPr sz="2400" kern="1200">
          <a:solidFill>
            <a:srgbClr val="000000"/>
          </a:solidFill>
          <a:latin typeface="+mn-lt"/>
          <a:ea typeface="+mn-ea"/>
          <a:cs typeface="+mn-cs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pitchFamily="96" charset="2"/>
        <a:buChar char="n"/>
        <a:defRPr sz="2200" kern="1200">
          <a:solidFill>
            <a:srgbClr val="000000"/>
          </a:solidFill>
          <a:latin typeface="+mn-lt"/>
          <a:ea typeface="+mn-ea"/>
          <a:cs typeface="+mn-cs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pitchFamily="96" charset="2"/>
        <a:buChar char="n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.xml"/><Relationship Id="rId7" Type="http://schemas.openxmlformats.org/officeDocument/2006/relationships/image" Target="../media/image7.png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8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2398184" y="2286000"/>
            <a:ext cx="8777816" cy="1077218"/>
          </a:xfrm>
        </p:spPr>
        <p:txBody>
          <a:bodyPr>
            <a:normAutofit/>
          </a:bodyPr>
          <a:lstStyle/>
          <a:p>
            <a:r>
              <a:rPr lang="nl-NL" dirty="0" err="1"/>
              <a:t>Analytical</a:t>
            </a:r>
            <a:r>
              <a:rPr lang="nl-NL" dirty="0"/>
              <a:t> Skills</a:t>
            </a:r>
            <a:br>
              <a:rPr lang="nl-NL" dirty="0"/>
            </a:br>
            <a:r>
              <a:rPr lang="nl-NL" dirty="0"/>
              <a:t>4.2 Waarheidstabellen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nl-NL" dirty="0"/>
              <a:t>Docent: </a:t>
            </a:r>
          </a:p>
        </p:txBody>
      </p:sp>
    </p:spTree>
    <p:extLst>
      <p:ext uri="{BB962C8B-B14F-4D97-AF65-F5344CB8AC3E}">
        <p14:creationId xmlns:p14="http://schemas.microsoft.com/office/powerpoint/2010/main" val="771020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111820"/>
            <a:ext cx="9134231" cy="1077218"/>
          </a:xfrm>
        </p:spPr>
        <p:txBody>
          <a:bodyPr/>
          <a:lstStyle/>
          <a:p>
            <a:r>
              <a:rPr lang="nl-NL" dirty="0"/>
              <a:t>Waarheidstabel van complexe samenstelling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r>
              <a:rPr lang="nl-NL" dirty="0"/>
              <a:t>Voorbeeld: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5" y="2703096"/>
            <a:ext cx="9954640" cy="347712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73427" y="3203238"/>
            <a:ext cx="658820" cy="295994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32243" y="3203238"/>
            <a:ext cx="658820" cy="295994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91063" y="3203238"/>
            <a:ext cx="658820" cy="295994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849879" y="3203238"/>
            <a:ext cx="658820" cy="295994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508699" y="3203238"/>
            <a:ext cx="658820" cy="295994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167515" y="3203238"/>
            <a:ext cx="658820" cy="295994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826331" y="3203238"/>
            <a:ext cx="658820" cy="295994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485147" y="3203238"/>
            <a:ext cx="658820" cy="295994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9143963" y="3203238"/>
            <a:ext cx="658820" cy="295994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9802775" y="3203238"/>
            <a:ext cx="658820" cy="295994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0461591" y="3203238"/>
            <a:ext cx="658820" cy="2959944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032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599" y="111820"/>
            <a:ext cx="9134231" cy="1077218"/>
          </a:xfrm>
        </p:spPr>
        <p:txBody>
          <a:bodyPr/>
          <a:lstStyle/>
          <a:p>
            <a:r>
              <a:rPr lang="nl-NL" dirty="0"/>
              <a:t>Waarheidstabel van complexe samenstelling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r>
              <a:rPr lang="nl-NL" dirty="0"/>
              <a:t>Voorbeeld:</a:t>
            </a: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305" y="2703096"/>
            <a:ext cx="9954640" cy="347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8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Opgaves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523220"/>
          </a:xfrm>
        </p:spPr>
        <p:txBody>
          <a:bodyPr/>
          <a:lstStyle/>
          <a:p>
            <a:r>
              <a:rPr lang="nl-NL" dirty="0"/>
              <a:t>Maak opgaves 3.5, 3.6 en 3.7</a:t>
            </a:r>
          </a:p>
        </p:txBody>
      </p:sp>
    </p:spTree>
    <p:extLst>
      <p:ext uri="{BB962C8B-B14F-4D97-AF65-F5344CB8AC3E}">
        <p14:creationId xmlns:p14="http://schemas.microsoft.com/office/powerpoint/2010/main" val="333232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Doelstellingen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4228850"/>
          </a:xfrm>
        </p:spPr>
        <p:txBody>
          <a:bodyPr/>
          <a:lstStyle/>
          <a:p>
            <a:r>
              <a:rPr lang="nl-NL" dirty="0"/>
              <a:t>Begrijpen wat de betekenis (semantiek) van de </a:t>
            </a:r>
            <a:r>
              <a:rPr lang="nl-NL" dirty="0" err="1"/>
              <a:t>connectieven</a:t>
            </a:r>
            <a:r>
              <a:rPr lang="nl-NL" dirty="0"/>
              <a:t> in de propositielogica is.</a:t>
            </a:r>
          </a:p>
          <a:p>
            <a:r>
              <a:rPr lang="nl-NL" dirty="0"/>
              <a:t>Begrijpen hoe je de betekenis van een propositie kan afleiden uit de toewijzing van de waarde van zijn onderdelen (deelformules).</a:t>
            </a:r>
          </a:p>
          <a:p>
            <a:r>
              <a:rPr lang="nl-NL" dirty="0"/>
              <a:t>Kunnen opstellen van de waarheidstabellen van elk van de </a:t>
            </a:r>
            <a:r>
              <a:rPr lang="nl-NL" dirty="0" err="1"/>
              <a:t>connectieven</a:t>
            </a:r>
            <a:r>
              <a:rPr lang="nl-NL" dirty="0"/>
              <a:t>.</a:t>
            </a:r>
          </a:p>
          <a:p>
            <a:r>
              <a:rPr lang="nl-NL" dirty="0"/>
              <a:t>Kunnen opstellen van een waarheidstabel voor een complexe, samengestelde formule.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3F8BC-FFBB-4A40-83F2-186B6C561690}" type="slidenum">
              <a:rPr lang="nl-NL" smtClean="0"/>
              <a:t>2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TICT-V1ASK-18: Analytical Skills</a:t>
            </a:r>
          </a:p>
        </p:txBody>
      </p:sp>
    </p:spTree>
    <p:extLst>
      <p:ext uri="{BB962C8B-B14F-4D97-AF65-F5344CB8AC3E}">
        <p14:creationId xmlns:p14="http://schemas.microsoft.com/office/powerpoint/2010/main" val="2072343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Waarheidsfunctioneel</a:t>
            </a:r>
            <a:r>
              <a:rPr lang="nl-NL" dirty="0"/>
              <a:t> </a:t>
            </a:r>
            <a:r>
              <a:rPr lang="nl-NL" dirty="0" err="1"/>
              <a:t>connectieven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3711785"/>
          </a:xfrm>
        </p:spPr>
        <p:txBody>
          <a:bodyPr/>
          <a:lstStyle/>
          <a:p>
            <a:r>
              <a:rPr lang="nl-NL" dirty="0" err="1"/>
              <a:t>Waarheidsfunctionele</a:t>
            </a:r>
            <a:r>
              <a:rPr lang="nl-NL" dirty="0"/>
              <a:t> </a:t>
            </a:r>
            <a:r>
              <a:rPr lang="nl-NL" dirty="0" err="1"/>
              <a:t>connectieven</a:t>
            </a:r>
            <a:r>
              <a:rPr lang="nl-NL" dirty="0"/>
              <a:t> zijn </a:t>
            </a:r>
            <a:r>
              <a:rPr lang="nl-NL" i="1" dirty="0" err="1"/>
              <a:t>connectieven</a:t>
            </a:r>
            <a:r>
              <a:rPr lang="nl-NL" i="1" dirty="0"/>
              <a:t> waarbij de waarheid van de (door het connectief) samengestelde propositie uitsluitend afhangt van de </a:t>
            </a:r>
            <a:r>
              <a:rPr lang="nl-NL" i="1" dirty="0">
                <a:solidFill>
                  <a:schemeClr val="accent2"/>
                </a:solidFill>
              </a:rPr>
              <a:t>waarheid</a:t>
            </a:r>
            <a:r>
              <a:rPr lang="nl-NL" i="1" dirty="0"/>
              <a:t> van de samenstellende proposities, en niet van een </a:t>
            </a:r>
            <a:r>
              <a:rPr lang="nl-NL" i="1" dirty="0">
                <a:solidFill>
                  <a:schemeClr val="accent2"/>
                </a:solidFill>
              </a:rPr>
              <a:t>verband</a:t>
            </a:r>
            <a:r>
              <a:rPr lang="nl-NL" i="1" dirty="0"/>
              <a:t> tussen die proposities.</a:t>
            </a:r>
          </a:p>
          <a:p>
            <a:endParaRPr lang="en-US" i="1" dirty="0"/>
          </a:p>
          <a:p>
            <a:r>
              <a:rPr lang="en-US" dirty="0">
                <a:solidFill>
                  <a:schemeClr val="tx1"/>
                </a:solidFill>
              </a:rPr>
              <a:t>Maar, </a:t>
            </a:r>
            <a:r>
              <a:rPr lang="en-US" dirty="0">
                <a:solidFill>
                  <a:schemeClr val="accent2"/>
                </a:solidFill>
              </a:rPr>
              <a:t>hoe</a:t>
            </a:r>
            <a:r>
              <a:rPr lang="nl-NL" dirty="0"/>
              <a:t> hangt de waarheid van de samengestelde propositie af van de waarheid van de samenstellende proposities?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C3F8BC-FFBB-4A40-83F2-186B6C561690}" type="slidenum">
              <a:rPr lang="nl-NL" smtClean="0"/>
              <a:t>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nl-NL"/>
              <a:t>TICT-V1ASK-18: Analytical Skills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322169" y="1118700"/>
            <a:ext cx="17145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HERHALING</a:t>
            </a:r>
          </a:p>
        </p:txBody>
      </p:sp>
    </p:spTree>
    <p:extLst>
      <p:ext uri="{BB962C8B-B14F-4D97-AF65-F5344CB8AC3E}">
        <p14:creationId xmlns:p14="http://schemas.microsoft.com/office/powerpoint/2010/main" val="152178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D142A-BF59-4EBF-81A6-4196D4B9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Waarheidstabellen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5007-CAD0-4596-A872-F0AFC3A1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4056495"/>
          </a:xfrm>
        </p:spPr>
        <p:txBody>
          <a:bodyPr/>
          <a:lstStyle/>
          <a:p>
            <a:r>
              <a:rPr lang="en-US" i="1" dirty="0" err="1"/>
              <a:t>Een</a:t>
            </a:r>
            <a:r>
              <a:rPr lang="en-US" i="1" dirty="0"/>
              <a:t> </a:t>
            </a:r>
            <a:r>
              <a:rPr lang="en-US" i="1" dirty="0" err="1"/>
              <a:t>waarheidstabel</a:t>
            </a:r>
            <a:r>
              <a:rPr lang="en-US" i="1" dirty="0"/>
              <a:t> </a:t>
            </a:r>
            <a:r>
              <a:rPr lang="en-US" i="1" dirty="0" err="1">
                <a:solidFill>
                  <a:schemeClr val="accent2"/>
                </a:solidFill>
              </a:rPr>
              <a:t>definieert</a:t>
            </a:r>
            <a:r>
              <a:rPr lang="en-US" i="1" dirty="0"/>
              <a:t> de </a:t>
            </a:r>
            <a:r>
              <a:rPr lang="en-US" i="1" dirty="0" err="1"/>
              <a:t>waarheidswaarde</a:t>
            </a:r>
            <a:r>
              <a:rPr lang="en-US" i="1" dirty="0"/>
              <a:t> van door </a:t>
            </a:r>
            <a:r>
              <a:rPr lang="en-US" i="1" dirty="0" err="1"/>
              <a:t>connectieven</a:t>
            </a:r>
            <a:r>
              <a:rPr lang="en-US" i="1" dirty="0"/>
              <a:t> </a:t>
            </a:r>
            <a:r>
              <a:rPr lang="en-US" i="1" dirty="0" err="1"/>
              <a:t>samengestelde</a:t>
            </a:r>
            <a:r>
              <a:rPr lang="en-US" i="1" dirty="0"/>
              <a:t> </a:t>
            </a:r>
            <a:r>
              <a:rPr lang="en-US" i="1" dirty="0" err="1"/>
              <a:t>proposities</a:t>
            </a: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chemeClr val="accent2"/>
                </a:solidFill>
              </a:rPr>
              <a:t>Conventie</a:t>
            </a:r>
            <a:r>
              <a:rPr lang="en-US" dirty="0"/>
              <a:t>: </a:t>
            </a:r>
            <a:r>
              <a:rPr lang="en-US" dirty="0" err="1"/>
              <a:t>orden</a:t>
            </a:r>
            <a:r>
              <a:rPr lang="en-US" dirty="0"/>
              <a:t> de </a:t>
            </a:r>
            <a:r>
              <a:rPr lang="en-US" dirty="0" err="1"/>
              <a:t>rijen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</a:t>
            </a:r>
            <a:r>
              <a:rPr lang="en-US" dirty="0" err="1"/>
              <a:t>oplopende</a:t>
            </a:r>
            <a:r>
              <a:rPr lang="en-US" dirty="0"/>
              <a:t> </a:t>
            </a:r>
            <a:r>
              <a:rPr lang="en-US" dirty="0" err="1"/>
              <a:t>binaire</a:t>
            </a:r>
            <a:r>
              <a:rPr lang="en-US" dirty="0"/>
              <a:t> </a:t>
            </a:r>
            <a:r>
              <a:rPr lang="en-US" dirty="0" err="1"/>
              <a:t>getallen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40" y="2900486"/>
            <a:ext cx="7883743" cy="225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54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5EE7-31A9-4C46-B0B4-C83ED45C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Negatie</a:t>
            </a:r>
            <a:r>
              <a:rPr lang="en-US" dirty="0"/>
              <a:t>, </a:t>
            </a:r>
            <a:r>
              <a:rPr lang="en-US" dirty="0" err="1"/>
              <a:t>conjunctie</a:t>
            </a:r>
            <a:r>
              <a:rPr lang="en-US" dirty="0"/>
              <a:t>, </a:t>
            </a:r>
            <a:r>
              <a:rPr lang="en-US" dirty="0" err="1"/>
              <a:t>disjunctie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BE310-0133-4AD1-AC56-44D0E39F7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1791260"/>
          </a:xfrm>
        </p:spPr>
        <p:txBody>
          <a:bodyPr/>
          <a:lstStyle/>
          <a:p>
            <a:r>
              <a:rPr lang="en-US" sz="2400" dirty="0"/>
              <a:t>Al </a:t>
            </a:r>
            <a:r>
              <a:rPr lang="en-US" sz="2400" dirty="0" err="1"/>
              <a:t>gezien</a:t>
            </a:r>
            <a:r>
              <a:rPr lang="en-US" sz="2400" dirty="0"/>
              <a:t> </a:t>
            </a:r>
            <a:r>
              <a:rPr lang="en-US" sz="2400" dirty="0" err="1"/>
              <a:t>bij</a:t>
            </a:r>
            <a:r>
              <a:rPr lang="en-US" sz="2400" dirty="0"/>
              <a:t> CSN (INVERT, AND, OR gates)</a:t>
            </a:r>
          </a:p>
          <a:p>
            <a:r>
              <a:rPr lang="en-US" sz="2400" dirty="0" err="1"/>
              <a:t>Negatie</a:t>
            </a:r>
            <a:r>
              <a:rPr lang="en-US" sz="2400" dirty="0"/>
              <a:t>: inverse van </a:t>
            </a:r>
            <a:r>
              <a:rPr lang="en-US" sz="2400" dirty="0" err="1"/>
              <a:t>waarde</a:t>
            </a:r>
            <a:endParaRPr lang="en-US" sz="2400" dirty="0"/>
          </a:p>
          <a:p>
            <a:r>
              <a:rPr lang="en-US" sz="2400" dirty="0" err="1"/>
              <a:t>Conjunctie</a:t>
            </a:r>
            <a:r>
              <a:rPr lang="en-US" sz="2400" dirty="0"/>
              <a:t>: </a:t>
            </a:r>
            <a:r>
              <a:rPr lang="en-US" sz="2400" dirty="0" err="1"/>
              <a:t>alleen</a:t>
            </a:r>
            <a:r>
              <a:rPr lang="en-US" sz="2400" dirty="0"/>
              <a:t> </a:t>
            </a:r>
            <a:r>
              <a:rPr lang="en-US" sz="2400" dirty="0" err="1"/>
              <a:t>waar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beide</a:t>
            </a:r>
            <a:r>
              <a:rPr lang="en-US" sz="2400" dirty="0"/>
              <a:t> </a:t>
            </a:r>
            <a:r>
              <a:rPr lang="en-US" sz="2400" dirty="0" err="1"/>
              <a:t>proposities</a:t>
            </a:r>
            <a:r>
              <a:rPr lang="en-US" sz="2400" dirty="0"/>
              <a:t> </a:t>
            </a:r>
            <a:r>
              <a:rPr lang="en-US" sz="2400" dirty="0" err="1"/>
              <a:t>waar</a:t>
            </a:r>
            <a:r>
              <a:rPr lang="en-US" sz="2400" dirty="0"/>
              <a:t>, </a:t>
            </a:r>
            <a:r>
              <a:rPr lang="en-US" sz="2400" dirty="0" err="1"/>
              <a:t>anders</a:t>
            </a:r>
            <a:r>
              <a:rPr lang="en-US" sz="2400" dirty="0"/>
              <a:t> </a:t>
            </a:r>
            <a:r>
              <a:rPr lang="en-US" sz="2400" dirty="0" err="1"/>
              <a:t>onwaar</a:t>
            </a:r>
            <a:endParaRPr lang="en-US" sz="2400" dirty="0"/>
          </a:p>
          <a:p>
            <a:r>
              <a:rPr lang="en-US" sz="2400" dirty="0" err="1"/>
              <a:t>Disjunctie</a:t>
            </a:r>
            <a:r>
              <a:rPr lang="en-US" sz="2400" dirty="0"/>
              <a:t>: </a:t>
            </a:r>
            <a:r>
              <a:rPr lang="en-US" sz="2400" dirty="0" err="1"/>
              <a:t>alleen</a:t>
            </a:r>
            <a:r>
              <a:rPr lang="en-US" sz="2400" dirty="0"/>
              <a:t> </a:t>
            </a:r>
            <a:r>
              <a:rPr lang="en-US" sz="2400" dirty="0" err="1"/>
              <a:t>onwaar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beide</a:t>
            </a:r>
            <a:r>
              <a:rPr lang="en-US" sz="2400" dirty="0"/>
              <a:t> </a:t>
            </a:r>
            <a:r>
              <a:rPr lang="en-US" sz="2400" dirty="0" err="1"/>
              <a:t>proposities</a:t>
            </a:r>
            <a:r>
              <a:rPr lang="en-US" sz="2400" dirty="0"/>
              <a:t> </a:t>
            </a:r>
            <a:r>
              <a:rPr lang="en-US" sz="2400" dirty="0" err="1"/>
              <a:t>onwaar</a:t>
            </a:r>
            <a:r>
              <a:rPr lang="en-US" sz="2400" dirty="0"/>
              <a:t>, </a:t>
            </a:r>
            <a:r>
              <a:rPr lang="en-US" sz="2400" dirty="0" err="1"/>
              <a:t>anders</a:t>
            </a:r>
            <a:r>
              <a:rPr lang="en-US" sz="2400" dirty="0"/>
              <a:t> </a:t>
            </a:r>
            <a:r>
              <a:rPr lang="en-US" sz="2400" dirty="0" err="1"/>
              <a:t>waar</a:t>
            </a:r>
            <a:endParaRPr lang="nl-NL" sz="2400" dirty="0"/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39" y="3770923"/>
            <a:ext cx="7883205" cy="225698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7025054" y="3692769"/>
            <a:ext cx="3217984" cy="2417885"/>
          </a:xfrm>
          <a:prstGeom prst="rect">
            <a:avLst/>
          </a:prstGeom>
          <a:solidFill>
            <a:srgbClr val="FFFFFF">
              <a:alpha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1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2295-6ADD-4331-8D43-44B55DAD1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Implicatie</a:t>
            </a:r>
            <a:r>
              <a:rPr lang="en-US" dirty="0"/>
              <a:t>, </a:t>
            </a:r>
            <a:r>
              <a:rPr lang="en-US" dirty="0" err="1"/>
              <a:t>equivalentie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FD488-13ED-458F-B9A9-17158CF83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1643527"/>
          </a:xfrm>
        </p:spPr>
        <p:txBody>
          <a:bodyPr/>
          <a:lstStyle/>
          <a:p>
            <a:r>
              <a:rPr lang="en-US" sz="2400" dirty="0" err="1"/>
              <a:t>Implicatie</a:t>
            </a:r>
            <a:r>
              <a:rPr lang="en-US" sz="2400" dirty="0"/>
              <a:t>: </a:t>
            </a:r>
            <a:r>
              <a:rPr lang="en-US" sz="2400" dirty="0" err="1"/>
              <a:t>alleen</a:t>
            </a:r>
            <a:r>
              <a:rPr lang="en-US" sz="2400" dirty="0"/>
              <a:t> </a:t>
            </a:r>
            <a:r>
              <a:rPr lang="en-US" sz="2400" dirty="0" err="1"/>
              <a:t>onwaar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antecedent </a:t>
            </a:r>
            <a:r>
              <a:rPr lang="en-US" sz="2400" dirty="0" err="1"/>
              <a:t>waar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consequent </a:t>
            </a:r>
            <a:r>
              <a:rPr lang="en-US" sz="2400" dirty="0" err="1"/>
              <a:t>onwaar</a:t>
            </a:r>
            <a:r>
              <a:rPr lang="en-US" sz="2400" dirty="0"/>
              <a:t>, </a:t>
            </a:r>
            <a:r>
              <a:rPr lang="en-US" sz="2400" dirty="0" err="1"/>
              <a:t>anders</a:t>
            </a:r>
            <a:r>
              <a:rPr lang="en-US" sz="2400" dirty="0"/>
              <a:t> </a:t>
            </a:r>
            <a:r>
              <a:rPr lang="en-US" sz="2400" dirty="0" err="1"/>
              <a:t>waar</a:t>
            </a:r>
            <a:endParaRPr lang="en-US" sz="2400" dirty="0"/>
          </a:p>
          <a:p>
            <a:r>
              <a:rPr lang="en-US" sz="2400" dirty="0" err="1"/>
              <a:t>Equivalentie</a:t>
            </a:r>
            <a:r>
              <a:rPr lang="en-US" sz="2400" dirty="0"/>
              <a:t>: </a:t>
            </a:r>
            <a:r>
              <a:rPr lang="en-US" sz="2400" dirty="0" err="1"/>
              <a:t>waar</a:t>
            </a:r>
            <a:r>
              <a:rPr lang="en-US" sz="2400" dirty="0"/>
              <a:t> </a:t>
            </a:r>
            <a:r>
              <a:rPr lang="en-US" sz="2400" dirty="0" err="1"/>
              <a:t>als</a:t>
            </a:r>
            <a:r>
              <a:rPr lang="en-US" sz="2400" dirty="0"/>
              <a:t> </a:t>
            </a:r>
            <a:r>
              <a:rPr lang="en-US" sz="2400" dirty="0" err="1"/>
              <a:t>beide</a:t>
            </a:r>
            <a:r>
              <a:rPr lang="en-US" sz="2400" dirty="0"/>
              <a:t> </a:t>
            </a:r>
            <a:r>
              <a:rPr lang="en-US" sz="2400" dirty="0" err="1"/>
              <a:t>proposities</a:t>
            </a:r>
            <a:r>
              <a:rPr lang="en-US" sz="2400" dirty="0"/>
              <a:t> </a:t>
            </a:r>
            <a:r>
              <a:rPr lang="en-US" sz="2400" dirty="0" err="1"/>
              <a:t>dezelfde</a:t>
            </a:r>
            <a:r>
              <a:rPr lang="en-US" sz="2400" dirty="0"/>
              <a:t> </a:t>
            </a:r>
            <a:r>
              <a:rPr lang="en-US" sz="2400" dirty="0" err="1"/>
              <a:t>waarheidswaarde</a:t>
            </a:r>
            <a:r>
              <a:rPr lang="en-US" sz="2400" dirty="0"/>
              <a:t> </a:t>
            </a:r>
            <a:r>
              <a:rPr lang="en-US" sz="2400" dirty="0" err="1"/>
              <a:t>hebben</a:t>
            </a:r>
            <a:r>
              <a:rPr lang="en-US" sz="2400" dirty="0"/>
              <a:t>, </a:t>
            </a:r>
            <a:r>
              <a:rPr lang="en-US" sz="2400" dirty="0" err="1"/>
              <a:t>anders</a:t>
            </a:r>
            <a:r>
              <a:rPr lang="en-US" sz="2400" dirty="0"/>
              <a:t> </a:t>
            </a:r>
            <a:r>
              <a:rPr lang="en-US" sz="2400" dirty="0" err="1"/>
              <a:t>onwaar</a:t>
            </a:r>
            <a:endParaRPr lang="nl-NL" sz="2400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4539" y="3770923"/>
            <a:ext cx="7883205" cy="225698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 bwMode="auto">
          <a:xfrm>
            <a:off x="3244362" y="3692769"/>
            <a:ext cx="3719146" cy="2417885"/>
          </a:xfrm>
          <a:prstGeom prst="rect">
            <a:avLst/>
          </a:prstGeom>
          <a:solidFill>
            <a:srgbClr val="FFFFFF">
              <a:alpha val="75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865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B203-DC4D-4C5A-B5E8-04E32751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599" y="111820"/>
            <a:ext cx="9085179" cy="1077218"/>
          </a:xfrm>
        </p:spPr>
        <p:txBody>
          <a:bodyPr/>
          <a:lstStyle/>
          <a:p>
            <a:r>
              <a:rPr lang="en-US" dirty="0" err="1"/>
              <a:t>Waarheidstabel</a:t>
            </a:r>
            <a:r>
              <a:rPr lang="en-US" dirty="0"/>
              <a:t> van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samenstelling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E55A-6FC2-44BB-99F3-F38A0EA7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2296013"/>
          </a:xfrm>
        </p:spPr>
        <p:txBody>
          <a:bodyPr/>
          <a:lstStyle/>
          <a:p>
            <a:r>
              <a:rPr lang="nl-NL" dirty="0"/>
              <a:t>Voorbeeld:</a:t>
            </a:r>
          </a:p>
          <a:p>
            <a:endParaRPr lang="nl-NL" dirty="0"/>
          </a:p>
          <a:p>
            <a:pPr marL="0" indent="0">
              <a:buNone/>
            </a:pPr>
            <a:r>
              <a:rPr lang="nl-NL" sz="2400" dirty="0"/>
              <a:t>        (</a:t>
            </a:r>
            <a:r>
              <a:rPr lang="nl-NL" sz="2400" dirty="0">
                <a:solidFill>
                  <a:schemeClr val="accent2"/>
                </a:solidFill>
              </a:rPr>
              <a:t>als</a:t>
            </a:r>
            <a:r>
              <a:rPr lang="nl-NL" sz="2400" dirty="0"/>
              <a:t> het waar is dat)    </a:t>
            </a:r>
            <a:r>
              <a:rPr lang="nl-NL" sz="2400" dirty="0">
                <a:solidFill>
                  <a:schemeClr val="bg1"/>
                </a:solidFill>
              </a:rPr>
              <a:t>als</a:t>
            </a:r>
            <a:r>
              <a:rPr lang="nl-NL" sz="2400" dirty="0"/>
              <a:t> het regent, (</a:t>
            </a:r>
            <a:r>
              <a:rPr lang="nl-NL" sz="2400" dirty="0">
                <a:solidFill>
                  <a:schemeClr val="bg1"/>
                </a:solidFill>
              </a:rPr>
              <a:t>dan</a:t>
            </a:r>
            <a:r>
              <a:rPr lang="nl-NL" sz="2400" dirty="0"/>
              <a:t>) de straat nat wordt, </a:t>
            </a:r>
            <a:r>
              <a:rPr lang="nl-NL" sz="2400" dirty="0">
                <a:solidFill>
                  <a:schemeClr val="accent2"/>
                </a:solidFill>
              </a:rPr>
              <a:t>en</a:t>
            </a:r>
            <a:br>
              <a:rPr lang="nl-NL" sz="2400" dirty="0"/>
            </a:br>
            <a:r>
              <a:rPr lang="nl-NL" sz="2400" dirty="0"/>
              <a:t>	                     (dat)    het regent,</a:t>
            </a:r>
          </a:p>
          <a:p>
            <a:pPr marL="0" indent="0">
              <a:buNone/>
            </a:pPr>
            <a:r>
              <a:rPr lang="nl-NL" sz="2400" dirty="0"/>
              <a:t>       (</a:t>
            </a:r>
            <a:r>
              <a:rPr lang="nl-NL" sz="2400" dirty="0">
                <a:solidFill>
                  <a:schemeClr val="accent2"/>
                </a:solidFill>
              </a:rPr>
              <a:t>dan</a:t>
            </a:r>
            <a:r>
              <a:rPr lang="nl-NL" sz="2400" dirty="0"/>
              <a:t> is het waar dat)    de straat nat wordt.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531" y="1922087"/>
            <a:ext cx="2371657" cy="30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08" y="2331783"/>
            <a:ext cx="4883809" cy="227048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 bwMode="auto">
          <a:xfrm flipV="1">
            <a:off x="1700613" y="2793458"/>
            <a:ext cx="8989554" cy="576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 flipV="1">
            <a:off x="1700613" y="3590163"/>
            <a:ext cx="8989554" cy="449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Connector 8"/>
          <p:cNvCxnSpPr/>
          <p:nvPr/>
        </p:nvCxnSpPr>
        <p:spPr bwMode="auto">
          <a:xfrm flipV="1">
            <a:off x="1700613" y="3999275"/>
            <a:ext cx="8989554" cy="814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31" y="4406947"/>
            <a:ext cx="7963488" cy="2258302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894992" y="6286500"/>
            <a:ext cx="39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584492" y="6286499"/>
            <a:ext cx="39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73992" y="6286498"/>
            <a:ext cx="39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607272" y="6286497"/>
            <a:ext cx="39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296772" y="6286496"/>
            <a:ext cx="39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630052" y="6286495"/>
            <a:ext cx="39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(5)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283235" y="6286494"/>
            <a:ext cx="39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683977" y="4846050"/>
            <a:ext cx="606669" cy="1783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416024" y="4846050"/>
            <a:ext cx="606669" cy="1783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148071" y="4846050"/>
            <a:ext cx="606669" cy="1783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355669" y="4846050"/>
            <a:ext cx="606669" cy="1783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7072117" y="4846050"/>
            <a:ext cx="606669" cy="1783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8373205" y="4846050"/>
            <a:ext cx="606669" cy="1783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9065162" y="4846050"/>
            <a:ext cx="606669" cy="178335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872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B203-DC4D-4C5A-B5E8-04E32751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599" y="111820"/>
            <a:ext cx="9085179" cy="1077218"/>
          </a:xfrm>
        </p:spPr>
        <p:txBody>
          <a:bodyPr/>
          <a:lstStyle/>
          <a:p>
            <a:r>
              <a:rPr lang="en-US" dirty="0" err="1"/>
              <a:t>Waarheidstabel</a:t>
            </a:r>
            <a:r>
              <a:rPr lang="en-US" dirty="0"/>
              <a:t> van </a:t>
            </a:r>
            <a:r>
              <a:rPr lang="en-US" dirty="0" err="1"/>
              <a:t>complexe</a:t>
            </a:r>
            <a:r>
              <a:rPr lang="en-US" dirty="0"/>
              <a:t> </a:t>
            </a:r>
            <a:r>
              <a:rPr lang="en-US" dirty="0" err="1"/>
              <a:t>samenstelling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AE55A-6FC2-44BB-99F3-F38A0EA7E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2296013"/>
          </a:xfrm>
        </p:spPr>
        <p:txBody>
          <a:bodyPr/>
          <a:lstStyle/>
          <a:p>
            <a:pPr lvl="0"/>
            <a:r>
              <a:rPr lang="nl-NL" dirty="0"/>
              <a:t>Voorbeeld:</a:t>
            </a:r>
          </a:p>
          <a:p>
            <a:pPr lvl="0"/>
            <a:endParaRPr lang="nl-NL" dirty="0"/>
          </a:p>
          <a:p>
            <a:pPr marL="0" lvl="0" indent="0">
              <a:buNone/>
            </a:pPr>
            <a:r>
              <a:rPr lang="nl-NL" sz="2400" dirty="0"/>
              <a:t>        (</a:t>
            </a:r>
            <a:r>
              <a:rPr lang="nl-NL" sz="2400" dirty="0">
                <a:solidFill>
                  <a:srgbClr val="ED0010"/>
                </a:solidFill>
              </a:rPr>
              <a:t>als</a:t>
            </a:r>
            <a:r>
              <a:rPr lang="nl-NL" sz="2400" dirty="0"/>
              <a:t> het waar is dat)    </a:t>
            </a:r>
            <a:r>
              <a:rPr lang="nl-NL" sz="2400" dirty="0">
                <a:solidFill>
                  <a:srgbClr val="00A0D2"/>
                </a:solidFill>
              </a:rPr>
              <a:t>als</a:t>
            </a:r>
            <a:r>
              <a:rPr lang="nl-NL" sz="2400" dirty="0"/>
              <a:t> het regent, (</a:t>
            </a:r>
            <a:r>
              <a:rPr lang="nl-NL" sz="2400" dirty="0">
                <a:solidFill>
                  <a:srgbClr val="00A0D2"/>
                </a:solidFill>
              </a:rPr>
              <a:t>dan</a:t>
            </a:r>
            <a:r>
              <a:rPr lang="nl-NL" sz="2400" dirty="0"/>
              <a:t>) de straat nat wordt, </a:t>
            </a:r>
            <a:r>
              <a:rPr lang="nl-NL" sz="2400" dirty="0">
                <a:solidFill>
                  <a:srgbClr val="ED0010"/>
                </a:solidFill>
              </a:rPr>
              <a:t>en</a:t>
            </a:r>
            <a:br>
              <a:rPr lang="nl-NL" sz="2400" dirty="0"/>
            </a:br>
            <a:r>
              <a:rPr lang="nl-NL" sz="2400" dirty="0"/>
              <a:t>	                     (dat)    het regent,</a:t>
            </a:r>
          </a:p>
          <a:p>
            <a:pPr marL="0" lvl="0" indent="0">
              <a:buNone/>
            </a:pPr>
            <a:r>
              <a:rPr lang="nl-NL" sz="2400" dirty="0"/>
              <a:t>       (</a:t>
            </a:r>
            <a:r>
              <a:rPr lang="nl-NL" sz="2400" dirty="0">
                <a:solidFill>
                  <a:srgbClr val="ED0010"/>
                </a:solidFill>
              </a:rPr>
              <a:t>dan</a:t>
            </a:r>
            <a:r>
              <a:rPr lang="nl-NL" sz="2400" dirty="0"/>
              <a:t> is het waar dat)    de straat nat wordt.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531" y="1922087"/>
            <a:ext cx="2371657" cy="301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308" y="2331783"/>
            <a:ext cx="4883809" cy="22704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631" y="4406947"/>
            <a:ext cx="7963488" cy="22583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894992" y="6286500"/>
            <a:ext cx="39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84492" y="6286499"/>
            <a:ext cx="39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(3)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73992" y="6286498"/>
            <a:ext cx="39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07272" y="6286497"/>
            <a:ext cx="39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96772" y="6286496"/>
            <a:ext cx="39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630052" y="6286495"/>
            <a:ext cx="39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(5)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283235" y="6286494"/>
            <a:ext cx="393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i="1" dirty="0"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1700613" y="2793458"/>
            <a:ext cx="8989554" cy="5765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/>
          <p:cNvCxnSpPr/>
          <p:nvPr/>
        </p:nvCxnSpPr>
        <p:spPr bwMode="auto">
          <a:xfrm flipV="1">
            <a:off x="1700613" y="3590163"/>
            <a:ext cx="8989554" cy="4496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1700613" y="3999275"/>
            <a:ext cx="8989554" cy="8143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63555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72860-E9EB-4D8C-82A8-9DEFC287A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Opgaves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4A33D-FE93-447D-A4D7-3618D076A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0" y="1762126"/>
            <a:ext cx="10509251" cy="1988237"/>
          </a:xfrm>
        </p:spPr>
        <p:txBody>
          <a:bodyPr/>
          <a:lstStyle/>
          <a:p>
            <a:r>
              <a:rPr lang="nl-NL" dirty="0"/>
              <a:t>Maak opgave 3.1, 3.2 en 3.3</a:t>
            </a:r>
          </a:p>
          <a:p>
            <a:endParaRPr lang="nl-NL" dirty="0"/>
          </a:p>
          <a:p>
            <a:r>
              <a:rPr lang="nl-NL" dirty="0"/>
              <a:t>We gaan zo samen (een deel van) 3.4 maken; kijk daar vast naar</a:t>
            </a:r>
          </a:p>
        </p:txBody>
      </p:sp>
    </p:spTree>
    <p:extLst>
      <p:ext uri="{BB962C8B-B14F-4D97-AF65-F5344CB8AC3E}">
        <p14:creationId xmlns:p14="http://schemas.microsoft.com/office/powerpoint/2010/main" val="3282578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9,861"/>
  <p:tag name="ORIGINALWIDTH" val="3879,265"/>
  <p:tag name="LATEXADDIN" val="\documentclass{article}&#10;\usepackage{amsmath,booktabs}&#10;\pagestyle{empty}&#10;\begin{document}&#10;&#10;\begin{tabular}{p{0.5cm}p{0.5cm}p{1cm}p{1.5cm}p{1.5cm}p{1.5cm}p{1.5cm}}&#10;\cmidrule(r){1-2}\cmidrule(rl){3-3}\cmidrule(rl){4-4}\cmidrule(rl){5-5}\cmidrule(rl){6-6}\cmidrule(l){7-7}&#10;$\varphi$&amp;$\psi$&amp;$\neg\varphi$&amp;$\varphi\land\psi$&amp;$\varphi\lor\psi$&amp;$\varphi\rightarrow\psi$&amp;$\varphi\leftrightarrow\psi$\\&#10;\\&#10;0&amp;0&amp;\textvisiblespace&amp;\textvisiblespace&amp;\textvisiblespace&amp;\textvisiblespace&amp;\textvisiblespace\\&#10;0&amp;1&amp;\textvisiblespace&amp;\textvisiblespace&amp;\textvisiblespace&amp;\textvisiblespace&amp;\textvisiblespace\\&#10;1&amp;0&amp;\textvisiblespace&amp;\textvisiblespace&amp;\textvisiblespace&amp;\textvisiblespace&amp;\textvisiblespace\\&#10;1&amp;1&amp;\textvisiblespace&amp;\textvisiblespace&amp;\textvisiblespace&amp;\textvisiblespace&amp;\textvisiblespace\\&#10;\\&#10;\cmidrule(r){1-2}\cmidrule(rl){3-3}\cmidrule(rl){4-4}\cmidrule(rl){5-5}\cmidrule(rl){6-6}\cmidrule(l){7-7}&#10;\end{tabular}&#10;&#10;&#10;&#10;\end{document}"/>
  <p:tag name="IGUANATEXSIZE" val="20"/>
  <p:tag name="IGUANATEXCURSOR" val="777"/>
  <p:tag name="TRANSPARENCY" val="True"/>
  <p:tag name="FILENAME" val=""/>
  <p:tag name="LATEXENGINEID" val="0"/>
  <p:tag name="TEMPFOLDER" val="c:\temp\"/>
  <p:tag name="LATEXFORMHEIGHT" val="501,75"/>
  <p:tag name="LATEXFORMWIDTH" val="691,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7,536"/>
  <p:tag name="ORIGINALWIDTH" val="4897,638"/>
  <p:tag name="LATEXADDIN" val="\documentclass{article}&#10;\usepackage{amsmath,booktabs}&#10;\pagestyle{empty}&#10;\begin{document}&#10;&#10;\begin{tabular}{p{0.5cm}p{0.5cm}p{0.5cm}p{0.5cm}p{0.5cm}p{0.5cm}p{0.5cm}p{0.5cm}p{0.5cm}p{0.5cm}p{0.5cm}p{0.5cm}p{0.5cm}p{0.5cm}p{0.5cm}}&#10;\cmidrule(r){1-3}\cmidrule(l){4-15}&#10;$p$&amp;$q$&amp;$r$&amp;$(($&amp;$\neg p$&amp;$\vee$&amp;$\neg q)$&amp;$\vee$&amp;$r)$&amp;$\leftrightarrow$&amp;$((p$&amp;$\wedge$&amp;$q)$&amp;$\rightarrow$&amp;$r)$\\&#10;\\&#10;0&amp;0&amp;0 &amp;&amp;1&amp;1&amp;1 &amp;1&amp;0 &amp;1 &amp;0&amp;0&amp;0 &amp;1&amp;0\\&#10;0&amp;0&amp;1 &amp;&amp;1&amp;1&amp;1 &amp;1&amp;1 &amp;1 &amp;0&amp;0&amp;0 &amp;1&amp;1\\&#10;0&amp;1&amp;0 &amp;&amp;1&amp;1&amp;0 &amp;1&amp;0 &amp;1 &amp;0&amp;0&amp;1 &amp;1&amp;0\\&#10;0&amp;1&amp;1 &amp;&amp;1&amp;1&amp;0 &amp;1&amp;1 &amp;1 &amp;0&amp;0&amp;1 &amp;1&amp;1\\&#10;&#10;1&amp;0&amp;0 &amp;&amp;0&amp;1&amp;1 &amp;1&amp;0 &amp;1 &amp;1&amp;0&amp;0 &amp;1&amp;0\\&#10;1&amp;0&amp;1 &amp;&amp;0&amp;1&amp;1 &amp;1&amp;1 &amp;1 &amp;1&amp;0&amp;0 &amp;1&amp;1\\&#10;1&amp;1&amp;0 &amp;&amp;0&amp;0&amp;0 &amp;0&amp;0 &amp;1 &amp;1&amp;1&amp;1 &amp;0&amp;0\\&#10;1&amp;1&amp;1 &amp;&amp;0&amp;0&amp;0 &amp;1&amp;1 &amp;1 &amp;1&amp;1&amp;1 &amp;1&amp;1\\&#10;\\&#10;\cmidrule(r){1-3}\cmidrule(l){4-15}\end{tabular}&#10;\end{document}"/>
  <p:tag name="IGUANATEXSIZE" val="20"/>
  <p:tag name="IGUANATEXCURSOR" val="7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07,536"/>
  <p:tag name="ORIGINALWIDTH" val="4897,638"/>
  <p:tag name="LATEXADDIN" val="\documentclass{article}&#10;\usepackage{amsmath,booktabs}&#10;\pagestyle{empty}&#10;\begin{document}&#10;&#10;\begin{tabular}{p{0.5cm}p{0.5cm}p{0.5cm}p{0.5cm}p{0.5cm}p{0.5cm}p{0.5cm}p{0.5cm}p{0.5cm}p{0.5cm}p{0.5cm}p{0.5cm}p{0.5cm}p{0.5cm}p{0.5cm}}&#10;\cmidrule(r){1-3}\cmidrule(l){4-15}&#10;$p$&amp;$q$&amp;$r$&amp;$(($&amp;$\neg p$&amp;$\vee$&amp;$\neg q)$&amp;$\vee$&amp;$r)$&amp;$\leftrightarrow$&amp;$((p$&amp;$\wedge$&amp;$q)$&amp;$\rightarrow$&amp;$r)$\\&#10;\\&#10;0&amp;0&amp;0 &amp;&amp;1&amp;1&amp;1 &amp;1&amp;0 &amp;1 &amp;0&amp;0&amp;0 &amp;1&amp;0\\&#10;0&amp;0&amp;1 &amp;&amp;1&amp;1&amp;1 &amp;1&amp;1 &amp;1 &amp;0&amp;0&amp;0 &amp;1&amp;1\\&#10;0&amp;1&amp;0 &amp;&amp;1&amp;1&amp;0 &amp;1&amp;0 &amp;1 &amp;0&amp;0&amp;1 &amp;1&amp;0\\&#10;0&amp;1&amp;1 &amp;&amp;1&amp;1&amp;0 &amp;1&amp;1 &amp;1 &amp;0&amp;0&amp;1 &amp;1&amp;1\\&#10;&#10;1&amp;0&amp;0 &amp;&amp;0&amp;1&amp;1 &amp;1&amp;0 &amp;1 &amp;1&amp;0&amp;0 &amp;1&amp;0\\&#10;1&amp;0&amp;1 &amp;&amp;0&amp;1&amp;1 &amp;1&amp;1 &amp;1 &amp;1&amp;0&amp;0 &amp;1&amp;1\\&#10;1&amp;1&amp;0 &amp;&amp;0&amp;0&amp;0 &amp;0&amp;0 &amp;1 &amp;1&amp;1&amp;1 &amp;0&amp;0\\&#10;1&amp;1&amp;1 &amp;&amp;0&amp;0&amp;0 &amp;1&amp;1 &amp;1 &amp;1&amp;1&amp;1 &amp;1&amp;1\\&#10;\\&#10;\cmidrule(r){1-3}\cmidrule(l){4-15}\end{tabular}&#10;\end{document}"/>
  <p:tag name="IGUANATEXSIZE" val="20"/>
  <p:tag name="IGUANATEXCURSOR" val="73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9,861"/>
  <p:tag name="ORIGINALWIDTH" val="3879,265"/>
  <p:tag name="LATEXADDIN" val="\documentclass{article}&#10;\usepackage{amsmath,booktabs}&#10;\pagestyle{empty}&#10;\begin{document}&#10;&#10;\begin{tabular}{p{0.5cm}p{0.5cm}p{1cm}p{1.5cm}p{1.5cm}p{1.5cm}p{1.5cm}}&#10;\cmidrule(r){1-2}\cmidrule(rl){3-3}\cmidrule(rl){4-4}\cmidrule(rl){5-5}\cmidrule(rl){6-6}\cmidrule(l){7-7}&#10;$\varphi$&amp;$\psi$&amp;$\neg\varphi$&amp;$\varphi\land\psi$&amp;$\varphi\lor\psi$&amp;$\varphi\rightarrow\psi$&amp;$\varphi\leftrightarrow\psi$\\&#10;\\&#10;0&amp;0&amp;1&amp;0&amp;0&amp;\textvisiblespace&amp;\textvisiblespace\\&#10;0&amp;1&amp;1&amp;0&amp;1&amp;\textvisiblespace&amp;\textvisiblespace\\&#10;1&amp;0&amp;0&amp;0&amp;1&amp;\textvisiblespace&amp;\textvisiblespace\\&#10;1&amp;1&amp;0&amp;1&amp;1&amp;\textvisiblespace&amp;\textvisiblespace\\&#10;\\&#10;\cmidrule(r){1-2}\cmidrule(rl){3-3}\cmidrule(rl){4-4}\cmidrule(rl){5-5}\cmidrule(rl){6-6}\cmidrule(l){7-7}&#10;\end{tabular}&#10;&#10;&#10;&#10;\end{document}"/>
  <p:tag name="IGUANATEXSIZE" val="20"/>
  <p:tag name="IGUANATEXCURSOR" val="491"/>
  <p:tag name="TRANSPARENCY" val="True"/>
  <p:tag name="FILENAME" val=""/>
  <p:tag name="LATEXENGINEID" val="0"/>
  <p:tag name="TEMPFOLDER" val="c:\temp\"/>
  <p:tag name="LATEXFORMHEIGHT" val="441,75"/>
  <p:tag name="LATEXFORMWIDTH" val="756,7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9,861"/>
  <p:tag name="ORIGINALWIDTH" val="3879,265"/>
  <p:tag name="LATEXADDIN" val="\documentclass{article}&#10;\usepackage{amsmath,booktabs}&#10;\pagestyle{empty}&#10;\begin{document}&#10;&#10;\begin{tabular}{p{0.5cm}p{0.5cm}p{1cm}p{1.5cm}p{1.5cm}p{1.5cm}p{1.5cm}}&#10;\cmidrule(r){1-2}\cmidrule(rl){3-3}\cmidrule(rl){4-4}\cmidrule(rl){5-5}\cmidrule(rl){6-6}\cmidrule(l){7-7}&#10;$\varphi$&amp;$\psi$&amp;$\neg\varphi$&amp;$\varphi\land\psi$&amp;$\varphi\lor\psi$&amp;$\varphi\rightarrow\psi$&amp;$\varphi\leftrightarrow\psi$\\&#10;\\&#10;0&amp;0&amp;1&amp;0&amp;0&amp;1&amp;1\\&#10;0&amp;1&amp;1&amp;0&amp;1&amp;1&amp;0\\&#10;1&amp;0&amp;0&amp;0&amp;1&amp;0&amp;0\\&#10;1&amp;1&amp;0&amp;1&amp;1&amp;1&amp;1\\&#10;\\&#10;\cmidrule(r){1-2}\cmidrule(rl){3-3}\cmidrule(rl){4-4}\cmidrule(rl){5-5}\cmidrule(rl){6-6}\cmidrule(l){7-7}&#10;\end{tabular}&#10;&#10;&#10;&#10;\end{document}"/>
  <p:tag name="IGUANATEXSIZE" val="20"/>
  <p:tag name="IGUANATEXCURSOR" val="40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972,6284"/>
  <p:tag name="LATEXADDIN" val="\documentclass{article}&#10;\usepackage{amsmath}&#10;\pagestyle{empty}&#10;\begin{document}&#10;&#10;$((r\rightarrow n)\land r)\rightarrow n$&#10;&#10;&#10;\end{document}"/>
  <p:tag name="IGUANATEXSIZE" val="24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2403,449"/>
  <p:tag name="LATEXADDIN" val="\documentclass{article}&#10;\usepackage{amsmath}&#10;\pagestyle{empty}&#10;\begin{document}&#10;&#10;\noindent&#10;$r=\text{``het regent''},\ n=\text{``de straat wordt nat''}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9,861"/>
  <p:tag name="ORIGINALWIDTH" val="3918,26"/>
  <p:tag name="LATEXADDIN" val="\documentclass{article}&#10;\usepackage{amsmath,booktabs}&#10;\pagestyle{empty}&#10;\begin{document}&#10;&#10;\begin{tabular}{p{0.5cm}p{0.5cm}p{0.5cm}p{0.5cm}p{0.5cm}p{0.5cm}p{0.5cm}p{0.5cm}p{0.5cm}p{0.5cm}p{0.5cm}p{0.5cm}}&#10;\cmidrule(r){1-2}\cmidrule(l){3-12}&#10;$r$&amp;$n$&amp;$(($&amp;$r$&amp;$\rightarrow$&amp;$n$&amp;$)$&amp;$\land$&amp;$r$&amp;$)$&amp;$\rightarrow$&amp;$n$\\&#10;\\&#10;0&amp;0&amp;&amp;0&amp;1&amp;0&amp;&amp;0&amp;0&amp;&amp;1&amp;0\\&#10;0&amp;1&amp;&amp;0&amp;1&amp;1&amp;&amp;0&amp;0&amp;&amp;1&amp;1\\&#10;1&amp;0&amp;&amp;1&amp;0&amp;0&amp;&amp;0&amp;1&amp;&amp;1&amp;0\\&#10;1&amp;1&amp;&amp;1&amp;1&amp;1&amp;&amp;1&amp;1&amp;&amp;1&amp;1\\&#10;\\&#10;\cmidrule(r){1-2}\cmidrule(l){3-12}\end{tabular}&#10;&#10;&#10;\end{document}"/>
  <p:tag name="IGUANATEXSIZE" val="20"/>
  <p:tag name="IGUANATEXCURSOR" val="4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,7346"/>
  <p:tag name="ORIGINALWIDTH" val="972,6284"/>
  <p:tag name="LATEXADDIN" val="\documentclass{article}&#10;\usepackage{amsmath}&#10;\pagestyle{empty}&#10;\begin{document}&#10;&#10;$((r\rightarrow n)\land r)\rightarrow n$&#10;&#10;&#10;\end{document}"/>
  <p:tag name="IGUANATEXSIZE" val="24"/>
  <p:tag name="IGUANATEXCURSOR" val="1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,7361"/>
  <p:tag name="ORIGINALWIDTH" val="2403,449"/>
  <p:tag name="LATEXADDIN" val="\documentclass{article}&#10;\usepackage{amsmath}&#10;\pagestyle{empty}&#10;\begin{document}&#10;&#10;\noindent&#10;$r=\text{``het regent''},\ n=\text{``de straat wordt nat''}$&#10;&#10;&#10;\end{document}"/>
  <p:tag name="IGUANATEXSIZE" val="20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9,861"/>
  <p:tag name="ORIGINALWIDTH" val="3918,26"/>
  <p:tag name="LATEXADDIN" val="\documentclass{article}&#10;\usepackage{amsmath,booktabs}&#10;\pagestyle{empty}&#10;\begin{document}&#10;&#10;\begin{tabular}{p{0.5cm}p{0.5cm}p{0.5cm}p{0.5cm}p{0.5cm}p{0.5cm}p{0.5cm}p{0.5cm}p{0.5cm}p{0.5cm}p{0.5cm}p{0.5cm}}&#10;\cmidrule(r){1-2}\cmidrule(l){3-12}&#10;$r$&amp;$n$&amp;$(($&amp;$r$&amp;$\rightarrow$&amp;$n$&amp;$)$&amp;$\land$&amp;$r$&amp;$)$&amp;$\rightarrow$&amp;$n$\\&#10;\\&#10;0&amp;0&amp;&amp;0&amp;1&amp;0&amp;&amp;0&amp;0&amp;&amp;1&amp;0\\&#10;0&amp;1&amp;&amp;0&amp;1&amp;1&amp;&amp;0&amp;0&amp;&amp;1&amp;1\\&#10;1&amp;0&amp;&amp;1&amp;0&amp;0&amp;&amp;0&amp;1&amp;&amp;1&amp;0\\&#10;1&amp;1&amp;&amp;1&amp;1&amp;1&amp;&amp;1&amp;1&amp;&amp;1&amp;1\\&#10;\\&#10;\cmidrule(r){1-2}\cmidrule(l){3-12}\end{tabular}&#10;&#10;&#10;\end{document}"/>
  <p:tag name="IGUANATEXSIZE" val="20"/>
  <p:tag name="IGUANATEXCURSOR" val="40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HUoverhead[1]">
  <a:themeElements>
    <a:clrScheme name="HUoverhead[1] 8">
      <a:dk1>
        <a:srgbClr val="000000"/>
      </a:dk1>
      <a:lt1>
        <a:srgbClr val="00A0D2"/>
      </a:lt1>
      <a:dk2>
        <a:srgbClr val="000000"/>
      </a:dk2>
      <a:lt2>
        <a:srgbClr val="005A6F"/>
      </a:lt2>
      <a:accent1>
        <a:srgbClr val="AAFFFD"/>
      </a:accent1>
      <a:accent2>
        <a:srgbClr val="ED0010"/>
      </a:accent2>
      <a:accent3>
        <a:srgbClr val="AACDE5"/>
      </a:accent3>
      <a:accent4>
        <a:srgbClr val="000000"/>
      </a:accent4>
      <a:accent5>
        <a:srgbClr val="D2FFFE"/>
      </a:accent5>
      <a:accent6>
        <a:srgbClr val="D7000D"/>
      </a:accent6>
      <a:hlink>
        <a:srgbClr val="380060"/>
      </a:hlink>
      <a:folHlink>
        <a:srgbClr val="FFFFFF"/>
      </a:folHlink>
    </a:clrScheme>
    <a:fontScheme name="HUoverhead[1]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HUoverhead[1]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HUoverhead[1]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7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D3E3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HUoverhead[1] 8">
        <a:dk1>
          <a:srgbClr val="000000"/>
        </a:dk1>
        <a:lt1>
          <a:srgbClr val="00A0D2"/>
        </a:lt1>
        <a:dk2>
          <a:srgbClr val="000000"/>
        </a:dk2>
        <a:lt2>
          <a:srgbClr val="005A6F"/>
        </a:lt2>
        <a:accent1>
          <a:srgbClr val="AAFFFD"/>
        </a:accent1>
        <a:accent2>
          <a:srgbClr val="ED0010"/>
        </a:accent2>
        <a:accent3>
          <a:srgbClr val="AACDE5"/>
        </a:accent3>
        <a:accent4>
          <a:srgbClr val="000000"/>
        </a:accent4>
        <a:accent5>
          <a:srgbClr val="D2FFFE"/>
        </a:accent5>
        <a:accent6>
          <a:srgbClr val="D7000D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 HU Utrecht wit - International def [Read-Only] [Compatibility Mode]" id="{3592993C-2A73-4BBD-B916-CC94272075C6}" vid="{F7E8AB35-E329-4774-8F58-5095E960B8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est xmlns="8e39aab0-005d-45b6-a80e-05e5df2908d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A80706761E274FBF7207A6EEFD509E" ma:contentTypeVersion="11" ma:contentTypeDescription="Een nieuw document maken." ma:contentTypeScope="" ma:versionID="b1a8c2f7cca93666d0a0abe6c5d9ec19">
  <xsd:schema xmlns:xsd="http://www.w3.org/2001/XMLSchema" xmlns:xs="http://www.w3.org/2001/XMLSchema" xmlns:p="http://schemas.microsoft.com/office/2006/metadata/properties" xmlns:ns2="8e39aab0-005d-45b6-a80e-05e5df2908d1" xmlns:ns3="cc018f0f-33de-4c4c-920d-26dc6e1acc33" targetNamespace="http://schemas.microsoft.com/office/2006/metadata/properties" ma:root="true" ma:fieldsID="8f9873871c6fc4a109539a67fc731bf6" ns2:_="" ns3:_="">
    <xsd:import namespace="8e39aab0-005d-45b6-a80e-05e5df2908d1"/>
    <xsd:import namespace="cc018f0f-33de-4c4c-920d-26dc6e1acc3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test" minOccurs="0"/>
                <xsd:element ref="ns2:MediaServiceOCR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39aab0-005d-45b6-a80e-05e5df2908d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4" nillable="true" ma:displayName="MediaServiceLocation" ma:internalName="MediaServiceLocation" ma:readOnly="true">
      <xsd:simpleType>
        <xsd:restriction base="dms:Text"/>
      </xsd:simpleType>
    </xsd:element>
    <xsd:element name="test" ma:index="15" nillable="true" ma:displayName="test" ma:internalName="test">
      <xsd:simpleType>
        <xsd:restriction base="dms:Text">
          <xsd:maxLength value="255"/>
        </xsd:restriction>
      </xsd:simpleType>
    </xsd:element>
    <xsd:element name="MediaServiceOCR" ma:index="16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018f0f-33de-4c4c-920d-26dc6e1acc3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8945FF2-C9D4-4A49-93F8-C0D97B0B9E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599224B-8CFC-44B7-921C-24F4401704D5}">
  <ds:schemaRefs>
    <ds:schemaRef ds:uri="cc018f0f-33de-4c4c-920d-26dc6e1acc33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8e39aab0-005d-45b6-a80e-05e5df2908d1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8EB912-5D8A-400A-A303-E0F9AEBAC4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e39aab0-005d-45b6-a80e-05e5df2908d1"/>
    <ds:schemaRef ds:uri="cc018f0f-33de-4c4c-920d-26dc6e1acc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HU-International</Template>
  <TotalTime>11609</TotalTime>
  <Words>624</Words>
  <Application>Microsoft Office PowerPoint</Application>
  <PresentationFormat>Breedbeeld</PresentationFormat>
  <Paragraphs>93</Paragraphs>
  <Slides>12</Slides>
  <Notes>3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12</vt:i4>
      </vt:variant>
    </vt:vector>
  </HeadingPairs>
  <TitlesOfParts>
    <vt:vector size="17" baseType="lpstr">
      <vt:lpstr>Arial</vt:lpstr>
      <vt:lpstr>Calibri</vt:lpstr>
      <vt:lpstr>Wingdings</vt:lpstr>
      <vt:lpstr>Zapf Dingbats</vt:lpstr>
      <vt:lpstr>HUoverhead[1]</vt:lpstr>
      <vt:lpstr>Analytical Skills 4.2 Waarheidstabellen</vt:lpstr>
      <vt:lpstr>Doelstellingen</vt:lpstr>
      <vt:lpstr>Waarheidsfunctioneel connectieven</vt:lpstr>
      <vt:lpstr>Waarheidstabellen</vt:lpstr>
      <vt:lpstr>Negatie, conjunctie, disjunctie</vt:lpstr>
      <vt:lpstr>Implicatie, equivalentie</vt:lpstr>
      <vt:lpstr>Waarheidstabel van complexe samenstelling</vt:lpstr>
      <vt:lpstr>Waarheidstabel van complexe samenstelling</vt:lpstr>
      <vt:lpstr>Opgaves</vt:lpstr>
      <vt:lpstr>Waarheidstabel van complexe samenstelling</vt:lpstr>
      <vt:lpstr>Waarheidstabel van complexe samenstelling</vt:lpstr>
      <vt:lpstr>Opgaves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Analytical Skills 4.2 Waarheidstabellen</dc:title>
  <dc:creator>Huib Aldewereld</dc:creator>
  <cp:lastModifiedBy>Marius Versteegen</cp:lastModifiedBy>
  <cp:revision>18</cp:revision>
  <dcterms:created xsi:type="dcterms:W3CDTF">2018-09-07T18:10:33Z</dcterms:created>
  <dcterms:modified xsi:type="dcterms:W3CDTF">2018-12-10T13:16:50Z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0x01010081A80706761E274FBF7207A6EEFD509E</vt:lpwstr>
  </property>
</Properties>
</file>