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0" r:id="rId3"/>
    <p:sldId id="281" r:id="rId4"/>
    <p:sldId id="282" r:id="rId5"/>
    <p:sldId id="283" r:id="rId6"/>
    <p:sldId id="284" r:id="rId7"/>
    <p:sldId id="285" r:id="rId8"/>
    <p:sldId id="286" r:id="rId9"/>
    <p:sldId id="287" r:id="rId10"/>
    <p:sldId id="288" r:id="rId11"/>
    <p:sldId id="289" r:id="rId12"/>
    <p:sldId id="290" r:id="rId13"/>
    <p:sldId id="291" r:id="rId14"/>
    <p:sldId id="292" r:id="rId15"/>
    <p:sldId id="293" r:id="rId16"/>
    <p:sldId id="300" r:id="rId17"/>
    <p:sldId id="297" r:id="rId18"/>
    <p:sldId id="298" r:id="rId19"/>
    <p:sldId id="299" r:id="rId20"/>
    <p:sldId id="302" r:id="rId21"/>
    <p:sldId id="301" r:id="rId22"/>
    <p:sldId id="303" r:id="rId23"/>
    <p:sldId id="296" r:id="rId24"/>
    <p:sldId id="295" r:id="rId25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81ECD21-C79F-494A-81D0-1D0C3D261BEA}" v="223" dt="2025-10-01T08:51:54.84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DAEA9B-0434-792C-836B-011F52E210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A372800-EA1E-995C-CDB6-72E8FC61B4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520945-630F-8A86-5CCA-F449E029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31A766-FF8C-709F-6F28-EEFE8CAA09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CE088F-32F6-1CF4-DA8F-ABBE387D57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478496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D731B2-EAD3-A230-1FDB-1D11E1583C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99DD03-1BEC-E9CF-FC6E-EE3229277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1F37E-5219-1540-FECA-16664550C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3B1007-FB94-AC04-AFE6-99E5CE4B6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6EF594-4234-2F8C-23A3-8F95280433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213121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662C72-75F1-18CC-17DA-61F81A32A1A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8C64D-5393-EA6F-5895-DABE0F1C75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938420-FB9E-E2C4-A323-2C50119CA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D629AD-B786-9533-B305-0C52590F1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FEFFD-92CC-6604-527C-E05EBF2AE0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1582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14C1A-21DC-E92E-65F5-D9D6EAD7C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013392-DA4A-633F-EB84-5FD45BDD65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32FF8-747C-5B5F-E3A8-F01816B30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45CFFC-7BD0-5B39-EE76-36AEACB814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EEC5A6-1011-2EDC-1852-B99C1D796C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731212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66922-5FF1-5E97-4B65-7015F4057D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C175EA-4A65-7B3A-EBD6-E6A489A2AD5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5095EA-7E4C-7E01-2696-9B42121896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3985E8-1038-6BFB-9EAC-CA9DA521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7E9AC-A926-2470-FE97-E5370C1E17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9983679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AB8D1-C39C-97EC-56A8-9388A4510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6B6B5C-6A04-BD46-5379-B58E99A44B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2E19755-FB9E-70E1-D09B-4113663C1F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80D5A8-FE16-B828-96F6-F830A1A47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98A7CB-8C08-8CC6-6B8B-C0F3A7B591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3E536-11D8-12F9-4ADF-74BD442117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4646539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DA5BCA-1098-F835-FFC4-BC3B3B7BB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4B00EC-BD02-127E-705A-7B6552E367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E656D6-67E5-ACE4-A52B-F2E47B2E87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A29CF3B-30A5-6BC3-0C17-D12317CD30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5E23675-913B-792A-AB32-51146A9E9E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8981343-53E8-1637-9046-01C737BA3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5261B9-EA91-E9B8-C1B5-002420F7B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BB8D0CF-6D05-0F74-F94C-F5C6BC630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457780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D06D7-37DD-EF2E-57F4-484468F45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2ECB2B4-DE2A-AC87-7354-275DCEAF10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2A48A8-FB27-A713-A7F5-D0E8F209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9B82D9-A75A-4FE2-0F6B-0525E8D01D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94233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D2A0CE-D0DE-328F-20C0-33E53AC6AE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D598E1-5A0A-15D4-A3F9-FDBF9B834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88E5CB-0349-95BD-340F-77F6C00B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00716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EF1BE-3185-59F3-AE5D-0A1CB83B02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9858BD-753C-4725-044A-AEF76038AD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CFDE61-DA16-C48A-7CFA-7AEAAD3D97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219D2-9A34-F02D-AD97-C82D3C462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BA0763B-3BB9-B8A3-6505-B0532B5BD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E4876-8656-B282-BDA2-64DC80587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1172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B9940-DFB3-A27C-D775-CB3EC26823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919175C-7B02-F31F-E148-95BC1D6119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C64CCF-E59D-DB8C-4CA9-47556DBA5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E2868E-FF91-9AB0-557D-F853CEA93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B28623-E84A-4A7D-AFC4-F09CCC1DA812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71ADBD-3472-24A5-CF56-DE06FFBD4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FAC0DA-4913-E32F-4C33-F80F6E552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795656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2077CD-CFEA-0C87-4E59-C4C6BF5910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87A5D01-43E9-7679-949F-A6719664D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708BE1-E71C-06D4-BCAF-54CE5F59D0F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4B28623-E84A-4A7D-AFC4-F09CCC1DA812}" type="datetimeFigureOut">
              <a:rPr lang="nl-NL" smtClean="0"/>
              <a:t>1-10-2025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B5976D-A87F-33CA-76C9-00247711D4B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CE97CF-CCFC-FAE8-9323-50ECB0B856B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B45562-5F54-40EB-A4C1-9EE3E54CD24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58094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gif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7.png"/><Relationship Id="rId13" Type="http://schemas.openxmlformats.org/officeDocument/2006/relationships/image" Target="../media/image32.png"/><Relationship Id="rId18" Type="http://schemas.openxmlformats.org/officeDocument/2006/relationships/image" Target="../media/image37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1.png"/><Relationship Id="rId17" Type="http://schemas.openxmlformats.org/officeDocument/2006/relationships/image" Target="../media/image36.png"/><Relationship Id="rId2" Type="http://schemas.openxmlformats.org/officeDocument/2006/relationships/image" Target="../media/image21.png"/><Relationship Id="rId16" Type="http://schemas.openxmlformats.org/officeDocument/2006/relationships/image" Target="../media/image3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11" Type="http://schemas.openxmlformats.org/officeDocument/2006/relationships/image" Target="../media/image30.png"/><Relationship Id="rId5" Type="http://schemas.openxmlformats.org/officeDocument/2006/relationships/image" Target="../media/image24.png"/><Relationship Id="rId15" Type="http://schemas.openxmlformats.org/officeDocument/2006/relationships/image" Target="../media/image34.png"/><Relationship Id="rId10" Type="http://schemas.openxmlformats.org/officeDocument/2006/relationships/image" Target="../media/image29.png"/><Relationship Id="rId4" Type="http://schemas.openxmlformats.org/officeDocument/2006/relationships/image" Target="../media/image23.png"/><Relationship Id="rId9" Type="http://schemas.openxmlformats.org/officeDocument/2006/relationships/image" Target="../media/image28.png"/><Relationship Id="rId14" Type="http://schemas.openxmlformats.org/officeDocument/2006/relationships/image" Target="../media/image33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HU-TI-DEV/TI-S4/blob/main/software/algoritmen_en_datastructuren/2_containers_zoeken_sorteren.ipynb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gif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opensourceforu.com/2021/05/memory-management-in-lists-and-tuples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digikey.es/en/maker/projects/introduction-to-rtos-solution-to-part-4-memory-management/6d4dfcaa1ff84f57a2098da8e6401d9c?srsltid=AfmBOope5EsT5idaApq4rnFa_UqB-1vpL4cTnhnAxnGjDERClYkeB0ey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n by bla bla on TV &amp; movie things | Hacker wallpaper, Glitch gif, Gif">
            <a:extLst>
              <a:ext uri="{FF2B5EF4-FFF2-40B4-BE49-F238E27FC236}">
                <a16:creationId xmlns:a16="http://schemas.microsoft.com/office/drawing/2014/main" id="{C86A941B-E27F-0CAC-EFE2-E8D6DB94E3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72956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0965CF2-1273-B29C-94D4-C459992A2EE8}"/>
              </a:ext>
            </a:extLst>
          </p:cNvPr>
          <p:cNvSpPr txBox="1"/>
          <p:nvPr/>
        </p:nvSpPr>
        <p:spPr>
          <a:xfrm>
            <a:off x="3759142" y="2767280"/>
            <a:ext cx="4673715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bg1"/>
                </a:solidFill>
                <a:latin typeface="Trade Gothic Inline" panose="020B0504030203020204" pitchFamily="34" charset="0"/>
              </a:rPr>
              <a:t>Data structures</a:t>
            </a:r>
          </a:p>
          <a:p>
            <a:pPr algn="ctr"/>
            <a:endParaRPr lang="en-US" sz="2000" dirty="0">
              <a:solidFill>
                <a:schemeClr val="bg1"/>
              </a:solidFill>
              <a:latin typeface="Trade Gothic Inline" panose="020B0504030203020204" pitchFamily="34" charset="0"/>
            </a:endParaRPr>
          </a:p>
          <a:p>
            <a:pPr algn="ctr"/>
            <a:r>
              <a:rPr lang="en-US" sz="2000" dirty="0">
                <a:solidFill>
                  <a:schemeClr val="bg1"/>
                </a:solidFill>
                <a:latin typeface="Trade Gothic Inline" panose="020B0504030203020204" pitchFamily="34" charset="0"/>
              </a:rPr>
              <a:t>Bart Bozon</a:t>
            </a:r>
            <a:endParaRPr lang="nl-NL" sz="2000" dirty="0">
              <a:solidFill>
                <a:schemeClr val="bg1"/>
              </a:solidFill>
              <a:latin typeface="Trade Gothic Inline" panose="020B05040302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04829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484604-BFB5-B11D-43B5-E836224180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368E2-E976-232A-F994-ADDAFE4DD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Hashmap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8194D4-FB9B-BF75-5F81-331E7BDF039B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Stack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</a:rPr>
              <a:t>Queues -&gt;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/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0DDE042-E68E-1B5F-0E65-8C4914F7A4AE}"/>
              </a:ext>
            </a:extLst>
          </p:cNvPr>
          <p:cNvSpPr txBox="1"/>
          <p:nvPr/>
        </p:nvSpPr>
        <p:spPr>
          <a:xfrm>
            <a:off x="838200" y="1506022"/>
            <a:ext cx="49962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Also stores key value – pairs, but quicker access!</a:t>
            </a:r>
            <a:endParaRPr lang="nl-NL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1938B69-B1B6-BE8F-5090-BEBE0CE86A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258790"/>
            <a:ext cx="2675228" cy="2146062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6E66FF47-34E8-42EB-3F7B-65C4917A7A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473" y="2146306"/>
            <a:ext cx="7401958" cy="1943371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59548F7-9A07-643A-3129-B325386792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022" y="4545295"/>
            <a:ext cx="2758596" cy="1359309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CE090727-B9C2-2DE1-87A3-3B0E28735C02}"/>
              </a:ext>
            </a:extLst>
          </p:cNvPr>
          <p:cNvSpPr txBox="1"/>
          <p:nvPr/>
        </p:nvSpPr>
        <p:spPr>
          <a:xfrm>
            <a:off x="6021252" y="4673741"/>
            <a:ext cx="2508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Why quicker access???</a:t>
            </a:r>
            <a:endParaRPr lang="nl-NL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25B5F1E-FB49-1BAB-1149-B8BCCED863F5}"/>
              </a:ext>
            </a:extLst>
          </p:cNvPr>
          <p:cNvSpPr txBox="1"/>
          <p:nvPr/>
        </p:nvSpPr>
        <p:spPr>
          <a:xfrm>
            <a:off x="6021252" y="5350606"/>
            <a:ext cx="268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disadvantages?</a:t>
            </a:r>
            <a:endParaRPr lang="nl-NL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269AB39-A8AC-5788-1EC8-813058435DE6}"/>
              </a:ext>
            </a:extLst>
          </p:cNvPr>
          <p:cNvSpPr txBox="1"/>
          <p:nvPr/>
        </p:nvSpPr>
        <p:spPr>
          <a:xfrm>
            <a:off x="9457625" y="5734971"/>
            <a:ext cx="1287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Collisions?</a:t>
            </a:r>
            <a:endParaRPr lang="nl-NL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F062EB9F-46C9-D166-64A9-8A776CC3276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81925" y="1616285"/>
            <a:ext cx="2495898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29379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FBB979-9211-31ED-3B54-A75275F807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10885-67DD-2A99-291C-1D53D1C56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B36A9FB-EECE-75D8-709E-98257AFA958F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Stack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</a:rPr>
              <a:t>Queues -&gt;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/>
              <a:t>Linked</a:t>
            </a:r>
            <a:r>
              <a:rPr lang="nl-NL" dirty="0"/>
              <a:t> </a:t>
            </a:r>
            <a:r>
              <a:rPr lang="nl-NL" dirty="0" err="1"/>
              <a:t>lists</a:t>
            </a:r>
            <a:r>
              <a:rPr lang="nl-NL" dirty="0"/>
              <a:t> (single/double)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F80DE01-1356-EA54-FD97-89489B034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9468" y="1717727"/>
            <a:ext cx="7522032" cy="181040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385568FF-191B-B547-C0F9-2944F1A80A8C}"/>
              </a:ext>
            </a:extLst>
          </p:cNvPr>
          <p:cNvSpPr txBox="1"/>
          <p:nvPr/>
        </p:nvSpPr>
        <p:spPr>
          <a:xfrm>
            <a:off x="6896323" y="4281889"/>
            <a:ext cx="26818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disadvantages?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82306196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0475C-41DE-06FD-624F-4C0901A3F3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59F55-0C51-1739-D938-8A39C9872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Linked lists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77E6CBD-9393-41DF-9A1D-1A6753B26FCD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Stack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</a:rPr>
              <a:t>Queues -&gt;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/>
              <a:t>Linked</a:t>
            </a:r>
            <a:r>
              <a:rPr lang="nl-NL" dirty="0"/>
              <a:t> </a:t>
            </a:r>
            <a:r>
              <a:rPr lang="nl-NL" dirty="0" err="1"/>
              <a:t>lists</a:t>
            </a:r>
            <a:r>
              <a:rPr lang="nl-NL" dirty="0"/>
              <a:t> (single/double)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C9A4BA1-B102-5893-84CA-8AE30063B7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769" y="3935166"/>
            <a:ext cx="10264462" cy="1065022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25EA986-7914-5830-994A-BC0E8C4637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75356" y="2184394"/>
            <a:ext cx="6087325" cy="9907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6457E91-2C96-7B4E-554B-FF60D57DE385}"/>
              </a:ext>
            </a:extLst>
          </p:cNvPr>
          <p:cNvSpPr txBox="1"/>
          <p:nvPr/>
        </p:nvSpPr>
        <p:spPr>
          <a:xfrm>
            <a:off x="5122606" y="169068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Single</a:t>
            </a:r>
            <a:endParaRPr lang="nl-NL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1DA5391-B9F9-3101-21F1-2CE4544BEDD5}"/>
              </a:ext>
            </a:extLst>
          </p:cNvPr>
          <p:cNvSpPr txBox="1"/>
          <p:nvPr/>
        </p:nvSpPr>
        <p:spPr>
          <a:xfrm>
            <a:off x="5062493" y="3535680"/>
            <a:ext cx="9092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Double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560543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FF5359-6EDF-3D0E-7AF7-33EE4737A2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AF4E25-2B34-C77C-FCA2-1052B486E7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E609B40-3603-08FB-5ECE-71DA0DA94729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Stack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</a:rPr>
              <a:t>Queues -&gt;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</a:t>
            </a:r>
            <a:r>
              <a:rPr lang="nl-NL" dirty="0"/>
              <a:t>Trees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5A3DE2F-47CA-01A6-E076-D87B7EF01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0818" y="1260505"/>
            <a:ext cx="9142285" cy="5087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4214317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7BDB58-75CF-03FA-9492-496721BD0A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E6949-E8CA-F066-8819-322ED26706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43D728-3E6F-1584-9200-3834E0EF88E1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Stack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</a:rPr>
              <a:t>Queues -&gt;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</a:t>
            </a:r>
            <a:r>
              <a:rPr lang="nl-NL" dirty="0"/>
              <a:t>Trees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0228018-8511-1912-CF01-560D08989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791" y="365125"/>
            <a:ext cx="9142285" cy="508717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77B3B4-AAE6-6680-4E22-E0623EFAF9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24" y="4773212"/>
            <a:ext cx="11526859" cy="1810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11778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89809-F7A4-C3AC-5197-1833C36034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5F7DE-3D5C-868A-1AC7-D21714255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Quicksort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0D38B2-26F9-791B-9A82-222BB4766539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Stack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</a:rPr>
              <a:t>Queues -&gt;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Trees -&gt; </a:t>
            </a:r>
            <a:r>
              <a:rPr lang="nl-NL" dirty="0" err="1"/>
              <a:t>Quicksort</a:t>
            </a:r>
            <a:endParaRPr lang="nl-NL" dirty="0"/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B0685B0-A99C-6D36-1286-95A9A09BAC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9530" y="2194898"/>
            <a:ext cx="3884664" cy="2967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636346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BAC464C-4F07-882C-1B53-B4C053BDB0D8}"/>
              </a:ext>
            </a:extLst>
          </p:cNvPr>
          <p:cNvSpPr txBox="1"/>
          <p:nvPr/>
        </p:nvSpPr>
        <p:spPr>
          <a:xfrm>
            <a:off x="889820" y="0"/>
            <a:ext cx="10412360" cy="67710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400" b="0" i="1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// Sorts (a portion of) an array, divides it into partitions, then sorts those</a:t>
            </a: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r>
              <a:rPr lang="en-US" sz="1400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algorithm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quicksort(A, lo, hi) </a:t>
            </a:r>
            <a:r>
              <a:rPr lang="en-US" sz="1400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400" b="0" i="1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// Ensure indices are in correct order</a:t>
            </a: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400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lo &gt;= hi || lo &lt; 0 </a:t>
            </a:r>
            <a:r>
              <a:rPr lang="en-US" sz="1400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then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  return</a:t>
            </a: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  </a:t>
            </a: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400" b="0" i="1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// Partition array and get the pivot index</a:t>
            </a: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p := partition(A, lo, hi) </a:t>
            </a: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    </a:t>
            </a: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400" b="0" i="1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// Sort the two partitions</a:t>
            </a: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quicksort(A, lo, p - 1) </a:t>
            </a:r>
            <a:r>
              <a:rPr lang="en-US" sz="1400" b="0" i="1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// Left side of pivot</a:t>
            </a: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quicksort(A, p + 1, hi) </a:t>
            </a:r>
            <a:r>
              <a:rPr lang="en-US" sz="1400" b="0" i="1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// Right side of pivot</a:t>
            </a: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r>
              <a:rPr lang="en-US" sz="1400" b="0" i="1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// Divides array into two partitions</a:t>
            </a: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r>
              <a:rPr lang="en-US" sz="1400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algorithm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partition(A, lo, hi) </a:t>
            </a:r>
            <a:r>
              <a:rPr lang="en-US" sz="1400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is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pivot := A[hi] </a:t>
            </a:r>
            <a:r>
              <a:rPr lang="en-US" sz="1400" b="0" i="1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// Choose the last element as the pivot</a:t>
            </a: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400" b="0" i="1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// Temporary pivot index</a:t>
            </a: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400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 := lo</a:t>
            </a:r>
          </a:p>
          <a:p>
            <a:pPr algn="l">
              <a:buNone/>
            </a:pP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400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for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j := lo </a:t>
            </a:r>
            <a:r>
              <a:rPr lang="en-US" sz="1400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to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hi - 1 </a:t>
            </a:r>
            <a:r>
              <a:rPr lang="en-US" sz="1400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do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400" b="0" i="1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// If the current element is less than or equal to the pivot</a:t>
            </a: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  </a:t>
            </a:r>
            <a:r>
              <a:rPr lang="en-US" sz="1400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A[j] &lt;= pivot </a:t>
            </a:r>
            <a:r>
              <a:rPr lang="en-US" sz="1400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then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lang="en-US" sz="1400" b="0" i="1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// Swap the current element with the element at the temporary pivot index</a:t>
            </a: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    swap A[</a:t>
            </a:r>
            <a:r>
              <a:rPr lang="en-US" sz="1400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sz="1400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A[j]</a:t>
            </a: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lang="en-US" sz="1400" b="0" i="1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// Move the temporary pivot index forward</a:t>
            </a: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    </a:t>
            </a:r>
            <a:r>
              <a:rPr lang="en-US" sz="1400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 := </a:t>
            </a:r>
            <a:r>
              <a:rPr lang="en-US" sz="1400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+ 1</a:t>
            </a:r>
          </a:p>
          <a:p>
            <a:pPr algn="l">
              <a:buNone/>
            </a:pP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400" b="0" i="1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// Swap the pivot with the last element</a:t>
            </a: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swap A[</a:t>
            </a:r>
            <a:r>
              <a:rPr lang="en-US" sz="1400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sz="1400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A[hi]</a:t>
            </a:r>
          </a:p>
          <a:p>
            <a:pPr algn="l">
              <a:buNone/>
            </a:pP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</a:t>
            </a:r>
            <a:r>
              <a:rPr lang="en-US" sz="1400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return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sz="1400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sz="1400" b="0" i="1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// the pivot index</a:t>
            </a:r>
            <a:endParaRPr lang="en-US" sz="1400" b="0" i="0" dirty="0">
              <a:solidFill>
                <a:srgbClr val="101418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05282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29370BA-8620-F2B7-3E48-C4ADC4CC86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0"/>
            <a:ext cx="2194564" cy="603505"/>
          </a:xfrm>
          <a:prstGeom prst="rect">
            <a:avLst/>
          </a:prstGeom>
        </p:spPr>
      </p:pic>
      <p:pic>
        <p:nvPicPr>
          <p:cNvPr id="7" name="Picture 6" descr="A black text with black text&#10;&#10;AI-generated content may be incorrect.">
            <a:extLst>
              <a:ext uri="{FF2B5EF4-FFF2-40B4-BE49-F238E27FC236}">
                <a16:creationId xmlns:a16="http://schemas.microsoft.com/office/drawing/2014/main" id="{26E2FA01-32C0-ECF5-8663-BEC44E75C5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472538"/>
            <a:ext cx="2194564" cy="603505"/>
          </a:xfrm>
          <a:prstGeom prst="rect">
            <a:avLst/>
          </a:prstGeom>
        </p:spPr>
      </p:pic>
      <p:pic>
        <p:nvPicPr>
          <p:cNvPr id="9" name="Picture 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98B502DB-0279-2BC3-55B9-D80B766C2BC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945076"/>
            <a:ext cx="2194564" cy="603505"/>
          </a:xfrm>
          <a:prstGeom prst="rect">
            <a:avLst/>
          </a:prstGeom>
        </p:spPr>
      </p:pic>
      <p:pic>
        <p:nvPicPr>
          <p:cNvPr id="11" name="Picture 10" descr="A black text with numbers&#10;&#10;AI-generated content may be incorrect.">
            <a:extLst>
              <a:ext uri="{FF2B5EF4-FFF2-40B4-BE49-F238E27FC236}">
                <a16:creationId xmlns:a16="http://schemas.microsoft.com/office/drawing/2014/main" id="{077FD220-A2BB-B155-FCA8-BDC3BFA3AD4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1426263"/>
            <a:ext cx="2194564" cy="603505"/>
          </a:xfrm>
          <a:prstGeom prst="rect">
            <a:avLst/>
          </a:prstGeom>
        </p:spPr>
      </p:pic>
      <p:sp>
        <p:nvSpPr>
          <p:cNvPr id="44" name="TextBox 43">
            <a:extLst>
              <a:ext uri="{FF2B5EF4-FFF2-40B4-BE49-F238E27FC236}">
                <a16:creationId xmlns:a16="http://schemas.microsoft.com/office/drawing/2014/main" id="{3B406466-53D0-31B9-A740-0E44365C4B9A}"/>
              </a:ext>
            </a:extLst>
          </p:cNvPr>
          <p:cNvSpPr txBox="1"/>
          <p:nvPr/>
        </p:nvSpPr>
        <p:spPr>
          <a:xfrm>
            <a:off x="7507914" y="1728015"/>
            <a:ext cx="27538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5, 4 and 6 &gt; 3 so no swap! </a:t>
            </a:r>
            <a:endParaRPr lang="nl-NL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8FDED73-26DB-B4B5-1BFF-018A75C4E374}"/>
              </a:ext>
            </a:extLst>
          </p:cNvPr>
          <p:cNvSpPr txBox="1"/>
          <p:nvPr/>
        </p:nvSpPr>
        <p:spPr>
          <a:xfrm>
            <a:off x="7507914" y="614378"/>
            <a:ext cx="43399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A[j] &lt;= pivot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then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	swap A[</a:t>
            </a:r>
            <a:r>
              <a:rPr lang="en-US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A[j]</a:t>
            </a:r>
          </a:p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 := </a:t>
            </a:r>
            <a:r>
              <a:rPr lang="en-US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+ 1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5485465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/>
      <p:bldP spid="48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37A7E-69D1-527D-8B62-99D14EB3D1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67436B1-7523-16A7-B03F-ADB2B9597D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0"/>
            <a:ext cx="2194564" cy="603505"/>
          </a:xfrm>
          <a:prstGeom prst="rect">
            <a:avLst/>
          </a:prstGeom>
        </p:spPr>
      </p:pic>
      <p:pic>
        <p:nvPicPr>
          <p:cNvPr id="7" name="Picture 6" descr="A black text with black text&#10;&#10;AI-generated content may be incorrect.">
            <a:extLst>
              <a:ext uri="{FF2B5EF4-FFF2-40B4-BE49-F238E27FC236}">
                <a16:creationId xmlns:a16="http://schemas.microsoft.com/office/drawing/2014/main" id="{8BA55C69-46A9-D3BB-F226-BBB22CF7291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472538"/>
            <a:ext cx="2194564" cy="603505"/>
          </a:xfrm>
          <a:prstGeom prst="rect">
            <a:avLst/>
          </a:prstGeom>
        </p:spPr>
      </p:pic>
      <p:pic>
        <p:nvPicPr>
          <p:cNvPr id="9" name="Picture 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24E17C46-B8E1-EF18-CF5C-D074C51B84C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945076"/>
            <a:ext cx="2194564" cy="603505"/>
          </a:xfrm>
          <a:prstGeom prst="rect">
            <a:avLst/>
          </a:prstGeom>
        </p:spPr>
      </p:pic>
      <p:pic>
        <p:nvPicPr>
          <p:cNvPr id="11" name="Picture 10" descr="A black text with numbers&#10;&#10;AI-generated content may be incorrect.">
            <a:extLst>
              <a:ext uri="{FF2B5EF4-FFF2-40B4-BE49-F238E27FC236}">
                <a16:creationId xmlns:a16="http://schemas.microsoft.com/office/drawing/2014/main" id="{39544397-8EF4-1481-B4CA-998255E5EE4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1426263"/>
            <a:ext cx="2194564" cy="603505"/>
          </a:xfrm>
          <a:prstGeom prst="rect">
            <a:avLst/>
          </a:prstGeom>
        </p:spPr>
      </p:pic>
      <p:pic>
        <p:nvPicPr>
          <p:cNvPr id="15" name="Picture 14" descr="A black and orange rectangular box with black text&#10;&#10;AI-generated content may be incorrect.">
            <a:extLst>
              <a:ext uri="{FF2B5EF4-FFF2-40B4-BE49-F238E27FC236}">
                <a16:creationId xmlns:a16="http://schemas.microsoft.com/office/drawing/2014/main" id="{512B798D-1C04-4FF1-7089-F4D5DB96BAD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1908043"/>
            <a:ext cx="2194564" cy="60350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9148BFC-CCA1-D41D-FA4F-D6122931D38A}"/>
              </a:ext>
            </a:extLst>
          </p:cNvPr>
          <p:cNvSpPr txBox="1"/>
          <p:nvPr/>
        </p:nvSpPr>
        <p:spPr>
          <a:xfrm>
            <a:off x="7462684" y="210288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swap A[</a:t>
            </a:r>
            <a:r>
              <a:rPr lang="en-US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A[hi]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B93297-2CC5-E039-1304-134BF1A34353}"/>
              </a:ext>
            </a:extLst>
          </p:cNvPr>
          <p:cNvSpPr txBox="1"/>
          <p:nvPr/>
        </p:nvSpPr>
        <p:spPr>
          <a:xfrm>
            <a:off x="7507914" y="614378"/>
            <a:ext cx="43399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A[j] &lt;= pivot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then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	swap A[</a:t>
            </a:r>
            <a:r>
              <a:rPr lang="en-US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A[j]</a:t>
            </a:r>
          </a:p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 := </a:t>
            </a:r>
            <a:r>
              <a:rPr lang="en-US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+ 1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2273542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B1DC3A-318E-0FAE-6CBE-6AA1AE07F7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6FC0B4C3-B74B-FBD5-9246-C68BA80B74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0"/>
            <a:ext cx="2194564" cy="603505"/>
          </a:xfrm>
          <a:prstGeom prst="rect">
            <a:avLst/>
          </a:prstGeom>
        </p:spPr>
      </p:pic>
      <p:pic>
        <p:nvPicPr>
          <p:cNvPr id="7" name="Picture 6" descr="A black text with black text&#10;&#10;AI-generated content may be incorrect.">
            <a:extLst>
              <a:ext uri="{FF2B5EF4-FFF2-40B4-BE49-F238E27FC236}">
                <a16:creationId xmlns:a16="http://schemas.microsoft.com/office/drawing/2014/main" id="{801EC7D0-5BB9-8FBE-BF0E-F2F5E88C51E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472538"/>
            <a:ext cx="2194564" cy="603505"/>
          </a:xfrm>
          <a:prstGeom prst="rect">
            <a:avLst/>
          </a:prstGeom>
        </p:spPr>
      </p:pic>
      <p:pic>
        <p:nvPicPr>
          <p:cNvPr id="9" name="Picture 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80194F2-37B6-703F-AE30-35CBC85EDDA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945076"/>
            <a:ext cx="2194564" cy="603505"/>
          </a:xfrm>
          <a:prstGeom prst="rect">
            <a:avLst/>
          </a:prstGeom>
        </p:spPr>
      </p:pic>
      <p:pic>
        <p:nvPicPr>
          <p:cNvPr id="11" name="Picture 10" descr="A black text with numbers&#10;&#10;AI-generated content may be incorrect.">
            <a:extLst>
              <a:ext uri="{FF2B5EF4-FFF2-40B4-BE49-F238E27FC236}">
                <a16:creationId xmlns:a16="http://schemas.microsoft.com/office/drawing/2014/main" id="{00DF5B9E-E98E-5014-EB4F-0AD503EAB7B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1426263"/>
            <a:ext cx="2194564" cy="603505"/>
          </a:xfrm>
          <a:prstGeom prst="rect">
            <a:avLst/>
          </a:prstGeom>
        </p:spPr>
      </p:pic>
      <p:pic>
        <p:nvPicPr>
          <p:cNvPr id="15" name="Picture 14" descr="A black and orange rectangular box with black text&#10;&#10;AI-generated content may be incorrect.">
            <a:extLst>
              <a:ext uri="{FF2B5EF4-FFF2-40B4-BE49-F238E27FC236}">
                <a16:creationId xmlns:a16="http://schemas.microsoft.com/office/drawing/2014/main" id="{1EEC2EF8-8520-DE23-13F1-ADDA5E9B37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1908043"/>
            <a:ext cx="2194564" cy="603505"/>
          </a:xfrm>
          <a:prstGeom prst="rect">
            <a:avLst/>
          </a:prstGeom>
        </p:spPr>
      </p:pic>
      <p:pic>
        <p:nvPicPr>
          <p:cNvPr id="17" name="Picture 1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3D3F9FE5-6081-0176-BFCE-41C59C056EDB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2" y="2518922"/>
            <a:ext cx="2194564" cy="603505"/>
          </a:xfrm>
          <a:prstGeom prst="rect">
            <a:avLst/>
          </a:prstGeom>
        </p:spPr>
      </p:pic>
      <p:pic>
        <p:nvPicPr>
          <p:cNvPr id="19" name="Picture 1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BE233CD-CDFA-C44B-27DD-021CEFB7BCA0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2" y="3009260"/>
            <a:ext cx="2194564" cy="6035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38DF1ED-EC7B-2C95-DA25-4224D98FD639}"/>
              </a:ext>
            </a:extLst>
          </p:cNvPr>
          <p:cNvSpPr txBox="1"/>
          <p:nvPr/>
        </p:nvSpPr>
        <p:spPr>
          <a:xfrm>
            <a:off x="2985076" y="2841906"/>
            <a:ext cx="43399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A[j] &lt;= pivot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then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	swap A[</a:t>
            </a:r>
            <a:r>
              <a:rPr lang="en-US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A[j]</a:t>
            </a:r>
          </a:p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 := </a:t>
            </a:r>
            <a:r>
              <a:rPr lang="en-US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+ 1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EB0BEAA-9967-E282-1A14-6D85EBF0087E}"/>
              </a:ext>
            </a:extLst>
          </p:cNvPr>
          <p:cNvSpPr txBox="1"/>
          <p:nvPr/>
        </p:nvSpPr>
        <p:spPr>
          <a:xfrm>
            <a:off x="404447" y="2142216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quicksort(A, lo, p - 1)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6190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FFF457-6417-F4DB-B69A-00C5BC7690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/>
          <a:lstStyle/>
          <a:p>
            <a:r>
              <a:rPr lang="en-US" dirty="0"/>
              <a:t>Content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63660D-D2FE-F819-8DC4-0601078399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325563"/>
            <a:ext cx="8747760" cy="52304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Arrays</a:t>
            </a:r>
          </a:p>
          <a:p>
            <a:r>
              <a:rPr lang="en-US" dirty="0"/>
              <a:t>Lists (</a:t>
            </a:r>
            <a:r>
              <a:rPr lang="en-US" dirty="0" err="1"/>
              <a:t>ArrayList</a:t>
            </a:r>
            <a:r>
              <a:rPr lang="en-US" dirty="0"/>
              <a:t>)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Heap</a:t>
            </a:r>
          </a:p>
          <a:p>
            <a:r>
              <a:rPr lang="en-US" dirty="0"/>
              <a:t>Queues</a:t>
            </a:r>
          </a:p>
          <a:p>
            <a:r>
              <a:rPr lang="en-US" dirty="0" err="1"/>
              <a:t>Dicts</a:t>
            </a:r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Linked lists (single/double)</a:t>
            </a:r>
          </a:p>
          <a:p>
            <a:r>
              <a:rPr lang="en-US" dirty="0"/>
              <a:t>Trees</a:t>
            </a:r>
          </a:p>
          <a:p>
            <a:r>
              <a:rPr lang="en-US" dirty="0"/>
              <a:t>Quicksort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7A53B7E-5881-EB84-5B72-F8A968498F44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Arrays -&gt; </a:t>
            </a:r>
            <a:r>
              <a:rPr lang="nl-NL" dirty="0" err="1"/>
              <a:t>Lists</a:t>
            </a:r>
            <a:r>
              <a:rPr lang="nl-NL" dirty="0"/>
              <a:t> -&gt; Sets -&gt; Stack -&gt; </a:t>
            </a:r>
            <a:r>
              <a:rPr lang="nl-NL" dirty="0" err="1"/>
              <a:t>Heap</a:t>
            </a:r>
            <a:r>
              <a:rPr lang="nl-NL" dirty="0"/>
              <a:t> -&gt; Queues -&gt; </a:t>
            </a:r>
            <a:r>
              <a:rPr lang="nl-NL" dirty="0" err="1"/>
              <a:t>Dicts</a:t>
            </a:r>
            <a:r>
              <a:rPr lang="nl-NL" dirty="0"/>
              <a:t> -&gt; </a:t>
            </a:r>
            <a:r>
              <a:rPr lang="nl-NL" dirty="0" err="1"/>
              <a:t>Hashmap</a:t>
            </a:r>
            <a:r>
              <a:rPr lang="nl-NL" dirty="0"/>
              <a:t> -&gt; </a:t>
            </a:r>
            <a:r>
              <a:rPr lang="nl-NL" dirty="0" err="1"/>
              <a:t>Linked</a:t>
            </a:r>
            <a:r>
              <a:rPr lang="nl-NL" dirty="0"/>
              <a:t> </a:t>
            </a:r>
            <a:r>
              <a:rPr lang="nl-NL" dirty="0" err="1"/>
              <a:t>lists</a:t>
            </a:r>
            <a:r>
              <a:rPr lang="nl-NL" dirty="0"/>
              <a:t> (single/double)-&gt; Trees -&gt; </a:t>
            </a:r>
            <a:r>
              <a:rPr lang="nl-NL" dirty="0" err="1"/>
              <a:t>Quicksort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637504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CEC59-ADDE-2B75-68D2-2DC70033B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810B40B5-2331-61DF-6110-3BC3F9AF57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0"/>
            <a:ext cx="2194564" cy="603505"/>
          </a:xfrm>
          <a:prstGeom prst="rect">
            <a:avLst/>
          </a:prstGeom>
        </p:spPr>
      </p:pic>
      <p:pic>
        <p:nvPicPr>
          <p:cNvPr id="7" name="Picture 6" descr="A black text with black text&#10;&#10;AI-generated content may be incorrect.">
            <a:extLst>
              <a:ext uri="{FF2B5EF4-FFF2-40B4-BE49-F238E27FC236}">
                <a16:creationId xmlns:a16="http://schemas.microsoft.com/office/drawing/2014/main" id="{D21B7515-B48F-7595-34B6-40C1B54288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472538"/>
            <a:ext cx="2194564" cy="603505"/>
          </a:xfrm>
          <a:prstGeom prst="rect">
            <a:avLst/>
          </a:prstGeom>
        </p:spPr>
      </p:pic>
      <p:pic>
        <p:nvPicPr>
          <p:cNvPr id="9" name="Picture 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7B9C2034-4BA0-EC49-3675-DE6819672D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945076"/>
            <a:ext cx="2194564" cy="603505"/>
          </a:xfrm>
          <a:prstGeom prst="rect">
            <a:avLst/>
          </a:prstGeom>
        </p:spPr>
      </p:pic>
      <p:pic>
        <p:nvPicPr>
          <p:cNvPr id="11" name="Picture 10" descr="A black text with numbers&#10;&#10;AI-generated content may be incorrect.">
            <a:extLst>
              <a:ext uri="{FF2B5EF4-FFF2-40B4-BE49-F238E27FC236}">
                <a16:creationId xmlns:a16="http://schemas.microsoft.com/office/drawing/2014/main" id="{C7D80A54-8AEC-A2AA-0CD5-35336771647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1426263"/>
            <a:ext cx="2194564" cy="603505"/>
          </a:xfrm>
          <a:prstGeom prst="rect">
            <a:avLst/>
          </a:prstGeom>
        </p:spPr>
      </p:pic>
      <p:pic>
        <p:nvPicPr>
          <p:cNvPr id="15" name="Picture 14" descr="A black and orange rectangular box with black text&#10;&#10;AI-generated content may be incorrect.">
            <a:extLst>
              <a:ext uri="{FF2B5EF4-FFF2-40B4-BE49-F238E27FC236}">
                <a16:creationId xmlns:a16="http://schemas.microsoft.com/office/drawing/2014/main" id="{F5837996-566F-B06D-BC3A-366520BFB697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1908043"/>
            <a:ext cx="2194564" cy="603505"/>
          </a:xfrm>
          <a:prstGeom prst="rect">
            <a:avLst/>
          </a:prstGeom>
        </p:spPr>
      </p:pic>
      <p:pic>
        <p:nvPicPr>
          <p:cNvPr id="17" name="Picture 1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A68E9C68-C56A-BDDD-78C1-9E8526F8860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2" y="2518922"/>
            <a:ext cx="2194564" cy="603505"/>
          </a:xfrm>
          <a:prstGeom prst="rect">
            <a:avLst/>
          </a:prstGeom>
        </p:spPr>
      </p:pic>
      <p:pic>
        <p:nvPicPr>
          <p:cNvPr id="19" name="Picture 1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970832C-35ED-75AB-CE83-2923D567DFD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2" y="3009260"/>
            <a:ext cx="2194564" cy="603505"/>
          </a:xfrm>
          <a:prstGeom prst="rect">
            <a:avLst/>
          </a:prstGeom>
        </p:spPr>
      </p:pic>
      <p:pic>
        <p:nvPicPr>
          <p:cNvPr id="23" name="Picture 2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84A95A33-5CA4-37AA-A95A-3AA45396E62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2" y="3494781"/>
            <a:ext cx="2194564" cy="603505"/>
          </a:xfrm>
          <a:prstGeom prst="rect">
            <a:avLst/>
          </a:prstGeom>
        </p:spPr>
      </p:pic>
      <p:pic>
        <p:nvPicPr>
          <p:cNvPr id="25" name="Picture 2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67A5C8E2-2B50-01D1-B680-52E7E86F61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8286"/>
            <a:ext cx="2194564" cy="603505"/>
          </a:xfrm>
          <a:prstGeom prst="rect">
            <a:avLst/>
          </a:prstGeom>
        </p:spPr>
      </p:pic>
      <p:pic>
        <p:nvPicPr>
          <p:cNvPr id="27" name="Picture 2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9D6C4428-46C1-EC65-33E4-1CB0660EF4D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72" y="4098286"/>
            <a:ext cx="2194564" cy="60350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639F153-98FC-C55B-2A4F-91509B6A0D6F}"/>
              </a:ext>
            </a:extLst>
          </p:cNvPr>
          <p:cNvSpPr txBox="1"/>
          <p:nvPr/>
        </p:nvSpPr>
        <p:spPr>
          <a:xfrm>
            <a:off x="3154184" y="3747095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swap A[</a:t>
            </a:r>
            <a:r>
              <a:rPr lang="en-US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A[hi]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B4DFAE-1386-FF9F-ADA8-D62AB72017FB}"/>
              </a:ext>
            </a:extLst>
          </p:cNvPr>
          <p:cNvSpPr txBox="1"/>
          <p:nvPr/>
        </p:nvSpPr>
        <p:spPr>
          <a:xfrm>
            <a:off x="2985076" y="2841906"/>
            <a:ext cx="433995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A[j] &lt;= pivot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then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	swap A[</a:t>
            </a:r>
            <a:r>
              <a:rPr lang="en-US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A[j]</a:t>
            </a:r>
          </a:p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 := </a:t>
            </a:r>
            <a:r>
              <a:rPr lang="en-US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+ 1</a:t>
            </a:r>
            <a:endParaRPr lang="nl-NL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F927A7-03CC-7A8A-6422-EBC5762A099B}"/>
              </a:ext>
            </a:extLst>
          </p:cNvPr>
          <p:cNvSpPr txBox="1"/>
          <p:nvPr/>
        </p:nvSpPr>
        <p:spPr>
          <a:xfrm>
            <a:off x="422787" y="5037662"/>
            <a:ext cx="627298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if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lo &gt;= hi || lo &lt; 0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then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</a:t>
            </a:r>
          </a:p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   return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23177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2D9DE-3DB2-D3D2-10D3-32434ED51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8AD856E-EC41-1A05-D06F-FF87F05A43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0"/>
            <a:ext cx="2194564" cy="603505"/>
          </a:xfrm>
          <a:prstGeom prst="rect">
            <a:avLst/>
          </a:prstGeom>
        </p:spPr>
      </p:pic>
      <p:pic>
        <p:nvPicPr>
          <p:cNvPr id="7" name="Picture 6" descr="A black text with black text&#10;&#10;AI-generated content may be incorrect.">
            <a:extLst>
              <a:ext uri="{FF2B5EF4-FFF2-40B4-BE49-F238E27FC236}">
                <a16:creationId xmlns:a16="http://schemas.microsoft.com/office/drawing/2014/main" id="{EE99495D-9C41-16DB-8448-9C97DB490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472538"/>
            <a:ext cx="2194564" cy="603505"/>
          </a:xfrm>
          <a:prstGeom prst="rect">
            <a:avLst/>
          </a:prstGeom>
        </p:spPr>
      </p:pic>
      <p:pic>
        <p:nvPicPr>
          <p:cNvPr id="9" name="Picture 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9AA6EED0-8596-28BD-7A2F-2C653203F75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945076"/>
            <a:ext cx="2194564" cy="603505"/>
          </a:xfrm>
          <a:prstGeom prst="rect">
            <a:avLst/>
          </a:prstGeom>
        </p:spPr>
      </p:pic>
      <p:pic>
        <p:nvPicPr>
          <p:cNvPr id="11" name="Picture 10" descr="A black text with numbers&#10;&#10;AI-generated content may be incorrect.">
            <a:extLst>
              <a:ext uri="{FF2B5EF4-FFF2-40B4-BE49-F238E27FC236}">
                <a16:creationId xmlns:a16="http://schemas.microsoft.com/office/drawing/2014/main" id="{FB20FC6C-C271-0CDE-727F-C8A2D0ED69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1426263"/>
            <a:ext cx="2194564" cy="603505"/>
          </a:xfrm>
          <a:prstGeom prst="rect">
            <a:avLst/>
          </a:prstGeom>
        </p:spPr>
      </p:pic>
      <p:pic>
        <p:nvPicPr>
          <p:cNvPr id="15" name="Picture 14" descr="A black and orange rectangular box with black text&#10;&#10;AI-generated content may be incorrect.">
            <a:extLst>
              <a:ext uri="{FF2B5EF4-FFF2-40B4-BE49-F238E27FC236}">
                <a16:creationId xmlns:a16="http://schemas.microsoft.com/office/drawing/2014/main" id="{21213112-F622-2638-4C38-B923EEEF2C2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1908043"/>
            <a:ext cx="2194564" cy="603505"/>
          </a:xfrm>
          <a:prstGeom prst="rect">
            <a:avLst/>
          </a:prstGeom>
        </p:spPr>
      </p:pic>
      <p:pic>
        <p:nvPicPr>
          <p:cNvPr id="17" name="Picture 1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23612E07-056F-A65F-C0FC-7BB3B2AE70B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2" y="2518922"/>
            <a:ext cx="2194564" cy="603505"/>
          </a:xfrm>
          <a:prstGeom prst="rect">
            <a:avLst/>
          </a:prstGeom>
        </p:spPr>
      </p:pic>
      <p:pic>
        <p:nvPicPr>
          <p:cNvPr id="19" name="Picture 1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D9AE6DCF-6F8D-0E56-B488-F6B181B1357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2" y="3009260"/>
            <a:ext cx="2194564" cy="603505"/>
          </a:xfrm>
          <a:prstGeom prst="rect">
            <a:avLst/>
          </a:prstGeom>
        </p:spPr>
      </p:pic>
      <p:pic>
        <p:nvPicPr>
          <p:cNvPr id="23" name="Picture 2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AEC44025-B9E7-343C-5136-E51A22C8EF0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2" y="3494781"/>
            <a:ext cx="2194564" cy="603505"/>
          </a:xfrm>
          <a:prstGeom prst="rect">
            <a:avLst/>
          </a:prstGeom>
        </p:spPr>
      </p:pic>
      <p:pic>
        <p:nvPicPr>
          <p:cNvPr id="25" name="Picture 2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D929D2DB-9ED2-3924-2177-D48C18B59B3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8286"/>
            <a:ext cx="2194564" cy="603505"/>
          </a:xfrm>
          <a:prstGeom prst="rect">
            <a:avLst/>
          </a:prstGeom>
        </p:spPr>
      </p:pic>
      <p:pic>
        <p:nvPicPr>
          <p:cNvPr id="27" name="Picture 2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F210B2A9-E3CB-413D-8472-1624AC4A380F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72" y="4098286"/>
            <a:ext cx="2194564" cy="603505"/>
          </a:xfrm>
          <a:prstGeom prst="rect">
            <a:avLst/>
          </a:prstGeom>
        </p:spPr>
      </p:pic>
      <p:pic>
        <p:nvPicPr>
          <p:cNvPr id="29" name="Picture 2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7437E12D-991E-2B29-3E67-06FE7C062717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183" y="2405755"/>
            <a:ext cx="2194564" cy="603505"/>
          </a:xfrm>
          <a:prstGeom prst="rect">
            <a:avLst/>
          </a:prstGeom>
        </p:spPr>
      </p:pic>
      <p:pic>
        <p:nvPicPr>
          <p:cNvPr id="31" name="Picture 3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F627E16-6F23-D56D-A950-1F074BDD54DA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183" y="2888817"/>
            <a:ext cx="2194564" cy="603505"/>
          </a:xfrm>
          <a:prstGeom prst="rect">
            <a:avLst/>
          </a:prstGeom>
        </p:spPr>
      </p:pic>
      <p:pic>
        <p:nvPicPr>
          <p:cNvPr id="33" name="Picture 32" descr="A green and black rectangular box with black text&#10;&#10;AI-generated content may be incorrect.">
            <a:extLst>
              <a:ext uri="{FF2B5EF4-FFF2-40B4-BE49-F238E27FC236}">
                <a16:creationId xmlns:a16="http://schemas.microsoft.com/office/drawing/2014/main" id="{20882216-AC85-D56A-93AC-18EADC4B4CD9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183" y="3371879"/>
            <a:ext cx="2194564" cy="603505"/>
          </a:xfrm>
          <a:prstGeom prst="rect">
            <a:avLst/>
          </a:prstGeom>
        </p:spPr>
      </p:pic>
      <p:pic>
        <p:nvPicPr>
          <p:cNvPr id="37" name="Picture 3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26A4892B-A97C-B1BE-49B1-824276519686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183" y="3876476"/>
            <a:ext cx="2194564" cy="603505"/>
          </a:xfrm>
          <a:prstGeom prst="rect">
            <a:avLst/>
          </a:prstGeom>
        </p:spPr>
      </p:pic>
      <p:pic>
        <p:nvPicPr>
          <p:cNvPr id="39" name="Picture 3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393875A2-CCD3-9A94-FE03-D7F952497DAB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82" y="4513804"/>
            <a:ext cx="2194564" cy="603505"/>
          </a:xfrm>
          <a:prstGeom prst="rect">
            <a:avLst/>
          </a:prstGeom>
        </p:spPr>
      </p:pic>
      <p:pic>
        <p:nvPicPr>
          <p:cNvPr id="41" name="Picture 4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08E94A56-B36B-B3E8-DB02-01821B44F8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98" y="4521178"/>
            <a:ext cx="2194564" cy="603505"/>
          </a:xfrm>
          <a:prstGeom prst="rect">
            <a:avLst/>
          </a:prstGeom>
        </p:spPr>
      </p:pic>
      <p:pic>
        <p:nvPicPr>
          <p:cNvPr id="43" name="Picture 4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A9D5163A-BE5C-AC3F-4A40-692924A2C87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98" y="5362018"/>
            <a:ext cx="2194564" cy="60350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5FFCFC1-19DD-DF58-9619-C142F35B687D}"/>
              </a:ext>
            </a:extLst>
          </p:cNvPr>
          <p:cNvSpPr txBox="1"/>
          <p:nvPr/>
        </p:nvSpPr>
        <p:spPr>
          <a:xfrm>
            <a:off x="7797818" y="1855114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quicksort(A, p + 1, hi)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68F7E7A-2AA6-8D89-FE48-39DF3D640C89}"/>
              </a:ext>
            </a:extLst>
          </p:cNvPr>
          <p:cNvSpPr txBox="1"/>
          <p:nvPr/>
        </p:nvSpPr>
        <p:spPr>
          <a:xfrm>
            <a:off x="5837055" y="3808896"/>
            <a:ext cx="19219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 &gt; 5 so no swap! </a:t>
            </a:r>
            <a:endParaRPr lang="nl-NL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12FC03-851E-E73D-211B-95C1B3E3C0C8}"/>
              </a:ext>
            </a:extLst>
          </p:cNvPr>
          <p:cNvSpPr txBox="1"/>
          <p:nvPr/>
        </p:nvSpPr>
        <p:spPr>
          <a:xfrm>
            <a:off x="5323183" y="4193050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swap A[</a:t>
            </a:r>
            <a:r>
              <a:rPr lang="en-US" b="0" i="0" dirty="0" err="1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i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] </a:t>
            </a:r>
            <a:r>
              <a:rPr lang="en-US" b="1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with</a:t>
            </a:r>
            <a:r>
              <a:rPr lang="en-US" b="0" i="0" dirty="0">
                <a:solidFill>
                  <a:srgbClr val="101418"/>
                </a:solidFill>
                <a:effectLst/>
                <a:latin typeface="Courier New" panose="02070309020205020404" pitchFamily="49" charset="0"/>
              </a:rPr>
              <a:t> A[hi]</a:t>
            </a:r>
          </a:p>
        </p:txBody>
      </p:sp>
    </p:spTree>
    <p:extLst>
      <p:ext uri="{BB962C8B-B14F-4D97-AF65-F5344CB8AC3E}">
        <p14:creationId xmlns:p14="http://schemas.microsoft.com/office/powerpoint/2010/main" val="24618891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CF81D6-D7F5-2334-43EC-C578CDE763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8A43187-7329-103E-BDAE-C383EC4121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0"/>
            <a:ext cx="2194564" cy="603505"/>
          </a:xfrm>
          <a:prstGeom prst="rect">
            <a:avLst/>
          </a:prstGeom>
        </p:spPr>
      </p:pic>
      <p:pic>
        <p:nvPicPr>
          <p:cNvPr id="7" name="Picture 6" descr="A black text with black text&#10;&#10;AI-generated content may be incorrect.">
            <a:extLst>
              <a:ext uri="{FF2B5EF4-FFF2-40B4-BE49-F238E27FC236}">
                <a16:creationId xmlns:a16="http://schemas.microsoft.com/office/drawing/2014/main" id="{D3C96B08-6D97-801C-D2CF-8041648FB5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472538"/>
            <a:ext cx="2194564" cy="603505"/>
          </a:xfrm>
          <a:prstGeom prst="rect">
            <a:avLst/>
          </a:prstGeom>
        </p:spPr>
      </p:pic>
      <p:pic>
        <p:nvPicPr>
          <p:cNvPr id="9" name="Picture 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50A51468-A652-7E07-9CB2-D584DF7F06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945076"/>
            <a:ext cx="2194564" cy="603505"/>
          </a:xfrm>
          <a:prstGeom prst="rect">
            <a:avLst/>
          </a:prstGeom>
        </p:spPr>
      </p:pic>
      <p:pic>
        <p:nvPicPr>
          <p:cNvPr id="11" name="Picture 10" descr="A black text with numbers&#10;&#10;AI-generated content may be incorrect.">
            <a:extLst>
              <a:ext uri="{FF2B5EF4-FFF2-40B4-BE49-F238E27FC236}">
                <a16:creationId xmlns:a16="http://schemas.microsoft.com/office/drawing/2014/main" id="{EBF47EBD-85BA-7178-1BD4-BDC072A040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1426263"/>
            <a:ext cx="2194564" cy="603505"/>
          </a:xfrm>
          <a:prstGeom prst="rect">
            <a:avLst/>
          </a:prstGeom>
        </p:spPr>
      </p:pic>
      <p:pic>
        <p:nvPicPr>
          <p:cNvPr id="15" name="Picture 14" descr="A black and orange rectangular box with black text&#10;&#10;AI-generated content may be incorrect.">
            <a:extLst>
              <a:ext uri="{FF2B5EF4-FFF2-40B4-BE49-F238E27FC236}">
                <a16:creationId xmlns:a16="http://schemas.microsoft.com/office/drawing/2014/main" id="{59077782-9588-8ADD-8D41-C85626A4B55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98718" y="1908043"/>
            <a:ext cx="2194564" cy="603505"/>
          </a:xfrm>
          <a:prstGeom prst="rect">
            <a:avLst/>
          </a:prstGeom>
        </p:spPr>
      </p:pic>
      <p:pic>
        <p:nvPicPr>
          <p:cNvPr id="17" name="Picture 1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2D32566C-F771-E072-0322-744E31E91A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2" y="2518922"/>
            <a:ext cx="2194564" cy="603505"/>
          </a:xfrm>
          <a:prstGeom prst="rect">
            <a:avLst/>
          </a:prstGeom>
        </p:spPr>
      </p:pic>
      <p:pic>
        <p:nvPicPr>
          <p:cNvPr id="19" name="Picture 1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11B79B79-282C-A947-3C1B-C3A84FE5E08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2" y="3009260"/>
            <a:ext cx="2194564" cy="603505"/>
          </a:xfrm>
          <a:prstGeom prst="rect">
            <a:avLst/>
          </a:prstGeom>
        </p:spPr>
      </p:pic>
      <p:pic>
        <p:nvPicPr>
          <p:cNvPr id="23" name="Picture 22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FAF4486D-DC34-B41F-8C67-AA74AB4925F1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512" y="3494781"/>
            <a:ext cx="2194564" cy="603505"/>
          </a:xfrm>
          <a:prstGeom prst="rect">
            <a:avLst/>
          </a:prstGeom>
        </p:spPr>
      </p:pic>
      <p:pic>
        <p:nvPicPr>
          <p:cNvPr id="25" name="Picture 24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C02C0CC8-89BF-6255-B87C-DCE5F2C3F03B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098286"/>
            <a:ext cx="2194564" cy="603505"/>
          </a:xfrm>
          <a:prstGeom prst="rect">
            <a:avLst/>
          </a:prstGeom>
        </p:spPr>
      </p:pic>
      <p:pic>
        <p:nvPicPr>
          <p:cNvPr id="27" name="Picture 2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4882F3E7-C289-1DBE-F7BC-19FB46D4773A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3672" y="4098286"/>
            <a:ext cx="2194564" cy="603505"/>
          </a:xfrm>
          <a:prstGeom prst="rect">
            <a:avLst/>
          </a:prstGeom>
        </p:spPr>
      </p:pic>
      <p:pic>
        <p:nvPicPr>
          <p:cNvPr id="29" name="Picture 2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AF2C89DD-F822-A93C-D32E-789E1530B75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183" y="2405755"/>
            <a:ext cx="2194564" cy="603505"/>
          </a:xfrm>
          <a:prstGeom prst="rect">
            <a:avLst/>
          </a:prstGeom>
        </p:spPr>
      </p:pic>
      <p:pic>
        <p:nvPicPr>
          <p:cNvPr id="31" name="Picture 3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741C36A9-8B64-20E7-11C1-58F4D3BE3C66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183" y="2888817"/>
            <a:ext cx="2194564" cy="603505"/>
          </a:xfrm>
          <a:prstGeom prst="rect">
            <a:avLst/>
          </a:prstGeom>
        </p:spPr>
      </p:pic>
      <p:pic>
        <p:nvPicPr>
          <p:cNvPr id="33" name="Picture 32" descr="A green and black rectangular box with black text&#10;&#10;AI-generated content may be incorrect.">
            <a:extLst>
              <a:ext uri="{FF2B5EF4-FFF2-40B4-BE49-F238E27FC236}">
                <a16:creationId xmlns:a16="http://schemas.microsoft.com/office/drawing/2014/main" id="{620C13F3-C369-929E-2951-CA50863E969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183" y="3371879"/>
            <a:ext cx="2194564" cy="603505"/>
          </a:xfrm>
          <a:prstGeom prst="rect">
            <a:avLst/>
          </a:prstGeom>
        </p:spPr>
      </p:pic>
      <p:pic>
        <p:nvPicPr>
          <p:cNvPr id="37" name="Picture 36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D87C447D-1969-B09B-85B6-0DCF377E4968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71183" y="3876476"/>
            <a:ext cx="2194564" cy="603505"/>
          </a:xfrm>
          <a:prstGeom prst="rect">
            <a:avLst/>
          </a:prstGeom>
        </p:spPr>
      </p:pic>
      <p:pic>
        <p:nvPicPr>
          <p:cNvPr id="39" name="Picture 38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AAC194C6-0352-6E99-3E38-1CD353125DF6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3282" y="4513804"/>
            <a:ext cx="2194564" cy="603505"/>
          </a:xfrm>
          <a:prstGeom prst="rect">
            <a:avLst/>
          </a:prstGeom>
        </p:spPr>
      </p:pic>
      <p:pic>
        <p:nvPicPr>
          <p:cNvPr id="41" name="Picture 40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E119A41F-5464-65BC-6DB6-DF4928BFDDAF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98" y="4521178"/>
            <a:ext cx="2194564" cy="603505"/>
          </a:xfrm>
          <a:prstGeom prst="rect">
            <a:avLst/>
          </a:prstGeom>
        </p:spPr>
      </p:pic>
      <p:pic>
        <p:nvPicPr>
          <p:cNvPr id="2" name="Picture 1" descr="A black text on a white background&#10;&#10;AI-generated content may be incorrect.">
            <a:extLst>
              <a:ext uri="{FF2B5EF4-FFF2-40B4-BE49-F238E27FC236}">
                <a16:creationId xmlns:a16="http://schemas.microsoft.com/office/drawing/2014/main" id="{5B1857EE-838A-E9B5-4E84-894434176FD3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7698" y="5362018"/>
            <a:ext cx="2194564" cy="6035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75227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543F55-F01B-5980-FFED-E4FC2E4B63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0C096-0202-74C5-84C8-944B916CB8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6280" y="0"/>
            <a:ext cx="10515600" cy="1325563"/>
          </a:xfrm>
        </p:spPr>
        <p:txBody>
          <a:bodyPr/>
          <a:lstStyle/>
          <a:p>
            <a:r>
              <a:rPr lang="en-US" dirty="0"/>
              <a:t>Content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C76C1F-04EF-78E6-1AF9-FD1C91596D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6280" y="1325563"/>
            <a:ext cx="8747760" cy="523049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Arrays</a:t>
            </a:r>
          </a:p>
          <a:p>
            <a:r>
              <a:rPr lang="en-US" dirty="0"/>
              <a:t>Lists (</a:t>
            </a:r>
            <a:r>
              <a:rPr lang="en-US" dirty="0" err="1"/>
              <a:t>ArrayList</a:t>
            </a:r>
            <a:r>
              <a:rPr lang="en-US" dirty="0"/>
              <a:t>)</a:t>
            </a:r>
          </a:p>
          <a:p>
            <a:r>
              <a:rPr lang="en-US" dirty="0"/>
              <a:t>Sets</a:t>
            </a:r>
          </a:p>
          <a:p>
            <a:r>
              <a:rPr lang="en-US" dirty="0"/>
              <a:t>Stack</a:t>
            </a:r>
          </a:p>
          <a:p>
            <a:r>
              <a:rPr lang="en-US" dirty="0"/>
              <a:t>Heap</a:t>
            </a:r>
          </a:p>
          <a:p>
            <a:r>
              <a:rPr lang="en-US" dirty="0"/>
              <a:t>Queues</a:t>
            </a:r>
          </a:p>
          <a:p>
            <a:r>
              <a:rPr lang="en-US" dirty="0" err="1"/>
              <a:t>Dicts</a:t>
            </a:r>
            <a:endParaRPr lang="en-US" dirty="0"/>
          </a:p>
          <a:p>
            <a:r>
              <a:rPr lang="en-US" dirty="0" err="1"/>
              <a:t>Hashmap</a:t>
            </a:r>
            <a:endParaRPr lang="en-US" dirty="0"/>
          </a:p>
          <a:p>
            <a:r>
              <a:rPr lang="en-US" dirty="0"/>
              <a:t>Linked lists (single/double)</a:t>
            </a:r>
          </a:p>
          <a:p>
            <a:r>
              <a:rPr lang="en-US" dirty="0"/>
              <a:t>Trees</a:t>
            </a:r>
          </a:p>
          <a:p>
            <a:r>
              <a:rPr lang="en-US" dirty="0"/>
              <a:t>Quicksort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0BBBE6-D47E-F589-22D4-8000A833ADFD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Arrays -&gt; </a:t>
            </a:r>
            <a:r>
              <a:rPr lang="nl-NL" dirty="0" err="1"/>
              <a:t>Lists</a:t>
            </a:r>
            <a:r>
              <a:rPr lang="nl-NL" dirty="0"/>
              <a:t> -&gt; Sets -&gt; Stack -&gt; </a:t>
            </a:r>
            <a:r>
              <a:rPr lang="nl-NL" dirty="0" err="1"/>
              <a:t>Heap</a:t>
            </a:r>
            <a:r>
              <a:rPr lang="nl-NL" dirty="0"/>
              <a:t> -&gt; Queues -&gt; </a:t>
            </a:r>
            <a:r>
              <a:rPr lang="nl-NL" dirty="0" err="1"/>
              <a:t>Dicts</a:t>
            </a:r>
            <a:r>
              <a:rPr lang="nl-NL" dirty="0"/>
              <a:t> -&gt; </a:t>
            </a:r>
            <a:r>
              <a:rPr lang="nl-NL" dirty="0" err="1"/>
              <a:t>Hashmap</a:t>
            </a:r>
            <a:r>
              <a:rPr lang="nl-NL" dirty="0"/>
              <a:t> -&gt; </a:t>
            </a:r>
            <a:r>
              <a:rPr lang="nl-NL" dirty="0" err="1"/>
              <a:t>Linked</a:t>
            </a:r>
            <a:r>
              <a:rPr lang="nl-NL" dirty="0"/>
              <a:t> </a:t>
            </a:r>
            <a:r>
              <a:rPr lang="nl-NL" dirty="0" err="1"/>
              <a:t>lists</a:t>
            </a:r>
            <a:r>
              <a:rPr lang="nl-NL" dirty="0"/>
              <a:t> (single/double)-&gt; Trees -&gt; </a:t>
            </a:r>
            <a:r>
              <a:rPr lang="nl-NL" dirty="0" err="1"/>
              <a:t>Quicksort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10131756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D01B-A6AB-5AFE-25C6-58FF83C62D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 </a:t>
            </a:r>
            <a:r>
              <a:rPr lang="en-US" dirty="0" err="1"/>
              <a:t>opdracht</a:t>
            </a:r>
            <a:endParaRPr lang="nl-NL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4860E4D-0500-99F4-C97B-4890FDAC047E}"/>
              </a:ext>
            </a:extLst>
          </p:cNvPr>
          <p:cNvSpPr txBox="1"/>
          <p:nvPr/>
        </p:nvSpPr>
        <p:spPr>
          <a:xfrm>
            <a:off x="838200" y="3106555"/>
            <a:ext cx="12801600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2000" dirty="0">
                <a:hlinkClick r:id="rId2"/>
              </a:rPr>
              <a:t>https://github.com/HU-TI-DEV/TI-S4/blob/main/software/algoritmen_en_datastructuren/2_containers_zoeken_sorteren.ipynb</a:t>
            </a:r>
            <a:endParaRPr lang="nl-NL" sz="2000" dirty="0"/>
          </a:p>
          <a:p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2489771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D6FD50-D369-9905-9DFD-C1D18FD9C969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Arrays -&gt; </a:t>
            </a:r>
            <a:r>
              <a:rPr lang="nl-NL" dirty="0" err="1"/>
              <a:t>Lists</a:t>
            </a:r>
            <a:r>
              <a:rPr lang="nl-NL" dirty="0"/>
              <a:t> 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-&gt; Sets -&gt; Stack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Queues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3B83C0-63A3-0ED7-69E5-4491E56DB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vs lists (</a:t>
            </a:r>
            <a:r>
              <a:rPr lang="en-US" dirty="0" err="1"/>
              <a:t>abstracte</a:t>
            </a:r>
            <a:r>
              <a:rPr lang="en-US" dirty="0"/>
              <a:t> </a:t>
            </a:r>
            <a:r>
              <a:rPr lang="en-US" dirty="0" err="1"/>
              <a:t>typen</a:t>
            </a:r>
            <a:r>
              <a:rPr lang="en-US" dirty="0"/>
              <a:t>)</a:t>
            </a:r>
            <a:endParaRPr lang="nl-NL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16A1D0-6DCC-A032-7B7C-26EE5F0CA4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Array is fixed size, low level implemented</a:t>
            </a:r>
          </a:p>
          <a:p>
            <a:r>
              <a:rPr lang="en-US" dirty="0"/>
              <a:t>List is dynamic size, implementation varies</a:t>
            </a:r>
          </a:p>
          <a:p>
            <a:pPr marL="0" indent="0">
              <a:buNone/>
            </a:pPr>
            <a:endParaRPr lang="nl-NL" dirty="0"/>
          </a:p>
        </p:txBody>
      </p:sp>
      <p:pic>
        <p:nvPicPr>
          <p:cNvPr id="1026" name="Picture 2" descr="C++ Notes: Array Memory Diagrams">
            <a:extLst>
              <a:ext uri="{FF2B5EF4-FFF2-40B4-BE49-F238E27FC236}">
                <a16:creationId xmlns:a16="http://schemas.microsoft.com/office/drawing/2014/main" id="{B7340CA3-CE42-066F-F2A3-AD339B6C02A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429000"/>
            <a:ext cx="1924050" cy="2095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B6D0CBB-271E-B553-6327-5EB2DA350F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229" y="3137719"/>
            <a:ext cx="5619750" cy="327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4B5009D-29FA-020E-6EDB-0F2DACB3D133}"/>
              </a:ext>
            </a:extLst>
          </p:cNvPr>
          <p:cNvSpPr txBox="1"/>
          <p:nvPr/>
        </p:nvSpPr>
        <p:spPr>
          <a:xfrm>
            <a:off x="3460955" y="2814553"/>
            <a:ext cx="892769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hlinkClick r:id="rId4"/>
              </a:rPr>
              <a:t>https://www.opensourceforu.com/2021/05/memory-management-in-lists-and-tuples/</a:t>
            </a:r>
            <a:endParaRPr lang="nl-NL" dirty="0"/>
          </a:p>
          <a:p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391880904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C3B192-C75D-3FC9-6BAF-E6135997E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Sets</a:t>
            </a:r>
            <a:endParaRPr lang="nl-NL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9CFB96-C8BF-FABD-533F-FB54AEA116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99892" y="318896"/>
            <a:ext cx="2514951" cy="274358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9C7CE67-F742-2E69-23CA-F94F5412F2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66844" y="1936952"/>
            <a:ext cx="6134956" cy="443927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02C9FE7-F7E1-0573-0308-27ED629A8955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/>
              <a:t>Sets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Stack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Queues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77371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AAE641-F5B6-C531-9120-8ADA323C4D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B710C-1A3D-A614-89B4-B80EB78085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/ Heap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CB21DEE-1EC2-F6B3-A458-F8311EFF54A7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</a:t>
            </a:r>
            <a:r>
              <a:rPr lang="nl-NL" dirty="0"/>
              <a:t>Stack -&gt; </a:t>
            </a:r>
            <a:r>
              <a:rPr lang="nl-NL" dirty="0" err="1"/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Queues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050" name="Picture 2" descr="CS 225 | Stack and Heap Memory">
            <a:extLst>
              <a:ext uri="{FF2B5EF4-FFF2-40B4-BE49-F238E27FC236}">
                <a16:creationId xmlns:a16="http://schemas.microsoft.com/office/drawing/2014/main" id="{CBCFBFF3-428C-D89B-258E-C768EB059AE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7" y="1560787"/>
            <a:ext cx="34099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E822850-4DFC-12A4-76E3-02E2DDB54EEB}"/>
              </a:ext>
            </a:extLst>
          </p:cNvPr>
          <p:cNvSpPr txBox="1"/>
          <p:nvPr/>
        </p:nvSpPr>
        <p:spPr>
          <a:xfrm flipH="1">
            <a:off x="3503987" y="2032696"/>
            <a:ext cx="58821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Local variables (e.g. calling a function)</a:t>
            </a:r>
          </a:p>
          <a:p>
            <a:r>
              <a:rPr lang="en-US" dirty="0"/>
              <a:t>Recursion?</a:t>
            </a:r>
            <a:endParaRPr lang="nl-NL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30492-2701-AC32-7C94-2492186558C6}"/>
              </a:ext>
            </a:extLst>
          </p:cNvPr>
          <p:cNvSpPr txBox="1"/>
          <p:nvPr/>
        </p:nvSpPr>
        <p:spPr>
          <a:xfrm flipH="1">
            <a:off x="3503985" y="3313387"/>
            <a:ext cx="68788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Dynamic allocation (e.g. making an object with a constructor)</a:t>
            </a:r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71245392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9D823D-76F1-44B0-8822-C74FF513E1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D7D22-B51B-14D3-DFB3-9271010F0F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/ Heap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2C3BA3-62F8-0BAF-F9C8-A243D8B6FAE8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</a:t>
            </a:r>
            <a:r>
              <a:rPr lang="nl-NL" dirty="0"/>
              <a:t>Stack -&gt; </a:t>
            </a:r>
            <a:r>
              <a:rPr lang="nl-NL" dirty="0" err="1"/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Queues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050" name="Picture 2" descr="CS 225 | Stack and Heap Memory">
            <a:extLst>
              <a:ext uri="{FF2B5EF4-FFF2-40B4-BE49-F238E27FC236}">
                <a16:creationId xmlns:a16="http://schemas.microsoft.com/office/drawing/2014/main" id="{23AB742D-4C7D-D1F1-90EB-E1F374871A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7" y="1560787"/>
            <a:ext cx="34099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 descr="C memory allocation">
            <a:extLst>
              <a:ext uri="{FF2B5EF4-FFF2-40B4-BE49-F238E27FC236}">
                <a16:creationId xmlns:a16="http://schemas.microsoft.com/office/drawing/2014/main" id="{E108B32D-B075-D56D-3B00-EF9801851D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68607" y="1489464"/>
            <a:ext cx="7010669" cy="3943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61068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4FC55-7CF7-9E96-3F0B-479EB4736D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010B5-C652-0994-6AFF-1DED1DDC1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 / Heap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5EF545D-24E8-C154-A80D-6F730CB5D2B2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</a:t>
            </a:r>
            <a:r>
              <a:rPr lang="nl-NL" dirty="0"/>
              <a:t>Stack -&gt; </a:t>
            </a:r>
            <a:r>
              <a:rPr lang="nl-NL" dirty="0" err="1"/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Queues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2050" name="Picture 2" descr="CS 225 | Stack and Heap Memory">
            <a:extLst>
              <a:ext uri="{FF2B5EF4-FFF2-40B4-BE49-F238E27FC236}">
                <a16:creationId xmlns:a16="http://schemas.microsoft.com/office/drawing/2014/main" id="{9C367345-8B26-B28C-F81F-99D259B9D1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1177" y="1560787"/>
            <a:ext cx="3409950" cy="3505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4" name="Picture 6" descr="FreeRTOS Memory Management">
            <a:extLst>
              <a:ext uri="{FF2B5EF4-FFF2-40B4-BE49-F238E27FC236}">
                <a16:creationId xmlns:a16="http://schemas.microsoft.com/office/drawing/2014/main" id="{41C61288-2CB5-39B4-7AD1-AE52CC52F2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17000" y="957519"/>
            <a:ext cx="7303941" cy="41084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6E00D4A1-1C30-9236-E118-2738F6C17A5B}"/>
              </a:ext>
            </a:extLst>
          </p:cNvPr>
          <p:cNvSpPr txBox="1"/>
          <p:nvPr/>
        </p:nvSpPr>
        <p:spPr>
          <a:xfrm>
            <a:off x="309716" y="5582182"/>
            <a:ext cx="1227065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sz="900" dirty="0">
                <a:hlinkClick r:id="rId4"/>
              </a:rPr>
              <a:t>https://www.digikey.es/en/maker/projects/introduction-to-rtos-solution-to-part-4-memory-management/6d4dfcaa1ff84f57a2098da8e6401d9c?srsltid=AfmBOope5EsT5idaApq4rnFa_UqB-1vpL4cTnhnAxnGjDERClYkeB0ey</a:t>
            </a:r>
            <a:endParaRPr lang="nl-NL" sz="900" dirty="0"/>
          </a:p>
          <a:p>
            <a:endParaRPr lang="nl-NL" sz="900" dirty="0"/>
          </a:p>
        </p:txBody>
      </p:sp>
    </p:spTree>
    <p:extLst>
      <p:ext uri="{BB962C8B-B14F-4D97-AF65-F5344CB8AC3E}">
        <p14:creationId xmlns:p14="http://schemas.microsoft.com/office/powerpoint/2010/main" val="6471214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FB96A-677D-C859-56A7-DBB641CEE0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68F558-A87E-63A1-5286-52D4888F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Queues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FDE564A-51CE-5786-5143-011F45FD71DE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Stack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/>
              <a:t>Queues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5262EB-1E7F-00BC-3330-D93A7D2477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4380" y="1545276"/>
            <a:ext cx="4820323" cy="331516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7211C1E-0F0B-E3C0-DBCB-218BB50ECD06}"/>
              </a:ext>
            </a:extLst>
          </p:cNvPr>
          <p:cNvSpPr txBox="1"/>
          <p:nvPr/>
        </p:nvSpPr>
        <p:spPr>
          <a:xfrm>
            <a:off x="5536820" y="1895534"/>
            <a:ext cx="6400800" cy="2246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CMSY10"/>
              </a:rPr>
              <a:t> </a:t>
            </a:r>
            <a:r>
              <a:rPr lang="en-US" sz="2000" b="0" i="0" u="none" strike="noStrike" baseline="0" dirty="0">
                <a:latin typeface="CMR10"/>
              </a:rPr>
              <a:t>The insert (queue) method can only change the back of the queue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nl-NL" sz="2000" b="0" i="0" u="none" strike="noStrike" baseline="0" dirty="0">
              <a:latin typeface="CMR1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CMSY10"/>
              </a:rPr>
              <a:t> </a:t>
            </a:r>
            <a:r>
              <a:rPr lang="en-US" sz="2000" b="0" i="0" u="none" strike="noStrike" baseline="0" dirty="0">
                <a:latin typeface="CMR10"/>
              </a:rPr>
              <a:t>The remove (dequeue) method can only change the front of the queue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endParaRPr lang="en-US" sz="2000" dirty="0">
              <a:latin typeface="CMR1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000" b="0" i="0" u="none" strike="noStrike" baseline="0" dirty="0">
                <a:latin typeface="CMR10"/>
              </a:rPr>
              <a:t>First-in-first-out (FIFO) principle.</a:t>
            </a:r>
            <a:endParaRPr lang="nl-NL" sz="2000" dirty="0"/>
          </a:p>
        </p:txBody>
      </p:sp>
    </p:spTree>
    <p:extLst>
      <p:ext uri="{BB962C8B-B14F-4D97-AF65-F5344CB8AC3E}">
        <p14:creationId xmlns:p14="http://schemas.microsoft.com/office/powerpoint/2010/main" val="38409043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F647A8-D717-9469-FF11-6BE7414C1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3A625-D948-E10B-B946-B754ECC952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Dict</a:t>
            </a:r>
            <a:endParaRPr lang="nl-N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08CBA8B-BB36-2BCF-5748-25CFBE1209C2}"/>
              </a:ext>
            </a:extLst>
          </p:cNvPr>
          <p:cNvSpPr txBox="1"/>
          <p:nvPr/>
        </p:nvSpPr>
        <p:spPr>
          <a:xfrm>
            <a:off x="88490" y="6488668"/>
            <a:ext cx="127131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Arrays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Sets -&gt; Stack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Heap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>
                <a:solidFill>
                  <a:schemeClr val="bg2">
                    <a:lumMod val="75000"/>
                  </a:schemeClr>
                </a:solidFill>
              </a:rPr>
              <a:t>Queues -&gt; </a:t>
            </a:r>
            <a:r>
              <a:rPr lang="nl-NL" dirty="0" err="1"/>
              <a:t>Dicts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Hashmap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Linked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lists</a:t>
            </a:r>
            <a:r>
              <a:rPr lang="nl-NL" dirty="0">
                <a:solidFill>
                  <a:schemeClr val="bg2">
                    <a:lumMod val="90000"/>
                  </a:schemeClr>
                </a:solidFill>
              </a:rPr>
              <a:t> (single/double)-&gt; Trees -&gt; </a:t>
            </a:r>
            <a:r>
              <a:rPr lang="nl-NL" dirty="0" err="1">
                <a:solidFill>
                  <a:schemeClr val="bg2">
                    <a:lumMod val="90000"/>
                  </a:schemeClr>
                </a:solidFill>
              </a:rPr>
              <a:t>Quicksort</a:t>
            </a:r>
            <a:endParaRPr lang="nl-NL" dirty="0">
              <a:solidFill>
                <a:schemeClr val="bg2">
                  <a:lumMod val="90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0A2B43-71A4-DA4B-1E70-D7CD08C02772}"/>
              </a:ext>
            </a:extLst>
          </p:cNvPr>
          <p:cNvSpPr txBox="1"/>
          <p:nvPr/>
        </p:nvSpPr>
        <p:spPr>
          <a:xfrm>
            <a:off x="838200" y="1690688"/>
            <a:ext cx="640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nl-NL" dirty="0"/>
              <a:t>stores </a:t>
            </a:r>
            <a:r>
              <a:rPr lang="nl-NL" b="1" dirty="0" err="1"/>
              <a:t>key</a:t>
            </a:r>
            <a:r>
              <a:rPr lang="nl-NL" b="1" dirty="0"/>
              <a:t>–</a:t>
            </a:r>
            <a:r>
              <a:rPr lang="nl-NL" b="1" dirty="0" err="1"/>
              <a:t>value</a:t>
            </a:r>
            <a:r>
              <a:rPr lang="nl-NL" b="1" dirty="0"/>
              <a:t> pairs </a:t>
            </a:r>
            <a:r>
              <a:rPr lang="nl-NL" dirty="0"/>
              <a:t>(like a database)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16E56A5-A154-A9C1-A3DD-7B9D35CA2A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39400" y="2547117"/>
            <a:ext cx="4229690" cy="294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469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649</TotalTime>
  <Words>1082</Words>
  <Application>Microsoft Office PowerPoint</Application>
  <PresentationFormat>Widescreen</PresentationFormat>
  <Paragraphs>129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2" baseType="lpstr">
      <vt:lpstr>Aptos</vt:lpstr>
      <vt:lpstr>Aptos Display</vt:lpstr>
      <vt:lpstr>Arial</vt:lpstr>
      <vt:lpstr>CMR10</vt:lpstr>
      <vt:lpstr>CMSY10</vt:lpstr>
      <vt:lpstr>Courier New</vt:lpstr>
      <vt:lpstr>Trade Gothic Inline</vt:lpstr>
      <vt:lpstr>Office Theme</vt:lpstr>
      <vt:lpstr>PowerPoint Presentation</vt:lpstr>
      <vt:lpstr>Content</vt:lpstr>
      <vt:lpstr>Array vs lists (abstracte typen)</vt:lpstr>
      <vt:lpstr>Sets</vt:lpstr>
      <vt:lpstr>Stack / Heap</vt:lpstr>
      <vt:lpstr>Stack / Heap</vt:lpstr>
      <vt:lpstr>Stack / Heap</vt:lpstr>
      <vt:lpstr>Queues</vt:lpstr>
      <vt:lpstr>Dict</vt:lpstr>
      <vt:lpstr>Hashmap</vt:lpstr>
      <vt:lpstr>Linked lists</vt:lpstr>
      <vt:lpstr>Linked lists</vt:lpstr>
      <vt:lpstr>Tree</vt:lpstr>
      <vt:lpstr>Tree</vt:lpstr>
      <vt:lpstr>Quicksort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Content</vt:lpstr>
      <vt:lpstr>De opdracht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Bart Bozon</dc:creator>
  <cp:lastModifiedBy>Bart Bozon</cp:lastModifiedBy>
  <cp:revision>4</cp:revision>
  <dcterms:created xsi:type="dcterms:W3CDTF">2025-09-04T10:07:55Z</dcterms:created>
  <dcterms:modified xsi:type="dcterms:W3CDTF">2025-10-01T08:58:23Z</dcterms:modified>
</cp:coreProperties>
</file>