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300" r:id="rId18"/>
    <p:sldId id="297" r:id="rId19"/>
    <p:sldId id="298" r:id="rId20"/>
    <p:sldId id="299" r:id="rId21"/>
    <p:sldId id="302" r:id="rId22"/>
    <p:sldId id="301" r:id="rId23"/>
    <p:sldId id="303" r:id="rId24"/>
    <p:sldId id="296" r:id="rId25"/>
    <p:sldId id="295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ECD21-C79F-494A-81D0-1D0C3D261BEA}" v="223" dt="2025-10-01T08:51:54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EA9B-0434-792C-836B-011F52E2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2800-EA1E-995C-CDB6-72E8FC61B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0945-630F-8A86-5CCA-F449E029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A766-FF8C-709F-6F28-EEFE8CAA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088F-32F6-1CF4-DA8F-ABBE387D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31B2-EAD3-A230-1FDB-1D11E158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9DD03-1BEC-E9CF-FC6E-EE32292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F37E-5219-1540-FECA-1666455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1007-FB94-AC04-AFE6-99E5CE4B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F594-4234-2F8C-23A3-8F95280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312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62C72-75F1-18CC-17DA-61F81A32A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C64D-5393-EA6F-5895-DABE0F1C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8420-FB9E-E2C4-A323-2C50119C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29AD-B786-9533-B305-0C52590F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EFFD-92CC-6604-527C-E05EBF2A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8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4C1A-21DC-E92E-65F5-D9D6EAD7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392-DA4A-633F-EB84-5FD45BDD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2FF8-747C-5B5F-E3A8-F01816B3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CFFC-7BD0-5B39-EE76-36AEACB8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C5A6-1011-2EDC-1852-B99C1D79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1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6922-5FF1-5E97-4B65-7015F405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75EA-4A65-7B3A-EBD6-E6A489A2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95EA-7E4C-7E01-2696-9B42121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85E8-1038-6BFB-9EAC-CA9DA521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E9AC-A926-2470-FE97-E5370C1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36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8D1-C39C-97EC-56A8-9388A451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6B5C-6A04-BD46-5379-B58E99A44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9755-FB9E-70E1-D09B-4113663C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0D5A8-FE16-B828-96F6-F830A1A4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8A7CB-8C08-8CC6-6B8B-C0F3A7B5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E536-11D8-12F9-4ADF-74BD4421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6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5BCA-1098-F835-FFC4-BC3B3B7B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B00EC-BD02-127E-705A-7B6552E3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6D6-67E5-ACE4-A52B-F2E47B2E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CF3B-30A5-6BC3-0C17-D12317CD3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23675-913B-792A-AB32-51146A9E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81343-53E8-1637-9046-01C737BA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261B9-EA91-E9B8-C1B5-002420F7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8D0CF-6D05-0F74-F94C-F5C6BC63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7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06D7-37DD-EF2E-57F4-484468F4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CB2B4-DE2A-AC87-7354-275DCEAF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A48A8-FB27-A713-A7F5-D0E8F209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B82D9-A75A-4FE2-0F6B-0525E8D0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2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2A0CE-D0DE-328F-20C0-33E53AC6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598E1-5A0A-15D4-A3F9-FDBF9B83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E5CB-0349-95BD-340F-77F6C00B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71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F1BE-3185-59F3-AE5D-0A1CB83B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58BD-753C-4725-044A-AEF76038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FDE61-DA16-C48A-7CFA-7AEAAD3D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19D2-9A34-F02D-AD97-C82D3C46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763B-3BB9-B8A3-6505-B0532B5B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E4876-8656-B282-BDA2-64DC805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17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9940-DFB3-A27C-D775-CB3EC268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9175C-7B02-F31F-E148-95BC1D61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64CCF-E59D-DB8C-4CA9-47556DBA5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868E-FF91-9AB0-557D-F853CEA9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ADBD-3472-24A5-CF56-DE06FFBD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AC0DA-4913-E32F-4C33-F80F6E55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65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077CD-CFEA-0C87-4E59-C4C6BF59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A5D01-43E9-7679-949F-A6719664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8BE1-E71C-06D4-BCAF-54CE5F59D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976D-A87F-33CA-76C9-00247711D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97CF-CCFC-FAE8-9323-50ECB0B85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09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-TI-DEV/TI-S4/blob/main/software/algoritmen_en_datastructuren/2_containers_zoeken_sortere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sourceforu.com/2021/05/memory-management-in-lists-and-tupl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es/en/maker/projects/introduction-to-rtos-solution-to-part-4-memory-management/6d4dfcaa1ff84f57a2098da8e6401d9c?srsltid=AfmBOope5EsT5idaApq4rnFa_UqB-1vpL4cTnhnAxnGjDERClYkeB0e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 by bla bla on TV &amp; movie things | Hacker wallpaper, Glitch gif, Gif">
            <a:extLst>
              <a:ext uri="{FF2B5EF4-FFF2-40B4-BE49-F238E27FC236}">
                <a16:creationId xmlns:a16="http://schemas.microsoft.com/office/drawing/2014/main" id="{C86A941B-E27F-0CAC-EFE2-E8D6DB94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9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965CF2-1273-B29C-94D4-C459992A2EE8}"/>
              </a:ext>
            </a:extLst>
          </p:cNvPr>
          <p:cNvSpPr txBox="1"/>
          <p:nvPr/>
        </p:nvSpPr>
        <p:spPr>
          <a:xfrm>
            <a:off x="3759142" y="2767280"/>
            <a:ext cx="4673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rade Gothic Inline" panose="020B0504030203020204" pitchFamily="34" charset="0"/>
              </a:rPr>
              <a:t>Data structures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Trade Gothic Inline" panose="020B0504030203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rade Gothic Inline" panose="020B0504030203020204" pitchFamily="34" charset="0"/>
              </a:rPr>
              <a:t>Bart Bozon</a:t>
            </a:r>
            <a:endParaRPr lang="nl-NL" sz="2000" dirty="0">
              <a:solidFill>
                <a:schemeClr val="bg1"/>
              </a:solidFill>
              <a:latin typeface="Trade Gothic Inline" panose="020B0504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8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4604-BFB5-B11D-43B5-E8362241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68E2-E976-232A-F994-ADDAFE4D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194D4-FB9B-BF75-5F81-331E7BDF039B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/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DE042-E68E-1B5F-0E65-8C4914F7A4AE}"/>
              </a:ext>
            </a:extLst>
          </p:cNvPr>
          <p:cNvSpPr txBox="1"/>
          <p:nvPr/>
        </p:nvSpPr>
        <p:spPr>
          <a:xfrm>
            <a:off x="838200" y="1506022"/>
            <a:ext cx="499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stores key value – pairs, but quicker access!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38B69-B1B6-BE8F-5090-BEBE0CE8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8790"/>
            <a:ext cx="2675228" cy="2146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6FF47-34E8-42EB-3F7B-65C4917A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73" y="2146306"/>
            <a:ext cx="7401958" cy="1943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9548F7-9A07-643A-3129-B3253867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22" y="4545295"/>
            <a:ext cx="2758596" cy="1359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090727-B9C2-2DE1-87A3-3B0E28735C02}"/>
              </a:ext>
            </a:extLst>
          </p:cNvPr>
          <p:cNvSpPr txBox="1"/>
          <p:nvPr/>
        </p:nvSpPr>
        <p:spPr>
          <a:xfrm>
            <a:off x="6021252" y="4673741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quicker access???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B5F1E-FB49-1BAB-1149-B8BCCED863F5}"/>
              </a:ext>
            </a:extLst>
          </p:cNvPr>
          <p:cNvSpPr txBox="1"/>
          <p:nvPr/>
        </p:nvSpPr>
        <p:spPr>
          <a:xfrm>
            <a:off x="6021252" y="5350606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disadvantages?</a:t>
            </a:r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9AB39-A8AC-5788-1EC8-813058435DE6}"/>
              </a:ext>
            </a:extLst>
          </p:cNvPr>
          <p:cNvSpPr txBox="1"/>
          <p:nvPr/>
        </p:nvSpPr>
        <p:spPr>
          <a:xfrm>
            <a:off x="9457625" y="5734971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Collisions?</a:t>
            </a:r>
            <a:endParaRPr lang="nl-N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62EB9F-46C9-D166-64A9-8A776CC32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925" y="1616285"/>
            <a:ext cx="249589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BB979-9211-31ED-3B54-A75275F8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0885-67DD-2A99-291C-1D53D1C5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6A9FB-EECE-75D8-709E-98257AFA958F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0DE01-1356-EA54-FD97-89489B03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68" y="1717727"/>
            <a:ext cx="7522032" cy="1810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568FF-191B-B547-C0F9-2944F1A80A8C}"/>
              </a:ext>
            </a:extLst>
          </p:cNvPr>
          <p:cNvSpPr txBox="1"/>
          <p:nvPr/>
        </p:nvSpPr>
        <p:spPr>
          <a:xfrm>
            <a:off x="6896323" y="4281889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disadvantages?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306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475C-41DE-06FD-624F-4C0901A3F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F55-0C51-1739-D938-8A39C987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E6CBD-9393-41DF-9A1D-1A6753B26FCD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A4BA1-B102-5893-84CA-8AE30063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69" y="3935166"/>
            <a:ext cx="10264462" cy="1065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EA986-7914-5830-994A-BC0E8C46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56" y="2184394"/>
            <a:ext cx="6087325" cy="99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457E91-2C96-7B4E-554B-FF60D57DE385}"/>
              </a:ext>
            </a:extLst>
          </p:cNvPr>
          <p:cNvSpPr txBox="1"/>
          <p:nvPr/>
        </p:nvSpPr>
        <p:spPr>
          <a:xfrm>
            <a:off x="5122606" y="169068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A5391-B9F9-3101-21F1-2CE4544BEDD5}"/>
              </a:ext>
            </a:extLst>
          </p:cNvPr>
          <p:cNvSpPr txBox="1"/>
          <p:nvPr/>
        </p:nvSpPr>
        <p:spPr>
          <a:xfrm>
            <a:off x="5062493" y="353568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05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5359-6EDF-3D0E-7AF7-33EE4737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4E25-2B34-C77C-FCA2-1052B486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09B40-3603-08FB-5ECE-71DA0DA94729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</a:t>
            </a:r>
            <a:r>
              <a:rPr lang="nl-NL" dirty="0"/>
              <a:t>Trees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3DE2F-47CA-01A6-E076-D87B7EF0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18" y="1260505"/>
            <a:ext cx="9142285" cy="50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143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BDB58-75CF-03FA-9492-496721BD0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49-E8CA-F066-8819-322ED267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3D728-3E6F-1584-9200-3834E0EF88E1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</a:t>
            </a:r>
            <a:r>
              <a:rPr lang="nl-NL" dirty="0"/>
              <a:t>Trees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28018-8511-1912-CF01-560D0898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91" y="365125"/>
            <a:ext cx="9142285" cy="5087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77B3B4-AAE6-6680-4E22-E0623EFAF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4" y="4773212"/>
            <a:ext cx="1152685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89809-F7A4-C3AC-5197-1833C360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7DE-3D5C-868A-1AC7-D2171425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D38B2-26F9-791B-9A82-222BB4766539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0685B0-A99C-6D36-1286-95A9A09B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30" y="2194898"/>
            <a:ext cx="3884664" cy="29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63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5B13-16E9-AF0C-EF1F-30655E680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90E1-DA99-8A46-0476-9542ED5A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9B0A45-7965-245C-BDE4-20E665AD9954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BA25C1E-F325-D7BC-D443-B5659B6B1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517" y="0"/>
            <a:ext cx="3884664" cy="29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C56D1-3F4A-FFBF-F00D-62BB48DB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33" y="0"/>
            <a:ext cx="6603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11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AC464C-4F07-882C-1B53-B4C053BDB0D8}"/>
              </a:ext>
            </a:extLst>
          </p:cNvPr>
          <p:cNvSpPr txBox="1"/>
          <p:nvPr/>
        </p:nvSpPr>
        <p:spPr>
          <a:xfrm>
            <a:off x="889820" y="0"/>
            <a:ext cx="1041236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Sorts (a portion of) an array, divides it into partitions, then sorts those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algorithm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quicksort(A, lo, hi)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Ensure indices are in correct order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lo &gt;= hi || lo &lt; 0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return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Partition array and get the pivot index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p := partition(A, lo, hi)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Sort the two partitions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quicksort(A, lo, p - 1)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Left side of pivot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quicksort(A, p + 1, hi)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Right side of pivot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Divides array into two partitions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algorithm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partition(A, lo, hi)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pivot := A[hi]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Choose the last element as the pivot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Temporary pivot index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lo</a:t>
            </a:r>
          </a:p>
          <a:p>
            <a:pPr algn="l">
              <a:buNone/>
            </a:pP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j := lo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hi - 1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If the current element is less than or equal to the pivot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Swap the current element with the element at the temporary pivot index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swap A[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Move the temporary pivot index forward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</a:p>
          <a:p>
            <a:pPr algn="l">
              <a:buNone/>
            </a:pP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Swap the pivot with the last element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swap A[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A[hi]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the pivot index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9370BA-8620-F2B7-3E48-C4ADC4CC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26E2FA01-32C0-ECF5-8663-BEC44E75C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8B502DB-0279-2BC3-55B9-D80B766C2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077FD220-A2BB-B155-FCA8-BDC3BFA3A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B406466-53D0-31B9-A740-0E44365C4B9A}"/>
              </a:ext>
            </a:extLst>
          </p:cNvPr>
          <p:cNvSpPr txBox="1"/>
          <p:nvPr/>
        </p:nvSpPr>
        <p:spPr>
          <a:xfrm>
            <a:off x="7507914" y="1728015"/>
            <a:ext cx="275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 4 and 6 &gt; 3 so no swap! </a:t>
            </a:r>
            <a:endParaRPr lang="nl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FDED73-26DB-B4B5-1BFF-018A75C4E374}"/>
              </a:ext>
            </a:extLst>
          </p:cNvPr>
          <p:cNvSpPr txBox="1"/>
          <p:nvPr/>
        </p:nvSpPr>
        <p:spPr>
          <a:xfrm>
            <a:off x="7507914" y="614378"/>
            <a:ext cx="4339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	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85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37A7E-69D1-527D-8B62-99D14EB3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67436B1-7523-16A7-B03F-ADB2B959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8BA55C69-46A9-D3BB-F226-BBB22CF72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4E17C46-B8E1-EF18-CF5C-D074C51B8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39544397-8EF4-1481-B4CA-998255E5E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512B798D-1C04-4FF1-7089-F4D5DB96B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148BFC-CCA1-D41D-FA4F-D6122931D38A}"/>
              </a:ext>
            </a:extLst>
          </p:cNvPr>
          <p:cNvSpPr txBox="1"/>
          <p:nvPr/>
        </p:nvSpPr>
        <p:spPr>
          <a:xfrm>
            <a:off x="7462684" y="21028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A[hi]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93297-2CC5-E039-1304-134BF1A34353}"/>
              </a:ext>
            </a:extLst>
          </p:cNvPr>
          <p:cNvSpPr txBox="1"/>
          <p:nvPr/>
        </p:nvSpPr>
        <p:spPr>
          <a:xfrm>
            <a:off x="7507914" y="614378"/>
            <a:ext cx="4339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	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273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F457-6417-F4DB-B69A-00C5BC76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660D-D2FE-F819-8DC4-06010783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325563"/>
            <a:ext cx="8747760" cy="5230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Lists (</a:t>
            </a:r>
            <a:r>
              <a:rPr lang="en-US" dirty="0" err="1"/>
              <a:t>ArrayList</a:t>
            </a:r>
            <a:r>
              <a:rPr lang="en-US" dirty="0"/>
              <a:t>)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Queues</a:t>
            </a:r>
          </a:p>
          <a:p>
            <a:r>
              <a:rPr lang="en-US" dirty="0" err="1"/>
              <a:t>Dicts</a:t>
            </a:r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Linked lists (single/double)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53B7E-5881-EB84-5B72-F8A968498F44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Arrays -&gt; </a:t>
            </a:r>
            <a:r>
              <a:rPr lang="nl-NL" dirty="0" err="1"/>
              <a:t>Lists</a:t>
            </a:r>
            <a:r>
              <a:rPr lang="nl-NL" dirty="0"/>
              <a:t> -&gt; Sets -&gt; Stack -&gt; </a:t>
            </a:r>
            <a:r>
              <a:rPr lang="nl-NL" dirty="0" err="1"/>
              <a:t>Heap</a:t>
            </a:r>
            <a:r>
              <a:rPr lang="nl-NL" dirty="0"/>
              <a:t> -&gt; Queues -&gt; </a:t>
            </a:r>
            <a:r>
              <a:rPr lang="nl-NL" dirty="0" err="1"/>
              <a:t>Dicts</a:t>
            </a:r>
            <a:r>
              <a:rPr lang="nl-NL" dirty="0"/>
              <a:t> -&gt; </a:t>
            </a:r>
            <a:r>
              <a:rPr lang="nl-NL" dirty="0" err="1"/>
              <a:t>Hashmap</a:t>
            </a:r>
            <a:r>
              <a:rPr lang="nl-NL" dirty="0"/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75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1DC3A-318E-0FAE-6CBE-6AA1AE07F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FC0B4C3-B74B-FBD5-9246-C68BA80B7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801EC7D0-5BB9-8FBE-BF0E-F2F5E88C5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80194F2-37B6-703F-AE30-35CBC85ED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00DF5B9E-E98E-5014-EB4F-0AD503EAB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1EEC2EF8-8520-DE23-13F1-ADDA5E9B3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pic>
        <p:nvPicPr>
          <p:cNvPr id="17" name="Picture 1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D3F9FE5-6081-0176-BFCE-41C59C056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2518922"/>
            <a:ext cx="2194564" cy="603505"/>
          </a:xfrm>
          <a:prstGeom prst="rect">
            <a:avLst/>
          </a:prstGeom>
        </p:spPr>
      </p:pic>
      <p:pic>
        <p:nvPicPr>
          <p:cNvPr id="19" name="Picture 1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BE233CD-CDFA-C44B-27DD-021CEFB7B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009260"/>
            <a:ext cx="2194564" cy="603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DF1ED-EC7B-2C95-DA25-4224D98FD639}"/>
              </a:ext>
            </a:extLst>
          </p:cNvPr>
          <p:cNvSpPr txBox="1"/>
          <p:nvPr/>
        </p:nvSpPr>
        <p:spPr>
          <a:xfrm>
            <a:off x="2985076" y="2841906"/>
            <a:ext cx="4339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	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0BEAA-9967-E282-1A14-6D85EBF0087E}"/>
              </a:ext>
            </a:extLst>
          </p:cNvPr>
          <p:cNvSpPr txBox="1"/>
          <p:nvPr/>
        </p:nvSpPr>
        <p:spPr>
          <a:xfrm>
            <a:off x="404447" y="214221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quicksort(A, lo, p - 1)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CEC59-ADDE-2B75-68D2-2DC70033B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10B40B5-2331-61DF-6110-3BC3F9AF5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D21B7515-B48F-7595-34B6-40C1B5428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B9C2034-4BA0-EC49-3675-DE681967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C7D80A54-8AEC-A2AA-0CD5-353367716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F5837996-566F-B06D-BC3A-366520BFB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pic>
        <p:nvPicPr>
          <p:cNvPr id="17" name="Picture 1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68E9C68-C56A-BDDD-78C1-9E8526F88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2518922"/>
            <a:ext cx="2194564" cy="603505"/>
          </a:xfrm>
          <a:prstGeom prst="rect">
            <a:avLst/>
          </a:prstGeom>
        </p:spPr>
      </p:pic>
      <p:pic>
        <p:nvPicPr>
          <p:cNvPr id="19" name="Picture 1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970832C-35ED-75AB-CE83-2923D567DF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009260"/>
            <a:ext cx="2194564" cy="603505"/>
          </a:xfrm>
          <a:prstGeom prst="rect">
            <a:avLst/>
          </a:prstGeom>
        </p:spPr>
      </p:pic>
      <p:pic>
        <p:nvPicPr>
          <p:cNvPr id="23" name="Picture 2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4A95A33-5CA4-37AA-A95A-3AA45396E6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494781"/>
            <a:ext cx="2194564" cy="603505"/>
          </a:xfrm>
          <a:prstGeom prst="rect">
            <a:avLst/>
          </a:prstGeom>
        </p:spPr>
      </p:pic>
      <p:pic>
        <p:nvPicPr>
          <p:cNvPr id="25" name="Picture 2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7A5C8E2-2B50-01D1-B680-52E7E86F6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286"/>
            <a:ext cx="2194564" cy="603505"/>
          </a:xfrm>
          <a:prstGeom prst="rect">
            <a:avLst/>
          </a:prstGeom>
        </p:spPr>
      </p:pic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D6C4428-46C1-EC65-33E4-1CB0660EF4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72" y="4098286"/>
            <a:ext cx="2194564" cy="603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39F153-98FC-C55B-2A4F-91509B6A0D6F}"/>
              </a:ext>
            </a:extLst>
          </p:cNvPr>
          <p:cNvSpPr txBox="1"/>
          <p:nvPr/>
        </p:nvSpPr>
        <p:spPr>
          <a:xfrm>
            <a:off x="3154184" y="37470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A[hi]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4DFAE-1386-FF9F-ADA8-D62AB72017FB}"/>
              </a:ext>
            </a:extLst>
          </p:cNvPr>
          <p:cNvSpPr txBox="1"/>
          <p:nvPr/>
        </p:nvSpPr>
        <p:spPr>
          <a:xfrm>
            <a:off x="2985076" y="2841906"/>
            <a:ext cx="4339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	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927A7-03CC-7A8A-6422-EBC5762A099B}"/>
              </a:ext>
            </a:extLst>
          </p:cNvPr>
          <p:cNvSpPr txBox="1"/>
          <p:nvPr/>
        </p:nvSpPr>
        <p:spPr>
          <a:xfrm>
            <a:off x="422787" y="5037662"/>
            <a:ext cx="627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lo &gt;= hi || lo &lt; 0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return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31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2D9DE-3DB2-D3D2-10D3-32434ED51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8AD856E-EC41-1A05-D06F-FF87F05A4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EE99495D-9C41-16DB-8448-9C97DB49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AA6EED0-8596-28BD-7A2F-2C653203F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FB20FC6C-C271-0CDE-727F-C8A2D0ED6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21213112-F622-2638-4C38-B923EEEF2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pic>
        <p:nvPicPr>
          <p:cNvPr id="17" name="Picture 1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3612E07-056F-A65F-C0FC-7BB3B2AE70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2518922"/>
            <a:ext cx="2194564" cy="603505"/>
          </a:xfrm>
          <a:prstGeom prst="rect">
            <a:avLst/>
          </a:prstGeom>
        </p:spPr>
      </p:pic>
      <p:pic>
        <p:nvPicPr>
          <p:cNvPr id="19" name="Picture 1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9AE6DCF-6F8D-0E56-B488-F6B181B135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009260"/>
            <a:ext cx="2194564" cy="603505"/>
          </a:xfrm>
          <a:prstGeom prst="rect">
            <a:avLst/>
          </a:prstGeom>
        </p:spPr>
      </p:pic>
      <p:pic>
        <p:nvPicPr>
          <p:cNvPr id="23" name="Picture 2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EC44025-B9E7-343C-5136-E51A22C8EF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494781"/>
            <a:ext cx="2194564" cy="603505"/>
          </a:xfrm>
          <a:prstGeom prst="rect">
            <a:avLst/>
          </a:prstGeom>
        </p:spPr>
      </p:pic>
      <p:pic>
        <p:nvPicPr>
          <p:cNvPr id="25" name="Picture 2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929D2DB-9ED2-3924-2177-D48C18B59B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286"/>
            <a:ext cx="2194564" cy="603505"/>
          </a:xfrm>
          <a:prstGeom prst="rect">
            <a:avLst/>
          </a:prstGeom>
        </p:spPr>
      </p:pic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210B2A9-E3CB-413D-8472-1624AC4A38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72" y="4098286"/>
            <a:ext cx="2194564" cy="603505"/>
          </a:xfrm>
          <a:prstGeom prst="rect">
            <a:avLst/>
          </a:prstGeom>
        </p:spPr>
      </p:pic>
      <p:pic>
        <p:nvPicPr>
          <p:cNvPr id="29" name="Picture 2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437E12D-991E-2B29-3E67-06FE7C0627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2405755"/>
            <a:ext cx="2194564" cy="603505"/>
          </a:xfrm>
          <a:prstGeom prst="rect">
            <a:avLst/>
          </a:prstGeom>
        </p:spPr>
      </p:pic>
      <p:pic>
        <p:nvPicPr>
          <p:cNvPr id="31" name="Picture 3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F627E16-6F23-D56D-A950-1F074BDD54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2888817"/>
            <a:ext cx="2194564" cy="603505"/>
          </a:xfrm>
          <a:prstGeom prst="rect">
            <a:avLst/>
          </a:prstGeom>
        </p:spPr>
      </p:pic>
      <p:pic>
        <p:nvPicPr>
          <p:cNvPr id="33" name="Picture 32" descr="A green and black rectangular box with black text&#10;&#10;AI-generated content may be incorrect.">
            <a:extLst>
              <a:ext uri="{FF2B5EF4-FFF2-40B4-BE49-F238E27FC236}">
                <a16:creationId xmlns:a16="http://schemas.microsoft.com/office/drawing/2014/main" id="{20882216-AC85-D56A-93AC-18EADC4B4C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3371879"/>
            <a:ext cx="2194564" cy="603505"/>
          </a:xfrm>
          <a:prstGeom prst="rect">
            <a:avLst/>
          </a:prstGeom>
        </p:spPr>
      </p:pic>
      <p:pic>
        <p:nvPicPr>
          <p:cNvPr id="37" name="Picture 3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6A4892B-A97C-B1BE-49B1-8242765196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3876476"/>
            <a:ext cx="2194564" cy="603505"/>
          </a:xfrm>
          <a:prstGeom prst="rect">
            <a:avLst/>
          </a:prstGeom>
        </p:spPr>
      </p:pic>
      <p:pic>
        <p:nvPicPr>
          <p:cNvPr id="39" name="Picture 3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93875A2-CCD3-9A94-FE03-D7F952497D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2" y="4513804"/>
            <a:ext cx="2194564" cy="603505"/>
          </a:xfrm>
          <a:prstGeom prst="rect">
            <a:avLst/>
          </a:prstGeom>
        </p:spPr>
      </p:pic>
      <p:pic>
        <p:nvPicPr>
          <p:cNvPr id="41" name="Picture 4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8E94A56-B36B-B3E8-DB02-01821B44F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8" y="4521178"/>
            <a:ext cx="2194564" cy="603505"/>
          </a:xfrm>
          <a:prstGeom prst="rect">
            <a:avLst/>
          </a:prstGeom>
        </p:spPr>
      </p:pic>
      <p:pic>
        <p:nvPicPr>
          <p:cNvPr id="43" name="Picture 4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9D5163A-BE5C-AC3F-4A40-692924A2C8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8" y="5362018"/>
            <a:ext cx="2194564" cy="603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FCFC1-19DD-DF58-9619-C142F35B687D}"/>
              </a:ext>
            </a:extLst>
          </p:cNvPr>
          <p:cNvSpPr txBox="1"/>
          <p:nvPr/>
        </p:nvSpPr>
        <p:spPr>
          <a:xfrm>
            <a:off x="7797818" y="185511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quicksort(A, p + 1, hi)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F7E7A-2AA6-8D89-FE48-39DF3D640C89}"/>
              </a:ext>
            </a:extLst>
          </p:cNvPr>
          <p:cNvSpPr txBox="1"/>
          <p:nvPr/>
        </p:nvSpPr>
        <p:spPr>
          <a:xfrm>
            <a:off x="5837055" y="3808896"/>
            <a:ext cx="192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&gt; 5 so no swap! 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2FC03-851E-E73D-211B-95C1B3E3C0C8}"/>
              </a:ext>
            </a:extLst>
          </p:cNvPr>
          <p:cNvSpPr txBox="1"/>
          <p:nvPr/>
        </p:nvSpPr>
        <p:spPr>
          <a:xfrm>
            <a:off x="5323183" y="4193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A[hi]</a:t>
            </a:r>
          </a:p>
        </p:txBody>
      </p:sp>
    </p:spTree>
    <p:extLst>
      <p:ext uri="{BB962C8B-B14F-4D97-AF65-F5344CB8AC3E}">
        <p14:creationId xmlns:p14="http://schemas.microsoft.com/office/powerpoint/2010/main" val="24618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F81D6-D7F5-2334-43EC-C578CDE7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8A43187-7329-103E-BDAE-C383EC41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D3C96B08-6D97-801C-D2CF-8041648F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0A51468-A652-7E07-9CB2-D584DF7F0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EBF47EBD-85BA-7178-1BD4-BDC072A0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59077782-9588-8ADD-8D41-C85626A4B5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pic>
        <p:nvPicPr>
          <p:cNvPr id="17" name="Picture 1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D32566C-F771-E072-0322-744E31E91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2518922"/>
            <a:ext cx="2194564" cy="603505"/>
          </a:xfrm>
          <a:prstGeom prst="rect">
            <a:avLst/>
          </a:prstGeom>
        </p:spPr>
      </p:pic>
      <p:pic>
        <p:nvPicPr>
          <p:cNvPr id="19" name="Picture 1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1B79B79-282C-A947-3C1B-C3A84FE5E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009260"/>
            <a:ext cx="2194564" cy="603505"/>
          </a:xfrm>
          <a:prstGeom prst="rect">
            <a:avLst/>
          </a:prstGeom>
        </p:spPr>
      </p:pic>
      <p:pic>
        <p:nvPicPr>
          <p:cNvPr id="23" name="Picture 2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AF4486D-DC34-B41F-8C67-AA74AB492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494781"/>
            <a:ext cx="2194564" cy="603505"/>
          </a:xfrm>
          <a:prstGeom prst="rect">
            <a:avLst/>
          </a:prstGeom>
        </p:spPr>
      </p:pic>
      <p:pic>
        <p:nvPicPr>
          <p:cNvPr id="25" name="Picture 2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02C0CC8-89BF-6255-B87C-DCE5F2C3F0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286"/>
            <a:ext cx="2194564" cy="603505"/>
          </a:xfrm>
          <a:prstGeom prst="rect">
            <a:avLst/>
          </a:prstGeom>
        </p:spPr>
      </p:pic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882F3E7-C289-1DBE-F7BC-19FB46D477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72" y="4098286"/>
            <a:ext cx="2194564" cy="603505"/>
          </a:xfrm>
          <a:prstGeom prst="rect">
            <a:avLst/>
          </a:prstGeom>
        </p:spPr>
      </p:pic>
      <p:pic>
        <p:nvPicPr>
          <p:cNvPr id="29" name="Picture 2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F2C89DD-F822-A93C-D32E-789E1530B7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2405755"/>
            <a:ext cx="2194564" cy="603505"/>
          </a:xfrm>
          <a:prstGeom prst="rect">
            <a:avLst/>
          </a:prstGeom>
        </p:spPr>
      </p:pic>
      <p:pic>
        <p:nvPicPr>
          <p:cNvPr id="31" name="Picture 3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41C36A9-8B64-20E7-11C1-58F4D3BE3C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2888817"/>
            <a:ext cx="2194564" cy="603505"/>
          </a:xfrm>
          <a:prstGeom prst="rect">
            <a:avLst/>
          </a:prstGeom>
        </p:spPr>
      </p:pic>
      <p:pic>
        <p:nvPicPr>
          <p:cNvPr id="33" name="Picture 32" descr="A green and black rectangular box with black text&#10;&#10;AI-generated content may be incorrect.">
            <a:extLst>
              <a:ext uri="{FF2B5EF4-FFF2-40B4-BE49-F238E27FC236}">
                <a16:creationId xmlns:a16="http://schemas.microsoft.com/office/drawing/2014/main" id="{620C13F3-C369-929E-2951-CA50863E96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3371879"/>
            <a:ext cx="2194564" cy="603505"/>
          </a:xfrm>
          <a:prstGeom prst="rect">
            <a:avLst/>
          </a:prstGeom>
        </p:spPr>
      </p:pic>
      <p:pic>
        <p:nvPicPr>
          <p:cNvPr id="37" name="Picture 3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87C447D-1969-B09B-85B6-0DCF377E49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3876476"/>
            <a:ext cx="2194564" cy="603505"/>
          </a:xfrm>
          <a:prstGeom prst="rect">
            <a:avLst/>
          </a:prstGeom>
        </p:spPr>
      </p:pic>
      <p:pic>
        <p:nvPicPr>
          <p:cNvPr id="39" name="Picture 3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AC194C6-0352-6E99-3E38-1CD353125D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2" y="4513804"/>
            <a:ext cx="2194564" cy="603505"/>
          </a:xfrm>
          <a:prstGeom prst="rect">
            <a:avLst/>
          </a:prstGeom>
        </p:spPr>
      </p:pic>
      <p:pic>
        <p:nvPicPr>
          <p:cNvPr id="41" name="Picture 4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119A41F-5464-65BC-6DB6-DF4928BFDD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8" y="4521178"/>
            <a:ext cx="2194564" cy="603505"/>
          </a:xfrm>
          <a:prstGeom prst="rect">
            <a:avLst/>
          </a:prstGeom>
        </p:spPr>
      </p:pic>
      <p:pic>
        <p:nvPicPr>
          <p:cNvPr id="2" name="Picture 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B1857EE-838A-E9B5-4E84-894434176F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8" y="5362018"/>
            <a:ext cx="2194564" cy="6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43F55-F01B-5980-FFED-E4FC2E4B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096-0202-74C5-84C8-944B916C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6C1F-04EF-78E6-1AF9-FD1C9159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325563"/>
            <a:ext cx="8747760" cy="5230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Lists (</a:t>
            </a:r>
            <a:r>
              <a:rPr lang="en-US" dirty="0" err="1"/>
              <a:t>ArrayList</a:t>
            </a:r>
            <a:r>
              <a:rPr lang="en-US" dirty="0"/>
              <a:t>)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Queues</a:t>
            </a:r>
          </a:p>
          <a:p>
            <a:r>
              <a:rPr lang="en-US" dirty="0" err="1"/>
              <a:t>Dicts</a:t>
            </a:r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Linked lists (single/double)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BBBE6-D47E-F589-22D4-8000A833ADFD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Arrays -&gt; </a:t>
            </a:r>
            <a:r>
              <a:rPr lang="nl-NL" dirty="0" err="1"/>
              <a:t>Lists</a:t>
            </a:r>
            <a:r>
              <a:rPr lang="nl-NL" dirty="0"/>
              <a:t> -&gt; Sets -&gt; Stack -&gt; </a:t>
            </a:r>
            <a:r>
              <a:rPr lang="nl-NL" dirty="0" err="1"/>
              <a:t>Heap</a:t>
            </a:r>
            <a:r>
              <a:rPr lang="nl-NL" dirty="0"/>
              <a:t> -&gt; Queues -&gt; </a:t>
            </a:r>
            <a:r>
              <a:rPr lang="nl-NL" dirty="0" err="1"/>
              <a:t>Dicts</a:t>
            </a:r>
            <a:r>
              <a:rPr lang="nl-NL" dirty="0"/>
              <a:t> -&gt; </a:t>
            </a:r>
            <a:r>
              <a:rPr lang="nl-NL" dirty="0" err="1"/>
              <a:t>Hashmap</a:t>
            </a:r>
            <a:r>
              <a:rPr lang="nl-NL" dirty="0"/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31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D01B-A6AB-5AFE-25C6-58FF83C6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60E4D-0500-99F4-C97B-4890FDAC047E}"/>
              </a:ext>
            </a:extLst>
          </p:cNvPr>
          <p:cNvSpPr txBox="1"/>
          <p:nvPr/>
        </p:nvSpPr>
        <p:spPr>
          <a:xfrm>
            <a:off x="838200" y="3106555"/>
            <a:ext cx="1280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dirty="0">
                <a:hlinkClick r:id="rId2"/>
              </a:rPr>
              <a:t>https://github.com/HU-TI-DEV/TI-S4/blob/main/software/algoritmen_en_datastructuren/2_containers_zoeken_sorteren.ipynb</a:t>
            </a:r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4897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D6FD50-D369-9905-9DFD-C1D18FD9C969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Arrays -&gt; </a:t>
            </a: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B83C0-63A3-0ED7-69E5-4491E56D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lists (</a:t>
            </a:r>
            <a:r>
              <a:rPr lang="en-US" dirty="0" err="1"/>
              <a:t>abstracte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A1D0-6DCC-A032-7B7C-26EE5F0C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fixed size, low level implemented</a:t>
            </a:r>
          </a:p>
          <a:p>
            <a:r>
              <a:rPr lang="en-US" dirty="0"/>
              <a:t>List is dynamic size, implementation varies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 descr="C++ Notes: Array Memory Diagrams">
            <a:extLst>
              <a:ext uri="{FF2B5EF4-FFF2-40B4-BE49-F238E27FC236}">
                <a16:creationId xmlns:a16="http://schemas.microsoft.com/office/drawing/2014/main" id="{B7340CA3-CE42-066F-F2A3-AD339B6C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9240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6D0CBB-271E-B553-6327-5EB2DA35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29" y="3137719"/>
            <a:ext cx="56197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B5009D-29FA-020E-6EDB-0F2DACB3D133}"/>
              </a:ext>
            </a:extLst>
          </p:cNvPr>
          <p:cNvSpPr txBox="1"/>
          <p:nvPr/>
        </p:nvSpPr>
        <p:spPr>
          <a:xfrm>
            <a:off x="3460955" y="2814553"/>
            <a:ext cx="892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4"/>
              </a:rPr>
              <a:t>https://www.opensourceforu.com/2021/05/memory-management-in-lists-and-tuples/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188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B192-C75D-3FC9-6BAF-E6135997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CFB96-C8BF-FABD-533F-FB54AEA1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92" y="318896"/>
            <a:ext cx="2514951" cy="274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C7CE67-F742-2E69-23CA-F94F5412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44" y="1936952"/>
            <a:ext cx="6134956" cy="4439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C9FE7-F7E1-0573-0308-27ED629A8955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/>
              <a:t>Sets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3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AE641-F5B6-C531-9120-8ADA323C4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10C-1A3D-A614-89B4-B80EB7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21DEE-1EC2-F6B3-A458-F8311EFF54A7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CBCFBFF3-428C-D89B-258E-C768EB05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822850-4DFC-12A4-76E3-02E2DDB54EEB}"/>
              </a:ext>
            </a:extLst>
          </p:cNvPr>
          <p:cNvSpPr txBox="1"/>
          <p:nvPr/>
        </p:nvSpPr>
        <p:spPr>
          <a:xfrm flipH="1">
            <a:off x="3503987" y="2032696"/>
            <a:ext cx="588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variables (e.g. calling a function)</a:t>
            </a:r>
          </a:p>
          <a:p>
            <a:r>
              <a:rPr lang="en-US" dirty="0"/>
              <a:t>Recursion?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30492-2701-AC32-7C94-2492186558C6}"/>
              </a:ext>
            </a:extLst>
          </p:cNvPr>
          <p:cNvSpPr txBox="1"/>
          <p:nvPr/>
        </p:nvSpPr>
        <p:spPr>
          <a:xfrm flipH="1">
            <a:off x="3503985" y="3313387"/>
            <a:ext cx="6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allocation (e.g. making an object with a constructor)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245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823D-76F1-44B0-8822-C74FF513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7D22-B51B-14D3-DFB3-9271010F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3BA3-62F8-0BAF-F9C8-A243D8B6FAE8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23AB742D-4C7D-D1F1-90EB-E1F37487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 memory allocation">
            <a:extLst>
              <a:ext uri="{FF2B5EF4-FFF2-40B4-BE49-F238E27FC236}">
                <a16:creationId xmlns:a16="http://schemas.microsoft.com/office/drawing/2014/main" id="{E108B32D-B075-D56D-3B00-EF980185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07" y="1489464"/>
            <a:ext cx="7010669" cy="39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4FC55-7CF7-9E96-3F0B-479EB473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10B5-C652-0994-6AFF-1DED1DDC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F545D-24E8-C154-A80D-6F730CB5D2B2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9C367345-8B26-B28C-F81F-99D259B9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RTOS Memory Management">
            <a:extLst>
              <a:ext uri="{FF2B5EF4-FFF2-40B4-BE49-F238E27FC236}">
                <a16:creationId xmlns:a16="http://schemas.microsoft.com/office/drawing/2014/main" id="{41C61288-2CB5-39B4-7AD1-AE52CC52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00" y="957519"/>
            <a:ext cx="7303941" cy="41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0D4A1-1C30-9236-E118-2738F6C17A5B}"/>
              </a:ext>
            </a:extLst>
          </p:cNvPr>
          <p:cNvSpPr txBox="1"/>
          <p:nvPr/>
        </p:nvSpPr>
        <p:spPr>
          <a:xfrm>
            <a:off x="309716" y="5582182"/>
            <a:ext cx="1227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900" dirty="0">
                <a:hlinkClick r:id="rId4"/>
              </a:rPr>
              <a:t>https://www.digikey.es/en/maker/projects/introduction-to-rtos-solution-to-part-4-memory-management/6d4dfcaa1ff84f57a2098da8e6401d9c?srsltid=AfmBOope5EsT5idaApq4rnFa_UqB-1vpL4cTnhnAxnGjDERClYkeB0ey</a:t>
            </a:r>
            <a:endParaRPr lang="nl-NL" sz="900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6471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FB96A-677D-C859-56A7-DBB641CE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F558-A87E-63A1-5286-52D4888F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564A-51CE-5786-5143-011F45FD71DE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/>
              <a:t>Queues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262EB-1E7F-00BC-3330-D93A7D24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0" y="1545276"/>
            <a:ext cx="4820323" cy="331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11C1E-0F0B-E3C0-DBCB-218BB50ECD06}"/>
              </a:ext>
            </a:extLst>
          </p:cNvPr>
          <p:cNvSpPr txBox="1"/>
          <p:nvPr/>
        </p:nvSpPr>
        <p:spPr>
          <a:xfrm>
            <a:off x="5536820" y="1895534"/>
            <a:ext cx="6400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0"/>
              </a:rPr>
              <a:t>The insert (queue) method can only change the back of the queue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000" b="0" i="0" u="none" strike="noStrike" baseline="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0"/>
              </a:rPr>
              <a:t>The remove (dequeue) method can only change the front of the queue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MR10"/>
              </a:rPr>
              <a:t>First-in-first-out (FIFO) principle.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40904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647A8-D717-9469-FF11-6BE7414C1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A625-D948-E10B-B946-B754ECC9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CBA8B-BB36-2BCF-5748-25CFBE1209C2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 </a:t>
            </a:r>
            <a:r>
              <a:rPr lang="nl-NL" dirty="0" err="1"/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A2B43-71A4-DA4B-1E70-D7CD08C02772}"/>
              </a:ext>
            </a:extLst>
          </p:cNvPr>
          <p:cNvSpPr txBox="1"/>
          <p:nvPr/>
        </p:nvSpPr>
        <p:spPr>
          <a:xfrm>
            <a:off x="838200" y="16906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stores </a:t>
            </a:r>
            <a:r>
              <a:rPr lang="nl-NL" b="1" dirty="0" err="1"/>
              <a:t>key</a:t>
            </a:r>
            <a:r>
              <a:rPr lang="nl-NL" b="1" dirty="0"/>
              <a:t>–</a:t>
            </a:r>
            <a:r>
              <a:rPr lang="nl-NL" b="1" dirty="0" err="1"/>
              <a:t>value</a:t>
            </a:r>
            <a:r>
              <a:rPr lang="nl-NL" b="1" dirty="0"/>
              <a:t> pairs </a:t>
            </a:r>
            <a:r>
              <a:rPr lang="nl-NL" dirty="0"/>
              <a:t>(like a database)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E56A5-A154-A9C1-A3DD-7B9D35CA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00" y="2547117"/>
            <a:ext cx="422969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1109</Words>
  <Application>Microsoft Office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Aptos Display</vt:lpstr>
      <vt:lpstr>Arial</vt:lpstr>
      <vt:lpstr>CMR10</vt:lpstr>
      <vt:lpstr>CMSY10</vt:lpstr>
      <vt:lpstr>Courier New</vt:lpstr>
      <vt:lpstr>Trade Gothic Inline</vt:lpstr>
      <vt:lpstr>Office Theme</vt:lpstr>
      <vt:lpstr>PowerPoint Presentation</vt:lpstr>
      <vt:lpstr>Content</vt:lpstr>
      <vt:lpstr>Array vs lists (abstracte typen)</vt:lpstr>
      <vt:lpstr>Sets</vt:lpstr>
      <vt:lpstr>Stack / Heap</vt:lpstr>
      <vt:lpstr>Stack / Heap</vt:lpstr>
      <vt:lpstr>Stack / Heap</vt:lpstr>
      <vt:lpstr>Queues</vt:lpstr>
      <vt:lpstr>Dict</vt:lpstr>
      <vt:lpstr>Hashmap</vt:lpstr>
      <vt:lpstr>Linked lists</vt:lpstr>
      <vt:lpstr>Linked lists</vt:lpstr>
      <vt:lpstr>Tree</vt:lpstr>
      <vt:lpstr>Tree</vt:lpstr>
      <vt:lpstr>Quicksort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</vt:lpstr>
      <vt:lpstr>De 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Bozon</dc:creator>
  <cp:lastModifiedBy>Bart Bozon</cp:lastModifiedBy>
  <cp:revision>3</cp:revision>
  <dcterms:created xsi:type="dcterms:W3CDTF">2025-09-04T10:07:55Z</dcterms:created>
  <dcterms:modified xsi:type="dcterms:W3CDTF">2025-10-01T08:56:04Z</dcterms:modified>
</cp:coreProperties>
</file>