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Verdan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Verdana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Verdan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3175"/>
            <a:ext cx="9144000" cy="6858000"/>
          </a:xfrm>
          <a:prstGeom prst="rect">
            <a:avLst/>
          </a:prstGeom>
          <a:solidFill>
            <a:srgbClr val="00589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>
            <a:off x="-36514" y="6086475"/>
            <a:ext cx="9288465" cy="0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" name="GFZ-LogoNeu_eng_neg_1c.eps" descr="GFZ-LogoNeu_eng_neg_1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2525"/>
            <a:ext cx="757238" cy="488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Helmholtz_Logo_single_weiss.eps" descr="Helmholtz_Logo_single_weiss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0200" y="6570663"/>
            <a:ext cx="1054100" cy="14128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839200" cy="2057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" y="2362200"/>
            <a:ext cx="883920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algn="ctr"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algn="ctr"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algn="ctr"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algn="ctr"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" name="GFZ-LogoNeu_eng_4c.eps" descr="GFZ-LogoNeu_eng_4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Helmholtz_Logo_CMYK_DE.eps" descr="Helmholtz_Logo_CMYK_DE.eps"/>
          <p:cNvPicPr>
            <a:picLocks noChangeAspect="1"/>
          </p:cNvPicPr>
          <p:nvPr/>
        </p:nvPicPr>
        <p:blipFill>
          <a:blip r:embed="rId3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8392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152400" y="1676400"/>
            <a:ext cx="88392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0" name="GFZ-LogoNeu_eng_4c.eps" descr="GFZ-LogoNeu_eng_4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Helmholtz_Logo_CMYK_DE.eps" descr="Helmholtz_Logo_CMYK_DE.eps"/>
          <p:cNvPicPr>
            <a:picLocks noChangeAspect="1"/>
          </p:cNvPicPr>
          <p:nvPr/>
        </p:nvPicPr>
        <p:blipFill>
          <a:blip r:embed="rId3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8392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1676400"/>
            <a:ext cx="4343400" cy="403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" name="GFZ-LogoNeu_eng_4c.eps" descr="GFZ-LogoNeu_eng_4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Helmholtz_Logo_CMYK_DE.eps" descr="Helmholtz_Logo_CMYK_DE.eps"/>
          <p:cNvPicPr>
            <a:picLocks noChangeAspect="1"/>
          </p:cNvPicPr>
          <p:nvPr/>
        </p:nvPicPr>
        <p:blipFill>
          <a:blip r:embed="rId3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Rectangle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FZ-LogoNeu_eng_4c.eps" descr="GFZ-LogoNeu_eng_4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Helmholtz_Logo_CMYK_DE.eps" descr="Helmholtz_Logo_CMYK_DE.eps"/>
          <p:cNvPicPr>
            <a:picLocks noChangeAspect="1"/>
          </p:cNvPicPr>
          <p:nvPr/>
        </p:nvPicPr>
        <p:blipFill>
          <a:blip r:embed="rId3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8392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" name="GFZ-LogoNeu_eng_4c.eps" descr="GFZ-LogoNeu_eng_4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Helmholtz_Logo_CMYK_DE.eps" descr="Helmholtz_Logo_CMYK_DE.eps"/>
          <p:cNvPicPr>
            <a:picLocks noChangeAspect="1"/>
          </p:cNvPicPr>
          <p:nvPr/>
        </p:nvPicPr>
        <p:blipFill>
          <a:blip r:embed="rId3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Rectangle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FZ-LogoNeu_eng_4c.eps" descr="GFZ-LogoNeu_eng_4c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Helmholtz_Logo_CMYK_DE.eps" descr="Helmholtz_Logo_CMYK_DE.eps"/>
          <p:cNvPicPr>
            <a:picLocks noChangeAspect="1"/>
          </p:cNvPicPr>
          <p:nvPr/>
        </p:nvPicPr>
        <p:blipFill>
          <a:blip r:embed="rId3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8392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152400" y="1676400"/>
            <a:ext cx="88392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0" y="6086475"/>
            <a:ext cx="9144000" cy="0"/>
          </a:xfrm>
          <a:prstGeom prst="line">
            <a:avLst/>
          </a:prstGeom>
          <a:ln w="6350">
            <a:solidFill>
              <a:srgbClr val="004D95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FZ-LogoNeu_eng_4c.eps" descr="GFZ-LogoNeu_eng_4c.eps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950" y="6235700"/>
            <a:ext cx="765175" cy="493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Helmholtz_Logo_CMYK_DE.eps" descr="Helmholtz_Logo_CMYK_DE.eps"/>
          <p:cNvPicPr>
            <a:picLocks noChangeAspect="1"/>
          </p:cNvPicPr>
          <p:nvPr/>
        </p:nvPicPr>
        <p:blipFill>
          <a:blip r:embed="rId11">
            <a:extLst/>
          </a:blip>
          <a:srcRect l="8" r="52587"/>
          <a:stretch>
            <a:fillRect/>
          </a:stretch>
        </p:blipFill>
        <p:spPr>
          <a:xfrm>
            <a:off x="7759699" y="6451600"/>
            <a:ext cx="1284289" cy="4127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74485" y="6516688"/>
            <a:ext cx="297916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589C"/>
          </a:solidFill>
          <a:uFillTx/>
          <a:latin typeface="+mj-lt"/>
          <a:ea typeface="+mj-ea"/>
          <a:cs typeface="+mj-cs"/>
          <a:sym typeface="Verdan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1pPr>
      <a:lvl2pPr marL="865414" marR="0" indent="-40821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2pPr>
      <a:lvl3pPr marL="12409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3pPr>
      <a:lvl4pPr marL="1752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4pPr>
      <a:lvl5pPr marL="22860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5pPr>
      <a:lvl6pPr marL="27432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6pPr>
      <a:lvl7pPr marL="32004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7pPr>
      <a:lvl8pPr marL="36576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8pPr>
      <a:lvl9pPr marL="41148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r each Requirement R1-R4 you must sketch your visualization idea using example images and drawings (no actual implementation)…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/>
          <a:p>
            <a:pPr marL="280736" indent="-280736">
              <a:spcBef>
                <a:spcPts val="1800"/>
              </a:spcBef>
              <a:defRPr sz="2800"/>
            </a:pPr>
            <a:r>
              <a:t>For each Requirement R1-R4 you must sketch your visualization idea using example images and drawings (no actual implementation)</a:t>
            </a:r>
          </a:p>
          <a:p>
            <a:pPr marL="280736" indent="-280736">
              <a:spcBef>
                <a:spcPts val="1800"/>
              </a:spcBef>
              <a:defRPr sz="2800"/>
            </a:pPr>
            <a:r>
              <a:t>For each solution you must provide one arguments why your solution supports users to perform the associated analytical tasks (arguments can be textual and visual)</a:t>
            </a:r>
          </a:p>
        </p:txBody>
      </p:sp>
      <p:sp>
        <p:nvSpPr>
          <p:cNvPr id="110" name="Important No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Important Note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dd here your sketch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r>
              <a:rPr dirty="0"/>
              <a:t>Add here your sketch</a:t>
            </a:r>
          </a:p>
        </p:txBody>
      </p:sp>
      <p:sp>
        <p:nvSpPr>
          <p:cNvPr id="113" name="Requirement R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Requirement R1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dd here your sketch"/>
          <p:cNvSpPr txBox="1">
            <a:spLocks noGrp="1"/>
          </p:cNvSpPr>
          <p:nvPr>
            <p:ph type="body" idx="1"/>
          </p:nvPr>
        </p:nvSpPr>
        <p:spPr>
          <a:xfrm>
            <a:off x="440857" y="1424081"/>
            <a:ext cx="2168994" cy="434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r>
              <a:rPr lang="de-DE" sz="1000" dirty="0"/>
              <a:t>- </a:t>
            </a:r>
            <a:r>
              <a:rPr lang="de-DE" sz="1000" dirty="0" err="1"/>
              <a:t>Confusion</a:t>
            </a:r>
            <a:r>
              <a:rPr lang="de-DE" sz="1000" dirty="0"/>
              <a:t> Matrix on 5x5 Base (5 different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  <a:endParaRPr sz="1000" dirty="0"/>
          </a:p>
        </p:txBody>
      </p:sp>
      <p:sp>
        <p:nvSpPr>
          <p:cNvPr id="116" name="Requirement R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dirty="0"/>
              <a:t>Requirement R2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820E8A-DE8F-48C0-9B92-E18B61CD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56" y="1953232"/>
            <a:ext cx="2730023" cy="140494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56C12C-0B39-44F5-9F59-C68C6D8EF7BC}"/>
              </a:ext>
            </a:extLst>
          </p:cNvPr>
          <p:cNvSpPr txBox="1"/>
          <p:nvPr/>
        </p:nvSpPr>
        <p:spPr>
          <a:xfrm>
            <a:off x="440856" y="3596071"/>
            <a:ext cx="285270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000" dirty="0"/>
              <a:t>Optional filtering for visualized Classes</a:t>
            </a:r>
          </a:p>
          <a:p>
            <a:pPr marL="171450" lvl="8" indent="-171450">
              <a:buFontTx/>
              <a:buChar char="-"/>
            </a:pPr>
            <a:r>
              <a:rPr lang="en-US" sz="1000" dirty="0"/>
              <a:t>As a dropdown above</a:t>
            </a:r>
          </a:p>
          <a:p>
            <a:pPr marL="171450" lvl="2" indent="-171450">
              <a:buFontTx/>
              <a:buChar char="-"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BCBFDF-D74D-4C61-8750-6870BE76FCEB}"/>
              </a:ext>
            </a:extLst>
          </p:cNvPr>
          <p:cNvSpPr txBox="1"/>
          <p:nvPr/>
        </p:nvSpPr>
        <p:spPr>
          <a:xfrm>
            <a:off x="3946075" y="1469831"/>
            <a:ext cx="451181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Clicking on a cell: Two scatter plots in a new window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1. Plot: True Labels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2. Plot: Predicted Labels with class highlighting and max 5 labels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FCBD9F-63C1-4FB4-A865-8497D275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97" y="2172558"/>
            <a:ext cx="1173215" cy="1063226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E3A90FD-3225-452C-B1CA-F73602457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99139"/>
              </p:ext>
            </p:extLst>
          </p:nvPr>
        </p:nvGraphicFramePr>
        <p:xfrm>
          <a:off x="850081" y="3973685"/>
          <a:ext cx="985645" cy="125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645">
                  <a:extLst>
                    <a:ext uri="{9D8B030D-6E8A-4147-A177-3AD203B41FA5}">
                      <a16:colId xmlns:a16="http://schemas.microsoft.com/office/drawing/2014/main" val="53384641"/>
                    </a:ext>
                  </a:extLst>
                </a:gridCol>
              </a:tblGrid>
              <a:tr h="164941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True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79184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47410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95296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68472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83363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81436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0C44D838-2089-457C-B090-39928B364B7F}"/>
              </a:ext>
            </a:extLst>
          </p:cNvPr>
          <p:cNvSpPr/>
          <p:nvPr/>
        </p:nvSpPr>
        <p:spPr>
          <a:xfrm>
            <a:off x="1589612" y="4016223"/>
            <a:ext cx="111125" cy="12700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5C4A6F3A-6CB3-4550-B7DC-89BCED8F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69551"/>
              </p:ext>
            </p:extLst>
          </p:nvPr>
        </p:nvGraphicFramePr>
        <p:xfrm>
          <a:off x="2082434" y="3973685"/>
          <a:ext cx="985645" cy="125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645">
                  <a:extLst>
                    <a:ext uri="{9D8B030D-6E8A-4147-A177-3AD203B41FA5}">
                      <a16:colId xmlns:a16="http://schemas.microsoft.com/office/drawing/2014/main" val="53384641"/>
                    </a:ext>
                  </a:extLst>
                </a:gridCol>
              </a:tblGrid>
              <a:tr h="164941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Predicted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79184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47410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95296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68472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83363"/>
                  </a:ext>
                </a:extLst>
              </a:tr>
              <a:tr h="212066"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81436"/>
                  </a:ext>
                </a:extLst>
              </a:tr>
            </a:tbl>
          </a:graphicData>
        </a:graphic>
      </p:graphicFrame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EED073C-2A1D-454D-9965-36A687D9C442}"/>
              </a:ext>
            </a:extLst>
          </p:cNvPr>
          <p:cNvSpPr/>
          <p:nvPr/>
        </p:nvSpPr>
        <p:spPr>
          <a:xfrm>
            <a:off x="2923112" y="4016223"/>
            <a:ext cx="111125" cy="12700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  <p:pic>
        <p:nvPicPr>
          <p:cNvPr id="17" name="Grafik 16" descr="Häkchen">
            <a:extLst>
              <a:ext uri="{FF2B5EF4-FFF2-40B4-BE49-F238E27FC236}">
                <a16:creationId xmlns:a16="http://schemas.microsoft.com/office/drawing/2014/main" id="{E3D3CD3E-97FB-4B34-8B35-5110849A8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612" y="4209968"/>
            <a:ext cx="136525" cy="136525"/>
          </a:xfrm>
          <a:prstGeom prst="rect">
            <a:avLst/>
          </a:prstGeom>
        </p:spPr>
      </p:pic>
      <p:pic>
        <p:nvPicPr>
          <p:cNvPr id="20" name="Grafik 19" descr="Häkchen">
            <a:extLst>
              <a:ext uri="{FF2B5EF4-FFF2-40B4-BE49-F238E27FC236}">
                <a16:creationId xmlns:a16="http://schemas.microsoft.com/office/drawing/2014/main" id="{4347924A-444B-4AC6-975D-A0929C0B3D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4849" y="4421570"/>
            <a:ext cx="136525" cy="136525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867F7CD1-08A1-4E0E-80D2-DEC677EE2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2149" y="4631519"/>
            <a:ext cx="136525" cy="1365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881945D-507E-4D4A-9258-35ACFE775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933" y="2212370"/>
            <a:ext cx="1230789" cy="98360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0429465-1706-4479-8121-8378BB422BCA}"/>
              </a:ext>
            </a:extLst>
          </p:cNvPr>
          <p:cNvSpPr txBox="1"/>
          <p:nvPr/>
        </p:nvSpPr>
        <p:spPr>
          <a:xfrm>
            <a:off x="4394200" y="3873500"/>
            <a:ext cx="45374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Clicking of a DP: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000" dirty="0"/>
              <a:t>Printing the features of the </a:t>
            </a:r>
            <a:r>
              <a:rPr lang="en-US" sz="1000" dirty="0" err="1"/>
              <a:t>dp</a:t>
            </a:r>
            <a:r>
              <a:rPr lang="en-US" sz="1000" dirty="0"/>
              <a:t> in a format </a:t>
            </a:r>
            <a:r>
              <a:rPr lang="en-US" sz="1000" dirty="0" err="1"/>
              <a:t>xy</a:t>
            </a:r>
            <a:r>
              <a:rPr lang="en-US" sz="1000" dirty="0"/>
              <a:t> in another window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E.g</a:t>
            </a:r>
            <a:r>
              <a:rPr lang="en-US" sz="1000" dirty="0"/>
              <a:t>. JSON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FD58323B-85CE-4EB0-807C-BF2813CBF94C}"/>
              </a:ext>
            </a:extLst>
          </p:cNvPr>
          <p:cNvSpPr/>
          <p:nvPr/>
        </p:nvSpPr>
        <p:spPr>
          <a:xfrm>
            <a:off x="3467100" y="2546350"/>
            <a:ext cx="478975" cy="298450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30CA13CC-1232-41B9-BD90-8CEC467802B9}"/>
              </a:ext>
            </a:extLst>
          </p:cNvPr>
          <p:cNvSpPr/>
          <p:nvPr/>
        </p:nvSpPr>
        <p:spPr>
          <a:xfrm>
            <a:off x="5907734" y="3308350"/>
            <a:ext cx="372416" cy="44450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dd here your sketch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r>
              <a:t>Add here your sketch</a:t>
            </a:r>
          </a:p>
        </p:txBody>
      </p:sp>
      <p:sp>
        <p:nvSpPr>
          <p:cNvPr id="119" name="Requirement R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Requirement R3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dd here your sketch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r>
              <a:t>Add here your sketch</a:t>
            </a:r>
          </a:p>
        </p:txBody>
      </p:sp>
      <p:sp>
        <p:nvSpPr>
          <p:cNvPr id="122" name="Requirement R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Requirement R4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dd here your sketch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r>
              <a:t>Add here your sketch</a:t>
            </a:r>
          </a:p>
        </p:txBody>
      </p:sp>
      <p:sp>
        <p:nvSpPr>
          <p:cNvPr id="125" name="Requirement R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Requirement R5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dd here your sketch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r>
              <a:t>Add here your sketch</a:t>
            </a:r>
          </a:p>
        </p:txBody>
      </p:sp>
      <p:sp>
        <p:nvSpPr>
          <p:cNvPr id="128" name="Requirement R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Requirement R6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dd here your 6 arguments to justify your solution"/>
          <p:cNvSpPr txBox="1">
            <a:spLocks noGrp="1"/>
          </p:cNvSpPr>
          <p:nvPr>
            <p:ph type="body" idx="1"/>
          </p:nvPr>
        </p:nvSpPr>
        <p:spPr>
          <a:xfrm>
            <a:off x="152400" y="1679575"/>
            <a:ext cx="8839200" cy="4406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2800"/>
            </a:lvl1pPr>
          </a:lstStyle>
          <a:p>
            <a:endParaRPr lang="de-DE" dirty="0"/>
          </a:p>
          <a:p>
            <a:r>
              <a:rPr lang="de-DE" sz="1000" dirty="0"/>
              <a:t>- </a:t>
            </a:r>
            <a:r>
              <a:rPr lang="de-DE" sz="1000" dirty="0" err="1"/>
              <a:t>Req</a:t>
            </a:r>
            <a:r>
              <a:rPr lang="de-DE" sz="1000" dirty="0"/>
              <a:t>. 3: Class Performance </a:t>
            </a:r>
            <a:r>
              <a:rPr lang="de-DE" sz="1000" dirty="0" err="1"/>
              <a:t>Visualization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</a:t>
            </a:r>
            <a:r>
              <a:rPr lang="de-DE" sz="1000" dirty="0" err="1"/>
              <a:t>Confusion</a:t>
            </a:r>
            <a:r>
              <a:rPr lang="de-DE" sz="1000" dirty="0"/>
              <a:t> Matrix, </a:t>
            </a:r>
            <a:r>
              <a:rPr lang="de-DE" sz="1000" dirty="0" err="1"/>
              <a:t>Specific</a:t>
            </a:r>
            <a:r>
              <a:rPr lang="de-DE" sz="1000" dirty="0"/>
              <a:t> Error </a:t>
            </a:r>
            <a:r>
              <a:rPr lang="de-DE" sz="1000" dirty="0" err="1"/>
              <a:t>Visualization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</a:t>
            </a:r>
            <a:r>
              <a:rPr lang="de-DE" sz="1000" dirty="0" err="1"/>
              <a:t>scatter</a:t>
            </a:r>
            <a:r>
              <a:rPr lang="de-DE" sz="1000" dirty="0"/>
              <a:t> </a:t>
            </a:r>
            <a:r>
              <a:rPr lang="de-DE" sz="1000"/>
              <a:t>plots</a:t>
            </a:r>
            <a:endParaRPr lang="de-DE" sz="1000" dirty="0"/>
          </a:p>
        </p:txBody>
      </p:sp>
      <p:sp>
        <p:nvSpPr>
          <p:cNvPr id="131" name="Requirement R1-R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Requirement R1-R6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FZ_Praesentation_DE">
  <a:themeElements>
    <a:clrScheme name="GFZ_Praesentation_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GFZ_Praesentation_DE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GFZ_Praesentation_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FZ_Praesentation_DE">
  <a:themeElements>
    <a:clrScheme name="GFZ_Praesentation_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GFZ_Praesentation_DE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GFZ_Praesentation_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Bildschirmpräsentation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Verdana</vt:lpstr>
      <vt:lpstr>GFZ_Praesentation_DE</vt:lpstr>
      <vt:lpstr>Important Note</vt:lpstr>
      <vt:lpstr>Requirement R1</vt:lpstr>
      <vt:lpstr>Requirement R2</vt:lpstr>
      <vt:lpstr>Requirement R3</vt:lpstr>
      <vt:lpstr>Requirement R4</vt:lpstr>
      <vt:lpstr>Requirement R5</vt:lpstr>
      <vt:lpstr>Requirement R6</vt:lpstr>
      <vt:lpstr>Requirement R1-R6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</dc:title>
  <dc:creator>Bauer, Benjamin Moritz</dc:creator>
  <cp:lastModifiedBy>Bauer, Benjamin Moritz</cp:lastModifiedBy>
  <cp:revision>5</cp:revision>
  <dcterms:modified xsi:type="dcterms:W3CDTF">2024-12-02T12:51:40Z</dcterms:modified>
</cp:coreProperties>
</file>