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2" r:id="rId2"/>
  </p:sldMasterIdLst>
  <p:notesMasterIdLst>
    <p:notesMasterId r:id="rId41"/>
  </p:notesMasterIdLst>
  <p:handoutMasterIdLst>
    <p:handoutMasterId r:id="rId42"/>
  </p:handoutMasterIdLst>
  <p:sldIdLst>
    <p:sldId id="257" r:id="rId3"/>
    <p:sldId id="462" r:id="rId4"/>
    <p:sldId id="657" r:id="rId5"/>
    <p:sldId id="549" r:id="rId6"/>
    <p:sldId id="589" r:id="rId7"/>
    <p:sldId id="591" r:id="rId8"/>
    <p:sldId id="628" r:id="rId9"/>
    <p:sldId id="593" r:id="rId10"/>
    <p:sldId id="563" r:id="rId11"/>
    <p:sldId id="552" r:id="rId12"/>
    <p:sldId id="553" r:id="rId13"/>
    <p:sldId id="554" r:id="rId14"/>
    <p:sldId id="557" r:id="rId15"/>
    <p:sldId id="555" r:id="rId16"/>
    <p:sldId id="558" r:id="rId17"/>
    <p:sldId id="616" r:id="rId18"/>
    <p:sldId id="559" r:id="rId19"/>
    <p:sldId id="618" r:id="rId20"/>
    <p:sldId id="566" r:id="rId21"/>
    <p:sldId id="567" r:id="rId22"/>
    <p:sldId id="572" r:id="rId23"/>
    <p:sldId id="568" r:id="rId24"/>
    <p:sldId id="569" r:id="rId25"/>
    <p:sldId id="571" r:id="rId26"/>
    <p:sldId id="619" r:id="rId27"/>
    <p:sldId id="564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627" r:id="rId36"/>
    <p:sldId id="658" r:id="rId37"/>
    <p:sldId id="659" r:id="rId38"/>
    <p:sldId id="660" r:id="rId39"/>
    <p:sldId id="54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8086" autoAdjust="0"/>
  </p:normalViewPr>
  <p:slideViewPr>
    <p:cSldViewPr snapToGrid="0">
      <p:cViewPr varScale="1">
        <p:scale>
          <a:sx n="75" d="100"/>
          <a:sy n="75" d="100"/>
        </p:scale>
        <p:origin x="102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081C2-F824-4785-A60D-E99029E68E4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3D1CD-86F8-4C38-AB8D-E5ADA2750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813765" y="638553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0652002-8A39-4285-AD21-88943C47592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864565" y="638553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0652002-8A39-4285-AD21-88943C47592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5" y="123564"/>
            <a:ext cx="9053498" cy="58385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24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9905206" y="6420111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0652002-8A39-4285-AD21-88943C47592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07342"/>
            <a:ext cx="10850563" cy="583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711883"/>
            <a:ext cx="10850563" cy="0"/>
          </a:xfrm>
          <a:prstGeom prst="line">
            <a:avLst/>
          </a:prstGeom>
          <a:ln w="25400">
            <a:solidFill>
              <a:srgbClr val="6E178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623549" y="6375481"/>
            <a:ext cx="10944902" cy="0"/>
          </a:xfrm>
          <a:prstGeom prst="line">
            <a:avLst/>
          </a:prstGeom>
          <a:ln w="25400">
            <a:solidFill>
              <a:srgbClr val="6E178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368" y="-18372"/>
            <a:ext cx="1948119" cy="824408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>
            <a:off x="623549" y="6143625"/>
            <a:ext cx="1094490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0" i="1" dirty="0">
                <a:solidFill>
                  <a:srgbClr val="6E1784"/>
                </a:solidFill>
                <a:latin typeface="Franklin Gothic Heavy" panose="020B0903020102020204" pitchFamily="34" charset="0"/>
              </a:rPr>
              <a:t>                                                                                                2021</a:t>
            </a:r>
            <a:endParaRPr lang="zh-CN" altLang="en-US" sz="3200" b="0" i="1" dirty="0">
              <a:solidFill>
                <a:srgbClr val="6E1784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0254626" y="6424778"/>
            <a:ext cx="1510654" cy="365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9813765" y="63855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342B192B-4670-40A7-8931-C78826AF0D7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6D50-2B9D-4297-8601-125BA9B74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package" Target="../embeddings/Microsoft_Excel_Worksheet4.xlsx"/><Relationship Id="rId18" Type="http://schemas.openxmlformats.org/officeDocument/2006/relationships/image" Target="../media/image24.emf"/><Relationship Id="rId3" Type="http://schemas.openxmlformats.org/officeDocument/2006/relationships/notesSlide" Target="../notesSlides/notesSlide14.xml"/><Relationship Id="rId7" Type="http://schemas.openxmlformats.org/officeDocument/2006/relationships/package" Target="../embeddings/Microsoft_Excel_Worksheet1.xlsx"/><Relationship Id="rId12" Type="http://schemas.openxmlformats.org/officeDocument/2006/relationships/image" Target="../media/image21.emf"/><Relationship Id="rId17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package" Target="../embeddings/Microsoft_Excel_Worksheet3.xlsx"/><Relationship Id="rId5" Type="http://schemas.openxmlformats.org/officeDocument/2006/relationships/package" Target="../embeddings/Microsoft_Excel_Worksheet.xlsx"/><Relationship Id="rId15" Type="http://schemas.openxmlformats.org/officeDocument/2006/relationships/package" Target="../embeddings/Microsoft_Excel_Worksheet5.xlsx"/><Relationship Id="rId10" Type="http://schemas.openxmlformats.org/officeDocument/2006/relationships/image" Target="../media/image20.emf"/><Relationship Id="rId19" Type="http://schemas.openxmlformats.org/officeDocument/2006/relationships/package" Target="../embeddings/Microsoft_Excel_Worksheet7.xlsx"/><Relationship Id="rId4" Type="http://schemas.openxmlformats.org/officeDocument/2006/relationships/image" Target="../media/image18.png"/><Relationship Id="rId9" Type="http://schemas.openxmlformats.org/officeDocument/2006/relationships/package" Target="../embeddings/Microsoft_Excel_Worksheet2.xlsx"/><Relationship Id="rId1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package" Target="../embeddings/Microsoft_Excel_Worksheet13.xlsx"/><Relationship Id="rId3" Type="http://schemas.openxmlformats.org/officeDocument/2006/relationships/package" Target="../embeddings/Microsoft_Excel_Worksheet8.xlsx"/><Relationship Id="rId7" Type="http://schemas.openxmlformats.org/officeDocument/2006/relationships/package" Target="../embeddings/Microsoft_Excel_Worksheet10.xlsx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11" Type="http://schemas.openxmlformats.org/officeDocument/2006/relationships/package" Target="../embeddings/Microsoft_Excel_Worksheet12.xlsx"/><Relationship Id="rId5" Type="http://schemas.openxmlformats.org/officeDocument/2006/relationships/package" Target="../embeddings/Microsoft_Excel_Worksheet9.xlsx"/><Relationship Id="rId15" Type="http://schemas.openxmlformats.org/officeDocument/2006/relationships/package" Target="../embeddings/Microsoft_Excel_Worksheet14.xlsx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package" Target="../embeddings/Microsoft_Excel_Worksheet11.xlsx"/><Relationship Id="rId14" Type="http://schemas.openxmlformats.org/officeDocument/2006/relationships/image" Target="../media/image4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"/>
          <a:stretch>
            <a:fillRect/>
          </a:stretch>
        </p:blipFill>
        <p:spPr>
          <a:xfrm>
            <a:off x="1932670" y="4414461"/>
            <a:ext cx="2806616" cy="1684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54" y="-28329"/>
            <a:ext cx="4705006" cy="199107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1190" y="1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24000" y="6858000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10352" y="1883017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248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366981" y="2595604"/>
            <a:ext cx="7763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面向国产可重构计算芯片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的机载智能算法适配研究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95990" y="4993737"/>
            <a:ext cx="38633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汇报人：邓金易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3"/>
    </mc:Choice>
    <mc:Fallback xmlns="">
      <p:transition spd="slow" advTm="102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算子库映射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10</a:t>
            </a:fld>
            <a:endParaRPr lang="zh-CN" altLang="en-US" dirty="0">
              <a:latin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901262" y="1253172"/>
            <a:ext cx="3323590" cy="4351655"/>
          </a:xfrm>
          <a:prstGeom prst="rect">
            <a:avLst/>
          </a:prstGeom>
        </p:spPr>
        <p:txBody>
          <a:bodyPr>
            <a:normAutofit fontScale="8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/>
              <a:t>Const</a:t>
            </a:r>
          </a:p>
          <a:p>
            <a:r>
              <a:rPr lang="zh-CN" altLang="en-US" sz="2500" dirty="0">
                <a:sym typeface="+mn-ea"/>
              </a:rPr>
              <a:t>MatMul</a:t>
            </a:r>
          </a:p>
          <a:p>
            <a:r>
              <a:rPr lang="zh-CN" altLang="en-US" sz="2500" dirty="0">
                <a:sym typeface="+mn-ea"/>
              </a:rPr>
              <a:t>BiasAdd</a:t>
            </a:r>
          </a:p>
          <a:p>
            <a:r>
              <a:rPr lang="zh-CN" altLang="en-US" sz="2500" dirty="0">
                <a:sym typeface="+mn-ea"/>
              </a:rPr>
              <a:t>Tanh</a:t>
            </a:r>
          </a:p>
          <a:p>
            <a:r>
              <a:rPr lang="zh-CN" altLang="en-US" sz="2500" dirty="0">
                <a:sym typeface="+mn-ea"/>
              </a:rPr>
              <a:t>Mul</a:t>
            </a:r>
          </a:p>
          <a:p>
            <a:r>
              <a:rPr lang="zh-CN" altLang="en-US" sz="2500" dirty="0">
                <a:sym typeface="+mn-ea"/>
              </a:rPr>
              <a:t>Add</a:t>
            </a:r>
          </a:p>
          <a:p>
            <a:r>
              <a:rPr lang="zh-CN" altLang="en-US" sz="2500" dirty="0">
                <a:sym typeface="+mn-ea"/>
              </a:rPr>
              <a:t>Sigmoid</a:t>
            </a:r>
          </a:p>
          <a:p>
            <a:r>
              <a:rPr lang="zh-CN" altLang="en-US" sz="2500" dirty="0">
                <a:sym typeface="+mn-ea"/>
              </a:rPr>
              <a:t>Split</a:t>
            </a:r>
          </a:p>
          <a:p>
            <a:r>
              <a:rPr lang="zh-CN" altLang="en-US" sz="2500" dirty="0">
                <a:sym typeface="+mn-ea"/>
              </a:rPr>
              <a:t>Sub</a:t>
            </a:r>
          </a:p>
          <a:p>
            <a:r>
              <a:rPr lang="zh-CN" altLang="en-US" sz="2500" dirty="0">
                <a:sym typeface="+mn-ea"/>
              </a:rPr>
              <a:t>ExpandDims</a:t>
            </a:r>
          </a:p>
          <a:p>
            <a:r>
              <a:rPr lang="zh-CN" altLang="en-US" sz="2500" dirty="0">
                <a:sym typeface="+mn-ea"/>
              </a:rPr>
              <a:t>Shape</a:t>
            </a:r>
            <a:endParaRPr lang="en-US" altLang="zh-CN" sz="2500" dirty="0">
              <a:sym typeface="+mn-ea"/>
            </a:endParaRPr>
          </a:p>
          <a:p>
            <a:r>
              <a:rPr lang="en-US" altLang="zh-CN" sz="2500" dirty="0" err="1">
                <a:sym typeface="+mn-ea"/>
              </a:rPr>
              <a:t>Leaky_relu</a:t>
            </a:r>
            <a:endParaRPr lang="zh-CN" altLang="en-US" sz="2500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5462993" y="1253171"/>
            <a:ext cx="40601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GreaterEqual</a:t>
            </a:r>
          </a:p>
          <a:p>
            <a:r>
              <a:rPr lang="zh-CN" altLang="en-US" dirty="0">
                <a:sym typeface="+mn-ea"/>
              </a:rPr>
              <a:t>Cast</a:t>
            </a:r>
          </a:p>
          <a:p>
            <a:r>
              <a:rPr lang="zh-CN" altLang="en-US" dirty="0">
                <a:sym typeface="+mn-ea"/>
              </a:rPr>
              <a:t>Less</a:t>
            </a:r>
          </a:p>
          <a:p>
            <a:r>
              <a:rPr lang="zh-CN" altLang="en-US" dirty="0">
                <a:sym typeface="+mn-ea"/>
              </a:rPr>
              <a:t>Range</a:t>
            </a:r>
          </a:p>
          <a:p>
            <a:r>
              <a:rPr lang="zh-CN" altLang="en-US" dirty="0">
                <a:sym typeface="+mn-ea"/>
              </a:rPr>
              <a:t>ListDiff</a:t>
            </a:r>
          </a:p>
          <a:p>
            <a:r>
              <a:rPr lang="zh-CN" altLang="en-US" dirty="0">
                <a:sym typeface="+mn-ea"/>
              </a:rPr>
              <a:t>GatherV2</a:t>
            </a:r>
          </a:p>
          <a:p>
            <a:r>
              <a:rPr lang="zh-CN" altLang="en-US" dirty="0">
                <a:sym typeface="+mn-ea"/>
              </a:rPr>
              <a:t>Prod</a:t>
            </a:r>
          </a:p>
          <a:p>
            <a:r>
              <a:rPr lang="zh-CN" altLang="en-US" dirty="0">
                <a:sym typeface="+mn-ea"/>
              </a:rPr>
              <a:t>Pack</a:t>
            </a:r>
          </a:p>
          <a:p>
            <a:r>
              <a:rPr lang="zh-CN" altLang="en-US" dirty="0">
                <a:sym typeface="+mn-ea"/>
              </a:rPr>
              <a:t>Transpose</a:t>
            </a:r>
          </a:p>
          <a:p>
            <a:r>
              <a:rPr lang="zh-CN" altLang="en-US" dirty="0">
                <a:sym typeface="+mn-ea"/>
              </a:rPr>
              <a:t>Reshape</a:t>
            </a:r>
          </a:p>
          <a:p>
            <a:r>
              <a:rPr lang="zh-CN" altLang="en-US" dirty="0">
                <a:sym typeface="+mn-ea"/>
              </a:rPr>
              <a:t>Maximum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纯计算类算子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11</a:t>
            </a:fld>
            <a:endParaRPr lang="zh-CN" altLang="en-US" dirty="0">
              <a:latin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29248" y="762383"/>
            <a:ext cx="10515600" cy="56577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dirty="0"/>
              <a:t>matmul—</a:t>
            </a:r>
            <a:r>
              <a:rPr lang="en-US" altLang="zh-CN" dirty="0" err="1"/>
              <a:t>tf.matmul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矩阵乘，计算矩阵</a:t>
            </a:r>
            <a:r>
              <a:rPr lang="en-US" altLang="zh-CN" sz="2000" dirty="0"/>
              <a:t>A</a:t>
            </a:r>
            <a:r>
              <a:rPr lang="zh-CN" altLang="en-US" sz="2000" dirty="0"/>
              <a:t>*</a:t>
            </a:r>
            <a:r>
              <a:rPr lang="en-US" altLang="zh-CN" sz="2000" dirty="0"/>
              <a:t>B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 </a:t>
            </a:r>
            <a:r>
              <a:rPr lang="en-US" altLang="zh-CN" dirty="0" err="1"/>
              <a:t>biasadd</a:t>
            </a:r>
            <a:r>
              <a:rPr lang="en-US" altLang="zh-CN" dirty="0"/>
              <a:t>—</a:t>
            </a:r>
            <a:r>
              <a:rPr lang="en-US" altLang="zh-CN" dirty="0" err="1"/>
              <a:t>tf.nn.bias_add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输出为</a:t>
            </a:r>
            <a:r>
              <a:rPr lang="en-US" altLang="zh-CN" sz="2000" dirty="0" err="1"/>
              <a:t>value+bias</a:t>
            </a:r>
            <a:r>
              <a:rPr lang="zh-CN" altLang="en-US" sz="2000" dirty="0"/>
              <a:t>，</a:t>
            </a:r>
            <a:r>
              <a:rPr lang="en-US" altLang="zh-CN" sz="2000" dirty="0"/>
              <a:t>bias</a:t>
            </a:r>
            <a:r>
              <a:rPr lang="zh-CN" altLang="en-US" sz="2000" dirty="0"/>
              <a:t>是</a:t>
            </a:r>
            <a:r>
              <a:rPr lang="en-US" altLang="zh-CN" sz="2000" dirty="0"/>
              <a:t>1-D</a:t>
            </a:r>
            <a:r>
              <a:rPr lang="zh-CN" altLang="en-US" sz="2000" dirty="0"/>
              <a:t>的张量，</a:t>
            </a:r>
            <a:r>
              <a:rPr lang="en-US" altLang="zh-CN" sz="2000" dirty="0"/>
              <a:t>value</a:t>
            </a:r>
            <a:r>
              <a:rPr lang="zh-CN" altLang="en-US" sz="2000" dirty="0"/>
              <a:t>可以是数组，结果为对应相加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/>
              <a:t> tanh—</a:t>
            </a:r>
            <a:r>
              <a:rPr lang="en-US" altLang="zh-CN" dirty="0" err="1"/>
              <a:t>tf.tanh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激活函数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mul</a:t>
            </a:r>
            <a:r>
              <a:rPr lang="en-US" altLang="zh-CN" dirty="0"/>
              <a:t>—</a:t>
            </a:r>
            <a:r>
              <a:rPr lang="en-US" altLang="zh-CN" dirty="0" err="1"/>
              <a:t>tf.multiply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/>
              <a:t>x*y</a:t>
            </a:r>
            <a:r>
              <a:rPr lang="zh-CN" altLang="en-US" sz="2000" dirty="0"/>
              <a:t>，对应元素相乘，</a:t>
            </a:r>
            <a:r>
              <a:rPr lang="en-US" altLang="zh-CN" sz="2000" dirty="0"/>
              <a:t>y</a:t>
            </a:r>
            <a:r>
              <a:rPr lang="zh-CN" altLang="en-US" sz="2000" dirty="0"/>
              <a:t>可以为常数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/>
              <a:t> add—</a:t>
            </a:r>
            <a:r>
              <a:rPr lang="en-US" altLang="zh-CN" dirty="0" err="1"/>
              <a:t>tf.add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和</a:t>
            </a:r>
            <a:r>
              <a:rPr lang="en-US" altLang="zh-CN" sz="2000" dirty="0" err="1"/>
              <a:t>mul</a:t>
            </a:r>
            <a:r>
              <a:rPr lang="zh-CN" altLang="en-US" sz="2000" dirty="0"/>
              <a:t>类似，对应元素相加，元素维度可以扩充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/>
              <a:t> sigmoid—</a:t>
            </a:r>
            <a:r>
              <a:rPr lang="en-US" altLang="zh-CN" dirty="0" err="1"/>
              <a:t>tf.sigmoid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激活函数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/>
              <a:t> sub—</a:t>
            </a:r>
            <a:r>
              <a:rPr lang="en-US" altLang="zh-CN" dirty="0" err="1"/>
              <a:t>tf.sub</a:t>
            </a:r>
            <a:r>
              <a:rPr lang="en-US" altLang="zh-CN" dirty="0"/>
              <a:t>()</a:t>
            </a:r>
            <a:r>
              <a:rPr lang="zh-CN" altLang="en-US" dirty="0"/>
              <a:t>，与</a:t>
            </a:r>
            <a:r>
              <a:rPr lang="en-US" altLang="zh-CN" dirty="0"/>
              <a:t>add</a:t>
            </a:r>
            <a:r>
              <a:rPr lang="zh-CN" altLang="en-US" dirty="0"/>
              <a:t>同理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纯计算类算子（续）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12</a:t>
            </a:fld>
            <a:endParaRPr lang="zh-CN" altLang="en-US" dirty="0"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56846" y="707421"/>
            <a:ext cx="10515600" cy="59396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greaterequal—</a:t>
            </a:r>
            <a:r>
              <a:rPr lang="en-US" altLang="zh-CN" sz="1800" dirty="0" err="1"/>
              <a:t>tf.greater_equal</a:t>
            </a:r>
            <a:r>
              <a:rPr lang="en-US" altLang="zh-CN" sz="1800" dirty="0"/>
              <a:t>()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输入的两个张量对应值比大小，输出一个真值向量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 less—</a:t>
            </a:r>
            <a:r>
              <a:rPr lang="en-US" altLang="zh-CN" sz="1800" dirty="0" err="1"/>
              <a:t>tf.less</a:t>
            </a:r>
            <a:r>
              <a:rPr lang="en-US" altLang="zh-CN" sz="1800" dirty="0"/>
              <a:t>()     ——greaterequal </a:t>
            </a:r>
            <a:r>
              <a:rPr lang="zh-CN" altLang="en-US" sz="1800" dirty="0"/>
              <a:t>相反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 </a:t>
            </a:r>
            <a:r>
              <a:rPr lang="en-US" altLang="zh-CN" sz="1800" dirty="0" err="1"/>
              <a:t>listdiff</a:t>
            </a:r>
            <a:r>
              <a:rPr lang="en-US" altLang="zh-CN" sz="1800" dirty="0"/>
              <a:t>—tf.setdiff1d()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输入两个张量，输出两个值，一个是在</a:t>
            </a:r>
            <a:r>
              <a:rPr lang="en-US" altLang="zh-CN" dirty="0"/>
              <a:t>x</a:t>
            </a:r>
            <a:r>
              <a:rPr lang="zh-CN" altLang="en-US" dirty="0"/>
              <a:t>中出现在</a:t>
            </a:r>
            <a:r>
              <a:rPr lang="en-US" altLang="zh-CN" dirty="0"/>
              <a:t>y</a:t>
            </a:r>
            <a:r>
              <a:rPr lang="zh-CN" altLang="en-US" dirty="0"/>
              <a:t>中没有的值，另一个是这些值在</a:t>
            </a:r>
            <a:r>
              <a:rPr lang="en-US" altLang="zh-CN" dirty="0"/>
              <a:t>x</a:t>
            </a:r>
            <a:r>
              <a:rPr lang="zh-CN" altLang="en-US" dirty="0"/>
              <a:t>中对应的序号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 maximum—</a:t>
            </a:r>
            <a:r>
              <a:rPr lang="en-US" altLang="zh-CN" sz="1800" dirty="0" err="1"/>
              <a:t>tf.maximum</a:t>
            </a:r>
            <a:r>
              <a:rPr lang="en-US" altLang="zh-CN" sz="1800" dirty="0"/>
              <a:t>()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两个输入，返回</a:t>
            </a:r>
            <a:r>
              <a:rPr lang="en-US" altLang="zh-CN" dirty="0" err="1"/>
              <a:t>a,b</a:t>
            </a:r>
            <a:r>
              <a:rPr lang="zh-CN" altLang="en-US" dirty="0"/>
              <a:t>间的最大值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例如</a:t>
            </a:r>
            <a:r>
              <a:rPr lang="en-US" altLang="zh-CN" dirty="0"/>
              <a:t>a=[1,5,3],b=3,</a:t>
            </a:r>
            <a:r>
              <a:rPr lang="zh-CN" altLang="en-US" dirty="0"/>
              <a:t>输出的结果为</a:t>
            </a:r>
            <a:r>
              <a:rPr lang="en-US" altLang="zh-CN" dirty="0"/>
              <a:t>[3,5,3]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cast—</a:t>
            </a:r>
            <a:r>
              <a:rPr lang="en-US" altLang="zh-CN" sz="1800" dirty="0" err="1"/>
              <a:t>tf.cast</a:t>
            </a:r>
            <a:r>
              <a:rPr lang="en-US" altLang="zh-CN" sz="1800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数据格式转换，根据判断表达式以及需要的数据类型对原数组进行格式变换（也有可能没有判断表达式仅进行数据格式变换）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prod—</a:t>
            </a:r>
            <a:r>
              <a:rPr lang="en-US" altLang="zh-CN" sz="1800" dirty="0" err="1"/>
              <a:t>tf.reduce_prod</a:t>
            </a:r>
            <a:r>
              <a:rPr lang="en-US" altLang="zh-CN" sz="1800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将张量中的所有元素累乘得到一个数据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映射演示（续）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13</a:t>
            </a:fld>
            <a:endParaRPr lang="zh-CN" altLang="en-US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925" y="922724"/>
            <a:ext cx="977735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/>
              <a:t>mul</a:t>
            </a:r>
            <a:r>
              <a:rPr lang="zh-CN" altLang="en-US" sz="2000" dirty="0"/>
              <a:t>、</a:t>
            </a:r>
            <a:r>
              <a:rPr lang="en-US" altLang="zh-CN" sz="2000" dirty="0"/>
              <a:t>add</a:t>
            </a:r>
            <a:r>
              <a:rPr lang="zh-CN" altLang="en-US" sz="2000" dirty="0"/>
              <a:t>、</a:t>
            </a:r>
            <a:r>
              <a:rPr lang="en-US" altLang="zh-CN" sz="2000" dirty="0"/>
              <a:t>sub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bias_add</a:t>
            </a:r>
            <a:r>
              <a:rPr lang="zh-CN" altLang="en-US" sz="2000" dirty="0" err="1"/>
              <a:t>、</a:t>
            </a:r>
            <a:r>
              <a:rPr lang="en-US" altLang="zh-CN" sz="2000" dirty="0" err="1"/>
              <a:t>greater_equal</a:t>
            </a:r>
            <a:r>
              <a:rPr lang="zh-CN" altLang="en-US" sz="2000" dirty="0"/>
              <a:t>、</a:t>
            </a:r>
            <a:r>
              <a:rPr lang="en-US" altLang="zh-CN" sz="2000" dirty="0"/>
              <a:t>less</a:t>
            </a:r>
            <a:r>
              <a:rPr lang="zh-CN" altLang="en-US" sz="2000" dirty="0"/>
              <a:t>、</a:t>
            </a:r>
            <a:r>
              <a:rPr lang="en-US" altLang="zh-CN" sz="2000" dirty="0"/>
              <a:t>maximum</a:t>
            </a:r>
          </a:p>
          <a:p>
            <a:pPr>
              <a:lnSpc>
                <a:spcPct val="125000"/>
              </a:lnSpc>
            </a:pPr>
            <a:r>
              <a:rPr lang="zh-CN" altLang="en-US" sz="2000" dirty="0"/>
              <a:t>以下为算法对应代码示意（计算</a:t>
            </a:r>
            <a:r>
              <a:rPr lang="en-US" altLang="zh-CN" sz="2000" dirty="0"/>
              <a:t>Z=X+Y</a:t>
            </a:r>
            <a:r>
              <a:rPr lang="zh-CN" altLang="en-US" sz="2000" dirty="0"/>
              <a:t>或其他操作）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76215" y="1921127"/>
            <a:ext cx="5947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 = start ; </a:t>
            </a:r>
            <a:r>
              <a:rPr lang="en-US" altLang="zh-CN" dirty="0" err="1"/>
              <a:t>i</a:t>
            </a:r>
            <a:r>
              <a:rPr lang="en-US" altLang="zh-CN" dirty="0"/>
              <a:t> &lt; end ; </a:t>
            </a:r>
            <a:r>
              <a:rPr lang="en-US" altLang="zh-CN" dirty="0" err="1"/>
              <a:t>i</a:t>
            </a:r>
            <a:r>
              <a:rPr lang="en-US" altLang="zh-CN" dirty="0"/>
              <a:t> 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z[</a:t>
            </a:r>
            <a:r>
              <a:rPr lang="en-US" altLang="zh-CN" dirty="0" err="1"/>
              <a:t>i</a:t>
            </a:r>
            <a:r>
              <a:rPr lang="en-US" altLang="zh-CN" dirty="0"/>
              <a:t>] = x[</a:t>
            </a:r>
            <a:r>
              <a:rPr lang="en-US" altLang="zh-CN" dirty="0" err="1"/>
              <a:t>i</a:t>
            </a:r>
            <a:r>
              <a:rPr lang="en-US" altLang="zh-CN" dirty="0"/>
              <a:t>] + y[</a:t>
            </a:r>
            <a:r>
              <a:rPr lang="en-US" altLang="zh-CN" dirty="0" err="1"/>
              <a:t>i</a:t>
            </a:r>
            <a:r>
              <a:rPr lang="en-US" altLang="zh-CN" dirty="0"/>
              <a:t>];//(</a:t>
            </a:r>
            <a:r>
              <a:rPr lang="zh-CN" altLang="en-US" dirty="0"/>
              <a:t>以</a:t>
            </a:r>
            <a:r>
              <a:rPr lang="en-US" altLang="zh-CN" dirty="0"/>
              <a:t>add</a:t>
            </a:r>
            <a:r>
              <a:rPr lang="zh-CN" altLang="en-US" dirty="0"/>
              <a:t>举例，或为其他操作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05025" y="4106545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732915" y="488569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1720215" y="455295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3170" y="4147820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x[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33170" y="4798695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y[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32535" y="4453255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z[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720215" y="424751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60540" y="1645285"/>
            <a:ext cx="35864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add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sub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bias_add: 	+</a:t>
            </a:r>
          </a:p>
          <a:p>
            <a:pPr algn="l"/>
            <a:r>
              <a:rPr lang="en-US" altLang="zh-CN" dirty="0" err="1">
                <a:sym typeface="+mn-ea"/>
              </a:rPr>
              <a:t>reduce_prod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/>
              <a:t>mul:    	x</a:t>
            </a:r>
          </a:p>
          <a:p>
            <a:pPr algn="l"/>
            <a:r>
              <a:rPr lang="en-US" altLang="zh-CN" dirty="0" err="1">
                <a:sym typeface="+mn-ea"/>
              </a:rPr>
              <a:t>greater_equal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less:	()?:1:0</a:t>
            </a:r>
          </a:p>
          <a:p>
            <a:pPr algn="l"/>
            <a:r>
              <a:rPr lang="en-US" altLang="zh-CN" dirty="0">
                <a:sym typeface="+mn-ea"/>
              </a:rPr>
              <a:t>maximum:   		()?:a:b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41705" y="3560445"/>
            <a:ext cx="1363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GPU</a:t>
            </a:r>
            <a:r>
              <a:rPr lang="zh-CN" altLang="en-US" dirty="0">
                <a:sym typeface="+mn-ea"/>
              </a:rPr>
              <a:t>实现：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217295" y="4107180"/>
            <a:ext cx="506095" cy="1059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5685" y="4452620"/>
            <a:ext cx="62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ALU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05025" y="5300345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1732915" y="607949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1720215" y="574675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33170" y="5341620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x[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33170" y="5992495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y[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32535" y="5647055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z[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720215" y="544131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217295" y="5300980"/>
            <a:ext cx="506095" cy="1059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05685" y="5646420"/>
            <a:ext cx="62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ALU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40835" y="3560445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CGRA</a:t>
            </a:r>
            <a:r>
              <a:rPr lang="zh-CN" altLang="en-US" dirty="0">
                <a:sym typeface="+mn-ea"/>
              </a:rPr>
              <a:t>实现：</a:t>
            </a:r>
          </a:p>
        </p:txBody>
      </p:sp>
      <p:sp>
        <p:nvSpPr>
          <p:cNvPr id="26" name="矩形 25"/>
          <p:cNvSpPr/>
          <p:nvPr/>
        </p:nvSpPr>
        <p:spPr>
          <a:xfrm>
            <a:off x="5310505" y="4501515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5400000">
            <a:off x="5638800" y="423100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5654675" y="566356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438650" y="4847590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x[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25185" y="3871595"/>
            <a:ext cx="60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y1[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03240" y="5934075"/>
            <a:ext cx="60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z1[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938395" y="494728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511165" y="4847590"/>
            <a:ext cx="62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ALU</a:t>
            </a:r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5638800" y="423037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25185" y="3870960"/>
            <a:ext cx="60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y1[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938395" y="494665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736080" y="4501515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5400000">
            <a:off x="7064375" y="423100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5400000">
            <a:off x="7080250" y="566356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350760" y="3871595"/>
            <a:ext cx="60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y2[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028815" y="5934075"/>
            <a:ext cx="60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z2[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936740" y="4847590"/>
            <a:ext cx="62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ALU</a:t>
            </a:r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rot="5400000">
            <a:off x="7064375" y="423037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6363970" y="494665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155305" y="4500880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5400000">
            <a:off x="8483600" y="423037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rot="5400000">
            <a:off x="8499475" y="566293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69985" y="3870960"/>
            <a:ext cx="60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y3[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448040" y="5933440"/>
            <a:ext cx="60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z3[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355965" y="4846955"/>
            <a:ext cx="62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ALU</a:t>
            </a:r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rot="5400000">
            <a:off x="8483600" y="422973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>
            <a:off x="7783195" y="494601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映射演示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14</a:t>
            </a:fld>
            <a:endParaRPr lang="zh-CN" altLang="en-US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925" y="929709"/>
            <a:ext cx="9777358" cy="121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matmul:</a:t>
            </a:r>
            <a:r>
              <a:rPr lang="zh-CN" altLang="en-US" sz="2000" dirty="0"/>
              <a:t>脉动阵列结构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左下为</a:t>
            </a:r>
            <a:r>
              <a:rPr lang="en-US" altLang="zh-CN" sz="2000" dirty="0"/>
              <a:t>PEA</a:t>
            </a:r>
            <a:r>
              <a:rPr lang="zh-CN" altLang="en-US" sz="2000" dirty="0"/>
              <a:t>结构示意图，其中</a:t>
            </a:r>
            <a:r>
              <a:rPr lang="en-US" altLang="zh-CN" sz="2000" dirty="0"/>
              <a:t>PE</a:t>
            </a:r>
            <a:r>
              <a:rPr lang="zh-CN" altLang="en-US" sz="2000" dirty="0"/>
              <a:t>间为</a:t>
            </a:r>
            <a:r>
              <a:rPr lang="en-US" altLang="zh-CN" sz="2000" dirty="0"/>
              <a:t>mesh</a:t>
            </a:r>
            <a:r>
              <a:rPr lang="zh-CN" altLang="en-US" sz="2000" dirty="0"/>
              <a:t>互连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右下为</a:t>
            </a:r>
            <a:r>
              <a:rPr lang="en-US" altLang="zh-CN" sz="2000" dirty="0" err="1"/>
              <a:t>matmul</a:t>
            </a:r>
            <a:r>
              <a:rPr lang="zh-CN" altLang="en-US" sz="2000" dirty="0"/>
              <a:t>计算矩阵</a:t>
            </a:r>
            <a:r>
              <a:rPr lang="en-US" altLang="zh-CN" sz="2000" dirty="0"/>
              <a:t>X</a:t>
            </a:r>
            <a:r>
              <a:rPr lang="zh-CN" altLang="en-US" sz="2000" dirty="0"/>
              <a:t>*</a:t>
            </a:r>
            <a:r>
              <a:rPr lang="en-US" altLang="zh-CN" sz="2000" dirty="0"/>
              <a:t>Y</a:t>
            </a:r>
            <a:r>
              <a:rPr lang="zh-CN" altLang="en-US" sz="2000" dirty="0"/>
              <a:t>时的示意图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66338" y="1532117"/>
                <a:ext cx="4827539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38" y="1532117"/>
                <a:ext cx="4827539" cy="733791"/>
              </a:xfrm>
              <a:prstGeom prst="rect">
                <a:avLst/>
              </a:prstGeom>
              <a:blipFill rotWithShape="1">
                <a:blip r:embed="rId4"/>
                <a:stretch>
                  <a:fillRect l="-10" t="-68" r="-165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0989" y="2407137"/>
          <a:ext cx="390842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Worksheet" r:id="rId5" imgW="3309620" imgH="2800985" progId="Excel.Sheet.12">
                  <p:embed/>
                </p:oleObj>
              </mc:Choice>
              <mc:Fallback>
                <p:oleObj name="Worksheet" r:id="rId5" imgW="3309620" imgH="2800985" progId="Excel.Sheet.12">
                  <p:embed/>
                  <p:pic>
                    <p:nvPicPr>
                      <p:cNvPr id="0" name="图片 4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0989" y="2407137"/>
                        <a:ext cx="3908425" cy="3306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950989" y="2391263"/>
          <a:ext cx="390842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Worksheet" r:id="rId7" imgW="3309620" imgH="2800985" progId="Excel.Sheet.12">
                  <p:embed/>
                </p:oleObj>
              </mc:Choice>
              <mc:Fallback>
                <p:oleObj name="Worksheet" r:id="rId7" imgW="3309620" imgH="2800985" progId="Excel.Sheet.12">
                  <p:embed/>
                  <p:pic>
                    <p:nvPicPr>
                      <p:cNvPr id="0" name="图片 4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0989" y="2391263"/>
                        <a:ext cx="3908425" cy="33067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9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950990" y="2391263"/>
          <a:ext cx="390842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Worksheet" r:id="rId9" imgW="3309620" imgH="2800985" progId="Excel.Sheet.12">
                  <p:embed/>
                </p:oleObj>
              </mc:Choice>
              <mc:Fallback>
                <p:oleObj name="Worksheet" r:id="rId9" imgW="3309620" imgH="2800985" progId="Excel.Sheet.12">
                  <p:embed/>
                  <p:pic>
                    <p:nvPicPr>
                      <p:cNvPr id="0" name="图片 4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0990" y="2391263"/>
                        <a:ext cx="3908425" cy="3306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950991" y="2391263"/>
          <a:ext cx="390842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Worksheet" r:id="rId11" imgW="3309620" imgH="2800985" progId="Excel.Sheet.12">
                  <p:embed/>
                </p:oleObj>
              </mc:Choice>
              <mc:Fallback>
                <p:oleObj name="Worksheet" r:id="rId11" imgW="3309620" imgH="2800985" progId="Excel.Sheet.12">
                  <p:embed/>
                  <p:pic>
                    <p:nvPicPr>
                      <p:cNvPr id="0" name="图片 4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50991" y="2391263"/>
                        <a:ext cx="3908425" cy="3306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950992" y="2399200"/>
          <a:ext cx="390842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Worksheet" r:id="rId13" imgW="3309620" imgH="2800985" progId="Excel.Sheet.12">
                  <p:embed/>
                </p:oleObj>
              </mc:Choice>
              <mc:Fallback>
                <p:oleObj name="Worksheet" r:id="rId13" imgW="3309620" imgH="2800985" progId="Excel.Sheet.12">
                  <p:embed/>
                  <p:pic>
                    <p:nvPicPr>
                      <p:cNvPr id="0" name="图片 42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50992" y="2399200"/>
                        <a:ext cx="3908425" cy="3306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950992" y="2391263"/>
          <a:ext cx="390842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Worksheet" r:id="rId15" imgW="3309620" imgH="2800985" progId="Excel.Sheet.12">
                  <p:embed/>
                </p:oleObj>
              </mc:Choice>
              <mc:Fallback>
                <p:oleObj name="Worksheet" r:id="rId15" imgW="3309620" imgH="2800985" progId="Excel.Sheet.12">
                  <p:embed/>
                  <p:pic>
                    <p:nvPicPr>
                      <p:cNvPr id="0" name="图片 42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50992" y="2391263"/>
                        <a:ext cx="3908425" cy="3306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950993" y="2391263"/>
          <a:ext cx="390842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Worksheet" r:id="rId17" imgW="3309620" imgH="2807335" progId="Excel.Sheet.12">
                  <p:embed/>
                </p:oleObj>
              </mc:Choice>
              <mc:Fallback>
                <p:oleObj name="Worksheet" r:id="rId17" imgW="3309620" imgH="2807335" progId="Excel.Sheet.12">
                  <p:embed/>
                  <p:pic>
                    <p:nvPicPr>
                      <p:cNvPr id="0" name="图片 42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50993" y="2391263"/>
                        <a:ext cx="3908425" cy="331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69925" y="2140553"/>
          <a:ext cx="4424669" cy="375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Worksheet" r:id="rId19" imgW="3309620" imgH="2807335" progId="Excel.Sheet.12">
                  <p:embed/>
                </p:oleObj>
              </mc:Choice>
              <mc:Fallback>
                <p:oleObj name="Worksheet" r:id="rId19" imgW="3309620" imgH="2807335" progId="Excel.Sheet.12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69925" y="2140553"/>
                        <a:ext cx="4424669" cy="37525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映射演示（续）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15</a:t>
            </a:fld>
            <a:endParaRPr lang="zh-CN" altLang="en-US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925" y="929709"/>
            <a:ext cx="9777358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sigmoid</a:t>
            </a:r>
            <a:r>
              <a:rPr lang="zh-CN" altLang="en-US" sz="2000" dirty="0"/>
              <a:t>、</a:t>
            </a:r>
            <a:r>
              <a:rPr lang="en-US" altLang="zh-CN" sz="2000" dirty="0"/>
              <a:t>tanh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leaky_relu</a:t>
            </a:r>
            <a:r>
              <a:rPr lang="zh-CN" altLang="en-US" sz="2000" dirty="0"/>
              <a:t>：激活函数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分段非线性：</a:t>
            </a:r>
            <a:r>
              <a:rPr lang="en-US" altLang="zh-CN" sz="2000" dirty="0"/>
              <a:t> </a:t>
            </a:r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时分复用：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16cycle</a:t>
            </a:r>
            <a:r>
              <a:rPr lang="zh-CN" altLang="en-US" sz="2000" dirty="0"/>
              <a:t>的比较算子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2cycle</a:t>
            </a:r>
            <a:r>
              <a:rPr lang="zh-CN" altLang="en-US" sz="2000" dirty="0"/>
              <a:t>的</a:t>
            </a:r>
            <a:r>
              <a:rPr lang="en-US" altLang="zh-CN" sz="2000" dirty="0"/>
              <a:t>MAC</a:t>
            </a:r>
            <a:r>
              <a:rPr lang="zh-CN" altLang="en-US" sz="2000" dirty="0"/>
              <a:t>算子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95" y="1475105"/>
            <a:ext cx="3985260" cy="2545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89900" y="4594860"/>
            <a:ext cx="2296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2014asplos</a:t>
            </a:r>
          </a:p>
          <a:p>
            <a:r>
              <a:rPr lang="zh-CN" altLang="en-US"/>
              <a:t>寒武纪论文描述</a:t>
            </a:r>
          </a:p>
          <a:p>
            <a:r>
              <a:rPr lang="en-US" altLang="zh-CN"/>
              <a:t>16</a:t>
            </a:r>
            <a:r>
              <a:rPr lang="zh-CN" altLang="en-US"/>
              <a:t>段非均匀分割</a:t>
            </a:r>
          </a:p>
        </p:txBody>
      </p:sp>
      <p:sp>
        <p:nvSpPr>
          <p:cNvPr id="124" name="Rectangle 22"/>
          <p:cNvSpPr>
            <a:spLocks noChangeArrowheads="1"/>
          </p:cNvSpPr>
          <p:nvPr/>
        </p:nvSpPr>
        <p:spPr bwMode="auto">
          <a:xfrm>
            <a:off x="2926715" y="3629660"/>
            <a:ext cx="2132965" cy="223266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5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65" y="3629660"/>
            <a:ext cx="2128520" cy="223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Rectangle 25"/>
          <p:cNvSpPr>
            <a:spLocks noChangeArrowheads="1"/>
          </p:cNvSpPr>
          <p:nvPr/>
        </p:nvSpPr>
        <p:spPr bwMode="auto">
          <a:xfrm>
            <a:off x="3216275" y="3893820"/>
            <a:ext cx="1520190" cy="1646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95" y="3901440"/>
            <a:ext cx="1520190" cy="164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ectangle 27"/>
          <p:cNvSpPr>
            <a:spLocks noChangeArrowheads="1"/>
          </p:cNvSpPr>
          <p:nvPr/>
        </p:nvSpPr>
        <p:spPr bwMode="auto">
          <a:xfrm>
            <a:off x="3216275" y="3890010"/>
            <a:ext cx="1520190" cy="1646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9" name="Rectangle 28"/>
          <p:cNvSpPr>
            <a:spLocks noChangeArrowheads="1"/>
          </p:cNvSpPr>
          <p:nvPr/>
        </p:nvSpPr>
        <p:spPr bwMode="auto">
          <a:xfrm>
            <a:off x="3216275" y="3897630"/>
            <a:ext cx="1520190" cy="164274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Rectangle 63"/>
          <p:cNvSpPr>
            <a:spLocks noChangeArrowheads="1"/>
          </p:cNvSpPr>
          <p:nvPr/>
        </p:nvSpPr>
        <p:spPr bwMode="auto">
          <a:xfrm>
            <a:off x="3790950" y="5146040"/>
            <a:ext cx="48577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</a:t>
            </a:r>
          </a:p>
        </p:txBody>
      </p:sp>
      <p:sp>
        <p:nvSpPr>
          <p:cNvPr id="132" name="Rectangle 67"/>
          <p:cNvSpPr>
            <a:spLocks noChangeArrowheads="1"/>
          </p:cNvSpPr>
          <p:nvPr/>
        </p:nvSpPr>
        <p:spPr bwMode="auto">
          <a:xfrm>
            <a:off x="3503295" y="4401185"/>
            <a:ext cx="945515" cy="505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3" name="Picture 6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5" y="4406900"/>
            <a:ext cx="93789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Rectangle 69"/>
          <p:cNvSpPr>
            <a:spLocks noChangeArrowheads="1"/>
          </p:cNvSpPr>
          <p:nvPr/>
        </p:nvSpPr>
        <p:spPr bwMode="auto">
          <a:xfrm>
            <a:off x="3502660" y="4410710"/>
            <a:ext cx="945515" cy="505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0"/>
          <p:cNvSpPr>
            <a:spLocks noChangeArrowheads="1"/>
          </p:cNvSpPr>
          <p:nvPr/>
        </p:nvSpPr>
        <p:spPr bwMode="auto">
          <a:xfrm>
            <a:off x="3502660" y="4401185"/>
            <a:ext cx="937895" cy="501650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Rectangle 71"/>
          <p:cNvSpPr>
            <a:spLocks noChangeArrowheads="1"/>
          </p:cNvSpPr>
          <p:nvPr/>
        </p:nvSpPr>
        <p:spPr bwMode="auto">
          <a:xfrm>
            <a:off x="3849370" y="4580890"/>
            <a:ext cx="58737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ALU</a:t>
            </a:r>
          </a:p>
        </p:txBody>
      </p:sp>
      <p:cxnSp>
        <p:nvCxnSpPr>
          <p:cNvPr id="9" name="直接箭头连接符 8"/>
          <p:cNvCxnSpPr>
            <a:endCxn id="134" idx="0"/>
          </p:cNvCxnSpPr>
          <p:nvPr/>
        </p:nvCxnSpPr>
        <p:spPr>
          <a:xfrm flipH="1">
            <a:off x="3975735" y="3327400"/>
            <a:ext cx="10160" cy="108331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69"/>
          <p:cNvSpPr>
            <a:spLocks noChangeArrowheads="1"/>
          </p:cNvSpPr>
          <p:nvPr/>
        </p:nvSpPr>
        <p:spPr bwMode="auto">
          <a:xfrm>
            <a:off x="3503295" y="4000500"/>
            <a:ext cx="937895" cy="237490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69"/>
          <p:cNvSpPr>
            <a:spLocks noChangeArrowheads="1"/>
          </p:cNvSpPr>
          <p:nvPr/>
        </p:nvSpPr>
        <p:spPr bwMode="auto">
          <a:xfrm>
            <a:off x="3502025" y="3635375"/>
            <a:ext cx="937895" cy="237490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Rectangle 168"/>
          <p:cNvSpPr>
            <a:spLocks noChangeArrowheads="1"/>
          </p:cNvSpPr>
          <p:nvPr/>
        </p:nvSpPr>
        <p:spPr bwMode="auto">
          <a:xfrm>
            <a:off x="3500755" y="4006215"/>
            <a:ext cx="937895" cy="237490"/>
          </a:xfrm>
          <a:prstGeom prst="rect">
            <a:avLst/>
          </a:prstGeom>
          <a:solidFill>
            <a:srgbClr val="F9C4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168"/>
          <p:cNvSpPr>
            <a:spLocks noChangeArrowheads="1"/>
          </p:cNvSpPr>
          <p:nvPr/>
        </p:nvSpPr>
        <p:spPr bwMode="auto">
          <a:xfrm>
            <a:off x="3498850" y="3641090"/>
            <a:ext cx="937895" cy="237490"/>
          </a:xfrm>
          <a:prstGeom prst="rect">
            <a:avLst/>
          </a:prstGeom>
          <a:solidFill>
            <a:srgbClr val="F9C4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Rectangle 170"/>
          <p:cNvSpPr>
            <a:spLocks noChangeArrowheads="1"/>
          </p:cNvSpPr>
          <p:nvPr/>
        </p:nvSpPr>
        <p:spPr bwMode="auto">
          <a:xfrm>
            <a:off x="3561080" y="4023360"/>
            <a:ext cx="83820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</a:t>
            </a:r>
          </a:p>
        </p:txBody>
      </p:sp>
      <p:sp>
        <p:nvSpPr>
          <p:cNvPr id="8" name="Rectangle 170"/>
          <p:cNvSpPr>
            <a:spLocks noChangeArrowheads="1"/>
          </p:cNvSpPr>
          <p:nvPr/>
        </p:nvSpPr>
        <p:spPr bwMode="auto">
          <a:xfrm>
            <a:off x="3561080" y="3622040"/>
            <a:ext cx="83820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</a:t>
            </a:r>
          </a:p>
        </p:txBody>
      </p:sp>
      <p:sp>
        <p:nvSpPr>
          <p:cNvPr id="10" name="矩形 9"/>
          <p:cNvSpPr/>
          <p:nvPr/>
        </p:nvSpPr>
        <p:spPr>
          <a:xfrm>
            <a:off x="4224020" y="5217160"/>
            <a:ext cx="444500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LocalREG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9925" y="424370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无需将中间结果</a:t>
            </a:r>
          </a:p>
          <a:p>
            <a:r>
              <a:rPr lang="zh-CN" altLang="en-US">
                <a:sym typeface="+mn-ea"/>
              </a:rPr>
              <a:t>传输给其他</a:t>
            </a:r>
            <a:r>
              <a:rPr lang="en-US" altLang="zh-CN">
                <a:sym typeface="+mn-ea"/>
              </a:rPr>
              <a:t>PE</a:t>
            </a:r>
            <a:r>
              <a:rPr lang="zh-CN" altLang="en-US">
                <a:sym typeface="+mn-ea"/>
              </a:rPr>
              <a:t>或内存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映射演示（续）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16</a:t>
            </a:fld>
            <a:endParaRPr lang="zh-CN" altLang="en-US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925" y="943679"/>
            <a:ext cx="97773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dirty="0"/>
              <a:t>listdiff</a:t>
            </a:r>
            <a:r>
              <a:rPr lang="zh-CN" altLang="en-US" sz="2800" dirty="0"/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1565275" y="2508885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193165" y="295465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1909445" y="223012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3915" y="2586990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x[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58010" y="1699895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y[</a:t>
            </a:r>
            <a:r>
              <a:rPr lang="en-US" altLang="zh-CN" dirty="0" err="1">
                <a:sym typeface="+mn-ea"/>
              </a:rPr>
              <a:t>0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955" y="3630930"/>
            <a:ext cx="335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T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625725" y="295465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55" y="1116330"/>
            <a:ext cx="5181600" cy="17145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068955" y="2508885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3413125" y="223012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361690" y="1699895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y[</a:t>
            </a:r>
            <a:r>
              <a:rPr lang="en-US" altLang="zh-CN" dirty="0" err="1">
                <a:sym typeface="+mn-ea"/>
              </a:rPr>
              <a:t>1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129405" y="295465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01515" y="2500630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4845685" y="222186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794250" y="1691640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y[</a:t>
            </a:r>
            <a:r>
              <a:rPr lang="en-US" altLang="zh-CN" dirty="0" err="1">
                <a:sym typeface="+mn-ea"/>
              </a:rPr>
              <a:t>1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561965" y="294640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5400000">
            <a:off x="1909445" y="366268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3413125" y="366268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5400000">
            <a:off x="4845685" y="365442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79700" y="2586355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F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586865" y="2846705"/>
            <a:ext cx="1109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x[i]==y[0]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630295" y="3630930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T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137025" y="2586355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F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044190" y="2846705"/>
            <a:ext cx="1109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x[i]==y[0]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35550" y="3569335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T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67045" y="2586990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F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474210" y="2847340"/>
            <a:ext cx="1109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x[i]==y[0]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102350" y="2854960"/>
            <a:ext cx="1338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......    z[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565275" y="3921760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1193165" y="436753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17195" y="3999230"/>
            <a:ext cx="1148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index_x[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2625725" y="436753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068955" y="3921760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4129405" y="4367530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501515" y="3913505"/>
            <a:ext cx="1060450" cy="106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679700" y="3999230"/>
            <a:ext cx="347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N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896110" y="4259580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sel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137025" y="3999230"/>
            <a:ext cx="347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N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832350" y="4267835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sel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361690" y="4259580"/>
            <a:ext cx="47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sel</a:t>
            </a:r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5561965" y="4359275"/>
            <a:ext cx="372110" cy="16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567045" y="3999865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F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102350" y="4168140"/>
            <a:ext cx="1893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......    index_z[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纯访存类算子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17</a:t>
            </a:fld>
            <a:endParaRPr lang="zh-CN" altLang="en-US" dirty="0">
              <a:latin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69925" y="865256"/>
            <a:ext cx="10515600" cy="53086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dirty="0"/>
              <a:t>split—</a:t>
            </a:r>
            <a:r>
              <a:rPr lang="en-US" altLang="zh-CN" dirty="0" err="1"/>
              <a:t>tf.split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向量切割，可以平均切割，可以手动切割，不涉及计算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expanddims</a:t>
            </a:r>
            <a:r>
              <a:rPr lang="en-US" altLang="zh-CN" dirty="0"/>
              <a:t>—</a:t>
            </a:r>
            <a:r>
              <a:rPr lang="en-US" altLang="zh-CN" dirty="0" err="1"/>
              <a:t>tf.expand_dims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添加一个为</a:t>
            </a:r>
            <a:r>
              <a:rPr lang="en-US" altLang="zh-CN" sz="2000" dirty="0"/>
              <a:t>1</a:t>
            </a:r>
            <a:r>
              <a:rPr lang="zh-CN" altLang="en-US" sz="2000" dirty="0"/>
              <a:t>的维度，例如原来</a:t>
            </a:r>
            <a:r>
              <a:rPr lang="en-US" altLang="zh-CN" sz="2000" dirty="0"/>
              <a:t>2</a:t>
            </a:r>
            <a:r>
              <a:rPr lang="zh-CN" altLang="en-US" sz="2000" dirty="0"/>
              <a:t>*</a:t>
            </a:r>
            <a:r>
              <a:rPr lang="en-US" altLang="zh-CN" sz="2000" dirty="0"/>
              <a:t>3</a:t>
            </a:r>
            <a:r>
              <a:rPr lang="zh-CN" altLang="en-US" sz="2000" dirty="0"/>
              <a:t>*</a:t>
            </a:r>
            <a:r>
              <a:rPr lang="en-US" altLang="zh-CN" sz="2000" dirty="0"/>
              <a:t>5</a:t>
            </a:r>
            <a:r>
              <a:rPr lang="zh-CN" altLang="en-US" sz="2000" dirty="0"/>
              <a:t>的矩阵变为</a:t>
            </a:r>
            <a:r>
              <a:rPr lang="en-US" altLang="zh-CN" sz="2000" dirty="0"/>
              <a:t>2</a:t>
            </a:r>
            <a:r>
              <a:rPr lang="zh-CN" altLang="en-US" sz="2000" dirty="0"/>
              <a:t>*</a:t>
            </a:r>
            <a:r>
              <a:rPr lang="en-US" altLang="zh-CN" sz="2000" dirty="0"/>
              <a:t>3</a:t>
            </a:r>
            <a:r>
              <a:rPr lang="zh-CN" altLang="en-US" sz="2000" dirty="0"/>
              <a:t>*</a:t>
            </a:r>
            <a:r>
              <a:rPr lang="en-US" altLang="zh-CN" sz="2000" dirty="0"/>
              <a:t>1</a:t>
            </a:r>
            <a:r>
              <a:rPr lang="zh-CN" altLang="en-US" sz="2000" dirty="0"/>
              <a:t>*</a:t>
            </a:r>
            <a:r>
              <a:rPr lang="en-US" altLang="zh-CN" sz="2000" dirty="0"/>
              <a:t>5</a:t>
            </a:r>
            <a:r>
              <a:rPr lang="zh-CN" altLang="en-US" sz="2000" dirty="0"/>
              <a:t>，总数据不变，不涉及计算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/>
              <a:t> shape—</a:t>
            </a:r>
            <a:r>
              <a:rPr lang="en-US" altLang="zh-CN" dirty="0" err="1"/>
              <a:t>tf.shape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以维度矩阵的形式输出一个矩阵的维度，不涉及内部数据的计算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/>
              <a:t> range—</a:t>
            </a:r>
            <a:r>
              <a:rPr lang="en-US" altLang="zh-CN" dirty="0" err="1"/>
              <a:t>tf.range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创建一个张量，因为不涉及数组所以和</a:t>
            </a:r>
            <a:r>
              <a:rPr lang="en-US" altLang="zh-CN" sz="2000" dirty="0"/>
              <a:t>const</a:t>
            </a:r>
            <a:r>
              <a:rPr lang="zh-CN" altLang="en-US" sz="2000" dirty="0"/>
              <a:t>不同，输入为首尾和步长，步长缺省为</a:t>
            </a:r>
            <a:r>
              <a:rPr lang="en-US" altLang="zh-CN" sz="2000" dirty="0"/>
              <a:t>1</a:t>
            </a:r>
            <a:r>
              <a:rPr lang="zh-CN" altLang="en-US" sz="2000" dirty="0"/>
              <a:t>，首缺省为</a:t>
            </a:r>
            <a:r>
              <a:rPr lang="en-US" altLang="zh-CN" sz="2000" dirty="0"/>
              <a:t>0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 gatherV2—tf.row_ops_gatherV2()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输入两个张量，输出第一个张量中以第二个为张量为索引的张量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/>
              <a:t> pack—</a:t>
            </a:r>
            <a:r>
              <a:rPr lang="en-US" altLang="zh-CN" dirty="0" err="1"/>
              <a:t>tf.pack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输入两个矩阵，对两个矩阵进行拼接，拼接后新矩阵维度</a:t>
            </a:r>
            <a:r>
              <a:rPr lang="en-US" altLang="zh-CN" sz="2000" dirty="0"/>
              <a:t>+1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纯访存类算子（续）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18</a:t>
            </a:fld>
            <a:endParaRPr lang="zh-CN" altLang="en-US" dirty="0">
              <a:latin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dirty="0"/>
              <a:t>transpose—</a:t>
            </a:r>
            <a:r>
              <a:rPr lang="en-US" altLang="zh-CN" dirty="0" err="1"/>
              <a:t>tf.transpose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输入一个矩阵和一个张量，根据张量将矩阵转置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例如将</a:t>
            </a:r>
            <a:r>
              <a:rPr lang="en-US" altLang="zh-CN" sz="2000" dirty="0" err="1"/>
              <a:t>tf.transpose</a:t>
            </a:r>
            <a:r>
              <a:rPr lang="en-US" altLang="zh-CN" sz="2000" dirty="0"/>
              <a:t>(A,[1,0,2]),A</a:t>
            </a:r>
            <a:r>
              <a:rPr lang="zh-CN" altLang="en-US" sz="2000" dirty="0"/>
              <a:t>是</a:t>
            </a:r>
            <a:r>
              <a:rPr lang="en-US" altLang="zh-CN" sz="2000" dirty="0"/>
              <a:t>2</a:t>
            </a:r>
            <a:r>
              <a:rPr lang="zh-CN" altLang="en-US" sz="2000" dirty="0"/>
              <a:t>*</a:t>
            </a:r>
            <a:r>
              <a:rPr lang="en-US" altLang="zh-CN" sz="2000" dirty="0"/>
              <a:t>3</a:t>
            </a:r>
            <a:r>
              <a:rPr lang="zh-CN" altLang="en-US" sz="2000" dirty="0"/>
              <a:t>*</a:t>
            </a:r>
            <a:r>
              <a:rPr lang="en-US" altLang="zh-CN" sz="2000" dirty="0"/>
              <a:t>4</a:t>
            </a:r>
            <a:r>
              <a:rPr lang="zh-CN" altLang="en-US" sz="2000" dirty="0"/>
              <a:t>的矩阵，输出变为</a:t>
            </a:r>
            <a:r>
              <a:rPr lang="en-US" altLang="zh-CN" sz="2000" dirty="0"/>
              <a:t>3</a:t>
            </a:r>
            <a:r>
              <a:rPr lang="zh-CN" altLang="en-US" sz="2000" dirty="0"/>
              <a:t>*</a:t>
            </a:r>
            <a:r>
              <a:rPr lang="en-US" altLang="zh-CN" sz="2000" dirty="0"/>
              <a:t>2</a:t>
            </a:r>
            <a:r>
              <a:rPr lang="zh-CN" altLang="en-US" sz="2000" dirty="0"/>
              <a:t>*</a:t>
            </a:r>
            <a:r>
              <a:rPr lang="en-US" altLang="zh-CN" sz="2000" dirty="0"/>
              <a:t>4</a:t>
            </a:r>
            <a:r>
              <a:rPr lang="zh-CN" altLang="en-US" sz="2000" dirty="0"/>
              <a:t>的矩阵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但是不涉及计算</a:t>
            </a:r>
            <a:r>
              <a:rPr lang="en-US" altLang="zh-CN" sz="2000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reshape—</a:t>
            </a:r>
            <a:r>
              <a:rPr lang="en-US" altLang="zh-CN" dirty="0" err="1"/>
              <a:t>tf.reshape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输入一个矩阵一个向量，根据向量将矩阵重构成为新矩阵的形式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第二个输入的向量中可以有一个值为缺省，用</a:t>
            </a:r>
            <a:r>
              <a:rPr lang="en-US" altLang="zh-CN" sz="2000" dirty="0"/>
              <a:t>-1</a:t>
            </a:r>
            <a:r>
              <a:rPr lang="zh-CN" altLang="en-US" sz="2000" dirty="0"/>
              <a:t>代替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例如</a:t>
            </a:r>
            <a:r>
              <a:rPr lang="en-US" altLang="zh-CN" sz="2000" dirty="0"/>
              <a:t>a=[1,2,3,4,5,6],</a:t>
            </a:r>
            <a:r>
              <a:rPr lang="en-US" altLang="zh-CN" sz="2000" dirty="0" err="1"/>
              <a:t>tf.reshape</a:t>
            </a:r>
            <a:r>
              <a:rPr lang="en-US" altLang="zh-CN" sz="2000" dirty="0"/>
              <a:t>(a,[-1,3]),</a:t>
            </a:r>
            <a:r>
              <a:rPr lang="zh-CN" altLang="en-US" sz="2000" dirty="0"/>
              <a:t>输出为</a:t>
            </a:r>
            <a:r>
              <a:rPr lang="en-US" altLang="zh-CN" sz="2000" dirty="0"/>
              <a:t>[[1,2,3],[4,5,6]]</a:t>
            </a:r>
            <a:r>
              <a:rPr lang="zh-CN" altLang="en-US" sz="2000" dirty="0"/>
              <a:t>，这里</a:t>
            </a:r>
            <a:r>
              <a:rPr lang="en-US" altLang="zh-CN" sz="2000" dirty="0"/>
              <a:t>-1</a:t>
            </a:r>
            <a:r>
              <a:rPr lang="zh-CN" altLang="en-US" sz="2000" dirty="0"/>
              <a:t>缺省代替</a:t>
            </a:r>
            <a:r>
              <a:rPr lang="en-US" altLang="zh-CN" sz="2000" dirty="0"/>
              <a:t>2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const—</a:t>
            </a:r>
            <a:r>
              <a:rPr lang="en-US" altLang="zh-CN" dirty="0" err="1"/>
              <a:t>tf.constant</a:t>
            </a:r>
            <a:r>
              <a:rPr lang="en-US" altLang="zh-CN" dirty="0"/>
              <a:t>()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创造一个张量组，输入一组数据以及需要的数组维度，以张量形式输出</a:t>
            </a:r>
            <a:endParaRPr lang="en-US" altLang="zh-CN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81355" y="1130299"/>
            <a:ext cx="11597054" cy="5124586"/>
          </a:xfrm>
        </p:spPr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 err="1"/>
              <a:t>addr</a:t>
            </a:r>
            <a:r>
              <a:rPr lang="zh-CN" altLang="en-US" dirty="0"/>
              <a:t>：</a:t>
            </a:r>
            <a:r>
              <a:rPr lang="en-US" altLang="zh-CN" dirty="0"/>
              <a:t>base—base+length-1</a:t>
            </a:r>
          </a:p>
          <a:p>
            <a:r>
              <a:rPr lang="zh-CN" altLang="en-US" dirty="0"/>
              <a:t>新</a:t>
            </a:r>
            <a:r>
              <a:rPr lang="en-US" altLang="zh-CN" dirty="0" err="1"/>
              <a:t>addr</a:t>
            </a:r>
            <a:r>
              <a:rPr lang="zh-CN" altLang="en-US" dirty="0"/>
              <a:t>：</a:t>
            </a:r>
            <a:r>
              <a:rPr lang="en-US" altLang="zh-CN" dirty="0"/>
              <a:t>base_0—base_0+length/n,base_1—base_1+length/n,…,base_n-1—base_n-1+length/n</a:t>
            </a:r>
          </a:p>
          <a:p>
            <a:endParaRPr lang="en-US" altLang="zh-CN" dirty="0"/>
          </a:p>
          <a:p>
            <a:r>
              <a:rPr lang="zh-CN" altLang="en-US" dirty="0"/>
              <a:t>代码表示：</a:t>
            </a:r>
            <a:endParaRPr lang="en-US" altLang="zh-CN" dirty="0"/>
          </a:p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 = 0 : n – 1 )</a:t>
            </a:r>
          </a:p>
          <a:p>
            <a:r>
              <a:rPr lang="en-US" altLang="zh-CN" dirty="0"/>
              <a:t>   for ( j = 0 : length / n )</a:t>
            </a:r>
          </a:p>
          <a:p>
            <a:r>
              <a:rPr lang="en-US" altLang="zh-CN" dirty="0"/>
              <a:t>       load a from ( base + </a:t>
            </a:r>
            <a:r>
              <a:rPr lang="en-US" altLang="zh-CN" dirty="0" err="1"/>
              <a:t>i</a:t>
            </a:r>
            <a:r>
              <a:rPr lang="en-US" altLang="zh-CN" dirty="0"/>
              <a:t> * length / n + j )</a:t>
            </a:r>
          </a:p>
          <a:p>
            <a:r>
              <a:rPr lang="en-US" altLang="zh-CN" dirty="0"/>
              <a:t>       store a to </a:t>
            </a:r>
            <a:r>
              <a:rPr lang="en-US" altLang="zh-CN" dirty="0" err="1"/>
              <a:t>base_i</a:t>
            </a:r>
            <a:r>
              <a:rPr lang="en-US" altLang="zh-CN" dirty="0"/>
              <a:t> + j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9" name="箭头: 右 8"/>
          <p:cNvSpPr/>
          <p:nvPr/>
        </p:nvSpPr>
        <p:spPr>
          <a:xfrm>
            <a:off x="8415843" y="4025847"/>
            <a:ext cx="553915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965" y="1869088"/>
            <a:ext cx="1431540" cy="48086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096" y="1876870"/>
            <a:ext cx="1737092" cy="48079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3490" y="1801348"/>
            <a:ext cx="8071159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B17FD7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可重构芯片架构设计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B17FD7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算子库映射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B17FD7"/>
              </a:buClr>
              <a:buFont typeface="Wingdings" panose="05000000000000000000" pitchFamily="2" charset="2"/>
              <a:buChar char="p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110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*512*512*512*10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算法映射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*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expanddims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37392" y="1130299"/>
            <a:ext cx="11755315" cy="5124586"/>
          </a:xfrm>
        </p:spPr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 err="1"/>
              <a:t>addr</a:t>
            </a:r>
            <a:r>
              <a:rPr lang="zh-CN" altLang="en-US" dirty="0"/>
              <a:t>：</a:t>
            </a:r>
            <a:r>
              <a:rPr lang="en-US" altLang="zh-CN" dirty="0"/>
              <a:t>base—</a:t>
            </a:r>
            <a:r>
              <a:rPr lang="en-US" altLang="zh-CN" dirty="0" err="1"/>
              <a:t>base+i</a:t>
            </a:r>
            <a:r>
              <a:rPr lang="en-US" altLang="zh-CN" dirty="0"/>
              <a:t>*j*k-1(</a:t>
            </a:r>
            <a:r>
              <a:rPr lang="zh-CN" altLang="en-US" dirty="0"/>
              <a:t>已三维矩阵举例，三个维度分别为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，默认连续地址存放）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代码表示：</a:t>
            </a:r>
            <a:endParaRPr lang="en-US" altLang="zh-CN" dirty="0"/>
          </a:p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 = 0 : </a:t>
            </a:r>
            <a:r>
              <a:rPr lang="en-US" altLang="zh-CN" dirty="0" err="1"/>
              <a:t>i_len</a:t>
            </a:r>
            <a:r>
              <a:rPr lang="en-US" altLang="zh-CN" dirty="0"/>
              <a:t> - 1 )</a:t>
            </a:r>
          </a:p>
          <a:p>
            <a:r>
              <a:rPr lang="en-US" altLang="zh-CN" dirty="0"/>
              <a:t>    for ( j = 0 : </a:t>
            </a:r>
            <a:r>
              <a:rPr lang="en-US" altLang="zh-CN" dirty="0" err="1"/>
              <a:t>j_len</a:t>
            </a:r>
            <a:r>
              <a:rPr lang="en-US" altLang="zh-CN" dirty="0"/>
              <a:t> - 1 )</a:t>
            </a:r>
          </a:p>
          <a:p>
            <a:r>
              <a:rPr lang="en-US" altLang="zh-CN" dirty="0"/>
              <a:t>        for ( l = 0 : n-1 )</a:t>
            </a:r>
          </a:p>
          <a:p>
            <a:r>
              <a:rPr lang="en-US" altLang="zh-CN" dirty="0"/>
              <a:t>            for( k = 0 : </a:t>
            </a:r>
            <a:r>
              <a:rPr lang="en-US" altLang="zh-CN" dirty="0" err="1"/>
              <a:t>k_len</a:t>
            </a:r>
            <a:r>
              <a:rPr lang="en-US" altLang="zh-CN" dirty="0"/>
              <a:t> - 1)</a:t>
            </a:r>
          </a:p>
          <a:p>
            <a:r>
              <a:rPr lang="en-US" altLang="zh-CN" dirty="0"/>
              <a:t>                load a from base + </a:t>
            </a:r>
            <a:r>
              <a:rPr lang="en-US" altLang="zh-CN" dirty="0" err="1"/>
              <a:t>k_len</a:t>
            </a:r>
            <a:r>
              <a:rPr lang="en-US" altLang="zh-CN" dirty="0"/>
              <a:t>*</a:t>
            </a:r>
            <a:r>
              <a:rPr lang="en-US" altLang="zh-CN" dirty="0" err="1"/>
              <a:t>j_len</a:t>
            </a:r>
            <a:r>
              <a:rPr lang="en-US" altLang="zh-CN" dirty="0"/>
              <a:t>*</a:t>
            </a:r>
            <a:r>
              <a:rPr lang="en-US" altLang="zh-CN" dirty="0" err="1"/>
              <a:t>i</a:t>
            </a:r>
            <a:r>
              <a:rPr lang="en-US" altLang="zh-CN" dirty="0"/>
              <a:t> + </a:t>
            </a:r>
            <a:r>
              <a:rPr lang="en-US" altLang="zh-CN" dirty="0" err="1"/>
              <a:t>k_len</a:t>
            </a:r>
            <a:r>
              <a:rPr lang="en-US" altLang="zh-CN" dirty="0"/>
              <a:t>*j + k</a:t>
            </a:r>
          </a:p>
          <a:p>
            <a:r>
              <a:rPr lang="en-US" altLang="zh-CN" dirty="0"/>
              <a:t>                store a to base + </a:t>
            </a:r>
            <a:r>
              <a:rPr lang="en-US" altLang="zh-CN" dirty="0" err="1"/>
              <a:t>k_len</a:t>
            </a:r>
            <a:r>
              <a:rPr lang="en-US" altLang="zh-CN" dirty="0"/>
              <a:t>*</a:t>
            </a:r>
            <a:r>
              <a:rPr lang="en-US" altLang="zh-CN" dirty="0" err="1"/>
              <a:t>j_len</a:t>
            </a:r>
            <a:r>
              <a:rPr lang="en-US" altLang="zh-CN" dirty="0"/>
              <a:t>*n*</a:t>
            </a:r>
            <a:r>
              <a:rPr lang="en-US" altLang="zh-CN" dirty="0" err="1"/>
              <a:t>i</a:t>
            </a:r>
            <a:r>
              <a:rPr lang="en-US" altLang="zh-CN" dirty="0"/>
              <a:t> + </a:t>
            </a:r>
            <a:r>
              <a:rPr lang="en-US" altLang="zh-CN" dirty="0" err="1"/>
              <a:t>k_len</a:t>
            </a:r>
            <a:r>
              <a:rPr lang="en-US" altLang="zh-CN" dirty="0"/>
              <a:t>*n*j + </a:t>
            </a:r>
            <a:r>
              <a:rPr lang="en-US" altLang="zh-CN" dirty="0" err="1"/>
              <a:t>k_len</a:t>
            </a:r>
            <a:r>
              <a:rPr lang="en-US" altLang="zh-CN" dirty="0"/>
              <a:t>*l + 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68" y="2504573"/>
            <a:ext cx="1080170" cy="37503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599" y="1417490"/>
            <a:ext cx="1368423" cy="5258819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9193511" y="4046899"/>
            <a:ext cx="553915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gatherV2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base_i</a:t>
            </a:r>
            <a:r>
              <a:rPr lang="en-US" altLang="zh-CN" dirty="0"/>
              <a:t>-- </a:t>
            </a:r>
            <a:r>
              <a:rPr lang="en-US" altLang="zh-CN" dirty="0" err="1"/>
              <a:t>base_i</a:t>
            </a:r>
            <a:r>
              <a:rPr lang="en-US" altLang="zh-CN" dirty="0"/>
              <a:t> + </a:t>
            </a:r>
            <a:r>
              <a:rPr lang="en-US" altLang="zh-CN" dirty="0" err="1"/>
              <a:t>i_len</a:t>
            </a:r>
            <a:r>
              <a:rPr lang="en-US" altLang="zh-CN" dirty="0"/>
              <a:t>, </a:t>
            </a:r>
            <a:r>
              <a:rPr lang="en-US" altLang="zh-CN" dirty="0" err="1"/>
              <a:t>base_j</a:t>
            </a:r>
            <a:r>
              <a:rPr lang="en-US" altLang="zh-CN" dirty="0"/>
              <a:t> -- </a:t>
            </a:r>
            <a:r>
              <a:rPr lang="en-US" altLang="zh-CN" dirty="0" err="1"/>
              <a:t>base_j</a:t>
            </a:r>
            <a:r>
              <a:rPr lang="en-US" altLang="zh-CN" dirty="0"/>
              <a:t> + </a:t>
            </a:r>
            <a:r>
              <a:rPr lang="en-US" altLang="zh-CN" dirty="0" err="1"/>
              <a:t>j_len</a:t>
            </a:r>
            <a:endParaRPr lang="en-US" altLang="zh-CN" dirty="0"/>
          </a:p>
          <a:p>
            <a:r>
              <a:rPr lang="en-US" altLang="zh-CN" dirty="0" err="1"/>
              <a:t>base_new</a:t>
            </a:r>
            <a:r>
              <a:rPr lang="en-US" altLang="zh-CN" dirty="0"/>
              <a:t> -- </a:t>
            </a:r>
            <a:r>
              <a:rPr lang="en-US" altLang="zh-CN" dirty="0" err="1"/>
              <a:t>base_new</a:t>
            </a:r>
            <a:r>
              <a:rPr lang="en-US" altLang="zh-CN" dirty="0"/>
              <a:t> + </a:t>
            </a:r>
            <a:r>
              <a:rPr lang="en-US" altLang="zh-CN" dirty="0" err="1"/>
              <a:t>j_len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代码示例：</a:t>
            </a:r>
            <a:endParaRPr lang="en-US" altLang="zh-CN" dirty="0"/>
          </a:p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 = 0 : </a:t>
            </a:r>
            <a:r>
              <a:rPr lang="en-US" altLang="zh-CN" dirty="0" err="1"/>
              <a:t>i_len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    for ( j = 0 : </a:t>
            </a:r>
            <a:r>
              <a:rPr lang="en-US" altLang="zh-CN" dirty="0" err="1"/>
              <a:t>j_len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        load b from </a:t>
            </a:r>
            <a:r>
              <a:rPr lang="en-US" altLang="zh-CN" dirty="0" err="1"/>
              <a:t>base_j</a:t>
            </a:r>
            <a:r>
              <a:rPr lang="en-US" altLang="zh-CN" dirty="0"/>
              <a:t> + j</a:t>
            </a:r>
          </a:p>
          <a:p>
            <a:r>
              <a:rPr lang="en-US" altLang="zh-CN" dirty="0"/>
              <a:t>        load a from </a:t>
            </a:r>
            <a:r>
              <a:rPr lang="en-US" altLang="zh-CN" dirty="0" err="1"/>
              <a:t>base_i</a:t>
            </a:r>
            <a:r>
              <a:rPr lang="en-US" altLang="zh-CN" dirty="0"/>
              <a:t> + b</a:t>
            </a:r>
          </a:p>
          <a:p>
            <a:r>
              <a:rPr lang="en-US" altLang="zh-CN" dirty="0"/>
              <a:t>        store a to </a:t>
            </a:r>
            <a:r>
              <a:rPr lang="en-US" altLang="zh-CN" dirty="0" err="1"/>
              <a:t>base_new</a:t>
            </a:r>
            <a:r>
              <a:rPr lang="en-US" altLang="zh-CN" dirty="0"/>
              <a:t> + 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94" y="1512079"/>
            <a:ext cx="1348857" cy="45723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92" y="1538458"/>
            <a:ext cx="1470787" cy="45723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785" y="1529663"/>
            <a:ext cx="1348857" cy="4572396"/>
          </a:xfrm>
          <a:prstGeom prst="rect">
            <a:avLst/>
          </a:prstGeom>
        </p:spPr>
      </p:pic>
      <p:sp>
        <p:nvSpPr>
          <p:cNvPr id="13" name="箭头: 右 12"/>
          <p:cNvSpPr/>
          <p:nvPr/>
        </p:nvSpPr>
        <p:spPr>
          <a:xfrm>
            <a:off x="6939277" y="3437615"/>
            <a:ext cx="553915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>
            <a:off x="8846797" y="3437615"/>
            <a:ext cx="553915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以若干个二维矩阵拼接成为三维矩阵为例</a:t>
            </a:r>
            <a:endParaRPr lang="en-US" altLang="zh-CN" dirty="0"/>
          </a:p>
          <a:p>
            <a:r>
              <a:rPr lang="zh-CN" altLang="en-US" dirty="0"/>
              <a:t>原地址：</a:t>
            </a:r>
            <a:r>
              <a:rPr lang="en-US" altLang="zh-CN" dirty="0"/>
              <a:t>base_0+i*j, base_1+i*j,</a:t>
            </a:r>
            <a:r>
              <a:rPr lang="zh-CN" altLang="en-US" dirty="0"/>
              <a:t> </a:t>
            </a:r>
            <a:r>
              <a:rPr lang="en-US" altLang="zh-CN" dirty="0"/>
              <a:t>…,base_n-1+i*j</a:t>
            </a:r>
          </a:p>
          <a:p>
            <a:r>
              <a:rPr lang="zh-CN" altLang="en-US" dirty="0"/>
              <a:t>新地址：</a:t>
            </a:r>
            <a:r>
              <a:rPr lang="en-US" altLang="zh-CN" dirty="0"/>
              <a:t>base + k*</a:t>
            </a:r>
            <a:r>
              <a:rPr lang="en-US" altLang="zh-CN" dirty="0" err="1"/>
              <a:t>i</a:t>
            </a:r>
            <a:r>
              <a:rPr lang="en-US" altLang="zh-CN" dirty="0"/>
              <a:t>*j</a:t>
            </a:r>
          </a:p>
          <a:p>
            <a:endParaRPr lang="en-US" altLang="zh-CN" dirty="0"/>
          </a:p>
          <a:p>
            <a:r>
              <a:rPr lang="zh-CN" altLang="en-US" dirty="0"/>
              <a:t>代码表示：</a:t>
            </a:r>
            <a:endParaRPr lang="en-US" altLang="zh-CN" dirty="0"/>
          </a:p>
          <a:p>
            <a:r>
              <a:rPr lang="en-US" altLang="zh-CN" dirty="0"/>
              <a:t>for ( k = 0 : n - 1 )</a:t>
            </a:r>
          </a:p>
          <a:p>
            <a:r>
              <a:rPr lang="en-US" altLang="zh-CN" dirty="0"/>
              <a:t>    for ( </a:t>
            </a:r>
            <a:r>
              <a:rPr lang="en-US" altLang="zh-CN" dirty="0" err="1"/>
              <a:t>i</a:t>
            </a:r>
            <a:r>
              <a:rPr lang="en-US" altLang="zh-CN" dirty="0"/>
              <a:t> = 0 : </a:t>
            </a:r>
            <a:r>
              <a:rPr lang="en-US" altLang="zh-CN" dirty="0" err="1"/>
              <a:t>i_len</a:t>
            </a:r>
            <a:r>
              <a:rPr lang="en-US" altLang="zh-CN" dirty="0"/>
              <a:t> - 1 )</a:t>
            </a:r>
          </a:p>
          <a:p>
            <a:r>
              <a:rPr lang="en-US" altLang="zh-CN" dirty="0"/>
              <a:t>        for ( j = 0 : </a:t>
            </a:r>
            <a:r>
              <a:rPr lang="en-US" altLang="zh-CN" dirty="0" err="1"/>
              <a:t>j_len</a:t>
            </a:r>
            <a:r>
              <a:rPr lang="en-US" altLang="zh-CN" dirty="0"/>
              <a:t> - 1 )</a:t>
            </a:r>
          </a:p>
          <a:p>
            <a:r>
              <a:rPr lang="en-US" altLang="zh-CN" dirty="0"/>
              <a:t>            load a from </a:t>
            </a:r>
            <a:r>
              <a:rPr lang="en-US" altLang="zh-CN" dirty="0" err="1"/>
              <a:t>base_k</a:t>
            </a:r>
            <a:r>
              <a:rPr lang="en-US" altLang="zh-CN" dirty="0"/>
              <a:t> + </a:t>
            </a:r>
            <a:r>
              <a:rPr lang="en-US" altLang="zh-CN" dirty="0" err="1"/>
              <a:t>j_len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+ j</a:t>
            </a:r>
          </a:p>
          <a:p>
            <a:r>
              <a:rPr lang="en-US" altLang="zh-CN" dirty="0"/>
              <a:t>            store a to base + k * </a:t>
            </a:r>
            <a:r>
              <a:rPr lang="en-US" altLang="zh-CN" dirty="0" err="1"/>
              <a:t>i_len</a:t>
            </a:r>
            <a:r>
              <a:rPr lang="en-US" altLang="zh-CN" dirty="0"/>
              <a:t> * </a:t>
            </a:r>
            <a:r>
              <a:rPr lang="en-US" altLang="zh-CN" dirty="0" err="1"/>
              <a:t>j_len</a:t>
            </a:r>
            <a:r>
              <a:rPr lang="en-US" altLang="zh-CN" dirty="0"/>
              <a:t> + 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j_len</a:t>
            </a:r>
            <a:r>
              <a:rPr lang="en-US" altLang="zh-CN" dirty="0"/>
              <a:t> + 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33" y="1032302"/>
            <a:ext cx="792549" cy="4793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70" y="1635370"/>
            <a:ext cx="1244082" cy="39223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163" y="1678684"/>
            <a:ext cx="1044756" cy="3798924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8346446" y="3182638"/>
            <a:ext cx="553915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/>
          <p:cNvSpPr/>
          <p:nvPr/>
        </p:nvSpPr>
        <p:spPr>
          <a:xfrm>
            <a:off x="9905206" y="3270561"/>
            <a:ext cx="792549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transpose--1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以三维矩阵为例，假设地址连续存放，要将</a:t>
            </a:r>
            <a:r>
              <a:rPr lang="en-US" altLang="zh-CN" dirty="0" err="1"/>
              <a:t>i</a:t>
            </a:r>
            <a:r>
              <a:rPr lang="en-US" altLang="zh-CN" dirty="0"/>
              <a:t>*j*k</a:t>
            </a:r>
            <a:r>
              <a:rPr lang="zh-CN" altLang="en-US" dirty="0"/>
              <a:t>的矩阵转置为</a:t>
            </a:r>
            <a:r>
              <a:rPr lang="en-US" altLang="zh-CN" dirty="0" err="1"/>
              <a:t>i</a:t>
            </a:r>
            <a:r>
              <a:rPr lang="en-US" altLang="zh-CN" dirty="0"/>
              <a:t>*k*j</a:t>
            </a:r>
          </a:p>
          <a:p>
            <a:endParaRPr lang="en-US" altLang="zh-CN" dirty="0"/>
          </a:p>
          <a:p>
            <a:r>
              <a:rPr lang="zh-CN" altLang="en-US" dirty="0"/>
              <a:t>代码示例：</a:t>
            </a:r>
            <a:endParaRPr lang="en-US" altLang="zh-CN" dirty="0"/>
          </a:p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 = 0 : </a:t>
            </a:r>
            <a:r>
              <a:rPr lang="en-US" altLang="zh-CN" dirty="0" err="1"/>
              <a:t>i_len</a:t>
            </a:r>
            <a:r>
              <a:rPr lang="en-US" altLang="zh-CN" dirty="0"/>
              <a:t> - 1 )</a:t>
            </a:r>
          </a:p>
          <a:p>
            <a:r>
              <a:rPr lang="en-US" altLang="zh-CN" dirty="0"/>
              <a:t>    for ( j = 0 : </a:t>
            </a:r>
            <a:r>
              <a:rPr lang="en-US" altLang="zh-CN" dirty="0" err="1"/>
              <a:t>j_len</a:t>
            </a:r>
            <a:r>
              <a:rPr lang="en-US" altLang="zh-CN" dirty="0"/>
              <a:t> - 1 )</a:t>
            </a:r>
          </a:p>
          <a:p>
            <a:r>
              <a:rPr lang="en-US" altLang="zh-CN" dirty="0"/>
              <a:t>        for ( k = 0 : </a:t>
            </a:r>
            <a:r>
              <a:rPr lang="en-US" altLang="zh-CN" dirty="0" err="1"/>
              <a:t>k_len</a:t>
            </a:r>
            <a:r>
              <a:rPr lang="en-US" altLang="zh-CN" dirty="0"/>
              <a:t> - 1 )</a:t>
            </a:r>
          </a:p>
          <a:p>
            <a:r>
              <a:rPr lang="en-US" altLang="zh-CN" dirty="0"/>
              <a:t>            load a from base + </a:t>
            </a:r>
            <a:r>
              <a:rPr lang="en-US" altLang="zh-CN" dirty="0" err="1"/>
              <a:t>j_len</a:t>
            </a:r>
            <a:r>
              <a:rPr lang="en-US" altLang="zh-CN" dirty="0"/>
              <a:t> * </a:t>
            </a:r>
            <a:r>
              <a:rPr lang="en-US" altLang="zh-CN" dirty="0" err="1"/>
              <a:t>k_len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+ </a:t>
            </a:r>
            <a:r>
              <a:rPr lang="en-US" altLang="zh-CN" dirty="0" err="1"/>
              <a:t>k_len</a:t>
            </a:r>
            <a:r>
              <a:rPr lang="en-US" altLang="zh-CN" dirty="0"/>
              <a:t> * j + k</a:t>
            </a:r>
          </a:p>
          <a:p>
            <a:r>
              <a:rPr lang="en-US" altLang="zh-CN" dirty="0"/>
              <a:t>            store a to base + </a:t>
            </a:r>
            <a:r>
              <a:rPr lang="en-US" altLang="zh-CN" dirty="0" err="1"/>
              <a:t>j_len</a:t>
            </a:r>
            <a:r>
              <a:rPr lang="en-US" altLang="zh-CN" dirty="0"/>
              <a:t> * </a:t>
            </a:r>
            <a:r>
              <a:rPr lang="en-US" altLang="zh-CN" dirty="0" err="1"/>
              <a:t>k_len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+ </a:t>
            </a:r>
            <a:r>
              <a:rPr lang="en-US" altLang="zh-CN" dirty="0" err="1"/>
              <a:t>j_len</a:t>
            </a:r>
            <a:r>
              <a:rPr lang="en-US" altLang="zh-CN" dirty="0"/>
              <a:t> * k + 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transpose--2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以二维矩阵，分</a:t>
            </a:r>
            <a:r>
              <a:rPr lang="en-US" altLang="zh-CN" dirty="0"/>
              <a:t>bank</a:t>
            </a:r>
            <a:r>
              <a:rPr lang="zh-CN" altLang="en-US" dirty="0"/>
              <a:t>存放为例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6" y="1527320"/>
            <a:ext cx="3150112" cy="35898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82" y="1860086"/>
            <a:ext cx="2986668" cy="28789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530" y="1527320"/>
            <a:ext cx="3212244" cy="3589803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3857457" y="3322221"/>
            <a:ext cx="553915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7744682" y="3305726"/>
            <a:ext cx="553915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一般来说，因为矩阵在内存中连续存放，在对一个矩阵进行</a:t>
            </a:r>
            <a:r>
              <a:rPr lang="en-US" altLang="zh-CN" dirty="0"/>
              <a:t>reshape</a:t>
            </a:r>
            <a:r>
              <a:rPr lang="zh-CN" altLang="en-US" dirty="0"/>
              <a:t>操作后并不会改变内部元素地址，因此</a:t>
            </a:r>
            <a:r>
              <a:rPr lang="en-US" altLang="zh-CN" dirty="0"/>
              <a:t>reshape</a:t>
            </a:r>
            <a:r>
              <a:rPr lang="zh-CN" altLang="en-US" dirty="0"/>
              <a:t>操作只需要由编译控制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当考虑到高并行度的情况下，若需要将矩阵的每个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列向量分别放在不同的</a:t>
            </a:r>
            <a:r>
              <a:rPr lang="en-US" altLang="zh-CN" dirty="0"/>
              <a:t>bank</a:t>
            </a:r>
            <a:r>
              <a:rPr lang="zh-CN" altLang="en-US" dirty="0"/>
              <a:t>中时，代码示例如下所示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（将</a:t>
            </a:r>
            <a:r>
              <a:rPr lang="en-US" altLang="zh-CN" dirty="0"/>
              <a:t>k</a:t>
            </a:r>
            <a:r>
              <a:rPr lang="zh-CN" altLang="en-US" dirty="0"/>
              <a:t>*</a:t>
            </a:r>
            <a:r>
              <a:rPr lang="en-US" altLang="zh-CN" dirty="0"/>
              <a:t>l</a:t>
            </a:r>
            <a:r>
              <a:rPr lang="zh-CN" altLang="en-US" dirty="0"/>
              <a:t>矩阵</a:t>
            </a:r>
            <a:r>
              <a:rPr lang="en-US" altLang="zh-CN" dirty="0"/>
              <a:t>reshape</a:t>
            </a:r>
            <a:r>
              <a:rPr lang="zh-CN" altLang="en-US" dirty="0"/>
              <a:t>成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的矩阵）：</a:t>
            </a:r>
            <a:endParaRPr lang="en-US" altLang="zh-CN" dirty="0"/>
          </a:p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 = 0 : </a:t>
            </a:r>
            <a:r>
              <a:rPr lang="en-US" altLang="zh-CN" dirty="0" err="1"/>
              <a:t>k_len</a:t>
            </a:r>
            <a:r>
              <a:rPr lang="en-US" altLang="zh-CN" dirty="0"/>
              <a:t> - 1 )</a:t>
            </a:r>
          </a:p>
          <a:p>
            <a:r>
              <a:rPr lang="en-US" altLang="zh-CN" dirty="0"/>
              <a:t>    for ( j = 0 : </a:t>
            </a:r>
            <a:r>
              <a:rPr lang="en-US" altLang="zh-CN" dirty="0" err="1"/>
              <a:t>l_len</a:t>
            </a:r>
            <a:r>
              <a:rPr lang="en-US" altLang="zh-CN" dirty="0"/>
              <a:t> - 1 )</a:t>
            </a:r>
          </a:p>
          <a:p>
            <a:r>
              <a:rPr lang="en-US" altLang="zh-CN" dirty="0"/>
              <a:t>        load a from ( </a:t>
            </a:r>
            <a:r>
              <a:rPr lang="en-US" altLang="zh-CN" dirty="0" err="1"/>
              <a:t>bank_k</a:t>
            </a:r>
            <a:r>
              <a:rPr lang="en-US" altLang="zh-CN" dirty="0"/>
              <a:t> + base + j )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store a to ( bank_[ 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l_len</a:t>
            </a:r>
            <a:r>
              <a:rPr lang="en-US" altLang="zh-CN" dirty="0"/>
              <a:t> / n] + ( 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l_len</a:t>
            </a:r>
            <a:r>
              <a:rPr lang="en-US" altLang="zh-CN" dirty="0"/>
              <a:t> mod n))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34" y="1504950"/>
            <a:ext cx="2420377" cy="27681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637" y="1504950"/>
            <a:ext cx="2420377" cy="2820597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9121416" y="2660271"/>
            <a:ext cx="553915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技术方案设计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3490" y="1801348"/>
            <a:ext cx="8071159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B17FD7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可重构芯片架构设计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B17FD7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算子库映射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B17FD7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110*512*512*512*10算法映射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844245" y="6385533"/>
            <a:ext cx="2743200" cy="365125"/>
          </a:xfrm>
        </p:spPr>
        <p:txBody>
          <a:bodyPr/>
          <a:lstStyle/>
          <a:p>
            <a:fld id="{30652002-8A39-4285-AD21-88943C475927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目标算法映射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27</a:t>
            </a:fld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/>
              <p:nvPr/>
            </p:nvSpPr>
            <p:spPr>
              <a:xfrm>
                <a:off x="838200" y="1253331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sym typeface="+mn-ea"/>
                        </a:rPr>
                        <m:t>[512]=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sym typeface="+mn-ea"/>
                        </a:rPr>
                        <m:t>[110]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  <a:sym typeface="+mn-ea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sym typeface="+mn-ea"/>
                            </a:rPr>
                            <m:t>110∗512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sym typeface="+mn-ea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sym typeface="+mn-ea"/>
                        </a:rPr>
                        <m:t>[512]=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sym typeface="+mn-ea"/>
                        </a:rPr>
                        <m:t>[512]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  <a:sym typeface="+mn-ea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sym typeface="+mn-ea"/>
                            </a:rPr>
                            <m:t>512∗512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sym typeface="+mn-ea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sym typeface="+mn-ea"/>
                        </a:rPr>
                        <m:t>[512]=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sym typeface="+mn-ea"/>
                        </a:rPr>
                        <m:t>[512]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  <a:sym typeface="+mn-ea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sym typeface="+mn-ea"/>
                            </a:rPr>
                            <m:t>512∗512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sym typeface="+mn-ea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sym typeface="+mn-ea"/>
                        </a:rPr>
                        <m:t>[10]=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sym typeface="+mn-ea"/>
                        </a:rPr>
                        <m:t>[512]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  <a:sym typeface="+mn-ea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sym typeface="+mn-ea"/>
                            </a:rPr>
                            <m:t>512∗10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sym typeface="+mn-ea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3331"/>
                <a:ext cx="10515600" cy="4351338"/>
              </a:xfrm>
              <a:prstGeom prst="rect">
                <a:avLst/>
              </a:prstGeom>
              <a:blipFill rotWithShape="1">
                <a:blip r:embed="rId3"/>
                <a:stretch>
                  <a:fillRect t="-1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[1,512] * [512,512]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9925" y="828675"/>
            <a:ext cx="10850563" cy="5426210"/>
          </a:xfrm>
        </p:spPr>
        <p:txBody>
          <a:bodyPr/>
          <a:lstStyle/>
          <a:p>
            <a:r>
              <a:rPr lang="zh-CN" altLang="en-US" dirty="0"/>
              <a:t>本示例演示为从神经网络从第</a:t>
            </a:r>
            <a:r>
              <a:rPr lang="en-US" altLang="zh-CN" dirty="0"/>
              <a:t>n</a:t>
            </a:r>
            <a:r>
              <a:rPr lang="zh-CN" altLang="en-US" dirty="0"/>
              <a:t>层变为第</a:t>
            </a:r>
            <a:r>
              <a:rPr lang="en-US" altLang="zh-CN" dirty="0"/>
              <a:t>n+1</a:t>
            </a:r>
            <a:r>
              <a:rPr lang="zh-CN" altLang="en-US" dirty="0"/>
              <a:t>层的操作过程</a:t>
            </a:r>
            <a:endParaRPr lang="en-US" altLang="zh-CN" dirty="0"/>
          </a:p>
          <a:p>
            <a:r>
              <a:rPr lang="zh-CN" altLang="en-US" dirty="0"/>
              <a:t>本示例中用到的</a:t>
            </a:r>
            <a:r>
              <a:rPr lang="en-US" altLang="zh-CN" dirty="0"/>
              <a:t>PE</a:t>
            </a:r>
            <a:r>
              <a:rPr lang="zh-CN" altLang="en-US" dirty="0"/>
              <a:t>阵列大小为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，下图中以其中一行举例，其他行操作均相同</a:t>
            </a:r>
            <a:endParaRPr lang="en-US" altLang="zh-CN" dirty="0"/>
          </a:p>
          <a:p>
            <a:r>
              <a:rPr lang="en-US" altLang="zh-CN" dirty="0"/>
              <a:t>PE</a:t>
            </a:r>
            <a:r>
              <a:rPr lang="zh-CN" altLang="en-US" dirty="0"/>
              <a:t>阵列中最左侧</a:t>
            </a:r>
            <a:r>
              <a:rPr lang="en-US" altLang="zh-CN" dirty="0"/>
              <a:t>PE</a:t>
            </a:r>
            <a:r>
              <a:rPr lang="zh-CN" altLang="en-US" dirty="0"/>
              <a:t>可以有两个</a:t>
            </a:r>
            <a:r>
              <a:rPr lang="en-US" altLang="zh-CN" dirty="0"/>
              <a:t>load</a:t>
            </a:r>
            <a:r>
              <a:rPr lang="zh-CN" altLang="en-US" dirty="0"/>
              <a:t>输入，其余</a:t>
            </a:r>
            <a:r>
              <a:rPr lang="en-US" altLang="zh-CN" dirty="0"/>
              <a:t>PE</a:t>
            </a:r>
            <a:r>
              <a:rPr lang="zh-CN" altLang="en-US" dirty="0"/>
              <a:t>可以有一个</a:t>
            </a:r>
            <a:r>
              <a:rPr lang="en-US" altLang="zh-CN" dirty="0"/>
              <a:t>load</a:t>
            </a:r>
            <a:r>
              <a:rPr lang="zh-CN" altLang="en-US" dirty="0"/>
              <a:t>输入，最右侧</a:t>
            </a:r>
            <a:r>
              <a:rPr lang="en-US" altLang="zh-CN" dirty="0"/>
              <a:t>PE</a:t>
            </a:r>
            <a:r>
              <a:rPr lang="zh-CN" altLang="en-US" dirty="0"/>
              <a:t>可以</a:t>
            </a:r>
            <a:r>
              <a:rPr lang="en-US" altLang="zh-CN" dirty="0"/>
              <a:t>store</a:t>
            </a:r>
            <a:r>
              <a:rPr lang="zh-CN" altLang="en-US" dirty="0"/>
              <a:t>操作输出到</a:t>
            </a:r>
            <a:r>
              <a:rPr lang="en-US" altLang="zh-CN" dirty="0"/>
              <a:t>SM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PE</a:t>
            </a:r>
            <a:r>
              <a:rPr lang="zh-CN" altLang="en-US" dirty="0"/>
              <a:t>均可在乘累加操作后调用激活函数完成神经网络层计算操作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28</a:t>
            </a:fld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9925" y="3092450"/>
          <a:ext cx="1054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Worksheet" r:id="rId3" imgW="10689590" imgH="682625" progId="Excel.Sheet.12">
                  <p:embed/>
                </p:oleObj>
              </mc:Choice>
              <mc:Fallback>
                <p:oleObj name="Worksheet" r:id="rId3" imgW="10689590" imgH="682625" progId="Excel.Sheet.12">
                  <p:embed/>
                  <p:pic>
                    <p:nvPicPr>
                      <p:cNvPr id="0" name="图片 5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925" y="3092450"/>
                        <a:ext cx="10541000" cy="673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9925" y="3092450"/>
          <a:ext cx="1054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Worksheet" r:id="rId5" imgW="10689590" imgH="682625" progId="Excel.Sheet.12">
                  <p:embed/>
                </p:oleObj>
              </mc:Choice>
              <mc:Fallback>
                <p:oleObj name="Worksheet" r:id="rId5" imgW="10689590" imgH="682625" progId="Excel.Sheet.12">
                  <p:embed/>
                  <p:pic>
                    <p:nvPicPr>
                      <p:cNvPr id="0" name="图片 5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925" y="3092450"/>
                        <a:ext cx="10541000" cy="673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69925" y="3013075"/>
          <a:ext cx="10541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Worksheet" r:id="rId7" imgW="10689590" imgH="843280" progId="Excel.Sheet.12">
                  <p:embed/>
                </p:oleObj>
              </mc:Choice>
              <mc:Fallback>
                <p:oleObj name="Worksheet" r:id="rId7" imgW="10689590" imgH="843280" progId="Excel.Sheet.12">
                  <p:embed/>
                  <p:pic>
                    <p:nvPicPr>
                      <p:cNvPr id="0" name="图片 5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925" y="3013075"/>
                        <a:ext cx="10541000" cy="831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69925" y="3013075"/>
          <a:ext cx="10541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Worksheet" r:id="rId9" imgW="10689590" imgH="843280" progId="Excel.Sheet.12">
                  <p:embed/>
                </p:oleObj>
              </mc:Choice>
              <mc:Fallback>
                <p:oleObj name="Worksheet" r:id="rId9" imgW="10689590" imgH="843280" progId="Excel.Sheet.12">
                  <p:embed/>
                  <p:pic>
                    <p:nvPicPr>
                      <p:cNvPr id="0" name="图片 5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9925" y="3013075"/>
                        <a:ext cx="10541000" cy="831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69925" y="2682875"/>
          <a:ext cx="105410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Worksheet" r:id="rId11" imgW="10689590" imgH="1513205" progId="Excel.Sheet.12">
                  <p:embed/>
                </p:oleObj>
              </mc:Choice>
              <mc:Fallback>
                <p:oleObj name="Worksheet" r:id="rId11" imgW="10689590" imgH="1513205" progId="Excel.Sheet.12">
                  <p:embed/>
                  <p:pic>
                    <p:nvPicPr>
                      <p:cNvPr id="0" name="图片 5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925" y="2682875"/>
                        <a:ext cx="10541000" cy="1492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9925" y="2682875"/>
          <a:ext cx="105410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Worksheet" r:id="rId13" imgW="10689590" imgH="1513205" progId="Excel.Sheet.12">
                  <p:embed/>
                </p:oleObj>
              </mc:Choice>
              <mc:Fallback>
                <p:oleObj name="Worksheet" r:id="rId13" imgW="10689590" imgH="1513205" progId="Excel.Sheet.12">
                  <p:embed/>
                  <p:pic>
                    <p:nvPicPr>
                      <p:cNvPr id="0" name="图片 51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9925" y="2682875"/>
                        <a:ext cx="10541000" cy="1492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41091" y="2682875"/>
          <a:ext cx="11108229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Worksheet" r:id="rId15" imgW="10689590" imgH="1435735" progId="Excel.Sheet.12">
                  <p:embed/>
                </p:oleObj>
              </mc:Choice>
              <mc:Fallback>
                <p:oleObj name="Worksheet" r:id="rId15" imgW="10689590" imgH="1435735" progId="Excel.Sheet.12">
                  <p:embed/>
                  <p:pic>
                    <p:nvPicPr>
                      <p:cNvPr id="0" name="图片 5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091" y="2682875"/>
                        <a:ext cx="11108229" cy="1492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[1,512] * [512,512]</a:t>
            </a:r>
            <a:r>
              <a:rPr lang="zh-CN" altLang="en-US" dirty="0">
                <a:sym typeface="+mn-ea"/>
              </a:rPr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计算完成后，将</a:t>
            </a:r>
            <a:r>
              <a:rPr lang="en-US" altLang="zh-CN" dirty="0"/>
              <a:t>64</a:t>
            </a:r>
            <a:r>
              <a:rPr lang="zh-CN" altLang="en-US" dirty="0"/>
              <a:t>个</a:t>
            </a:r>
            <a:r>
              <a:rPr lang="en-US" altLang="zh-CN" dirty="0"/>
              <a:t>PE</a:t>
            </a:r>
            <a:r>
              <a:rPr lang="zh-CN" altLang="en-US" dirty="0"/>
              <a:t>中的结果存入到一个</a:t>
            </a:r>
            <a:r>
              <a:rPr lang="en-US" altLang="zh-CN" dirty="0"/>
              <a:t>RF</a:t>
            </a:r>
            <a:r>
              <a:rPr lang="zh-CN" altLang="en-US" dirty="0"/>
              <a:t>中，然后统一由</a:t>
            </a:r>
            <a:r>
              <a:rPr lang="en-US" altLang="zh-CN" dirty="0"/>
              <a:t>RF</a:t>
            </a:r>
            <a:r>
              <a:rPr lang="zh-CN" altLang="en-US" dirty="0"/>
              <a:t>将数据搬入到</a:t>
            </a:r>
            <a:r>
              <a:rPr lang="en-US" altLang="zh-CN" dirty="0"/>
              <a:t>SM</a:t>
            </a:r>
            <a:r>
              <a:rPr lang="zh-CN" altLang="en-US" dirty="0"/>
              <a:t>中的一个</a:t>
            </a:r>
            <a:r>
              <a:rPr lang="en-US" altLang="zh-CN" dirty="0"/>
              <a:t>bank</a:t>
            </a:r>
            <a:r>
              <a:rPr lang="zh-CN" altLang="en-US" dirty="0"/>
              <a:t>中，以减少</a:t>
            </a:r>
            <a:r>
              <a:rPr lang="en-US" altLang="zh-CN" dirty="0"/>
              <a:t>PE</a:t>
            </a:r>
            <a:r>
              <a:rPr lang="zh-CN" altLang="en-US" dirty="0"/>
              <a:t>阵列与</a:t>
            </a:r>
            <a:r>
              <a:rPr lang="en-US" altLang="zh-CN" dirty="0"/>
              <a:t>Store</a:t>
            </a:r>
            <a:r>
              <a:rPr lang="zh-CN" altLang="en-US" dirty="0"/>
              <a:t>单元互联带来的面积开销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 rot="5400000">
            <a:off x="6073223" y="3822517"/>
            <a:ext cx="553915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41090" y="2076514"/>
          <a:ext cx="11108229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3" imgW="10689590" imgH="1435735" progId="Excel.Sheet.12">
                  <p:embed/>
                </p:oleObj>
              </mc:Choice>
              <mc:Fallback>
                <p:oleObj name="Worksheet" r:id="rId3" imgW="10689590" imgH="1435735" progId="Excel.Sheet.12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90" y="2076514"/>
                        <a:ext cx="11108229" cy="1492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180" y="4485067"/>
            <a:ext cx="9000000" cy="853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可重构芯片架构设计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064376" y="1392873"/>
            <a:ext cx="1768475" cy="18605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4" y="1399223"/>
            <a:ext cx="175895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713539" y="1442085"/>
            <a:ext cx="40163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Data 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reeform 13"/>
          <p:cNvSpPr/>
          <p:nvPr/>
        </p:nvSpPr>
        <p:spPr bwMode="auto">
          <a:xfrm>
            <a:off x="8988426" y="1610360"/>
            <a:ext cx="136525" cy="1312863"/>
          </a:xfrm>
          <a:custGeom>
            <a:avLst/>
            <a:gdLst>
              <a:gd name="T0" fmla="*/ 0 w 230"/>
              <a:gd name="T1" fmla="*/ 2202 h 2202"/>
              <a:gd name="T2" fmla="*/ 230 w 230"/>
              <a:gd name="T3" fmla="*/ 1811 h 2202"/>
              <a:gd name="T4" fmla="*/ 230 w 230"/>
              <a:gd name="T5" fmla="*/ 391 h 2202"/>
              <a:gd name="T6" fmla="*/ 0 w 230"/>
              <a:gd name="T7" fmla="*/ 0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0" h="2202">
                <a:moveTo>
                  <a:pt x="0" y="2202"/>
                </a:moveTo>
                <a:cubicBezTo>
                  <a:pt x="134" y="2137"/>
                  <a:pt x="224" y="1984"/>
                  <a:pt x="230" y="1811"/>
                </a:cubicBezTo>
                <a:lnTo>
                  <a:pt x="230" y="391"/>
                </a:lnTo>
                <a:cubicBezTo>
                  <a:pt x="224" y="218"/>
                  <a:pt x="134" y="65"/>
                  <a:pt x="0" y="0"/>
                </a:cubicBezTo>
              </a:path>
            </a:pathLst>
          </a:custGeom>
          <a:noFill/>
          <a:ln w="19050" cap="rnd">
            <a:solidFill>
              <a:srgbClr val="FF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9314816" y="1537018"/>
            <a:ext cx="39052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Spatial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9314816" y="1679893"/>
            <a:ext cx="47783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Domain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169151" y="1459548"/>
            <a:ext cx="1587500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1462723"/>
            <a:ext cx="1585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169151" y="1457643"/>
            <a:ext cx="1587500" cy="361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167246" y="1459548"/>
            <a:ext cx="1585913" cy="357188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004051" y="1638935"/>
            <a:ext cx="1905000" cy="7938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1"/>
          <p:cNvSpPr/>
          <p:nvPr/>
        </p:nvSpPr>
        <p:spPr bwMode="auto">
          <a:xfrm>
            <a:off x="8877301" y="1581785"/>
            <a:ext cx="128588" cy="128588"/>
          </a:xfrm>
          <a:custGeom>
            <a:avLst/>
            <a:gdLst>
              <a:gd name="T0" fmla="*/ 215 w 215"/>
              <a:gd name="T1" fmla="*/ 108 h 215"/>
              <a:gd name="T2" fmla="*/ 0 w 215"/>
              <a:gd name="T3" fmla="*/ 215 h 215"/>
              <a:gd name="T4" fmla="*/ 1 w 215"/>
              <a:gd name="T5" fmla="*/ 0 h 215"/>
              <a:gd name="T6" fmla="*/ 215 w 215"/>
              <a:gd name="T7" fmla="*/ 108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215">
                <a:moveTo>
                  <a:pt x="215" y="108"/>
                </a:moveTo>
                <a:lnTo>
                  <a:pt x="0" y="215"/>
                </a:lnTo>
                <a:cubicBezTo>
                  <a:pt x="34" y="147"/>
                  <a:pt x="34" y="68"/>
                  <a:pt x="1" y="0"/>
                </a:cubicBezTo>
                <a:lnTo>
                  <a:pt x="215" y="108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915287" y="1373188"/>
            <a:ext cx="1768475" cy="1851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0" y="1373188"/>
            <a:ext cx="176530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155000" y="1592263"/>
            <a:ext cx="1260475" cy="1365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50" y="1598613"/>
            <a:ext cx="12604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155000" y="1589088"/>
            <a:ext cx="1260475" cy="1365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55000" y="1595438"/>
            <a:ext cx="1260475" cy="13620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702562" y="2236788"/>
            <a:ext cx="2097088" cy="1588"/>
          </a:xfrm>
          <a:prstGeom prst="line">
            <a:avLst/>
          </a:prstGeom>
          <a:noFill/>
          <a:ln w="38100" cap="rnd">
            <a:solidFill>
              <a:srgbClr val="F59D5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箭头: 下 1186"/>
          <p:cNvSpPr/>
          <p:nvPr/>
        </p:nvSpPr>
        <p:spPr>
          <a:xfrm>
            <a:off x="3521712" y="1108074"/>
            <a:ext cx="527050" cy="906463"/>
          </a:xfrm>
          <a:prstGeom prst="downArrow">
            <a:avLst>
              <a:gd name="adj1" fmla="val 50000"/>
              <a:gd name="adj2" fmla="val 2650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Rectangle 34"/>
          <p:cNvSpPr>
            <a:spLocks noChangeArrowheads="1"/>
          </p:cNvSpPr>
          <p:nvPr/>
        </p:nvSpPr>
        <p:spPr bwMode="auto">
          <a:xfrm>
            <a:off x="3404237" y="1176338"/>
            <a:ext cx="777875" cy="195263"/>
          </a:xfrm>
          <a:prstGeom prst="rect">
            <a:avLst/>
          </a:prstGeom>
          <a:solidFill>
            <a:srgbClr val="F9C4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Rectangle 35"/>
          <p:cNvSpPr>
            <a:spLocks noChangeArrowheads="1"/>
          </p:cNvSpPr>
          <p:nvPr/>
        </p:nvSpPr>
        <p:spPr bwMode="auto">
          <a:xfrm>
            <a:off x="3404237" y="1182053"/>
            <a:ext cx="777875" cy="195263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Rectangle 36"/>
          <p:cNvSpPr>
            <a:spLocks noChangeArrowheads="1"/>
          </p:cNvSpPr>
          <p:nvPr/>
        </p:nvSpPr>
        <p:spPr bwMode="auto">
          <a:xfrm>
            <a:off x="3551875" y="1208088"/>
            <a:ext cx="53498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lnstruction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Line 37"/>
          <p:cNvSpPr>
            <a:spLocks noChangeShapeType="1"/>
          </p:cNvSpPr>
          <p:nvPr/>
        </p:nvSpPr>
        <p:spPr bwMode="auto">
          <a:xfrm>
            <a:off x="4799650" y="913131"/>
            <a:ext cx="3175" cy="996950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olid"/>
            <a:rou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Rectangle 39"/>
          <p:cNvSpPr>
            <a:spLocks noChangeArrowheads="1"/>
          </p:cNvSpPr>
          <p:nvPr/>
        </p:nvSpPr>
        <p:spPr bwMode="auto">
          <a:xfrm>
            <a:off x="4933000" y="1262063"/>
            <a:ext cx="3333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Time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Rectangle 40"/>
          <p:cNvSpPr>
            <a:spLocks noChangeArrowheads="1"/>
          </p:cNvSpPr>
          <p:nvPr/>
        </p:nvSpPr>
        <p:spPr bwMode="auto">
          <a:xfrm>
            <a:off x="4866325" y="1398588"/>
            <a:ext cx="4381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Domain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41"/>
          <p:cNvSpPr>
            <a:spLocks noChangeArrowheads="1"/>
          </p:cNvSpPr>
          <p:nvPr/>
        </p:nvSpPr>
        <p:spPr bwMode="auto">
          <a:xfrm>
            <a:off x="7169151" y="1878648"/>
            <a:ext cx="158750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66" name="Picture 4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1883410"/>
            <a:ext cx="1585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43"/>
          <p:cNvSpPr>
            <a:spLocks noChangeArrowheads="1"/>
          </p:cNvSpPr>
          <p:nvPr/>
        </p:nvSpPr>
        <p:spPr bwMode="auto">
          <a:xfrm>
            <a:off x="7169151" y="1873568"/>
            <a:ext cx="1587500" cy="363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Rectangle 44"/>
          <p:cNvSpPr>
            <a:spLocks noChangeArrowheads="1"/>
          </p:cNvSpPr>
          <p:nvPr/>
        </p:nvSpPr>
        <p:spPr bwMode="auto">
          <a:xfrm>
            <a:off x="7169786" y="1873885"/>
            <a:ext cx="1585913" cy="357188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Rectangle 45"/>
          <p:cNvSpPr>
            <a:spLocks noChangeArrowheads="1"/>
          </p:cNvSpPr>
          <p:nvPr/>
        </p:nvSpPr>
        <p:spPr bwMode="auto">
          <a:xfrm>
            <a:off x="7169151" y="2289810"/>
            <a:ext cx="1587500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2292985"/>
            <a:ext cx="1585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47"/>
          <p:cNvSpPr>
            <a:spLocks noChangeArrowheads="1"/>
          </p:cNvSpPr>
          <p:nvPr/>
        </p:nvSpPr>
        <p:spPr bwMode="auto">
          <a:xfrm>
            <a:off x="7169151" y="2291080"/>
            <a:ext cx="1587500" cy="361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48"/>
          <p:cNvSpPr>
            <a:spLocks noChangeArrowheads="1"/>
          </p:cNvSpPr>
          <p:nvPr/>
        </p:nvSpPr>
        <p:spPr bwMode="auto">
          <a:xfrm>
            <a:off x="7302501" y="2419985"/>
            <a:ext cx="1585913" cy="357188"/>
          </a:xfrm>
          <a:prstGeom prst="rect">
            <a:avLst/>
          </a:prstGeom>
          <a:noFill/>
          <a:ln w="317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Rectangle 52"/>
          <p:cNvSpPr>
            <a:spLocks noChangeArrowheads="1"/>
          </p:cNvSpPr>
          <p:nvPr/>
        </p:nvSpPr>
        <p:spPr bwMode="auto">
          <a:xfrm>
            <a:off x="7173914" y="2697003"/>
            <a:ext cx="1585913" cy="3571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ap="rnd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Line 53"/>
          <p:cNvSpPr>
            <a:spLocks noChangeShapeType="1"/>
          </p:cNvSpPr>
          <p:nvPr/>
        </p:nvSpPr>
        <p:spPr bwMode="auto">
          <a:xfrm>
            <a:off x="7000876" y="2054860"/>
            <a:ext cx="1916113" cy="6350"/>
          </a:xfrm>
          <a:prstGeom prst="line">
            <a:avLst/>
          </a:prstGeom>
          <a:noFill/>
          <a:ln w="31750" cap="rnd">
            <a:solidFill>
              <a:schemeClr val="accent4">
                <a:lumMod val="7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Freeform 54"/>
          <p:cNvSpPr/>
          <p:nvPr/>
        </p:nvSpPr>
        <p:spPr bwMode="auto">
          <a:xfrm>
            <a:off x="8885239" y="1997710"/>
            <a:ext cx="128588" cy="127000"/>
          </a:xfrm>
          <a:custGeom>
            <a:avLst/>
            <a:gdLst>
              <a:gd name="T0" fmla="*/ 215 w 215"/>
              <a:gd name="T1" fmla="*/ 108 h 214"/>
              <a:gd name="T2" fmla="*/ 0 w 215"/>
              <a:gd name="T3" fmla="*/ 214 h 214"/>
              <a:gd name="T4" fmla="*/ 1 w 215"/>
              <a:gd name="T5" fmla="*/ 0 h 214"/>
              <a:gd name="T6" fmla="*/ 215 w 215"/>
              <a:gd name="T7" fmla="*/ 10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214">
                <a:moveTo>
                  <a:pt x="215" y="108"/>
                </a:moveTo>
                <a:lnTo>
                  <a:pt x="0" y="214"/>
                </a:lnTo>
                <a:cubicBezTo>
                  <a:pt x="34" y="147"/>
                  <a:pt x="35" y="68"/>
                  <a:pt x="1" y="0"/>
                </a:cubicBezTo>
                <a:lnTo>
                  <a:pt x="215" y="10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Line 55"/>
          <p:cNvSpPr>
            <a:spLocks noChangeShapeType="1"/>
          </p:cNvSpPr>
          <p:nvPr/>
        </p:nvSpPr>
        <p:spPr bwMode="auto">
          <a:xfrm>
            <a:off x="6997701" y="2467610"/>
            <a:ext cx="1905000" cy="6350"/>
          </a:xfrm>
          <a:prstGeom prst="line">
            <a:avLst/>
          </a:prstGeom>
          <a:noFill/>
          <a:ln w="31750" cap="rnd">
            <a:solidFill>
              <a:srgbClr val="92D05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Freeform 56"/>
          <p:cNvSpPr/>
          <p:nvPr/>
        </p:nvSpPr>
        <p:spPr bwMode="auto">
          <a:xfrm>
            <a:off x="8870951" y="2410460"/>
            <a:ext cx="128588" cy="127000"/>
          </a:xfrm>
          <a:custGeom>
            <a:avLst/>
            <a:gdLst>
              <a:gd name="T0" fmla="*/ 215 w 215"/>
              <a:gd name="T1" fmla="*/ 108 h 214"/>
              <a:gd name="T2" fmla="*/ 0 w 215"/>
              <a:gd name="T3" fmla="*/ 214 h 214"/>
              <a:gd name="T4" fmla="*/ 1 w 215"/>
              <a:gd name="T5" fmla="*/ 0 h 214"/>
              <a:gd name="T6" fmla="*/ 215 w 215"/>
              <a:gd name="T7" fmla="*/ 10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214">
                <a:moveTo>
                  <a:pt x="215" y="108"/>
                </a:moveTo>
                <a:lnTo>
                  <a:pt x="0" y="214"/>
                </a:lnTo>
                <a:cubicBezTo>
                  <a:pt x="34" y="147"/>
                  <a:pt x="35" y="68"/>
                  <a:pt x="1" y="0"/>
                </a:cubicBezTo>
                <a:lnTo>
                  <a:pt x="215" y="108"/>
                </a:lnTo>
                <a:close/>
              </a:path>
            </a:pathLst>
          </a:custGeom>
          <a:solidFill>
            <a:srgbClr val="92D05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Line 57"/>
          <p:cNvSpPr>
            <a:spLocks noChangeShapeType="1"/>
          </p:cNvSpPr>
          <p:nvPr/>
        </p:nvSpPr>
        <p:spPr bwMode="auto">
          <a:xfrm>
            <a:off x="6994526" y="2875598"/>
            <a:ext cx="1905000" cy="7938"/>
          </a:xfrm>
          <a:prstGeom prst="line">
            <a:avLst/>
          </a:prstGeom>
          <a:noFill/>
          <a:ln w="31750" cap="rnd">
            <a:solidFill>
              <a:srgbClr val="F59D5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Freeform 58"/>
          <p:cNvSpPr/>
          <p:nvPr/>
        </p:nvSpPr>
        <p:spPr bwMode="auto">
          <a:xfrm>
            <a:off x="8867776" y="2820035"/>
            <a:ext cx="128588" cy="127000"/>
          </a:xfrm>
          <a:custGeom>
            <a:avLst/>
            <a:gdLst>
              <a:gd name="T0" fmla="*/ 215 w 215"/>
              <a:gd name="T1" fmla="*/ 108 h 214"/>
              <a:gd name="T2" fmla="*/ 0 w 215"/>
              <a:gd name="T3" fmla="*/ 214 h 214"/>
              <a:gd name="T4" fmla="*/ 1 w 215"/>
              <a:gd name="T5" fmla="*/ 0 h 214"/>
              <a:gd name="T6" fmla="*/ 215 w 215"/>
              <a:gd name="T7" fmla="*/ 10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214">
                <a:moveTo>
                  <a:pt x="215" y="108"/>
                </a:moveTo>
                <a:lnTo>
                  <a:pt x="0" y="214"/>
                </a:lnTo>
                <a:cubicBezTo>
                  <a:pt x="34" y="147"/>
                  <a:pt x="34" y="67"/>
                  <a:pt x="1" y="0"/>
                </a:cubicBezTo>
                <a:lnTo>
                  <a:pt x="215" y="108"/>
                </a:lnTo>
                <a:close/>
              </a:path>
            </a:pathLst>
          </a:custGeom>
          <a:solidFill>
            <a:srgbClr val="F59D56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Rectangle 59"/>
          <p:cNvSpPr>
            <a:spLocks noChangeArrowheads="1"/>
          </p:cNvSpPr>
          <p:nvPr/>
        </p:nvSpPr>
        <p:spPr bwMode="auto">
          <a:xfrm>
            <a:off x="6704014" y="1862774"/>
            <a:ext cx="36067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Data 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1055" name="Rectangle 60"/>
          <p:cNvSpPr>
            <a:spLocks noChangeArrowheads="1"/>
          </p:cNvSpPr>
          <p:nvPr/>
        </p:nvSpPr>
        <p:spPr bwMode="auto">
          <a:xfrm>
            <a:off x="6704014" y="2305685"/>
            <a:ext cx="40163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Data 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6" name="Rectangle 61"/>
          <p:cNvSpPr>
            <a:spLocks noChangeArrowheads="1"/>
          </p:cNvSpPr>
          <p:nvPr/>
        </p:nvSpPr>
        <p:spPr bwMode="auto">
          <a:xfrm>
            <a:off x="6699251" y="2732723"/>
            <a:ext cx="40163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F59D56"/>
                </a:solidFill>
                <a:effectLst/>
                <a:latin typeface="Times New Roman" panose="02020603050405020304" pitchFamily="18" charset="0"/>
              </a:rPr>
              <a:t>Data 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7" name="Rectangle 62"/>
          <p:cNvSpPr>
            <a:spLocks noChangeArrowheads="1"/>
          </p:cNvSpPr>
          <p:nvPr/>
        </p:nvSpPr>
        <p:spPr bwMode="auto">
          <a:xfrm>
            <a:off x="7761289" y="3077210"/>
            <a:ext cx="392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FPGA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8" name="Rectangle 63"/>
          <p:cNvSpPr>
            <a:spLocks noChangeArrowheads="1"/>
          </p:cNvSpPr>
          <p:nvPr/>
        </p:nvSpPr>
        <p:spPr bwMode="auto">
          <a:xfrm>
            <a:off x="3498535" y="2630488"/>
            <a:ext cx="6016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CPU/GPU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9" name="Rectangle 64"/>
          <p:cNvSpPr>
            <a:spLocks noChangeArrowheads="1"/>
          </p:cNvSpPr>
          <p:nvPr/>
        </p:nvSpPr>
        <p:spPr bwMode="auto">
          <a:xfrm>
            <a:off x="3401062" y="1414463"/>
            <a:ext cx="779463" cy="195263"/>
          </a:xfrm>
          <a:prstGeom prst="rect">
            <a:avLst/>
          </a:prstGeom>
          <a:solidFill>
            <a:srgbClr val="F9C4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Rectangle 65"/>
          <p:cNvSpPr>
            <a:spLocks noChangeArrowheads="1"/>
          </p:cNvSpPr>
          <p:nvPr/>
        </p:nvSpPr>
        <p:spPr bwMode="auto">
          <a:xfrm>
            <a:off x="3401062" y="1414463"/>
            <a:ext cx="779463" cy="195263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Rectangle 66"/>
          <p:cNvSpPr>
            <a:spLocks noChangeArrowheads="1"/>
          </p:cNvSpPr>
          <p:nvPr/>
        </p:nvSpPr>
        <p:spPr bwMode="auto">
          <a:xfrm>
            <a:off x="3550287" y="1446213"/>
            <a:ext cx="53498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lnstruction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2" name="Rectangle 67"/>
          <p:cNvSpPr>
            <a:spLocks noChangeArrowheads="1"/>
          </p:cNvSpPr>
          <p:nvPr/>
        </p:nvSpPr>
        <p:spPr bwMode="auto">
          <a:xfrm>
            <a:off x="3393125" y="2012951"/>
            <a:ext cx="784225" cy="419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75" y="2017713"/>
            <a:ext cx="777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3" name="Rectangle 69"/>
          <p:cNvSpPr>
            <a:spLocks noChangeArrowheads="1"/>
          </p:cNvSpPr>
          <p:nvPr/>
        </p:nvSpPr>
        <p:spPr bwMode="auto">
          <a:xfrm>
            <a:off x="3392490" y="2021206"/>
            <a:ext cx="784225" cy="41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Rectangle 70"/>
          <p:cNvSpPr>
            <a:spLocks noChangeArrowheads="1"/>
          </p:cNvSpPr>
          <p:nvPr/>
        </p:nvSpPr>
        <p:spPr bwMode="auto">
          <a:xfrm>
            <a:off x="3392490" y="2012633"/>
            <a:ext cx="777875" cy="41592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Rectangle 71"/>
          <p:cNvSpPr>
            <a:spLocks noChangeArrowheads="1"/>
          </p:cNvSpPr>
          <p:nvPr/>
        </p:nvSpPr>
        <p:spPr bwMode="auto">
          <a:xfrm>
            <a:off x="3542985" y="2125663"/>
            <a:ext cx="51593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Calculate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9" name="Rectangle 75"/>
          <p:cNvSpPr>
            <a:spLocks noChangeArrowheads="1"/>
          </p:cNvSpPr>
          <p:nvPr/>
        </p:nvSpPr>
        <p:spPr bwMode="auto">
          <a:xfrm>
            <a:off x="7500939" y="1513523"/>
            <a:ext cx="258763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76"/>
          <p:cNvSpPr>
            <a:spLocks noChangeArrowheads="1"/>
          </p:cNvSpPr>
          <p:nvPr/>
        </p:nvSpPr>
        <p:spPr bwMode="auto">
          <a:xfrm>
            <a:off x="7523164" y="1577379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5" name="Rectangle 80"/>
          <p:cNvSpPr>
            <a:spLocks noChangeArrowheads="1"/>
          </p:cNvSpPr>
          <p:nvPr/>
        </p:nvSpPr>
        <p:spPr bwMode="auto">
          <a:xfrm>
            <a:off x="8128001" y="1516698"/>
            <a:ext cx="257175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Rectangle 81"/>
          <p:cNvSpPr>
            <a:spLocks noChangeArrowheads="1"/>
          </p:cNvSpPr>
          <p:nvPr/>
        </p:nvSpPr>
        <p:spPr bwMode="auto">
          <a:xfrm>
            <a:off x="8150227" y="1580554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9" name="Rectangle 85"/>
          <p:cNvSpPr>
            <a:spLocks noChangeArrowheads="1"/>
          </p:cNvSpPr>
          <p:nvPr/>
        </p:nvSpPr>
        <p:spPr bwMode="auto">
          <a:xfrm>
            <a:off x="7813676" y="1515110"/>
            <a:ext cx="258763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Rectangle 86"/>
          <p:cNvSpPr>
            <a:spLocks noChangeArrowheads="1"/>
          </p:cNvSpPr>
          <p:nvPr/>
        </p:nvSpPr>
        <p:spPr bwMode="auto">
          <a:xfrm>
            <a:off x="7837489" y="1578967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3" name="Rectangle 90"/>
          <p:cNvSpPr>
            <a:spLocks noChangeArrowheads="1"/>
          </p:cNvSpPr>
          <p:nvPr/>
        </p:nvSpPr>
        <p:spPr bwMode="auto">
          <a:xfrm>
            <a:off x="8434389" y="1518285"/>
            <a:ext cx="257175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4" name="Rectangle 91"/>
          <p:cNvSpPr>
            <a:spLocks noChangeArrowheads="1"/>
          </p:cNvSpPr>
          <p:nvPr/>
        </p:nvSpPr>
        <p:spPr bwMode="auto">
          <a:xfrm>
            <a:off x="8456614" y="1582142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7" name="Rectangle 95"/>
          <p:cNvSpPr>
            <a:spLocks noChangeArrowheads="1"/>
          </p:cNvSpPr>
          <p:nvPr/>
        </p:nvSpPr>
        <p:spPr bwMode="auto">
          <a:xfrm>
            <a:off x="7500939" y="1934210"/>
            <a:ext cx="258763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8" name="Rectangle 96"/>
          <p:cNvSpPr>
            <a:spLocks noChangeArrowheads="1"/>
          </p:cNvSpPr>
          <p:nvPr/>
        </p:nvSpPr>
        <p:spPr bwMode="auto">
          <a:xfrm>
            <a:off x="7523164" y="1998067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1" name="Rectangle 100"/>
          <p:cNvSpPr>
            <a:spLocks noChangeArrowheads="1"/>
          </p:cNvSpPr>
          <p:nvPr/>
        </p:nvSpPr>
        <p:spPr bwMode="auto">
          <a:xfrm>
            <a:off x="8128001" y="1937385"/>
            <a:ext cx="257175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3" name="Rectangle 101"/>
          <p:cNvSpPr>
            <a:spLocks noChangeArrowheads="1"/>
          </p:cNvSpPr>
          <p:nvPr/>
        </p:nvSpPr>
        <p:spPr bwMode="auto">
          <a:xfrm>
            <a:off x="8150227" y="2001242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05"/>
          <p:cNvSpPr>
            <a:spLocks noChangeArrowheads="1"/>
          </p:cNvSpPr>
          <p:nvPr/>
        </p:nvSpPr>
        <p:spPr bwMode="auto">
          <a:xfrm>
            <a:off x="7813676" y="1935798"/>
            <a:ext cx="258763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8" name="Rectangle 106"/>
          <p:cNvSpPr>
            <a:spLocks noChangeArrowheads="1"/>
          </p:cNvSpPr>
          <p:nvPr/>
        </p:nvSpPr>
        <p:spPr bwMode="auto">
          <a:xfrm>
            <a:off x="7837489" y="1999654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1" name="Rectangle 110"/>
          <p:cNvSpPr>
            <a:spLocks noChangeArrowheads="1"/>
          </p:cNvSpPr>
          <p:nvPr/>
        </p:nvSpPr>
        <p:spPr bwMode="auto">
          <a:xfrm>
            <a:off x="8434389" y="1938973"/>
            <a:ext cx="257175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3" name="Rectangle 111"/>
          <p:cNvSpPr>
            <a:spLocks noChangeArrowheads="1"/>
          </p:cNvSpPr>
          <p:nvPr/>
        </p:nvSpPr>
        <p:spPr bwMode="auto">
          <a:xfrm>
            <a:off x="8456614" y="2002829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37" name="Picture 1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9" y="2343785"/>
            <a:ext cx="2587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" name="Rectangle 115"/>
          <p:cNvSpPr>
            <a:spLocks noChangeArrowheads="1"/>
          </p:cNvSpPr>
          <p:nvPr/>
        </p:nvSpPr>
        <p:spPr bwMode="auto">
          <a:xfrm>
            <a:off x="7498399" y="2350135"/>
            <a:ext cx="258763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8" name="Rectangle 116"/>
          <p:cNvSpPr>
            <a:spLocks noChangeArrowheads="1"/>
          </p:cNvSpPr>
          <p:nvPr/>
        </p:nvSpPr>
        <p:spPr bwMode="auto">
          <a:xfrm>
            <a:off x="7523164" y="2404467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1" name="Rectangle 120"/>
          <p:cNvSpPr>
            <a:spLocks noChangeArrowheads="1"/>
          </p:cNvSpPr>
          <p:nvPr/>
        </p:nvSpPr>
        <p:spPr bwMode="auto">
          <a:xfrm>
            <a:off x="8128001" y="2346960"/>
            <a:ext cx="257175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3" name="Rectangle 121"/>
          <p:cNvSpPr>
            <a:spLocks noChangeArrowheads="1"/>
          </p:cNvSpPr>
          <p:nvPr/>
        </p:nvSpPr>
        <p:spPr bwMode="auto">
          <a:xfrm>
            <a:off x="8150227" y="2409229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47" name="Picture 1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6" y="2345373"/>
            <a:ext cx="2587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" name="Rectangle 125"/>
          <p:cNvSpPr>
            <a:spLocks noChangeArrowheads="1"/>
          </p:cNvSpPr>
          <p:nvPr/>
        </p:nvSpPr>
        <p:spPr bwMode="auto">
          <a:xfrm>
            <a:off x="7807961" y="2343468"/>
            <a:ext cx="258763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8" name="Rectangle 126"/>
          <p:cNvSpPr>
            <a:spLocks noChangeArrowheads="1"/>
          </p:cNvSpPr>
          <p:nvPr/>
        </p:nvSpPr>
        <p:spPr bwMode="auto">
          <a:xfrm>
            <a:off x="7837489" y="2409229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1" name="Rectangle 130"/>
          <p:cNvSpPr>
            <a:spLocks noChangeArrowheads="1"/>
          </p:cNvSpPr>
          <p:nvPr/>
        </p:nvSpPr>
        <p:spPr bwMode="auto">
          <a:xfrm>
            <a:off x="8434389" y="2346960"/>
            <a:ext cx="257175" cy="254000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3" name="Rectangle 131"/>
          <p:cNvSpPr>
            <a:spLocks noChangeArrowheads="1"/>
          </p:cNvSpPr>
          <p:nvPr/>
        </p:nvSpPr>
        <p:spPr bwMode="auto">
          <a:xfrm>
            <a:off x="8456614" y="2410817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6" name="Rectangle 135"/>
          <p:cNvSpPr>
            <a:spLocks noChangeArrowheads="1"/>
          </p:cNvSpPr>
          <p:nvPr/>
        </p:nvSpPr>
        <p:spPr bwMode="auto">
          <a:xfrm>
            <a:off x="7499351" y="2751773"/>
            <a:ext cx="257175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Rectangle 136"/>
          <p:cNvSpPr>
            <a:spLocks noChangeArrowheads="1"/>
          </p:cNvSpPr>
          <p:nvPr/>
        </p:nvSpPr>
        <p:spPr bwMode="auto">
          <a:xfrm>
            <a:off x="7521577" y="2815629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1" name="Rectangle 140"/>
          <p:cNvSpPr>
            <a:spLocks noChangeArrowheads="1"/>
          </p:cNvSpPr>
          <p:nvPr/>
        </p:nvSpPr>
        <p:spPr bwMode="auto">
          <a:xfrm>
            <a:off x="8124826" y="2754948"/>
            <a:ext cx="258763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141"/>
          <p:cNvSpPr>
            <a:spLocks noChangeArrowheads="1"/>
          </p:cNvSpPr>
          <p:nvPr/>
        </p:nvSpPr>
        <p:spPr bwMode="auto">
          <a:xfrm>
            <a:off x="8148639" y="2818804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6" name="Rectangle 145"/>
          <p:cNvSpPr>
            <a:spLocks noChangeArrowheads="1"/>
          </p:cNvSpPr>
          <p:nvPr/>
        </p:nvSpPr>
        <p:spPr bwMode="auto">
          <a:xfrm>
            <a:off x="7812089" y="2753360"/>
            <a:ext cx="257175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Rectangle 146"/>
          <p:cNvSpPr>
            <a:spLocks noChangeArrowheads="1"/>
          </p:cNvSpPr>
          <p:nvPr/>
        </p:nvSpPr>
        <p:spPr bwMode="auto">
          <a:xfrm>
            <a:off x="7834314" y="2817217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50"/>
          <p:cNvSpPr>
            <a:spLocks noChangeArrowheads="1"/>
          </p:cNvSpPr>
          <p:nvPr/>
        </p:nvSpPr>
        <p:spPr bwMode="auto">
          <a:xfrm>
            <a:off x="8431214" y="2756535"/>
            <a:ext cx="258763" cy="252413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Rectangle 151"/>
          <p:cNvSpPr>
            <a:spLocks noChangeArrowheads="1"/>
          </p:cNvSpPr>
          <p:nvPr/>
        </p:nvSpPr>
        <p:spPr bwMode="auto">
          <a:xfrm>
            <a:off x="8453439" y="2820392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CLB</a:t>
            </a:r>
            <a:endParaRPr kumimoji="0" lang="zh-CN" altLang="zh-C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53"/>
          <p:cNvSpPr/>
          <p:nvPr/>
        </p:nvSpPr>
        <p:spPr bwMode="auto">
          <a:xfrm>
            <a:off x="7219951" y="1527810"/>
            <a:ext cx="238125" cy="236538"/>
          </a:xfrm>
          <a:custGeom>
            <a:avLst/>
            <a:gdLst>
              <a:gd name="T0" fmla="*/ 1 w 150"/>
              <a:gd name="T1" fmla="*/ 149 h 149"/>
              <a:gd name="T2" fmla="*/ 150 w 150"/>
              <a:gd name="T3" fmla="*/ 75 h 149"/>
              <a:gd name="T4" fmla="*/ 0 w 150"/>
              <a:gd name="T5" fmla="*/ 0 h 149"/>
              <a:gd name="T6" fmla="*/ 1 w 15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149">
                <a:moveTo>
                  <a:pt x="1" y="149"/>
                </a:moveTo>
                <a:lnTo>
                  <a:pt x="150" y="75"/>
                </a:lnTo>
                <a:lnTo>
                  <a:pt x="0" y="0"/>
                </a:lnTo>
                <a:lnTo>
                  <a:pt x="1" y="14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155"/>
          <p:cNvSpPr/>
          <p:nvPr/>
        </p:nvSpPr>
        <p:spPr bwMode="auto">
          <a:xfrm>
            <a:off x="7217411" y="1521460"/>
            <a:ext cx="238125" cy="236538"/>
          </a:xfrm>
          <a:custGeom>
            <a:avLst/>
            <a:gdLst>
              <a:gd name="T0" fmla="*/ 1 w 150"/>
              <a:gd name="T1" fmla="*/ 149 h 149"/>
              <a:gd name="T2" fmla="*/ 150 w 150"/>
              <a:gd name="T3" fmla="*/ 75 h 149"/>
              <a:gd name="T4" fmla="*/ 0 w 150"/>
              <a:gd name="T5" fmla="*/ 0 h 149"/>
              <a:gd name="T6" fmla="*/ 1 w 15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149">
                <a:moveTo>
                  <a:pt x="1" y="149"/>
                </a:moveTo>
                <a:lnTo>
                  <a:pt x="150" y="75"/>
                </a:lnTo>
                <a:lnTo>
                  <a:pt x="0" y="0"/>
                </a:lnTo>
                <a:lnTo>
                  <a:pt x="1" y="149"/>
                </a:lnTo>
                <a:close/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157"/>
          <p:cNvSpPr/>
          <p:nvPr/>
        </p:nvSpPr>
        <p:spPr bwMode="auto">
          <a:xfrm>
            <a:off x="7224714" y="1942148"/>
            <a:ext cx="238125" cy="236538"/>
          </a:xfrm>
          <a:custGeom>
            <a:avLst/>
            <a:gdLst>
              <a:gd name="T0" fmla="*/ 1 w 150"/>
              <a:gd name="T1" fmla="*/ 149 h 149"/>
              <a:gd name="T2" fmla="*/ 150 w 150"/>
              <a:gd name="T3" fmla="*/ 74 h 149"/>
              <a:gd name="T4" fmla="*/ 0 w 150"/>
              <a:gd name="T5" fmla="*/ 0 h 149"/>
              <a:gd name="T6" fmla="*/ 1 w 15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149">
                <a:moveTo>
                  <a:pt x="1" y="149"/>
                </a:moveTo>
                <a:lnTo>
                  <a:pt x="150" y="74"/>
                </a:lnTo>
                <a:lnTo>
                  <a:pt x="0" y="0"/>
                </a:lnTo>
                <a:lnTo>
                  <a:pt x="1" y="14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159"/>
          <p:cNvSpPr/>
          <p:nvPr/>
        </p:nvSpPr>
        <p:spPr bwMode="auto">
          <a:xfrm>
            <a:off x="7232334" y="1951038"/>
            <a:ext cx="238125" cy="236538"/>
          </a:xfrm>
          <a:custGeom>
            <a:avLst/>
            <a:gdLst>
              <a:gd name="T0" fmla="*/ 1 w 150"/>
              <a:gd name="T1" fmla="*/ 149 h 149"/>
              <a:gd name="T2" fmla="*/ 150 w 150"/>
              <a:gd name="T3" fmla="*/ 74 h 149"/>
              <a:gd name="T4" fmla="*/ 0 w 150"/>
              <a:gd name="T5" fmla="*/ 0 h 149"/>
              <a:gd name="T6" fmla="*/ 1 w 15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149">
                <a:moveTo>
                  <a:pt x="1" y="149"/>
                </a:moveTo>
                <a:lnTo>
                  <a:pt x="150" y="74"/>
                </a:lnTo>
                <a:lnTo>
                  <a:pt x="0" y="0"/>
                </a:lnTo>
                <a:lnTo>
                  <a:pt x="1" y="149"/>
                </a:lnTo>
                <a:close/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161"/>
          <p:cNvSpPr/>
          <p:nvPr/>
        </p:nvSpPr>
        <p:spPr bwMode="auto">
          <a:xfrm>
            <a:off x="7227889" y="2350135"/>
            <a:ext cx="238125" cy="236538"/>
          </a:xfrm>
          <a:custGeom>
            <a:avLst/>
            <a:gdLst>
              <a:gd name="T0" fmla="*/ 0 w 150"/>
              <a:gd name="T1" fmla="*/ 149 h 149"/>
              <a:gd name="T2" fmla="*/ 150 w 150"/>
              <a:gd name="T3" fmla="*/ 74 h 149"/>
              <a:gd name="T4" fmla="*/ 0 w 150"/>
              <a:gd name="T5" fmla="*/ 0 h 149"/>
              <a:gd name="T6" fmla="*/ 0 w 15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149">
                <a:moveTo>
                  <a:pt x="0" y="149"/>
                </a:moveTo>
                <a:lnTo>
                  <a:pt x="150" y="74"/>
                </a:lnTo>
                <a:lnTo>
                  <a:pt x="0" y="0"/>
                </a:lnTo>
                <a:lnTo>
                  <a:pt x="0" y="14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163"/>
          <p:cNvSpPr/>
          <p:nvPr/>
        </p:nvSpPr>
        <p:spPr bwMode="auto">
          <a:xfrm>
            <a:off x="7240589" y="2347595"/>
            <a:ext cx="238125" cy="236538"/>
          </a:xfrm>
          <a:custGeom>
            <a:avLst/>
            <a:gdLst>
              <a:gd name="T0" fmla="*/ 0 w 150"/>
              <a:gd name="T1" fmla="*/ 149 h 149"/>
              <a:gd name="T2" fmla="*/ 150 w 150"/>
              <a:gd name="T3" fmla="*/ 74 h 149"/>
              <a:gd name="T4" fmla="*/ 0 w 150"/>
              <a:gd name="T5" fmla="*/ 0 h 149"/>
              <a:gd name="T6" fmla="*/ 0 w 15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149">
                <a:moveTo>
                  <a:pt x="0" y="149"/>
                </a:moveTo>
                <a:lnTo>
                  <a:pt x="150" y="74"/>
                </a:lnTo>
                <a:lnTo>
                  <a:pt x="0" y="0"/>
                </a:lnTo>
                <a:lnTo>
                  <a:pt x="0" y="149"/>
                </a:lnTo>
                <a:close/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165"/>
          <p:cNvSpPr/>
          <p:nvPr/>
        </p:nvSpPr>
        <p:spPr bwMode="auto">
          <a:xfrm>
            <a:off x="7232651" y="2764473"/>
            <a:ext cx="238125" cy="236538"/>
          </a:xfrm>
          <a:custGeom>
            <a:avLst/>
            <a:gdLst>
              <a:gd name="T0" fmla="*/ 0 w 150"/>
              <a:gd name="T1" fmla="*/ 149 h 149"/>
              <a:gd name="T2" fmla="*/ 150 w 150"/>
              <a:gd name="T3" fmla="*/ 74 h 149"/>
              <a:gd name="T4" fmla="*/ 0 w 150"/>
              <a:gd name="T5" fmla="*/ 0 h 149"/>
              <a:gd name="T6" fmla="*/ 0 w 15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149">
                <a:moveTo>
                  <a:pt x="0" y="149"/>
                </a:moveTo>
                <a:lnTo>
                  <a:pt x="150" y="74"/>
                </a:lnTo>
                <a:lnTo>
                  <a:pt x="0" y="0"/>
                </a:lnTo>
                <a:lnTo>
                  <a:pt x="0" y="14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Freeform 167"/>
          <p:cNvSpPr/>
          <p:nvPr/>
        </p:nvSpPr>
        <p:spPr bwMode="auto">
          <a:xfrm>
            <a:off x="7237731" y="2765743"/>
            <a:ext cx="238125" cy="236538"/>
          </a:xfrm>
          <a:custGeom>
            <a:avLst/>
            <a:gdLst>
              <a:gd name="T0" fmla="*/ 0 w 150"/>
              <a:gd name="T1" fmla="*/ 149 h 149"/>
              <a:gd name="T2" fmla="*/ 150 w 150"/>
              <a:gd name="T3" fmla="*/ 74 h 149"/>
              <a:gd name="T4" fmla="*/ 0 w 150"/>
              <a:gd name="T5" fmla="*/ 0 h 149"/>
              <a:gd name="T6" fmla="*/ 0 w 15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149">
                <a:moveTo>
                  <a:pt x="0" y="149"/>
                </a:moveTo>
                <a:lnTo>
                  <a:pt x="150" y="74"/>
                </a:lnTo>
                <a:lnTo>
                  <a:pt x="0" y="0"/>
                </a:lnTo>
                <a:lnTo>
                  <a:pt x="0" y="14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3175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Rectangle 168"/>
          <p:cNvSpPr>
            <a:spLocks noChangeArrowheads="1"/>
          </p:cNvSpPr>
          <p:nvPr/>
        </p:nvSpPr>
        <p:spPr bwMode="auto">
          <a:xfrm>
            <a:off x="3399475" y="1649413"/>
            <a:ext cx="777875" cy="196850"/>
          </a:xfrm>
          <a:prstGeom prst="rect">
            <a:avLst/>
          </a:prstGeom>
          <a:solidFill>
            <a:srgbClr val="F9C4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Rectangle 169"/>
          <p:cNvSpPr>
            <a:spLocks noChangeArrowheads="1"/>
          </p:cNvSpPr>
          <p:nvPr/>
        </p:nvSpPr>
        <p:spPr bwMode="auto">
          <a:xfrm>
            <a:off x="3402015" y="1649413"/>
            <a:ext cx="777875" cy="196850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Rectangle 170"/>
          <p:cNvSpPr>
            <a:spLocks noChangeArrowheads="1"/>
          </p:cNvSpPr>
          <p:nvPr/>
        </p:nvSpPr>
        <p:spPr bwMode="auto">
          <a:xfrm>
            <a:off x="3547112" y="1679576"/>
            <a:ext cx="57308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lnstruction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8" name="Rectangle 171"/>
          <p:cNvSpPr>
            <a:spLocks noChangeArrowheads="1"/>
          </p:cNvSpPr>
          <p:nvPr/>
        </p:nvSpPr>
        <p:spPr bwMode="auto">
          <a:xfrm>
            <a:off x="2593025" y="2082801"/>
            <a:ext cx="3143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F59D56"/>
                </a:solidFill>
                <a:effectLst/>
                <a:latin typeface="Times New Roman" panose="02020603050405020304" pitchFamily="18" charset="0"/>
              </a:rPr>
              <a:t>Data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9" name="Rectangle 172"/>
          <p:cNvSpPr>
            <a:spLocks noChangeArrowheads="1"/>
          </p:cNvSpPr>
          <p:nvPr/>
        </p:nvSpPr>
        <p:spPr bwMode="auto">
          <a:xfrm>
            <a:off x="3234375" y="912813"/>
            <a:ext cx="409575" cy="195263"/>
          </a:xfrm>
          <a:prstGeom prst="rect">
            <a:avLst/>
          </a:prstGeom>
          <a:solidFill>
            <a:srgbClr val="7E64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Rectangle 173"/>
          <p:cNvSpPr>
            <a:spLocks noChangeArrowheads="1"/>
          </p:cNvSpPr>
          <p:nvPr/>
        </p:nvSpPr>
        <p:spPr bwMode="auto">
          <a:xfrm>
            <a:off x="3232470" y="912813"/>
            <a:ext cx="409575" cy="195263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Rectangle 175"/>
          <p:cNvSpPr>
            <a:spLocks noChangeArrowheads="1"/>
          </p:cNvSpPr>
          <p:nvPr/>
        </p:nvSpPr>
        <p:spPr bwMode="auto">
          <a:xfrm>
            <a:off x="3642362" y="912813"/>
            <a:ext cx="723900" cy="196850"/>
          </a:xfrm>
          <a:prstGeom prst="rect">
            <a:avLst/>
          </a:prstGeom>
          <a:solidFill>
            <a:srgbClr val="EA7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Rectangle 176"/>
          <p:cNvSpPr>
            <a:spLocks noChangeArrowheads="1"/>
          </p:cNvSpPr>
          <p:nvPr/>
        </p:nvSpPr>
        <p:spPr bwMode="auto">
          <a:xfrm>
            <a:off x="3642362" y="912813"/>
            <a:ext cx="723900" cy="196850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Rectangle 178"/>
          <p:cNvSpPr>
            <a:spLocks noChangeArrowheads="1"/>
          </p:cNvSpPr>
          <p:nvPr/>
        </p:nvSpPr>
        <p:spPr bwMode="auto">
          <a:xfrm>
            <a:off x="3589657" y="2292033"/>
            <a:ext cx="43973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32b/16b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174"/>
          <p:cNvSpPr>
            <a:spLocks noChangeArrowheads="1"/>
          </p:cNvSpPr>
          <p:nvPr/>
        </p:nvSpPr>
        <p:spPr bwMode="auto">
          <a:xfrm>
            <a:off x="3306447" y="943293"/>
            <a:ext cx="2111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操作码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177"/>
          <p:cNvSpPr>
            <a:spLocks noChangeArrowheads="1"/>
          </p:cNvSpPr>
          <p:nvPr/>
        </p:nvSpPr>
        <p:spPr bwMode="auto">
          <a:xfrm>
            <a:off x="3771585" y="943293"/>
            <a:ext cx="3143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操作数地址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Freeform 58"/>
          <p:cNvSpPr/>
          <p:nvPr/>
        </p:nvSpPr>
        <p:spPr bwMode="auto">
          <a:xfrm>
            <a:off x="4739006" y="2174240"/>
            <a:ext cx="128588" cy="127000"/>
          </a:xfrm>
          <a:custGeom>
            <a:avLst/>
            <a:gdLst>
              <a:gd name="T0" fmla="*/ 215 w 215"/>
              <a:gd name="T1" fmla="*/ 108 h 214"/>
              <a:gd name="T2" fmla="*/ 0 w 215"/>
              <a:gd name="T3" fmla="*/ 214 h 214"/>
              <a:gd name="T4" fmla="*/ 1 w 215"/>
              <a:gd name="T5" fmla="*/ 0 h 214"/>
              <a:gd name="T6" fmla="*/ 215 w 215"/>
              <a:gd name="T7" fmla="*/ 10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214">
                <a:moveTo>
                  <a:pt x="215" y="108"/>
                </a:moveTo>
                <a:lnTo>
                  <a:pt x="0" y="214"/>
                </a:lnTo>
                <a:cubicBezTo>
                  <a:pt x="34" y="147"/>
                  <a:pt x="34" y="67"/>
                  <a:pt x="1" y="0"/>
                </a:cubicBezTo>
                <a:lnTo>
                  <a:pt x="215" y="108"/>
                </a:lnTo>
                <a:close/>
              </a:path>
            </a:pathLst>
          </a:custGeom>
          <a:solidFill>
            <a:srgbClr val="F59D56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176145" y="1642110"/>
            <a:ext cx="400685" cy="124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 rot="16200000">
            <a:off x="1858645" y="2053590"/>
            <a:ext cx="1067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81" name="矩形 80"/>
          <p:cNvSpPr/>
          <p:nvPr/>
        </p:nvSpPr>
        <p:spPr>
          <a:xfrm>
            <a:off x="4899660" y="1649730"/>
            <a:ext cx="400685" cy="124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 rot="16200000">
            <a:off x="4582160" y="2061210"/>
            <a:ext cx="1067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Memory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3070226" y="4035837"/>
            <a:ext cx="1526128" cy="1304738"/>
            <a:chOff x="4174" y="5803"/>
            <a:chExt cx="3409" cy="2915"/>
          </a:xfrm>
        </p:grpSpPr>
        <p:sp>
          <p:nvSpPr>
            <p:cNvPr id="83" name="Rectangle 22"/>
            <p:cNvSpPr>
              <a:spLocks noChangeArrowheads="1"/>
            </p:cNvSpPr>
            <p:nvPr/>
          </p:nvSpPr>
          <p:spPr bwMode="auto">
            <a:xfrm>
              <a:off x="4509" y="5803"/>
              <a:ext cx="2785" cy="291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84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" y="5803"/>
              <a:ext cx="2780" cy="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25"/>
            <p:cNvSpPr>
              <a:spLocks noChangeArrowheads="1"/>
            </p:cNvSpPr>
            <p:nvPr/>
          </p:nvSpPr>
          <p:spPr bwMode="auto">
            <a:xfrm>
              <a:off x="4887" y="6148"/>
              <a:ext cx="1985" cy="2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86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" y="6158"/>
              <a:ext cx="1985" cy="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4887" y="6143"/>
              <a:ext cx="1985" cy="21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4887" y="6153"/>
              <a:ext cx="1985" cy="214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4174" y="7240"/>
              <a:ext cx="3303" cy="3"/>
            </a:xfrm>
            <a:prstGeom prst="line">
              <a:avLst/>
            </a:prstGeom>
            <a:noFill/>
            <a:ln w="38100" cap="rnd">
              <a:solidFill>
                <a:srgbClr val="F59D5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3"/>
            <p:cNvSpPr>
              <a:spLocks noChangeArrowheads="1"/>
            </p:cNvSpPr>
            <p:nvPr/>
          </p:nvSpPr>
          <p:spPr bwMode="auto">
            <a:xfrm>
              <a:off x="5638" y="7783"/>
              <a:ext cx="63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PE</a:t>
              </a:r>
            </a:p>
          </p:txBody>
        </p:sp>
        <p:sp>
          <p:nvSpPr>
            <p:cNvPr id="94" name="Rectangle 67"/>
            <p:cNvSpPr>
              <a:spLocks noChangeArrowheads="1"/>
            </p:cNvSpPr>
            <p:nvPr/>
          </p:nvSpPr>
          <p:spPr bwMode="auto">
            <a:xfrm>
              <a:off x="5262" y="6810"/>
              <a:ext cx="1235" cy="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95" name="Picture 6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" y="6818"/>
              <a:ext cx="1225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69"/>
            <p:cNvSpPr>
              <a:spLocks noChangeArrowheads="1"/>
            </p:cNvSpPr>
            <p:nvPr/>
          </p:nvSpPr>
          <p:spPr bwMode="auto">
            <a:xfrm>
              <a:off x="5261" y="6823"/>
              <a:ext cx="1235" cy="6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0"/>
            <p:cNvSpPr>
              <a:spLocks noChangeArrowheads="1"/>
            </p:cNvSpPr>
            <p:nvPr/>
          </p:nvSpPr>
          <p:spPr bwMode="auto">
            <a:xfrm>
              <a:off x="5261" y="6810"/>
              <a:ext cx="1225" cy="65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1"/>
            <p:cNvSpPr>
              <a:spLocks noChangeArrowheads="1"/>
            </p:cNvSpPr>
            <p:nvPr/>
          </p:nvSpPr>
          <p:spPr bwMode="auto">
            <a:xfrm>
              <a:off x="5569" y="6989"/>
              <a:ext cx="76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99" name="Rectangle 168"/>
            <p:cNvSpPr>
              <a:spLocks noChangeArrowheads="1"/>
            </p:cNvSpPr>
            <p:nvPr/>
          </p:nvSpPr>
          <p:spPr bwMode="auto">
            <a:xfrm>
              <a:off x="5272" y="6238"/>
              <a:ext cx="1225" cy="310"/>
            </a:xfrm>
            <a:prstGeom prst="rect">
              <a:avLst/>
            </a:prstGeom>
            <a:solidFill>
              <a:srgbClr val="F9C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169"/>
            <p:cNvSpPr>
              <a:spLocks noChangeArrowheads="1"/>
            </p:cNvSpPr>
            <p:nvPr/>
          </p:nvSpPr>
          <p:spPr bwMode="auto">
            <a:xfrm>
              <a:off x="5276" y="6238"/>
              <a:ext cx="1225" cy="31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170"/>
            <p:cNvSpPr>
              <a:spLocks noChangeArrowheads="1"/>
            </p:cNvSpPr>
            <p:nvPr/>
          </p:nvSpPr>
          <p:spPr bwMode="auto">
            <a:xfrm>
              <a:off x="5313" y="6285"/>
              <a:ext cx="109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lnstruction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Freeform 58"/>
            <p:cNvSpPr/>
            <p:nvPr/>
          </p:nvSpPr>
          <p:spPr bwMode="auto">
            <a:xfrm>
              <a:off x="7381" y="7130"/>
              <a:ext cx="203" cy="200"/>
            </a:xfrm>
            <a:custGeom>
              <a:avLst/>
              <a:gdLst>
                <a:gd name="T0" fmla="*/ 215 w 215"/>
                <a:gd name="T1" fmla="*/ 108 h 214"/>
                <a:gd name="T2" fmla="*/ 0 w 215"/>
                <a:gd name="T3" fmla="*/ 214 h 214"/>
                <a:gd name="T4" fmla="*/ 1 w 215"/>
                <a:gd name="T5" fmla="*/ 0 h 214"/>
                <a:gd name="T6" fmla="*/ 215 w 215"/>
                <a:gd name="T7" fmla="*/ 10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14">
                  <a:moveTo>
                    <a:pt x="215" y="108"/>
                  </a:moveTo>
                  <a:lnTo>
                    <a:pt x="0" y="214"/>
                  </a:lnTo>
                  <a:cubicBezTo>
                    <a:pt x="34" y="147"/>
                    <a:pt x="34" y="67"/>
                    <a:pt x="1" y="0"/>
                  </a:cubicBezTo>
                  <a:lnTo>
                    <a:pt x="215" y="108"/>
                  </a:lnTo>
                  <a:close/>
                </a:path>
              </a:pathLst>
            </a:custGeom>
            <a:solidFill>
              <a:srgbClr val="F59D5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563746" y="4035837"/>
            <a:ext cx="1526128" cy="1304738"/>
            <a:chOff x="4174" y="5803"/>
            <a:chExt cx="3409" cy="2915"/>
          </a:xfrm>
        </p:grpSpPr>
        <p:sp>
          <p:nvSpPr>
            <p:cNvPr id="124" name="Rectangle 22"/>
            <p:cNvSpPr>
              <a:spLocks noChangeArrowheads="1"/>
            </p:cNvSpPr>
            <p:nvPr/>
          </p:nvSpPr>
          <p:spPr bwMode="auto">
            <a:xfrm>
              <a:off x="4509" y="5803"/>
              <a:ext cx="2785" cy="291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5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" y="5803"/>
              <a:ext cx="2780" cy="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Rectangle 25"/>
            <p:cNvSpPr>
              <a:spLocks noChangeArrowheads="1"/>
            </p:cNvSpPr>
            <p:nvPr/>
          </p:nvSpPr>
          <p:spPr bwMode="auto">
            <a:xfrm>
              <a:off x="4887" y="6148"/>
              <a:ext cx="1985" cy="2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" y="6158"/>
              <a:ext cx="1985" cy="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Rectangle 27"/>
            <p:cNvSpPr>
              <a:spLocks noChangeArrowheads="1"/>
            </p:cNvSpPr>
            <p:nvPr/>
          </p:nvSpPr>
          <p:spPr bwMode="auto">
            <a:xfrm>
              <a:off x="4887" y="6143"/>
              <a:ext cx="1985" cy="21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29" name="Rectangle 28"/>
            <p:cNvSpPr>
              <a:spLocks noChangeArrowheads="1"/>
            </p:cNvSpPr>
            <p:nvPr/>
          </p:nvSpPr>
          <p:spPr bwMode="auto">
            <a:xfrm>
              <a:off x="4887" y="6153"/>
              <a:ext cx="1985" cy="214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Line 29"/>
            <p:cNvSpPr>
              <a:spLocks noChangeShapeType="1"/>
            </p:cNvSpPr>
            <p:nvPr/>
          </p:nvSpPr>
          <p:spPr bwMode="auto">
            <a:xfrm>
              <a:off x="4174" y="7240"/>
              <a:ext cx="3303" cy="3"/>
            </a:xfrm>
            <a:prstGeom prst="line">
              <a:avLst/>
            </a:prstGeom>
            <a:noFill/>
            <a:ln w="38100" cap="rnd">
              <a:solidFill>
                <a:srgbClr val="F59D5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63"/>
            <p:cNvSpPr>
              <a:spLocks noChangeArrowheads="1"/>
            </p:cNvSpPr>
            <p:nvPr/>
          </p:nvSpPr>
          <p:spPr bwMode="auto">
            <a:xfrm>
              <a:off x="5638" y="7783"/>
              <a:ext cx="63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PE</a:t>
              </a:r>
            </a:p>
          </p:txBody>
        </p:sp>
        <p:sp>
          <p:nvSpPr>
            <p:cNvPr id="132" name="Rectangle 67"/>
            <p:cNvSpPr>
              <a:spLocks noChangeArrowheads="1"/>
            </p:cNvSpPr>
            <p:nvPr/>
          </p:nvSpPr>
          <p:spPr bwMode="auto">
            <a:xfrm>
              <a:off x="5262" y="6810"/>
              <a:ext cx="1235" cy="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" name="Picture 6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" y="6818"/>
              <a:ext cx="1225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" name="Rectangle 69"/>
            <p:cNvSpPr>
              <a:spLocks noChangeArrowheads="1"/>
            </p:cNvSpPr>
            <p:nvPr/>
          </p:nvSpPr>
          <p:spPr bwMode="auto">
            <a:xfrm>
              <a:off x="5261" y="6823"/>
              <a:ext cx="1235" cy="6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70"/>
            <p:cNvSpPr>
              <a:spLocks noChangeArrowheads="1"/>
            </p:cNvSpPr>
            <p:nvPr/>
          </p:nvSpPr>
          <p:spPr bwMode="auto">
            <a:xfrm>
              <a:off x="5261" y="6810"/>
              <a:ext cx="1225" cy="65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71"/>
            <p:cNvSpPr>
              <a:spLocks noChangeArrowheads="1"/>
            </p:cNvSpPr>
            <p:nvPr/>
          </p:nvSpPr>
          <p:spPr bwMode="auto">
            <a:xfrm>
              <a:off x="5569" y="6989"/>
              <a:ext cx="76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37" name="Rectangle 168"/>
            <p:cNvSpPr>
              <a:spLocks noChangeArrowheads="1"/>
            </p:cNvSpPr>
            <p:nvPr/>
          </p:nvSpPr>
          <p:spPr bwMode="auto">
            <a:xfrm>
              <a:off x="5272" y="6238"/>
              <a:ext cx="1225" cy="310"/>
            </a:xfrm>
            <a:prstGeom prst="rect">
              <a:avLst/>
            </a:prstGeom>
            <a:solidFill>
              <a:srgbClr val="F9C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169"/>
            <p:cNvSpPr>
              <a:spLocks noChangeArrowheads="1"/>
            </p:cNvSpPr>
            <p:nvPr/>
          </p:nvSpPr>
          <p:spPr bwMode="auto">
            <a:xfrm>
              <a:off x="5276" y="6238"/>
              <a:ext cx="1225" cy="31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170"/>
            <p:cNvSpPr>
              <a:spLocks noChangeArrowheads="1"/>
            </p:cNvSpPr>
            <p:nvPr/>
          </p:nvSpPr>
          <p:spPr bwMode="auto">
            <a:xfrm>
              <a:off x="5313" y="6285"/>
              <a:ext cx="109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lnstruction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Freeform 58"/>
            <p:cNvSpPr/>
            <p:nvPr/>
          </p:nvSpPr>
          <p:spPr bwMode="auto">
            <a:xfrm>
              <a:off x="7381" y="7130"/>
              <a:ext cx="203" cy="200"/>
            </a:xfrm>
            <a:custGeom>
              <a:avLst/>
              <a:gdLst>
                <a:gd name="T0" fmla="*/ 215 w 215"/>
                <a:gd name="T1" fmla="*/ 108 h 214"/>
                <a:gd name="T2" fmla="*/ 0 w 215"/>
                <a:gd name="T3" fmla="*/ 214 h 214"/>
                <a:gd name="T4" fmla="*/ 1 w 215"/>
                <a:gd name="T5" fmla="*/ 0 h 214"/>
                <a:gd name="T6" fmla="*/ 215 w 215"/>
                <a:gd name="T7" fmla="*/ 10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14">
                  <a:moveTo>
                    <a:pt x="215" y="108"/>
                  </a:moveTo>
                  <a:lnTo>
                    <a:pt x="0" y="214"/>
                  </a:lnTo>
                  <a:cubicBezTo>
                    <a:pt x="34" y="147"/>
                    <a:pt x="34" y="67"/>
                    <a:pt x="1" y="0"/>
                  </a:cubicBezTo>
                  <a:lnTo>
                    <a:pt x="215" y="108"/>
                  </a:lnTo>
                  <a:close/>
                </a:path>
              </a:pathLst>
            </a:custGeom>
            <a:solidFill>
              <a:srgbClr val="F59D5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7571106" y="4028852"/>
            <a:ext cx="1526128" cy="1304738"/>
            <a:chOff x="4174" y="5803"/>
            <a:chExt cx="3409" cy="2915"/>
          </a:xfrm>
        </p:grpSpPr>
        <p:sp>
          <p:nvSpPr>
            <p:cNvPr id="160" name="Rectangle 22"/>
            <p:cNvSpPr>
              <a:spLocks noChangeArrowheads="1"/>
            </p:cNvSpPr>
            <p:nvPr/>
          </p:nvSpPr>
          <p:spPr bwMode="auto">
            <a:xfrm>
              <a:off x="4509" y="5803"/>
              <a:ext cx="2785" cy="291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1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" y="5803"/>
              <a:ext cx="2780" cy="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Rectangle 25"/>
            <p:cNvSpPr>
              <a:spLocks noChangeArrowheads="1"/>
            </p:cNvSpPr>
            <p:nvPr/>
          </p:nvSpPr>
          <p:spPr bwMode="auto">
            <a:xfrm>
              <a:off x="4887" y="6148"/>
              <a:ext cx="1985" cy="2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3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" y="6158"/>
              <a:ext cx="1985" cy="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Rectangle 27"/>
            <p:cNvSpPr>
              <a:spLocks noChangeArrowheads="1"/>
            </p:cNvSpPr>
            <p:nvPr/>
          </p:nvSpPr>
          <p:spPr bwMode="auto">
            <a:xfrm>
              <a:off x="4887" y="6143"/>
              <a:ext cx="1985" cy="21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65" name="Rectangle 28"/>
            <p:cNvSpPr>
              <a:spLocks noChangeArrowheads="1"/>
            </p:cNvSpPr>
            <p:nvPr/>
          </p:nvSpPr>
          <p:spPr bwMode="auto">
            <a:xfrm>
              <a:off x="4887" y="6153"/>
              <a:ext cx="1985" cy="214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Line 29"/>
            <p:cNvSpPr>
              <a:spLocks noChangeShapeType="1"/>
            </p:cNvSpPr>
            <p:nvPr/>
          </p:nvSpPr>
          <p:spPr bwMode="auto">
            <a:xfrm>
              <a:off x="4174" y="7240"/>
              <a:ext cx="3303" cy="3"/>
            </a:xfrm>
            <a:prstGeom prst="line">
              <a:avLst/>
            </a:prstGeom>
            <a:noFill/>
            <a:ln w="38100" cap="rnd">
              <a:solidFill>
                <a:srgbClr val="F59D5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63"/>
            <p:cNvSpPr>
              <a:spLocks noChangeArrowheads="1"/>
            </p:cNvSpPr>
            <p:nvPr/>
          </p:nvSpPr>
          <p:spPr bwMode="auto">
            <a:xfrm>
              <a:off x="5638" y="7783"/>
              <a:ext cx="63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PE</a:t>
              </a:r>
            </a:p>
          </p:txBody>
        </p:sp>
        <p:sp>
          <p:nvSpPr>
            <p:cNvPr id="168" name="Rectangle 67"/>
            <p:cNvSpPr>
              <a:spLocks noChangeArrowheads="1"/>
            </p:cNvSpPr>
            <p:nvPr/>
          </p:nvSpPr>
          <p:spPr bwMode="auto">
            <a:xfrm>
              <a:off x="5262" y="6810"/>
              <a:ext cx="1235" cy="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" name="Picture 6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" y="6818"/>
              <a:ext cx="1225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Rectangle 69"/>
            <p:cNvSpPr>
              <a:spLocks noChangeArrowheads="1"/>
            </p:cNvSpPr>
            <p:nvPr/>
          </p:nvSpPr>
          <p:spPr bwMode="auto">
            <a:xfrm>
              <a:off x="5261" y="6823"/>
              <a:ext cx="1235" cy="6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70"/>
            <p:cNvSpPr>
              <a:spLocks noChangeArrowheads="1"/>
            </p:cNvSpPr>
            <p:nvPr/>
          </p:nvSpPr>
          <p:spPr bwMode="auto">
            <a:xfrm>
              <a:off x="5261" y="6810"/>
              <a:ext cx="1225" cy="65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Rectangle 71"/>
            <p:cNvSpPr>
              <a:spLocks noChangeArrowheads="1"/>
            </p:cNvSpPr>
            <p:nvPr/>
          </p:nvSpPr>
          <p:spPr bwMode="auto">
            <a:xfrm>
              <a:off x="5569" y="6989"/>
              <a:ext cx="76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5272" y="6238"/>
              <a:ext cx="1225" cy="310"/>
            </a:xfrm>
            <a:prstGeom prst="rect">
              <a:avLst/>
            </a:prstGeom>
            <a:solidFill>
              <a:srgbClr val="F9C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5276" y="6238"/>
              <a:ext cx="1225" cy="31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5313" y="6285"/>
              <a:ext cx="109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lnstruction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Freeform 58"/>
            <p:cNvSpPr/>
            <p:nvPr/>
          </p:nvSpPr>
          <p:spPr bwMode="auto">
            <a:xfrm>
              <a:off x="7381" y="7130"/>
              <a:ext cx="203" cy="200"/>
            </a:xfrm>
            <a:custGeom>
              <a:avLst/>
              <a:gdLst>
                <a:gd name="T0" fmla="*/ 215 w 215"/>
                <a:gd name="T1" fmla="*/ 108 h 214"/>
                <a:gd name="T2" fmla="*/ 0 w 215"/>
                <a:gd name="T3" fmla="*/ 214 h 214"/>
                <a:gd name="T4" fmla="*/ 1 w 215"/>
                <a:gd name="T5" fmla="*/ 0 h 214"/>
                <a:gd name="T6" fmla="*/ 215 w 215"/>
                <a:gd name="T7" fmla="*/ 10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14">
                  <a:moveTo>
                    <a:pt x="215" y="108"/>
                  </a:moveTo>
                  <a:lnTo>
                    <a:pt x="0" y="214"/>
                  </a:lnTo>
                  <a:cubicBezTo>
                    <a:pt x="34" y="147"/>
                    <a:pt x="34" y="67"/>
                    <a:pt x="1" y="0"/>
                  </a:cubicBezTo>
                  <a:lnTo>
                    <a:pt x="215" y="108"/>
                  </a:lnTo>
                  <a:close/>
                </a:path>
              </a:pathLst>
            </a:custGeom>
            <a:solidFill>
              <a:srgbClr val="F59D5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7" name="Rectangle 39"/>
          <p:cNvSpPr>
            <a:spLocks noChangeArrowheads="1"/>
          </p:cNvSpPr>
          <p:nvPr/>
        </p:nvSpPr>
        <p:spPr bwMode="auto">
          <a:xfrm>
            <a:off x="9699310" y="4129088"/>
            <a:ext cx="703580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Time</a:t>
            </a:r>
            <a:r>
              <a:rPr kumimoji="0" lang="en-US" altLang="zh-CN" sz="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+Spacial</a:t>
            </a: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627630" y="4067175"/>
            <a:ext cx="400685" cy="124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/>
          <p:cNvSpPr txBox="1"/>
          <p:nvPr/>
        </p:nvSpPr>
        <p:spPr>
          <a:xfrm rot="16200000">
            <a:off x="2310130" y="4478655"/>
            <a:ext cx="1067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81" name="矩形 180"/>
          <p:cNvSpPr/>
          <p:nvPr/>
        </p:nvSpPr>
        <p:spPr>
          <a:xfrm>
            <a:off x="9097645" y="4060190"/>
            <a:ext cx="400685" cy="124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文本框 181"/>
          <p:cNvSpPr txBox="1"/>
          <p:nvPr/>
        </p:nvSpPr>
        <p:spPr>
          <a:xfrm rot="16200000">
            <a:off x="8780145" y="4471670"/>
            <a:ext cx="1067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83" name="文本框 182"/>
          <p:cNvSpPr txBox="1"/>
          <p:nvPr/>
        </p:nvSpPr>
        <p:spPr>
          <a:xfrm>
            <a:off x="6561455" y="4413250"/>
            <a:ext cx="90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1497965" y="4462145"/>
            <a:ext cx="906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CGRA: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110*512*512*512*10全流程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9925" y="707421"/>
            <a:ext cx="10850563" cy="5825264"/>
          </a:xfrm>
        </p:spPr>
        <p:txBody>
          <a:bodyPr>
            <a:normAutofit/>
          </a:bodyPr>
          <a:lstStyle/>
          <a:p>
            <a:r>
              <a:rPr lang="zh-CN" altLang="en-US" dirty="0"/>
              <a:t>第一层：输入</a:t>
            </a:r>
            <a:r>
              <a:rPr lang="en-US" altLang="zh-CN" dirty="0"/>
              <a:t>[1</a:t>
            </a:r>
            <a:r>
              <a:rPr lang="zh-CN" altLang="en-US" dirty="0"/>
              <a:t>*</a:t>
            </a:r>
            <a:r>
              <a:rPr lang="en-US" altLang="zh-CN" dirty="0"/>
              <a:t>110] </a:t>
            </a:r>
            <a:r>
              <a:rPr lang="zh-CN" altLang="en-US" dirty="0"/>
              <a:t>*</a:t>
            </a:r>
            <a:r>
              <a:rPr lang="en-US" altLang="zh-CN" dirty="0"/>
              <a:t>[110</a:t>
            </a:r>
            <a:r>
              <a:rPr lang="zh-CN" altLang="en-US" dirty="0"/>
              <a:t>*</a:t>
            </a:r>
            <a:r>
              <a:rPr lang="en-US" altLang="zh-CN" dirty="0"/>
              <a:t>512]</a:t>
            </a:r>
            <a:r>
              <a:rPr lang="zh-CN" altLang="en-US" dirty="0"/>
              <a:t>，输出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512</a:t>
            </a:r>
          </a:p>
          <a:p>
            <a:r>
              <a:rPr lang="en-US" altLang="zh-CN" dirty="0"/>
              <a:t>bank0:L0[0]--L0[109]</a:t>
            </a:r>
          </a:p>
          <a:p>
            <a:r>
              <a:rPr lang="en-US" altLang="zh-CN" dirty="0"/>
              <a:t>bank8-71:W0[0][0]--W0[63][109],</a:t>
            </a:r>
            <a:r>
              <a:rPr lang="en-US" altLang="zh-CN" dirty="0" err="1"/>
              <a:t>dma</a:t>
            </a:r>
            <a:r>
              <a:rPr lang="zh-CN" altLang="en-US" dirty="0"/>
              <a:t>搬数需要</a:t>
            </a:r>
            <a:r>
              <a:rPr lang="en-US" altLang="zh-CN" dirty="0"/>
              <a:t>220cycle</a:t>
            </a:r>
          </a:p>
          <a:p>
            <a:pPr marL="0" indent="0">
              <a:buNone/>
            </a:pPr>
            <a:r>
              <a:rPr lang="en-US" altLang="zh-CN" dirty="0"/>
              <a:t>PEA</a:t>
            </a:r>
            <a:r>
              <a:rPr lang="zh-CN" altLang="en-US" dirty="0"/>
              <a:t>阵列部分：</a:t>
            </a:r>
            <a:endParaRPr lang="en-US" altLang="zh-CN" dirty="0"/>
          </a:p>
          <a:p>
            <a:r>
              <a:rPr lang="en-US" altLang="zh-CN" dirty="0"/>
              <a:t>load : rf</a:t>
            </a:r>
            <a:r>
              <a:rPr lang="zh-CN" altLang="en-US" dirty="0"/>
              <a:t>从</a:t>
            </a:r>
            <a:r>
              <a:rPr lang="en-US" altLang="zh-CN" dirty="0"/>
              <a:t>bank0</a:t>
            </a:r>
            <a:r>
              <a:rPr lang="zh-CN" altLang="en-US" dirty="0"/>
              <a:t>取数，广播给</a:t>
            </a:r>
            <a:r>
              <a:rPr lang="en-US" altLang="zh-CN" dirty="0"/>
              <a:t>PE0,8,16,24,32,40,48,56</a:t>
            </a:r>
          </a:p>
          <a:p>
            <a:r>
              <a:rPr lang="en-US" altLang="zh-CN" dirty="0"/>
              <a:t>load : PE0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bank8,PE1 from bank9,…PE63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bank71</a:t>
            </a:r>
          </a:p>
          <a:p>
            <a:r>
              <a:rPr lang="zh-CN" altLang="en-US" dirty="0"/>
              <a:t>乘累加以及激活共需要</a:t>
            </a:r>
            <a:r>
              <a:rPr lang="en-US" altLang="zh-CN" dirty="0"/>
              <a:t>8+110</a:t>
            </a:r>
            <a:r>
              <a:rPr lang="zh-CN" altLang="en-US" dirty="0"/>
              <a:t>*</a:t>
            </a:r>
            <a:r>
              <a:rPr lang="en-US" altLang="zh-CN" dirty="0" err="1"/>
              <a:t>t_mac+t_act</a:t>
            </a:r>
            <a:endParaRPr lang="en-US" altLang="zh-CN" dirty="0"/>
          </a:p>
          <a:p>
            <a:r>
              <a:rPr lang="zh-CN" altLang="en-US" dirty="0"/>
              <a:t>将计算得到的结果给到</a:t>
            </a:r>
            <a:r>
              <a:rPr lang="en-US" altLang="zh-CN" dirty="0"/>
              <a:t>rf</a:t>
            </a:r>
            <a:r>
              <a:rPr lang="zh-CN" altLang="en-US" dirty="0"/>
              <a:t>，并</a:t>
            </a:r>
            <a:r>
              <a:rPr lang="en-US" altLang="zh-CN" dirty="0"/>
              <a:t>store</a:t>
            </a:r>
            <a:r>
              <a:rPr lang="zh-CN" altLang="en-US" dirty="0"/>
              <a:t>入</a:t>
            </a:r>
            <a:r>
              <a:rPr lang="en-US" altLang="zh-CN" dirty="0"/>
              <a:t>bank1</a:t>
            </a:r>
            <a:r>
              <a:rPr lang="zh-CN" altLang="en-US" dirty="0"/>
              <a:t>，得到</a:t>
            </a:r>
            <a:r>
              <a:rPr lang="en-US" altLang="zh-CN" dirty="0"/>
              <a:t>L1[0]--L1[63]</a:t>
            </a:r>
          </a:p>
          <a:p>
            <a:r>
              <a:rPr lang="zh-CN" altLang="en-US" dirty="0"/>
              <a:t>阵列运行时间按照</a:t>
            </a:r>
            <a:r>
              <a:rPr lang="en-US" altLang="zh-CN" dirty="0"/>
              <a:t>200cycle</a:t>
            </a:r>
            <a:r>
              <a:rPr lang="zh-CN" altLang="en-US" dirty="0"/>
              <a:t>一组记录，输出</a:t>
            </a:r>
            <a:r>
              <a:rPr lang="en-US" altLang="zh-CN" dirty="0"/>
              <a:t>64</a:t>
            </a:r>
            <a:r>
              <a:rPr lang="zh-CN" altLang="en-US" dirty="0"/>
              <a:t>个值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DMA</a:t>
            </a:r>
            <a:r>
              <a:rPr lang="zh-CN" altLang="en-US" dirty="0"/>
              <a:t>与总线部分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bank72-135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W0[64][0]--W0[127][109],</a:t>
            </a:r>
            <a:r>
              <a:rPr lang="en-US" altLang="zh-CN" dirty="0" err="1">
                <a:sym typeface="+mn-ea"/>
              </a:rPr>
              <a:t>dma</a:t>
            </a:r>
            <a:r>
              <a:rPr lang="zh-CN" altLang="en-US" dirty="0">
                <a:sym typeface="+mn-ea"/>
              </a:rPr>
              <a:t>搬数需要</a:t>
            </a:r>
            <a:r>
              <a:rPr lang="en-US" altLang="zh-CN" dirty="0">
                <a:sym typeface="+mn-ea"/>
              </a:rPr>
              <a:t>110cycle </a:t>
            </a:r>
            <a:r>
              <a:rPr lang="zh-CN" altLang="en-US" dirty="0">
                <a:sym typeface="+mn-ea"/>
              </a:rPr>
              <a:t>为下一个部分的权重预加载</a:t>
            </a:r>
            <a:endParaRPr lang="en-US" altLang="zh-CN" dirty="0">
              <a:sym typeface="+mn-ea"/>
            </a:endParaRPr>
          </a:p>
          <a:p>
            <a:r>
              <a:rPr lang="en-US" altLang="zh-CN" dirty="0" err="1"/>
              <a:t>PEA</a:t>
            </a:r>
            <a:r>
              <a:rPr lang="zh-CN" altLang="en-US" dirty="0" err="1"/>
              <a:t>与</a:t>
            </a:r>
            <a:r>
              <a:rPr lang="en-US" altLang="zh-CN" dirty="0" err="1"/>
              <a:t>DMA</a:t>
            </a:r>
            <a:r>
              <a:rPr lang="zh-CN" altLang="en-US" dirty="0" err="1"/>
              <a:t>并行执行</a:t>
            </a:r>
            <a:endParaRPr lang="en-US" altLang="zh-CN" dirty="0" err="1"/>
          </a:p>
          <a:p>
            <a:pPr marL="0" indent="0">
              <a:buNone/>
            </a:pPr>
            <a:r>
              <a:rPr lang="zh-CN" dirty="0" err="1"/>
              <a:t>总共执行</a:t>
            </a:r>
            <a:r>
              <a:rPr lang="en-US" altLang="zh-CN" dirty="0" err="1"/>
              <a:t>8</a:t>
            </a:r>
            <a:r>
              <a:rPr lang="zh-CN" altLang="en-US" dirty="0" err="1"/>
              <a:t>组，</a:t>
            </a:r>
            <a:r>
              <a:rPr lang="zh-CN" altLang="en-US" dirty="0"/>
              <a:t>即可得到</a:t>
            </a:r>
            <a:r>
              <a:rPr lang="en-US" altLang="zh-CN" dirty="0"/>
              <a:t>bank1:L1[0]--L1[511]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用时</a:t>
            </a:r>
            <a:r>
              <a:rPr lang="en-US" altLang="zh-CN" dirty="0"/>
              <a:t>220+200*8=1820cycle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110*512*512*512*10全流程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第二层：输入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512 </a:t>
            </a:r>
            <a:r>
              <a:rPr lang="zh-CN" altLang="en-US" dirty="0"/>
              <a:t>* </a:t>
            </a:r>
            <a:r>
              <a:rPr lang="en-US" altLang="zh-CN" dirty="0"/>
              <a:t>512</a:t>
            </a:r>
            <a:r>
              <a:rPr lang="zh-CN" altLang="en-US" dirty="0"/>
              <a:t>*</a:t>
            </a:r>
            <a:r>
              <a:rPr lang="en-US" altLang="zh-CN" dirty="0"/>
              <a:t>512</a:t>
            </a:r>
            <a:r>
              <a:rPr lang="zh-CN" altLang="en-US" dirty="0"/>
              <a:t>，输出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512</a:t>
            </a:r>
          </a:p>
          <a:p>
            <a:r>
              <a:rPr lang="en-US" altLang="zh-CN" dirty="0"/>
              <a:t>bank1:L1[0]--L1[511]</a:t>
            </a:r>
          </a:p>
          <a:p>
            <a:r>
              <a:rPr lang="en-US" altLang="zh-CN" dirty="0"/>
              <a:t>bank8-71:W1[0][0]--W1[63][511],</a:t>
            </a:r>
            <a:r>
              <a:rPr lang="en-US" altLang="zh-CN" dirty="0" err="1"/>
              <a:t>dma</a:t>
            </a:r>
            <a:r>
              <a:rPr lang="zh-CN" altLang="en-US" dirty="0"/>
              <a:t>搬数需要</a:t>
            </a:r>
            <a:r>
              <a:rPr lang="en-US" altLang="zh-CN" dirty="0"/>
              <a:t>512cycle</a:t>
            </a:r>
          </a:p>
          <a:p>
            <a:r>
              <a:rPr lang="en-US" altLang="zh-CN" dirty="0"/>
              <a:t>load : rf</a:t>
            </a:r>
            <a:r>
              <a:rPr lang="zh-CN" altLang="en-US" dirty="0"/>
              <a:t>从</a:t>
            </a:r>
            <a:r>
              <a:rPr lang="en-US" altLang="zh-CN" dirty="0"/>
              <a:t>bank1</a:t>
            </a:r>
            <a:r>
              <a:rPr lang="zh-CN" altLang="en-US" dirty="0"/>
              <a:t>取数，广播给</a:t>
            </a:r>
            <a:r>
              <a:rPr lang="en-US" altLang="zh-CN" dirty="0"/>
              <a:t>PE0,8,16,24,32,40,48,56</a:t>
            </a:r>
          </a:p>
          <a:p>
            <a:r>
              <a:rPr lang="en-US" altLang="zh-CN" dirty="0"/>
              <a:t>load : PE0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bank8,PE1 from bank9,…PE63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bank71</a:t>
            </a:r>
          </a:p>
          <a:p>
            <a:r>
              <a:rPr lang="zh-CN" altLang="en-US" dirty="0"/>
              <a:t>乘累加以及激活共需要</a:t>
            </a:r>
            <a:r>
              <a:rPr lang="en-US" altLang="zh-CN" dirty="0"/>
              <a:t>8+512</a:t>
            </a:r>
            <a:r>
              <a:rPr lang="zh-CN" altLang="en-US" dirty="0"/>
              <a:t>*</a:t>
            </a:r>
            <a:r>
              <a:rPr lang="en-US" altLang="zh-CN" dirty="0" err="1"/>
              <a:t>t_mac+t_act</a:t>
            </a:r>
            <a:endParaRPr lang="en-US" altLang="zh-CN" dirty="0"/>
          </a:p>
          <a:p>
            <a:r>
              <a:rPr lang="zh-CN" altLang="en-US" dirty="0"/>
              <a:t>将计算得到的结果给到</a:t>
            </a:r>
            <a:r>
              <a:rPr lang="en-US" altLang="zh-CN" dirty="0"/>
              <a:t>rf</a:t>
            </a:r>
            <a:r>
              <a:rPr lang="zh-CN" altLang="en-US" dirty="0"/>
              <a:t>，并</a:t>
            </a:r>
            <a:r>
              <a:rPr lang="en-US" altLang="zh-CN" dirty="0"/>
              <a:t>store</a:t>
            </a:r>
            <a:r>
              <a:rPr lang="zh-CN" altLang="en-US" dirty="0"/>
              <a:t>入</a:t>
            </a:r>
            <a:r>
              <a:rPr lang="en-US" altLang="zh-CN" dirty="0"/>
              <a:t>bank0</a:t>
            </a:r>
            <a:r>
              <a:rPr lang="zh-CN" altLang="en-US" dirty="0"/>
              <a:t>，得到</a:t>
            </a:r>
            <a:r>
              <a:rPr lang="en-US" altLang="zh-CN" dirty="0"/>
              <a:t>L2[0]--L2[63]</a:t>
            </a:r>
            <a:r>
              <a:rPr lang="zh-CN" altLang="en-US" dirty="0"/>
              <a:t>，考虑流水线，该过程不会超过</a:t>
            </a:r>
            <a:r>
              <a:rPr lang="en-US" altLang="zh-CN" dirty="0"/>
              <a:t>600cycle</a:t>
            </a:r>
          </a:p>
          <a:p>
            <a:r>
              <a:rPr lang="zh-CN" altLang="en-US" dirty="0"/>
              <a:t>在该过程执行同时，</a:t>
            </a:r>
            <a:r>
              <a:rPr lang="en-US" altLang="zh-CN" dirty="0" err="1"/>
              <a:t>dma</a:t>
            </a:r>
            <a:r>
              <a:rPr lang="zh-CN" altLang="en-US" dirty="0"/>
              <a:t>向</a:t>
            </a:r>
            <a:r>
              <a:rPr lang="en-US" altLang="zh-CN" dirty="0"/>
              <a:t>bank72-135</a:t>
            </a:r>
            <a:r>
              <a:rPr lang="zh-CN" altLang="en-US" dirty="0"/>
              <a:t>搬数，搬数规则同</a:t>
            </a:r>
            <a:r>
              <a:rPr lang="en-US" altLang="zh-CN" dirty="0"/>
              <a:t>bank8-71</a:t>
            </a:r>
            <a:r>
              <a:rPr lang="zh-CN" altLang="en-US" dirty="0"/>
              <a:t>，存放数据为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W1[64][0]--W1[127][511], </a:t>
            </a:r>
            <a:r>
              <a:rPr lang="zh-CN" altLang="en-US" dirty="0"/>
              <a:t>该过程需要</a:t>
            </a:r>
            <a:r>
              <a:rPr lang="en-US" dirty="0"/>
              <a:t>512</a:t>
            </a:r>
            <a:r>
              <a:rPr lang="en-US" altLang="zh-CN" dirty="0"/>
              <a:t>cycle</a:t>
            </a:r>
          </a:p>
          <a:p>
            <a:r>
              <a:rPr lang="en-US" altLang="zh-CN" dirty="0" err="1"/>
              <a:t>dma</a:t>
            </a:r>
            <a:r>
              <a:rPr lang="zh-CN" altLang="en-US" dirty="0"/>
              <a:t>搬完数后再重复上述过程八次，即可得到</a:t>
            </a:r>
            <a:r>
              <a:rPr lang="en-US" altLang="zh-CN" dirty="0"/>
              <a:t>bank0:L2[0]--L2[511]</a:t>
            </a:r>
          </a:p>
          <a:p>
            <a:r>
              <a:rPr lang="zh-CN" altLang="en-US" dirty="0"/>
              <a:t>用时</a:t>
            </a:r>
            <a:r>
              <a:rPr lang="en-US" altLang="zh-CN" dirty="0">
                <a:sym typeface="+mn-ea"/>
              </a:rPr>
              <a:t>512+8*600=5312</a:t>
            </a:r>
            <a:r>
              <a:rPr lang="en-US" altLang="zh-CN" dirty="0"/>
              <a:t>cycle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31</a:t>
            </a:fld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110*512*512*512*10全流程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第三层，原理同第二层，输入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512 </a:t>
            </a:r>
            <a:r>
              <a:rPr lang="zh-CN" altLang="en-US" dirty="0"/>
              <a:t>* </a:t>
            </a:r>
            <a:r>
              <a:rPr lang="en-US" altLang="zh-CN" dirty="0"/>
              <a:t>512</a:t>
            </a:r>
            <a:r>
              <a:rPr lang="zh-CN" altLang="en-US" dirty="0"/>
              <a:t>*</a:t>
            </a:r>
            <a:r>
              <a:rPr lang="en-US" altLang="zh-CN" dirty="0"/>
              <a:t>512</a:t>
            </a:r>
            <a:r>
              <a:rPr lang="zh-CN" altLang="en-US" dirty="0"/>
              <a:t>，输出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512</a:t>
            </a:r>
          </a:p>
          <a:p>
            <a:r>
              <a:rPr lang="en-US" altLang="zh-CN" dirty="0"/>
              <a:t>bank0:L2[0]--L2[511]</a:t>
            </a:r>
          </a:p>
          <a:p>
            <a:r>
              <a:rPr lang="en-US" altLang="zh-CN" dirty="0"/>
              <a:t>bank8-71:W2[0][0]--W2[63][511],</a:t>
            </a:r>
            <a:r>
              <a:rPr lang="en-US" altLang="zh-CN" dirty="0" err="1"/>
              <a:t>dma</a:t>
            </a:r>
            <a:r>
              <a:rPr lang="zh-CN" altLang="en-US" dirty="0"/>
              <a:t>搬数需要</a:t>
            </a:r>
            <a:r>
              <a:rPr lang="en-US" altLang="zh-CN" dirty="0"/>
              <a:t>512cycle</a:t>
            </a:r>
          </a:p>
          <a:p>
            <a:r>
              <a:rPr lang="en-US" altLang="zh-CN" dirty="0"/>
              <a:t>load : rf</a:t>
            </a:r>
            <a:r>
              <a:rPr lang="zh-CN" altLang="en-US" dirty="0"/>
              <a:t>从</a:t>
            </a:r>
            <a:r>
              <a:rPr lang="en-US" altLang="zh-CN" dirty="0"/>
              <a:t>bank0</a:t>
            </a:r>
            <a:r>
              <a:rPr lang="zh-CN" altLang="en-US" dirty="0"/>
              <a:t>取数，广播给</a:t>
            </a:r>
            <a:r>
              <a:rPr lang="en-US" altLang="zh-CN" dirty="0"/>
              <a:t>PE0,8,16,24,32,40,48,56</a:t>
            </a:r>
          </a:p>
          <a:p>
            <a:r>
              <a:rPr lang="en-US" altLang="zh-CN" dirty="0"/>
              <a:t>l</a:t>
            </a:r>
            <a:r>
              <a:rPr lang="en-US" altLang="zh-CN" dirty="0">
                <a:sym typeface="+mn-ea"/>
              </a:rPr>
              <a:t>oad : PE0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from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bank8,PE1 from bank9,…PE63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from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bank71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乘累加以及激活共需要</a:t>
            </a:r>
            <a:r>
              <a:rPr lang="en-US" altLang="zh-CN" dirty="0">
                <a:sym typeface="+mn-ea"/>
              </a:rPr>
              <a:t>8+512</a:t>
            </a:r>
            <a:r>
              <a:rPr lang="zh-CN" altLang="en-US" dirty="0">
                <a:sym typeface="+mn-ea"/>
              </a:rPr>
              <a:t>*</a:t>
            </a:r>
            <a:r>
              <a:rPr lang="en-US" altLang="zh-CN" dirty="0" err="1">
                <a:sym typeface="+mn-ea"/>
              </a:rPr>
              <a:t>t_mac+t_act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将计算得到的结果给到</a:t>
            </a:r>
            <a:r>
              <a:rPr lang="en-US" altLang="zh-CN" dirty="0">
                <a:sym typeface="+mn-ea"/>
              </a:rPr>
              <a:t>rf</a:t>
            </a:r>
            <a:r>
              <a:rPr lang="zh-CN" altLang="en-US" dirty="0">
                <a:sym typeface="+mn-ea"/>
              </a:rPr>
              <a:t>，并</a:t>
            </a:r>
            <a:r>
              <a:rPr lang="en-US" altLang="zh-CN" dirty="0">
                <a:sym typeface="+mn-ea"/>
              </a:rPr>
              <a:t>store</a:t>
            </a:r>
            <a:r>
              <a:rPr lang="zh-CN" altLang="en-US" dirty="0">
                <a:sym typeface="+mn-ea"/>
              </a:rPr>
              <a:t>入</a:t>
            </a:r>
            <a:r>
              <a:rPr lang="en-US" altLang="zh-CN" dirty="0">
                <a:sym typeface="+mn-ea"/>
              </a:rPr>
              <a:t>bank0</a:t>
            </a:r>
            <a:r>
              <a:rPr lang="zh-CN" altLang="en-US" dirty="0">
                <a:sym typeface="+mn-ea"/>
              </a:rPr>
              <a:t>，得到</a:t>
            </a:r>
            <a:r>
              <a:rPr lang="en-US" altLang="zh-CN" dirty="0">
                <a:sym typeface="+mn-ea"/>
              </a:rPr>
              <a:t>L2[0]--L2[63]</a:t>
            </a:r>
            <a:r>
              <a:rPr lang="zh-CN" altLang="en-US" dirty="0">
                <a:sym typeface="+mn-ea"/>
              </a:rPr>
              <a:t>，考虑流水线，该过程不会超过</a:t>
            </a:r>
            <a:r>
              <a:rPr lang="en-US" altLang="zh-CN" dirty="0">
                <a:sym typeface="+mn-ea"/>
              </a:rPr>
              <a:t>600cycle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在该过程执行同时，</a:t>
            </a:r>
            <a:r>
              <a:rPr lang="en-US" altLang="zh-CN" dirty="0" err="1">
                <a:sym typeface="+mn-ea"/>
              </a:rPr>
              <a:t>dma</a:t>
            </a:r>
            <a:r>
              <a:rPr lang="zh-CN" altLang="en-US" dirty="0">
                <a:sym typeface="+mn-ea"/>
              </a:rPr>
              <a:t>向</a:t>
            </a:r>
            <a:r>
              <a:rPr lang="en-US" altLang="zh-CN" dirty="0">
                <a:sym typeface="+mn-ea"/>
              </a:rPr>
              <a:t>bank72-135</a:t>
            </a:r>
            <a:r>
              <a:rPr lang="zh-CN" altLang="en-US" dirty="0">
                <a:sym typeface="+mn-ea"/>
              </a:rPr>
              <a:t>搬数，搬数规则同</a:t>
            </a:r>
            <a:r>
              <a:rPr lang="en-US" altLang="zh-CN" dirty="0">
                <a:sym typeface="+mn-ea"/>
              </a:rPr>
              <a:t>bank8-71</a:t>
            </a:r>
            <a:r>
              <a:rPr lang="zh-CN" altLang="en-US" dirty="0">
                <a:sym typeface="+mn-ea"/>
              </a:rPr>
              <a:t>，存放数据为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W1[64][0]--W1[127][511], </a:t>
            </a:r>
            <a:r>
              <a:rPr lang="zh-CN" altLang="en-US" dirty="0">
                <a:sym typeface="+mn-ea"/>
              </a:rPr>
              <a:t>该过程需要</a:t>
            </a:r>
            <a:r>
              <a:rPr lang="en-US" dirty="0">
                <a:sym typeface="+mn-ea"/>
              </a:rPr>
              <a:t>512</a:t>
            </a:r>
            <a:r>
              <a:rPr lang="en-US" altLang="zh-CN" dirty="0">
                <a:sym typeface="+mn-ea"/>
              </a:rPr>
              <a:t>cycle</a:t>
            </a:r>
            <a:endParaRPr lang="en-US" altLang="zh-CN" dirty="0"/>
          </a:p>
          <a:p>
            <a:r>
              <a:rPr lang="en-US" altLang="zh-CN" dirty="0" err="1">
                <a:sym typeface="+mn-ea"/>
              </a:rPr>
              <a:t>dma</a:t>
            </a:r>
            <a:r>
              <a:rPr lang="zh-CN" altLang="en-US" dirty="0">
                <a:sym typeface="+mn-ea"/>
              </a:rPr>
              <a:t>搬完数后再重复上述过程八次，即可得到</a:t>
            </a:r>
            <a:r>
              <a:rPr lang="en-US" altLang="zh-CN" dirty="0">
                <a:sym typeface="+mn-ea"/>
              </a:rPr>
              <a:t>bank0:L2[0]--L2[511]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用时</a:t>
            </a:r>
            <a:r>
              <a:rPr lang="en-US" altLang="zh-CN" dirty="0">
                <a:sym typeface="+mn-ea"/>
              </a:rPr>
              <a:t>512+8*600=5312cycle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32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110*512*512*512*10全流程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输出层：输入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512 </a:t>
            </a:r>
            <a:r>
              <a:rPr lang="zh-CN" altLang="en-US" dirty="0"/>
              <a:t>* </a:t>
            </a:r>
            <a:r>
              <a:rPr lang="en-US" altLang="zh-CN" dirty="0"/>
              <a:t>512</a:t>
            </a:r>
            <a:r>
              <a:rPr lang="zh-CN" altLang="en-US" dirty="0"/>
              <a:t>*</a:t>
            </a:r>
            <a:r>
              <a:rPr lang="en-US" altLang="zh-CN" dirty="0"/>
              <a:t>10,</a:t>
            </a:r>
            <a:r>
              <a:rPr lang="zh-CN" altLang="en-US" dirty="0"/>
              <a:t>输出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bank1:L3[0]--L3[511]</a:t>
            </a:r>
          </a:p>
          <a:p>
            <a:r>
              <a:rPr lang="en-US" altLang="zh-CN" dirty="0"/>
              <a:t>bank8-71:W3[0][0]--W3[9][511],</a:t>
            </a:r>
            <a:r>
              <a:rPr lang="en-US" altLang="zh-CN" dirty="0" err="1"/>
              <a:t>dma</a:t>
            </a:r>
            <a:r>
              <a:rPr lang="zh-CN" altLang="en-US" dirty="0"/>
              <a:t>搬数需要</a:t>
            </a:r>
            <a:r>
              <a:rPr lang="en-US" altLang="zh-CN" dirty="0"/>
              <a:t>512cycle</a:t>
            </a:r>
          </a:p>
          <a:p>
            <a:r>
              <a:rPr lang="en-US" altLang="zh-CN" dirty="0"/>
              <a:t>load : rf</a:t>
            </a:r>
            <a:r>
              <a:rPr lang="zh-CN" altLang="en-US" dirty="0"/>
              <a:t>从</a:t>
            </a:r>
            <a:r>
              <a:rPr lang="en-US" altLang="zh-CN" dirty="0"/>
              <a:t>bank0</a:t>
            </a:r>
            <a:r>
              <a:rPr lang="zh-CN" altLang="en-US" dirty="0"/>
              <a:t>取数，广播给</a:t>
            </a:r>
            <a:r>
              <a:rPr lang="en-US" altLang="zh-CN" dirty="0"/>
              <a:t>PE0,8,16,24,32,40,48,56</a:t>
            </a:r>
          </a:p>
          <a:p>
            <a:r>
              <a:rPr lang="en-US" altLang="zh-CN" dirty="0"/>
              <a:t>load : PE0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bank8,PE1 from bank9,…PE63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bank71</a:t>
            </a:r>
          </a:p>
          <a:p>
            <a:r>
              <a:rPr lang="zh-CN" altLang="en-US" dirty="0"/>
              <a:t>乘累加以及激活共需要</a:t>
            </a:r>
            <a:r>
              <a:rPr lang="en-US" altLang="zh-CN" dirty="0"/>
              <a:t>8+110</a:t>
            </a:r>
            <a:r>
              <a:rPr lang="zh-CN" altLang="en-US" dirty="0"/>
              <a:t>*</a:t>
            </a:r>
            <a:r>
              <a:rPr lang="en-US" altLang="zh-CN" dirty="0" err="1"/>
              <a:t>t_mac+t_act</a:t>
            </a:r>
            <a:endParaRPr lang="en-US" altLang="zh-CN" dirty="0"/>
          </a:p>
          <a:p>
            <a:r>
              <a:rPr lang="zh-CN" altLang="en-US" dirty="0"/>
              <a:t>将计算得到的结果给到</a:t>
            </a:r>
            <a:r>
              <a:rPr lang="en-US" altLang="zh-CN" dirty="0"/>
              <a:t>rf</a:t>
            </a:r>
            <a:r>
              <a:rPr lang="zh-CN" altLang="en-US" dirty="0"/>
              <a:t>，并</a:t>
            </a:r>
            <a:r>
              <a:rPr lang="en-US" altLang="zh-CN" dirty="0"/>
              <a:t>store</a:t>
            </a:r>
            <a:r>
              <a:rPr lang="zh-CN" altLang="en-US" dirty="0"/>
              <a:t>入</a:t>
            </a:r>
            <a:r>
              <a:rPr lang="en-US" altLang="zh-CN" dirty="0"/>
              <a:t>bank1</a:t>
            </a:r>
            <a:r>
              <a:rPr lang="zh-CN" altLang="en-US" dirty="0"/>
              <a:t>，得到</a:t>
            </a:r>
            <a:r>
              <a:rPr lang="en-US" altLang="zh-CN" dirty="0"/>
              <a:t>L4[0]--L4[9]</a:t>
            </a:r>
            <a:r>
              <a:rPr lang="zh-CN" altLang="en-US" dirty="0"/>
              <a:t>，考虑流水线，该过程不会超过</a:t>
            </a:r>
            <a:r>
              <a:rPr lang="en-US" altLang="zh-CN" dirty="0"/>
              <a:t>512+600=1112cycle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33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110*512*512*512*10全流程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考虑到在第一层的最后一次计算时（用到了</a:t>
            </a:r>
            <a:r>
              <a:rPr lang="en-US" altLang="zh-CN" dirty="0"/>
              <a:t>bank72-135</a:t>
            </a:r>
            <a:r>
              <a:rPr lang="zh-CN" altLang="en-US" dirty="0"/>
              <a:t>）可以进行</a:t>
            </a:r>
            <a:r>
              <a:rPr lang="en-US" altLang="zh-CN" dirty="0" err="1"/>
              <a:t>dma</a:t>
            </a:r>
            <a:r>
              <a:rPr lang="zh-CN" altLang="en-US" dirty="0"/>
              <a:t>向</a:t>
            </a:r>
            <a:r>
              <a:rPr lang="en-US" altLang="zh-CN" dirty="0"/>
              <a:t>SM</a:t>
            </a:r>
            <a:r>
              <a:rPr lang="zh-CN" altLang="en-US" dirty="0"/>
              <a:t>的搬数（用到了</a:t>
            </a:r>
            <a:r>
              <a:rPr lang="en-US" altLang="zh-CN" dirty="0"/>
              <a:t>bank8-71</a:t>
            </a:r>
            <a:r>
              <a:rPr lang="zh-CN" altLang="en-US" dirty="0"/>
              <a:t>，不会造成访存冲突），因此为了完成整个</a:t>
            </a:r>
            <a:r>
              <a:rPr lang="en-US" altLang="zh-CN" dirty="0"/>
              <a:t>110</a:t>
            </a:r>
            <a:r>
              <a:rPr lang="zh-CN" altLang="en-US" dirty="0"/>
              <a:t>*</a:t>
            </a:r>
            <a:r>
              <a:rPr lang="en-US" altLang="zh-CN" dirty="0"/>
              <a:t>512</a:t>
            </a:r>
            <a:r>
              <a:rPr lang="zh-CN" altLang="en-US" dirty="0"/>
              <a:t>*</a:t>
            </a:r>
            <a:r>
              <a:rPr lang="en-US" altLang="zh-CN" dirty="0"/>
              <a:t>512</a:t>
            </a:r>
            <a:r>
              <a:rPr lang="zh-CN" altLang="en-US" dirty="0"/>
              <a:t>*</a:t>
            </a:r>
            <a:r>
              <a:rPr lang="en-US" altLang="zh-CN" dirty="0"/>
              <a:t>512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zh-CN" altLang="en-US" dirty="0"/>
              <a:t>的神经网络计算，总共需要不会超过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1820+5312+5312+1112=13,556cycle</a:t>
            </a:r>
          </a:p>
          <a:p>
            <a:r>
              <a:rPr lang="zh-CN" altLang="en-US" dirty="0"/>
              <a:t>已现有</a:t>
            </a:r>
            <a:r>
              <a:rPr lang="en-US" altLang="zh-CN" dirty="0"/>
              <a:t>CGRA</a:t>
            </a:r>
            <a:r>
              <a:rPr lang="zh-CN" altLang="en-US" dirty="0"/>
              <a:t>架构算力进行手动估计，按照工作时时钟频率</a:t>
            </a:r>
            <a:r>
              <a:rPr lang="en-US" altLang="zh-CN" dirty="0"/>
              <a:t>200MHz</a:t>
            </a:r>
            <a:r>
              <a:rPr lang="zh-CN" altLang="en-US" dirty="0"/>
              <a:t>进行保守计算，该过程总共需要</a:t>
            </a:r>
            <a:r>
              <a:rPr lang="en-US" altLang="zh-CN" dirty="0"/>
              <a:t>13,556/(200*10</a:t>
            </a:r>
            <a:r>
              <a:rPr lang="en-US" altLang="zh-CN" baseline="30000" dirty="0"/>
              <a:t>6</a:t>
            </a:r>
            <a:r>
              <a:rPr lang="en-US" altLang="zh-CN" dirty="0"/>
              <a:t>)=0.07ms,</a:t>
            </a:r>
            <a:r>
              <a:rPr lang="zh-CN" altLang="en-US"/>
              <a:t>完全符合要求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34</a:t>
            </a:fld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0DF0D-1B3B-4EA9-A331-38D253A979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35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93F8B4-9005-4D12-9F79-35425F0C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8" y="768405"/>
            <a:ext cx="3539802" cy="4442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04B38-7E72-4F2D-8FD2-5FCC0D2A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55" y="846056"/>
            <a:ext cx="3988594" cy="3429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FE6BA6-1D33-4547-B809-F58CC2A3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649" y="768405"/>
            <a:ext cx="3988594" cy="41434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D3FF77-936A-44C4-9818-2883BA535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055" y="4275056"/>
            <a:ext cx="2310003" cy="163555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8DA1F376-9D52-4D3C-B5E6-F08D133A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23564"/>
            <a:ext cx="9053498" cy="583857"/>
          </a:xfrm>
        </p:spPr>
        <p:txBody>
          <a:bodyPr/>
          <a:lstStyle/>
          <a:p>
            <a:r>
              <a:rPr lang="en-US" altLang="zh-CN" dirty="0"/>
              <a:t>PE_CSPM0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587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32D07-0CBB-4B69-BC3F-F54789FC4B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EC25237-4CA3-4B7F-8363-97EB7B25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23564"/>
            <a:ext cx="9053498" cy="583857"/>
          </a:xfrm>
        </p:spPr>
        <p:txBody>
          <a:bodyPr/>
          <a:lstStyle/>
          <a:p>
            <a:r>
              <a:rPr lang="en-US" altLang="zh-CN" dirty="0"/>
              <a:t>PE_CSPM1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86A945-B22C-47A4-BC42-C367A922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8" y="837568"/>
            <a:ext cx="3912124" cy="56236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9024C4-B45E-4A77-8523-CF7B3A97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32" y="4210771"/>
            <a:ext cx="1941675" cy="19752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CEA77C-E9CB-4786-9583-21EA1B164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522" y="837568"/>
            <a:ext cx="4782123" cy="38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7CE9B-0707-4A07-B967-CC6424D1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项目报告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7C414-4635-4DB8-B09F-3FB285BD51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0652002-8A39-4285-AD21-88943C475927}" type="slidenum">
              <a:rPr lang="zh-CN" altLang="en-US" smtClean="0"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08168C-875C-4228-8CE0-00DAB8DD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45" y="1006336"/>
            <a:ext cx="3463837" cy="48453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204AC5-E2AC-41DD-8A78-E50915A6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86" y="1006336"/>
            <a:ext cx="3463837" cy="48116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97FFD8-A122-4C9D-96A9-1EFA586F2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04" y="1006336"/>
            <a:ext cx="3463837" cy="48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07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27" y="0"/>
            <a:ext cx="1853345" cy="7864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570720" y="0"/>
            <a:ext cx="1930400" cy="680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26806" y="2125193"/>
            <a:ext cx="6694849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spc="600" noProof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dobe Arabic" panose="02040503050201020203" pitchFamily="18" charset="-78"/>
              </a:rPr>
              <a:t>感谢倾听</a:t>
            </a:r>
            <a:r>
              <a:rPr lang="zh-CN" altLang="en-US" sz="4800" spc="6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dobe Arabic" panose="02040503050201020203" pitchFamily="18" charset="-78"/>
              </a:rPr>
              <a:t>！</a:t>
            </a:r>
            <a:endParaRPr lang="en-US" altLang="zh-CN" sz="4800" spc="6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dobe Arabic" panose="02040503050201020203" pitchFamily="18" charset="-78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spc="6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dobe Arabic" panose="02040503050201020203" pitchFamily="18" charset="-78"/>
              </a:rPr>
              <a:t>请老师批评指正</a:t>
            </a:r>
            <a:endParaRPr lang="zh-CN" altLang="en-US" sz="5400" spc="6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dobe Arabic" panose="02040503050201020203" pitchFamily="18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可重构芯片架构设计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4</a:t>
            </a:fld>
            <a:endParaRPr lang="zh-CN" altLang="en-US" dirty="0">
              <a:latin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262505" y="868680"/>
          <a:ext cx="6223635" cy="525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9891395" imgH="8347710" progId="Visio.Drawing.15">
                  <p:embed/>
                </p:oleObj>
              </mc:Choice>
              <mc:Fallback>
                <p:oleObj r:id="rId5" imgW="9891395" imgH="834771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2505" y="868680"/>
                        <a:ext cx="6223635" cy="525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00655" y="3145155"/>
            <a:ext cx="953770" cy="10769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69895" y="4031615"/>
            <a:ext cx="224790" cy="1905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肘形连接符 10"/>
          <p:cNvCxnSpPr/>
          <p:nvPr/>
        </p:nvCxnSpPr>
        <p:spPr>
          <a:xfrm rot="16200000">
            <a:off x="2634615" y="2492375"/>
            <a:ext cx="1996440" cy="1082040"/>
          </a:xfrm>
          <a:prstGeom prst="bentConnector3">
            <a:avLst>
              <a:gd name="adj1" fmla="val 99936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6200000">
            <a:off x="2990850" y="2826385"/>
            <a:ext cx="1341755" cy="1031875"/>
          </a:xfrm>
          <a:prstGeom prst="bentConnector3">
            <a:avLst>
              <a:gd name="adj1" fmla="val 100189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73880" y="1137285"/>
            <a:ext cx="1798320" cy="457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78575" y="1137285"/>
            <a:ext cx="1798320" cy="4572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8183880" y="1308100"/>
            <a:ext cx="591820" cy="1460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782685" y="1196975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总线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349625" y="2131060"/>
            <a:ext cx="97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指令配置</a:t>
            </a:r>
          </a:p>
          <a:p>
            <a:r>
              <a:rPr lang="zh-CN" altLang="en-US" sz="1200">
                <a:solidFill>
                  <a:srgbClr val="FF0000"/>
                </a:solidFill>
              </a:rPr>
              <a:t>参数配置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611495" y="5996305"/>
            <a:ext cx="1529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节点输入</a:t>
            </a:r>
            <a:r>
              <a:rPr lang="en-US" altLang="zh-CN" sz="1200">
                <a:solidFill>
                  <a:srgbClr val="FF0000"/>
                </a:solidFill>
              </a:rPr>
              <a:t>[110,1]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80275" y="5996305"/>
            <a:ext cx="1529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节点输出</a:t>
            </a:r>
            <a:r>
              <a:rPr lang="en-US" altLang="zh-CN" sz="1200">
                <a:solidFill>
                  <a:srgbClr val="FF0000"/>
                </a:solidFill>
              </a:rPr>
              <a:t>[10,1]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可重构芯片架构设计创新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5</a:t>
            </a:fld>
            <a:endParaRPr lang="zh-CN" altLang="en-US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5820" y="1027430"/>
            <a:ext cx="110559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sz="2000" b="1" dirty="0">
                <a:latin typeface="微软雅黑" panose="020B0503020204020204" pitchFamily="34" charset="-122"/>
              </a:rPr>
              <a:t>兼容</a:t>
            </a:r>
            <a:r>
              <a:rPr lang="en-US" altLang="zh-CN" sz="2000" b="1" dirty="0">
                <a:latin typeface="微软雅黑" panose="020B0503020204020204" pitchFamily="34" charset="-122"/>
              </a:rPr>
              <a:t>FP16</a:t>
            </a:r>
            <a:r>
              <a:rPr lang="zh-CN" altLang="en-US" sz="2000" b="1" dirty="0">
                <a:latin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</a:rPr>
              <a:t>INT8</a:t>
            </a:r>
            <a:r>
              <a:rPr lang="zh-CN" altLang="en-US" sz="2000" b="1" dirty="0">
                <a:latin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</a:rPr>
              <a:t>PE</a:t>
            </a:r>
            <a:r>
              <a:rPr lang="zh-CN" altLang="en-US" sz="2000" b="1" dirty="0">
                <a:latin typeface="微软雅黑" panose="020B0503020204020204" pitchFamily="34" charset="-122"/>
              </a:rPr>
              <a:t>设计：</a:t>
            </a:r>
            <a:endParaRPr lang="zh-CN" altLang="en-US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PE</a:t>
            </a:r>
            <a:r>
              <a:rPr lang="zh-CN" altLang="en-US" sz="2000" dirty="0">
                <a:latin typeface="微软雅黑" panose="020B0503020204020204" pitchFamily="34" charset="-122"/>
              </a:rPr>
              <a:t>是一种位宽可重构的模块，有</a:t>
            </a:r>
            <a:r>
              <a:rPr lang="en-US" altLang="zh-CN" sz="2000" dirty="0">
                <a:latin typeface="微软雅黑" panose="020B0503020204020204" pitchFamily="34" charset="-122"/>
              </a:rPr>
              <a:t>FP16bit</a:t>
            </a:r>
            <a:r>
              <a:rPr lang="zh-CN" altLang="en-US" sz="2000" dirty="0">
                <a:latin typeface="微软雅黑" panose="020B0503020204020204" pitchFamily="34" charset="-122"/>
              </a:rPr>
              <a:t>模式和</a:t>
            </a:r>
            <a:r>
              <a:rPr lang="en-US" altLang="zh-CN" sz="2000" dirty="0">
                <a:latin typeface="微软雅黑" panose="020B0503020204020204" pitchFamily="34" charset="-122"/>
              </a:rPr>
              <a:t>INT8bit</a:t>
            </a:r>
            <a:r>
              <a:rPr lang="zh-CN" altLang="en-US" sz="2000" dirty="0">
                <a:latin typeface="微软雅黑" panose="020B0503020204020204" pitchFamily="34" charset="-122"/>
              </a:rPr>
              <a:t>模式。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</a:rPr>
              <a:t>8bit</a:t>
            </a:r>
            <a:r>
              <a:rPr lang="zh-CN" altLang="en-US" sz="2000" dirty="0">
                <a:latin typeface="微软雅黑" panose="020B0503020204020204" pitchFamily="34" charset="-122"/>
              </a:rPr>
              <a:t>模式下，计算被分解成了两个细粒度的</a:t>
            </a:r>
            <a:r>
              <a:rPr lang="en-US" altLang="zh-CN" sz="2000" dirty="0">
                <a:latin typeface="微软雅黑" panose="020B0503020204020204" pitchFamily="34" charset="-122"/>
              </a:rPr>
              <a:t>8bit</a:t>
            </a:r>
            <a:r>
              <a:rPr lang="zh-CN" altLang="en-US" sz="2000" dirty="0">
                <a:latin typeface="微软雅黑" panose="020B0503020204020204" pitchFamily="34" charset="-122"/>
              </a:rPr>
              <a:t>，在输出通道被重整成</a:t>
            </a:r>
            <a:r>
              <a:rPr lang="en-US" altLang="zh-CN" sz="2000" dirty="0">
                <a:latin typeface="微软雅黑" panose="020B0503020204020204" pitchFamily="34" charset="-122"/>
              </a:rPr>
              <a:t>16bit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这样设计可以满足存储位宽和输入位宽的最大利用（不会出现</a:t>
            </a:r>
            <a:r>
              <a:rPr lang="en-US" altLang="zh-CN" sz="2000" dirty="0">
                <a:latin typeface="微软雅黑" panose="020B0503020204020204" pitchFamily="34" charset="-122"/>
              </a:rPr>
              <a:t>16bit</a:t>
            </a:r>
            <a:r>
              <a:rPr lang="zh-CN" altLang="en-US" sz="2000" dirty="0">
                <a:latin typeface="微软雅黑" panose="020B0503020204020204" pitchFamily="34" charset="-122"/>
              </a:rPr>
              <a:t>数据通道只有</a:t>
            </a:r>
            <a:r>
              <a:rPr lang="en-US" altLang="zh-CN" sz="2000" dirty="0">
                <a:latin typeface="微软雅黑" panose="020B0503020204020204" pitchFamily="34" charset="-122"/>
              </a:rPr>
              <a:t>8bit</a:t>
            </a:r>
            <a:r>
              <a:rPr lang="zh-CN" altLang="en-US" sz="2000" dirty="0">
                <a:latin typeface="微软雅黑" panose="020B0503020204020204" pitchFamily="34" charset="-122"/>
              </a:rPr>
              <a:t>有效的情况）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71700" y="5637530"/>
            <a:ext cx="1200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sym typeface="+mn-ea"/>
              </a:rPr>
              <a:t>16bit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模式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710805" y="5637530"/>
            <a:ext cx="10661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sym typeface="+mn-ea"/>
              </a:rPr>
              <a:t>8bit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模式</a:t>
            </a:r>
            <a:endParaRPr lang="zh-CN" altLang="en-US"/>
          </a:p>
        </p:txBody>
      </p:sp>
      <p:graphicFrame>
        <p:nvGraphicFramePr>
          <p:cNvPr id="18" name="对象 17"/>
          <p:cNvGraphicFramePr/>
          <p:nvPr/>
        </p:nvGraphicFramePr>
        <p:xfrm>
          <a:off x="1252220" y="2443480"/>
          <a:ext cx="3030855" cy="288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3952875" imgH="3756025" progId="Visio.Drawing.15">
                  <p:embed/>
                </p:oleObj>
              </mc:Choice>
              <mc:Fallback>
                <p:oleObj r:id="rId4" imgW="3952875" imgH="3756025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2220" y="2443480"/>
                        <a:ext cx="3030855" cy="288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6728460" y="2552700"/>
          <a:ext cx="3030855" cy="291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6" imgW="3952875" imgH="3804920" progId="Visio.Drawing.15">
                  <p:embed/>
                </p:oleObj>
              </mc:Choice>
              <mc:Fallback>
                <p:oleObj r:id="rId6" imgW="3952875" imgH="3804920" progId="Visio.Drawing.15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8460" y="2552700"/>
                        <a:ext cx="3030855" cy="291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可重构芯片架构设计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创新</a:t>
            </a:r>
            <a:endParaRPr lang="zh-CN" altLang="en-US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6</a:t>
            </a:fld>
            <a:endParaRPr lang="zh-CN" altLang="en-US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5335" y="1084580"/>
            <a:ext cx="519112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2000" b="1" dirty="0">
                <a:latin typeface="微软雅黑" panose="020B0503020204020204" pitchFamily="34" charset="-122"/>
              </a:rPr>
              <a:t>lsu</a:t>
            </a:r>
            <a:r>
              <a:rPr lang="zh-CN" altLang="en-US" sz="2000" b="1" dirty="0">
                <a:latin typeface="微软雅黑" panose="020B0503020204020204" pitchFamily="34" charset="-122"/>
              </a:rPr>
              <a:t>与仿存</a:t>
            </a:r>
            <a:r>
              <a:rPr lang="en-US" altLang="zh-CN" sz="2000" b="1" dirty="0">
                <a:latin typeface="微软雅黑" panose="020B0503020204020204" pitchFamily="34" charset="-122"/>
              </a:rPr>
              <a:t>memory</a:t>
            </a:r>
            <a:r>
              <a:rPr lang="zh-CN" altLang="en-US" sz="2000" b="1" dirty="0">
                <a:latin typeface="微软雅黑" panose="020B0503020204020204" pitchFamily="34" charset="-122"/>
              </a:rPr>
              <a:t>的专用化设计：</a:t>
            </a:r>
            <a:endParaRPr lang="en-US" sz="2000" b="1" dirty="0"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en-US" altLang="en-US" sz="2000" dirty="0">
              <a:latin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面向神经网络设计的</a:t>
            </a:r>
            <a:r>
              <a:rPr lang="en-US" altLang="zh-CN" sz="2000" dirty="0">
                <a:latin typeface="微软雅黑" panose="020B0503020204020204" pitchFamily="34" charset="-122"/>
              </a:rPr>
              <a:t>PEA</a:t>
            </a:r>
            <a:r>
              <a:rPr lang="zh-CN" altLang="en-US" sz="2000" dirty="0">
                <a:latin typeface="微软雅黑" panose="020B0503020204020204" pitchFamily="34" charset="-122"/>
              </a:rPr>
              <a:t>，根据计算仿存比定义</a:t>
            </a:r>
            <a:r>
              <a:rPr lang="en-US" altLang="zh-CN" sz="2000" dirty="0">
                <a:latin typeface="微软雅黑" panose="020B0503020204020204" pitchFamily="34" charset="-122"/>
              </a:rPr>
              <a:t>PEA</a:t>
            </a:r>
            <a:r>
              <a:rPr lang="zh-CN" altLang="en-US" sz="2000" dirty="0">
                <a:latin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</a:rPr>
              <a:t>LSU</a:t>
            </a:r>
            <a:r>
              <a:rPr lang="zh-CN" altLang="en-US" sz="2000" dirty="0">
                <a:latin typeface="微软雅黑" panose="020B0503020204020204" pitchFamily="34" charset="-122"/>
              </a:rPr>
              <a:t>的接口数量。</a:t>
            </a:r>
          </a:p>
          <a:p>
            <a:pPr indent="0">
              <a:buNone/>
            </a:pPr>
            <a:endParaRPr lang="zh-CN" altLang="en-US" sz="2000" dirty="0">
              <a:latin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通常的</a:t>
            </a:r>
            <a:r>
              <a:rPr lang="en-US" altLang="zh-CN" sz="2000" dirty="0">
                <a:latin typeface="微软雅黑" panose="020B0503020204020204" pitchFamily="34" charset="-122"/>
              </a:rPr>
              <a:t>CGRA</a:t>
            </a:r>
            <a:r>
              <a:rPr lang="zh-CN" altLang="en-US" sz="2000" dirty="0">
                <a:latin typeface="微软雅黑" panose="020B0503020204020204" pitchFamily="34" charset="-122"/>
              </a:rPr>
              <a:t>设计会为了</a:t>
            </a:r>
            <a:r>
              <a:rPr lang="en-US" altLang="zh-CN" sz="2000" dirty="0">
                <a:latin typeface="微软雅黑" panose="020B0503020204020204" pitchFamily="34" charset="-122"/>
              </a:rPr>
              <a:t>memory bank</a:t>
            </a:r>
            <a:r>
              <a:rPr lang="zh-CN" altLang="en-US" sz="2000" dirty="0">
                <a:latin typeface="微软雅黑" panose="020B0503020204020204" pitchFamily="34" charset="-122"/>
              </a:rPr>
              <a:t>与接口的灵活性互联，设计</a:t>
            </a:r>
            <a:r>
              <a:rPr lang="en-US" altLang="zh-CN" sz="2000" dirty="0">
                <a:latin typeface="微软雅黑" panose="020B0503020204020204" pitchFamily="34" charset="-122"/>
              </a:rPr>
              <a:t>crossbar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</a:p>
          <a:p>
            <a:pPr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由于我们的算法仿存需求较高。但是不需要权重与</a:t>
            </a:r>
            <a:r>
              <a:rPr lang="en-US" altLang="zh-CN" sz="2000" dirty="0">
                <a:latin typeface="微软雅黑" panose="020B0503020204020204" pitchFamily="34" charset="-122"/>
              </a:rPr>
              <a:t>pe</a:t>
            </a:r>
            <a:r>
              <a:rPr lang="zh-CN" altLang="en-US" sz="2000" dirty="0">
                <a:latin typeface="微软雅黑" panose="020B0503020204020204" pitchFamily="34" charset="-122"/>
              </a:rPr>
              <a:t>之间有过多的灵活性设计。</a:t>
            </a:r>
          </a:p>
          <a:p>
            <a:pPr indent="0">
              <a:buNone/>
            </a:pPr>
            <a:endParaRPr lang="zh-CN" altLang="en-US" sz="2000" dirty="0">
              <a:latin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</a:rPr>
              <a:t>144</a:t>
            </a:r>
            <a:r>
              <a:rPr lang="zh-CN" altLang="en-US" sz="2000" dirty="0">
                <a:latin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</a:rPr>
              <a:t>memory bank</a:t>
            </a:r>
            <a:r>
              <a:rPr lang="zh-CN" altLang="en-US" sz="2000" dirty="0">
                <a:latin typeface="微软雅黑" panose="020B0503020204020204" pitchFamily="34" charset="-122"/>
              </a:rPr>
              <a:t>分成高灵活性</a:t>
            </a:r>
            <a:r>
              <a:rPr lang="en-US" altLang="zh-CN" sz="2000" dirty="0">
                <a:latin typeface="微软雅黑" panose="020B0503020204020204" pitchFamily="34" charset="-122"/>
              </a:rPr>
              <a:t>(feature)</a:t>
            </a:r>
            <a:r>
              <a:rPr lang="zh-CN" altLang="en-US" sz="2000" dirty="0">
                <a:latin typeface="微软雅黑" panose="020B0503020204020204" pitchFamily="34" charset="-122"/>
              </a:rPr>
              <a:t>和低灵活性</a:t>
            </a:r>
            <a:r>
              <a:rPr lang="en-US" altLang="zh-CN" sz="2000" dirty="0">
                <a:latin typeface="微软雅黑" panose="020B0503020204020204" pitchFamily="34" charset="-122"/>
              </a:rPr>
              <a:t>(weight)</a:t>
            </a:r>
            <a:r>
              <a:rPr lang="zh-CN" altLang="en-US" sz="2000" dirty="0">
                <a:latin typeface="微软雅黑" panose="020B0503020204020204" pitchFamily="34" charset="-122"/>
              </a:rPr>
              <a:t>的两个部分</a:t>
            </a:r>
          </a:p>
          <a:p>
            <a:pPr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大量减少互联开销。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weight bank</a:t>
            </a:r>
            <a:r>
              <a:rPr lang="zh-CN" altLang="en-US" sz="2000" dirty="0">
                <a:latin typeface="微软雅黑" panose="020B0503020204020204" pitchFamily="34" charset="-122"/>
              </a:rPr>
              <a:t>每两个</a:t>
            </a:r>
            <a:r>
              <a:rPr lang="en-US" altLang="zh-CN" sz="2000" dirty="0">
                <a:latin typeface="微软雅黑" panose="020B0503020204020204" pitchFamily="34" charset="-122"/>
              </a:rPr>
              <a:t>bank</a:t>
            </a:r>
            <a:r>
              <a:rPr lang="zh-CN" altLang="en-US" sz="2000" dirty="0">
                <a:latin typeface="微软雅黑" panose="020B0503020204020204" pitchFamily="34" charset="-122"/>
              </a:rPr>
              <a:t>绑定一个</a:t>
            </a:r>
            <a:r>
              <a:rPr lang="en-US" altLang="zh-CN" sz="2000" dirty="0">
                <a:latin typeface="微软雅黑" panose="020B0503020204020204" pitchFamily="34" charset="-122"/>
              </a:rPr>
              <a:t>PE</a:t>
            </a:r>
            <a:r>
              <a:rPr lang="zh-CN" altLang="en-US" sz="2000" dirty="0">
                <a:latin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</a:rPr>
              <a:t>load</a:t>
            </a:r>
            <a:r>
              <a:rPr lang="zh-CN" altLang="en-US" sz="2000" dirty="0">
                <a:latin typeface="微软雅黑" panose="020B0503020204020204" pitchFamily="34" charset="-122"/>
              </a:rPr>
              <a:t>用来进行乒乓存储。</a:t>
            </a:r>
          </a:p>
          <a:p>
            <a:pPr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feature bank</a:t>
            </a:r>
            <a:r>
              <a:rPr lang="zh-CN" altLang="en-US" sz="2000" dirty="0">
                <a:latin typeface="微软雅黑" panose="020B0503020204020204" pitchFamily="34" charset="-122"/>
              </a:rPr>
              <a:t>有</a:t>
            </a:r>
            <a:r>
              <a:rPr lang="en-US" altLang="zh-CN" sz="2000" dirty="0">
                <a:latin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</a:rPr>
              <a:t>个，可以与最左侧和最右侧的任意</a:t>
            </a:r>
            <a:r>
              <a:rPr lang="en-US" altLang="zh-CN" sz="2000" dirty="0">
                <a:latin typeface="微软雅黑" panose="020B0503020204020204" pitchFamily="34" charset="-122"/>
              </a:rPr>
              <a:t>pe</a:t>
            </a:r>
            <a:r>
              <a:rPr lang="zh-CN" altLang="en-US" sz="2000" dirty="0">
                <a:latin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</a:rPr>
              <a:t>lsu</a:t>
            </a:r>
            <a:r>
              <a:rPr lang="zh-CN" altLang="en-US" sz="2000" dirty="0">
                <a:latin typeface="微软雅黑" panose="020B0503020204020204" pitchFamily="34" charset="-122"/>
              </a:rPr>
              <a:t>互联。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0" y="1182370"/>
            <a:ext cx="4740910" cy="4626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可重构芯片架构设计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创新</a:t>
            </a:r>
            <a:endParaRPr lang="zh-CN" altLang="en-US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7</a:t>
            </a:fld>
            <a:endParaRPr lang="zh-CN" altLang="en-US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6610" y="1343025"/>
            <a:ext cx="104590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sz="2000" b="1" dirty="0">
                <a:latin typeface="微软雅黑" panose="020B0503020204020204" pitchFamily="34" charset="-122"/>
              </a:rPr>
              <a:t>矩阵仿存操作相关的寄存器链设计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</a:rPr>
              <a:t>行寄存器链，每行寄存器链</a:t>
            </a:r>
            <a:r>
              <a:rPr lang="en-US" altLang="zh-CN" sz="2000" dirty="0">
                <a:latin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</a:rPr>
              <a:t>reg</a:t>
            </a:r>
            <a:r>
              <a:rPr lang="zh-CN" altLang="en-US" sz="2000" dirty="0">
                <a:latin typeface="微软雅黑" panose="020B0503020204020204" pitchFamily="34" charset="-122"/>
              </a:rPr>
              <a:t>，分别与对应</a:t>
            </a:r>
            <a:r>
              <a:rPr lang="en-US" altLang="zh-CN" sz="2000" dirty="0">
                <a:latin typeface="微软雅黑" panose="020B0503020204020204" pitchFamily="34" charset="-122"/>
              </a:rPr>
              <a:t>PE</a:t>
            </a:r>
            <a:r>
              <a:rPr lang="zh-CN" altLang="en-US" sz="2000" dirty="0">
                <a:latin typeface="微软雅黑" panose="020B0503020204020204" pitchFamily="34" charset="-122"/>
              </a:rPr>
              <a:t>互联。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</a:rPr>
              <a:t>：面向矩阵滑窗相关问题：</a:t>
            </a:r>
            <a:r>
              <a:rPr lang="en-US" altLang="zh-CN" sz="2000" dirty="0">
                <a:latin typeface="微软雅黑" panose="020B0503020204020204" pitchFamily="34" charset="-122"/>
              </a:rPr>
              <a:t>feature</a:t>
            </a:r>
            <a:r>
              <a:rPr lang="zh-CN" altLang="en-US" sz="2000" dirty="0">
                <a:latin typeface="微软雅黑" panose="020B0503020204020204" pitchFamily="34" charset="-122"/>
              </a:rPr>
              <a:t>来自矩阵滑窗，每次重复读取重叠区域</a:t>
            </a:r>
            <a:r>
              <a:rPr lang="en-US" altLang="zh-CN" sz="2000" dirty="0">
                <a:latin typeface="微软雅黑" panose="020B0503020204020204" pitchFamily="34" charset="-122"/>
              </a:rPr>
              <a:t>feature</a:t>
            </a:r>
            <a:r>
              <a:rPr lang="zh-CN" altLang="en-US" sz="2000" dirty="0">
                <a:latin typeface="微软雅黑" panose="020B0503020204020204" pitchFamily="34" charset="-122"/>
              </a:rPr>
              <a:t>效率低。考虑用寄存器链模拟滑窗，降低仿存操作。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</a:rPr>
              <a:t>：矩阵</a:t>
            </a:r>
            <a:r>
              <a:rPr lang="en-US" altLang="zh-CN" sz="2000" dirty="0">
                <a:latin typeface="微软雅黑" panose="020B0503020204020204" pitchFamily="34" charset="-122"/>
              </a:rPr>
              <a:t>reshape</a:t>
            </a:r>
            <a:r>
              <a:rPr lang="zh-CN" altLang="en-US" sz="2000" dirty="0">
                <a:latin typeface="微软雅黑" panose="020B0503020204020204" pitchFamily="34" charset="-122"/>
              </a:rPr>
              <a:t>相关操作：例如向量乘以矩阵在</a:t>
            </a:r>
            <a:r>
              <a:rPr lang="en-US" altLang="zh-CN" sz="2000" dirty="0">
                <a:latin typeface="微软雅黑" panose="020B0503020204020204" pitchFamily="34" charset="-122"/>
              </a:rPr>
              <a:t>8*8</a:t>
            </a:r>
            <a:r>
              <a:rPr lang="zh-CN" altLang="en-US" sz="2000" dirty="0">
                <a:latin typeface="微软雅黑" panose="020B0503020204020204" pitchFamily="34" charset="-122"/>
              </a:rPr>
              <a:t>阵列上会获得</a:t>
            </a:r>
            <a:r>
              <a:rPr lang="en-US" altLang="zh-CN" sz="2000" dirty="0">
                <a:latin typeface="微软雅黑" panose="020B0503020204020204" pitchFamily="34" charset="-122"/>
              </a:rPr>
              <a:t>64</a:t>
            </a:r>
            <a:r>
              <a:rPr lang="zh-CN" altLang="en-US" sz="2000" dirty="0">
                <a:latin typeface="微软雅黑" panose="020B0503020204020204" pitchFamily="34" charset="-122"/>
              </a:rPr>
              <a:t>个结果，需要从空间上的</a:t>
            </a:r>
            <a:r>
              <a:rPr lang="en-US" altLang="zh-CN" sz="2000" dirty="0">
                <a:latin typeface="微软雅黑" panose="020B0503020204020204" pitchFamily="34" charset="-122"/>
              </a:rPr>
              <a:t>8*8</a:t>
            </a:r>
            <a:r>
              <a:rPr lang="zh-CN" altLang="en-US" sz="2000" dirty="0">
                <a:latin typeface="微软雅黑" panose="020B0503020204020204" pitchFamily="34" charset="-122"/>
              </a:rPr>
              <a:t>转换成</a:t>
            </a:r>
            <a:r>
              <a:rPr lang="en-US" altLang="zh-CN" sz="2000" dirty="0">
                <a:latin typeface="微软雅黑" panose="020B0503020204020204" pitchFamily="34" charset="-122"/>
              </a:rPr>
              <a:t>1*64</a:t>
            </a:r>
            <a:r>
              <a:rPr lang="zh-CN" altLang="en-US" sz="2000" dirty="0">
                <a:latin typeface="微软雅黑" panose="020B0503020204020204" pitchFamily="34" charset="-122"/>
              </a:rPr>
              <a:t>，存入同一个</a:t>
            </a:r>
            <a:r>
              <a:rPr lang="en-US" altLang="zh-CN" sz="2000" dirty="0">
                <a:latin typeface="微软雅黑" panose="020B0503020204020204" pitchFamily="34" charset="-122"/>
              </a:rPr>
              <a:t>bank</a:t>
            </a:r>
            <a:r>
              <a:rPr lang="zh-CN" altLang="en-US" sz="2000" dirty="0">
                <a:latin typeface="微软雅黑" panose="020B0503020204020204" pitchFamily="34" charset="-122"/>
              </a:rPr>
              <a:t>。在阵列上做</a:t>
            </a:r>
            <a:r>
              <a:rPr lang="en-US" altLang="zh-CN" sz="2000" dirty="0">
                <a:latin typeface="微软雅黑" panose="020B0503020204020204" pitchFamily="34" charset="-122"/>
              </a:rPr>
              <a:t>routing</a:t>
            </a:r>
            <a:r>
              <a:rPr lang="zh-CN" altLang="en-US" sz="2000" dirty="0">
                <a:latin typeface="微软雅黑" panose="020B0503020204020204" pitchFamily="34" charset="-122"/>
              </a:rPr>
              <a:t>，降低性能。数据存入对应寄存器链，阵列空闲可以提供更多的算力为下一个算法。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</a:rPr>
              <a:t>：矩阵仿存相关算子，利用寄存器链设计帮助仿存操作，节省阵列算力，增大任务级并行性。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可重构芯片架构设计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/>
          <a:p>
            <a:fld id="{30652002-8A39-4285-AD21-88943C475927}" type="slidenum">
              <a:rPr lang="zh-CN" altLang="en-US">
                <a:latin typeface="+mn-ea"/>
              </a:rPr>
              <a:t>8</a:t>
            </a:fld>
            <a:endParaRPr lang="zh-CN" altLang="en-US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66775" y="1160780"/>
            <a:ext cx="104590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2000" dirty="0">
                <a:latin typeface="微软雅黑" panose="020B0503020204020204" pitchFamily="34" charset="-122"/>
              </a:rPr>
              <a:t>PE</a:t>
            </a:r>
            <a:r>
              <a:rPr lang="zh-CN" altLang="en-US" sz="2000" dirty="0">
                <a:latin typeface="微软雅黑" panose="020B0503020204020204" pitchFamily="34" charset="-122"/>
              </a:rPr>
              <a:t>算子设计（</a:t>
            </a:r>
            <a:r>
              <a:rPr lang="en-US" altLang="zh-CN" sz="2000" dirty="0">
                <a:latin typeface="微软雅黑" panose="020B0503020204020204" pitchFamily="34" charset="-122"/>
              </a:rPr>
              <a:t>INT8</a:t>
            </a:r>
            <a:r>
              <a:rPr lang="zh-CN" altLang="en-US" sz="2000" dirty="0">
                <a:latin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</a:rPr>
              <a:t>FP16</a:t>
            </a:r>
            <a:r>
              <a:rPr lang="zh-CN" altLang="en-US" sz="2000" dirty="0">
                <a:latin typeface="微软雅黑" panose="020B0503020204020204" pitchFamily="34" charset="-122"/>
              </a:rPr>
              <a:t>两套）：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+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x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(a&gt;/&gt;=/==b)?a:b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sym typeface="+mn-ea"/>
              </a:rPr>
              <a:t>(a&gt;/&gt;=/==b)?1:0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sym typeface="+mn-ea"/>
              </a:rPr>
              <a:t>MAC (axb+c)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sym typeface="+mn-ea"/>
              </a:rPr>
              <a:t>relu((a&gt;0)?a:0)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sym typeface="+mn-ea"/>
              </a:rPr>
              <a:t>leaky_relu((a&gt;0)?a:a*k)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tanh(</a:t>
            </a:r>
            <a:r>
              <a:rPr lang="zh-CN" altLang="en-US" sz="2000" dirty="0">
                <a:latin typeface="微软雅黑" panose="020B0503020204020204" pitchFamily="34" charset="-122"/>
              </a:rPr>
              <a:t>分段线性法，多个</a:t>
            </a:r>
            <a:r>
              <a:rPr lang="en-US" altLang="zh-CN" sz="2000" dirty="0">
                <a:latin typeface="微软雅黑" panose="020B0503020204020204" pitchFamily="34" charset="-122"/>
              </a:rPr>
              <a:t>cycle</a:t>
            </a:r>
            <a:r>
              <a:rPr lang="zh-CN" altLang="en-US" sz="2000" dirty="0">
                <a:latin typeface="微软雅黑" panose="020B0503020204020204" pitchFamily="34" charset="-122"/>
              </a:rPr>
              <a:t>的判断</a:t>
            </a:r>
            <a:r>
              <a:rPr lang="en-US" altLang="zh-CN" sz="2000" dirty="0">
                <a:latin typeface="微软雅黑" panose="020B0503020204020204" pitchFamily="34" charset="-122"/>
              </a:rPr>
              <a:t>+2</a:t>
            </a:r>
            <a:r>
              <a:rPr lang="zh-CN" altLang="en-US" sz="2000" dirty="0">
                <a:latin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</a:rPr>
              <a:t>cycle</a:t>
            </a:r>
            <a:r>
              <a:rPr lang="zh-CN" altLang="en-US" sz="2000" dirty="0">
                <a:latin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</a:rPr>
              <a:t>MAC)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sym typeface="+mn-ea"/>
              </a:rPr>
              <a:t>sigmoid(</a:t>
            </a:r>
            <a:r>
              <a:rPr lang="zh-CN" altLang="en-US" sz="2000" dirty="0">
                <a:latin typeface="微软雅黑" panose="020B0503020204020204" pitchFamily="34" charset="-122"/>
                <a:sym typeface="+mn-ea"/>
              </a:rPr>
              <a:t>分段线性法，多个</a:t>
            </a:r>
            <a:r>
              <a:rPr lang="en-US" altLang="zh-CN" sz="2000" dirty="0">
                <a:latin typeface="微软雅黑" panose="020B0503020204020204" pitchFamily="34" charset="-122"/>
                <a:sym typeface="+mn-ea"/>
              </a:rPr>
              <a:t>cycle</a:t>
            </a:r>
            <a:r>
              <a:rPr lang="zh-CN" altLang="en-US" sz="2000" dirty="0">
                <a:latin typeface="微软雅黑" panose="020B0503020204020204" pitchFamily="34" charset="-122"/>
                <a:sym typeface="+mn-ea"/>
              </a:rPr>
              <a:t>的判断</a:t>
            </a:r>
            <a:r>
              <a:rPr lang="en-US" altLang="zh-CN" sz="2000" dirty="0">
                <a:latin typeface="微软雅黑" panose="020B0503020204020204" pitchFamily="34" charset="-122"/>
                <a:sym typeface="+mn-ea"/>
              </a:rPr>
              <a:t>+2</a:t>
            </a:r>
            <a:r>
              <a:rPr lang="zh-CN" altLang="en-US" sz="2000" dirty="0">
                <a:latin typeface="微软雅黑" panose="020B0503020204020204" pitchFamily="34" charset="-122"/>
                <a:sym typeface="+mn-ea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sym typeface="+mn-ea"/>
              </a:rPr>
              <a:t>cycle</a:t>
            </a:r>
            <a:r>
              <a:rPr lang="zh-CN" altLang="en-US" sz="2000" dirty="0">
                <a:latin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sym typeface="+mn-ea"/>
              </a:rPr>
              <a:t>MAC)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 dirty="0">
              <a:latin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技术方案设计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3490" y="1801348"/>
            <a:ext cx="8071159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B17FD7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可重构芯片架构设计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B17FD7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算子库映射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B17FD7"/>
              </a:buClr>
              <a:buFont typeface="Wingdings" panose="05000000000000000000" pitchFamily="2" charset="2"/>
              <a:buChar char="p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*512*512*512*10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算法映射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844245" y="6385533"/>
            <a:ext cx="2743200" cy="365125"/>
          </a:xfrm>
        </p:spPr>
        <p:txBody>
          <a:bodyPr/>
          <a:lstStyle/>
          <a:p>
            <a:fld id="{30652002-8A39-4285-AD21-88943C475927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32,&quot;width&quot;:2508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859D7"/>
      </a:accent1>
      <a:accent2>
        <a:srgbClr val="FF834F"/>
      </a:accent2>
      <a:accent3>
        <a:srgbClr val="4FE8FF"/>
      </a:accent3>
      <a:accent4>
        <a:srgbClr val="DAF166"/>
      </a:accent4>
      <a:accent5>
        <a:srgbClr val="F1F166"/>
      </a:accent5>
      <a:accent6>
        <a:srgbClr val="614361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3398</Words>
  <Application>Microsoft Office PowerPoint</Application>
  <PresentationFormat>宽屏</PresentationFormat>
  <Paragraphs>428</Paragraphs>
  <Slides>38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等线</vt:lpstr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Franklin Gothic Heavy</vt:lpstr>
      <vt:lpstr>Times New Roman</vt:lpstr>
      <vt:lpstr>Wingdings</vt:lpstr>
      <vt:lpstr>主题5</vt:lpstr>
      <vt:lpstr>Office 主题</vt:lpstr>
      <vt:lpstr>Visio.Drawing.15</vt:lpstr>
      <vt:lpstr>Worksheet</vt:lpstr>
      <vt:lpstr>PowerPoint 演示文稿</vt:lpstr>
      <vt:lpstr>PowerPoint 演示文稿</vt:lpstr>
      <vt:lpstr>可重构芯片架构设计</vt:lpstr>
      <vt:lpstr>可重构芯片架构设计</vt:lpstr>
      <vt:lpstr>可重构芯片架构设计创新</vt:lpstr>
      <vt:lpstr>可重构芯片架构设计创新</vt:lpstr>
      <vt:lpstr>可重构芯片架构设计创新</vt:lpstr>
      <vt:lpstr>可重构芯片架构设计</vt:lpstr>
      <vt:lpstr>技术方案设计</vt:lpstr>
      <vt:lpstr>算子库映射</vt:lpstr>
      <vt:lpstr>纯计算类算子</vt:lpstr>
      <vt:lpstr>纯计算类算子（续）</vt:lpstr>
      <vt:lpstr>映射演示（续）</vt:lpstr>
      <vt:lpstr>映射演示</vt:lpstr>
      <vt:lpstr>映射演示（续）</vt:lpstr>
      <vt:lpstr>映射演示（续）</vt:lpstr>
      <vt:lpstr>纯访存类算子</vt:lpstr>
      <vt:lpstr>纯访存类算子（续）</vt:lpstr>
      <vt:lpstr>split</vt:lpstr>
      <vt:lpstr>expanddims</vt:lpstr>
      <vt:lpstr>gatherV2</vt:lpstr>
      <vt:lpstr>pack</vt:lpstr>
      <vt:lpstr>transpose--1</vt:lpstr>
      <vt:lpstr>transpose--2</vt:lpstr>
      <vt:lpstr>reshape</vt:lpstr>
      <vt:lpstr>技术方案设计</vt:lpstr>
      <vt:lpstr>目标算法映射</vt:lpstr>
      <vt:lpstr>[1,512] * [512,512]演示</vt:lpstr>
      <vt:lpstr>[1,512] * [512,512]演示</vt:lpstr>
      <vt:lpstr>110*512*512*512*10全流程</vt:lpstr>
      <vt:lpstr>110*512*512*512*10全流程</vt:lpstr>
      <vt:lpstr>110*512*512*512*10全流程</vt:lpstr>
      <vt:lpstr>110*512*512*512*10全流程</vt:lpstr>
      <vt:lpstr>110*512*512*512*10全流程</vt:lpstr>
      <vt:lpstr>PE_CSPM0</vt:lpstr>
      <vt:lpstr>PE_CSPM1</vt:lpstr>
      <vt:lpstr>项目报告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VSALM十四讲分享</dc:title>
  <dc:creator>wps</dc:creator>
  <cp:lastModifiedBy>Game Machine Lwy's</cp:lastModifiedBy>
  <cp:revision>780</cp:revision>
  <dcterms:created xsi:type="dcterms:W3CDTF">2020-11-05T03:15:00Z</dcterms:created>
  <dcterms:modified xsi:type="dcterms:W3CDTF">2022-04-18T05:59:17Z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7F7BBFB5B1C54F22A2E0E8BE8D85397C</vt:lpwstr>
  </property>
</Properties>
</file>