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charts/chart1.xml" ContentType="application/vnd.openxmlformats-officedocument.drawingml.chart+xml"/>
  <Override PartName="/ppt/slides/slide4.xml" ContentType="application/vnd.openxmlformats-officedocument.presentationml.slide+xml"/>
  <Override PartName="/ppt/charts/chart2.xml" ContentType="application/vnd.openxmlformats-officedocument.drawingml.chart+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18288000" cy="10287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21" autoAdjust="0"/>
  </p:normalViewPr>
  <p:slideViewPr>
    <p:cSldViewPr>
      <p:cViewPr varScale="1">
        <p:scale>
          <a:sx n="56" d="100"/>
          <a:sy n="56" d="100"/>
        </p:scale>
        <p:origin x="0" y="0"/>
      </p:cViewPr>
      <p:guideLst>
        <p:guide orient="horz" pos="2160"/>
        <p:guide pos="288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dPt>
            <c:idx val="0"/>
            <c:bubble3D val="0"/>
            <c:spPr>
              <a:solidFill>
                <a:srgbClr val="4F81BD"/>
              </a:solidFill>
              <a:ln w="12700">
                <a:solidFill>
                  <a:srgbClr val="FFFFFF"/>
                </a:solidFill>
                <a:prstDash val="solid"/>
              </a:ln>
            </c:spPr>
          </c:dPt>
          <c:dPt>
            <c:idx val="1"/>
            <c:bubble3D val="0"/>
            <c:spPr>
              <a:solidFill>
                <a:srgbClr val="C0504D"/>
              </a:solidFill>
              <a:ln w="12700">
                <a:solidFill>
                  <a:srgbClr val="FFFFFF"/>
                </a:solidFill>
                <a:prstDash val="solid"/>
              </a:ln>
            </c:spPr>
          </c:dPt>
          <c:dPt>
            <c:idx val="2"/>
            <c:bubble3D val="0"/>
            <c:spPr>
              <a:solidFill>
                <a:srgbClr val="9BBB59"/>
              </a:solidFill>
              <a:ln w="12700">
                <a:solidFill>
                  <a:srgbClr val="FFFFFF"/>
                </a:solidFill>
                <a:prstDash val="solid"/>
              </a:ln>
            </c:spPr>
          </c:dPt>
          <c:dPt>
            <c:idx val="3"/>
            <c:bubble3D val="0"/>
            <c:spPr>
              <a:solidFill>
                <a:srgbClr val="8064A2"/>
              </a:solidFill>
              <a:ln w="12700">
                <a:solidFill>
                  <a:srgbClr val="FFFFFF"/>
                </a:solidFill>
                <a:prstDash val="solid"/>
              </a:ln>
            </c:spPr>
          </c:dPt>
          <c:dPt>
            <c:idx val="4"/>
            <c:bubble3D val="0"/>
            <c:spPr>
              <a:solidFill>
                <a:srgbClr val="4BACC6"/>
              </a:solidFill>
              <a:ln w="12700">
                <a:solidFill>
                  <a:srgbClr val="FFFFFF"/>
                </a:solidFill>
                <a:prstDash val="solid"/>
              </a:ln>
            </c:spPr>
          </c:dPt>
          <c:dPt>
            <c:idx val="5"/>
            <c:bubble3D val="0"/>
            <c:spPr>
              <a:solidFill>
                <a:srgbClr val="F79646"/>
              </a:solidFill>
              <a:ln w="12700">
                <a:solidFill>
                  <a:srgbClr val="FFFFFF"/>
                </a:solidFill>
                <a:prstDash val="solid"/>
              </a:ln>
            </c:spPr>
          </c:dPt>
          <c:dPt>
            <c:idx val="6"/>
            <c:bubble3D val="0"/>
            <c:spPr>
              <a:solidFill>
                <a:srgbClr val="2C4D74"/>
              </a:solidFill>
              <a:ln w="12700">
                <a:solidFill>
                  <a:srgbClr val="FFFFFF"/>
                </a:solidFill>
                <a:prstDash val="solid"/>
              </a:ln>
            </c:spPr>
          </c:dPt>
          <c:dLbls>
            <c:showLegendKey val="0"/>
            <c:showVal val="0"/>
            <c:showCatName val="0"/>
            <c:showSerName val="0"/>
            <c:showPercent val="0"/>
            <c:showBubbleSize val="0"/>
            <c:showLeaderLines val="1"/>
          </c:dLbls>
          <c:cat>
            <c:strRef>
              <c:f>'Sheet1'!$A$2:$A$8</c:f>
              <c:strCache>
                <c:ptCount val="7"/>
                <c:pt idx="0">
                  <c:v>机场巴士</c:v>
                </c:pt>
                <c:pt idx="1">
                  <c:v>私家车</c:v>
                </c:pt>
                <c:pt idx="2">
                  <c:v>轨道交通</c:v>
                </c:pt>
                <c:pt idx="3">
                  <c:v>机场巴士</c:v>
                </c:pt>
                <c:pt idx="4">
                  <c:v>出租车</c:v>
                </c:pt>
                <c:pt idx="5">
                  <c:v>旅游巴士</c:v>
                </c:pt>
                <c:pt idx="6">
                  <c:v>磁悬浮</c:v>
                </c:pt>
              </c:strCache>
            </c:strRef>
          </c:cat>
          <c:val>
            <c:numRef>
              <c:f>'Sheet1'!$B$2:$B$8</c:f>
              <c:numCache>
                <c:formatCode>General</c:formatCode>
                <c:ptCount val="7"/>
                <c:pt idx="0">
                  <c:v>3.0</c:v>
                </c:pt>
                <c:pt idx="1">
                  <c:v>3.2</c:v>
                </c:pt>
                <c:pt idx="2">
                  <c:v>1.4</c:v>
                </c:pt>
                <c:pt idx="3">
                  <c:v>1.2</c:v>
                </c:pt>
                <c:pt idx="4">
                  <c:v>2.0</c:v>
                </c:pt>
                <c:pt idx="5">
                  <c:v>2.0</c:v>
                </c:pt>
                <c:pt idx="6">
                  <c:v>2.0</c:v>
                </c:pt>
              </c:numCache>
            </c:numRef>
          </c:val>
        </c:ser>
        <c:firstSliceAng val="0"/>
      </c:pieChart>
      <c:spPr>
        <a:noFill/>
        <a:ln>
          <a:noFill/>
        </a:ln>
      </c:spPr>
    </c:plotArea>
    <c:legend>
      <c:legendPos val="b"/>
      <c:layout/>
      <c:overlay val="0"/>
      <c:spPr>
        <a:noFill/>
        <a:ln>
          <a:noFill/>
        </a:ln>
      </c:spPr>
      <c:txPr>
        <a:bodyPr/>
        <a:lstStyle/>
        <a:p>
          <a:pPr>
            <a:defRPr sz="12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Sheet1(2)!$B$1</c:f>
              <c:strCache>
                <c:ptCount val="1"/>
                <c:pt idx="0">
                  <c:v>销售额</c:v>
                </c:pt>
              </c:strCache>
            </c:strRef>
          </c:tx>
          <c:dPt>
            <c:idx val="0"/>
            <c:bubble3D val="0"/>
            <c:spPr>
              <a:solidFill>
                <a:srgbClr val="4F81BD"/>
              </a:solidFill>
              <a:ln w="12700">
                <a:solidFill>
                  <a:srgbClr val="FFFFFF"/>
                </a:solidFill>
                <a:prstDash val="solid"/>
              </a:ln>
            </c:spPr>
          </c:dPt>
          <c:dPt>
            <c:idx val="1"/>
            <c:bubble3D val="0"/>
            <c:spPr>
              <a:solidFill>
                <a:srgbClr val="C0504D"/>
              </a:solidFill>
              <a:ln w="12700">
                <a:solidFill>
                  <a:srgbClr val="FFFFFF"/>
                </a:solidFill>
                <a:prstDash val="solid"/>
              </a:ln>
            </c:spPr>
          </c:dPt>
          <c:dPt>
            <c:idx val="2"/>
            <c:bubble3D val="0"/>
            <c:spPr>
              <a:solidFill>
                <a:srgbClr val="9BBB59"/>
              </a:solidFill>
              <a:ln w="12700">
                <a:solidFill>
                  <a:srgbClr val="FFFFFF"/>
                </a:solidFill>
                <a:prstDash val="solid"/>
              </a:ln>
            </c:spPr>
          </c:dPt>
          <c:dPt>
            <c:idx val="3"/>
            <c:bubble3D val="0"/>
            <c:spPr>
              <a:solidFill>
                <a:srgbClr val="8064A2"/>
              </a:solidFill>
              <a:ln w="12700">
                <a:solidFill>
                  <a:srgbClr val="FFFFFF"/>
                </a:solidFill>
                <a:prstDash val="solid"/>
              </a:ln>
            </c:spPr>
          </c:dPt>
          <c:dPt>
            <c:idx val="4"/>
            <c:bubble3D val="0"/>
            <c:spPr>
              <a:solidFill>
                <a:srgbClr val="4BACC6"/>
              </a:solidFill>
              <a:ln w="12700">
                <a:solidFill>
                  <a:srgbClr val="FFFFFF"/>
                </a:solidFill>
                <a:prstDash val="solid"/>
              </a:ln>
            </c:spPr>
          </c:dPt>
          <c:dPt>
            <c:idx val="5"/>
            <c:bubble3D val="0"/>
            <c:spPr>
              <a:solidFill>
                <a:srgbClr val="F79646"/>
              </a:solidFill>
              <a:ln w="12700">
                <a:solidFill>
                  <a:srgbClr val="FFFFFF"/>
                </a:solidFill>
                <a:prstDash val="solid"/>
              </a:ln>
            </c:spPr>
          </c:dPt>
          <c:dPt>
            <c:idx val="6"/>
            <c:bubble3D val="0"/>
            <c:spPr>
              <a:solidFill>
                <a:srgbClr val="2C4D74"/>
              </a:solidFill>
              <a:ln w="12700">
                <a:solidFill>
                  <a:srgbClr val="FFFFFF"/>
                </a:solidFill>
                <a:prstDash val="solid"/>
              </a:ln>
            </c:spPr>
          </c:dPt>
          <c:dLbls>
            <c:showLegendKey val="0"/>
            <c:showVal val="0"/>
            <c:showCatName val="0"/>
            <c:showSerName val="0"/>
            <c:showPercent val="0"/>
            <c:showBubbleSize val="0"/>
            <c:showLeaderLines val="1"/>
          </c:dLbls>
          <c:cat>
            <c:strRef>
              <c:f>'Sheet1(2)'!$A$2:$A$8</c:f>
              <c:strCache>
                <c:ptCount val="7"/>
                <c:pt idx="0">
                  <c:v>机场巴士</c:v>
                </c:pt>
                <c:pt idx="1">
                  <c:v>私家车</c:v>
                </c:pt>
                <c:pt idx="2">
                  <c:v>轨道交通</c:v>
                </c:pt>
                <c:pt idx="3">
                  <c:v>机场巴士</c:v>
                </c:pt>
                <c:pt idx="4">
                  <c:v>出租车</c:v>
                </c:pt>
                <c:pt idx="5">
                  <c:v>旅游巴士</c:v>
                </c:pt>
                <c:pt idx="6">
                  <c:v>磁悬浮</c:v>
                </c:pt>
              </c:strCache>
            </c:strRef>
          </c:cat>
          <c:val>
            <c:numRef>
              <c:f>'Sheet1(2)'!$B$2:$B$8</c:f>
              <c:numCache>
                <c:formatCode>General</c:formatCode>
                <c:ptCount val="7"/>
                <c:pt idx="0">
                  <c:v>3.0</c:v>
                </c:pt>
                <c:pt idx="1">
                  <c:v>3.2</c:v>
                </c:pt>
                <c:pt idx="2">
                  <c:v>1.4</c:v>
                </c:pt>
                <c:pt idx="3">
                  <c:v>1.2</c:v>
                </c:pt>
                <c:pt idx="4">
                  <c:v>2.0</c:v>
                </c:pt>
                <c:pt idx="5">
                  <c:v>2.0</c:v>
                </c:pt>
                <c:pt idx="6">
                  <c:v>2.0</c:v>
                </c:pt>
              </c:numCache>
            </c:numRef>
          </c:val>
        </c:ser>
        <c:firstSliceAng val="0"/>
      </c:pieChart>
      <c:spPr>
        <a:noFill/>
        <a:ln>
          <a:noFill/>
        </a:ln>
      </c:spPr>
    </c:plotArea>
    <c:legend>
      <c:legendPos val="b"/>
      <c:layout/>
      <c:overlay val="0"/>
      <c:spPr>
        <a:noFill/>
        <a:ln>
          <a:noFill/>
        </a:ln>
      </c:spPr>
      <c:txPr>
        <a:bodyPr/>
        <a:lstStyle/>
        <a:p>
          <a:pPr>
            <a:defRPr sz="12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107" name="文本框"/>
          <p:cNvSpPr>
            <a:spLocks noGrp="1"/>
          </p:cNvSpPr>
          <p:nvPr>
            <p:ph type="ctrTitle"/>
          </p:nvPr>
        </p:nvSpPr>
        <p:spPr>
          <a:xfrm rot="0">
            <a:off x="685800" y="2130425"/>
            <a:ext cx="7772400" cy="1470024"/>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4400" b="0" i="0" u="none" strike="noStrike" kern="1200" cap="none" spc="0" baseline="0">
                <a:solidFill>
                  <a:schemeClr val="tx1"/>
                </a:solidFill>
                <a:latin typeface="Calibri" pitchFamily="0" charset="0"/>
                <a:ea typeface="宋体" pitchFamily="0" charset="0"/>
                <a:cs typeface="Lucida Sans"/>
              </a:rPr>
              <a:t>Click to edit Master title style</a:t>
            </a:r>
            <a:endParaRPr lang="zh-CN" altLang="en-US" sz="4400" b="0" i="0" u="none" strike="noStrike" kern="1200" cap="none" spc="0" baseline="0">
              <a:solidFill>
                <a:schemeClr val="tx1"/>
              </a:solidFill>
              <a:latin typeface="Calibri" pitchFamily="0" charset="0"/>
              <a:ea typeface="宋体" pitchFamily="0" charset="0"/>
              <a:cs typeface="Lucida Sans"/>
            </a:endParaRPr>
          </a:p>
        </p:txBody>
      </p:sp>
      <p:sp>
        <p:nvSpPr>
          <p:cNvPr id="108" name="文本框"/>
          <p:cNvSpPr>
            <a:spLocks noGrp="1"/>
          </p:cNvSpPr>
          <p:nvPr>
            <p:ph type="subTitle" idx="1"/>
          </p:nvPr>
        </p:nvSpPr>
        <p:spPr>
          <a:xfrm rot="0">
            <a:off x="1371600" y="3886200"/>
            <a:ext cx="6400800" cy="1752600"/>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ct val="20000"/>
              </a:spcBef>
              <a:spcAft>
                <a:spcPts val="0"/>
              </a:spcAft>
              <a:buNone/>
            </a:pPr>
            <a:r>
              <a:rPr lang="en-US" altLang="zh-CN" sz="3200" b="0" i="0" u="none" strike="noStrike" kern="1200" cap="none" spc="0" baseline="0">
                <a:solidFill>
                  <a:srgbClr val="898989"/>
                </a:solidFill>
                <a:latin typeface="Calibri" pitchFamily="0" charset="0"/>
                <a:ea typeface="宋体" pitchFamily="0" charset="0"/>
                <a:cs typeface="Lucida Sans"/>
              </a:rPr>
              <a:t>Click to edit Master subtitle style</a:t>
            </a:r>
            <a:endParaRPr lang="zh-CN" altLang="en-US" sz="3200" b="0" i="0" u="none" strike="noStrike" kern="1200" cap="none" spc="0" baseline="0">
              <a:solidFill>
                <a:srgbClr val="898989"/>
              </a:solidFill>
              <a:latin typeface="Calibri" pitchFamily="0" charset="0"/>
              <a:ea typeface="宋体" pitchFamily="0" charset="0"/>
              <a:cs typeface="Lucida Sans"/>
            </a:endParaRPr>
          </a:p>
        </p:txBody>
      </p:sp>
      <p:sp>
        <p:nvSpPr>
          <p:cNvPr id="109" name="文本框"/>
          <p:cNvSpPr>
            <a:spLocks noGrp="1"/>
          </p:cNvSpPr>
          <p:nvPr>
            <p:ph type="dt" idx="10"/>
          </p:nvPr>
        </p:nvSpPr>
        <p:spPr>
          <a:xfrm rot="0">
            <a:off x="457200" y="6356349"/>
            <a:ext cx="2133600" cy="365125"/>
          </a:xfrm>
          <a:prstGeom prst="rect"/>
          <a:noFill/>
          <a:ln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1200" b="0" i="0" u="none" strike="noStrike" kern="1200" cap="none" spc="0" baseline="0">
              <a:solidFill>
                <a:srgbClr val="898989"/>
              </a:solidFill>
              <a:latin typeface="Calibri" pitchFamily="0" charset="0"/>
              <a:ea typeface="宋体" pitchFamily="0" charset="0"/>
              <a:cs typeface="Calibri" pitchFamily="0" charset="0"/>
            </a:endParaRPr>
          </a:p>
        </p:txBody>
      </p:sp>
      <p:sp>
        <p:nvSpPr>
          <p:cNvPr id="110" name="文本框"/>
          <p:cNvSpPr>
            <a:spLocks noGrp="1"/>
          </p:cNvSpPr>
          <p:nvPr>
            <p:ph type="ftr"/>
          </p:nvPr>
        </p:nvSpPr>
        <p:spPr>
          <a:xfrm rot="0">
            <a:off x="3124200" y="6356349"/>
            <a:ext cx="28956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endParaRPr lang="zh-CN" altLang="en-US" sz="1200" b="0" i="0" u="none" strike="noStrike" kern="1200" cap="none" spc="0" baseline="0">
              <a:solidFill>
                <a:srgbClr val="898989"/>
              </a:solidFill>
              <a:latin typeface="Calibri" pitchFamily="0" charset="0"/>
              <a:ea typeface="宋体" pitchFamily="0" charset="0"/>
              <a:cs typeface="Calibri" pitchFamily="0" charset="0"/>
            </a:endParaRPr>
          </a:p>
        </p:txBody>
      </p:sp>
      <p:sp>
        <p:nvSpPr>
          <p:cNvPr id="111" name="文本框"/>
          <p:cNvSpPr>
            <a:spLocks noGrp="1"/>
          </p:cNvSpPr>
          <p:nvPr>
            <p:ph type="sldNum"/>
          </p:nvPr>
        </p:nvSpPr>
        <p:spPr>
          <a:xfrm rot="0">
            <a:off x="6553200" y="6356349"/>
            <a:ext cx="2133600"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1200" b="0" i="0" u="none" strike="noStrike" kern="1200" cap="none" spc="0" baseline="0">
                <a:solidFill>
                  <a:srgbClr val="898989"/>
                </a:solidFill>
                <a:latin typeface="Calibri" pitchFamily="0" charset="0"/>
                <a:ea typeface="宋体" pitchFamily="0" charset="0"/>
                <a:cs typeface="Calibri" pitchFamily="0" charset="0"/>
              </a:rPr>
              <a:t>&lt;#&gt;</a:t>
            </a:fld>
            <a:endParaRPr lang="zh-CN" altLang="en-US" sz="1200" b="0" i="0" u="none" strike="noStrike" kern="1200" cap="none" spc="0" baseline="0">
              <a:solidFill>
                <a:srgbClr val="898989"/>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82376481"/>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55123904"/>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70375007"/>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7" name="文本框"/>
          <p:cNvSpPr>
            <a:spLocks xmlns:a="http://schemas.openxmlformats.org/drawingml/2006/main" noGrp="1"/>
          </p:cNvSpPr>
          <p:nvPr>
            <p:ph type="dt" idx="10"/>
          </p:nvPr>
        </p:nvSpPr>
        <p:spPr>
          <a:xfrm xmlns:a="http://schemas.openxmlformats.org/drawingml/2006/main" rot="0">
            <a:off x="457200" y="6356349"/>
            <a:ext cx="21336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200">
              <a:solidFill>
                <a:srgbClr val="898989"/>
              </a:solidFill>
              <a:latin typeface="Calibri" pitchFamily="0" charset="0"/>
              <a:ea typeface="宋体" pitchFamily="0" charset="0"/>
              <a:cs typeface="Calibri" pitchFamily="0" charset="0"/>
            </a:endParaRPr>
          </a:p>
        </p:txBody>
      </p:sp>
      <p:sp>
        <p:nvSpPr>
          <p:cNvPr id="8" name="文本框"/>
          <p:cNvSpPr>
            <a:spLocks xmlns:a="http://schemas.openxmlformats.org/drawingml/2006/main" noGrp="1"/>
          </p:cNvSpPr>
          <p:nvPr>
            <p:ph type="ftr"/>
          </p:nvPr>
        </p:nvSpPr>
        <p:spPr>
          <a:xfrm xmlns:a="http://schemas.openxmlformats.org/drawingml/2006/main" rot="0">
            <a:off x="3124200" y="6356349"/>
            <a:ext cx="28956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a:endParaRPr lang="zh-CN" altLang="en-US" sz="1200">
              <a:solidFill>
                <a:srgbClr val="898989"/>
              </a:solidFill>
              <a:latin typeface="Calibri" pitchFamily="0" charset="0"/>
              <a:ea typeface="宋体" pitchFamily="0" charset="0"/>
              <a:cs typeface="Calibri" pitchFamily="0" charset="0"/>
            </a:endParaRPr>
          </a:p>
        </p:txBody>
      </p:sp>
      <p:sp>
        <p:nvSpPr>
          <p:cNvPr id="9" name="文本框"/>
          <p:cNvSpPr>
            <a:spLocks xmlns:a="http://schemas.openxmlformats.org/drawingml/2006/main" noGrp="1"/>
          </p:cNvSpPr>
          <p:nvPr>
            <p:ph type="sldNum"/>
          </p:nvPr>
        </p:nvSpPr>
        <p:spPr>
          <a:xfrm xmlns:a="http://schemas.openxmlformats.org/drawingml/2006/main" rot="0">
            <a:off x="6553200" y="6356349"/>
            <a:ext cx="21336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200" b="0" i="0" u="none" strike="noStrike" kern="1200" cap="none" spc="0" baseline="0">
                <a:solidFill>
                  <a:srgbClr val="898989"/>
                </a:solidFill>
                <a:latin typeface="Calibri" pitchFamily="0" charset="0"/>
                <a:ea typeface="宋体" pitchFamily="0" charset="0"/>
                <a:cs typeface="Calibri" pitchFamily="0" charset="0"/>
              </a:rPr>
              <a:t>&lt;#&gt;</a:t>
            </a:fld>
            <a:endParaRPr lang="zh-CN" altLang="en-US" sz="1200">
              <a:solidFill>
                <a:srgbClr val="898989"/>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44529628"/>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3" name="文本框"/>
          <p:cNvSpPr>
            <a:spLocks xmlns:a="http://schemas.openxmlformats.org/drawingml/2006/main" noGrp="1"/>
          </p:cNvSpPr>
          <p:nvPr>
            <p:ph type="title"/>
          </p:nvPr>
        </p:nvSpPr>
        <p:spPr>
          <a:xfrm xmlns:a="http://schemas.openxmlformats.org/drawingml/2006/main" rot="0">
            <a:off x="457200" y="274638"/>
            <a:ext cx="8229600" cy="11430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44" name="文本框"/>
          <p:cNvSpPr>
            <a:spLocks xmlns:a="http://schemas.openxmlformats.org/drawingml/2006/main" noGrp="1"/>
          </p:cNvSpPr>
          <p:nvPr>
            <p:ph type="dt" idx="10"/>
          </p:nvPr>
        </p:nvSpPr>
        <p:spPr>
          <a:xfrm xmlns:a="http://schemas.openxmlformats.org/drawingml/2006/main" rot="0">
            <a:off x="457200" y="6356349"/>
            <a:ext cx="21336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200">
              <a:solidFill>
                <a:srgbClr val="898989"/>
              </a:solidFill>
              <a:latin typeface="Calibri" pitchFamily="0" charset="0"/>
              <a:ea typeface="宋体" pitchFamily="0" charset="0"/>
              <a:cs typeface="Calibri" pitchFamily="0" charset="0"/>
            </a:endParaRPr>
          </a:p>
        </p:txBody>
      </p:sp>
      <p:sp>
        <p:nvSpPr>
          <p:cNvPr id="45" name="文本框"/>
          <p:cNvSpPr>
            <a:spLocks xmlns:a="http://schemas.openxmlformats.org/drawingml/2006/main" noGrp="1"/>
          </p:cNvSpPr>
          <p:nvPr>
            <p:ph type="ftr"/>
          </p:nvPr>
        </p:nvSpPr>
        <p:spPr>
          <a:xfrm xmlns:a="http://schemas.openxmlformats.org/drawingml/2006/main" rot="0">
            <a:off x="3124200" y="6356349"/>
            <a:ext cx="28956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a:endParaRPr lang="zh-CN" altLang="en-US" sz="1200">
              <a:solidFill>
                <a:srgbClr val="898989"/>
              </a:solidFill>
              <a:latin typeface="Calibri" pitchFamily="0" charset="0"/>
              <a:ea typeface="宋体" pitchFamily="0" charset="0"/>
              <a:cs typeface="Calibri" pitchFamily="0" charset="0"/>
            </a:endParaRPr>
          </a:p>
        </p:txBody>
      </p:sp>
      <p:sp>
        <p:nvSpPr>
          <p:cNvPr id="46" name="文本框"/>
          <p:cNvSpPr>
            <a:spLocks xmlns:a="http://schemas.openxmlformats.org/drawingml/2006/main" noGrp="1"/>
          </p:cNvSpPr>
          <p:nvPr>
            <p:ph type="sldNum"/>
          </p:nvPr>
        </p:nvSpPr>
        <p:spPr>
          <a:xfrm xmlns:a="http://schemas.openxmlformats.org/drawingml/2006/main" rot="0">
            <a:off x="6553200" y="6356349"/>
            <a:ext cx="21336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200" b="0" i="0" u="none" strike="noStrike" kern="1200" cap="none" spc="0" baseline="0">
                <a:solidFill>
                  <a:srgbClr val="898989"/>
                </a:solidFill>
                <a:latin typeface="Calibri" pitchFamily="0" charset="0"/>
                <a:ea typeface="宋体" pitchFamily="0" charset="0"/>
                <a:cs typeface="Calibri" pitchFamily="0" charset="0"/>
              </a:rPr>
              <a:t>&lt;#&gt;</a:t>
            </a:fld>
            <a:endParaRPr lang="zh-CN" altLang="en-US" sz="1200">
              <a:solidFill>
                <a:srgbClr val="898989"/>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1974318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41881421"/>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69348286"/>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62491892"/>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85530784"/>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80297544"/>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36411976"/>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9499081"/>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95617520"/>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457200" y="1600200"/>
            <a:ext cx="8229600" cy="4525963"/>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457200" y="6356349"/>
            <a:ext cx="2133600" cy="365125"/>
          </a:xfrm>
          <a:prstGeom prst="rect"/>
          <a:noFill/>
          <a:ln w="12700" cmpd="sng" cap="flat">
            <a:noFill/>
            <a:prstDash val="solid"/>
            <a:miter/>
          </a:ln>
        </p:spPr>
        <p:txBody>
          <a:bodyPr vert="horz" wrap="square" lIns="91440" tIns="45720" rIns="91440" bIns="45720" anchor="ctr" anchorCtr="0">
            <a:prstTxWarp prst="textNoShape"/>
          </a:bodyPr>
          <a:lstStyle/>
          <a:p>
            <a:pPr algn="l"/>
            <a:fld id="{CAD2D6BD-DE1B-4B5F-8B41-2702339687B9}" type="datetime1">
              <a:rPr lang="en-US" altLang="zh-CN" sz="1200">
                <a:solidFill>
                  <a:srgbClr val="898989"/>
                </a:solidFill>
                <a:latin typeface="Calibri" pitchFamily="0" charset="0"/>
                <a:ea typeface="宋体" pitchFamily="0" charset="0"/>
                <a:cs typeface="Calibri" pitchFamily="0" charset="0"/>
              </a:rPr>
              <a:t>7/20/2023</a:t>
            </a:fld>
            <a:endParaRPr lang="zh-CN" altLang="en-US" sz="1200">
              <a:solidFill>
                <a:srgbClr val="898989"/>
              </a:solidFill>
              <a:latin typeface="Calibri" pitchFamily="0" charset="0"/>
              <a:ea typeface="宋体" pitchFamily="0" charset="0"/>
              <a:cs typeface="Calibri" pitchFamily="0" charset="0"/>
            </a:endParaRPr>
          </a:p>
        </p:txBody>
      </p:sp>
      <p:sp>
        <p:nvSpPr>
          <p:cNvPr id="5" name="文本框"/>
          <p:cNvSpPr>
            <a:spLocks noGrp="1"/>
          </p:cNvSpPr>
          <p:nvPr>
            <p:ph type="ftr" idx="3"/>
          </p:nvPr>
        </p:nvSpPr>
        <p:spPr>
          <a:xfrm rot="0">
            <a:off x="3124200" y="6356349"/>
            <a:ext cx="2895600" cy="365125"/>
          </a:xfrm>
          <a:prstGeom prst="rect"/>
          <a:noFill/>
          <a:ln w="12700" cmpd="sng" cap="flat">
            <a:noFill/>
            <a:prstDash val="solid"/>
            <a:miter/>
          </a:ln>
        </p:spPr>
        <p:txBody>
          <a:bodyPr vert="horz" wrap="square" lIns="91440" tIns="45720" rIns="91440" bIns="45720" anchor="ctr" anchorCtr="0">
            <a:prstTxWarp prst="textNoShape"/>
          </a:bodyPr>
          <a:lstStyle/>
          <a:p>
            <a:pPr algn="ctr"/>
            <a:endParaRPr lang="zh-CN" altLang="en-US" sz="1200">
              <a:solidFill>
                <a:srgbClr val="898989"/>
              </a:solidFill>
              <a:latin typeface="Calibri" pitchFamily="0" charset="0"/>
              <a:ea typeface="宋体" pitchFamily="0" charset="0"/>
              <a:cs typeface="Calibri" pitchFamily="0" charset="0"/>
            </a:endParaRPr>
          </a:p>
        </p:txBody>
      </p:sp>
      <p:sp>
        <p:nvSpPr>
          <p:cNvPr id="6" name="文本框"/>
          <p:cNvSpPr>
            <a:spLocks noGrp="1"/>
          </p:cNvSpPr>
          <p:nvPr>
            <p:ph type="sldNum" idx="4"/>
          </p:nvPr>
        </p:nvSpPr>
        <p:spPr>
          <a:xfrm rot="0">
            <a:off x="6553200" y="6356349"/>
            <a:ext cx="213360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1200" b="0" i="0" u="none" strike="noStrike" kern="1200" cap="none" spc="0" baseline="0">
                <a:solidFill>
                  <a:srgbClr val="898989"/>
                </a:solidFill>
                <a:latin typeface="Calibri" pitchFamily="0" charset="0"/>
                <a:ea typeface="宋体" pitchFamily="0" charset="0"/>
                <a:cs typeface="Calibri" pitchFamily="0" charset="0"/>
              </a:rPr>
              <a:t>&lt;#&gt;</a:t>
            </a:fld>
            <a:endParaRPr lang="zh-CN" altLang="en-US" sz="1200">
              <a:solidFill>
                <a:srgbClr val="898989"/>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76542553"/>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ctr" defTabSz="914400" eaLnBrk="1" fontAlgn="auto" latinLnBrk="0" hangingPunct="1">
        <a:spcBef>
          <a:spcPts val="0"/>
        </a:spcBef>
        <a:buNone/>
        <a:defRPr sz="4400" kern="1200">
          <a:solidFill>
            <a:schemeClr val="tx1"/>
          </a:solidFill>
          <a:latin typeface="Calibri" pitchFamily="0" charset="0"/>
          <a:ea typeface="宋体" pitchFamily="0" charset="0"/>
          <a:cs typeface="Calibri" pitchFamily="0" charset="0"/>
        </a:defRPr>
      </a:lvl1pPr>
    </p:titleStyle>
    <p:bodyStyle>
      <a:lvl1pPr marL="342900" indent="-342900" algn="l" defTabSz="914400" eaLnBrk="1" fontAlgn="auto" latinLnBrk="0" hangingPunct="1">
        <a:spcBef>
          <a:spcPct val="20000"/>
        </a:spcBef>
        <a:buFont typeface="Arial" pitchFamily="34" charset="0"/>
        <a:buChar char="•"/>
        <a:defRPr sz="3200" kern="1200">
          <a:solidFill>
            <a:schemeClr val="tx1"/>
          </a:solidFill>
          <a:latin typeface="Calibri" pitchFamily="0" charset="0"/>
          <a:ea typeface="宋体" pitchFamily="0" charset="0"/>
          <a:cs typeface="Calibri" pitchFamily="0" charset="0"/>
        </a:defRPr>
      </a:lvl1pPr>
      <a:lvl2pPr marL="742950" indent="-285750" algn="l" defTabSz="914400" eaLnBrk="1" fontAlgn="auto" latinLnBrk="0" hangingPunct="1">
        <a:spcBef>
          <a:spcPct val="20000"/>
        </a:spcBef>
        <a:buFont typeface="Arial" pitchFamily="34" charset="0"/>
        <a:buChar char="–"/>
        <a:defRPr sz="2800" kern="1200">
          <a:solidFill>
            <a:schemeClr val="tx1"/>
          </a:solidFill>
          <a:latin typeface="Calibri" pitchFamily="0" charset="0"/>
          <a:ea typeface="宋体" pitchFamily="0" charset="0"/>
          <a:cs typeface="Calibri" pitchFamily="0" charset="0"/>
        </a:defRPr>
      </a:lvl2pPr>
      <a:lvl3pPr marL="1143000" indent="-228600" algn="l" defTabSz="914400" eaLnBrk="1" fontAlgn="auto" latinLnBrk="0" hangingPunct="1">
        <a:spcBef>
          <a:spcPct val="20000"/>
        </a:spcBef>
        <a:buFont typeface="Arial" pitchFamily="34" charset="0"/>
        <a:buChar char="•"/>
        <a:defRPr sz="2400" kern="1200">
          <a:solidFill>
            <a:schemeClr val="tx1"/>
          </a:solidFill>
          <a:latin typeface="Calibri" pitchFamily="0" charset="0"/>
          <a:ea typeface="宋体" pitchFamily="0" charset="0"/>
          <a:cs typeface="Calibri" pitchFamily="0" charset="0"/>
        </a:defRPr>
      </a:lvl3pPr>
      <a:lvl4pPr marL="16002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4pPr>
      <a:lvl5pPr marL="20574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5pPr>
      <a:lvl6pPr marL="25146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6pPr>
      <a:lvl7pPr marL="29718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7pPr>
      <a:lvl8pPr marL="34290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8pPr>
      <a:lvl9pPr marL="34290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pimg1.png"/><Relationship Id="rId2"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image" Target="../media/pimg1.png"/><Relationship Id="rId2" Type="http://schemas.openxmlformats.org/officeDocument/2006/relationships/image" Target="../media/pimg7.png"/><Relationship Id="rId3"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image" Target="../media/pimg4.png"/><Relationship Id="rId2" Type="http://schemas.openxmlformats.org/officeDocument/2006/relationships/image" Target="../media/pimg5.png"/><Relationship Id="rId3" Type="http://schemas.openxmlformats.org/officeDocument/2006/relationships/image" Target="../media/pimg6.png"/><Relationship Id="rId4" Type="http://schemas.openxmlformats.org/officeDocument/2006/relationships/image" Target="../media/1.png"/><Relationship Id="rId5"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pimg4.png"/><Relationship Id="rId2" Type="http://schemas.openxmlformats.org/officeDocument/2006/relationships/image" Target="../media/pimg5.png"/><Relationship Id="rId3" Type="http://schemas.openxmlformats.org/officeDocument/2006/relationships/image" Target="../media/pimg6.png"/><Relationship Id="rId4" Type="http://schemas.openxmlformats.org/officeDocument/2006/relationships/image" Target="../media/2.png"/><Relationship Id="rId5"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image" Target="../media/pimg4.png"/><Relationship Id="rId2" Type="http://schemas.openxmlformats.org/officeDocument/2006/relationships/image" Target="../media/pimg5.png"/><Relationship Id="rId3" Type="http://schemas.openxmlformats.org/officeDocument/2006/relationships/image" Target="../media/pimg6.png"/><Relationship Id="rId4" Type="http://schemas.openxmlformats.org/officeDocument/2006/relationships/image" Target="../media/3.png"/><Relationship Id="rId5" Type="http://schemas.openxmlformats.org/officeDocument/2006/relationships/image" Target="../media/4.png"/><Relationship Id="rId6"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image" Target="../media/pimg4.png"/><Relationship Id="rId2" Type="http://schemas.openxmlformats.org/officeDocument/2006/relationships/image" Target="../media/pimg5.png"/><Relationship Id="rId3" Type="http://schemas.openxmlformats.org/officeDocument/2006/relationships/image" Target="../media/pimg6.png"/><Relationship Id="rId4" Type="http://schemas.openxmlformats.org/officeDocument/2006/relationships/image" Target="../media/5.png"/><Relationship Id="rId5" Type="http://schemas.openxmlformats.org/officeDocument/2006/relationships/image" Target="../media/6.png"/><Relationship Id="rId6"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image" Target="../media/pimg4.png"/><Relationship Id="rId2" Type="http://schemas.openxmlformats.org/officeDocument/2006/relationships/image" Target="../media/pimg5.png"/><Relationship Id="rId3" Type="http://schemas.openxmlformats.org/officeDocument/2006/relationships/image" Target="../media/pimg6.png"/><Relationship Id="rId4" Type="http://schemas.openxmlformats.org/officeDocument/2006/relationships/image" Target="../media/7.png"/><Relationship Id="rId5"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image" Target="../media/pimg4.png"/><Relationship Id="rId2" Type="http://schemas.openxmlformats.org/officeDocument/2006/relationships/image" Target="../media/pimg5.png"/><Relationship Id="rId3" Type="http://schemas.openxmlformats.org/officeDocument/2006/relationships/image" Target="../media/pimg6.png"/><Relationship Id="rId4" Type="http://schemas.openxmlformats.org/officeDocument/2006/relationships/image" Target="../media/8.png"/><Relationship Id="rId5"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image" Target="../media/pimg4.png"/><Relationship Id="rId2" Type="http://schemas.openxmlformats.org/officeDocument/2006/relationships/image" Target="../media/pimg5.png"/><Relationship Id="rId3" Type="http://schemas.openxmlformats.org/officeDocument/2006/relationships/image" Target="../media/pimg6.png"/><Relationship Id="rId4" Type="http://schemas.openxmlformats.org/officeDocument/2006/relationships/image" Target="../media/9.png"/><Relationship Id="rId5" Type="http://schemas.openxmlformats.org/officeDocument/2006/relationships/image" Target="../media/10.png"/><Relationship Id="rId6"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image" Target="../media/pimg4.png"/><Relationship Id="rId2" Type="http://schemas.openxmlformats.org/officeDocument/2006/relationships/image" Target="../media/pimg5.png"/><Relationship Id="rId3" Type="http://schemas.openxmlformats.org/officeDocument/2006/relationships/image" Target="../media/pimg6.png"/><Relationship Id="rId4" Type="http://schemas.openxmlformats.org/officeDocument/2006/relationships/image" Target="../media/11.png"/><Relationship Id="rId5"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image" Target="../media/pimg4.png"/><Relationship Id="rId2" Type="http://schemas.openxmlformats.org/officeDocument/2006/relationships/image" Target="../media/pimg5.png"/><Relationship Id="rId3" Type="http://schemas.openxmlformats.org/officeDocument/2006/relationships/image" Target="../media/pimg6.png"/><Relationship Id="rId4"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image" Target="../media/pimg2.png"/><Relationship Id="rId2" Type="http://schemas.openxmlformats.org/officeDocument/2006/relationships/image" Target="../media/pimg3.png"/><Relationship Id="rId3" Type="http://schemas.openxmlformats.org/officeDocument/2006/relationships/image" Target="../media/pimg2.png"/><Relationship Id="rId4" Type="http://schemas.openxmlformats.org/officeDocument/2006/relationships/image" Target="../media/pimg3.png"/><Relationship Id="rId5" Type="http://schemas.openxmlformats.org/officeDocument/2006/relationships/image" Target="../media/pimg2.png"/><Relationship Id="rId6" Type="http://schemas.openxmlformats.org/officeDocument/2006/relationships/image" Target="../media/pimg3.png"/><Relationship Id="rId7" Type="http://schemas.openxmlformats.org/officeDocument/2006/relationships/image" Target="../media/pimg2.png"/><Relationship Id="rId8" Type="http://schemas.openxmlformats.org/officeDocument/2006/relationships/image" Target="../media/pimg3.png"/><Relationship Id="rId9"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image" Target="../media/pimg1.png"/><Relationship Id="rId2"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image" Target="../media/pimg1.png"/><Relationship Id="rId2"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image" Target="../media/pimg1.png"/><Relationship Id="rId2"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image" Target="../media/pimg1.png"/><Relationship Id="rId2"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image" Target="../media/pimg1.png"/><Relationship Id="rId2"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image" Target="../media/pimg1.png"/><Relationship Id="rId2" Type="http://schemas.openxmlformats.org/officeDocument/2006/relationships/chart" Target="../charts/chart1.xml"/><Relationship Id="rId3"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image" Target="../media/pimg1.png"/><Relationship Id="rId2" Type="http://schemas.openxmlformats.org/officeDocument/2006/relationships/chart" Target="../charts/chart2.xml"/><Relationship Id="rId3"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image" Target="../media/pimg1.png"/><Relationship Id="rId2"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image" Target="../media/pimg4.png"/><Relationship Id="rId2" Type="http://schemas.openxmlformats.org/officeDocument/2006/relationships/image" Target="../media/pimg5.png"/><Relationship Id="rId3" Type="http://schemas.openxmlformats.org/officeDocument/2006/relationships/image" Target="../media/pimg6.png"/><Relationship Id="rId4"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image" Target="../media/pimg4.png"/><Relationship Id="rId2" Type="http://schemas.openxmlformats.org/officeDocument/2006/relationships/image" Target="../media/pimg5.png"/><Relationship Id="rId3" Type="http://schemas.openxmlformats.org/officeDocument/2006/relationships/image" Target="../media/pimg6.png"/><Relationship Id="rId4"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image" Target="../media/pimg4.png"/><Relationship Id="rId2" Type="http://schemas.openxmlformats.org/officeDocument/2006/relationships/image" Target="../media/pimg5.png"/><Relationship Id="rId3" Type="http://schemas.openxmlformats.org/officeDocument/2006/relationships/image" Target="../media/pimg6.png"/><Relationship Id="rId4" Type="http://schemas.openxmlformats.org/officeDocument/2006/relationships/slideLayout" Target="../slideLayouts/slideLayout13.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曲线"/>
          <p:cNvSpPr>
            <a:spLocks/>
          </p:cNvSpPr>
          <p:nvPr/>
        </p:nvSpPr>
        <p:spPr>
          <a:xfrm flipV="1" rot="0">
            <a:off x="9258300" y="-1661010"/>
            <a:ext cx="11861388" cy="12132865"/>
          </a:xfrm>
          <a:custGeom>
            <a:gdLst>
              <a:gd name="T1" fmla="*/ 0 w 21600"/>
              <a:gd name="T2" fmla="*/ -21600 h 21600"/>
              <a:gd name="T3" fmla="*/ 21600 w 21600"/>
              <a:gd name="T4" fmla="*/ 0 h 21600"/>
            </a:gdLst>
            <a:rect l="T1" t="T2" r="T3" b="T4"/>
            <a:pathLst>
              <a:path w="21600" h="21600">
                <a:moveTo>
                  <a:pt x="0" y="21600"/>
                </a:moveTo>
                <a:lnTo>
                  <a:pt x="21600" y="21600"/>
                </a:lnTo>
                <a:lnTo>
                  <a:pt x="21600" y="0"/>
                </a:lnTo>
                <a:lnTo>
                  <a:pt x="0" y="0"/>
                </a:lnTo>
                <a:lnTo>
                  <a:pt x="0" y="21600"/>
                </a:lnTo>
                <a:close/>
              </a:path>
            </a:pathLst>
          </a:custGeom>
          <a:blipFill rotWithShape="1">
            <a:blip r:embed="rId1"/>
            <a:stretch/>
          </a:blipFill>
          <a:ln cmpd="sng" cap="flat">
            <a:noFill/>
            <a:prstDash val="solid"/>
            <a:miter/>
          </a:ln>
        </p:spPr>
      </p:sp>
      <p:sp>
        <p:nvSpPr>
          <p:cNvPr id="11" name="矩形"/>
          <p:cNvSpPr>
            <a:spLocks/>
          </p:cNvSpPr>
          <p:nvPr/>
        </p:nvSpPr>
        <p:spPr>
          <a:xfrm rot="0">
            <a:off x="1028700" y="7916812"/>
            <a:ext cx="2476500" cy="42671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3359"/>
              </a:lnSpc>
              <a:spcBef>
                <a:spcPts val="0"/>
              </a:spcBef>
              <a:spcAft>
                <a:spcPts val="0"/>
              </a:spcAft>
              <a:buNone/>
            </a:pPr>
            <a:r>
              <a:rPr lang="zh-CN" altLang="en-US" sz="2400" b="0" i="0" u="none" strike="noStrike" kern="1200" cap="none" spc="218" baseline="0">
                <a:solidFill>
                  <a:srgbClr val="000000"/>
                </a:solidFill>
                <a:latin typeface="Calibri" pitchFamily="0" charset="0"/>
                <a:ea typeface="字由点字典黑 55J" pitchFamily="0" charset="-122"/>
                <a:cs typeface="Calibri" pitchFamily="0" charset="0"/>
              </a:rPr>
              <a:t>汇报人</a:t>
            </a:r>
            <a:r>
              <a:rPr lang="zh-CN" altLang="en-US" sz="2400" b="0" i="0" u="none" strike="noStrike" kern="1200" cap="none" spc="218" baseline="0">
                <a:solidFill>
                  <a:srgbClr val="000000"/>
                </a:solidFill>
                <a:latin typeface="Calibri" pitchFamily="0" charset="0"/>
                <a:ea typeface="字由点字典黑 55J" pitchFamily="0" charset="-122"/>
                <a:cs typeface="Calibri" pitchFamily="0" charset="0"/>
              </a:rPr>
              <a:t>：</a:t>
            </a:r>
            <a:r>
              <a:rPr lang="zh-CN" altLang="en-US" sz="2400" b="0" i="0" u="none" strike="noStrike" kern="1200" cap="none" spc="218" baseline="0">
                <a:solidFill>
                  <a:srgbClr val="000000"/>
                </a:solidFill>
                <a:latin typeface="Calibri" pitchFamily="0" charset="0"/>
                <a:ea typeface="字由点字典黑 55J" pitchFamily="0" charset="-122"/>
                <a:cs typeface="Calibri" pitchFamily="0" charset="0"/>
              </a:rPr>
              <a:t>齐昊坤</a:t>
            </a:r>
            <a:endParaRPr lang="zh-CN" altLang="en-US" sz="2400" b="0" i="0" u="none" strike="noStrike" kern="1200" cap="none" spc="218" baseline="0">
              <a:solidFill>
                <a:srgbClr val="000000"/>
              </a:solidFill>
              <a:latin typeface="Calibri" pitchFamily="0" charset="0"/>
              <a:ea typeface="字由点字典黑 55J" pitchFamily="0" charset="-122"/>
              <a:cs typeface="Calibri" pitchFamily="0" charset="0"/>
            </a:endParaRPr>
          </a:p>
        </p:txBody>
      </p:sp>
      <p:sp>
        <p:nvSpPr>
          <p:cNvPr id="12" name="矩形"/>
          <p:cNvSpPr>
            <a:spLocks/>
          </p:cNvSpPr>
          <p:nvPr/>
        </p:nvSpPr>
        <p:spPr>
          <a:xfrm rot="0">
            <a:off x="558269" y="3733909"/>
            <a:ext cx="13746499" cy="265049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0435"/>
              </a:lnSpc>
              <a:spcBef>
                <a:spcPts val="0"/>
              </a:spcBef>
              <a:spcAft>
                <a:spcPts val="0"/>
              </a:spcAft>
              <a:buNone/>
            </a:pPr>
            <a:r>
              <a:rPr lang="zh-CN" altLang="en-US" sz="8695" b="0" i="0" u="none" strike="noStrike" kern="1200" cap="none" spc="260" baseline="0">
                <a:solidFill>
                  <a:srgbClr val="0611C5"/>
                </a:solidFill>
                <a:latin typeface="Calibri" pitchFamily="0" charset="0"/>
                <a:ea typeface="Aileron Heavy Bold" pitchFamily="0" charset="0"/>
                <a:cs typeface="Calibri" pitchFamily="0" charset="0"/>
              </a:rPr>
              <a:t>基于系统模拟的机场出租车决策与安排模型</a:t>
            </a:r>
            <a:endParaRPr lang="zh-CN" altLang="en-US" sz="8695" b="0" i="0" u="none" strike="noStrike" kern="1200" cap="none" spc="260" baseline="0">
              <a:solidFill>
                <a:srgbClr val="0611C5"/>
              </a:solidFill>
              <a:latin typeface="Calibri" pitchFamily="0" charset="0"/>
              <a:ea typeface="Aileron Heavy Bold" pitchFamily="0" charset="0"/>
              <a:cs typeface="Calibri" pitchFamily="0" charset="0"/>
            </a:endParaRPr>
          </a:p>
        </p:txBody>
      </p:sp>
      <p:sp>
        <p:nvSpPr>
          <p:cNvPr id="13" name="矩形"/>
          <p:cNvSpPr>
            <a:spLocks/>
          </p:cNvSpPr>
          <p:nvPr/>
        </p:nvSpPr>
        <p:spPr>
          <a:xfrm rot="0">
            <a:off x="4946275" y="7916812"/>
            <a:ext cx="4655542" cy="42671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3359"/>
              </a:lnSpc>
              <a:spcBef>
                <a:spcPts val="0"/>
              </a:spcBef>
              <a:spcAft>
                <a:spcPts val="0"/>
              </a:spcAft>
              <a:buNone/>
            </a:pPr>
            <a:r>
              <a:rPr lang="zh-CN" altLang="en-US" sz="2400" b="0" i="0" u="none" strike="noStrike" kern="1200" cap="none" spc="218" baseline="0">
                <a:solidFill>
                  <a:srgbClr val="000000"/>
                </a:solidFill>
                <a:latin typeface="Calibri" pitchFamily="0" charset="0"/>
                <a:ea typeface="字由点字典黑 55J" pitchFamily="0" charset="-122"/>
                <a:cs typeface="Calibri" pitchFamily="0" charset="0"/>
              </a:rPr>
              <a:t>团队成员：李宁</a:t>
            </a:r>
            <a:r>
              <a:rPr lang="en-US" altLang="zh-CN" sz="2400" b="0" i="0" u="none" strike="noStrike" kern="1200" cap="none" spc="218" baseline="0">
                <a:solidFill>
                  <a:srgbClr val="000000"/>
                </a:solidFill>
                <a:latin typeface="Calibri" pitchFamily="0" charset="0"/>
                <a:ea typeface="字由点字典黑 55J" pitchFamily="0" charset="-122"/>
                <a:cs typeface="Calibri" pitchFamily="0" charset="0"/>
              </a:rPr>
              <a:t> </a:t>
            </a:r>
            <a:r>
              <a:rPr lang="zh-CN" altLang="en-US" sz="2400" b="0" i="0" u="none" strike="noStrike" kern="1200" cap="none" spc="218" baseline="0">
                <a:solidFill>
                  <a:srgbClr val="000000"/>
                </a:solidFill>
                <a:latin typeface="Calibri" pitchFamily="0" charset="0"/>
                <a:ea typeface="字由点字典黑 55J" pitchFamily="0" charset="-122"/>
                <a:cs typeface="Calibri" pitchFamily="0" charset="0"/>
              </a:rPr>
              <a:t>田博松</a:t>
            </a:r>
            <a:endParaRPr lang="zh-CN" altLang="en-US" sz="2400" b="0" i="0" u="none" strike="noStrike" kern="1200" cap="none" spc="218" baseline="0">
              <a:solidFill>
                <a:srgbClr val="000000"/>
              </a:solidFill>
              <a:latin typeface="Calibri" pitchFamily="0" charset="0"/>
              <a:ea typeface="字由点字典黑 55J" pitchFamily="0" charset="-122"/>
              <a:cs typeface="Calibri" pitchFamily="0" charset="0"/>
            </a:endParaRPr>
          </a:p>
        </p:txBody>
      </p:sp>
      <p:sp>
        <p:nvSpPr>
          <p:cNvPr id="14" name="矩形"/>
          <p:cNvSpPr>
            <a:spLocks/>
          </p:cNvSpPr>
          <p:nvPr/>
        </p:nvSpPr>
        <p:spPr>
          <a:xfrm rot="0">
            <a:off x="1135962" y="7047150"/>
            <a:ext cx="6815138" cy="551814"/>
          </a:xfrm>
          <a:prstGeom prst="rect"/>
          <a:noFill/>
          <a:ln w="12700" cmpd="sng" cap="flat">
            <a:noFill/>
            <a:prstDash val="solid"/>
            <a:miter/>
          </a:ln>
        </p:spPr>
        <p:txBody>
          <a:bodyPr vert="horz" wrap="square" lIns="0" tIns="0" rIns="0" bIns="0" anchor="t" anchorCtr="0">
            <a:prstTxWarp prst="textNoShape"/>
            <a:spAutoFit/>
          </a:bodyPr>
          <a:lstStyle/>
          <a:p>
            <a:pPr marL="0" indent="0" algn="ctr">
              <a:lnSpc>
                <a:spcPts val="4345"/>
              </a:lnSpc>
              <a:spcBef>
                <a:spcPts val="0"/>
              </a:spcBef>
              <a:spcAft>
                <a:spcPts val="0"/>
              </a:spcAft>
              <a:buNone/>
            </a:pPr>
            <a:r>
              <a:rPr lang="zh-CN" altLang="en-US" sz="4100" b="0" i="0" u="none" strike="noStrike" kern="1200" cap="none" spc="-102" baseline="0">
                <a:solidFill>
                  <a:srgbClr val="004AAD"/>
                </a:solidFill>
                <a:latin typeface="思源黑体" pitchFamily="0" charset="-122"/>
                <a:ea typeface="宋体" pitchFamily="0" charset="0"/>
                <a:cs typeface="Calibri" pitchFamily="0" charset="0"/>
              </a:rPr>
              <a:t>数学模型</a:t>
            </a:r>
            <a:endParaRPr lang="zh-CN" altLang="en-US" sz="4100" b="0" i="0" u="none" strike="noStrike" kern="1200" cap="none" spc="-102" baseline="0">
              <a:solidFill>
                <a:srgbClr val="004AAD"/>
              </a:solidFill>
              <a:latin typeface="思源黑体" pitchFamily="0" charset="-122"/>
              <a:ea typeface="宋体" pitchFamily="0" charset="0"/>
              <a:cs typeface="Calibri" pitchFamily="0" charset="0"/>
            </a:endParaRPr>
          </a:p>
        </p:txBody>
      </p:sp>
    </p:spTree>
    <p:extLst>
      <p:ext uri="{BB962C8B-B14F-4D97-AF65-F5344CB8AC3E}">
        <p14:creationId xmlns:p14="http://schemas.microsoft.com/office/powerpoint/2010/main" val="2018837097"/>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3" name="曲线"/>
          <p:cNvSpPr>
            <a:spLocks/>
          </p:cNvSpPr>
          <p:nvPr/>
        </p:nvSpPr>
        <p:spPr>
          <a:xfrm flipV="1" rot="0">
            <a:off x="0" y="-1661010"/>
            <a:ext cx="11861388" cy="12132865"/>
          </a:xfrm>
          <a:custGeom>
            <a:gdLst>
              <a:gd name="T1" fmla="*/ 0 w 21600"/>
              <a:gd name="T2" fmla="*/ -21600 h 21600"/>
              <a:gd name="T3" fmla="*/ 21600 w 21600"/>
              <a:gd name="T4" fmla="*/ 0 h 21600"/>
            </a:gdLst>
            <a:rect l="T1" t="T2" r="T3" b="T4"/>
            <a:pathLst>
              <a:path w="21600" h="21600">
                <a:moveTo>
                  <a:pt x="0" y="21600"/>
                </a:moveTo>
                <a:lnTo>
                  <a:pt x="21600" y="21600"/>
                </a:lnTo>
                <a:lnTo>
                  <a:pt x="21600" y="0"/>
                </a:lnTo>
                <a:lnTo>
                  <a:pt x="0" y="0"/>
                </a:lnTo>
                <a:lnTo>
                  <a:pt x="0" y="21600"/>
                </a:lnTo>
                <a:close/>
              </a:path>
            </a:pathLst>
          </a:custGeom>
          <a:blipFill rotWithShape="1">
            <a:blip r:embed="rId1"/>
            <a:stretch/>
          </a:blipFill>
          <a:ln cmpd="sng" cap="flat">
            <a:noFill/>
            <a:prstDash val="solid"/>
            <a:miter/>
          </a:ln>
        </p:spPr>
      </p:sp>
      <p:sp>
        <p:nvSpPr>
          <p:cNvPr id="104" name="曲线"/>
          <p:cNvSpPr>
            <a:spLocks/>
          </p:cNvSpPr>
          <p:nvPr/>
        </p:nvSpPr>
        <p:spPr>
          <a:xfrm rot="0">
            <a:off x="0" y="-8929995"/>
            <a:ext cx="18288000" cy="29015766"/>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2"/>
            <a:stretch/>
          </a:blipFill>
          <a:ln cmpd="sng" cap="flat">
            <a:noFill/>
            <a:prstDash val="solid"/>
            <a:miter/>
          </a:ln>
        </p:spPr>
      </p:sp>
      <p:sp>
        <p:nvSpPr>
          <p:cNvPr id="105" name="矩形"/>
          <p:cNvSpPr>
            <a:spLocks/>
          </p:cNvSpPr>
          <p:nvPr/>
        </p:nvSpPr>
        <p:spPr>
          <a:xfrm rot="0">
            <a:off x="11352247" y="5586851"/>
            <a:ext cx="5907053" cy="3621184"/>
          </a:xfrm>
          <a:prstGeom prst="rect"/>
          <a:noFill/>
          <a:ln w="12700" cmpd="sng" cap="flat">
            <a:noFill/>
            <a:prstDash val="solid"/>
            <a:miter/>
          </a:ln>
        </p:spPr>
        <p:txBody>
          <a:bodyPr vert="horz" wrap="square" lIns="0" tIns="0" rIns="0" bIns="0" anchor="t" anchorCtr="0">
            <a:prstTxWarp prst="textNoShape"/>
            <a:spAutoFit/>
          </a:bodyPr>
          <a:lstStyle/>
          <a:p>
            <a:pPr marL="0" indent="0" algn="r">
              <a:lnSpc>
                <a:spcPts val="14560"/>
              </a:lnSpc>
              <a:spcBef>
                <a:spcPts val="0"/>
              </a:spcBef>
              <a:spcAft>
                <a:spcPts val="0"/>
              </a:spcAft>
              <a:buNone/>
            </a:pPr>
            <a:r>
              <a:rPr lang="zh-CN" altLang="en-US" sz="10400" b="0" i="0" u="none" strike="noStrike" kern="1200" cap="none" spc="436" baseline="0">
                <a:solidFill>
                  <a:srgbClr val="000000"/>
                </a:solidFill>
                <a:latin typeface="Calibri" pitchFamily="0" charset="0"/>
                <a:ea typeface="思源黑体" pitchFamily="0" charset="-122"/>
                <a:cs typeface="Calibri" pitchFamily="0" charset="0"/>
              </a:rPr>
              <a:t>模型建立与求解</a:t>
            </a:r>
            <a:endParaRPr lang="zh-CN" altLang="en-US" sz="10400" b="0" i="0" u="none" strike="noStrike" kern="1200" cap="none" spc="436" baseline="0">
              <a:solidFill>
                <a:srgbClr val="000000"/>
              </a:solidFill>
              <a:latin typeface="Calibri" pitchFamily="0" charset="0"/>
              <a:ea typeface="思源黑体" pitchFamily="0" charset="-122"/>
              <a:cs typeface="Calibri" pitchFamily="0" charset="0"/>
            </a:endParaRPr>
          </a:p>
        </p:txBody>
      </p:sp>
      <p:sp>
        <p:nvSpPr>
          <p:cNvPr id="106" name="矩形"/>
          <p:cNvSpPr>
            <a:spLocks/>
          </p:cNvSpPr>
          <p:nvPr/>
        </p:nvSpPr>
        <p:spPr>
          <a:xfrm rot="0">
            <a:off x="11352247" y="2943225"/>
            <a:ext cx="5907053" cy="2200275"/>
          </a:xfrm>
          <a:prstGeom prst="rect"/>
          <a:noFill/>
          <a:ln w="12700" cmpd="sng" cap="flat">
            <a:noFill/>
            <a:prstDash val="solid"/>
            <a:miter/>
          </a:ln>
        </p:spPr>
        <p:txBody>
          <a:bodyPr vert="horz" wrap="square" lIns="0" tIns="0" rIns="0" bIns="0" anchor="t" anchorCtr="0">
            <a:prstTxWarp prst="textNoShape"/>
            <a:spAutoFit/>
          </a:bodyPr>
          <a:lstStyle/>
          <a:p>
            <a:pPr marL="0" indent="0" algn="r">
              <a:lnSpc>
                <a:spcPts val="17280"/>
              </a:lnSpc>
              <a:spcBef>
                <a:spcPts val="0"/>
              </a:spcBef>
              <a:spcAft>
                <a:spcPts val="0"/>
              </a:spcAft>
              <a:buNone/>
            </a:pPr>
            <a:r>
              <a:rPr lang="en-US" altLang="zh-CN" sz="14400" b="0" i="0" u="none" strike="noStrike" kern="1200" cap="none" spc="1497" baseline="0">
                <a:solidFill>
                  <a:srgbClr val="0611C5"/>
                </a:solidFill>
                <a:latin typeface="思源黑体 Bold" pitchFamily="0" charset="-122"/>
                <a:ea typeface="宋体" pitchFamily="0" charset="0"/>
                <a:cs typeface="Calibri" pitchFamily="0" charset="0"/>
              </a:rPr>
              <a:t>03.</a:t>
            </a:r>
            <a:endParaRPr lang="zh-CN" altLang="en-US" sz="14400" b="0" i="0" u="none" strike="noStrike" kern="1200" cap="none" spc="1497" baseline="0">
              <a:solidFill>
                <a:srgbClr val="0611C5"/>
              </a:solidFill>
              <a:latin typeface="思源黑体 Bold" pitchFamily="0" charset="-122"/>
              <a:ea typeface="宋体" pitchFamily="0" charset="0"/>
              <a:cs typeface="Calibri" pitchFamily="0" charset="0"/>
            </a:endParaRPr>
          </a:p>
        </p:txBody>
      </p:sp>
    </p:spTree>
    <p:extLst>
      <p:ext uri="{BB962C8B-B14F-4D97-AF65-F5344CB8AC3E}">
        <p14:creationId xmlns:p14="http://schemas.microsoft.com/office/powerpoint/2010/main" val="648457387"/>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12" name="曲线"/>
          <p:cNvSpPr>
            <a:spLocks/>
          </p:cNvSpPr>
          <p:nvPr/>
        </p:nvSpPr>
        <p:spPr>
          <a:xfrm rot="-4142634">
            <a:off x="-155020" y="6417659"/>
            <a:ext cx="3994676" cy="5476823"/>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blipFill>
          <a:ln cmpd="sng" cap="flat">
            <a:noFill/>
            <a:prstDash val="solid"/>
            <a:miter/>
          </a:ln>
        </p:spPr>
      </p:sp>
      <p:sp>
        <p:nvSpPr>
          <p:cNvPr id="113" name="曲线"/>
          <p:cNvSpPr>
            <a:spLocks/>
          </p:cNvSpPr>
          <p:nvPr/>
        </p:nvSpPr>
        <p:spPr>
          <a:xfrm rot="0">
            <a:off x="-2457367" y="8059543"/>
            <a:ext cx="7315200" cy="2958662"/>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2">
              <a:alphaModFix amt="34000"/>
            </a:blip>
            <a:stretch/>
          </a:blipFill>
          <a:ln cmpd="sng" cap="flat">
            <a:noFill/>
            <a:prstDash val="solid"/>
            <a:miter/>
          </a:ln>
        </p:spPr>
      </p:sp>
      <p:grpSp>
        <p:nvGrpSpPr>
          <p:cNvPr id="116" name="组合"/>
          <p:cNvGrpSpPr>
            <a:grpSpLocks/>
          </p:cNvGrpSpPr>
          <p:nvPr/>
        </p:nvGrpSpPr>
        <p:grpSpPr>
          <a:xfrm>
            <a:off x="-76846" y="-274084"/>
            <a:ext cx="18441692" cy="10618179"/>
            <a:chOff x="-76846" y="-274084"/>
            <a:chExt cx="18441692" cy="10618179"/>
          </a:xfrm>
        </p:grpSpPr>
        <p:sp>
          <p:nvSpPr>
            <p:cNvPr id="114" name="曲线"/>
            <p:cNvSpPr>
              <a:spLocks/>
            </p:cNvSpPr>
            <p:nvPr/>
          </p:nvSpPr>
          <p:spPr>
            <a:xfrm rot="0">
              <a:off x="-76846" y="-57093"/>
              <a:ext cx="18441692" cy="10401187"/>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F4F4F8">
                <a:alpha val="90000"/>
              </a:srgbClr>
            </a:solidFill>
            <a:ln cmpd="sng" cap="flat">
              <a:noFill/>
              <a:prstDash val="solid"/>
              <a:miter/>
            </a:ln>
          </p:spPr>
        </p:sp>
        <p:sp>
          <p:nvSpPr>
            <p:cNvPr id="115" name="矩形"/>
            <p:cNvSpPr>
              <a:spLocks/>
            </p:cNvSpPr>
            <p:nvPr/>
          </p:nvSpPr>
          <p:spPr>
            <a:xfrm rot="0">
              <a:off x="-76846" y="-274084"/>
              <a:ext cx="3086100" cy="3303091"/>
            </a:xfrm>
            <a:prstGeom prst="rect"/>
            <a:noFill/>
            <a:ln w="12700" cmpd="sng" cap="flat">
              <a:noFill/>
              <a:prstDash val="solid"/>
              <a:miter/>
            </a:ln>
          </p:spPr>
        </p:sp>
      </p:grpSp>
      <p:sp>
        <p:nvSpPr>
          <p:cNvPr id="117" name="曲线"/>
          <p:cNvSpPr>
            <a:spLocks/>
          </p:cNvSpPr>
          <p:nvPr/>
        </p:nvSpPr>
        <p:spPr>
          <a:xfrm rot="3854914">
            <a:off x="-315581" y="-6862039"/>
            <a:ext cx="17684360" cy="2292417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3">
              <a:alphaModFix amt="8000"/>
            </a:blip>
            <a:stretch/>
          </a:blipFill>
          <a:ln cmpd="sng" cap="flat">
            <a:noFill/>
            <a:prstDash val="solid"/>
            <a:miter/>
          </a:ln>
        </p:spPr>
      </p:sp>
      <p:sp>
        <p:nvSpPr>
          <p:cNvPr id="118" name="文本框"/>
          <p:cNvSpPr>
            <a:spLocks noGrp="1"/>
          </p:cNvSpPr>
          <p:nvPr>
            <p:ph type="ctrTitle"/>
          </p:nvPr>
        </p:nvSpPr>
        <p:spPr>
          <a:xfrm rot="0">
            <a:off x="-1219200" y="-73985"/>
            <a:ext cx="7772400" cy="1470025"/>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zh-CN" altLang="en-US" sz="5400" b="0" i="0" u="none" strike="noStrike" kern="1200" cap="none" spc="0" baseline="0">
                <a:solidFill>
                  <a:schemeClr val="tx1"/>
                </a:solidFill>
                <a:latin typeface="宋体" pitchFamily="0" charset="0"/>
                <a:ea typeface="宋体" pitchFamily="0" charset="0"/>
                <a:cs typeface="Lucida Sans"/>
              </a:rPr>
              <a:t>模型建立与求解</a:t>
            </a:r>
            <a:endParaRPr lang="zh-CN" altLang="en-US" sz="5400" b="0" i="0" u="none" strike="noStrike" kern="1200" cap="none" spc="0" baseline="0">
              <a:solidFill>
                <a:schemeClr val="tx1"/>
              </a:solidFill>
              <a:latin typeface="宋体" pitchFamily="0" charset="0"/>
              <a:ea typeface="宋体" pitchFamily="0" charset="0"/>
              <a:cs typeface="Lucida Sans"/>
            </a:endParaRPr>
          </a:p>
        </p:txBody>
      </p:sp>
      <p:sp>
        <p:nvSpPr>
          <p:cNvPr id="119" name="文本框"/>
          <p:cNvSpPr>
            <a:spLocks noGrp="1"/>
          </p:cNvSpPr>
          <p:nvPr>
            <p:ph type="subTitle" idx="1"/>
          </p:nvPr>
        </p:nvSpPr>
        <p:spPr>
          <a:xfrm rot="0">
            <a:off x="533400" y="1180490"/>
            <a:ext cx="6400800" cy="1752600"/>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ct val="20000"/>
              </a:spcBef>
              <a:spcAft>
                <a:spcPts val="0"/>
              </a:spcAft>
              <a:buNone/>
            </a:pPr>
            <a:r>
              <a:rPr lang="zh-CN" altLang="en-US" sz="3200" b="0" i="0" u="none" strike="noStrike" kern="1200" cap="none" spc="0" baseline="0">
                <a:solidFill>
                  <a:schemeClr val="tx1"/>
                </a:solidFill>
                <a:latin typeface="Calibri" pitchFamily="0" charset="0"/>
                <a:ea typeface="宋体" pitchFamily="0" charset="0"/>
                <a:cs typeface="Lucida Sans"/>
              </a:rPr>
              <a:t>问题一模型建立与求解</a:t>
            </a:r>
            <a:endParaRPr lang="zh-CN" altLang="en-US" sz="3200" b="0" i="0" u="none" strike="noStrike" kern="1200" cap="none" spc="0" baseline="0">
              <a:solidFill>
                <a:schemeClr val="tx1"/>
              </a:solidFill>
              <a:latin typeface="Calibri" pitchFamily="0" charset="0"/>
              <a:ea typeface="宋体" pitchFamily="0" charset="0"/>
              <a:cs typeface="Lucida Sans"/>
            </a:endParaRPr>
          </a:p>
        </p:txBody>
      </p:sp>
      <p:sp>
        <p:nvSpPr>
          <p:cNvPr id="120" name="矩形"/>
          <p:cNvSpPr>
            <a:spLocks/>
          </p:cNvSpPr>
          <p:nvPr/>
        </p:nvSpPr>
        <p:spPr>
          <a:xfrm rot="0">
            <a:off x="1200233" y="1787569"/>
            <a:ext cx="14165580" cy="707886"/>
          </a:xfrm>
          <a:prstGeom prst="rect"/>
          <a:noFill/>
          <a:ln w="12700" cmpd="sng" cap="flat">
            <a:noFill/>
            <a:prstDash val="solid"/>
            <a:miter/>
          </a:ln>
        </p:spPr>
        <p:txBody>
          <a:bodyPr vert="horz" wrap="square" lIns="91440" tIns="45720" rIns="91440" bIns="45720" anchor="t" anchorCtr="0">
            <a:prstTxWarp prst="textNoShape"/>
            <a:spAutoFit/>
          </a:bodyPr>
          <a:lstStyle/>
          <a:p>
            <a:pPr marL="0" indent="304800" algn="just">
              <a:lnSpc>
                <a:spcPct val="100000"/>
              </a:lnSpc>
              <a:spcBef>
                <a:spcPts val="0"/>
              </a:spcBef>
              <a:spcAft>
                <a:spcPts val="0"/>
              </a:spcAft>
              <a:buNone/>
            </a:pPr>
            <a:r>
              <a:rPr lang="zh-CN" altLang="en-US" sz="2000" b="0" i="0" u="none" strike="noStrike" kern="100" cap="none" spc="0" baseline="0">
                <a:solidFill>
                  <a:schemeClr val="tx1"/>
                </a:solidFill>
                <a:latin typeface="等线" pitchFamily="2" charset="-122"/>
                <a:ea typeface="等线" pitchFamily="2" charset="-122"/>
                <a:cs typeface="Times New Roman" pitchFamily="18" charset="0"/>
              </a:rPr>
              <a:t>分别对</a:t>
            </a:r>
            <a:r>
              <a:rPr lang="en-US" altLang="zh-CN" sz="2000" b="0" i="0" u="none" strike="noStrike" kern="100" cap="none" spc="0" baseline="0">
                <a:solidFill>
                  <a:schemeClr val="tx1"/>
                </a:solidFill>
                <a:latin typeface="等线" pitchFamily="2" charset="-122"/>
                <a:ea typeface="等线" pitchFamily="2" charset="-122"/>
                <a:cs typeface="Times New Roman" pitchFamily="18" charset="0"/>
              </a:rPr>
              <a:t>(A)</a:t>
            </a:r>
            <a:r>
              <a:rPr lang="zh-CN" altLang="en-US" sz="2000" b="0" i="0" u="none" strike="noStrike" kern="100" cap="none" spc="0" baseline="0">
                <a:solidFill>
                  <a:schemeClr val="tx1"/>
                </a:solidFill>
                <a:latin typeface="等线" pitchFamily="2" charset="-122"/>
                <a:ea typeface="等线" pitchFamily="2" charset="-122"/>
                <a:cs typeface="Times New Roman" pitchFamily="18" charset="0"/>
              </a:rPr>
              <a:t>排队等待载客，</a:t>
            </a:r>
            <a:r>
              <a:rPr lang="en-US" altLang="zh-CN" sz="2000" b="0" i="0" u="none" strike="noStrike" kern="100" cap="none" spc="0" baseline="0">
                <a:solidFill>
                  <a:schemeClr val="tx1"/>
                </a:solidFill>
                <a:latin typeface="等线" pitchFamily="2" charset="-122"/>
                <a:ea typeface="等线" pitchFamily="2" charset="-122"/>
                <a:cs typeface="Times New Roman" pitchFamily="18" charset="0"/>
              </a:rPr>
              <a:t>(B) </a:t>
            </a:r>
            <a:r>
              <a:rPr lang="zh-CN" altLang="en-US" sz="2000" b="0" i="0" u="none" strike="noStrike" kern="100" cap="none" spc="0" baseline="0">
                <a:solidFill>
                  <a:schemeClr val="tx1"/>
                </a:solidFill>
                <a:latin typeface="等线" pitchFamily="2" charset="-122"/>
                <a:ea typeface="等线" pitchFamily="2" charset="-122"/>
                <a:cs typeface="Times New Roman" pitchFamily="18" charset="0"/>
              </a:rPr>
              <a:t>空载返回市区的收益进行分析。为公平起见，取时间段相同，默认空载返回后便开始在市区拉客。两种方法各时段的成本及收益如下图所示</a:t>
            </a:r>
            <a:r>
              <a:rPr lang="en-US" altLang="zh-CN" sz="2000" b="0" i="0" u="none" strike="noStrike" kern="100" cap="none" spc="0" baseline="0">
                <a:solidFill>
                  <a:schemeClr val="tx1"/>
                </a:solidFill>
                <a:latin typeface="等线" pitchFamily="2" charset="-122"/>
                <a:ea typeface="等线" pitchFamily="2" charset="-122"/>
                <a:cs typeface="Times New Roman" pitchFamily="18" charset="0"/>
              </a:rPr>
              <a:t>:</a:t>
            </a:r>
            <a:endParaRPr lang="zh-CN" altLang="en-US" sz="2000" b="0" i="0" u="none" strike="noStrike" kern="100" cap="none" spc="0" baseline="0">
              <a:solidFill>
                <a:schemeClr val="tx1"/>
              </a:solidFill>
              <a:latin typeface="等线" pitchFamily="2" charset="-122"/>
              <a:ea typeface="等线" pitchFamily="2" charset="-122"/>
              <a:cs typeface="Times New Roman" pitchFamily="18" charset="0"/>
            </a:endParaRPr>
          </a:p>
        </p:txBody>
      </p:sp>
      <p:pic>
        <p:nvPicPr>
          <p:cNvPr id="121" name="图片"/>
          <p:cNvPicPr>
            <a:picLocks noChangeAspect="1"/>
          </p:cNvPicPr>
          <p:nvPr/>
        </p:nvPicPr>
        <p:blipFill>
          <a:blip r:embed="rId4" cstate="print"/>
          <a:stretch>
            <a:fillRect/>
          </a:stretch>
        </p:blipFill>
        <p:spPr>
          <a:xfrm rot="0">
            <a:off x="5402110" y="2495455"/>
            <a:ext cx="5274310" cy="3058794"/>
          </a:xfrm>
          <a:prstGeom prst="rect"/>
          <a:noFill/>
          <a:ln w="12700" cmpd="sng" cap="flat">
            <a:noFill/>
            <a:prstDash val="solid"/>
            <a:miter/>
          </a:ln>
        </p:spPr>
      </p:pic>
      <p:sp>
        <p:nvSpPr>
          <p:cNvPr id="122" name="矩形"/>
          <p:cNvSpPr>
            <a:spLocks/>
          </p:cNvSpPr>
          <p:nvPr/>
        </p:nvSpPr>
        <p:spPr>
          <a:xfrm rot="0">
            <a:off x="956474" y="5289255"/>
            <a:ext cx="14165580" cy="670837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ts val="7700"/>
              </a:lnSpc>
              <a:spcBef>
                <a:spcPts val="0"/>
              </a:spcBef>
              <a:spcAft>
                <a:spcPts val="0"/>
              </a:spcAft>
              <a:buNone/>
            </a:pPr>
            <a:r>
              <a:rPr lang="zh-CN" altLang="en-US" sz="2000" b="0" i="0" u="none" strike="noStrike" kern="100" cap="none" spc="0" baseline="0">
                <a:solidFill>
                  <a:schemeClr val="tx1"/>
                </a:solidFill>
                <a:latin typeface="等线" pitchFamily="2" charset="-122"/>
                <a:ea typeface="等线" pitchFamily="2" charset="-122"/>
                <a:cs typeface="Times New Roman" pitchFamily="18" charset="0"/>
              </a:rPr>
              <a:t>确定目标约束条件，讨论时间成本问题。</a:t>
            </a:r>
            <a:endParaRPr lang="en-US" altLang="zh-CN" sz="2000" b="0" i="0" u="none" strike="noStrike" kern="100" cap="none" spc="0" baseline="0">
              <a:solidFill>
                <a:schemeClr val="tx1"/>
              </a:solidFill>
              <a:latin typeface="等线" pitchFamily="2" charset="-122"/>
              <a:ea typeface="等线" pitchFamily="2" charset="-122"/>
              <a:cs typeface="Times New Roman" pitchFamily="18" charset="0"/>
            </a:endParaRPr>
          </a:p>
          <a:p>
            <a:pPr marL="0" indent="304800" algn="l">
              <a:lnSpc>
                <a:spcPct val="100000"/>
              </a:lnSpc>
              <a:spcBef>
                <a:spcPts val="0"/>
              </a:spcBef>
              <a:spcAft>
                <a:spcPts val="0"/>
              </a:spcAft>
              <a:buNone/>
            </a:pPr>
            <a:r>
              <a:rPr lang="zh-CN" altLang="en-US" sz="2000" b="0" i="0" u="none" strike="noStrike" kern="100" cap="none" spc="0" baseline="0">
                <a:solidFill>
                  <a:schemeClr val="tx1"/>
                </a:solidFill>
                <a:latin typeface="等线" pitchFamily="2" charset="-122"/>
                <a:ea typeface="等线" pitchFamily="2" charset="-122"/>
                <a:cs typeface="Times New Roman" pitchFamily="18" charset="0"/>
              </a:rPr>
              <a:t>时间成本，即</a:t>
            </a:r>
            <a:r>
              <a:rPr lang="en-US" altLang="zh-CN" sz="2000" b="0" i="0" u="none" strike="noStrike" kern="100" cap="none" spc="0" baseline="0">
                <a:solidFill>
                  <a:schemeClr val="tx1"/>
                </a:solidFill>
                <a:latin typeface="等线" pitchFamily="2" charset="-122"/>
                <a:ea typeface="等线" pitchFamily="2" charset="-122"/>
                <a:cs typeface="Times New Roman" pitchFamily="18" charset="0"/>
              </a:rPr>
              <a:t>“</a:t>
            </a:r>
            <a:r>
              <a:rPr lang="zh-CN" altLang="en-US" sz="2000" b="0" i="0" u="none" strike="noStrike" kern="100" cap="none" spc="0" baseline="0">
                <a:solidFill>
                  <a:schemeClr val="tx1"/>
                </a:solidFill>
                <a:latin typeface="等线" pitchFamily="2" charset="-122"/>
                <a:ea typeface="等线" pitchFamily="2" charset="-122"/>
                <a:cs typeface="Times New Roman" pitchFamily="18" charset="0"/>
              </a:rPr>
              <a:t>货币时间价值</a:t>
            </a:r>
            <a:r>
              <a:rPr lang="en-US" altLang="zh-CN" sz="2000" b="0" i="0" u="none" strike="noStrike" kern="100" cap="none" spc="0" baseline="0">
                <a:solidFill>
                  <a:schemeClr val="tx1"/>
                </a:solidFill>
                <a:latin typeface="等线" pitchFamily="2" charset="-122"/>
                <a:ea typeface="等线" pitchFamily="2" charset="-122"/>
                <a:cs typeface="Times New Roman" pitchFamily="18" charset="0"/>
              </a:rPr>
              <a:t>"</a:t>
            </a:r>
            <a:r>
              <a:rPr lang="zh-CN" altLang="en-US" sz="2000" b="0" i="0" u="none" strike="noStrike" kern="100" cap="none" spc="0" baseline="0">
                <a:solidFill>
                  <a:schemeClr val="tx1"/>
                </a:solidFill>
                <a:latin typeface="等线" pitchFamily="2" charset="-122"/>
                <a:ea typeface="等线" pitchFamily="2" charset="-122"/>
                <a:cs typeface="Times New Roman" pitchFamily="18" charset="0"/>
              </a:rPr>
              <a:t>，其定义为</a:t>
            </a:r>
            <a:r>
              <a:rPr lang="en-US" altLang="zh-CN" sz="2000" b="0" i="0" u="none" strike="noStrike" kern="100" cap="none" spc="0" baseline="0">
                <a:solidFill>
                  <a:schemeClr val="tx1"/>
                </a:solidFill>
                <a:latin typeface="等线" pitchFamily="2" charset="-122"/>
                <a:ea typeface="等线" pitchFamily="2" charset="-122"/>
                <a:cs typeface="Times New Roman" pitchFamily="18" charset="0"/>
              </a:rPr>
              <a:t>:</a:t>
            </a:r>
            <a:r>
              <a:rPr lang="zh-CN" altLang="en-US" sz="2000" b="0" i="0" u="none" strike="noStrike" kern="100" cap="none" spc="0" baseline="0">
                <a:solidFill>
                  <a:schemeClr val="tx1"/>
                </a:solidFill>
                <a:latin typeface="等线" pitchFamily="2" charset="-122"/>
                <a:ea typeface="等线" pitchFamily="2" charset="-122"/>
                <a:cs typeface="Times New Roman" pitchFamily="18" charset="0"/>
              </a:rPr>
              <a:t>时间成本是指一定量资金在不同时点上的价值量产差额。时间成本也可以引申为</a:t>
            </a:r>
            <a:r>
              <a:rPr lang="en-US" altLang="zh-CN" sz="2000" b="0" i="0" u="none" strike="noStrike" kern="100" cap="none" spc="0" baseline="0">
                <a:solidFill>
                  <a:schemeClr val="tx1"/>
                </a:solidFill>
                <a:latin typeface="等线" pitchFamily="2" charset="-122"/>
                <a:ea typeface="等线" pitchFamily="2" charset="-122"/>
                <a:cs typeface="Times New Roman" pitchFamily="18" charset="0"/>
              </a:rPr>
              <a:t>:</a:t>
            </a:r>
            <a:r>
              <a:rPr lang="zh-CN" altLang="en-US" sz="2000" b="0" i="0" u="none" strike="noStrike" kern="100" cap="none" spc="0" baseline="0">
                <a:solidFill>
                  <a:schemeClr val="tx1"/>
                </a:solidFill>
                <a:latin typeface="等线" pitchFamily="2" charset="-122"/>
                <a:ea typeface="等线" pitchFamily="2" charset="-122"/>
                <a:cs typeface="Times New Roman" pitchFamily="18" charset="0"/>
              </a:rPr>
              <a:t>在等待时间内造成的市场机会的丢失。对于本题中出租车司机而言，无论作出等候载客或是空载返回的决策，均会产生相应的时间成本。</a:t>
            </a:r>
            <a:endParaRPr lang="en-US" altLang="zh-CN" sz="2000" b="0" i="0" u="none" strike="noStrike" kern="100" cap="none" spc="0" baseline="0">
              <a:solidFill>
                <a:schemeClr val="tx1"/>
              </a:solidFill>
              <a:latin typeface="等线" pitchFamily="2" charset="-122"/>
              <a:ea typeface="等线" pitchFamily="2" charset="-122"/>
              <a:cs typeface="Times New Roman" pitchFamily="18" charset="0"/>
            </a:endParaRPr>
          </a:p>
          <a:p>
            <a:pPr marL="0" indent="304800" algn="l">
              <a:lnSpc>
                <a:spcPct val="100000"/>
              </a:lnSpc>
              <a:spcBef>
                <a:spcPts val="0"/>
              </a:spcBef>
              <a:spcAft>
                <a:spcPts val="0"/>
              </a:spcAft>
              <a:buNone/>
            </a:pPr>
            <a:r>
              <a:rPr lang="zh-CN" altLang="en-US" sz="2000" b="0" i="0" u="none" strike="noStrike" kern="100" cap="none" spc="0" baseline="0">
                <a:solidFill>
                  <a:schemeClr val="tx1"/>
                </a:solidFill>
                <a:latin typeface="等线" pitchFamily="2" charset="-122"/>
                <a:ea typeface="等线" pitchFamily="2" charset="-122"/>
                <a:cs typeface="Times New Roman" pitchFamily="18" charset="0"/>
              </a:rPr>
              <a:t>对采取等候载客的司机而言，其在蓄车池中等候的时间产生时间成本</a:t>
            </a:r>
            <a:r>
              <a:rPr lang="en-US" altLang="zh-CN" sz="2000" b="0" i="0" u="none" strike="noStrike" kern="100" cap="none" spc="0" baseline="0">
                <a:solidFill>
                  <a:schemeClr val="tx1"/>
                </a:solidFill>
                <a:latin typeface="等线" pitchFamily="2" charset="-122"/>
                <a:ea typeface="等线" pitchFamily="2" charset="-122"/>
                <a:cs typeface="Times New Roman" pitchFamily="18" charset="0"/>
              </a:rPr>
              <a:t>:</a:t>
            </a:r>
            <a:r>
              <a:rPr lang="zh-CN" altLang="en-US" sz="2000" b="0" i="0" u="none" strike="noStrike" kern="100" cap="none" spc="0" baseline="0">
                <a:solidFill>
                  <a:schemeClr val="tx1"/>
                </a:solidFill>
                <a:latin typeface="等线" pitchFamily="2" charset="-122"/>
                <a:ea typeface="等线" pitchFamily="2" charset="-122"/>
                <a:cs typeface="Times New Roman" pitchFamily="18" charset="0"/>
              </a:rPr>
              <a:t>假设不需等候而直接载客返回市区，省下的等候时间可以在市区拉客获得收益。该丢失的潜在盈利收益即为折算为金钱的时间成本。</a:t>
            </a:r>
            <a:endParaRPr lang="en-US" altLang="zh-CN" sz="2000" b="0" i="0" u="none" strike="noStrike" kern="100" cap="none" spc="0" baseline="0">
              <a:solidFill>
                <a:schemeClr val="tx1"/>
              </a:solidFill>
              <a:latin typeface="等线" pitchFamily="2" charset="-122"/>
              <a:ea typeface="等线" pitchFamily="2" charset="-122"/>
              <a:cs typeface="Times New Roman" pitchFamily="18" charset="0"/>
            </a:endParaRPr>
          </a:p>
          <a:p>
            <a:pPr marL="0" indent="304800" algn="l">
              <a:lnSpc>
                <a:spcPct val="100000"/>
              </a:lnSpc>
              <a:spcBef>
                <a:spcPts val="0"/>
              </a:spcBef>
              <a:spcAft>
                <a:spcPts val="0"/>
              </a:spcAft>
              <a:buNone/>
            </a:pPr>
            <a:r>
              <a:rPr lang="zh-CN" altLang="en-US" sz="2000" b="0" i="0" u="none" strike="noStrike" kern="100" cap="none" spc="0" baseline="0">
                <a:solidFill>
                  <a:schemeClr val="tx1"/>
                </a:solidFill>
                <a:latin typeface="等线" pitchFamily="2" charset="-122"/>
                <a:ea typeface="等线" pitchFamily="2" charset="-122"/>
                <a:cs typeface="Times New Roman" pitchFamily="18" charset="0"/>
              </a:rPr>
              <a:t>综上可建立决策模型为</a:t>
            </a:r>
            <a:endParaRPr lang="en-US" altLang="zh-CN" sz="2000" b="0" i="0" u="none" strike="noStrike" kern="100" cap="none" spc="0" baseline="0">
              <a:solidFill>
                <a:schemeClr val="tx1"/>
              </a:solidFill>
              <a:latin typeface="等线" pitchFamily="2" charset="-122"/>
              <a:ea typeface="等线" pitchFamily="2" charset="-122"/>
              <a:cs typeface="Times New Roman" pitchFamily="18" charset="0"/>
            </a:endParaRPr>
          </a:p>
          <a:p>
            <a:pPr marL="0" indent="0" algn="l">
              <a:lnSpc>
                <a:spcPct val="100000"/>
              </a:lnSpc>
              <a:spcBef>
                <a:spcPts val="0"/>
              </a:spcBef>
              <a:spcAft>
                <a:spcPts val="0"/>
              </a:spcAft>
              <a:buNone/>
            </a:pPr>
            <a:endParaRPr lang="en-US" altLang="zh-CN" sz="2000" b="0" i="0" u="none" strike="noStrike" kern="100" cap="none" spc="0" baseline="0">
              <a:solidFill>
                <a:schemeClr val="tx1"/>
              </a:solidFill>
              <a:latin typeface="等线" pitchFamily="2" charset="-122"/>
              <a:ea typeface="等线" pitchFamily="2" charset="-122"/>
              <a:cs typeface="Times New Roman" pitchFamily="18" charset="0"/>
            </a:endParaRPr>
          </a:p>
          <a:p>
            <a:pPr marL="0" indent="0" algn="l">
              <a:lnSpc>
                <a:spcPct val="100000"/>
              </a:lnSpc>
              <a:spcBef>
                <a:spcPts val="0"/>
              </a:spcBef>
              <a:spcAft>
                <a:spcPts val="0"/>
              </a:spcAft>
              <a:buNone/>
            </a:pPr>
            <a:endParaRPr lang="en-US" altLang="zh-CN" sz="2000" b="0" i="0" u="none" strike="noStrike" kern="100" cap="none" spc="0" baseline="0">
              <a:solidFill>
                <a:schemeClr val="tx1"/>
              </a:solidFill>
              <a:latin typeface="等线" pitchFamily="2" charset="-122"/>
              <a:ea typeface="等线" pitchFamily="2" charset="-122"/>
              <a:cs typeface="Times New Roman" pitchFamily="18" charset="0"/>
            </a:endParaRPr>
          </a:p>
          <a:p>
            <a:pPr marL="0" indent="0" algn="l">
              <a:lnSpc>
                <a:spcPts val="7700"/>
              </a:lnSpc>
              <a:spcBef>
                <a:spcPts val="0"/>
              </a:spcBef>
              <a:spcAft>
                <a:spcPts val="0"/>
              </a:spcAft>
              <a:buNone/>
            </a:pPr>
            <a:endParaRPr lang="en-US" altLang="zh-CN" sz="1800" b="0" i="0" u="none" strike="noStrike" kern="100" cap="none" spc="0" baseline="0">
              <a:solidFill>
                <a:schemeClr val="tx1"/>
              </a:solidFill>
              <a:latin typeface="等线" pitchFamily="2" charset="-122"/>
              <a:ea typeface="等线" pitchFamily="2" charset="-122"/>
              <a:cs typeface="Times New Roman" pitchFamily="18" charset="0"/>
            </a:endParaRPr>
          </a:p>
          <a:p>
            <a:pPr marL="0" indent="0" algn="l">
              <a:lnSpc>
                <a:spcPts val="7700"/>
              </a:lnSpc>
              <a:spcBef>
                <a:spcPts val="0"/>
              </a:spcBef>
              <a:spcAft>
                <a:spcPts val="0"/>
              </a:spcAft>
              <a:buNone/>
            </a:pPr>
            <a:endParaRPr lang="zh-CN" altLang="en-US" sz="1800" b="0" i="0" u="none" strike="noStrike" kern="1200" cap="none" spc="0" baseline="0">
              <a:solidFill>
                <a:srgbClr val="000000"/>
              </a:solidFill>
              <a:latin typeface="Calibri" pitchFamily="0" charset="0"/>
              <a:ea typeface="思源黑体" pitchFamily="0" charset="-122"/>
              <a:cs typeface="Calibri" pitchFamily="0" charset="0"/>
            </a:endParaRPr>
          </a:p>
        </p:txBody>
      </p:sp>
    </p:spTree>
    <p:extLst>
      <p:ext uri="{BB962C8B-B14F-4D97-AF65-F5344CB8AC3E}">
        <p14:creationId xmlns:p14="http://schemas.microsoft.com/office/powerpoint/2010/main" val="2139311740"/>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3" name="曲线"/>
          <p:cNvSpPr>
            <a:spLocks/>
          </p:cNvSpPr>
          <p:nvPr/>
        </p:nvSpPr>
        <p:spPr>
          <a:xfrm rot="-4142634">
            <a:off x="-155020" y="6417659"/>
            <a:ext cx="3994676" cy="5476823"/>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blipFill>
          <a:ln cmpd="sng" cap="flat">
            <a:noFill/>
            <a:prstDash val="solid"/>
            <a:miter/>
          </a:ln>
        </p:spPr>
      </p:sp>
      <p:sp>
        <p:nvSpPr>
          <p:cNvPr id="124" name="曲线"/>
          <p:cNvSpPr>
            <a:spLocks/>
          </p:cNvSpPr>
          <p:nvPr/>
        </p:nvSpPr>
        <p:spPr>
          <a:xfrm rot="0">
            <a:off x="-2457367" y="8059543"/>
            <a:ext cx="7315200" cy="2958662"/>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2">
              <a:alphaModFix amt="34000"/>
            </a:blip>
            <a:stretch/>
          </a:blipFill>
          <a:ln cmpd="sng" cap="flat">
            <a:noFill/>
            <a:prstDash val="solid"/>
            <a:miter/>
          </a:ln>
        </p:spPr>
      </p:sp>
      <p:grpSp>
        <p:nvGrpSpPr>
          <p:cNvPr id="127" name="组合"/>
          <p:cNvGrpSpPr>
            <a:grpSpLocks/>
          </p:cNvGrpSpPr>
          <p:nvPr/>
        </p:nvGrpSpPr>
        <p:grpSpPr>
          <a:xfrm>
            <a:off x="-76846" y="-274084"/>
            <a:ext cx="18441692" cy="10618179"/>
            <a:chOff x="-76846" y="-274084"/>
            <a:chExt cx="18441692" cy="10618179"/>
          </a:xfrm>
        </p:grpSpPr>
        <p:sp>
          <p:nvSpPr>
            <p:cNvPr id="125" name="曲线"/>
            <p:cNvSpPr>
              <a:spLocks/>
            </p:cNvSpPr>
            <p:nvPr/>
          </p:nvSpPr>
          <p:spPr>
            <a:xfrm rot="0">
              <a:off x="-76846" y="-57093"/>
              <a:ext cx="18441692" cy="10401187"/>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F4F4F8">
                <a:alpha val="90000"/>
              </a:srgbClr>
            </a:solidFill>
            <a:ln cmpd="sng" cap="flat">
              <a:noFill/>
              <a:prstDash val="solid"/>
              <a:miter/>
            </a:ln>
          </p:spPr>
        </p:sp>
        <p:sp>
          <p:nvSpPr>
            <p:cNvPr id="126" name="矩形"/>
            <p:cNvSpPr>
              <a:spLocks/>
            </p:cNvSpPr>
            <p:nvPr/>
          </p:nvSpPr>
          <p:spPr>
            <a:xfrm rot="0">
              <a:off x="-76846" y="-274084"/>
              <a:ext cx="3086100" cy="3303091"/>
            </a:xfrm>
            <a:prstGeom prst="rect"/>
            <a:noFill/>
            <a:ln w="12700" cmpd="sng" cap="flat">
              <a:noFill/>
              <a:prstDash val="solid"/>
              <a:miter/>
            </a:ln>
          </p:spPr>
        </p:sp>
      </p:grpSp>
      <p:sp>
        <p:nvSpPr>
          <p:cNvPr id="128" name="曲线"/>
          <p:cNvSpPr>
            <a:spLocks/>
          </p:cNvSpPr>
          <p:nvPr/>
        </p:nvSpPr>
        <p:spPr>
          <a:xfrm rot="3854914">
            <a:off x="-315582" y="-6807240"/>
            <a:ext cx="17684360" cy="2292417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3">
              <a:alphaModFix amt="8000"/>
            </a:blip>
            <a:stretch/>
          </a:blipFill>
          <a:ln cmpd="sng" cap="flat">
            <a:noFill/>
            <a:prstDash val="solid"/>
            <a:miter/>
          </a:ln>
        </p:spPr>
      </p:sp>
      <p:sp>
        <p:nvSpPr>
          <p:cNvPr id="129" name="文本框"/>
          <p:cNvSpPr>
            <a:spLocks noGrp="1"/>
          </p:cNvSpPr>
          <p:nvPr>
            <p:ph type="ctrTitle"/>
          </p:nvPr>
        </p:nvSpPr>
        <p:spPr>
          <a:xfrm rot="0">
            <a:off x="685800" y="190500"/>
            <a:ext cx="16611601" cy="4464345"/>
          </a:xfrm>
          <a:prstGeom prst="rect"/>
          <a:noFill/>
          <a:ln w="12700" cmpd="sng" cap="flat">
            <a:noFill/>
            <a:prstDash val="solid"/>
            <a:miter/>
          </a:ln>
        </p:spPr>
        <p:txBody>
          <a:bodyPr vert="horz" wrap="square" lIns="91440" tIns="45720" rIns="91440" bIns="45720" anchor="ctr" anchorCtr="0">
            <a:prstTxWarp prst="textNoShape"/>
          </a:bodyPr>
          <a:lstStyle/>
          <a:p>
            <a:pPr marL="0" indent="304800" algn="l">
              <a:lnSpc>
                <a:spcPct val="100000"/>
              </a:lnSpc>
              <a:spcBef>
                <a:spcPts val="0"/>
              </a:spcBef>
              <a:spcAft>
                <a:spcPts val="0"/>
              </a:spcAft>
              <a:buNone/>
            </a:pPr>
            <a:r>
              <a:rPr lang="en-US" altLang="zh-CN" sz="2800" b="0" i="0" u="none" strike="noStrike" kern="100" cap="none" spc="0" baseline="0">
                <a:solidFill>
                  <a:schemeClr val="tx1"/>
                </a:solidFill>
                <a:latin typeface="等线" pitchFamily="2" charset="-122"/>
                <a:ea typeface="等线" pitchFamily="2" charset="-122"/>
                <a:cs typeface="Times New Roman" pitchFamily="18" charset="0"/>
              </a:rPr>
              <a:t>    </a:t>
            </a:r>
            <a:r>
              <a:rPr lang="zh-CN" altLang="en-US" sz="2800" b="0" i="0" u="none" strike="noStrike" kern="100" cap="none" spc="0" baseline="0">
                <a:solidFill>
                  <a:schemeClr val="tx1"/>
                </a:solidFill>
                <a:latin typeface="等线" pitchFamily="2" charset="-122"/>
                <a:ea typeface="等线" pitchFamily="2" charset="-122"/>
                <a:cs typeface="Times New Roman" pitchFamily="18" charset="0"/>
              </a:rPr>
              <a:t>首先，我们需要输入司机能够观测和已知的一些数据，具体的有司机抵达的时间，因为不同时间</a:t>
            </a:r>
            <a:r>
              <a:rPr lang="en-US" altLang="zh-CN" sz="2800" b="0" i="0" u="none" strike="noStrike" kern="100" cap="none" spc="0" baseline="0">
                <a:solidFill>
                  <a:schemeClr val="tx1"/>
                </a:solidFill>
                <a:latin typeface="等线" pitchFamily="2" charset="-122"/>
                <a:ea typeface="等线" pitchFamily="2" charset="-122"/>
                <a:cs typeface="Times New Roman" pitchFamily="18" charset="0"/>
              </a:rPr>
              <a:t>(</a:t>
            </a:r>
            <a:r>
              <a:rPr lang="zh-CN" altLang="en-US" sz="2800" b="0" i="0" u="none" strike="noStrike" kern="100" cap="none" spc="0" baseline="0">
                <a:solidFill>
                  <a:schemeClr val="tx1"/>
                </a:solidFill>
                <a:latin typeface="等线" pitchFamily="2" charset="-122"/>
                <a:ea typeface="等线" pitchFamily="2" charset="-122"/>
                <a:cs typeface="Times New Roman" pitchFamily="18" charset="0"/>
              </a:rPr>
              <a:t>夜间、白天</a:t>
            </a:r>
            <a:r>
              <a:rPr lang="en-US" altLang="zh-CN" sz="2800" b="0" i="0" u="none" strike="noStrike" kern="100" cap="none" spc="0" baseline="0">
                <a:solidFill>
                  <a:schemeClr val="tx1"/>
                </a:solidFill>
                <a:latin typeface="等线" pitchFamily="2" charset="-122"/>
                <a:ea typeface="等线" pitchFamily="2" charset="-122"/>
                <a:cs typeface="Times New Roman" pitchFamily="18" charset="0"/>
              </a:rPr>
              <a:t>)</a:t>
            </a:r>
            <a:r>
              <a:rPr lang="zh-CN" altLang="en-US" sz="2800" b="0" i="0" u="none" strike="noStrike" kern="100" cap="none" spc="0" baseline="0">
                <a:solidFill>
                  <a:schemeClr val="tx1"/>
                </a:solidFill>
                <a:latin typeface="等线" pitchFamily="2" charset="-122"/>
                <a:ea typeface="等线" pitchFamily="2" charset="-122"/>
                <a:cs typeface="Times New Roman" pitchFamily="18" charset="0"/>
              </a:rPr>
              <a:t>出租车的收费方式不同，在抵达时间前后一个小时内的航班数量以及“蓄车池”里已有的车辆数。</a:t>
            </a:r>
            <a:br>
              <a:rPr lang="zh-CN" altLang="en-US" sz="2800" b="0" i="0" u="none" strike="noStrike" kern="100" cap="none" spc="0" baseline="0">
                <a:solidFill>
                  <a:schemeClr val="tx1"/>
                </a:solidFill>
                <a:latin typeface="等线" pitchFamily="2" charset="-122"/>
                <a:ea typeface="等线" pitchFamily="2" charset="-122"/>
                <a:cs typeface="Times New Roman" pitchFamily="18" charset="0"/>
              </a:rPr>
            </a:br>
            <a:r>
              <a:rPr lang="zh-CN" altLang="en-US" sz="2800" b="0" i="0" u="none" strike="noStrike" kern="100" cap="none" spc="0" baseline="0">
                <a:solidFill>
                  <a:schemeClr val="tx1"/>
                </a:solidFill>
                <a:latin typeface="等线" pitchFamily="2" charset="-122"/>
                <a:ea typeface="等线" pitchFamily="2" charset="-122"/>
                <a:cs typeface="Times New Roman" pitchFamily="18" charset="0"/>
              </a:rPr>
              <a:t>然后设置非确定因素</a:t>
            </a:r>
            <a:r>
              <a:rPr lang="en-US" altLang="zh-CN" sz="2800" b="0" i="0" u="none" strike="noStrike" kern="100" cap="none" spc="0" baseline="0">
                <a:solidFill>
                  <a:schemeClr val="tx1"/>
                </a:solidFill>
                <a:latin typeface="等线" pitchFamily="2" charset="-122"/>
                <a:ea typeface="等线" pitchFamily="2" charset="-122"/>
                <a:cs typeface="Times New Roman" pitchFamily="18" charset="0"/>
              </a:rPr>
              <a:t>(</a:t>
            </a:r>
            <a:r>
              <a:rPr lang="zh-CN" altLang="en-US" sz="2800" b="0" i="0" u="none" strike="noStrike" kern="100" cap="none" spc="0" baseline="0">
                <a:solidFill>
                  <a:schemeClr val="tx1"/>
                </a:solidFill>
                <a:latin typeface="等线" pitchFamily="2" charset="-122"/>
                <a:ea typeface="等线" pitchFamily="2" charset="-122"/>
                <a:cs typeface="Times New Roman" pitchFamily="18" charset="0"/>
              </a:rPr>
              <a:t>随机因素</a:t>
            </a:r>
            <a:r>
              <a:rPr lang="en-US" altLang="zh-CN" sz="2800" b="0" i="0" u="none" strike="noStrike" kern="100" cap="none" spc="0" baseline="0">
                <a:solidFill>
                  <a:schemeClr val="tx1"/>
                </a:solidFill>
                <a:latin typeface="等线" pitchFamily="2" charset="-122"/>
                <a:ea typeface="等线" pitchFamily="2" charset="-122"/>
                <a:cs typeface="Times New Roman" pitchFamily="18" charset="0"/>
              </a:rPr>
              <a:t>):</a:t>
            </a:r>
            <a:r>
              <a:rPr lang="zh-CN" altLang="en-US" sz="2800" b="0" i="0" u="none" strike="noStrike" kern="100" cap="none" spc="0" baseline="0">
                <a:solidFill>
                  <a:schemeClr val="tx1"/>
                </a:solidFill>
                <a:latin typeface="等线" pitchFamily="2" charset="-122"/>
                <a:ea typeface="等线" pitchFamily="2" charset="-122"/>
                <a:cs typeface="Times New Roman" pitchFamily="18" charset="0"/>
              </a:rPr>
              <a:t>司机根据个人经验估计每个航班的载客数服从</a:t>
            </a:r>
            <a:r>
              <a:rPr lang="en-US" altLang="zh-CN" sz="2800" b="0" i="0" u="none" strike="noStrike" kern="100" cap="none" spc="0" baseline="0">
                <a:solidFill>
                  <a:schemeClr val="tx1"/>
                </a:solidFill>
                <a:latin typeface="等线" pitchFamily="2" charset="-122"/>
                <a:ea typeface="等线" pitchFamily="2" charset="-122"/>
                <a:cs typeface="Times New Roman" pitchFamily="18" charset="0"/>
              </a:rPr>
              <a:t>[M1, M2]</a:t>
            </a:r>
            <a:r>
              <a:rPr lang="zh-CN" altLang="en-US" sz="2800" b="0" i="0" u="none" strike="noStrike" kern="100" cap="none" spc="0" baseline="0">
                <a:solidFill>
                  <a:schemeClr val="tx1"/>
                </a:solidFill>
                <a:latin typeface="等线" pitchFamily="2" charset="-122"/>
                <a:ea typeface="等线" pitchFamily="2" charset="-122"/>
                <a:cs typeface="Times New Roman" pitchFamily="18" charset="0"/>
              </a:rPr>
              <a:t>上的均匀分布选取，这里我们不妨取</a:t>
            </a:r>
            <a:r>
              <a:rPr lang="en-US" altLang="zh-CN" sz="2800" b="0" i="0" u="none" strike="noStrike" kern="100" cap="none" spc="0" baseline="0">
                <a:solidFill>
                  <a:schemeClr val="tx1"/>
                </a:solidFill>
                <a:latin typeface="等线" pitchFamily="2" charset="-122"/>
                <a:ea typeface="等线" pitchFamily="2" charset="-122"/>
                <a:cs typeface="Times New Roman" pitchFamily="18" charset="0"/>
              </a:rPr>
              <a:t>M1=100</a:t>
            </a:r>
            <a:r>
              <a:rPr lang="zh-CN" altLang="en-US" sz="2800" b="0" i="0" u="none" strike="noStrike" kern="100" cap="none" spc="0" baseline="0">
                <a:solidFill>
                  <a:schemeClr val="tx1"/>
                </a:solidFill>
                <a:latin typeface="等线" pitchFamily="2" charset="-122"/>
                <a:ea typeface="等线" pitchFamily="2" charset="-122"/>
                <a:cs typeface="Times New Roman" pitchFamily="18" charset="0"/>
              </a:rPr>
              <a:t>，</a:t>
            </a:r>
            <a:r>
              <a:rPr lang="en-US" altLang="zh-CN" sz="2800" b="0" i="0" u="none" strike="noStrike" kern="100" cap="none" spc="0" baseline="0">
                <a:solidFill>
                  <a:schemeClr val="tx1"/>
                </a:solidFill>
                <a:latin typeface="等线" pitchFamily="2" charset="-122"/>
                <a:ea typeface="等线" pitchFamily="2" charset="-122"/>
                <a:cs typeface="Times New Roman" pitchFamily="18" charset="0"/>
              </a:rPr>
              <a:t>M2 =200</a:t>
            </a:r>
            <a:r>
              <a:rPr lang="zh-CN" altLang="en-US" sz="2800" b="0" i="0" u="none" strike="noStrike" kern="100" cap="none" spc="0" baseline="0">
                <a:solidFill>
                  <a:schemeClr val="tx1"/>
                </a:solidFill>
                <a:latin typeface="等线" pitchFamily="2" charset="-122"/>
                <a:ea typeface="等线" pitchFamily="2" charset="-122"/>
                <a:cs typeface="Times New Roman" pitchFamily="18" charset="0"/>
              </a:rPr>
              <a:t>。乘客乘车里程服从概率分布，里程最大值是从机场到市中心距离为</a:t>
            </a:r>
            <a:r>
              <a:rPr lang="en-US" altLang="zh-CN" sz="2800" b="0" i="0" u="none" strike="noStrike" kern="100" cap="none" spc="0" baseline="0">
                <a:solidFill>
                  <a:schemeClr val="tx1"/>
                </a:solidFill>
                <a:latin typeface="等线" pitchFamily="2" charset="-122"/>
                <a:ea typeface="等线" pitchFamily="2" charset="-122"/>
                <a:cs typeface="Times New Roman" pitchFamily="18" charset="0"/>
              </a:rPr>
              <a:t>25.1km</a:t>
            </a:r>
            <a:r>
              <a:rPr lang="zh-CN" altLang="en-US" sz="2800" b="0" i="0" u="none" strike="noStrike" kern="100" cap="none" spc="0" baseline="0">
                <a:solidFill>
                  <a:schemeClr val="tx1"/>
                </a:solidFill>
                <a:latin typeface="等线" pitchFamily="2" charset="-122"/>
                <a:ea typeface="等线" pitchFamily="2" charset="-122"/>
                <a:cs typeface="Times New Roman" pitchFamily="18" charset="0"/>
              </a:rPr>
              <a:t>。利用公式，计算两种策略的计价收入、等待时间、时间成本和油耗。</a:t>
            </a:r>
            <a:br>
              <a:rPr lang="zh-CN" altLang="en-US" sz="2800" b="0" i="0" u="none" strike="noStrike" kern="100" cap="none" spc="0" baseline="0">
                <a:solidFill>
                  <a:schemeClr val="tx1"/>
                </a:solidFill>
                <a:latin typeface="等线" pitchFamily="2" charset="-122"/>
                <a:ea typeface="等线" pitchFamily="2" charset="-122"/>
                <a:cs typeface="Times New Roman" pitchFamily="18" charset="0"/>
              </a:rPr>
            </a:br>
            <a:r>
              <a:rPr lang="en-US" altLang="zh-CN" sz="2800" b="0" i="0" u="none" strike="noStrike" kern="100" cap="none" spc="0" baseline="0">
                <a:solidFill>
                  <a:schemeClr val="tx1"/>
                </a:solidFill>
                <a:latin typeface="等线" pitchFamily="2" charset="-122"/>
                <a:ea typeface="等线" pitchFamily="2" charset="-122"/>
                <a:cs typeface="Times New Roman" pitchFamily="18" charset="0"/>
              </a:rPr>
              <a:t>        </a:t>
            </a:r>
            <a:r>
              <a:rPr lang="zh-CN" altLang="en-US" sz="2800" b="0" i="0" u="none" strike="noStrike" kern="100" cap="none" spc="0" baseline="0">
                <a:solidFill>
                  <a:schemeClr val="tx1"/>
                </a:solidFill>
                <a:latin typeface="等线" pitchFamily="2" charset="-122"/>
                <a:ea typeface="等线" pitchFamily="2" charset="-122"/>
                <a:cs typeface="Times New Roman" pitchFamily="18" charset="0"/>
              </a:rPr>
              <a:t>下面我们采用一组生成模拟数据，来验证我们建立模型的可行性。</a:t>
            </a:r>
            <a:br>
              <a:rPr lang="zh-CN" altLang="en-US" sz="2800" b="0" i="0" u="none" strike="noStrike" kern="100" cap="none" spc="0" baseline="0">
                <a:solidFill>
                  <a:schemeClr val="tx1"/>
                </a:solidFill>
                <a:latin typeface="等线" pitchFamily="2" charset="-122"/>
                <a:ea typeface="等线" pitchFamily="2" charset="-122"/>
                <a:cs typeface="Times New Roman" pitchFamily="18" charset="0"/>
              </a:rPr>
            </a:br>
            <a:r>
              <a:rPr lang="en-US" altLang="zh-CN" sz="2800" b="0" i="0" u="none" strike="noStrike" kern="100" cap="none" spc="0" baseline="0">
                <a:solidFill>
                  <a:schemeClr val="tx1"/>
                </a:solidFill>
                <a:latin typeface="等线" pitchFamily="2" charset="-122"/>
                <a:ea typeface="等线" pitchFamily="2" charset="-122"/>
                <a:cs typeface="Times New Roman" pitchFamily="18" charset="0"/>
              </a:rPr>
              <a:t>         </a:t>
            </a:r>
            <a:r>
              <a:rPr lang="zh-CN" altLang="en-US" sz="2800" b="0" i="0" u="none" strike="noStrike" kern="100" cap="none" spc="0" baseline="0">
                <a:solidFill>
                  <a:schemeClr val="tx1"/>
                </a:solidFill>
                <a:latin typeface="等线" pitchFamily="2" charset="-122"/>
                <a:ea typeface="等线" pitchFamily="2" charset="-122"/>
                <a:cs typeface="Times New Roman" pitchFamily="18" charset="0"/>
              </a:rPr>
              <a:t>假设司机到达机场的时间点是上午</a:t>
            </a:r>
            <a:r>
              <a:rPr lang="en-US" altLang="zh-CN" sz="2800" b="0" i="0" u="none" strike="noStrike" kern="100" cap="none" spc="0" baseline="0">
                <a:solidFill>
                  <a:schemeClr val="tx1"/>
                </a:solidFill>
                <a:latin typeface="等线" pitchFamily="2" charset="-122"/>
                <a:ea typeface="等线" pitchFamily="2" charset="-122"/>
                <a:cs typeface="Times New Roman" pitchFamily="18" charset="0"/>
              </a:rPr>
              <a:t>10</a:t>
            </a:r>
            <a:r>
              <a:rPr lang="zh-CN" altLang="en-US" sz="2800" b="0" i="0" u="none" strike="noStrike" kern="100" cap="none" spc="0" baseline="0">
                <a:solidFill>
                  <a:schemeClr val="tx1"/>
                </a:solidFill>
                <a:latin typeface="等线" pitchFamily="2" charset="-122"/>
                <a:ea typeface="等线" pitchFamily="2" charset="-122"/>
                <a:cs typeface="Times New Roman" pitchFamily="18" charset="0"/>
              </a:rPr>
              <a:t>点，他观测到</a:t>
            </a:r>
            <a:r>
              <a:rPr lang="en-US" altLang="zh-CN" sz="2800" b="0" i="0" u="none" strike="noStrike" kern="100" cap="none" spc="0" baseline="0">
                <a:solidFill>
                  <a:schemeClr val="tx1"/>
                </a:solidFill>
                <a:latin typeface="等线" pitchFamily="2" charset="-122"/>
                <a:ea typeface="等线" pitchFamily="2" charset="-122"/>
                <a:cs typeface="Times New Roman" pitchFamily="18" charset="0"/>
              </a:rPr>
              <a:t>9</a:t>
            </a:r>
            <a:r>
              <a:rPr lang="zh-CN" altLang="en-US" sz="2800" b="0" i="0" u="none" strike="noStrike" kern="100" cap="none" spc="0" baseline="0">
                <a:solidFill>
                  <a:schemeClr val="tx1"/>
                </a:solidFill>
                <a:latin typeface="等线" pitchFamily="2" charset="-122"/>
                <a:ea typeface="等线" pitchFamily="2" charset="-122"/>
                <a:cs typeface="Times New Roman" pitchFamily="18" charset="0"/>
              </a:rPr>
              <a:t>点至</a:t>
            </a:r>
            <a:r>
              <a:rPr lang="en-US" altLang="zh-CN" sz="2800" b="0" i="0" u="none" strike="noStrike" kern="100" cap="none" spc="0" baseline="0">
                <a:solidFill>
                  <a:schemeClr val="tx1"/>
                </a:solidFill>
                <a:latin typeface="等线" pitchFamily="2" charset="-122"/>
                <a:ea typeface="等线" pitchFamily="2" charset="-122"/>
                <a:cs typeface="Times New Roman" pitchFamily="18" charset="0"/>
              </a:rPr>
              <a:t>10</a:t>
            </a:r>
            <a:r>
              <a:rPr lang="zh-CN" altLang="en-US" sz="2800" b="0" i="0" u="none" strike="noStrike" kern="100" cap="none" spc="0" baseline="0">
                <a:solidFill>
                  <a:schemeClr val="tx1"/>
                </a:solidFill>
                <a:latin typeface="等线" pitchFamily="2" charset="-122"/>
                <a:ea typeface="等线" pitchFamily="2" charset="-122"/>
                <a:cs typeface="Times New Roman" pitchFamily="18" charset="0"/>
              </a:rPr>
              <a:t>点航班数为</a:t>
            </a:r>
            <a:r>
              <a:rPr lang="en-US" altLang="zh-CN" sz="2800" b="0" i="0" u="none" strike="noStrike" kern="100" cap="none" spc="0" baseline="0">
                <a:solidFill>
                  <a:schemeClr val="tx1"/>
                </a:solidFill>
                <a:latin typeface="等线" pitchFamily="2" charset="-122"/>
                <a:ea typeface="等线" pitchFamily="2" charset="-122"/>
                <a:cs typeface="Times New Roman" pitchFamily="18" charset="0"/>
              </a:rPr>
              <a:t>4</a:t>
            </a:r>
            <a:r>
              <a:rPr lang="zh-CN" altLang="en-US" sz="2800" b="0" i="0" u="none" strike="noStrike" kern="100" cap="none" spc="0" baseline="0">
                <a:solidFill>
                  <a:schemeClr val="tx1"/>
                </a:solidFill>
                <a:latin typeface="等线" pitchFamily="2" charset="-122"/>
                <a:ea typeface="等线" pitchFamily="2" charset="-122"/>
                <a:cs typeface="Times New Roman" pitchFamily="18" charset="0"/>
              </a:rPr>
              <a:t>，</a:t>
            </a:r>
            <a:r>
              <a:rPr lang="en-US" altLang="zh-CN" sz="2800" b="0" i="0" u="none" strike="noStrike" kern="100" cap="none" spc="0" baseline="0">
                <a:solidFill>
                  <a:schemeClr val="tx1"/>
                </a:solidFill>
                <a:latin typeface="等线" pitchFamily="2" charset="-122"/>
                <a:ea typeface="等线" pitchFamily="2" charset="-122"/>
                <a:cs typeface="Times New Roman" pitchFamily="18" charset="0"/>
              </a:rPr>
              <a:t>10</a:t>
            </a:r>
            <a:r>
              <a:rPr lang="zh-CN" altLang="en-US" sz="2800" b="0" i="0" u="none" strike="noStrike" kern="100" cap="none" spc="0" baseline="0">
                <a:solidFill>
                  <a:schemeClr val="tx1"/>
                </a:solidFill>
                <a:latin typeface="等线" pitchFamily="2" charset="-122"/>
                <a:ea typeface="等线" pitchFamily="2" charset="-122"/>
                <a:cs typeface="Times New Roman" pitchFamily="18" charset="0"/>
              </a:rPr>
              <a:t>点至</a:t>
            </a:r>
            <a:r>
              <a:rPr lang="en-US" altLang="zh-CN" sz="2800" b="0" i="0" u="none" strike="noStrike" kern="100" cap="none" spc="0" baseline="0">
                <a:solidFill>
                  <a:schemeClr val="tx1"/>
                </a:solidFill>
                <a:latin typeface="等线" pitchFamily="2" charset="-122"/>
                <a:ea typeface="等线" pitchFamily="2" charset="-122"/>
                <a:cs typeface="Times New Roman" pitchFamily="18" charset="0"/>
              </a:rPr>
              <a:t>11</a:t>
            </a:r>
            <a:r>
              <a:rPr lang="zh-CN" altLang="en-US" sz="2800" b="0" i="0" u="none" strike="noStrike" kern="100" cap="none" spc="0" baseline="0">
                <a:solidFill>
                  <a:schemeClr val="tx1"/>
                </a:solidFill>
                <a:latin typeface="等线" pitchFamily="2" charset="-122"/>
                <a:ea typeface="等线" pitchFamily="2" charset="-122"/>
                <a:cs typeface="Times New Roman" pitchFamily="18" charset="0"/>
              </a:rPr>
              <a:t>点航班数为</a:t>
            </a:r>
            <a:r>
              <a:rPr lang="en-US" altLang="zh-CN" sz="2800" b="0" i="0" u="none" strike="noStrike" kern="100" cap="none" spc="0" baseline="0">
                <a:solidFill>
                  <a:schemeClr val="tx1"/>
                </a:solidFill>
                <a:latin typeface="等线" pitchFamily="2" charset="-122"/>
                <a:ea typeface="等线" pitchFamily="2" charset="-122"/>
                <a:cs typeface="Times New Roman" pitchFamily="18" charset="0"/>
              </a:rPr>
              <a:t>6</a:t>
            </a:r>
            <a:r>
              <a:rPr lang="zh-CN" altLang="en-US" sz="2800" b="0" i="0" u="none" strike="noStrike" kern="100" cap="none" spc="0" baseline="0">
                <a:solidFill>
                  <a:schemeClr val="tx1"/>
                </a:solidFill>
                <a:latin typeface="等线" pitchFamily="2" charset="-122"/>
                <a:ea typeface="等线" pitchFamily="2" charset="-122"/>
                <a:cs typeface="Times New Roman" pitchFamily="18" charset="0"/>
              </a:rPr>
              <a:t>。</a:t>
            </a:r>
            <a:r>
              <a:rPr lang="en-US" altLang="zh-CN" sz="2800" b="0" i="0" u="none" strike="noStrike" kern="100" cap="none" spc="0" baseline="0">
                <a:solidFill>
                  <a:schemeClr val="tx1"/>
                </a:solidFill>
                <a:latin typeface="等线" pitchFamily="2" charset="-122"/>
                <a:ea typeface="等线" pitchFamily="2" charset="-122"/>
                <a:cs typeface="Times New Roman" pitchFamily="18" charset="0"/>
              </a:rPr>
              <a:t>    </a:t>
            </a:r>
            <a:r>
              <a:rPr lang="zh-CN" altLang="en-US" sz="2800" b="0" i="0" u="none" strike="noStrike" kern="100" cap="none" spc="0" baseline="0">
                <a:solidFill>
                  <a:schemeClr val="tx1"/>
                </a:solidFill>
                <a:latin typeface="等线" pitchFamily="2" charset="-122"/>
                <a:ea typeface="等线" pitchFamily="2" charset="-122"/>
                <a:cs typeface="Times New Roman" pitchFamily="18" charset="0"/>
              </a:rPr>
              <a:t>在</a:t>
            </a:r>
            <a:r>
              <a:rPr lang="en-US" altLang="zh-CN" sz="2800" b="0" i="0" u="none" strike="noStrike" kern="100" cap="none" spc="0" baseline="0">
                <a:solidFill>
                  <a:schemeClr val="tx1"/>
                </a:solidFill>
                <a:latin typeface="等线" pitchFamily="2" charset="-122"/>
                <a:ea typeface="等线" pitchFamily="2" charset="-122"/>
                <a:cs typeface="Times New Roman" pitchFamily="18" charset="0"/>
              </a:rPr>
              <a:t>“</a:t>
            </a:r>
            <a:r>
              <a:rPr lang="zh-CN" altLang="en-US" sz="2800" b="0" i="0" u="none" strike="noStrike" kern="100" cap="none" spc="0" baseline="0">
                <a:solidFill>
                  <a:schemeClr val="tx1"/>
                </a:solidFill>
                <a:latin typeface="等线" pitchFamily="2" charset="-122"/>
                <a:ea typeface="等线" pitchFamily="2" charset="-122"/>
                <a:cs typeface="Times New Roman" pitchFamily="18" charset="0"/>
              </a:rPr>
              <a:t>蓄车池</a:t>
            </a:r>
            <a:r>
              <a:rPr lang="en-US" altLang="zh-CN" sz="2800" b="0" i="0" u="none" strike="noStrike" kern="100" cap="none" spc="0" baseline="0">
                <a:solidFill>
                  <a:schemeClr val="tx1"/>
                </a:solidFill>
                <a:latin typeface="等线" pitchFamily="2" charset="-122"/>
                <a:ea typeface="等线" pitchFamily="2" charset="-122"/>
                <a:cs typeface="Times New Roman" pitchFamily="18" charset="0"/>
              </a:rPr>
              <a:t>”</a:t>
            </a:r>
            <a:r>
              <a:rPr lang="zh-CN" altLang="en-US" sz="2800" b="0" i="0" u="none" strike="noStrike" kern="100" cap="none" spc="0" baseline="0">
                <a:solidFill>
                  <a:schemeClr val="tx1"/>
                </a:solidFill>
                <a:latin typeface="等线" pitchFamily="2" charset="-122"/>
                <a:ea typeface="等线" pitchFamily="2" charset="-122"/>
                <a:cs typeface="Times New Roman" pitchFamily="18" charset="0"/>
              </a:rPr>
              <a:t>排队等待的出租车共有</a:t>
            </a:r>
            <a:r>
              <a:rPr lang="en-US" altLang="zh-CN" sz="2800" b="0" i="0" u="none" strike="noStrike" kern="100" cap="none" spc="0" baseline="0">
                <a:solidFill>
                  <a:schemeClr val="tx1"/>
                </a:solidFill>
                <a:latin typeface="等线" pitchFamily="2" charset="-122"/>
                <a:ea typeface="等线" pitchFamily="2" charset="-122"/>
                <a:cs typeface="Times New Roman" pitchFamily="18" charset="0"/>
              </a:rPr>
              <a:t>50</a:t>
            </a:r>
            <a:r>
              <a:rPr lang="zh-CN" altLang="en-US" sz="2800" b="0" i="0" u="none" strike="noStrike" kern="100" cap="none" spc="0" baseline="0">
                <a:solidFill>
                  <a:schemeClr val="tx1"/>
                </a:solidFill>
                <a:latin typeface="等线" pitchFamily="2" charset="-122"/>
                <a:ea typeface="等线" pitchFamily="2" charset="-122"/>
                <a:cs typeface="Times New Roman" pitchFamily="18" charset="0"/>
              </a:rPr>
              <a:t>辆，将求解中确定的数据代入判断模型，得到的结果如图所示。</a:t>
            </a:r>
            <a:br>
              <a:rPr lang="zh-CN" altLang="en-US" sz="2800" b="0" i="0" u="none" strike="noStrike" kern="100" cap="none" spc="0" baseline="0">
                <a:solidFill>
                  <a:schemeClr val="tx1"/>
                </a:solidFill>
                <a:latin typeface="等线" pitchFamily="2" charset="-122"/>
                <a:ea typeface="等线" pitchFamily="2" charset="-122"/>
                <a:cs typeface="Times New Roman" pitchFamily="18" charset="0"/>
              </a:rPr>
            </a:br>
            <a:endParaRPr lang="zh-CN" altLang="en-US" sz="2800" b="0" i="0" u="none" strike="noStrike" kern="1200" cap="none" spc="0" baseline="0">
              <a:solidFill>
                <a:schemeClr val="tx1"/>
              </a:solidFill>
              <a:latin typeface="Calibri" pitchFamily="0" charset="0"/>
              <a:ea typeface="宋体" pitchFamily="0" charset="0"/>
              <a:cs typeface="Lucida Sans"/>
            </a:endParaRPr>
          </a:p>
        </p:txBody>
      </p:sp>
      <p:sp>
        <p:nvSpPr>
          <p:cNvPr id="130" name="文本框"/>
          <p:cNvSpPr>
            <a:spLocks noGrp="1"/>
          </p:cNvSpPr>
          <p:nvPr>
            <p:ph type="subTitle" idx="1"/>
          </p:nvPr>
        </p:nvSpPr>
        <p:spPr>
          <a:xfrm rot="0">
            <a:off x="3009254" y="7606847"/>
            <a:ext cx="11468097" cy="1752600"/>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ct val="20000"/>
              </a:spcBef>
              <a:spcAft>
                <a:spcPts val="0"/>
              </a:spcAft>
              <a:buNone/>
            </a:pPr>
            <a:r>
              <a:rPr lang="zh-CN" altLang="en-US" sz="2800" b="0" i="0" u="none" strike="noStrike" kern="100" cap="none" spc="0" baseline="0">
                <a:solidFill>
                  <a:schemeClr val="tx1"/>
                </a:solidFill>
                <a:latin typeface="等线" pitchFamily="2" charset="-122"/>
                <a:ea typeface="等线" pitchFamily="2" charset="-122"/>
                <a:cs typeface="Times New Roman" pitchFamily="18" charset="0"/>
              </a:rPr>
              <a:t>我们发现，当航班数减少，同时已经排队的出租车增多后，绝大部分的方案一收益都低于方案二的收益，所以司机很大概率会选择方案二空载返回市区，而不会在机场等待较长载客。以上结果均符合实际情况，在一定程度上体现我们模型的可行性</a:t>
            </a:r>
            <a:r>
              <a:rPr lang="zh-CN" altLang="en-US" sz="2800" b="0" i="0" u="none" strike="noStrike" kern="100" cap="none" spc="0" baseline="0">
                <a:solidFill>
                  <a:srgbClr val="898989"/>
                </a:solidFill>
                <a:latin typeface="等线" pitchFamily="2" charset="-122"/>
                <a:ea typeface="等线" pitchFamily="2" charset="-122"/>
                <a:cs typeface="Times New Roman" pitchFamily="18" charset="0"/>
              </a:rPr>
              <a:t>。</a:t>
            </a:r>
            <a:endParaRPr lang="en-US" altLang="zh-CN" sz="2800" b="0" i="0" u="none" strike="noStrike" kern="100" cap="none" spc="0" baseline="0">
              <a:solidFill>
                <a:srgbClr val="898989"/>
              </a:solidFill>
              <a:latin typeface="等线" pitchFamily="2" charset="-122"/>
              <a:ea typeface="等线" pitchFamily="2" charset="-122"/>
              <a:cs typeface="Times New Roman" pitchFamily="18" charset="0"/>
            </a:endParaRPr>
          </a:p>
          <a:p>
            <a:pPr marL="0" indent="0" algn="ctr">
              <a:lnSpc>
                <a:spcPct val="100000"/>
              </a:lnSpc>
              <a:spcBef>
                <a:spcPct val="20000"/>
              </a:spcBef>
              <a:spcAft>
                <a:spcPts val="0"/>
              </a:spcAft>
              <a:buNone/>
            </a:pPr>
            <a:endParaRPr lang="zh-CN" altLang="en-US" sz="2800" b="0" i="0" u="none" strike="noStrike" kern="1200" cap="none" spc="0" baseline="0">
              <a:solidFill>
                <a:srgbClr val="898989"/>
              </a:solidFill>
              <a:latin typeface="Calibri" pitchFamily="0" charset="0"/>
              <a:ea typeface="宋体" pitchFamily="0" charset="0"/>
              <a:cs typeface="Lucida Sans"/>
            </a:endParaRPr>
          </a:p>
        </p:txBody>
      </p:sp>
      <p:pic>
        <p:nvPicPr>
          <p:cNvPr id="131" name="图片"/>
          <p:cNvPicPr>
            <a:picLocks noChangeAspect="1"/>
          </p:cNvPicPr>
          <p:nvPr/>
        </p:nvPicPr>
        <p:blipFill>
          <a:blip r:embed="rId4" cstate="print"/>
          <a:stretch>
            <a:fillRect/>
          </a:stretch>
        </p:blipFill>
        <p:spPr>
          <a:xfrm rot="0">
            <a:off x="4114800" y="4142099"/>
            <a:ext cx="9296400" cy="3122839"/>
          </a:xfrm>
          <a:prstGeom prst="rect"/>
          <a:noFill/>
          <a:ln w="12700" cmpd="sng" cap="flat">
            <a:noFill/>
            <a:prstDash val="solid"/>
            <a:miter/>
          </a:ln>
        </p:spPr>
      </p:pic>
    </p:spTree>
    <p:extLst>
      <p:ext uri="{BB962C8B-B14F-4D97-AF65-F5344CB8AC3E}">
        <p14:creationId xmlns:p14="http://schemas.microsoft.com/office/powerpoint/2010/main" val="660449981"/>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2" name="曲线"/>
          <p:cNvSpPr>
            <a:spLocks/>
          </p:cNvSpPr>
          <p:nvPr/>
        </p:nvSpPr>
        <p:spPr>
          <a:xfrm rot="-4142634">
            <a:off x="-155020" y="6417659"/>
            <a:ext cx="3994676" cy="5476823"/>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blipFill>
          <a:ln cmpd="sng" cap="flat">
            <a:noFill/>
            <a:prstDash val="solid"/>
            <a:miter/>
          </a:ln>
        </p:spPr>
      </p:sp>
      <p:sp>
        <p:nvSpPr>
          <p:cNvPr id="133" name="曲线"/>
          <p:cNvSpPr>
            <a:spLocks/>
          </p:cNvSpPr>
          <p:nvPr/>
        </p:nvSpPr>
        <p:spPr>
          <a:xfrm rot="0">
            <a:off x="-2457367" y="8059543"/>
            <a:ext cx="7315200" cy="2958662"/>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2">
              <a:alphaModFix amt="34000"/>
            </a:blip>
            <a:stretch/>
          </a:blipFill>
          <a:ln cmpd="sng" cap="flat">
            <a:noFill/>
            <a:prstDash val="solid"/>
            <a:miter/>
          </a:ln>
        </p:spPr>
      </p:sp>
      <p:grpSp>
        <p:nvGrpSpPr>
          <p:cNvPr id="136" name="组合"/>
          <p:cNvGrpSpPr>
            <a:grpSpLocks/>
          </p:cNvGrpSpPr>
          <p:nvPr/>
        </p:nvGrpSpPr>
        <p:grpSpPr>
          <a:xfrm>
            <a:off x="-76846" y="-274084"/>
            <a:ext cx="18441692" cy="10618179"/>
            <a:chOff x="-76846" y="-274084"/>
            <a:chExt cx="18441692" cy="10618179"/>
          </a:xfrm>
        </p:grpSpPr>
        <p:sp>
          <p:nvSpPr>
            <p:cNvPr id="134" name="曲线"/>
            <p:cNvSpPr>
              <a:spLocks/>
            </p:cNvSpPr>
            <p:nvPr/>
          </p:nvSpPr>
          <p:spPr>
            <a:xfrm rot="0">
              <a:off x="-76846" y="-57093"/>
              <a:ext cx="18441692" cy="10401187"/>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F4F4F8">
                <a:alpha val="90000"/>
              </a:srgbClr>
            </a:solidFill>
            <a:ln cmpd="sng" cap="flat">
              <a:noFill/>
              <a:prstDash val="solid"/>
              <a:miter/>
            </a:ln>
          </p:spPr>
        </p:sp>
        <p:sp>
          <p:nvSpPr>
            <p:cNvPr id="135" name="矩形"/>
            <p:cNvSpPr>
              <a:spLocks/>
            </p:cNvSpPr>
            <p:nvPr/>
          </p:nvSpPr>
          <p:spPr>
            <a:xfrm rot="0">
              <a:off x="-76846" y="-274084"/>
              <a:ext cx="3086100" cy="3303091"/>
            </a:xfrm>
            <a:prstGeom prst="rect"/>
            <a:noFill/>
            <a:ln w="12700" cmpd="sng" cap="flat">
              <a:noFill/>
              <a:prstDash val="solid"/>
              <a:miter/>
            </a:ln>
          </p:spPr>
        </p:sp>
      </p:grpSp>
      <p:sp>
        <p:nvSpPr>
          <p:cNvPr id="137" name="曲线"/>
          <p:cNvSpPr>
            <a:spLocks/>
          </p:cNvSpPr>
          <p:nvPr/>
        </p:nvSpPr>
        <p:spPr>
          <a:xfrm rot="3854914">
            <a:off x="-315581" y="-6862039"/>
            <a:ext cx="17684360" cy="2292417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3">
              <a:alphaModFix amt="8000"/>
            </a:blip>
            <a:stretch/>
          </a:blipFill>
          <a:ln cmpd="sng" cap="flat">
            <a:noFill/>
            <a:prstDash val="solid"/>
            <a:miter/>
          </a:ln>
        </p:spPr>
      </p:sp>
      <p:sp>
        <p:nvSpPr>
          <p:cNvPr id="138" name="文本框"/>
          <p:cNvSpPr>
            <a:spLocks noGrp="1"/>
          </p:cNvSpPr>
          <p:nvPr>
            <p:ph type="ctrTitle"/>
          </p:nvPr>
        </p:nvSpPr>
        <p:spPr>
          <a:xfrm rot="0">
            <a:off x="-1219200" y="-73985"/>
            <a:ext cx="7772400" cy="1470025"/>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zh-CN" altLang="en-US" sz="5400" b="0" i="0" u="none" strike="noStrike" kern="1200" cap="none" spc="0" baseline="0">
                <a:solidFill>
                  <a:schemeClr val="tx1"/>
                </a:solidFill>
                <a:latin typeface="宋体" pitchFamily="0" charset="0"/>
                <a:ea typeface="宋体" pitchFamily="0" charset="0"/>
                <a:cs typeface="Lucida Sans"/>
              </a:rPr>
              <a:t>模型建立与求解</a:t>
            </a:r>
            <a:endParaRPr lang="zh-CN" altLang="en-US" sz="5400" b="0" i="0" u="none" strike="noStrike" kern="1200" cap="none" spc="0" baseline="0">
              <a:solidFill>
                <a:schemeClr val="tx1"/>
              </a:solidFill>
              <a:latin typeface="宋体" pitchFamily="0" charset="0"/>
              <a:ea typeface="宋体" pitchFamily="0" charset="0"/>
              <a:cs typeface="Lucida Sans"/>
            </a:endParaRPr>
          </a:p>
        </p:txBody>
      </p:sp>
      <p:sp>
        <p:nvSpPr>
          <p:cNvPr id="139" name="文本框"/>
          <p:cNvSpPr>
            <a:spLocks noGrp="1"/>
          </p:cNvSpPr>
          <p:nvPr>
            <p:ph type="subTitle" idx="1"/>
          </p:nvPr>
        </p:nvSpPr>
        <p:spPr>
          <a:xfrm rot="0">
            <a:off x="533400" y="1180490"/>
            <a:ext cx="6400800" cy="1752600"/>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ct val="20000"/>
              </a:spcBef>
              <a:spcAft>
                <a:spcPts val="0"/>
              </a:spcAft>
              <a:buNone/>
            </a:pPr>
            <a:r>
              <a:rPr lang="zh-CN" altLang="en-US" sz="3200" b="0" i="0" u="none" strike="noStrike" kern="1200" cap="none" spc="0" baseline="0">
                <a:solidFill>
                  <a:schemeClr val="tx1"/>
                </a:solidFill>
                <a:latin typeface="Calibri" pitchFamily="0" charset="0"/>
                <a:ea typeface="宋体" pitchFamily="0" charset="0"/>
                <a:cs typeface="Lucida Sans"/>
              </a:rPr>
              <a:t>问题二模型建立与求解</a:t>
            </a:r>
            <a:endParaRPr lang="zh-CN" altLang="en-US" sz="3200" b="0" i="0" u="none" strike="noStrike" kern="1200" cap="none" spc="0" baseline="0">
              <a:solidFill>
                <a:schemeClr val="tx1"/>
              </a:solidFill>
              <a:latin typeface="Calibri" pitchFamily="0" charset="0"/>
              <a:ea typeface="宋体" pitchFamily="0" charset="0"/>
              <a:cs typeface="Lucida Sans"/>
            </a:endParaRPr>
          </a:p>
        </p:txBody>
      </p:sp>
      <p:sp>
        <p:nvSpPr>
          <p:cNvPr id="140" name="矩形"/>
          <p:cNvSpPr>
            <a:spLocks/>
          </p:cNvSpPr>
          <p:nvPr/>
        </p:nvSpPr>
        <p:spPr>
          <a:xfrm rot="0">
            <a:off x="1200232" y="1787569"/>
            <a:ext cx="15716167" cy="1384994"/>
          </a:xfrm>
          <a:prstGeom prst="rect"/>
          <a:noFill/>
          <a:ln w="12700" cmpd="sng" cap="flat">
            <a:noFill/>
            <a:prstDash val="solid"/>
            <a:miter/>
          </a:ln>
        </p:spPr>
        <p:txBody>
          <a:bodyPr vert="horz" wrap="square" lIns="91440" tIns="45720" rIns="91440" bIns="45720" anchor="t" anchorCtr="0">
            <a:prstTxWarp prst="textNoShape"/>
            <a:spAutoFit/>
          </a:bodyPr>
          <a:lstStyle/>
          <a:p>
            <a:pPr marL="0" indent="304800" algn="just">
              <a:lnSpc>
                <a:spcPct val="100000"/>
              </a:lnSpc>
              <a:spcBef>
                <a:spcPts val="0"/>
              </a:spcBef>
              <a:spcAft>
                <a:spcPts val="0"/>
              </a:spcAft>
              <a:buNone/>
            </a:pPr>
            <a:r>
              <a:rPr lang="zh-CN" altLang="en-US" sz="2800" b="0" i="0" u="none" strike="noStrike" kern="100" cap="none" spc="0" baseline="0">
                <a:solidFill>
                  <a:schemeClr val="tx1"/>
                </a:solidFill>
                <a:latin typeface="等线" pitchFamily="2" charset="-122"/>
                <a:ea typeface="等线" pitchFamily="2" charset="-122"/>
                <a:cs typeface="Times New Roman" pitchFamily="18" charset="0"/>
              </a:rPr>
              <a:t>为</a:t>
            </a:r>
            <a:r>
              <a:rPr lang="zh-CN" altLang="en-US" sz="2800" b="0" i="0" u="none" strike="noStrike" kern="100" cap="none" spc="0" baseline="0">
                <a:solidFill>
                  <a:schemeClr val="tx1"/>
                </a:solidFill>
                <a:latin typeface="等线" pitchFamily="2" charset="-122"/>
                <a:ea typeface="等线" pitchFamily="2" charset="-122"/>
                <a:cs typeface="Times New Roman" pitchFamily="18" charset="0"/>
              </a:rPr>
              <a:t>保证机场所在城市较为发达，以保证足够的出租车流量。如此才能有足够大的样本空间，较为客观地评价第一问的模型合理性。</a:t>
            </a:r>
            <a:endParaRPr lang="en-US" altLang="zh-CN" sz="2800" b="0" i="0" u="none" strike="noStrike" kern="100" cap="none" spc="0" baseline="0">
              <a:solidFill>
                <a:schemeClr val="tx1"/>
              </a:solidFill>
              <a:latin typeface="等线" pitchFamily="2" charset="-122"/>
              <a:ea typeface="等线" pitchFamily="2" charset="-122"/>
              <a:cs typeface="Times New Roman" pitchFamily="18" charset="0"/>
            </a:endParaRPr>
          </a:p>
          <a:p>
            <a:pPr marL="0" indent="304800" algn="just">
              <a:lnSpc>
                <a:spcPct val="100000"/>
              </a:lnSpc>
              <a:spcBef>
                <a:spcPts val="0"/>
              </a:spcBef>
              <a:spcAft>
                <a:spcPts val="0"/>
              </a:spcAft>
              <a:buNone/>
            </a:pPr>
            <a:r>
              <a:rPr lang="zh-CN" altLang="en-US" sz="2800" b="0" i="0" u="none" strike="noStrike" kern="100" cap="none" spc="0" baseline="0">
                <a:solidFill>
                  <a:schemeClr val="tx1"/>
                </a:solidFill>
                <a:latin typeface="等线" pitchFamily="2" charset="-122"/>
                <a:ea typeface="等线" pitchFamily="2" charset="-122"/>
                <a:cs typeface="Times New Roman" pitchFamily="18" charset="0"/>
              </a:rPr>
              <a:t>综上采用了苏南硕国际机场进行分析处理，得到相关数据如下。</a:t>
            </a:r>
            <a:endParaRPr lang="zh-CN" altLang="en-US" sz="2800" b="0" i="0" u="none" strike="noStrike" kern="100" cap="none" spc="0" baseline="0">
              <a:solidFill>
                <a:schemeClr val="tx1"/>
              </a:solidFill>
              <a:latin typeface="等线" pitchFamily="2" charset="-122"/>
              <a:ea typeface="等线" pitchFamily="2" charset="-122"/>
              <a:cs typeface="Times New Roman" pitchFamily="18" charset="0"/>
            </a:endParaRPr>
          </a:p>
        </p:txBody>
      </p:sp>
      <p:sp>
        <p:nvSpPr>
          <p:cNvPr id="141" name="矩形"/>
          <p:cNvSpPr>
            <a:spLocks/>
          </p:cNvSpPr>
          <p:nvPr/>
        </p:nvSpPr>
        <p:spPr>
          <a:xfrm rot="0">
            <a:off x="956474" y="4170673"/>
            <a:ext cx="14165580" cy="38900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ts val="7700"/>
              </a:lnSpc>
              <a:spcBef>
                <a:spcPts val="0"/>
              </a:spcBef>
              <a:spcAft>
                <a:spcPts val="0"/>
              </a:spcAft>
              <a:buNone/>
            </a:pPr>
            <a:r>
              <a:rPr lang="zh-CN" altLang="en-US" sz="2800" b="0" i="0" u="none" strike="noStrike" kern="100" cap="none" spc="0" baseline="0">
                <a:solidFill>
                  <a:schemeClr val="tx1"/>
                </a:solidFill>
                <a:latin typeface="等线" pitchFamily="2" charset="-122"/>
                <a:ea typeface="等线" pitchFamily="2" charset="-122"/>
                <a:cs typeface="Times New Roman" pitchFamily="18" charset="0"/>
              </a:rPr>
              <a:t>对机场航班情况进行分析考察，结合入港飞机数给出各时间段离开机场客流量示意图。</a:t>
            </a:r>
            <a:endParaRPr lang="en-US" altLang="zh-CN" sz="2800" b="0" i="0" u="none" strike="noStrike" kern="100" cap="none" spc="0" baseline="0">
              <a:solidFill>
                <a:schemeClr val="tx1"/>
              </a:solidFill>
              <a:latin typeface="等线" pitchFamily="2" charset="-122"/>
              <a:ea typeface="等线" pitchFamily="2" charset="-122"/>
              <a:cs typeface="Times New Roman" pitchFamily="18" charset="0"/>
            </a:endParaRPr>
          </a:p>
          <a:p>
            <a:pPr marL="0" indent="0" algn="l">
              <a:lnSpc>
                <a:spcPts val="7700"/>
              </a:lnSpc>
              <a:spcBef>
                <a:spcPts val="0"/>
              </a:spcBef>
              <a:spcAft>
                <a:spcPts val="0"/>
              </a:spcAft>
              <a:buNone/>
            </a:pPr>
            <a:endParaRPr lang="en-US" altLang="zh-CN" sz="2800" b="0" i="0" u="none" strike="noStrike" kern="100" cap="none" spc="0" baseline="0">
              <a:solidFill>
                <a:schemeClr val="tx1"/>
              </a:solidFill>
              <a:latin typeface="等线" pitchFamily="2" charset="-122"/>
              <a:ea typeface="等线" pitchFamily="2" charset="-122"/>
              <a:cs typeface="Times New Roman" pitchFamily="18" charset="0"/>
            </a:endParaRPr>
          </a:p>
          <a:p>
            <a:pPr marL="0" indent="0" algn="l">
              <a:lnSpc>
                <a:spcPts val="7700"/>
              </a:lnSpc>
              <a:spcBef>
                <a:spcPts val="0"/>
              </a:spcBef>
              <a:spcAft>
                <a:spcPts val="0"/>
              </a:spcAft>
              <a:buNone/>
            </a:pPr>
            <a:endParaRPr lang="en-US" altLang="zh-CN" sz="2800" b="0" i="0" u="none" strike="noStrike" kern="100" cap="none" spc="0" baseline="0">
              <a:solidFill>
                <a:schemeClr val="tx1"/>
              </a:solidFill>
              <a:latin typeface="等线" pitchFamily="2" charset="-122"/>
              <a:ea typeface="等线" pitchFamily="2" charset="-122"/>
              <a:cs typeface="Times New Roman" pitchFamily="18" charset="0"/>
            </a:endParaRPr>
          </a:p>
          <a:p>
            <a:pPr marL="0" indent="0" algn="l">
              <a:lnSpc>
                <a:spcPts val="7700"/>
              </a:lnSpc>
              <a:spcBef>
                <a:spcPts val="0"/>
              </a:spcBef>
              <a:spcAft>
                <a:spcPts val="0"/>
              </a:spcAft>
              <a:buNone/>
            </a:pPr>
            <a:endParaRPr lang="zh-CN" altLang="en-US" sz="2800" b="0" i="0" u="none" strike="noStrike" kern="1200" cap="none" spc="0" baseline="0">
              <a:solidFill>
                <a:srgbClr val="000000"/>
              </a:solidFill>
              <a:latin typeface="Calibri" pitchFamily="0" charset="0"/>
              <a:ea typeface="思源黑体" pitchFamily="0" charset="-122"/>
              <a:cs typeface="Calibri" pitchFamily="0" charset="0"/>
            </a:endParaRPr>
          </a:p>
        </p:txBody>
      </p:sp>
      <p:pic>
        <p:nvPicPr>
          <p:cNvPr id="142" name="图片"/>
          <p:cNvPicPr>
            <a:picLocks noChangeAspect="1"/>
          </p:cNvPicPr>
          <p:nvPr/>
        </p:nvPicPr>
        <p:blipFill>
          <a:blip r:embed="rId4" cstate="print"/>
          <a:stretch>
            <a:fillRect/>
          </a:stretch>
        </p:blipFill>
        <p:spPr>
          <a:xfrm rot="0">
            <a:off x="4572000" y="3240702"/>
            <a:ext cx="6858000" cy="1215781"/>
          </a:xfrm>
          <a:prstGeom prst="rect"/>
          <a:noFill/>
          <a:ln w="12700" cmpd="sng" cap="flat">
            <a:noFill/>
            <a:prstDash val="solid"/>
            <a:miter/>
          </a:ln>
        </p:spPr>
      </p:pic>
      <p:pic>
        <p:nvPicPr>
          <p:cNvPr id="143" name="图片"/>
          <p:cNvPicPr>
            <a:picLocks noChangeAspect="1"/>
          </p:cNvPicPr>
          <p:nvPr/>
        </p:nvPicPr>
        <p:blipFill>
          <a:blip r:embed="rId5" cstate="print"/>
          <a:stretch>
            <a:fillRect/>
          </a:stretch>
        </p:blipFill>
        <p:spPr>
          <a:xfrm rot="0">
            <a:off x="5197590" y="5262403"/>
            <a:ext cx="6994410" cy="3370049"/>
          </a:xfrm>
          <a:prstGeom prst="rect"/>
          <a:noFill/>
          <a:ln w="12700" cmpd="sng" cap="flat">
            <a:noFill/>
            <a:prstDash val="solid"/>
            <a:miter/>
          </a:ln>
        </p:spPr>
      </p:pic>
      <p:sp>
        <p:nvSpPr>
          <p:cNvPr id="144" name="矩形"/>
          <p:cNvSpPr>
            <a:spLocks/>
          </p:cNvSpPr>
          <p:nvPr/>
        </p:nvSpPr>
        <p:spPr>
          <a:xfrm rot="0">
            <a:off x="685800" y="8784841"/>
            <a:ext cx="15468600" cy="1661992"/>
          </a:xfrm>
          <a:prstGeom prst="rect"/>
          <a:noFill/>
          <a:ln w="12700" cmpd="sng" cap="flat">
            <a:noFill/>
            <a:prstDash val="solid"/>
            <a:miter/>
          </a:ln>
        </p:spPr>
        <p:txBody>
          <a:bodyPr vert="horz" wrap="square" lIns="91440" tIns="45720" rIns="91440" bIns="45720" anchor="t" anchorCtr="0">
            <a:prstTxWarp prst="textNoShape"/>
            <a:spAutoFit/>
          </a:bodyPr>
          <a:lstStyle/>
          <a:p>
            <a:pPr marL="0" indent="304800" algn="just">
              <a:lnSpc>
                <a:spcPct val="100000"/>
              </a:lnSpc>
              <a:spcBef>
                <a:spcPts val="0"/>
              </a:spcBef>
              <a:spcAft>
                <a:spcPts val="0"/>
              </a:spcAft>
              <a:buNone/>
            </a:pPr>
            <a:r>
              <a:rPr lang="zh-CN" altLang="en-US" sz="2800" b="0" i="0" u="none" strike="noStrike" kern="100" cap="none" spc="0" baseline="0">
                <a:solidFill>
                  <a:schemeClr val="tx1"/>
                </a:solidFill>
                <a:latin typeface="等线" pitchFamily="2" charset="-122"/>
                <a:ea typeface="等线" pitchFamily="2" charset="-122"/>
                <a:cs typeface="Times New Roman" pitchFamily="18" charset="0"/>
              </a:rPr>
              <a:t>设每小时到达机场车道排队的出租车数量为</a:t>
            </a:r>
            <a:r>
              <a:rPr lang="en-US" altLang="zh-CN" sz="2800" b="0" i="0" u="none" strike="noStrike" kern="100" cap="none" spc="0" baseline="0">
                <a:solidFill>
                  <a:schemeClr val="tx1"/>
                </a:solidFill>
                <a:latin typeface="等线" pitchFamily="2" charset="-122"/>
                <a:ea typeface="等线" pitchFamily="2" charset="-122"/>
                <a:cs typeface="Times New Roman" pitchFamily="18" charset="0"/>
              </a:rPr>
              <a:t>m,</a:t>
            </a:r>
            <a:r>
              <a:rPr lang="zh-CN" altLang="en-US" sz="2800" b="0" i="0" u="none" strike="noStrike" kern="100" cap="none" spc="0" baseline="0">
                <a:solidFill>
                  <a:schemeClr val="tx1"/>
                </a:solidFill>
                <a:latin typeface="等线" pitchFamily="2" charset="-122"/>
                <a:ea typeface="等线" pitchFamily="2" charset="-122"/>
                <a:cs typeface="Times New Roman" pitchFamily="18" charset="0"/>
              </a:rPr>
              <a:t>出租车司机平均等待时间为</a:t>
            </a:r>
            <a:r>
              <a:rPr lang="en-US" altLang="zh-CN" sz="2800" b="0" i="0" u="none" strike="noStrike" kern="100" cap="none" spc="0" baseline="0">
                <a:solidFill>
                  <a:schemeClr val="tx1"/>
                </a:solidFill>
                <a:latin typeface="等线" pitchFamily="2" charset="-122"/>
                <a:ea typeface="等线" pitchFamily="2" charset="-122"/>
                <a:cs typeface="Times New Roman" pitchFamily="18" charset="0"/>
              </a:rPr>
              <a:t>T</a:t>
            </a:r>
            <a:r>
              <a:rPr lang="zh-CN" altLang="en-US" sz="2800" b="0" i="0" u="none" strike="noStrike" kern="100" cap="none" spc="0" baseline="0">
                <a:solidFill>
                  <a:schemeClr val="tx1"/>
                </a:solidFill>
                <a:latin typeface="等线" pitchFamily="2" charset="-122"/>
                <a:ea typeface="等线" pitchFamily="2" charset="-122"/>
                <a:cs typeface="Times New Roman" pitchFamily="18" charset="0"/>
              </a:rPr>
              <a:t>。为了真实地反映实际情况，以秒为单位进行模拟。模拟开始时，只有乘客在机场进行等待，上车点没有出租车排队。根据实际设定队列最大容量为</a:t>
            </a:r>
            <a:r>
              <a:rPr lang="en-US" altLang="zh-CN" sz="2800" b="0" i="0" u="none" strike="noStrike" kern="100" cap="none" spc="0" baseline="0">
                <a:solidFill>
                  <a:schemeClr val="tx1"/>
                </a:solidFill>
                <a:latin typeface="等线" pitchFamily="2" charset="-122"/>
                <a:ea typeface="等线" pitchFamily="2" charset="-122"/>
                <a:cs typeface="Times New Roman" pitchFamily="18" charset="0"/>
              </a:rPr>
              <a:t>200</a:t>
            </a:r>
            <a:r>
              <a:rPr lang="zh-CN" altLang="en-US" sz="2800" b="0" i="0" u="none" strike="noStrike" kern="100" cap="none" spc="0" baseline="0">
                <a:solidFill>
                  <a:schemeClr val="tx1"/>
                </a:solidFill>
                <a:latin typeface="等线" pitchFamily="2" charset="-122"/>
                <a:ea typeface="等线" pitchFamily="2" charset="-122"/>
                <a:cs typeface="Times New Roman" pitchFamily="18" charset="0"/>
              </a:rPr>
              <a:t>辆车。</a:t>
            </a:r>
            <a:endParaRPr lang="en-US" altLang="zh-CN" sz="2800" b="0" i="0" u="none" strike="noStrike" kern="100" cap="none" spc="0" baseline="0">
              <a:solidFill>
                <a:schemeClr val="tx1"/>
              </a:solidFill>
              <a:latin typeface="等线" pitchFamily="2" charset="-122"/>
              <a:ea typeface="等线" pitchFamily="2" charset="-122"/>
              <a:cs typeface="Times New Roman" pitchFamily="18" charset="0"/>
            </a:endParaRPr>
          </a:p>
          <a:p>
            <a:pPr marL="0" indent="304800" algn="just">
              <a:lnSpc>
                <a:spcPct val="100000"/>
              </a:lnSpc>
              <a:spcBef>
                <a:spcPts val="0"/>
              </a:spcBef>
              <a:spcAft>
                <a:spcPts val="0"/>
              </a:spcAft>
              <a:buNone/>
            </a:pPr>
            <a:endParaRPr lang="zh-CN" altLang="en-US" sz="1800" b="0" i="0" u="none" strike="noStrike" kern="100" cap="none" spc="0" baseline="0">
              <a:solidFill>
                <a:schemeClr val="tx1"/>
              </a:solidFill>
              <a:latin typeface="等线" pitchFamily="2" charset="-122"/>
              <a:ea typeface="等线" pitchFamily="2" charset="-122"/>
              <a:cs typeface="Times New Roman" pitchFamily="18" charset="0"/>
            </a:endParaRPr>
          </a:p>
        </p:txBody>
      </p:sp>
    </p:spTree>
    <p:extLst>
      <p:ext uri="{BB962C8B-B14F-4D97-AF65-F5344CB8AC3E}">
        <p14:creationId xmlns:p14="http://schemas.microsoft.com/office/powerpoint/2010/main" val="639317809"/>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5" name="曲线"/>
          <p:cNvSpPr>
            <a:spLocks/>
          </p:cNvSpPr>
          <p:nvPr/>
        </p:nvSpPr>
        <p:spPr>
          <a:xfrm rot="-4142634">
            <a:off x="-155020" y="6417659"/>
            <a:ext cx="3994676" cy="5476823"/>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blipFill>
          <a:ln cmpd="sng" cap="flat">
            <a:noFill/>
            <a:prstDash val="solid"/>
            <a:miter/>
          </a:ln>
        </p:spPr>
      </p:sp>
      <p:sp>
        <p:nvSpPr>
          <p:cNvPr id="146" name="曲线"/>
          <p:cNvSpPr>
            <a:spLocks/>
          </p:cNvSpPr>
          <p:nvPr/>
        </p:nvSpPr>
        <p:spPr>
          <a:xfrm rot="0">
            <a:off x="-2457367" y="8059543"/>
            <a:ext cx="7315200" cy="2958662"/>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2">
              <a:alphaModFix amt="34000"/>
            </a:blip>
            <a:stretch/>
          </a:blipFill>
          <a:ln cmpd="sng" cap="flat">
            <a:noFill/>
            <a:prstDash val="solid"/>
            <a:miter/>
          </a:ln>
        </p:spPr>
      </p:sp>
      <p:grpSp>
        <p:nvGrpSpPr>
          <p:cNvPr id="149" name="组合"/>
          <p:cNvGrpSpPr>
            <a:grpSpLocks/>
          </p:cNvGrpSpPr>
          <p:nvPr/>
        </p:nvGrpSpPr>
        <p:grpSpPr>
          <a:xfrm>
            <a:off x="-76846" y="-274084"/>
            <a:ext cx="18441692" cy="10618179"/>
            <a:chOff x="-76846" y="-274084"/>
            <a:chExt cx="18441692" cy="10618179"/>
          </a:xfrm>
        </p:grpSpPr>
        <p:sp>
          <p:nvSpPr>
            <p:cNvPr id="147" name="曲线"/>
            <p:cNvSpPr>
              <a:spLocks/>
            </p:cNvSpPr>
            <p:nvPr/>
          </p:nvSpPr>
          <p:spPr>
            <a:xfrm rot="0">
              <a:off x="-76846" y="-57093"/>
              <a:ext cx="18441692" cy="10401187"/>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F4F4F8">
                <a:alpha val="90000"/>
              </a:srgbClr>
            </a:solidFill>
            <a:ln cmpd="sng" cap="flat">
              <a:noFill/>
              <a:prstDash val="solid"/>
              <a:miter/>
            </a:ln>
          </p:spPr>
        </p:sp>
        <p:sp>
          <p:nvSpPr>
            <p:cNvPr id="148" name="矩形"/>
            <p:cNvSpPr>
              <a:spLocks/>
            </p:cNvSpPr>
            <p:nvPr/>
          </p:nvSpPr>
          <p:spPr>
            <a:xfrm rot="0">
              <a:off x="-76846" y="-274084"/>
              <a:ext cx="3086100" cy="3303091"/>
            </a:xfrm>
            <a:prstGeom prst="rect"/>
            <a:noFill/>
            <a:ln w="12700" cmpd="sng" cap="flat">
              <a:noFill/>
              <a:prstDash val="solid"/>
              <a:miter/>
            </a:ln>
          </p:spPr>
        </p:sp>
      </p:grpSp>
      <p:sp>
        <p:nvSpPr>
          <p:cNvPr id="150" name="曲线"/>
          <p:cNvSpPr>
            <a:spLocks/>
          </p:cNvSpPr>
          <p:nvPr/>
        </p:nvSpPr>
        <p:spPr>
          <a:xfrm rot="3854914">
            <a:off x="-315581" y="-6862039"/>
            <a:ext cx="17684360" cy="2292417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3">
              <a:alphaModFix amt="8000"/>
            </a:blip>
            <a:stretch/>
          </a:blipFill>
          <a:ln cmpd="sng" cap="flat">
            <a:noFill/>
            <a:prstDash val="solid"/>
            <a:miter/>
          </a:ln>
        </p:spPr>
      </p:sp>
      <p:sp>
        <p:nvSpPr>
          <p:cNvPr id="151" name="文本框"/>
          <p:cNvSpPr>
            <a:spLocks noGrp="1"/>
          </p:cNvSpPr>
          <p:nvPr>
            <p:ph type="ctrTitle"/>
          </p:nvPr>
        </p:nvSpPr>
        <p:spPr>
          <a:xfrm rot="0">
            <a:off x="-1" y="-73985"/>
            <a:ext cx="15365812" cy="1470025"/>
          </a:xfrm>
          <a:prstGeom prst="rect"/>
          <a:noFill/>
          <a:ln w="12700" cmpd="sng" cap="flat">
            <a:noFill/>
            <a:prstDash val="solid"/>
            <a:miter/>
          </a:ln>
        </p:spPr>
        <p:txBody>
          <a:bodyPr vert="horz" wrap="square" lIns="91440" tIns="45720" rIns="91440" bIns="45720" anchor="ctr" anchorCtr="0">
            <a:prstTxWarp prst="textNoShape"/>
          </a:bodyPr>
          <a:lstStyle/>
          <a:p>
            <a:pPr marL="0" indent="304800" algn="just">
              <a:lnSpc>
                <a:spcPct val="100000"/>
              </a:lnSpc>
              <a:spcBef>
                <a:spcPts val="0"/>
              </a:spcBef>
              <a:spcAft>
                <a:spcPts val="0"/>
              </a:spcAft>
              <a:buNone/>
            </a:pPr>
            <a:r>
              <a:rPr lang="zh-CN" altLang="en-US" sz="4000" b="0" i="0" u="none" strike="noStrike" kern="100" cap="none" spc="0" baseline="0">
                <a:solidFill>
                  <a:schemeClr val="tx1"/>
                </a:solidFill>
                <a:latin typeface="等线" pitchFamily="2" charset="-122"/>
                <a:ea typeface="等线" pitchFamily="2" charset="-122"/>
                <a:cs typeface="Times New Roman" pitchFamily="18" charset="0"/>
              </a:rPr>
              <a:t>对模拟的不同时长进行整合比较，得到如下结果：</a:t>
            </a:r>
            <a:endParaRPr lang="zh-CN" altLang="en-US" sz="4000" b="0" i="0" u="none" strike="noStrike" kern="100" cap="none" spc="0" baseline="0">
              <a:solidFill>
                <a:schemeClr val="tx1"/>
              </a:solidFill>
              <a:latin typeface="等线" pitchFamily="2" charset="-122"/>
              <a:ea typeface="等线" pitchFamily="2" charset="-122"/>
              <a:cs typeface="Times New Roman" pitchFamily="18" charset="0"/>
            </a:endParaRPr>
          </a:p>
        </p:txBody>
      </p:sp>
      <p:sp>
        <p:nvSpPr>
          <p:cNvPr id="152" name="文本框"/>
          <p:cNvSpPr>
            <a:spLocks noGrp="1"/>
          </p:cNvSpPr>
          <p:nvPr>
            <p:ph type="subTitle" idx="1"/>
          </p:nvPr>
        </p:nvSpPr>
        <p:spPr>
          <a:xfrm rot="0">
            <a:off x="1913549" y="5630999"/>
            <a:ext cx="14241826" cy="1752600"/>
          </a:xfrm>
          <a:prstGeom prst="rect"/>
          <a:noFill/>
          <a:ln w="12700" cmpd="sng" cap="flat">
            <a:noFill/>
            <a:prstDash val="solid"/>
            <a:miter/>
          </a:ln>
        </p:spPr>
        <p:txBody>
          <a:bodyPr vert="horz" wrap="square" lIns="91440" tIns="45720" rIns="91440" bIns="45720" anchor="t" anchorCtr="0">
            <a:prstTxWarp prst="textNoShape"/>
          </a:bodyPr>
          <a:lstStyle/>
          <a:p>
            <a:pPr marL="0" indent="304800" algn="l">
              <a:lnSpc>
                <a:spcPct val="100000"/>
              </a:lnSpc>
              <a:spcBef>
                <a:spcPct val="20000"/>
              </a:spcBef>
              <a:spcAft>
                <a:spcPts val="0"/>
              </a:spcAft>
              <a:buNone/>
            </a:pPr>
            <a:r>
              <a:rPr lang="zh-CN" altLang="en-US" sz="2400" b="0" i="0" u="none" strike="noStrike" kern="100" cap="none" spc="0" baseline="0">
                <a:solidFill>
                  <a:schemeClr val="tx1"/>
                </a:solidFill>
                <a:latin typeface="等线" pitchFamily="2" charset="-122"/>
                <a:ea typeface="等线" pitchFamily="2" charset="-122"/>
                <a:cs typeface="Times New Roman" pitchFamily="18" charset="0"/>
              </a:rPr>
              <a:t>由表可以看到，同一模拟时间段下，</a:t>
            </a:r>
            <a:r>
              <a:rPr lang="en-US" altLang="zh-CN" sz="2400" b="0" i="0" u="none" strike="noStrike" kern="100" cap="none" spc="0" baseline="0">
                <a:solidFill>
                  <a:schemeClr val="tx1"/>
                </a:solidFill>
                <a:latin typeface="等线" pitchFamily="2" charset="-122"/>
                <a:ea typeface="等线" pitchFamily="2" charset="-122"/>
                <a:cs typeface="Times New Roman" pitchFamily="18" charset="0"/>
              </a:rPr>
              <a:t>m</a:t>
            </a:r>
            <a:r>
              <a:rPr lang="zh-CN" altLang="en-US" sz="2400" b="0" i="0" u="none" strike="noStrike" kern="100" cap="none" spc="0" baseline="0">
                <a:solidFill>
                  <a:schemeClr val="tx1"/>
                </a:solidFill>
                <a:latin typeface="等线" pitchFamily="2" charset="-122"/>
                <a:ea typeface="等线" pitchFamily="2" charset="-122"/>
                <a:cs typeface="Times New Roman" pitchFamily="18" charset="0"/>
              </a:rPr>
              <a:t>越大，等待时间越长</a:t>
            </a:r>
            <a:r>
              <a:rPr lang="en-US" altLang="zh-CN" sz="2400" b="0" i="0" u="none" strike="noStrike" kern="100" cap="none" spc="0" baseline="0">
                <a:solidFill>
                  <a:schemeClr val="tx1"/>
                </a:solidFill>
                <a:latin typeface="等线" pitchFamily="2" charset="-122"/>
                <a:ea typeface="等线" pitchFamily="2" charset="-122"/>
                <a:cs typeface="Times New Roman" pitchFamily="18" charset="0"/>
              </a:rPr>
              <a:t>;</a:t>
            </a:r>
            <a:r>
              <a:rPr lang="zh-CN" altLang="en-US" sz="2400" b="0" i="0" u="none" strike="noStrike" kern="100" cap="none" spc="0" baseline="0">
                <a:solidFill>
                  <a:schemeClr val="tx1"/>
                </a:solidFill>
                <a:latin typeface="等线" pitchFamily="2" charset="-122"/>
                <a:ea typeface="等线" pitchFamily="2" charset="-122"/>
                <a:cs typeface="Times New Roman" pitchFamily="18" charset="0"/>
              </a:rPr>
              <a:t>不同模拟时段下，模拟时间越长，平均等待时间越长。两个小时的模拟更贴合现实，因为第二个小时开始时会存在等待的出租车，存在“拒绝”情况也很实际</a:t>
            </a:r>
            <a:r>
              <a:rPr lang="en-US" altLang="zh-CN" sz="2400" b="0" i="0" u="none" strike="noStrike" kern="100" cap="none" spc="0" baseline="0">
                <a:solidFill>
                  <a:schemeClr val="tx1"/>
                </a:solidFill>
                <a:latin typeface="等线" pitchFamily="2" charset="-122"/>
                <a:ea typeface="等线" pitchFamily="2" charset="-122"/>
                <a:cs typeface="Times New Roman" pitchFamily="18" charset="0"/>
              </a:rPr>
              <a:t>;</a:t>
            </a:r>
            <a:r>
              <a:rPr lang="zh-CN" altLang="en-US" sz="2400" b="0" i="0" u="none" strike="noStrike" kern="100" cap="none" spc="0" baseline="0">
                <a:solidFill>
                  <a:schemeClr val="tx1"/>
                </a:solidFill>
                <a:latin typeface="等线" pitchFamily="2" charset="-122"/>
                <a:ea typeface="等线" pitchFamily="2" charset="-122"/>
                <a:cs typeface="Times New Roman" pitchFamily="18" charset="0"/>
              </a:rPr>
              <a:t>但之后等待时间大幅增加，这是偏离现实的，因为车主在等待时间过长情况下会选择离开而不是等待。所以一小时的模拟提供了下限值，而两小时的模拟提供了比较合适的上限值。因此，最终选择</a:t>
            </a:r>
            <a:r>
              <a:rPr lang="en-US" altLang="zh-CN" sz="2400" b="0" i="0" u="none" strike="noStrike" kern="100" cap="none" spc="0" baseline="0">
                <a:solidFill>
                  <a:schemeClr val="tx1"/>
                </a:solidFill>
                <a:latin typeface="等线" pitchFamily="2" charset="-122"/>
                <a:ea typeface="等线" pitchFamily="2" charset="-122"/>
                <a:cs typeface="Times New Roman" pitchFamily="18" charset="0"/>
              </a:rPr>
              <a:t>1.5</a:t>
            </a:r>
            <a:r>
              <a:rPr lang="zh-CN" altLang="en-US" sz="2400" b="0" i="0" u="none" strike="noStrike" kern="100" cap="none" spc="0" baseline="0">
                <a:solidFill>
                  <a:schemeClr val="tx1"/>
                </a:solidFill>
                <a:latin typeface="等线" pitchFamily="2" charset="-122"/>
                <a:ea typeface="等线" pitchFamily="2" charset="-122"/>
                <a:cs typeface="Times New Roman" pitchFamily="18" charset="0"/>
              </a:rPr>
              <a:t>小时的模拟时长进行数据拟合分析。</a:t>
            </a:r>
            <a:endParaRPr lang="zh-CN" altLang="en-US" sz="2400" b="0" i="0" u="none" strike="noStrike" kern="100" cap="none" spc="0" baseline="0">
              <a:solidFill>
                <a:schemeClr val="tx1"/>
              </a:solidFill>
              <a:latin typeface="等线" pitchFamily="2" charset="-122"/>
              <a:ea typeface="等线" pitchFamily="2" charset="-122"/>
              <a:cs typeface="Times New Roman" pitchFamily="18" charset="0"/>
            </a:endParaRPr>
          </a:p>
        </p:txBody>
      </p:sp>
      <p:sp>
        <p:nvSpPr>
          <p:cNvPr id="153" name="矩形"/>
          <p:cNvSpPr>
            <a:spLocks/>
          </p:cNvSpPr>
          <p:nvPr/>
        </p:nvSpPr>
        <p:spPr>
          <a:xfrm rot="0">
            <a:off x="1895942" y="7574679"/>
            <a:ext cx="14165580" cy="830997"/>
          </a:xfrm>
          <a:prstGeom prst="rect"/>
          <a:noFill/>
          <a:ln w="12700" cmpd="sng" cap="flat">
            <a:noFill/>
            <a:prstDash val="solid"/>
            <a:miter/>
          </a:ln>
        </p:spPr>
        <p:txBody>
          <a:bodyPr vert="horz" wrap="square" lIns="91440" tIns="45720" rIns="91440" bIns="45720" anchor="t" anchorCtr="0">
            <a:prstTxWarp prst="textNoShape"/>
            <a:spAutoFit/>
          </a:bodyPr>
          <a:lstStyle/>
          <a:p>
            <a:pPr marL="0" indent="304800" algn="l">
              <a:lnSpc>
                <a:spcPct val="100000"/>
              </a:lnSpc>
              <a:spcBef>
                <a:spcPts val="0"/>
              </a:spcBef>
              <a:spcAft>
                <a:spcPts val="0"/>
              </a:spcAft>
              <a:buNone/>
            </a:pPr>
            <a:r>
              <a:rPr lang="zh-CN" altLang="en-US" sz="2400" b="0" i="0" u="none" strike="noStrike" kern="100" cap="none" spc="0" baseline="0">
                <a:solidFill>
                  <a:schemeClr val="tx1"/>
                </a:solidFill>
                <a:latin typeface="等线" pitchFamily="2" charset="-122"/>
                <a:ea typeface="等线" pitchFamily="2" charset="-122"/>
                <a:cs typeface="Times New Roman" pitchFamily="18" charset="0"/>
              </a:rPr>
              <a:t>综上，将上文给出的返回路程</a:t>
            </a:r>
            <a:r>
              <a:rPr lang="en-US" altLang="zh-CN" sz="2400" b="0" i="0" u="none" strike="noStrike" kern="100" cap="none" spc="0" baseline="0">
                <a:solidFill>
                  <a:schemeClr val="tx1"/>
                </a:solidFill>
                <a:latin typeface="等线" pitchFamily="2" charset="-122"/>
                <a:ea typeface="等线" pitchFamily="2" charset="-122"/>
                <a:cs typeface="Times New Roman" pitchFamily="18" charset="0"/>
              </a:rPr>
              <a:t>x</a:t>
            </a:r>
            <a:r>
              <a:rPr lang="zh-CN" altLang="en-US" sz="2400" b="0" i="0" u="none" strike="noStrike" kern="100" cap="none" spc="0" baseline="0">
                <a:solidFill>
                  <a:schemeClr val="tx1"/>
                </a:solidFill>
                <a:latin typeface="等线" pitchFamily="2" charset="-122"/>
                <a:ea typeface="等线" pitchFamily="2" charset="-122"/>
                <a:cs typeface="Times New Roman" pitchFamily="18" charset="0"/>
              </a:rPr>
              <a:t>、收费标准</a:t>
            </a:r>
            <a:r>
              <a:rPr lang="en-US" altLang="zh-CN" sz="2400" b="0" i="0" u="none" strike="noStrike" kern="100" cap="none" spc="0" baseline="0">
                <a:solidFill>
                  <a:schemeClr val="tx1"/>
                </a:solidFill>
                <a:latin typeface="等线" pitchFamily="2" charset="-122"/>
                <a:ea typeface="等线" pitchFamily="2" charset="-122"/>
                <a:cs typeface="Times New Roman" pitchFamily="18" charset="0"/>
              </a:rPr>
              <a:t>g(x)</a:t>
            </a:r>
            <a:r>
              <a:rPr lang="zh-CN" altLang="en-US" sz="2400" b="0" i="0" u="none" strike="noStrike" kern="100" cap="none" spc="0" baseline="0">
                <a:solidFill>
                  <a:schemeClr val="tx1"/>
                </a:solidFill>
                <a:latin typeface="等线" pitchFamily="2" charset="-122"/>
                <a:ea typeface="等线" pitchFamily="2" charset="-122"/>
                <a:cs typeface="Times New Roman" pitchFamily="18" charset="0"/>
              </a:rPr>
              <a:t>以及出租车流量</a:t>
            </a:r>
            <a:r>
              <a:rPr lang="en-US" altLang="zh-CN" sz="2400" b="0" i="0" u="none" strike="noStrike" kern="100" cap="none" spc="0" baseline="0">
                <a:solidFill>
                  <a:schemeClr val="tx1"/>
                </a:solidFill>
                <a:latin typeface="等线" pitchFamily="2" charset="-122"/>
                <a:ea typeface="等线" pitchFamily="2" charset="-122"/>
                <a:cs typeface="Times New Roman" pitchFamily="18" charset="0"/>
              </a:rPr>
              <a:t>m</a:t>
            </a:r>
            <a:r>
              <a:rPr lang="zh-CN" altLang="en-US" sz="2400" b="0" i="0" u="none" strike="noStrike" kern="100" cap="none" spc="0" baseline="0">
                <a:solidFill>
                  <a:schemeClr val="tx1"/>
                </a:solidFill>
                <a:latin typeface="等线" pitchFamily="2" charset="-122"/>
                <a:ea typeface="等线" pitchFamily="2" charset="-122"/>
                <a:cs typeface="Times New Roman" pitchFamily="18" charset="0"/>
              </a:rPr>
              <a:t>三个根本因素代入问题一模型中并求解，可以给出各时段决策方案。</a:t>
            </a:r>
            <a:endParaRPr lang="zh-CN" altLang="en-US" sz="2400" b="0" i="0" u="none" strike="noStrike" kern="100" cap="none" spc="0" baseline="0">
              <a:solidFill>
                <a:schemeClr val="tx1"/>
              </a:solidFill>
              <a:latin typeface="等线" pitchFamily="2" charset="-122"/>
              <a:ea typeface="等线" pitchFamily="2" charset="-122"/>
              <a:cs typeface="Times New Roman" pitchFamily="18" charset="0"/>
            </a:endParaRPr>
          </a:p>
        </p:txBody>
      </p:sp>
      <p:pic>
        <p:nvPicPr>
          <p:cNvPr id="154" name="图片"/>
          <p:cNvPicPr>
            <a:picLocks noChangeAspect="1"/>
          </p:cNvPicPr>
          <p:nvPr/>
        </p:nvPicPr>
        <p:blipFill>
          <a:blip r:embed="rId4" cstate="print"/>
          <a:stretch>
            <a:fillRect/>
          </a:stretch>
        </p:blipFill>
        <p:spPr>
          <a:xfrm rot="0">
            <a:off x="5410200" y="1209567"/>
            <a:ext cx="8305800" cy="4029903"/>
          </a:xfrm>
          <a:prstGeom prst="rect"/>
          <a:noFill/>
          <a:ln w="12700" cmpd="sng" cap="flat">
            <a:noFill/>
            <a:prstDash val="solid"/>
            <a:miter/>
          </a:ln>
        </p:spPr>
      </p:pic>
      <p:pic>
        <p:nvPicPr>
          <p:cNvPr id="155" name="图片"/>
          <p:cNvPicPr>
            <a:picLocks noChangeAspect="1"/>
          </p:cNvPicPr>
          <p:nvPr/>
        </p:nvPicPr>
        <p:blipFill>
          <a:blip r:embed="rId5" cstate="print"/>
          <a:stretch>
            <a:fillRect/>
          </a:stretch>
        </p:blipFill>
        <p:spPr>
          <a:xfrm rot="0">
            <a:off x="4530622" y="8382133"/>
            <a:ext cx="9585626" cy="1499124"/>
          </a:xfrm>
          <a:prstGeom prst="rect"/>
          <a:noFill/>
          <a:ln w="12700" cmpd="sng" cap="flat">
            <a:noFill/>
            <a:prstDash val="solid"/>
            <a:miter/>
          </a:ln>
        </p:spPr>
      </p:pic>
    </p:spTree>
    <p:extLst>
      <p:ext uri="{BB962C8B-B14F-4D97-AF65-F5344CB8AC3E}">
        <p14:creationId xmlns:p14="http://schemas.microsoft.com/office/powerpoint/2010/main" val="90154147"/>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曲线"/>
          <p:cNvSpPr>
            <a:spLocks/>
          </p:cNvSpPr>
          <p:nvPr/>
        </p:nvSpPr>
        <p:spPr>
          <a:xfrm rot="-4142634">
            <a:off x="-155020" y="6417659"/>
            <a:ext cx="3994676" cy="5476823"/>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blipFill>
          <a:ln cmpd="sng" cap="flat">
            <a:noFill/>
            <a:prstDash val="solid"/>
            <a:miter/>
          </a:ln>
        </p:spPr>
      </p:sp>
      <p:sp>
        <p:nvSpPr>
          <p:cNvPr id="157" name="曲线"/>
          <p:cNvSpPr>
            <a:spLocks/>
          </p:cNvSpPr>
          <p:nvPr/>
        </p:nvSpPr>
        <p:spPr>
          <a:xfrm rot="0">
            <a:off x="-2457367" y="8059543"/>
            <a:ext cx="7315200" cy="2958662"/>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2">
              <a:alphaModFix amt="34000"/>
            </a:blip>
            <a:stretch/>
          </a:blipFill>
          <a:ln cmpd="sng" cap="flat">
            <a:noFill/>
            <a:prstDash val="solid"/>
            <a:miter/>
          </a:ln>
        </p:spPr>
      </p:sp>
      <p:grpSp>
        <p:nvGrpSpPr>
          <p:cNvPr id="160" name="组合"/>
          <p:cNvGrpSpPr>
            <a:grpSpLocks/>
          </p:cNvGrpSpPr>
          <p:nvPr/>
        </p:nvGrpSpPr>
        <p:grpSpPr>
          <a:xfrm>
            <a:off x="-76846" y="-274084"/>
            <a:ext cx="18441692" cy="10618179"/>
            <a:chOff x="-76846" y="-274084"/>
            <a:chExt cx="18441692" cy="10618179"/>
          </a:xfrm>
        </p:grpSpPr>
        <p:sp>
          <p:nvSpPr>
            <p:cNvPr id="158" name="曲线"/>
            <p:cNvSpPr>
              <a:spLocks/>
            </p:cNvSpPr>
            <p:nvPr/>
          </p:nvSpPr>
          <p:spPr>
            <a:xfrm rot="0">
              <a:off x="-76846" y="-57093"/>
              <a:ext cx="18441692" cy="10401187"/>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F4F4F8">
                <a:alpha val="90000"/>
              </a:srgbClr>
            </a:solidFill>
            <a:ln cmpd="sng" cap="flat">
              <a:noFill/>
              <a:prstDash val="solid"/>
              <a:miter/>
            </a:ln>
          </p:spPr>
        </p:sp>
        <p:sp>
          <p:nvSpPr>
            <p:cNvPr id="159" name="矩形"/>
            <p:cNvSpPr>
              <a:spLocks/>
            </p:cNvSpPr>
            <p:nvPr/>
          </p:nvSpPr>
          <p:spPr>
            <a:xfrm rot="0">
              <a:off x="-76846" y="-274084"/>
              <a:ext cx="3086100" cy="3303091"/>
            </a:xfrm>
            <a:prstGeom prst="rect"/>
            <a:noFill/>
            <a:ln w="12700" cmpd="sng" cap="flat">
              <a:noFill/>
              <a:prstDash val="solid"/>
              <a:miter/>
            </a:ln>
          </p:spPr>
        </p:sp>
      </p:grpSp>
      <p:sp>
        <p:nvSpPr>
          <p:cNvPr id="161" name="曲线"/>
          <p:cNvSpPr>
            <a:spLocks/>
          </p:cNvSpPr>
          <p:nvPr/>
        </p:nvSpPr>
        <p:spPr>
          <a:xfrm rot="3854914">
            <a:off x="-315581" y="-6862039"/>
            <a:ext cx="17684360" cy="2292417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3">
              <a:alphaModFix amt="8000"/>
            </a:blip>
            <a:stretch/>
          </a:blipFill>
          <a:ln cmpd="sng" cap="flat">
            <a:noFill/>
            <a:prstDash val="solid"/>
            <a:miter/>
          </a:ln>
        </p:spPr>
      </p:sp>
      <p:sp>
        <p:nvSpPr>
          <p:cNvPr id="162" name="文本框"/>
          <p:cNvSpPr>
            <a:spLocks noGrp="1"/>
          </p:cNvSpPr>
          <p:nvPr>
            <p:ph type="ctrTitle"/>
          </p:nvPr>
        </p:nvSpPr>
        <p:spPr>
          <a:xfrm rot="0">
            <a:off x="-1219200" y="-73985"/>
            <a:ext cx="7772400" cy="1470025"/>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zh-CN" altLang="en-US" sz="5400" b="0" i="0" u="none" strike="noStrike" kern="1200" cap="none" spc="0" baseline="0">
                <a:solidFill>
                  <a:schemeClr val="tx1"/>
                </a:solidFill>
                <a:latin typeface="宋体" pitchFamily="0" charset="0"/>
                <a:ea typeface="宋体" pitchFamily="0" charset="0"/>
                <a:cs typeface="Lucida Sans"/>
              </a:rPr>
              <a:t>模型建立与求解</a:t>
            </a:r>
            <a:endParaRPr lang="zh-CN" altLang="en-US" sz="5400" b="0" i="0" u="none" strike="noStrike" kern="1200" cap="none" spc="0" baseline="0">
              <a:solidFill>
                <a:schemeClr val="tx1"/>
              </a:solidFill>
              <a:latin typeface="宋体" pitchFamily="0" charset="0"/>
              <a:ea typeface="宋体" pitchFamily="0" charset="0"/>
              <a:cs typeface="Lucida Sans"/>
            </a:endParaRPr>
          </a:p>
        </p:txBody>
      </p:sp>
      <p:sp>
        <p:nvSpPr>
          <p:cNvPr id="163" name="文本框"/>
          <p:cNvSpPr>
            <a:spLocks noGrp="1"/>
          </p:cNvSpPr>
          <p:nvPr>
            <p:ph type="subTitle" idx="1"/>
          </p:nvPr>
        </p:nvSpPr>
        <p:spPr>
          <a:xfrm rot="0">
            <a:off x="533400" y="1180490"/>
            <a:ext cx="6400800" cy="1752600"/>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ct val="20000"/>
              </a:spcBef>
              <a:spcAft>
                <a:spcPts val="0"/>
              </a:spcAft>
              <a:buNone/>
            </a:pPr>
            <a:r>
              <a:rPr lang="zh-CN" altLang="en-US" sz="3200" b="0" i="0" u="none" strike="noStrike" kern="1200" cap="none" spc="0" baseline="0">
                <a:solidFill>
                  <a:schemeClr val="tx1"/>
                </a:solidFill>
                <a:latin typeface="Calibri" pitchFamily="0" charset="0"/>
                <a:ea typeface="宋体" pitchFamily="0" charset="0"/>
                <a:cs typeface="Lucida Sans"/>
              </a:rPr>
              <a:t>问题三模型建立与求解</a:t>
            </a:r>
            <a:endParaRPr lang="zh-CN" altLang="en-US" sz="3200" b="0" i="0" u="none" strike="noStrike" kern="1200" cap="none" spc="0" baseline="0">
              <a:solidFill>
                <a:schemeClr val="tx1"/>
              </a:solidFill>
              <a:latin typeface="Calibri" pitchFamily="0" charset="0"/>
              <a:ea typeface="宋体" pitchFamily="0" charset="0"/>
              <a:cs typeface="Lucida Sans"/>
            </a:endParaRPr>
          </a:p>
        </p:txBody>
      </p:sp>
      <p:sp>
        <p:nvSpPr>
          <p:cNvPr id="164" name="矩形"/>
          <p:cNvSpPr>
            <a:spLocks/>
          </p:cNvSpPr>
          <p:nvPr/>
        </p:nvSpPr>
        <p:spPr>
          <a:xfrm rot="0">
            <a:off x="1200233" y="1787569"/>
            <a:ext cx="14165580" cy="646331"/>
          </a:xfrm>
          <a:prstGeom prst="rect"/>
          <a:noFill/>
          <a:ln w="12700" cmpd="sng" cap="flat">
            <a:noFill/>
            <a:prstDash val="solid"/>
            <a:miter/>
          </a:ln>
        </p:spPr>
        <p:txBody>
          <a:bodyPr vert="horz" wrap="square" lIns="91440" tIns="45720" rIns="91440" bIns="45720" anchor="t" anchorCtr="0">
            <a:prstTxWarp prst="textNoShape"/>
            <a:spAutoFit/>
          </a:bodyPr>
          <a:lstStyle/>
          <a:p>
            <a:pPr marL="0" indent="304800" algn="just">
              <a:lnSpc>
                <a:spcPct val="100000"/>
              </a:lnSpc>
              <a:spcBef>
                <a:spcPts val="0"/>
              </a:spcBef>
              <a:spcAft>
                <a:spcPts val="0"/>
              </a:spcAft>
              <a:buNone/>
            </a:pPr>
            <a:r>
              <a:rPr lang="zh-CN" altLang="en-US" sz="1800" b="0" i="0" u="none" strike="noStrike" kern="100" cap="none" spc="0" baseline="0">
                <a:solidFill>
                  <a:schemeClr val="tx1"/>
                </a:solidFill>
                <a:latin typeface="等线" pitchFamily="2" charset="-122"/>
                <a:ea typeface="等线" pitchFamily="2" charset="-122"/>
                <a:cs typeface="Times New Roman" pitchFamily="18" charset="0"/>
              </a:rPr>
              <a:t>根据交通流理论，交通系统通行能力大小与交通参与者密度有密切关系。若增加泊位</a:t>
            </a:r>
            <a:r>
              <a:rPr lang="en-US" altLang="zh-CN" sz="1800" b="0" i="0" u="none" strike="noStrike" kern="100" cap="none" spc="0" baseline="0">
                <a:solidFill>
                  <a:schemeClr val="tx1"/>
                </a:solidFill>
                <a:latin typeface="等线" pitchFamily="2" charset="-122"/>
                <a:ea typeface="等线" pitchFamily="2" charset="-122"/>
                <a:cs typeface="Times New Roman" pitchFamily="18" charset="0"/>
              </a:rPr>
              <a:t>(</a:t>
            </a:r>
            <a:r>
              <a:rPr lang="zh-CN" altLang="en-US" sz="1800" b="0" i="0" u="none" strike="noStrike" kern="100" cap="none" spc="0" baseline="0">
                <a:solidFill>
                  <a:schemeClr val="tx1"/>
                </a:solidFill>
                <a:latin typeface="等线" pitchFamily="2" charset="-122"/>
                <a:ea typeface="等线" pitchFamily="2" charset="-122"/>
                <a:cs typeface="Times New Roman" pitchFamily="18" charset="0"/>
              </a:rPr>
              <a:t>驶入出租车</a:t>
            </a:r>
            <a:r>
              <a:rPr lang="en-US" altLang="zh-CN" sz="1800" b="0" i="0" u="none" strike="noStrike" kern="100" cap="none" spc="0" baseline="0">
                <a:solidFill>
                  <a:schemeClr val="tx1"/>
                </a:solidFill>
                <a:latin typeface="等线" pitchFamily="2" charset="-122"/>
                <a:ea typeface="等线" pitchFamily="2" charset="-122"/>
                <a:cs typeface="Times New Roman" pitchFamily="18" charset="0"/>
              </a:rPr>
              <a:t>)</a:t>
            </a:r>
            <a:r>
              <a:rPr lang="zh-CN" altLang="en-US" sz="1800" b="0" i="0" u="none" strike="noStrike" kern="100" cap="none" spc="0" baseline="0">
                <a:solidFill>
                  <a:schemeClr val="tx1"/>
                </a:solidFill>
                <a:latin typeface="等线" pitchFamily="2" charset="-122"/>
                <a:ea typeface="等线" pitchFamily="2" charset="-122"/>
                <a:cs typeface="Times New Roman" pitchFamily="18" charset="0"/>
              </a:rPr>
              <a:t>数量可以增加乘车效率，但当泊位数量超过某阈值时，乘车效率不增反降。该情况下通行能力的下降主要体现在车流平均速度的减缓。具体的影响分析见下图。</a:t>
            </a:r>
            <a:endParaRPr lang="zh-CN" altLang="en-US" sz="1800" b="0" i="0" u="none" strike="noStrike" kern="100" cap="none" spc="0" baseline="0">
              <a:solidFill>
                <a:schemeClr val="tx1"/>
              </a:solidFill>
              <a:latin typeface="等线" pitchFamily="2" charset="-122"/>
              <a:ea typeface="等线" pitchFamily="2" charset="-122"/>
              <a:cs typeface="Times New Roman" pitchFamily="18" charset="0"/>
            </a:endParaRPr>
          </a:p>
        </p:txBody>
      </p:sp>
      <p:sp>
        <p:nvSpPr>
          <p:cNvPr id="165" name="矩形"/>
          <p:cNvSpPr>
            <a:spLocks/>
          </p:cNvSpPr>
          <p:nvPr/>
        </p:nvSpPr>
        <p:spPr>
          <a:xfrm rot="0">
            <a:off x="956474" y="5852189"/>
            <a:ext cx="14165580" cy="3742819"/>
          </a:xfrm>
          <a:prstGeom prst="rect"/>
          <a:noFill/>
          <a:ln w="12700" cmpd="sng" cap="flat">
            <a:noFill/>
            <a:prstDash val="solid"/>
            <a:miter/>
          </a:ln>
        </p:spPr>
        <p:txBody>
          <a:bodyPr vert="horz" wrap="square" lIns="91440" tIns="45720" rIns="91440" bIns="45720" anchor="t" anchorCtr="0">
            <a:prstTxWarp prst="textNoShape"/>
            <a:spAutoFit/>
          </a:bodyPr>
          <a:lstStyle/>
          <a:p>
            <a:pPr marL="0" indent="304800" algn="l">
              <a:lnSpc>
                <a:spcPct val="100000"/>
              </a:lnSpc>
              <a:spcBef>
                <a:spcPts val="0"/>
              </a:spcBef>
              <a:spcAft>
                <a:spcPts val="0"/>
              </a:spcAft>
              <a:buNone/>
            </a:pPr>
            <a:r>
              <a:rPr lang="zh-CN" altLang="en-US" sz="1800" b="0" i="0" u="none" strike="noStrike" kern="100" cap="none" spc="0" baseline="0">
                <a:solidFill>
                  <a:schemeClr val="tx1"/>
                </a:solidFill>
                <a:latin typeface="等线" pitchFamily="2" charset="-122"/>
                <a:ea typeface="等线" pitchFamily="2" charset="-122"/>
                <a:cs typeface="Times New Roman" pitchFamily="18" charset="0"/>
              </a:rPr>
              <a:t>结合上述分析得到目标函数：</a:t>
            </a:r>
            <a:endParaRPr lang="en-US" altLang="zh-CN" sz="1800" b="0" i="0" u="none" strike="noStrike" kern="100" cap="none" spc="0" baseline="0">
              <a:solidFill>
                <a:schemeClr val="tx1"/>
              </a:solidFill>
              <a:latin typeface="等线" pitchFamily="2" charset="-122"/>
              <a:ea typeface="等线" pitchFamily="2" charset="-122"/>
              <a:cs typeface="Times New Roman" pitchFamily="18" charset="0"/>
            </a:endParaRPr>
          </a:p>
          <a:p>
            <a:pPr marL="0" indent="304800" algn="l">
              <a:lnSpc>
                <a:spcPct val="100000"/>
              </a:lnSpc>
              <a:spcBef>
                <a:spcPts val="0"/>
              </a:spcBef>
              <a:spcAft>
                <a:spcPts val="0"/>
              </a:spcAft>
              <a:buNone/>
            </a:pPr>
            <a:r>
              <a:rPr lang="zh-CN" altLang="en-US" sz="1800" b="0" i="0" u="none" strike="noStrike" kern="100" cap="none" spc="0" baseline="0">
                <a:solidFill>
                  <a:schemeClr val="tx1"/>
                </a:solidFill>
                <a:latin typeface="等线" pitchFamily="2" charset="-122"/>
                <a:ea typeface="等线" pitchFamily="2" charset="-122"/>
                <a:cs typeface="Times New Roman" pitchFamily="18" charset="0"/>
              </a:rPr>
              <a:t>并根据出租车驶入、接客、驶离等数据得到总用时为</a:t>
            </a:r>
            <a:endParaRPr lang="en-US" altLang="zh-CN" sz="1800" b="0" i="0" u="none" strike="noStrike" kern="100" cap="none" spc="0" baseline="0">
              <a:solidFill>
                <a:schemeClr val="tx1"/>
              </a:solidFill>
              <a:latin typeface="等线" pitchFamily="2" charset="-122"/>
              <a:ea typeface="等线" pitchFamily="2" charset="-122"/>
              <a:cs typeface="Times New Roman" pitchFamily="18" charset="0"/>
            </a:endParaRPr>
          </a:p>
          <a:p>
            <a:pPr marL="0" indent="0" algn="l">
              <a:lnSpc>
                <a:spcPct val="100000"/>
              </a:lnSpc>
              <a:spcBef>
                <a:spcPts val="0"/>
              </a:spcBef>
              <a:spcAft>
                <a:spcPts val="0"/>
              </a:spcAft>
              <a:buNone/>
            </a:pPr>
            <a:endParaRPr lang="en-US" altLang="zh-CN" sz="1800" b="0" i="0" u="none" strike="noStrike" kern="100" cap="none" spc="0" baseline="0">
              <a:solidFill>
                <a:schemeClr val="tx1"/>
              </a:solidFill>
              <a:latin typeface="等线" pitchFamily="2" charset="-122"/>
              <a:ea typeface="等线" pitchFamily="2" charset="-122"/>
              <a:cs typeface="Times New Roman" pitchFamily="18" charset="0"/>
            </a:endParaRPr>
          </a:p>
          <a:p>
            <a:pPr marL="0" indent="0" algn="l">
              <a:lnSpc>
                <a:spcPct val="100000"/>
              </a:lnSpc>
              <a:spcBef>
                <a:spcPts val="0"/>
              </a:spcBef>
              <a:spcAft>
                <a:spcPts val="0"/>
              </a:spcAft>
              <a:buNone/>
            </a:pPr>
            <a:endParaRPr lang="en-US" altLang="zh-CN" sz="1800" b="0" i="0" u="none" strike="noStrike" kern="100" cap="none" spc="0" baseline="0">
              <a:solidFill>
                <a:schemeClr val="tx1"/>
              </a:solidFill>
              <a:latin typeface="等线" pitchFamily="2" charset="-122"/>
              <a:ea typeface="等线" pitchFamily="2" charset="-122"/>
              <a:cs typeface="Times New Roman" pitchFamily="18" charset="0"/>
            </a:endParaRPr>
          </a:p>
          <a:p>
            <a:pPr marL="0" indent="0" algn="l">
              <a:lnSpc>
                <a:spcPct val="100000"/>
              </a:lnSpc>
              <a:spcBef>
                <a:spcPts val="0"/>
              </a:spcBef>
              <a:spcAft>
                <a:spcPts val="0"/>
              </a:spcAft>
              <a:buNone/>
            </a:pPr>
            <a:endParaRPr lang="en-US" altLang="zh-CN" sz="1800" b="0" i="0" u="none" strike="noStrike" kern="100" cap="none" spc="0" baseline="0">
              <a:solidFill>
                <a:schemeClr val="tx1"/>
              </a:solidFill>
              <a:latin typeface="等线" pitchFamily="2" charset="-122"/>
              <a:ea typeface="等线" pitchFamily="2" charset="-122"/>
              <a:cs typeface="Times New Roman" pitchFamily="18" charset="0"/>
            </a:endParaRPr>
          </a:p>
          <a:p>
            <a:pPr marL="0" indent="0" algn="l">
              <a:lnSpc>
                <a:spcPct val="100000"/>
              </a:lnSpc>
              <a:spcBef>
                <a:spcPts val="0"/>
              </a:spcBef>
              <a:spcAft>
                <a:spcPts val="0"/>
              </a:spcAft>
              <a:buNone/>
            </a:pPr>
            <a:endParaRPr lang="en-US" altLang="zh-CN" sz="1800" b="0" i="0" u="none" strike="noStrike" kern="100" cap="none" spc="0" baseline="0">
              <a:solidFill>
                <a:schemeClr val="tx1"/>
              </a:solidFill>
              <a:latin typeface="等线" pitchFamily="2" charset="-122"/>
              <a:ea typeface="等线" pitchFamily="2" charset="-122"/>
              <a:cs typeface="Times New Roman" pitchFamily="18" charset="0"/>
            </a:endParaRPr>
          </a:p>
          <a:p>
            <a:pPr marL="0" indent="304800" algn="l">
              <a:lnSpc>
                <a:spcPct val="100000"/>
              </a:lnSpc>
              <a:spcBef>
                <a:spcPts val="0"/>
              </a:spcBef>
              <a:spcAft>
                <a:spcPts val="0"/>
              </a:spcAft>
              <a:buNone/>
            </a:pPr>
            <a:r>
              <a:rPr lang="zh-CN" altLang="en-US" sz="1800" b="0" i="0" u="none" strike="noStrike" kern="100" cap="none" spc="0" baseline="0">
                <a:solidFill>
                  <a:schemeClr val="tx1"/>
                </a:solidFill>
                <a:latin typeface="等线" pitchFamily="2" charset="-122"/>
                <a:ea typeface="等线" pitchFamily="2" charset="-122"/>
                <a:cs typeface="Times New Roman" pitchFamily="18" charset="0"/>
              </a:rPr>
              <a:t>再进一步得到接客安全距离为</a:t>
            </a:r>
            <a:endParaRPr lang="en-US" altLang="zh-CN" sz="1800" b="0" i="0" u="none" strike="noStrike" kern="100" cap="none" spc="0" baseline="0">
              <a:solidFill>
                <a:schemeClr val="tx1"/>
              </a:solidFill>
              <a:latin typeface="等线" pitchFamily="2" charset="-122"/>
              <a:ea typeface="等线" pitchFamily="2" charset="-122"/>
              <a:cs typeface="Times New Roman" pitchFamily="18" charset="0"/>
            </a:endParaRPr>
          </a:p>
          <a:p>
            <a:pPr marL="0" indent="0" algn="l">
              <a:lnSpc>
                <a:spcPct val="100000"/>
              </a:lnSpc>
              <a:spcBef>
                <a:spcPts val="0"/>
              </a:spcBef>
              <a:spcAft>
                <a:spcPts val="0"/>
              </a:spcAft>
              <a:buNone/>
            </a:pPr>
            <a:endParaRPr lang="en-US" altLang="zh-CN" sz="1800" b="0" i="0" u="none" strike="noStrike" kern="100" cap="none" spc="0" baseline="0">
              <a:solidFill>
                <a:schemeClr val="tx1"/>
              </a:solidFill>
              <a:latin typeface="等线" pitchFamily="2" charset="-122"/>
              <a:ea typeface="等线" pitchFamily="2" charset="-122"/>
              <a:cs typeface="Times New Roman" pitchFamily="18" charset="0"/>
            </a:endParaRPr>
          </a:p>
          <a:p>
            <a:pPr marL="0" indent="304800" algn="l">
              <a:lnSpc>
                <a:spcPct val="100000"/>
              </a:lnSpc>
              <a:spcBef>
                <a:spcPts val="0"/>
              </a:spcBef>
              <a:spcAft>
                <a:spcPts val="0"/>
              </a:spcAft>
              <a:buNone/>
            </a:pPr>
            <a:endParaRPr lang="zh-CN" altLang="en-US" sz="1800" b="0" i="0" u="none" strike="noStrike" kern="1200" cap="none" spc="0" baseline="0">
              <a:solidFill>
                <a:srgbClr val="000000"/>
              </a:solidFill>
              <a:latin typeface="Calibri" pitchFamily="0" charset="0"/>
              <a:ea typeface="思源黑体" pitchFamily="0" charset="-122"/>
              <a:cs typeface="Calibri" pitchFamily="0" charset="0"/>
            </a:endParaRPr>
          </a:p>
        </p:txBody>
      </p:sp>
      <p:pic>
        <p:nvPicPr>
          <p:cNvPr id="166" name="图片"/>
          <p:cNvPicPr>
            <a:picLocks noChangeAspect="1"/>
          </p:cNvPicPr>
          <p:nvPr/>
        </p:nvPicPr>
        <p:blipFill>
          <a:blip r:embed="rId4" cstate="print"/>
          <a:stretch>
            <a:fillRect/>
          </a:stretch>
        </p:blipFill>
        <p:spPr>
          <a:xfrm rot="0">
            <a:off x="3894715" y="2486231"/>
            <a:ext cx="9287884" cy="3118698"/>
          </a:xfrm>
          <a:prstGeom prst="rect"/>
          <a:noFill/>
          <a:ln w="12700" cmpd="sng" cap="flat">
            <a:noFill/>
            <a:prstDash val="solid"/>
            <a:miter/>
          </a:ln>
        </p:spPr>
      </p:pic>
    </p:spTree>
    <p:extLst>
      <p:ext uri="{BB962C8B-B14F-4D97-AF65-F5344CB8AC3E}">
        <p14:creationId xmlns:p14="http://schemas.microsoft.com/office/powerpoint/2010/main" val="1799372071"/>
      </p:ext>
    </p:extLst>
  </p:cSld>
  <p:clrMapOvr>
    <a:masterClrMapping/>
  </p:clrMapOvr>
</p:sld>
</file>

<file path=ppt/slides/slide1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7" name="曲线"/>
          <p:cNvSpPr>
            <a:spLocks/>
          </p:cNvSpPr>
          <p:nvPr/>
        </p:nvSpPr>
        <p:spPr>
          <a:xfrm rot="-4142634">
            <a:off x="-155020" y="6417659"/>
            <a:ext cx="3994676" cy="5476823"/>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blipFill>
          <a:ln cmpd="sng" cap="flat">
            <a:noFill/>
            <a:prstDash val="solid"/>
            <a:miter/>
          </a:ln>
        </p:spPr>
      </p:sp>
      <p:sp>
        <p:nvSpPr>
          <p:cNvPr id="168" name="曲线"/>
          <p:cNvSpPr>
            <a:spLocks/>
          </p:cNvSpPr>
          <p:nvPr/>
        </p:nvSpPr>
        <p:spPr>
          <a:xfrm rot="0">
            <a:off x="-2457367" y="8059543"/>
            <a:ext cx="7315200" cy="2958662"/>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2">
              <a:alphaModFix amt="34000"/>
            </a:blip>
            <a:stretch/>
          </a:blipFill>
          <a:ln cmpd="sng" cap="flat">
            <a:noFill/>
            <a:prstDash val="solid"/>
            <a:miter/>
          </a:ln>
        </p:spPr>
      </p:sp>
      <p:grpSp>
        <p:nvGrpSpPr>
          <p:cNvPr id="171" name="组合"/>
          <p:cNvGrpSpPr>
            <a:grpSpLocks/>
          </p:cNvGrpSpPr>
          <p:nvPr/>
        </p:nvGrpSpPr>
        <p:grpSpPr>
          <a:xfrm>
            <a:off x="-76846" y="-274084"/>
            <a:ext cx="18441692" cy="10618179"/>
            <a:chOff x="-76846" y="-274084"/>
            <a:chExt cx="18441692" cy="10618179"/>
          </a:xfrm>
        </p:grpSpPr>
        <p:sp>
          <p:nvSpPr>
            <p:cNvPr id="169" name="曲线"/>
            <p:cNvSpPr>
              <a:spLocks/>
            </p:cNvSpPr>
            <p:nvPr/>
          </p:nvSpPr>
          <p:spPr>
            <a:xfrm rot="0">
              <a:off x="-76846" y="-57093"/>
              <a:ext cx="18441692" cy="10401187"/>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F4F4F8">
                <a:alpha val="90000"/>
              </a:srgbClr>
            </a:solidFill>
            <a:ln cmpd="sng" cap="flat">
              <a:noFill/>
              <a:prstDash val="solid"/>
              <a:miter/>
            </a:ln>
          </p:spPr>
        </p:sp>
        <p:sp>
          <p:nvSpPr>
            <p:cNvPr id="170" name="矩形"/>
            <p:cNvSpPr>
              <a:spLocks/>
            </p:cNvSpPr>
            <p:nvPr/>
          </p:nvSpPr>
          <p:spPr>
            <a:xfrm rot="0">
              <a:off x="-76846" y="-274084"/>
              <a:ext cx="3086100" cy="3303091"/>
            </a:xfrm>
            <a:prstGeom prst="rect"/>
            <a:noFill/>
            <a:ln w="12700" cmpd="sng" cap="flat">
              <a:noFill/>
              <a:prstDash val="solid"/>
              <a:miter/>
            </a:ln>
          </p:spPr>
        </p:sp>
      </p:grpSp>
      <p:sp>
        <p:nvSpPr>
          <p:cNvPr id="172" name="曲线"/>
          <p:cNvSpPr>
            <a:spLocks/>
          </p:cNvSpPr>
          <p:nvPr/>
        </p:nvSpPr>
        <p:spPr>
          <a:xfrm rot="3854914">
            <a:off x="-391782" y="-6318585"/>
            <a:ext cx="17684360" cy="2292417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3">
              <a:alphaModFix amt="8000"/>
            </a:blip>
            <a:stretch/>
          </a:blipFill>
          <a:ln cmpd="sng" cap="flat">
            <a:noFill/>
            <a:prstDash val="solid"/>
            <a:miter/>
          </a:ln>
        </p:spPr>
      </p:sp>
      <p:sp>
        <p:nvSpPr>
          <p:cNvPr id="173" name="文本框"/>
          <p:cNvSpPr>
            <a:spLocks noGrp="1"/>
          </p:cNvSpPr>
          <p:nvPr>
            <p:ph type="ctrTitle"/>
          </p:nvPr>
        </p:nvSpPr>
        <p:spPr>
          <a:xfrm rot="0">
            <a:off x="-1219200" y="-73985"/>
            <a:ext cx="7772400" cy="1470025"/>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zh-CN" altLang="en-US" sz="5400" b="0" i="0" u="none" strike="noStrike" kern="1200" cap="none" spc="0" baseline="0">
                <a:solidFill>
                  <a:schemeClr val="tx1"/>
                </a:solidFill>
                <a:latin typeface="宋体" pitchFamily="0" charset="0"/>
                <a:ea typeface="宋体" pitchFamily="0" charset="0"/>
                <a:cs typeface="Lucida Sans"/>
              </a:rPr>
              <a:t>模型建立与求解</a:t>
            </a:r>
            <a:endParaRPr lang="zh-CN" altLang="en-US" sz="5400" b="0" i="0" u="none" strike="noStrike" kern="1200" cap="none" spc="0" baseline="0">
              <a:solidFill>
                <a:schemeClr val="tx1"/>
              </a:solidFill>
              <a:latin typeface="宋体" pitchFamily="0" charset="0"/>
              <a:ea typeface="宋体" pitchFamily="0" charset="0"/>
              <a:cs typeface="Lucida Sans"/>
            </a:endParaRPr>
          </a:p>
        </p:txBody>
      </p:sp>
      <p:sp>
        <p:nvSpPr>
          <p:cNvPr id="174" name="文本框"/>
          <p:cNvSpPr>
            <a:spLocks noGrp="1"/>
          </p:cNvSpPr>
          <p:nvPr>
            <p:ph type="subTitle" idx="1"/>
          </p:nvPr>
        </p:nvSpPr>
        <p:spPr>
          <a:xfrm rot="0">
            <a:off x="762000" y="1180491"/>
            <a:ext cx="14325599" cy="4456844"/>
          </a:xfrm>
          <a:prstGeom prst="rect"/>
          <a:noFill/>
          <a:ln w="12700" cmpd="sng" cap="flat">
            <a:noFill/>
            <a:prstDash val="solid"/>
            <a:miter/>
          </a:ln>
        </p:spPr>
        <p:txBody>
          <a:bodyPr vert="horz" wrap="square" lIns="91440" tIns="45720" rIns="91440" bIns="45720" anchor="t" anchorCtr="0">
            <a:prstTxWarp prst="textNoShape"/>
          </a:bodyPr>
          <a:lstStyle/>
          <a:p>
            <a:pPr marL="0" indent="304800" algn="l">
              <a:lnSpc>
                <a:spcPct val="80000"/>
              </a:lnSpc>
              <a:spcBef>
                <a:spcPct val="20000"/>
              </a:spcBef>
              <a:spcAft>
                <a:spcPts val="0"/>
              </a:spcAft>
              <a:buNone/>
            </a:pPr>
            <a:r>
              <a:rPr lang="zh-CN" altLang="en-US" sz="2500" b="0" i="0" u="none" strike="noStrike" kern="100" cap="none" spc="0" baseline="0">
                <a:solidFill>
                  <a:schemeClr val="tx1"/>
                </a:solidFill>
                <a:latin typeface="等线" pitchFamily="2" charset="-122"/>
                <a:ea typeface="等线" pitchFamily="2" charset="-122"/>
                <a:cs typeface="Times New Roman" pitchFamily="18" charset="0"/>
              </a:rPr>
              <a:t>综上所述，整理分析得到约束条件：</a:t>
            </a:r>
            <a:endParaRPr lang="en-US" altLang="zh-CN" sz="2500" b="0" i="0" u="none" strike="noStrike" kern="100" cap="none" spc="0" baseline="0">
              <a:solidFill>
                <a:schemeClr val="tx1"/>
              </a:solidFill>
              <a:latin typeface="等线" pitchFamily="2" charset="-122"/>
              <a:ea typeface="等线" pitchFamily="2" charset="-122"/>
              <a:cs typeface="Times New Roman" pitchFamily="18" charset="0"/>
            </a:endParaRPr>
          </a:p>
          <a:p>
            <a:pPr marL="0" indent="0" algn="ctr">
              <a:lnSpc>
                <a:spcPct val="80000"/>
              </a:lnSpc>
              <a:spcBef>
                <a:spcPct val="20000"/>
              </a:spcBef>
              <a:spcAft>
                <a:spcPts val="0"/>
              </a:spcAft>
              <a:buNone/>
            </a:pPr>
            <a:endParaRPr lang="en-US" altLang="zh-CN" sz="2500" b="0" i="0" u="none" strike="noStrike" kern="100" cap="none" spc="0" baseline="0">
              <a:solidFill>
                <a:srgbClr val="898989"/>
              </a:solidFill>
              <a:latin typeface="等线" pitchFamily="2" charset="-122"/>
              <a:ea typeface="等线" pitchFamily="2" charset="-122"/>
              <a:cs typeface="Times New Roman" pitchFamily="18" charset="0"/>
            </a:endParaRPr>
          </a:p>
          <a:p>
            <a:pPr marL="0" indent="0" algn="ctr">
              <a:lnSpc>
                <a:spcPct val="80000"/>
              </a:lnSpc>
              <a:spcBef>
                <a:spcPct val="20000"/>
              </a:spcBef>
              <a:spcAft>
                <a:spcPts val="0"/>
              </a:spcAft>
              <a:buNone/>
            </a:pPr>
            <a:endParaRPr lang="zh-CN" altLang="en-US" sz="2500" b="0" i="0" u="none" strike="noStrike" kern="1200" cap="none" spc="0" baseline="0">
              <a:solidFill>
                <a:schemeClr val="tx1"/>
              </a:solidFill>
              <a:latin typeface="Calibri" pitchFamily="0" charset="0"/>
              <a:ea typeface="宋体" pitchFamily="0" charset="0"/>
              <a:cs typeface="Lucida Sans"/>
            </a:endParaRPr>
          </a:p>
        </p:txBody>
      </p:sp>
      <p:sp>
        <p:nvSpPr>
          <p:cNvPr id="175" name="矩形"/>
          <p:cNvSpPr>
            <a:spLocks/>
          </p:cNvSpPr>
          <p:nvPr/>
        </p:nvSpPr>
        <p:spPr>
          <a:xfrm rot="0">
            <a:off x="2205990" y="13407424"/>
            <a:ext cx="14165580" cy="286873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ts val="7700"/>
              </a:lnSpc>
              <a:spcBef>
                <a:spcPts val="0"/>
              </a:spcBef>
              <a:spcAft>
                <a:spcPts val="0"/>
              </a:spcAft>
              <a:buNone/>
            </a:pPr>
            <a:r>
              <a:rPr lang="zh-CN" altLang="en-US" sz="2000" b="0" i="0" u="none" strike="noStrike" kern="100" cap="none" spc="0" baseline="0">
                <a:solidFill>
                  <a:schemeClr val="tx1"/>
                </a:solidFill>
                <a:latin typeface="等线" pitchFamily="2" charset="-122"/>
                <a:ea typeface="等线" pitchFamily="2" charset="-122"/>
                <a:cs typeface="Times New Roman" pitchFamily="18" charset="0"/>
              </a:rPr>
              <a:t>确定</a:t>
            </a:r>
            <a:endParaRPr lang="en-US" altLang="zh-CN" sz="2000" b="0" i="0" u="none" strike="noStrike" kern="100" cap="none" spc="0" baseline="0">
              <a:solidFill>
                <a:schemeClr val="tx1"/>
              </a:solidFill>
              <a:latin typeface="等线" pitchFamily="2" charset="-122"/>
              <a:ea typeface="等线" pitchFamily="2" charset="-122"/>
              <a:cs typeface="Times New Roman" pitchFamily="18" charset="0"/>
            </a:endParaRPr>
          </a:p>
          <a:p>
            <a:pPr marL="0" indent="0" algn="l">
              <a:lnSpc>
                <a:spcPts val="7700"/>
              </a:lnSpc>
              <a:spcBef>
                <a:spcPts val="0"/>
              </a:spcBef>
              <a:spcAft>
                <a:spcPts val="0"/>
              </a:spcAft>
              <a:buNone/>
            </a:pPr>
            <a:endParaRPr lang="en-US" altLang="zh-CN" sz="1800" b="0" i="0" u="none" strike="noStrike" kern="100" cap="none" spc="0" baseline="0">
              <a:solidFill>
                <a:schemeClr val="tx1"/>
              </a:solidFill>
              <a:latin typeface="等线" pitchFamily="2" charset="-122"/>
              <a:ea typeface="等线" pitchFamily="2" charset="-122"/>
              <a:cs typeface="Times New Roman" pitchFamily="18" charset="0"/>
            </a:endParaRPr>
          </a:p>
          <a:p>
            <a:pPr marL="0" indent="0" algn="l">
              <a:lnSpc>
                <a:spcPts val="7700"/>
              </a:lnSpc>
              <a:spcBef>
                <a:spcPts val="0"/>
              </a:spcBef>
              <a:spcAft>
                <a:spcPts val="0"/>
              </a:spcAft>
              <a:buNone/>
            </a:pPr>
            <a:endParaRPr lang="zh-CN" altLang="en-US" sz="1800" b="0" i="0" u="none" strike="noStrike" kern="1200" cap="none" spc="0" baseline="0">
              <a:solidFill>
                <a:srgbClr val="000000"/>
              </a:solidFill>
              <a:latin typeface="Calibri" pitchFamily="0" charset="0"/>
              <a:ea typeface="思源黑体" pitchFamily="0" charset="-122"/>
              <a:cs typeface="Calibri" pitchFamily="0" charset="0"/>
            </a:endParaRPr>
          </a:p>
        </p:txBody>
      </p:sp>
      <p:sp>
        <p:nvSpPr>
          <p:cNvPr id="176" name="矩形"/>
          <p:cNvSpPr>
            <a:spLocks/>
          </p:cNvSpPr>
          <p:nvPr/>
        </p:nvSpPr>
        <p:spPr>
          <a:xfrm rot="0">
            <a:off x="1418673" y="5422515"/>
            <a:ext cx="7468711" cy="1077217"/>
          </a:xfrm>
          <a:prstGeom prst="rect"/>
          <a:noFill/>
          <a:ln w="12700" cmpd="sng" cap="flat">
            <a:noFill/>
            <a:prstDash val="solid"/>
            <a:round/>
          </a:ln>
        </p:spPr>
        <p:txBody>
          <a:bodyPr vert="horz" wrap="none" lIns="91440" tIns="45720" rIns="91440" bIns="45720" anchor="ctr" anchorCtr="0">
            <a:prstTxWarp prst="textNoShape"/>
            <a:spAutoFit/>
          </a:bodyPr>
          <a:lstStyle/>
          <a:p>
            <a:pPr marL="0" indent="304800" algn="l" eaLnBrk="0" fontAlgn="base" latinLnBrk="0" hangingPunct="0">
              <a:lnSpc>
                <a:spcPct val="100000"/>
              </a:lnSpc>
              <a:spcBef>
                <a:spcPts val="0"/>
              </a:spcBef>
              <a:spcAft>
                <a:spcPts val="0"/>
              </a:spcAft>
              <a:buNone/>
            </a:pPr>
            <a:r>
              <a:rPr lang="zh-CN" altLang="en-US" sz="3200" b="0" i="0" u="none" strike="noStrike" kern="1200" cap="none" spc="0" baseline="0">
                <a:solidFill>
                  <a:schemeClr val="tx1"/>
                </a:solidFill>
                <a:latin typeface="等线" pitchFamily="2" charset="-122"/>
                <a:ea typeface="等线" pitchFamily="2" charset="-122"/>
                <a:cs typeface="Times New Roman" pitchFamily="18" charset="0"/>
              </a:rPr>
              <a:t>根据上述模型，代入目标函数，得到：</a:t>
            </a:r>
            <a:endParaRPr lang="en-US" altLang="zh-CN" sz="3200" b="0" i="0" u="none" strike="noStrike" kern="1200" cap="none" spc="0" baseline="0">
              <a:solidFill>
                <a:schemeClr val="tx1"/>
              </a:solidFill>
              <a:latin typeface="Calibri" pitchFamily="0" charset="0"/>
              <a:ea typeface="宋体" pitchFamily="0" charset="0"/>
              <a:cs typeface="Calibri" pitchFamily="0" charset="0"/>
            </a:endParaRPr>
          </a:p>
          <a:p>
            <a:pPr marL="0" indent="304800" algn="l" eaLnBrk="0" fontAlgn="base" latinLnBrk="0" hangingPunct="0">
              <a:lnSpc>
                <a:spcPct val="100000"/>
              </a:lnSpc>
              <a:spcBef>
                <a:spcPts val="0"/>
              </a:spcBef>
              <a:spcAft>
                <a:spcPts val="0"/>
              </a:spcAft>
              <a:buNone/>
            </a:pPr>
            <a:endParaRPr lang="zh-CN" altLang="en-US" sz="3200" b="0" i="0" u="none" strike="noStrike" kern="1200" cap="none" spc="0" baseline="0">
              <a:solidFill>
                <a:schemeClr val="tx1"/>
              </a:solidFill>
              <a:latin typeface="Arial" pitchFamily="34" charset="0"/>
              <a:ea typeface="宋体" pitchFamily="0" charset="0"/>
              <a:cs typeface="Calibri" pitchFamily="0" charset="0"/>
            </a:endParaRPr>
          </a:p>
        </p:txBody>
      </p:sp>
      <p:pic>
        <p:nvPicPr>
          <p:cNvPr id="177" name="图片"/>
          <p:cNvPicPr>
            <a:picLocks noChangeAspect="1"/>
          </p:cNvPicPr>
          <p:nvPr/>
        </p:nvPicPr>
        <p:blipFill>
          <a:blip r:embed="rId4" cstate="print"/>
          <a:stretch>
            <a:fillRect/>
          </a:stretch>
        </p:blipFill>
        <p:spPr>
          <a:xfrm rot="0">
            <a:off x="4602162" y="6148188"/>
            <a:ext cx="4541838" cy="2255837"/>
          </a:xfrm>
          <a:prstGeom prst="rect"/>
          <a:noFill/>
          <a:ln w="12700" cmpd="sng" cap="flat">
            <a:noFill/>
            <a:prstDash val="solid"/>
            <a:miter/>
          </a:ln>
        </p:spPr>
      </p:pic>
      <p:sp>
        <p:nvSpPr>
          <p:cNvPr id="178" name="矩形"/>
          <p:cNvSpPr>
            <a:spLocks/>
          </p:cNvSpPr>
          <p:nvPr/>
        </p:nvSpPr>
        <p:spPr>
          <a:xfrm rot="0">
            <a:off x="1249680" y="8990214"/>
            <a:ext cx="15948597" cy="954107"/>
          </a:xfrm>
          <a:prstGeom prst="rect"/>
          <a:noFill/>
          <a:ln w="12700" cmpd="sng" cap="flat">
            <a:noFill/>
            <a:prstDash val="solid"/>
            <a:round/>
          </a:ln>
        </p:spPr>
        <p:txBody>
          <a:bodyPr vert="horz" wrap="none" lIns="91440" tIns="45720" rIns="91440" bIns="45720" anchor="ctr" anchorCtr="0">
            <a:prstTxWarp prst="textNoShape"/>
            <a:spAutoFit/>
          </a:bodyPr>
          <a:lstStyle/>
          <a:p>
            <a:pPr marL="0" indent="304800" algn="l" eaLnBrk="0" fontAlgn="base" latinLnBrk="0" hangingPunct="0">
              <a:lnSpc>
                <a:spcPct val="100000"/>
              </a:lnSpc>
              <a:spcBef>
                <a:spcPts val="0"/>
              </a:spcBef>
              <a:spcAft>
                <a:spcPts val="0"/>
              </a:spcAft>
              <a:buNone/>
            </a:pPr>
            <a:r>
              <a:rPr lang="zh-CN" altLang="en-US" sz="2800" b="0" i="0" u="none" strike="noStrike" kern="1200" cap="none" spc="0" baseline="0">
                <a:solidFill>
                  <a:schemeClr val="tx1"/>
                </a:solidFill>
                <a:latin typeface="等线" pitchFamily="2" charset="-122"/>
                <a:ea typeface="等线" pitchFamily="2" charset="-122"/>
                <a:cs typeface="Times New Roman" pitchFamily="18" charset="0"/>
              </a:rPr>
              <a:t>当</a:t>
            </a:r>
            <a:r>
              <a:rPr lang="en-US" altLang="zh-CN" sz="2800" b="0" i="0" u="none" strike="noStrike" kern="1200" cap="none" spc="0" baseline="0">
                <a:solidFill>
                  <a:schemeClr val="tx1"/>
                </a:solidFill>
                <a:latin typeface="等线" pitchFamily="2" charset="-122"/>
                <a:ea typeface="等线" pitchFamily="2" charset="-122"/>
                <a:cs typeface="Times New Roman" pitchFamily="18" charset="0"/>
              </a:rPr>
              <a:t>m= m'</a:t>
            </a:r>
            <a:r>
              <a:rPr lang="zh-CN" altLang="en-US" sz="2800" b="0" i="0" u="none" strike="noStrike" kern="1200" cap="none" spc="0" baseline="0">
                <a:solidFill>
                  <a:schemeClr val="tx1"/>
                </a:solidFill>
                <a:latin typeface="等线" pitchFamily="2" charset="-122"/>
                <a:ea typeface="等线" pitchFamily="2" charset="-122"/>
                <a:cs typeface="Times New Roman" pitchFamily="18" charset="0"/>
              </a:rPr>
              <a:t>时，乘车系统的效率最大。对式求对自变量</a:t>
            </a:r>
            <a:r>
              <a:rPr lang="en-US" altLang="zh-CN" sz="2800" b="0" i="0" u="none" strike="noStrike" kern="1200" cap="none" spc="0" baseline="0">
                <a:solidFill>
                  <a:schemeClr val="tx1"/>
                </a:solidFill>
                <a:latin typeface="等线" pitchFamily="2" charset="-122"/>
                <a:ea typeface="等线" pitchFamily="2" charset="-122"/>
                <a:cs typeface="Times New Roman" pitchFamily="18" charset="0"/>
              </a:rPr>
              <a:t>m</a:t>
            </a:r>
            <a:r>
              <a:rPr lang="zh-CN" altLang="en-US" sz="2800" b="0" i="0" u="none" strike="noStrike" kern="1200" cap="none" spc="0" baseline="0">
                <a:solidFill>
                  <a:schemeClr val="tx1"/>
                </a:solidFill>
                <a:latin typeface="等线" pitchFamily="2" charset="-122"/>
                <a:ea typeface="等线" pitchFamily="2" charset="-122"/>
                <a:cs typeface="Times New Roman" pitchFamily="18" charset="0"/>
              </a:rPr>
              <a:t>的偏导，令其值为</a:t>
            </a:r>
            <a:r>
              <a:rPr lang="en-US" altLang="zh-CN" sz="2800" b="0" i="0" u="none" strike="noStrike" kern="1200" cap="none" spc="0" baseline="0">
                <a:solidFill>
                  <a:schemeClr val="tx1"/>
                </a:solidFill>
                <a:latin typeface="等线" pitchFamily="2" charset="-122"/>
                <a:ea typeface="等线" pitchFamily="2" charset="-122"/>
                <a:cs typeface="Times New Roman" pitchFamily="18" charset="0"/>
              </a:rPr>
              <a:t>0</a:t>
            </a:r>
            <a:r>
              <a:rPr lang="zh-CN" altLang="en-US" sz="2800" b="0" i="0" u="none" strike="noStrike" kern="1200" cap="none" spc="0" baseline="0">
                <a:solidFill>
                  <a:schemeClr val="tx1"/>
                </a:solidFill>
                <a:latin typeface="等线" pitchFamily="2" charset="-122"/>
                <a:ea typeface="等线" pitchFamily="2" charset="-122"/>
                <a:cs typeface="Times New Roman" pitchFamily="18" charset="0"/>
              </a:rPr>
              <a:t>，即可求出</a:t>
            </a:r>
            <a:r>
              <a:rPr lang="en-US" altLang="zh-CN" sz="2800" b="0" i="0" u="none" strike="noStrike" kern="1200" cap="none" spc="0" baseline="0">
                <a:solidFill>
                  <a:schemeClr val="tx1"/>
                </a:solidFill>
                <a:latin typeface="等线" pitchFamily="2" charset="-122"/>
                <a:ea typeface="等线" pitchFamily="2" charset="-122"/>
                <a:cs typeface="Times New Roman" pitchFamily="18" charset="0"/>
              </a:rPr>
              <a:t>m</a:t>
            </a:r>
            <a:r>
              <a:rPr lang="zh-CN" altLang="en-US" sz="2800" b="0" i="0" u="none" strike="noStrike" kern="1200" cap="none" spc="0" baseline="0">
                <a:solidFill>
                  <a:schemeClr val="tx1"/>
                </a:solidFill>
                <a:latin typeface="等线" pitchFamily="2" charset="-122"/>
                <a:ea typeface="等线" pitchFamily="2" charset="-122"/>
                <a:cs typeface="Times New Roman" pitchFamily="18" charset="0"/>
              </a:rPr>
              <a:t>的值，即：</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304800" algn="ctr" eaLnBrk="0" fontAlgn="base" latinLnBrk="0" hangingPunct="0">
              <a:lnSpc>
                <a:spcPct val="100000"/>
              </a:lnSpc>
              <a:spcBef>
                <a:spcPts val="0"/>
              </a:spcBef>
              <a:spcAft>
                <a:spcPts val="0"/>
              </a:spcAft>
              <a:buNone/>
            </a:pPr>
            <a:r>
              <a:rPr lang="en-US" altLang="zh-CN" sz="2800" b="0" i="1" u="none" strike="noStrike" kern="1200" cap="none" spc="0" baseline="0">
                <a:solidFill>
                  <a:schemeClr val="tx1"/>
                </a:solidFill>
                <a:latin typeface="Cambria Math" pitchFamily="18" charset="0"/>
                <a:ea typeface="等线" pitchFamily="2" charset="-122"/>
                <a:cs typeface="Times New Roman" pitchFamily="18" charset="0"/>
              </a:rPr>
              <a:t>Θ</a:t>
            </a:r>
            <a:r>
              <a:rPr lang="en-US" altLang="zh-CN" sz="2800" b="0" i="1" u="none" strike="noStrike" kern="1200" cap="none" spc="0" baseline="0">
                <a:solidFill>
                  <a:schemeClr val="tx1"/>
                </a:solidFill>
                <a:latin typeface="Cambria Math" pitchFamily="18" charset="0"/>
                <a:ea typeface="等线" pitchFamily="2" charset="-122"/>
                <a:cs typeface="Times New Roman" pitchFamily="18" charset="0"/>
              </a:rPr>
              <a:t>δ/</a:t>
            </a:r>
            <a:r>
              <a:rPr lang="en-US" altLang="zh-CN" sz="2800" b="0" i="1" u="none" strike="noStrike" kern="1200" cap="none" spc="0" baseline="0">
                <a:solidFill>
                  <a:schemeClr val="tx1"/>
                </a:solidFill>
                <a:latin typeface="Cambria Math" pitchFamily="18" charset="0"/>
                <a:ea typeface="等线" pitchFamily="2" charset="-122"/>
                <a:cs typeface="Times New Roman" pitchFamily="18" charset="0"/>
              </a:rPr>
              <a:t>ϑm</a:t>
            </a:r>
            <a:r>
              <a:rPr lang="en-US" altLang="zh-CN" sz="2800" b="0" i="1" u="none" strike="noStrike" kern="1200" cap="none" spc="0" baseline="0">
                <a:solidFill>
                  <a:schemeClr val="tx1"/>
                </a:solidFill>
                <a:latin typeface="Cambria Math" pitchFamily="18" charset="0"/>
                <a:ea typeface="等线" pitchFamily="2" charset="-122"/>
                <a:cs typeface="Times New Roman" pitchFamily="18" charset="0"/>
              </a:rPr>
              <a:t>=0</a:t>
            </a:r>
            <a:endParaRPr lang="zh-CN" altLang="en-US" sz="2800" b="0" i="0" u="none" strike="noStrike" kern="1200" cap="none" spc="0" baseline="0">
              <a:solidFill>
                <a:schemeClr val="tx1"/>
              </a:solidFill>
              <a:latin typeface="Arial" pitchFamily="34" charset="0"/>
              <a:ea typeface="宋体" pitchFamily="0" charset="0"/>
              <a:cs typeface="Calibri" pitchFamily="0" charset="0"/>
            </a:endParaRPr>
          </a:p>
        </p:txBody>
      </p:sp>
    </p:spTree>
    <p:extLst>
      <p:ext uri="{BB962C8B-B14F-4D97-AF65-F5344CB8AC3E}">
        <p14:creationId xmlns:p14="http://schemas.microsoft.com/office/powerpoint/2010/main" val="2027959610"/>
      </p:ext>
    </p:extLst>
  </p:cSld>
  <p:clrMapOvr>
    <a:masterClrMapping/>
  </p:clrMapOvr>
</p:sld>
</file>

<file path=ppt/slides/slide1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9" name="曲线"/>
          <p:cNvSpPr>
            <a:spLocks/>
          </p:cNvSpPr>
          <p:nvPr/>
        </p:nvSpPr>
        <p:spPr>
          <a:xfrm rot="-4142634">
            <a:off x="-155020" y="6417659"/>
            <a:ext cx="3994676" cy="5476823"/>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blipFill>
          <a:ln cmpd="sng" cap="flat">
            <a:noFill/>
            <a:prstDash val="solid"/>
            <a:miter/>
          </a:ln>
        </p:spPr>
      </p:sp>
      <p:sp>
        <p:nvSpPr>
          <p:cNvPr id="180" name="曲线"/>
          <p:cNvSpPr>
            <a:spLocks/>
          </p:cNvSpPr>
          <p:nvPr/>
        </p:nvSpPr>
        <p:spPr>
          <a:xfrm rot="0">
            <a:off x="-2457367" y="8059543"/>
            <a:ext cx="7315200" cy="2958662"/>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2">
              <a:alphaModFix amt="34000"/>
            </a:blip>
            <a:stretch/>
          </a:blipFill>
          <a:ln cmpd="sng" cap="flat">
            <a:noFill/>
            <a:prstDash val="solid"/>
            <a:miter/>
          </a:ln>
        </p:spPr>
      </p:sp>
      <p:grpSp>
        <p:nvGrpSpPr>
          <p:cNvPr id="183" name="组合"/>
          <p:cNvGrpSpPr>
            <a:grpSpLocks/>
          </p:cNvGrpSpPr>
          <p:nvPr/>
        </p:nvGrpSpPr>
        <p:grpSpPr>
          <a:xfrm>
            <a:off x="-76846" y="-274084"/>
            <a:ext cx="18441692" cy="10618179"/>
            <a:chOff x="-76846" y="-274084"/>
            <a:chExt cx="18441692" cy="10618179"/>
          </a:xfrm>
        </p:grpSpPr>
        <p:sp>
          <p:nvSpPr>
            <p:cNvPr id="181" name="曲线"/>
            <p:cNvSpPr>
              <a:spLocks/>
            </p:cNvSpPr>
            <p:nvPr/>
          </p:nvSpPr>
          <p:spPr>
            <a:xfrm rot="0">
              <a:off x="-76846" y="-57093"/>
              <a:ext cx="18441692" cy="10401187"/>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F4F4F8">
                <a:alpha val="90000"/>
              </a:srgbClr>
            </a:solidFill>
            <a:ln cmpd="sng" cap="flat">
              <a:noFill/>
              <a:prstDash val="solid"/>
              <a:miter/>
            </a:ln>
          </p:spPr>
        </p:sp>
        <p:sp>
          <p:nvSpPr>
            <p:cNvPr id="182" name="矩形"/>
            <p:cNvSpPr>
              <a:spLocks/>
            </p:cNvSpPr>
            <p:nvPr/>
          </p:nvSpPr>
          <p:spPr>
            <a:xfrm rot="0">
              <a:off x="-76846" y="-274084"/>
              <a:ext cx="3086100" cy="3303091"/>
            </a:xfrm>
            <a:prstGeom prst="rect"/>
            <a:noFill/>
            <a:ln w="12700" cmpd="sng" cap="flat">
              <a:noFill/>
              <a:prstDash val="solid"/>
              <a:miter/>
            </a:ln>
          </p:spPr>
        </p:sp>
      </p:grpSp>
      <p:sp>
        <p:nvSpPr>
          <p:cNvPr id="184" name="曲线"/>
          <p:cNvSpPr>
            <a:spLocks/>
          </p:cNvSpPr>
          <p:nvPr/>
        </p:nvSpPr>
        <p:spPr>
          <a:xfrm rot="3854914">
            <a:off x="-239383" y="-6862037"/>
            <a:ext cx="17684360" cy="22924170"/>
          </a:xfrm>
          <a:custGeom>
            <a:gdLst>
              <a:gd name="T1" fmla="*/ 0 w 21600"/>
              <a:gd name="T2" fmla="*/ 0 h 21600"/>
              <a:gd name="T3" fmla="*/ 21600 w 21600"/>
              <a:gd name="T4" fmla="*/ 21600 h 21600"/>
            </a:gdLst>
            <a:rect l="T1" t="T2" r="T3" b="T4"/>
            <a:pathLst>
              <a:path w="21600" h="21600">
                <a:moveTo>
                  <a:pt x="0" y="0"/>
                </a:moveTo>
                <a:lnTo>
                  <a:pt x="21599" y="0"/>
                </a:lnTo>
                <a:lnTo>
                  <a:pt x="21599" y="21600"/>
                </a:lnTo>
                <a:lnTo>
                  <a:pt x="0" y="21600"/>
                </a:lnTo>
                <a:lnTo>
                  <a:pt x="0" y="0"/>
                </a:lnTo>
                <a:close/>
              </a:path>
            </a:pathLst>
          </a:custGeom>
          <a:blipFill rotWithShape="1">
            <a:blip r:embed="rId3">
              <a:alphaModFix amt="8000"/>
            </a:blip>
            <a:stretch/>
          </a:blipFill>
          <a:ln cmpd="sng" cap="flat">
            <a:noFill/>
            <a:prstDash val="solid"/>
            <a:miter/>
          </a:ln>
        </p:spPr>
      </p:sp>
      <p:sp>
        <p:nvSpPr>
          <p:cNvPr id="185" name="文本框"/>
          <p:cNvSpPr>
            <a:spLocks noGrp="1"/>
          </p:cNvSpPr>
          <p:nvPr>
            <p:ph type="ctrTitle"/>
          </p:nvPr>
        </p:nvSpPr>
        <p:spPr>
          <a:xfrm rot="0">
            <a:off x="-1219200" y="-73985"/>
            <a:ext cx="7772400" cy="1470025"/>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zh-CN" altLang="en-US" sz="5400" b="0" i="0" u="none" strike="noStrike" kern="1200" cap="none" spc="0" baseline="0">
                <a:solidFill>
                  <a:schemeClr val="tx1"/>
                </a:solidFill>
                <a:latin typeface="宋体" pitchFamily="0" charset="0"/>
                <a:ea typeface="宋体" pitchFamily="0" charset="0"/>
                <a:cs typeface="Lucida Sans"/>
              </a:rPr>
              <a:t>模型建立与求解</a:t>
            </a:r>
            <a:endParaRPr lang="zh-CN" altLang="en-US" sz="5400" b="0" i="0" u="none" strike="noStrike" kern="1200" cap="none" spc="0" baseline="0">
              <a:solidFill>
                <a:schemeClr val="tx1"/>
              </a:solidFill>
              <a:latin typeface="宋体" pitchFamily="0" charset="0"/>
              <a:ea typeface="宋体" pitchFamily="0" charset="0"/>
              <a:cs typeface="Lucida Sans"/>
            </a:endParaRPr>
          </a:p>
        </p:txBody>
      </p:sp>
      <p:sp>
        <p:nvSpPr>
          <p:cNvPr id="186" name="文本框"/>
          <p:cNvSpPr>
            <a:spLocks noGrp="1"/>
          </p:cNvSpPr>
          <p:nvPr>
            <p:ph type="subTitle" idx="1"/>
          </p:nvPr>
        </p:nvSpPr>
        <p:spPr>
          <a:xfrm rot="0">
            <a:off x="533400" y="1180490"/>
            <a:ext cx="6400800" cy="1752600"/>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ct val="20000"/>
              </a:spcBef>
              <a:spcAft>
                <a:spcPts val="0"/>
              </a:spcAft>
              <a:buNone/>
            </a:pPr>
            <a:r>
              <a:rPr lang="zh-CN" altLang="en-US" sz="3200" b="0" i="0" u="none" strike="noStrike" kern="1200" cap="none" spc="0" baseline="0">
                <a:solidFill>
                  <a:schemeClr val="tx1"/>
                </a:solidFill>
                <a:latin typeface="Calibri" pitchFamily="0" charset="0"/>
                <a:ea typeface="宋体" pitchFamily="0" charset="0"/>
                <a:cs typeface="Lucida Sans"/>
              </a:rPr>
              <a:t>问题四模型建立与求解</a:t>
            </a:r>
            <a:endParaRPr lang="zh-CN" altLang="en-US" sz="3200" b="0" i="0" u="none" strike="noStrike" kern="1200" cap="none" spc="0" baseline="0">
              <a:solidFill>
                <a:schemeClr val="tx1"/>
              </a:solidFill>
              <a:latin typeface="Calibri" pitchFamily="0" charset="0"/>
              <a:ea typeface="宋体" pitchFamily="0" charset="0"/>
              <a:cs typeface="Lucida Sans"/>
            </a:endParaRPr>
          </a:p>
        </p:txBody>
      </p:sp>
      <p:pic>
        <p:nvPicPr>
          <p:cNvPr id="187" name="图片"/>
          <p:cNvPicPr>
            <a:picLocks noChangeAspect="1"/>
          </p:cNvPicPr>
          <p:nvPr/>
        </p:nvPicPr>
        <p:blipFill>
          <a:blip r:embed="rId4" cstate="print"/>
          <a:stretch>
            <a:fillRect/>
          </a:stretch>
        </p:blipFill>
        <p:spPr>
          <a:xfrm rot="0">
            <a:off x="3794760" y="4732422"/>
            <a:ext cx="8660047" cy="2453073"/>
          </a:xfrm>
          <a:prstGeom prst="rect"/>
          <a:noFill/>
          <a:ln w="12700" cmpd="sng" cap="flat">
            <a:noFill/>
            <a:prstDash val="solid"/>
            <a:miter/>
          </a:ln>
        </p:spPr>
      </p:pic>
      <p:pic>
        <p:nvPicPr>
          <p:cNvPr id="188" name="图片"/>
          <p:cNvPicPr>
            <a:picLocks noChangeAspect="1"/>
          </p:cNvPicPr>
          <p:nvPr/>
        </p:nvPicPr>
        <p:blipFill>
          <a:blip r:embed="rId5" cstate="print"/>
          <a:stretch>
            <a:fillRect/>
          </a:stretch>
        </p:blipFill>
        <p:spPr>
          <a:xfrm rot="0">
            <a:off x="4933069" y="8902521"/>
            <a:ext cx="8162017" cy="1272705"/>
          </a:xfrm>
          <a:prstGeom prst="rect"/>
          <a:noFill/>
          <a:ln w="12700" cmpd="sng" cap="flat">
            <a:noFill/>
            <a:prstDash val="solid"/>
            <a:miter/>
          </a:ln>
        </p:spPr>
      </p:pic>
      <p:sp>
        <p:nvSpPr>
          <p:cNvPr id="189" name="矩形"/>
          <p:cNvSpPr>
            <a:spLocks/>
          </p:cNvSpPr>
          <p:nvPr/>
        </p:nvSpPr>
        <p:spPr>
          <a:xfrm rot="0">
            <a:off x="434919" y="1792377"/>
            <a:ext cx="17319680" cy="3416319"/>
          </a:xfrm>
          <a:prstGeom prst="rect"/>
          <a:noFill/>
          <a:ln w="12700" cmpd="sng" cap="flat">
            <a:noFill/>
            <a:prstDash val="solid"/>
            <a:round/>
          </a:ln>
        </p:spPr>
        <p:txBody>
          <a:bodyPr vert="horz" wrap="square" lIns="91440" tIns="45720" rIns="91440" bIns="45720" anchor="ctr" anchorCtr="0">
            <a:prstTxWarp prst="textNoShape"/>
            <a:spAutoFit/>
          </a:bodyPr>
          <a:lstStyle/>
          <a:p>
            <a:pPr marL="0" indent="304800" algn="l" eaLnBrk="0" fontAlgn="base" latinLnBrk="0" hangingPunct="0">
              <a:lnSpc>
                <a:spcPct val="100000"/>
              </a:lnSpc>
              <a:spcBef>
                <a:spcPts val="0"/>
              </a:spcBef>
              <a:spcAft>
                <a:spcPts val="0"/>
              </a:spcAft>
              <a:buNone/>
            </a:pPr>
            <a:r>
              <a:rPr lang="zh-CN" altLang="en-US" sz="2400" b="0" i="0" u="none" strike="noStrike" kern="1200" cap="none" spc="0" baseline="0">
                <a:solidFill>
                  <a:schemeClr val="tx1"/>
                </a:solidFill>
                <a:latin typeface="等线" pitchFamily="2" charset="-122"/>
                <a:ea typeface="等线" pitchFamily="2" charset="-122"/>
                <a:cs typeface="Times New Roman" pitchFamily="18" charset="0"/>
              </a:rPr>
              <a:t>目前机场出租车运营可能存在的情况根据载客距离分为</a:t>
            </a:r>
            <a:r>
              <a:rPr lang="en-US" altLang="zh-CN" sz="2400" b="0" i="0" u="none" strike="noStrike" kern="1200" cap="none" spc="0" baseline="0">
                <a:solidFill>
                  <a:schemeClr val="tx1"/>
                </a:solidFill>
                <a:latin typeface="等线" pitchFamily="2" charset="-122"/>
                <a:ea typeface="等线" pitchFamily="2" charset="-122"/>
                <a:cs typeface="Times New Roman" pitchFamily="18" charset="0"/>
              </a:rPr>
              <a:t>:</a:t>
            </a:r>
            <a:r>
              <a:rPr lang="zh-CN" altLang="en-US" sz="2400" b="0" i="0" u="none" strike="noStrike" kern="1200" cap="none" spc="0" baseline="0">
                <a:solidFill>
                  <a:schemeClr val="tx1"/>
                </a:solidFill>
                <a:latin typeface="等线" pitchFamily="2" charset="-122"/>
                <a:ea typeface="等线" pitchFamily="2" charset="-122"/>
                <a:cs typeface="Times New Roman" pitchFamily="18" charset="0"/>
              </a:rPr>
              <a:t>远途载客、中距离载客、短距载客三种情况受机场排队的接人的限制，出租车均付出了一定的时间成本，但是对于短途运输而言，可会出现司机消耗了大量时间，却不能获得足够多的利润，因此，造成了出租车收入不均衡的现象。</a:t>
            </a:r>
            <a:endParaRPr lang="en-US" altLang="zh-CN" sz="2400" b="0" i="0" u="none" strike="noStrike" kern="1200" cap="none" spc="0" baseline="0">
              <a:solidFill>
                <a:schemeClr val="tx1"/>
              </a:solidFill>
              <a:latin typeface="Arial" pitchFamily="34" charset="0"/>
              <a:ea typeface="宋体" pitchFamily="0" charset="0"/>
              <a:cs typeface="Calibri" pitchFamily="0" charset="0"/>
            </a:endParaRPr>
          </a:p>
          <a:p>
            <a:pPr marL="0" indent="304800" algn="l" eaLnBrk="0" fontAlgn="base" latinLnBrk="0" hangingPunct="0">
              <a:lnSpc>
                <a:spcPct val="100000"/>
              </a:lnSpc>
              <a:spcBef>
                <a:spcPts val="0"/>
              </a:spcBef>
              <a:spcAft>
                <a:spcPts val="0"/>
              </a:spcAft>
              <a:buNone/>
            </a:pPr>
            <a:r>
              <a:rPr lang="zh-CN" altLang="en-US" sz="2400" b="0" i="0" u="none" strike="noStrike" kern="1200" cap="none" spc="0" baseline="0">
                <a:solidFill>
                  <a:schemeClr val="tx1"/>
                </a:solidFill>
                <a:latin typeface="等线" pitchFamily="2" charset="-122"/>
                <a:ea typeface="等线" pitchFamily="2" charset="-122"/>
                <a:cs typeface="Times New Roman" pitchFamily="18" charset="0"/>
              </a:rPr>
              <a:t>本问紧紧围绕司机的收益均衡性对“优先机制”进行设计。将载客前往市中心的司机利润作为标准利润，尽量通过“优先机制”使得短途载客的司机利润尽可能接近标准利润。</a:t>
            </a:r>
            <a:endParaRPr lang="en-US" altLang="zh-CN" sz="2400" b="0" i="0" u="none" strike="noStrike" kern="1200" cap="none" spc="0" baseline="0">
              <a:solidFill>
                <a:schemeClr val="tx1"/>
              </a:solidFill>
              <a:latin typeface="Arial" pitchFamily="34" charset="0"/>
              <a:ea typeface="宋体" pitchFamily="0" charset="0"/>
              <a:cs typeface="Calibri" pitchFamily="0" charset="0"/>
            </a:endParaRPr>
          </a:p>
          <a:p>
            <a:pPr marL="0" indent="304800" algn="l" eaLnBrk="0" fontAlgn="base" latinLnBrk="0" hangingPunct="0">
              <a:lnSpc>
                <a:spcPct val="100000"/>
              </a:lnSpc>
              <a:spcBef>
                <a:spcPts val="0"/>
              </a:spcBef>
              <a:spcAft>
                <a:spcPts val="0"/>
              </a:spcAft>
              <a:buNone/>
            </a:pPr>
            <a:r>
              <a:rPr lang="zh-CN" altLang="en-US" sz="2400" b="0" i="0" u="none" strike="noStrike" kern="1200" cap="none" spc="0" baseline="0">
                <a:solidFill>
                  <a:schemeClr val="tx1"/>
                </a:solidFill>
                <a:latin typeface="等线" pitchFamily="2" charset="-122"/>
                <a:ea typeface="等线" pitchFamily="2" charset="-122"/>
                <a:cs typeface="Times New Roman" pitchFamily="18" charset="0"/>
              </a:rPr>
              <a:t>参考</a:t>
            </a:r>
            <a:r>
              <a:rPr lang="zh-CN" altLang="en-US" sz="2400" b="0" i="0" u="none" strike="noStrike" kern="1200" cap="none" spc="0" baseline="0">
                <a:solidFill>
                  <a:schemeClr val="tx1"/>
                </a:solidFill>
                <a:latin typeface="等线" pitchFamily="2" charset="-122"/>
                <a:ea typeface="等线" pitchFamily="2" charset="-122"/>
                <a:cs typeface="Times New Roman" pitchFamily="18" charset="0"/>
              </a:rPr>
              <a:t>【5】</a:t>
            </a:r>
            <a:r>
              <a:rPr lang="zh-CN" altLang="en-US" sz="2400" b="0" i="0" u="none" strike="noStrike" kern="1200" cap="none" spc="0" baseline="0">
                <a:solidFill>
                  <a:schemeClr val="tx1"/>
                </a:solidFill>
                <a:latin typeface="等线" pitchFamily="2" charset="-122"/>
                <a:ea typeface="等线" pitchFamily="2" charset="-122"/>
                <a:cs typeface="Times New Roman" pitchFamily="18" charset="0"/>
              </a:rPr>
              <a:t>国内机场对优先机制的设计，现借用“短途票”方案，即为了均衡短距载客出租车的收益，可以领一张免排队的短途票，送完客人后，这些司机就可以进入特殊接客区</a:t>
            </a:r>
            <a:r>
              <a:rPr lang="en-US" altLang="zh-CN" sz="2400" b="0" i="0" u="none" strike="noStrike" kern="1200" cap="none" spc="0" baseline="0">
                <a:solidFill>
                  <a:schemeClr val="tx1"/>
                </a:solidFill>
                <a:latin typeface="等线" pitchFamily="2" charset="-122"/>
                <a:ea typeface="等线" pitchFamily="2" charset="-122"/>
                <a:cs typeface="Times New Roman" pitchFamily="18" charset="0"/>
              </a:rPr>
              <a:t>(</a:t>
            </a:r>
            <a:r>
              <a:rPr lang="zh-CN" altLang="en-US" sz="2400" b="0" i="0" u="none" strike="noStrike" kern="1200" cap="none" spc="0" baseline="0">
                <a:solidFill>
                  <a:schemeClr val="tx1"/>
                </a:solidFill>
                <a:latin typeface="等线" pitchFamily="2" charset="-122"/>
                <a:ea typeface="等线" pitchFamily="2" charset="-122"/>
                <a:cs typeface="Times New Roman" pitchFamily="18" charset="0"/>
              </a:rPr>
              <a:t>无需排队</a:t>
            </a:r>
            <a:r>
              <a:rPr lang="en-US" altLang="zh-CN" sz="2400" b="0" i="0" u="none" strike="noStrike" kern="1200" cap="none" spc="0" baseline="0">
                <a:solidFill>
                  <a:schemeClr val="tx1"/>
                </a:solidFill>
                <a:latin typeface="等线" pitchFamily="2" charset="-122"/>
                <a:ea typeface="等线" pitchFamily="2" charset="-122"/>
                <a:cs typeface="Times New Roman" pitchFamily="18" charset="0"/>
              </a:rPr>
              <a:t>)</a:t>
            </a:r>
            <a:r>
              <a:rPr lang="zh-CN" altLang="en-US" sz="2400" b="0" i="0" u="none" strike="noStrike" kern="1200" cap="none" spc="0" baseline="0">
                <a:solidFill>
                  <a:schemeClr val="tx1"/>
                </a:solidFill>
                <a:latin typeface="等线" pitchFamily="2" charset="-122"/>
                <a:ea typeface="等线" pitchFamily="2" charset="-122"/>
                <a:cs typeface="Times New Roman" pitchFamily="18" charset="0"/>
              </a:rPr>
              <a:t>。</a:t>
            </a:r>
            <a:endParaRPr lang="en-US" altLang="zh-CN" sz="2400" b="0" i="0" u="none" strike="noStrike" kern="1200" cap="none" spc="0" baseline="0">
              <a:solidFill>
                <a:schemeClr val="tx1"/>
              </a:solidFill>
              <a:latin typeface="Arial" pitchFamily="34" charset="0"/>
              <a:ea typeface="宋体" pitchFamily="0" charset="0"/>
              <a:cs typeface="Calibri" pitchFamily="0" charset="0"/>
            </a:endParaRPr>
          </a:p>
          <a:p>
            <a:pPr marL="0" indent="304800" algn="l" eaLnBrk="0" fontAlgn="base" latinLnBrk="0" hangingPunct="0">
              <a:lnSpc>
                <a:spcPct val="100000"/>
              </a:lnSpc>
              <a:spcBef>
                <a:spcPts val="0"/>
              </a:spcBef>
              <a:spcAft>
                <a:spcPts val="0"/>
              </a:spcAft>
              <a:buNone/>
            </a:pPr>
            <a:r>
              <a:rPr lang="zh-CN" altLang="en-US" sz="2400" b="0" i="0" u="none" strike="noStrike" kern="1200" cap="none" spc="0" baseline="0">
                <a:solidFill>
                  <a:schemeClr val="tx1"/>
                </a:solidFill>
                <a:latin typeface="等线" pitchFamily="2" charset="-122"/>
                <a:ea typeface="等线" pitchFamily="2" charset="-122"/>
                <a:cs typeface="Times New Roman" pitchFamily="18" charset="0"/>
              </a:rPr>
              <a:t>根据观察得到范围时间内短途车活动流程为</a:t>
            </a:r>
            <a:endParaRPr lang="en-US" altLang="zh-CN" sz="2400" b="0" i="0" u="none" strike="noStrike" kern="1200" cap="none" spc="0" baseline="0">
              <a:solidFill>
                <a:schemeClr val="tx1"/>
              </a:solidFill>
              <a:latin typeface="Arial" pitchFamily="34" charset="0"/>
              <a:ea typeface="宋体" pitchFamily="0" charset="0"/>
              <a:cs typeface="Calibri" pitchFamily="0" charset="0"/>
            </a:endParaRPr>
          </a:p>
          <a:p>
            <a:pPr marL="0" indent="304800" algn="l" eaLnBrk="0" fontAlgn="base" latinLnBrk="0" hangingPunct="0">
              <a:lnSpc>
                <a:spcPct val="100000"/>
              </a:lnSpc>
              <a:spcBef>
                <a:spcPts val="0"/>
              </a:spcBef>
              <a:spcAft>
                <a:spcPts val="0"/>
              </a:spcAft>
              <a:buNone/>
            </a:pPr>
            <a:endParaRPr lang="zh-CN" altLang="en-US" sz="2400" b="0" i="0" u="none" strike="noStrike" kern="1200" cap="none" spc="0" baseline="0">
              <a:solidFill>
                <a:schemeClr val="tx1"/>
              </a:solidFill>
              <a:latin typeface="Arial" pitchFamily="34" charset="0"/>
              <a:ea typeface="宋体" pitchFamily="0" charset="0"/>
              <a:cs typeface="Calibri" pitchFamily="0" charset="0"/>
            </a:endParaRPr>
          </a:p>
        </p:txBody>
      </p:sp>
      <p:sp>
        <p:nvSpPr>
          <p:cNvPr id="190" name="矩形"/>
          <p:cNvSpPr>
            <a:spLocks/>
          </p:cNvSpPr>
          <p:nvPr/>
        </p:nvSpPr>
        <p:spPr>
          <a:xfrm rot="0">
            <a:off x="737656" y="7026277"/>
            <a:ext cx="12749744" cy="2307170"/>
          </a:xfrm>
          <a:prstGeom prst="rect"/>
          <a:noFill/>
          <a:ln w="12700" cmpd="sng" cap="flat">
            <a:noFill/>
            <a:prstDash val="solid"/>
            <a:round/>
          </a:ln>
        </p:spPr>
        <p:txBody>
          <a:bodyPr vert="horz" wrap="square" lIns="91440" tIns="45720" rIns="91440" bIns="45720" anchor="ctr" anchorCtr="0">
            <a:prstTxWarp prst="textNoShape"/>
            <a:spAutoFit/>
          </a:bodyPr>
          <a:lstStyle/>
          <a:p>
            <a:pPr marL="0" indent="304800" algn="l" eaLnBrk="0" fontAlgn="base" latinLnBrk="0" hangingPunct="0">
              <a:lnSpc>
                <a:spcPct val="100000"/>
              </a:lnSpc>
              <a:spcBef>
                <a:spcPts val="0"/>
              </a:spcBef>
              <a:spcAft>
                <a:spcPts val="0"/>
              </a:spcAft>
              <a:buNone/>
            </a:pPr>
            <a:r>
              <a:rPr lang="zh-CN" altLang="en-US" sz="2400" b="0" i="0" u="none" strike="noStrike" kern="1200" cap="none" spc="0" baseline="0">
                <a:solidFill>
                  <a:schemeClr val="tx1"/>
                </a:solidFill>
                <a:latin typeface="等线" pitchFamily="2" charset="-122"/>
                <a:ea typeface="等线" pitchFamily="2" charset="-122"/>
                <a:cs typeface="Times New Roman" pitchFamily="18" charset="0"/>
              </a:rPr>
              <a:t>进一步得到其收益为</a:t>
            </a:r>
            <a:endParaRPr lang="en-US" altLang="zh-CN" sz="2400" b="0" i="0" u="none" strike="noStrike" kern="1200" cap="none" spc="0" baseline="0">
              <a:solidFill>
                <a:schemeClr val="tx1"/>
              </a:solidFill>
              <a:latin typeface="Arial" pitchFamily="34" charset="0"/>
              <a:ea typeface="宋体" pitchFamily="0" charset="0"/>
              <a:cs typeface="Calibri" pitchFamily="0" charset="0"/>
            </a:endParaRPr>
          </a:p>
          <a:p>
            <a:pPr marL="0" indent="304800" algn="l" eaLnBrk="0" fontAlgn="base" latinLnBrk="0" hangingPunct="0">
              <a:lnSpc>
                <a:spcPct val="100000"/>
              </a:lnSpc>
              <a:spcBef>
                <a:spcPts val="0"/>
              </a:spcBef>
              <a:spcAft>
                <a:spcPts val="0"/>
              </a:spcAft>
              <a:buNone/>
            </a:pPr>
            <a:endParaRPr lang="en-US" altLang="zh-CN" sz="2800" b="0" i="0" u="none" strike="noStrike" kern="100" cap="none" spc="0" baseline="0">
              <a:solidFill>
                <a:schemeClr val="tx1"/>
              </a:solidFill>
              <a:latin typeface="等线" pitchFamily="2" charset="-122"/>
              <a:ea typeface="等线" pitchFamily="2" charset="-122"/>
              <a:cs typeface="Times New Roman" pitchFamily="18" charset="0"/>
            </a:endParaRPr>
          </a:p>
          <a:p>
            <a:pPr marL="0" indent="304800" algn="l" eaLnBrk="0" fontAlgn="base" latinLnBrk="0" hangingPunct="0">
              <a:lnSpc>
                <a:spcPct val="100000"/>
              </a:lnSpc>
              <a:spcBef>
                <a:spcPts val="0"/>
              </a:spcBef>
              <a:spcAft>
                <a:spcPts val="0"/>
              </a:spcAft>
              <a:buNone/>
            </a:pPr>
            <a:r>
              <a:rPr lang="zh-CN" altLang="en-US" sz="2400" b="0" i="0" u="none" strike="noStrike" kern="1200" cap="none" spc="0" baseline="0">
                <a:solidFill>
                  <a:schemeClr val="tx1"/>
                </a:solidFill>
                <a:latin typeface="等线" pitchFamily="2" charset="-122"/>
                <a:ea typeface="等线" pitchFamily="2" charset="-122"/>
                <a:cs typeface="Times New Roman" pitchFamily="18" charset="0"/>
              </a:rPr>
              <a:t>同理，对长途汽车进行观测</a:t>
            </a:r>
            <a:endParaRPr lang="en-US" altLang="zh-CN" sz="2400" b="0" i="0" u="none" strike="noStrike" kern="1200" cap="none" spc="0" baseline="0">
              <a:solidFill>
                <a:schemeClr val="tx1"/>
              </a:solidFill>
              <a:latin typeface="Arial" pitchFamily="34" charset="0"/>
              <a:ea typeface="宋体" pitchFamily="0" charset="0"/>
              <a:cs typeface="Calibri" pitchFamily="0" charset="0"/>
            </a:endParaRPr>
          </a:p>
          <a:p>
            <a:pPr marL="0" indent="304800" algn="l" eaLnBrk="0" fontAlgn="base" latinLnBrk="0" hangingPunct="0">
              <a:lnSpc>
                <a:spcPct val="100000"/>
              </a:lnSpc>
              <a:spcBef>
                <a:spcPts val="0"/>
              </a:spcBef>
              <a:spcAft>
                <a:spcPts val="0"/>
              </a:spcAft>
              <a:buNone/>
            </a:pPr>
            <a:endParaRPr lang="zh-CN" altLang="en-US" sz="2000" b="0" i="0" u="none" strike="noStrike" kern="1200" cap="none" spc="0" baseline="0">
              <a:solidFill>
                <a:schemeClr val="tx1"/>
              </a:solidFill>
              <a:latin typeface="Arial" pitchFamily="34" charset="0"/>
              <a:ea typeface="宋体" pitchFamily="0" charset="0"/>
              <a:cs typeface="Calibri" pitchFamily="0" charset="0"/>
            </a:endParaRPr>
          </a:p>
        </p:txBody>
      </p:sp>
    </p:spTree>
    <p:extLst>
      <p:ext uri="{BB962C8B-B14F-4D97-AF65-F5344CB8AC3E}">
        <p14:creationId xmlns:p14="http://schemas.microsoft.com/office/powerpoint/2010/main" val="1334702836"/>
      </p:ext>
    </p:extLst>
  </p:cSld>
  <p:clrMapOvr>
    <a:masterClrMapping/>
  </p:clrMapOvr>
</p:sld>
</file>

<file path=ppt/slides/slide1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1" name="曲线"/>
          <p:cNvSpPr>
            <a:spLocks/>
          </p:cNvSpPr>
          <p:nvPr/>
        </p:nvSpPr>
        <p:spPr>
          <a:xfrm rot="-4142634">
            <a:off x="-155020" y="6417659"/>
            <a:ext cx="3994676" cy="5476823"/>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blipFill>
          <a:ln cmpd="sng" cap="flat">
            <a:noFill/>
            <a:prstDash val="solid"/>
            <a:miter/>
          </a:ln>
        </p:spPr>
      </p:sp>
      <p:sp>
        <p:nvSpPr>
          <p:cNvPr id="192" name="曲线"/>
          <p:cNvSpPr>
            <a:spLocks/>
          </p:cNvSpPr>
          <p:nvPr/>
        </p:nvSpPr>
        <p:spPr>
          <a:xfrm rot="0">
            <a:off x="-2457367" y="8059543"/>
            <a:ext cx="7315200" cy="2958662"/>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2">
              <a:alphaModFix amt="34000"/>
            </a:blip>
            <a:stretch/>
          </a:blipFill>
          <a:ln cmpd="sng" cap="flat">
            <a:noFill/>
            <a:prstDash val="solid"/>
            <a:miter/>
          </a:ln>
        </p:spPr>
      </p:sp>
      <p:grpSp>
        <p:nvGrpSpPr>
          <p:cNvPr id="195" name="组合"/>
          <p:cNvGrpSpPr>
            <a:grpSpLocks/>
          </p:cNvGrpSpPr>
          <p:nvPr/>
        </p:nvGrpSpPr>
        <p:grpSpPr>
          <a:xfrm>
            <a:off x="-76846" y="-274084"/>
            <a:ext cx="18441692" cy="10618179"/>
            <a:chOff x="-76846" y="-274084"/>
            <a:chExt cx="18441692" cy="10618179"/>
          </a:xfrm>
        </p:grpSpPr>
        <p:sp>
          <p:nvSpPr>
            <p:cNvPr id="193" name="曲线"/>
            <p:cNvSpPr>
              <a:spLocks/>
            </p:cNvSpPr>
            <p:nvPr/>
          </p:nvSpPr>
          <p:spPr>
            <a:xfrm rot="0">
              <a:off x="-76846" y="-57093"/>
              <a:ext cx="18441692" cy="10401187"/>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F4F4F8">
                <a:alpha val="90000"/>
              </a:srgbClr>
            </a:solidFill>
            <a:ln cmpd="sng" cap="flat">
              <a:noFill/>
              <a:prstDash val="solid"/>
              <a:miter/>
            </a:ln>
          </p:spPr>
        </p:sp>
        <p:sp>
          <p:nvSpPr>
            <p:cNvPr id="194" name="矩形"/>
            <p:cNvSpPr>
              <a:spLocks/>
            </p:cNvSpPr>
            <p:nvPr/>
          </p:nvSpPr>
          <p:spPr>
            <a:xfrm rot="0">
              <a:off x="-76846" y="-274084"/>
              <a:ext cx="3086100" cy="3303091"/>
            </a:xfrm>
            <a:prstGeom prst="rect"/>
            <a:noFill/>
            <a:ln w="12700" cmpd="sng" cap="flat">
              <a:noFill/>
              <a:prstDash val="solid"/>
              <a:miter/>
            </a:ln>
          </p:spPr>
        </p:sp>
      </p:grpSp>
      <p:sp>
        <p:nvSpPr>
          <p:cNvPr id="196" name="曲线"/>
          <p:cNvSpPr>
            <a:spLocks/>
          </p:cNvSpPr>
          <p:nvPr/>
        </p:nvSpPr>
        <p:spPr>
          <a:xfrm rot="3854914">
            <a:off x="-315581" y="-6862039"/>
            <a:ext cx="17684360" cy="2292417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3">
              <a:alphaModFix amt="8000"/>
            </a:blip>
            <a:stretch/>
          </a:blipFill>
          <a:ln cmpd="sng" cap="flat">
            <a:noFill/>
            <a:prstDash val="solid"/>
            <a:miter/>
          </a:ln>
        </p:spPr>
      </p:sp>
      <p:sp>
        <p:nvSpPr>
          <p:cNvPr id="197" name="文本框"/>
          <p:cNvSpPr>
            <a:spLocks noGrp="1"/>
          </p:cNvSpPr>
          <p:nvPr>
            <p:ph type="ctrTitle"/>
          </p:nvPr>
        </p:nvSpPr>
        <p:spPr>
          <a:xfrm rot="0">
            <a:off x="-1219200" y="-73985"/>
            <a:ext cx="7772400" cy="1470025"/>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zh-CN" altLang="en-US" sz="5400" b="0" i="0" u="none" strike="noStrike" kern="1200" cap="none" spc="0" baseline="0">
                <a:solidFill>
                  <a:schemeClr val="tx1"/>
                </a:solidFill>
                <a:latin typeface="宋体" pitchFamily="0" charset="0"/>
                <a:ea typeface="宋体" pitchFamily="0" charset="0"/>
                <a:cs typeface="Lucida Sans"/>
              </a:rPr>
              <a:t>模型建立与求解</a:t>
            </a:r>
            <a:endParaRPr lang="zh-CN" altLang="en-US" sz="5400" b="0" i="0" u="none" strike="noStrike" kern="1200" cap="none" spc="0" baseline="0">
              <a:solidFill>
                <a:schemeClr val="tx1"/>
              </a:solidFill>
              <a:latin typeface="宋体" pitchFamily="0" charset="0"/>
              <a:ea typeface="宋体" pitchFamily="0" charset="0"/>
              <a:cs typeface="Lucida Sans"/>
            </a:endParaRPr>
          </a:p>
        </p:txBody>
      </p:sp>
      <p:sp>
        <p:nvSpPr>
          <p:cNvPr id="198" name="文本框"/>
          <p:cNvSpPr>
            <a:spLocks noGrp="1"/>
          </p:cNvSpPr>
          <p:nvPr>
            <p:ph type="subTitle" idx="1"/>
          </p:nvPr>
        </p:nvSpPr>
        <p:spPr>
          <a:xfrm rot="0">
            <a:off x="533400" y="1180489"/>
            <a:ext cx="16840200" cy="3817254"/>
          </a:xfrm>
          <a:prstGeom prst="rect"/>
          <a:noFill/>
          <a:ln w="12700" cmpd="sng" cap="flat">
            <a:noFill/>
            <a:prstDash val="solid"/>
            <a:miter/>
          </a:ln>
        </p:spPr>
        <p:txBody>
          <a:bodyPr vert="horz" wrap="square" lIns="91440" tIns="45720" rIns="91440" bIns="45720" anchor="t" anchorCtr="0">
            <a:prstTxWarp prst="textNoShape"/>
          </a:bodyPr>
          <a:lstStyle/>
          <a:p>
            <a:pPr marL="0" indent="304800" algn="l">
              <a:lnSpc>
                <a:spcPct val="100000"/>
              </a:lnSpc>
              <a:spcBef>
                <a:spcPct val="20000"/>
              </a:spcBef>
              <a:spcAft>
                <a:spcPts val="0"/>
              </a:spcAft>
              <a:buNone/>
            </a:pPr>
            <a:r>
              <a:rPr lang="zh-CN" altLang="en-US" sz="1800" b="0" i="0" u="none" strike="noStrike" kern="100" cap="none" spc="0" baseline="0">
                <a:solidFill>
                  <a:schemeClr val="tx1"/>
                </a:solidFill>
                <a:latin typeface="等线" pitchFamily="2" charset="-122"/>
                <a:ea typeface="等线" pitchFamily="2" charset="-122"/>
                <a:cs typeface="Times New Roman" pitchFamily="18" charset="0"/>
              </a:rPr>
              <a:t>结合上述条件分情况讨论，得到优化模型为</a:t>
            </a:r>
            <a:endParaRPr lang="en-US" altLang="zh-CN" sz="1800" b="0" i="0" u="none" strike="noStrike" kern="100" cap="none" spc="0" baseline="0">
              <a:solidFill>
                <a:schemeClr val="tx1"/>
              </a:solidFill>
              <a:latin typeface="等线" pitchFamily="2" charset="-122"/>
              <a:ea typeface="等线" pitchFamily="2" charset="-122"/>
              <a:cs typeface="Times New Roman" pitchFamily="18" charset="0"/>
            </a:endParaRPr>
          </a:p>
          <a:p>
            <a:pPr marL="0" indent="0" algn="l">
              <a:lnSpc>
                <a:spcPct val="100000"/>
              </a:lnSpc>
              <a:spcBef>
                <a:spcPct val="20000"/>
              </a:spcBef>
              <a:spcAft>
                <a:spcPts val="0"/>
              </a:spcAft>
              <a:buNone/>
            </a:pPr>
            <a:endParaRPr lang="zh-CN" altLang="en-US" sz="1800" b="0" i="0" u="none" strike="noStrike" kern="100" cap="none" spc="0" baseline="0">
              <a:solidFill>
                <a:srgbClr val="898989"/>
              </a:solidFill>
              <a:latin typeface="等线" pitchFamily="2" charset="-122"/>
              <a:ea typeface="等线" pitchFamily="2" charset="-122"/>
              <a:cs typeface="Times New Roman" pitchFamily="18" charset="0"/>
            </a:endParaRPr>
          </a:p>
        </p:txBody>
      </p:sp>
      <p:sp>
        <p:nvSpPr>
          <p:cNvPr id="199" name="矩形"/>
          <p:cNvSpPr>
            <a:spLocks/>
          </p:cNvSpPr>
          <p:nvPr/>
        </p:nvSpPr>
        <p:spPr>
          <a:xfrm rot="0">
            <a:off x="990600" y="5260204"/>
            <a:ext cx="16383000" cy="1938992"/>
          </a:xfrm>
          <a:prstGeom prst="rect"/>
          <a:noFill/>
          <a:ln w="12700" cmpd="sng" cap="flat">
            <a:noFill/>
            <a:prstDash val="solid"/>
            <a:miter/>
          </a:ln>
        </p:spPr>
        <p:txBody>
          <a:bodyPr vert="horz" wrap="square" lIns="91440" tIns="45720" rIns="91440" bIns="45720" anchor="t" anchorCtr="0">
            <a:prstTxWarp prst="textNoShape"/>
            <a:spAutoFit/>
          </a:bodyPr>
          <a:lstStyle/>
          <a:p>
            <a:pPr marL="0" indent="304800" algn="just">
              <a:lnSpc>
                <a:spcPct val="100000"/>
              </a:lnSpc>
              <a:spcBef>
                <a:spcPts val="0"/>
              </a:spcBef>
              <a:spcAft>
                <a:spcPts val="0"/>
              </a:spcAft>
              <a:buNone/>
            </a:pPr>
            <a:r>
              <a:rPr lang="zh-CN" altLang="en-US" sz="2400" b="0" i="0" u="none" strike="noStrike" kern="100" cap="none" spc="0" baseline="0">
                <a:solidFill>
                  <a:schemeClr val="tx1"/>
                </a:solidFill>
                <a:latin typeface="等线" pitchFamily="2" charset="-122"/>
                <a:ea typeface="等线" pitchFamily="2" charset="-122"/>
                <a:cs typeface="Times New Roman" pitchFamily="18" charset="0"/>
              </a:rPr>
              <a:t>根据前面建立的模型，我们根据短途车上一个短途单的行驶里程</a:t>
            </a:r>
            <a:r>
              <a:rPr lang="en-US" altLang="zh-CN" sz="2400" b="0" i="0" u="none" strike="noStrike" kern="100" cap="none" spc="0" baseline="0">
                <a:solidFill>
                  <a:schemeClr val="tx1"/>
                </a:solidFill>
                <a:latin typeface="等线" pitchFamily="2" charset="-122"/>
                <a:ea typeface="等线" pitchFamily="2" charset="-122"/>
                <a:cs typeface="Times New Roman" pitchFamily="18" charset="0"/>
              </a:rPr>
              <a:t>Xxshort</a:t>
            </a:r>
            <a:r>
              <a:rPr lang="en-US" altLang="zh-CN" sz="2400" b="0" i="0" u="none" strike="noStrike" kern="100" cap="none" spc="0" baseline="0">
                <a:solidFill>
                  <a:schemeClr val="tx1"/>
                </a:solidFill>
                <a:latin typeface="等线" pitchFamily="2" charset="-122"/>
                <a:ea typeface="等线" pitchFamily="2" charset="-122"/>
                <a:cs typeface="Times New Roman" pitchFamily="18" charset="0"/>
              </a:rPr>
              <a:t>,</a:t>
            </a:r>
            <a:r>
              <a:rPr lang="zh-CN" altLang="en-US" sz="2400" b="0" i="0" u="none" strike="noStrike" kern="100" cap="none" spc="0" baseline="0">
                <a:solidFill>
                  <a:schemeClr val="tx1"/>
                </a:solidFill>
                <a:latin typeface="等线" pitchFamily="2" charset="-122"/>
                <a:ea typeface="等线" pitchFamily="2" charset="-122"/>
                <a:cs typeface="Times New Roman" pitchFamily="18" charset="0"/>
              </a:rPr>
              <a:t>来判断它这次应该优先安排在什么位置。</a:t>
            </a:r>
            <a:endParaRPr lang="en-US" altLang="zh-CN" sz="2400" b="0" i="0" u="none" strike="noStrike" kern="100" cap="none" spc="0" baseline="0">
              <a:solidFill>
                <a:schemeClr val="tx1"/>
              </a:solidFill>
              <a:latin typeface="等线" pitchFamily="2" charset="-122"/>
              <a:ea typeface="等线" pitchFamily="2" charset="-122"/>
              <a:cs typeface="Times New Roman" pitchFamily="18" charset="0"/>
            </a:endParaRPr>
          </a:p>
          <a:p>
            <a:pPr marL="0" indent="304800" algn="just">
              <a:lnSpc>
                <a:spcPct val="100000"/>
              </a:lnSpc>
              <a:spcBef>
                <a:spcPts val="0"/>
              </a:spcBef>
              <a:spcAft>
                <a:spcPts val="0"/>
              </a:spcAft>
              <a:buNone/>
            </a:pPr>
            <a:r>
              <a:rPr lang="zh-CN" altLang="en-US" sz="2400" b="0" i="0" u="none" strike="noStrike" kern="100" cap="none" spc="0" baseline="0">
                <a:solidFill>
                  <a:schemeClr val="tx1"/>
                </a:solidFill>
                <a:latin typeface="等线" pitchFamily="2" charset="-122"/>
                <a:ea typeface="等线" pitchFamily="2" charset="-122"/>
                <a:cs typeface="Times New Roman" pitchFamily="18" charset="0"/>
              </a:rPr>
              <a:t>优先安排的最终目的是为了使短途车和长途车在空载率和单位时间的收益上都尽量均衡，于是我们先直观地观察短途车空载率、收益与上一个短途单的关系。</a:t>
            </a:r>
            <a:endParaRPr lang="en-US" altLang="zh-CN" sz="2400" b="0" i="0" u="none" strike="noStrike" kern="100" cap="none" spc="0" baseline="0">
              <a:solidFill>
                <a:schemeClr val="tx1"/>
              </a:solidFill>
              <a:latin typeface="等线" pitchFamily="2" charset="-122"/>
              <a:ea typeface="等线" pitchFamily="2" charset="-122"/>
              <a:cs typeface="Times New Roman" pitchFamily="18" charset="0"/>
            </a:endParaRPr>
          </a:p>
          <a:p>
            <a:pPr marL="0" indent="304800" algn="just">
              <a:lnSpc>
                <a:spcPct val="100000"/>
              </a:lnSpc>
              <a:spcBef>
                <a:spcPts val="0"/>
              </a:spcBef>
              <a:spcAft>
                <a:spcPts val="0"/>
              </a:spcAft>
              <a:buNone/>
            </a:pPr>
            <a:r>
              <a:rPr lang="zh-CN" altLang="en-US" sz="2400" b="0" i="0" u="none" strike="noStrike" kern="100" cap="none" spc="0" baseline="0">
                <a:solidFill>
                  <a:schemeClr val="tx1"/>
                </a:solidFill>
                <a:latin typeface="等线" pitchFamily="2" charset="-122"/>
                <a:ea typeface="等线" pitchFamily="2" charset="-122"/>
                <a:cs typeface="Times New Roman" pitchFamily="18" charset="0"/>
              </a:rPr>
              <a:t>首先，我们观察当改变优先排队位置时，短途车空载率、收益与长途车的对比，以直观找到较优的排队位置。我们假设机场来了一个上一单行程为</a:t>
            </a:r>
            <a:r>
              <a:rPr lang="en-US" altLang="zh-CN" sz="2400" b="0" i="0" u="none" strike="noStrike" kern="100" cap="none" spc="0" baseline="0">
                <a:solidFill>
                  <a:schemeClr val="tx1"/>
                </a:solidFill>
                <a:latin typeface="等线" pitchFamily="2" charset="-122"/>
                <a:ea typeface="等线" pitchFamily="2" charset="-122"/>
                <a:cs typeface="Times New Roman" pitchFamily="18" charset="0"/>
              </a:rPr>
              <a:t>15km</a:t>
            </a:r>
            <a:r>
              <a:rPr lang="zh-CN" altLang="en-US" sz="2400" b="0" i="0" u="none" strike="noStrike" kern="100" cap="none" spc="0" baseline="0">
                <a:solidFill>
                  <a:schemeClr val="tx1"/>
                </a:solidFill>
                <a:latin typeface="等线" pitchFamily="2" charset="-122"/>
                <a:ea typeface="等线" pitchFamily="2" charset="-122"/>
                <a:cs typeface="Times New Roman" pitchFamily="18" charset="0"/>
              </a:rPr>
              <a:t>的短途车，那么不同排队位置的结果如图所示。</a:t>
            </a:r>
            <a:endParaRPr lang="zh-CN" altLang="en-US" sz="2400" b="0" i="0" u="none" strike="noStrike" kern="100" cap="none" spc="0" baseline="0">
              <a:solidFill>
                <a:schemeClr val="tx1"/>
              </a:solidFill>
              <a:latin typeface="等线" pitchFamily="2" charset="-122"/>
              <a:ea typeface="等线" pitchFamily="2" charset="-122"/>
              <a:cs typeface="Times New Roman" pitchFamily="18" charset="0"/>
            </a:endParaRPr>
          </a:p>
        </p:txBody>
      </p:sp>
      <p:pic>
        <p:nvPicPr>
          <p:cNvPr id="200" name="图片"/>
          <p:cNvPicPr>
            <a:picLocks noChangeAspect="1"/>
          </p:cNvPicPr>
          <p:nvPr/>
        </p:nvPicPr>
        <p:blipFill>
          <a:blip r:embed="rId4" cstate="print"/>
          <a:stretch>
            <a:fillRect/>
          </a:stretch>
        </p:blipFill>
        <p:spPr>
          <a:xfrm rot="0">
            <a:off x="5098711" y="7220534"/>
            <a:ext cx="8160089" cy="2911208"/>
          </a:xfrm>
          <a:prstGeom prst="rect"/>
          <a:noFill/>
          <a:ln w="12700" cmpd="sng" cap="flat">
            <a:noFill/>
            <a:prstDash val="solid"/>
            <a:miter/>
          </a:ln>
        </p:spPr>
      </p:pic>
    </p:spTree>
    <p:extLst>
      <p:ext uri="{BB962C8B-B14F-4D97-AF65-F5344CB8AC3E}">
        <p14:creationId xmlns:p14="http://schemas.microsoft.com/office/powerpoint/2010/main" val="1427008970"/>
      </p:ext>
    </p:extLst>
  </p:cSld>
  <p:clrMapOvr>
    <a:masterClrMapping/>
  </p:clrMapOvr>
</p:sld>
</file>

<file path=ppt/slides/slide1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1" name="曲线"/>
          <p:cNvSpPr>
            <a:spLocks/>
          </p:cNvSpPr>
          <p:nvPr/>
        </p:nvSpPr>
        <p:spPr>
          <a:xfrm rot="-4142634">
            <a:off x="-155020" y="6417659"/>
            <a:ext cx="3994676" cy="5476823"/>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blipFill>
          <a:ln cmpd="sng" cap="flat">
            <a:noFill/>
            <a:prstDash val="solid"/>
            <a:miter/>
          </a:ln>
        </p:spPr>
      </p:sp>
      <p:sp>
        <p:nvSpPr>
          <p:cNvPr id="202" name="曲线"/>
          <p:cNvSpPr>
            <a:spLocks/>
          </p:cNvSpPr>
          <p:nvPr/>
        </p:nvSpPr>
        <p:spPr>
          <a:xfrm rot="0">
            <a:off x="-2457367" y="8059543"/>
            <a:ext cx="7315200" cy="2958662"/>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2">
              <a:alphaModFix amt="34000"/>
            </a:blip>
            <a:stretch/>
          </a:blipFill>
          <a:ln cmpd="sng" cap="flat">
            <a:noFill/>
            <a:prstDash val="solid"/>
            <a:miter/>
          </a:ln>
        </p:spPr>
      </p:sp>
      <p:grpSp>
        <p:nvGrpSpPr>
          <p:cNvPr id="205" name="组合"/>
          <p:cNvGrpSpPr>
            <a:grpSpLocks/>
          </p:cNvGrpSpPr>
          <p:nvPr/>
        </p:nvGrpSpPr>
        <p:grpSpPr>
          <a:xfrm>
            <a:off x="-76846" y="-274084"/>
            <a:ext cx="18441692" cy="10618179"/>
            <a:chOff x="-76846" y="-274084"/>
            <a:chExt cx="18441692" cy="10618179"/>
          </a:xfrm>
        </p:grpSpPr>
        <p:sp>
          <p:nvSpPr>
            <p:cNvPr id="203" name="曲线"/>
            <p:cNvSpPr>
              <a:spLocks/>
            </p:cNvSpPr>
            <p:nvPr/>
          </p:nvSpPr>
          <p:spPr>
            <a:xfrm rot="0">
              <a:off x="-76846" y="-57093"/>
              <a:ext cx="18441692" cy="10401187"/>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F4F4F8">
                <a:alpha val="90000"/>
              </a:srgbClr>
            </a:solidFill>
            <a:ln cmpd="sng" cap="flat">
              <a:noFill/>
              <a:prstDash val="solid"/>
              <a:miter/>
            </a:ln>
          </p:spPr>
        </p:sp>
        <p:sp>
          <p:nvSpPr>
            <p:cNvPr id="204" name="矩形"/>
            <p:cNvSpPr>
              <a:spLocks/>
            </p:cNvSpPr>
            <p:nvPr/>
          </p:nvSpPr>
          <p:spPr>
            <a:xfrm rot="0">
              <a:off x="-76846" y="-274084"/>
              <a:ext cx="3086100" cy="3303091"/>
            </a:xfrm>
            <a:prstGeom prst="rect"/>
            <a:noFill/>
            <a:ln w="12700" cmpd="sng" cap="flat">
              <a:noFill/>
              <a:prstDash val="solid"/>
              <a:miter/>
            </a:ln>
          </p:spPr>
        </p:sp>
      </p:grpSp>
      <p:sp>
        <p:nvSpPr>
          <p:cNvPr id="206" name="曲线"/>
          <p:cNvSpPr>
            <a:spLocks/>
          </p:cNvSpPr>
          <p:nvPr/>
        </p:nvSpPr>
        <p:spPr>
          <a:xfrm rot="3854914">
            <a:off x="-315583" y="-6938240"/>
            <a:ext cx="17684360" cy="22924170"/>
          </a:xfrm>
          <a:custGeom>
            <a:gdLst>
              <a:gd name="T1" fmla="*/ 0 w 21600"/>
              <a:gd name="T2" fmla="*/ 0 h 21600"/>
              <a:gd name="T3" fmla="*/ 21600 w 21600"/>
              <a:gd name="T4" fmla="*/ 21600 h 21600"/>
            </a:gdLst>
            <a:rect l="T1" t="T2" r="T3" b="T4"/>
            <a:pathLst>
              <a:path w="21600" h="21600">
                <a:moveTo>
                  <a:pt x="0" y="0"/>
                </a:moveTo>
                <a:lnTo>
                  <a:pt x="21599" y="0"/>
                </a:lnTo>
                <a:lnTo>
                  <a:pt x="21599" y="21600"/>
                </a:lnTo>
                <a:lnTo>
                  <a:pt x="0" y="21600"/>
                </a:lnTo>
                <a:lnTo>
                  <a:pt x="0" y="0"/>
                </a:lnTo>
                <a:close/>
              </a:path>
            </a:pathLst>
          </a:custGeom>
          <a:blipFill rotWithShape="1">
            <a:blip r:embed="rId3">
              <a:alphaModFix amt="8000"/>
            </a:blip>
            <a:stretch/>
          </a:blipFill>
          <a:ln cmpd="sng" cap="flat">
            <a:noFill/>
            <a:prstDash val="solid"/>
            <a:miter/>
          </a:ln>
        </p:spPr>
      </p:sp>
      <p:sp>
        <p:nvSpPr>
          <p:cNvPr id="207" name="文本框"/>
          <p:cNvSpPr>
            <a:spLocks noGrp="1"/>
          </p:cNvSpPr>
          <p:nvPr>
            <p:ph type="ctrTitle"/>
          </p:nvPr>
        </p:nvSpPr>
        <p:spPr>
          <a:xfrm rot="0">
            <a:off x="-1219200" y="-73985"/>
            <a:ext cx="7772400" cy="1470025"/>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zh-CN" altLang="en-US" sz="5400" b="0" i="0" u="none" strike="noStrike" kern="1200" cap="none" spc="0" baseline="0">
                <a:solidFill>
                  <a:schemeClr val="tx1"/>
                </a:solidFill>
                <a:latin typeface="宋体" pitchFamily="0" charset="0"/>
                <a:ea typeface="宋体" pitchFamily="0" charset="0"/>
                <a:cs typeface="Lucida Sans"/>
              </a:rPr>
              <a:t>模型建立与求解</a:t>
            </a:r>
            <a:endParaRPr lang="zh-CN" altLang="en-US" sz="5400" b="0" i="0" u="none" strike="noStrike" kern="1200" cap="none" spc="0" baseline="0">
              <a:solidFill>
                <a:schemeClr val="tx1"/>
              </a:solidFill>
              <a:latin typeface="宋体" pitchFamily="0" charset="0"/>
              <a:ea typeface="宋体" pitchFamily="0" charset="0"/>
              <a:cs typeface="Lucida Sans"/>
            </a:endParaRPr>
          </a:p>
        </p:txBody>
      </p:sp>
      <p:sp>
        <p:nvSpPr>
          <p:cNvPr id="208" name="文本框"/>
          <p:cNvSpPr>
            <a:spLocks noGrp="1"/>
          </p:cNvSpPr>
          <p:nvPr>
            <p:ph type="subTitle" idx="1"/>
          </p:nvPr>
        </p:nvSpPr>
        <p:spPr>
          <a:xfrm rot="0">
            <a:off x="2057400" y="1180490"/>
            <a:ext cx="14706600" cy="7544410"/>
          </a:xfrm>
          <a:prstGeom prst="rect"/>
          <a:noFill/>
          <a:ln w="12700" cmpd="sng" cap="flat">
            <a:noFill/>
            <a:prstDash val="solid"/>
            <a:miter/>
          </a:ln>
        </p:spPr>
        <p:txBody>
          <a:bodyPr vert="horz" wrap="square" lIns="91440" tIns="45720" rIns="91440" bIns="45720" anchor="t" anchorCtr="0">
            <a:prstTxWarp prst="textNoShape"/>
          </a:bodyPr>
          <a:lstStyle/>
          <a:p>
            <a:pPr marL="0" indent="304800" algn="l">
              <a:lnSpc>
                <a:spcPct val="100000"/>
              </a:lnSpc>
              <a:spcBef>
                <a:spcPct val="20000"/>
              </a:spcBef>
              <a:spcAft>
                <a:spcPts val="0"/>
              </a:spcAft>
              <a:buNone/>
            </a:pPr>
            <a:r>
              <a:rPr lang="zh-CN" altLang="en-US" sz="4000" b="0" i="0" u="none" strike="noStrike" kern="100" cap="none" spc="0" baseline="0">
                <a:solidFill>
                  <a:schemeClr val="tx1"/>
                </a:solidFill>
                <a:latin typeface="等线" pitchFamily="2" charset="-122"/>
                <a:ea typeface="等线" pitchFamily="2" charset="-122"/>
                <a:cs typeface="Times New Roman" pitchFamily="18" charset="0"/>
              </a:rPr>
              <a:t>每一个短途行驶里程，都对应一个最优的排队位置，且短途越短，出租车优先排队位置越靠前，当行驶里程达到</a:t>
            </a:r>
            <a:r>
              <a:rPr lang="en-US" altLang="zh-CN" sz="4000" b="0" i="0" u="none" strike="noStrike" kern="100" cap="none" spc="0" baseline="0">
                <a:solidFill>
                  <a:schemeClr val="tx1"/>
                </a:solidFill>
                <a:latin typeface="等线" pitchFamily="2" charset="-122"/>
                <a:ea typeface="等线" pitchFamily="2" charset="-122"/>
                <a:cs typeface="Times New Roman" pitchFamily="18" charset="0"/>
              </a:rPr>
              <a:t>24km</a:t>
            </a:r>
            <a:r>
              <a:rPr lang="zh-CN" altLang="en-US" sz="4000" b="0" i="0" u="none" strike="noStrike" kern="100" cap="none" spc="0" baseline="0">
                <a:solidFill>
                  <a:schemeClr val="tx1"/>
                </a:solidFill>
                <a:latin typeface="等线" pitchFamily="2" charset="-122"/>
                <a:ea typeface="等线" pitchFamily="2" charset="-122"/>
                <a:cs typeface="Times New Roman" pitchFamily="18" charset="0"/>
              </a:rPr>
              <a:t>时，优先排队位置为</a:t>
            </a:r>
            <a:r>
              <a:rPr lang="en-US" altLang="zh-CN" sz="4000" b="0" i="0" u="none" strike="noStrike" kern="100" cap="none" spc="0" baseline="0">
                <a:solidFill>
                  <a:schemeClr val="tx1"/>
                </a:solidFill>
                <a:latin typeface="等线" pitchFamily="2" charset="-122"/>
                <a:ea typeface="等线" pitchFamily="2" charset="-122"/>
                <a:cs typeface="Times New Roman" pitchFamily="18" charset="0"/>
              </a:rPr>
              <a:t>90</a:t>
            </a:r>
            <a:r>
              <a:rPr lang="zh-CN" altLang="en-US" sz="4000" b="0" i="0" u="none" strike="noStrike" kern="100" cap="none" spc="0" baseline="0">
                <a:solidFill>
                  <a:schemeClr val="tx1"/>
                </a:solidFill>
                <a:latin typeface="等线" pitchFamily="2" charset="-122"/>
                <a:ea typeface="等线" pitchFamily="2" charset="-122"/>
                <a:cs typeface="Times New Roman" pitchFamily="18" charset="0"/>
              </a:rPr>
              <a:t>，已经接近排队总长度。粗略观察，当行驶里程在</a:t>
            </a:r>
            <a:r>
              <a:rPr lang="en-US" altLang="zh-CN" sz="4000" b="0" i="0" u="none" strike="noStrike" kern="100" cap="none" spc="0" baseline="0">
                <a:solidFill>
                  <a:schemeClr val="tx1"/>
                </a:solidFill>
                <a:latin typeface="等线" pitchFamily="2" charset="-122"/>
                <a:ea typeface="等线" pitchFamily="2" charset="-122"/>
                <a:cs typeface="Times New Roman" pitchFamily="18" charset="0"/>
              </a:rPr>
              <a:t>0~5km</a:t>
            </a:r>
            <a:r>
              <a:rPr lang="zh-CN" altLang="en-US" sz="4000" b="0" i="0" u="none" strike="noStrike" kern="100" cap="none" spc="0" baseline="0">
                <a:solidFill>
                  <a:schemeClr val="tx1"/>
                </a:solidFill>
                <a:latin typeface="等线" pitchFamily="2" charset="-122"/>
                <a:ea typeface="等线" pitchFamily="2" charset="-122"/>
                <a:cs typeface="Times New Roman" pitchFamily="18" charset="0"/>
              </a:rPr>
              <a:t>之内，应该排在</a:t>
            </a:r>
            <a:r>
              <a:rPr lang="en-US" altLang="zh-CN" sz="4000" b="0" i="0" u="none" strike="noStrike" kern="100" cap="none" spc="0" baseline="0">
                <a:solidFill>
                  <a:schemeClr val="tx1"/>
                </a:solidFill>
                <a:latin typeface="等线" pitchFamily="2" charset="-122"/>
                <a:ea typeface="等线" pitchFamily="2" charset="-122"/>
                <a:cs typeface="Times New Roman" pitchFamily="18" charset="0"/>
              </a:rPr>
              <a:t>10</a:t>
            </a:r>
            <a:r>
              <a:rPr lang="zh-CN" altLang="en-US" sz="4000" b="0" i="0" u="none" strike="noStrike" kern="100" cap="none" spc="0" baseline="0">
                <a:solidFill>
                  <a:schemeClr val="tx1"/>
                </a:solidFill>
                <a:latin typeface="等线" pitchFamily="2" charset="-122"/>
                <a:ea typeface="等线" pitchFamily="2" charset="-122"/>
                <a:cs typeface="Times New Roman" pitchFamily="18" charset="0"/>
              </a:rPr>
              <a:t>位之前，当行驶里程在</a:t>
            </a:r>
            <a:r>
              <a:rPr lang="en-US" altLang="zh-CN" sz="4000" b="0" i="0" u="none" strike="noStrike" kern="100" cap="none" spc="0" baseline="0">
                <a:solidFill>
                  <a:schemeClr val="tx1"/>
                </a:solidFill>
                <a:latin typeface="等线" pitchFamily="2" charset="-122"/>
                <a:ea typeface="等线" pitchFamily="2" charset="-122"/>
                <a:cs typeface="Times New Roman" pitchFamily="18" charset="0"/>
              </a:rPr>
              <a:t>5~12km</a:t>
            </a:r>
            <a:r>
              <a:rPr lang="zh-CN" altLang="en-US" sz="4000" b="0" i="0" u="none" strike="noStrike" kern="100" cap="none" spc="0" baseline="0">
                <a:solidFill>
                  <a:schemeClr val="tx1"/>
                </a:solidFill>
                <a:latin typeface="等线" pitchFamily="2" charset="-122"/>
                <a:ea typeface="等线" pitchFamily="2" charset="-122"/>
                <a:cs typeface="Times New Roman" pitchFamily="18" charset="0"/>
              </a:rPr>
              <a:t>之内，应该排在</a:t>
            </a:r>
            <a:r>
              <a:rPr lang="en-US" altLang="zh-CN" sz="4000" b="0" i="0" u="none" strike="noStrike" kern="100" cap="none" spc="0" baseline="0">
                <a:solidFill>
                  <a:schemeClr val="tx1"/>
                </a:solidFill>
                <a:latin typeface="等线" pitchFamily="2" charset="-122"/>
                <a:ea typeface="等线" pitchFamily="2" charset="-122"/>
                <a:cs typeface="Times New Roman" pitchFamily="18" charset="0"/>
              </a:rPr>
              <a:t>10~20 </a:t>
            </a:r>
            <a:r>
              <a:rPr lang="zh-CN" altLang="en-US" sz="4000" b="0" i="0" u="none" strike="noStrike" kern="100" cap="none" spc="0" baseline="0">
                <a:solidFill>
                  <a:schemeClr val="tx1"/>
                </a:solidFill>
                <a:latin typeface="等线" pitchFamily="2" charset="-122"/>
                <a:ea typeface="等线" pitchFamily="2" charset="-122"/>
                <a:cs typeface="Times New Roman" pitchFamily="18" charset="0"/>
              </a:rPr>
              <a:t>位之间，当行驶里程在</a:t>
            </a:r>
            <a:r>
              <a:rPr lang="en-US" altLang="zh-CN" sz="4000" b="0" i="0" u="none" strike="noStrike" kern="100" cap="none" spc="0" baseline="0">
                <a:solidFill>
                  <a:schemeClr val="tx1"/>
                </a:solidFill>
                <a:latin typeface="等线" pitchFamily="2" charset="-122"/>
                <a:ea typeface="等线" pitchFamily="2" charset="-122"/>
                <a:cs typeface="Times New Roman" pitchFamily="18" charset="0"/>
              </a:rPr>
              <a:t>12- -20km</a:t>
            </a:r>
            <a:r>
              <a:rPr lang="zh-CN" altLang="en-US" sz="4000" b="0" i="0" u="none" strike="noStrike" kern="100" cap="none" spc="0" baseline="0">
                <a:solidFill>
                  <a:schemeClr val="tx1"/>
                </a:solidFill>
                <a:latin typeface="等线" pitchFamily="2" charset="-122"/>
                <a:ea typeface="等线" pitchFamily="2" charset="-122"/>
                <a:cs typeface="Times New Roman" pitchFamily="18" charset="0"/>
              </a:rPr>
              <a:t>之间，应该排在</a:t>
            </a:r>
            <a:r>
              <a:rPr lang="en-US" altLang="zh-CN" sz="4000" b="0" i="0" u="none" strike="noStrike" kern="100" cap="none" spc="0" baseline="0">
                <a:solidFill>
                  <a:schemeClr val="tx1"/>
                </a:solidFill>
                <a:latin typeface="等线" pitchFamily="2" charset="-122"/>
                <a:ea typeface="等线" pitchFamily="2" charset="-122"/>
                <a:cs typeface="Times New Roman" pitchFamily="18" charset="0"/>
              </a:rPr>
              <a:t>20- 40</a:t>
            </a:r>
            <a:r>
              <a:rPr lang="zh-CN" altLang="en-US" sz="4000" b="0" i="0" u="none" strike="noStrike" kern="100" cap="none" spc="0" baseline="0">
                <a:solidFill>
                  <a:schemeClr val="tx1"/>
                </a:solidFill>
                <a:latin typeface="等线" pitchFamily="2" charset="-122"/>
                <a:ea typeface="等线" pitchFamily="2" charset="-122"/>
                <a:cs typeface="Times New Roman" pitchFamily="18" charset="0"/>
              </a:rPr>
              <a:t>位之间，当行驶里程大于</a:t>
            </a:r>
            <a:r>
              <a:rPr lang="en-US" altLang="zh-CN" sz="4000" b="0" i="0" u="none" strike="noStrike" kern="100" cap="none" spc="0" baseline="0">
                <a:solidFill>
                  <a:schemeClr val="tx1"/>
                </a:solidFill>
                <a:latin typeface="等线" pitchFamily="2" charset="-122"/>
                <a:ea typeface="等线" pitchFamily="2" charset="-122"/>
                <a:cs typeface="Times New Roman" pitchFamily="18" charset="0"/>
              </a:rPr>
              <a:t>20km</a:t>
            </a:r>
            <a:r>
              <a:rPr lang="zh-CN" altLang="en-US" sz="4000" b="0" i="0" u="none" strike="noStrike" kern="100" cap="none" spc="0" baseline="0">
                <a:solidFill>
                  <a:schemeClr val="tx1"/>
                </a:solidFill>
                <a:latin typeface="等线" pitchFamily="2" charset="-122"/>
                <a:ea typeface="等线" pitchFamily="2" charset="-122"/>
                <a:cs typeface="Times New Roman" pitchFamily="18" charset="0"/>
              </a:rPr>
              <a:t>，排队位置迅速接近总队列的尾部。</a:t>
            </a:r>
            <a:endParaRPr lang="en-US" altLang="zh-CN" sz="4000" b="0" i="0" u="none" strike="noStrike" kern="100" cap="none" spc="0" baseline="0">
              <a:solidFill>
                <a:schemeClr val="tx1"/>
              </a:solidFill>
              <a:latin typeface="等线" pitchFamily="2" charset="-122"/>
              <a:ea typeface="等线" pitchFamily="2" charset="-122"/>
              <a:cs typeface="Times New Roman" pitchFamily="18" charset="0"/>
            </a:endParaRPr>
          </a:p>
          <a:p>
            <a:pPr marL="0" indent="304800" algn="l">
              <a:lnSpc>
                <a:spcPct val="100000"/>
              </a:lnSpc>
              <a:spcBef>
                <a:spcPct val="20000"/>
              </a:spcBef>
              <a:spcAft>
                <a:spcPts val="0"/>
              </a:spcAft>
              <a:buNone/>
            </a:pPr>
            <a:r>
              <a:rPr lang="zh-CN" altLang="en-US" sz="4000" b="0" i="0" u="none" strike="noStrike" kern="100" cap="none" spc="0" baseline="0">
                <a:solidFill>
                  <a:schemeClr val="tx1"/>
                </a:solidFill>
                <a:latin typeface="等线" pitchFamily="2" charset="-122"/>
                <a:ea typeface="等线" pitchFamily="2" charset="-122"/>
                <a:cs typeface="Times New Roman" pitchFamily="18" charset="0"/>
              </a:rPr>
              <a:t>当我们按照最优排队方案排队之后，短途车的空载率与长途车的空载率近似相等，并且短途车的单位时间收益与长途车的单位时间收益也近似相等，达到了我们均衡长途车和短途车空载率、收益的目的，反映出这种优先排队方案的合理性。</a:t>
            </a:r>
            <a:endParaRPr lang="zh-CN" altLang="en-US" sz="4000" b="0" i="0" u="none" strike="noStrike" kern="100" cap="none" spc="0" baseline="0">
              <a:solidFill>
                <a:schemeClr val="tx1"/>
              </a:solidFill>
              <a:latin typeface="等线" pitchFamily="2" charset="-122"/>
              <a:ea typeface="等线" pitchFamily="2" charset="-122"/>
              <a:cs typeface="Times New Roman" pitchFamily="18" charset="0"/>
            </a:endParaRPr>
          </a:p>
        </p:txBody>
      </p:sp>
    </p:spTree>
    <p:extLst>
      <p:ext uri="{BB962C8B-B14F-4D97-AF65-F5344CB8AC3E}">
        <p14:creationId xmlns:p14="http://schemas.microsoft.com/office/powerpoint/2010/main" val="24312969"/>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rgbClr val="F4F4F8"/>
        </a:solidFill>
      </p:bgPr>
    </p:bg>
    <p:spTree>
      <p:nvGrpSpPr>
        <p:cNvPr id="1" name=""/>
        <p:cNvGrpSpPr/>
        <p:nvPr/>
      </p:nvGrpSpPr>
      <p:grpSpPr>
        <a:xfrm>
          <a:off x="0" y="0"/>
          <a:ext cx="0" cy="0"/>
          <a:chOff x="0" y="0"/>
          <a:chExt cx="0" cy="0"/>
        </a:xfrm>
      </p:grpSpPr>
      <p:sp>
        <p:nvSpPr>
          <p:cNvPr id="15" name="矩形"/>
          <p:cNvSpPr>
            <a:spLocks/>
          </p:cNvSpPr>
          <p:nvPr/>
        </p:nvSpPr>
        <p:spPr>
          <a:xfrm rot="0">
            <a:off x="1428977" y="1322657"/>
            <a:ext cx="2633999" cy="147574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1620"/>
              </a:lnSpc>
              <a:spcBef>
                <a:spcPts val="0"/>
              </a:spcBef>
              <a:spcAft>
                <a:spcPts val="0"/>
              </a:spcAft>
              <a:buNone/>
            </a:pPr>
            <a:r>
              <a:rPr lang="zh-CN" altLang="en-US" sz="8300" b="0" i="0" u="none" strike="noStrike" kern="1200" cap="none" spc="0" baseline="0">
                <a:solidFill>
                  <a:srgbClr val="1C15ED"/>
                </a:solidFill>
                <a:latin typeface="Calibri" pitchFamily="0" charset="0"/>
                <a:ea typeface="思源黑体" pitchFamily="0" charset="-122"/>
                <a:cs typeface="Calibri" pitchFamily="0" charset="0"/>
              </a:rPr>
              <a:t>目录</a:t>
            </a:r>
            <a:endParaRPr lang="zh-CN" altLang="en-US" sz="8300" b="0" i="0" u="none" strike="noStrike" kern="1200" cap="none" spc="0" baseline="0">
              <a:solidFill>
                <a:srgbClr val="1C15ED"/>
              </a:solidFill>
              <a:latin typeface="Calibri" pitchFamily="0" charset="0"/>
              <a:ea typeface="思源黑体" pitchFamily="0" charset="-122"/>
              <a:cs typeface="Calibri" pitchFamily="0" charset="0"/>
            </a:endParaRPr>
          </a:p>
        </p:txBody>
      </p:sp>
      <p:sp>
        <p:nvSpPr>
          <p:cNvPr id="16" name="曲线"/>
          <p:cNvSpPr>
            <a:spLocks/>
          </p:cNvSpPr>
          <p:nvPr/>
        </p:nvSpPr>
        <p:spPr>
          <a:xfrm rot="0">
            <a:off x="1229311" y="4753850"/>
            <a:ext cx="2401708" cy="2401707"/>
          </a:xfrm>
          <a:custGeom>
            <a:gdLst>
              <a:gd name="T1" fmla="*/ 0 w 21600"/>
              <a:gd name="T2" fmla="*/ 0 h 21600"/>
              <a:gd name="T3" fmla="*/ 21600 w 21600"/>
              <a:gd name="T4" fmla="*/ 21600 h 21600"/>
            </a:gdLst>
            <a:rect l="T1" t="T2" r="T3" b="T4"/>
            <a:pathLst>
              <a:path w="21600" h="21600">
                <a:moveTo>
                  <a:pt x="0" y="0"/>
                </a:moveTo>
                <a:lnTo>
                  <a:pt x="21599" y="0"/>
                </a:lnTo>
                <a:lnTo>
                  <a:pt x="21599" y="21600"/>
                </a:lnTo>
                <a:lnTo>
                  <a:pt x="0" y="21600"/>
                </a:lnTo>
                <a:lnTo>
                  <a:pt x="0" y="0"/>
                </a:lnTo>
                <a:close/>
              </a:path>
            </a:pathLst>
          </a:custGeom>
          <a:blipFill rotWithShape="1">
            <a:blip r:embed="rId1"/>
            <a:stretch/>
          </a:blipFill>
          <a:ln cmpd="sng" cap="flat">
            <a:noFill/>
            <a:prstDash val="solid"/>
            <a:miter/>
          </a:ln>
        </p:spPr>
      </p:sp>
      <p:sp>
        <p:nvSpPr>
          <p:cNvPr id="17" name="曲线"/>
          <p:cNvSpPr>
            <a:spLocks/>
          </p:cNvSpPr>
          <p:nvPr/>
        </p:nvSpPr>
        <p:spPr>
          <a:xfrm rot="0">
            <a:off x="1594582" y="5119121"/>
            <a:ext cx="1671164" cy="167116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2"/>
            <a:stretch/>
          </a:blipFill>
          <a:ln cmpd="sng" cap="flat">
            <a:noFill/>
            <a:prstDash val="solid"/>
            <a:miter/>
          </a:ln>
        </p:spPr>
      </p:sp>
      <p:sp>
        <p:nvSpPr>
          <p:cNvPr id="18" name="矩形"/>
          <p:cNvSpPr>
            <a:spLocks/>
          </p:cNvSpPr>
          <p:nvPr/>
        </p:nvSpPr>
        <p:spPr>
          <a:xfrm rot="0">
            <a:off x="2030092" y="6099673"/>
            <a:ext cx="800145" cy="320040"/>
          </a:xfrm>
          <a:prstGeom prst="rect"/>
          <a:noFill/>
          <a:ln w="12700" cmpd="sng" cap="flat">
            <a:noFill/>
            <a:prstDash val="solid"/>
            <a:miter/>
          </a:ln>
        </p:spPr>
        <p:txBody>
          <a:bodyPr vert="horz" wrap="square" lIns="0" tIns="0" rIns="0" bIns="0" anchor="t" anchorCtr="0">
            <a:prstTxWarp prst="textNoShape"/>
            <a:spAutoFit/>
          </a:bodyPr>
          <a:lstStyle/>
          <a:p>
            <a:pPr marL="0" indent="0" algn="ctr">
              <a:lnSpc>
                <a:spcPts val="2520"/>
              </a:lnSpc>
              <a:spcBef>
                <a:spcPts val="0"/>
              </a:spcBef>
              <a:spcAft>
                <a:spcPts val="0"/>
              </a:spcAft>
              <a:buNone/>
            </a:pPr>
            <a:r>
              <a:rPr lang="en-US" altLang="zh-CN" sz="1800" b="0" i="0" u="none" strike="noStrike" kern="1200" cap="none" spc="163" baseline="0">
                <a:solidFill>
                  <a:srgbClr val="1C15ED"/>
                </a:solidFill>
                <a:latin typeface="Aileron Regular" pitchFamily="0" charset="0"/>
                <a:ea typeface="宋体" pitchFamily="0" charset="0"/>
                <a:cs typeface="Calibri" pitchFamily="0" charset="0"/>
              </a:rPr>
              <a:t>PART</a:t>
            </a:r>
            <a:endParaRPr lang="zh-CN" altLang="en-US" sz="1800" b="0" i="0" u="none" strike="noStrike" kern="1200" cap="none" spc="163" baseline="0">
              <a:solidFill>
                <a:srgbClr val="1C15ED"/>
              </a:solidFill>
              <a:latin typeface="Aileron Regular" pitchFamily="0" charset="0"/>
              <a:ea typeface="宋体" pitchFamily="0" charset="0"/>
              <a:cs typeface="Calibri" pitchFamily="0" charset="0"/>
            </a:endParaRPr>
          </a:p>
        </p:txBody>
      </p:sp>
      <p:sp>
        <p:nvSpPr>
          <p:cNvPr id="19" name="矩形"/>
          <p:cNvSpPr>
            <a:spLocks/>
          </p:cNvSpPr>
          <p:nvPr/>
        </p:nvSpPr>
        <p:spPr>
          <a:xfrm rot="0">
            <a:off x="2084409" y="5417436"/>
            <a:ext cx="691511" cy="746759"/>
          </a:xfrm>
          <a:prstGeom prst="rect"/>
          <a:noFill/>
          <a:ln w="12700" cmpd="sng" cap="flat">
            <a:noFill/>
            <a:prstDash val="solid"/>
            <a:miter/>
          </a:ln>
        </p:spPr>
        <p:txBody>
          <a:bodyPr vert="horz" wrap="square" lIns="0" tIns="0" rIns="0" bIns="0" anchor="t" anchorCtr="0">
            <a:prstTxWarp prst="textNoShape"/>
            <a:spAutoFit/>
          </a:bodyPr>
          <a:lstStyle/>
          <a:p>
            <a:pPr marL="0" indent="0" algn="ctr">
              <a:lnSpc>
                <a:spcPts val="5880"/>
              </a:lnSpc>
              <a:spcBef>
                <a:spcPts val="0"/>
              </a:spcBef>
              <a:spcAft>
                <a:spcPts val="0"/>
              </a:spcAft>
              <a:buNone/>
            </a:pPr>
            <a:r>
              <a:rPr lang="en-US" altLang="zh-CN" sz="4200" b="0" i="0" u="none" strike="noStrike" kern="1200" cap="none" spc="0" baseline="0">
                <a:solidFill>
                  <a:srgbClr val="1C15ED"/>
                </a:solidFill>
                <a:latin typeface="Aileron Heavy" pitchFamily="0" charset="0"/>
                <a:ea typeface="宋体" pitchFamily="0" charset="0"/>
                <a:cs typeface="Calibri" pitchFamily="0" charset="0"/>
              </a:rPr>
              <a:t>01</a:t>
            </a:r>
            <a:endParaRPr lang="zh-CN" altLang="en-US" sz="4200" b="0" i="0" u="none" strike="noStrike" kern="1200" cap="none" spc="0" baseline="0">
              <a:solidFill>
                <a:srgbClr val="1C15ED"/>
              </a:solidFill>
              <a:latin typeface="Aileron Heavy" pitchFamily="0" charset="0"/>
              <a:ea typeface="宋体" pitchFamily="0" charset="0"/>
              <a:cs typeface="Calibri" pitchFamily="0" charset="0"/>
            </a:endParaRPr>
          </a:p>
        </p:txBody>
      </p:sp>
      <p:sp>
        <p:nvSpPr>
          <p:cNvPr id="20" name="矩形"/>
          <p:cNvSpPr>
            <a:spLocks/>
          </p:cNvSpPr>
          <p:nvPr/>
        </p:nvSpPr>
        <p:spPr>
          <a:xfrm rot="0">
            <a:off x="1028700" y="7965871"/>
            <a:ext cx="2802929" cy="977899"/>
          </a:xfrm>
          <a:prstGeom prst="rect"/>
          <a:noFill/>
          <a:ln w="12700" cmpd="sng" cap="flat">
            <a:noFill/>
            <a:prstDash val="solid"/>
            <a:miter/>
          </a:ln>
        </p:spPr>
        <p:txBody>
          <a:bodyPr vert="horz" wrap="square" lIns="0" tIns="0" rIns="0" bIns="0" anchor="t" anchorCtr="0">
            <a:prstTxWarp prst="textNoShape"/>
            <a:spAutoFit/>
          </a:bodyPr>
          <a:lstStyle/>
          <a:p>
            <a:pPr marL="0" indent="0" algn="ctr">
              <a:lnSpc>
                <a:spcPts val="7700"/>
              </a:lnSpc>
              <a:spcBef>
                <a:spcPts val="0"/>
              </a:spcBef>
              <a:spcAft>
                <a:spcPts val="0"/>
              </a:spcAft>
              <a:buNone/>
            </a:pPr>
            <a:r>
              <a:rPr lang="zh-CN" altLang="en-US" sz="5500" b="0" i="0" u="none" strike="noStrike" kern="1200" cap="none" spc="0" baseline="0">
                <a:solidFill>
                  <a:srgbClr val="000000"/>
                </a:solidFill>
                <a:latin typeface="Calibri" pitchFamily="0" charset="0"/>
                <a:ea typeface="思源黑体" pitchFamily="0" charset="-122"/>
                <a:cs typeface="Calibri" pitchFamily="0" charset="0"/>
              </a:rPr>
              <a:t>问题重述</a:t>
            </a:r>
            <a:endParaRPr lang="zh-CN" altLang="en-US" sz="5500" b="0" i="0" u="none" strike="noStrike" kern="1200" cap="none" spc="0" baseline="0">
              <a:solidFill>
                <a:srgbClr val="000000"/>
              </a:solidFill>
              <a:latin typeface="Calibri" pitchFamily="0" charset="0"/>
              <a:ea typeface="思源黑体" pitchFamily="0" charset="-122"/>
              <a:cs typeface="Calibri" pitchFamily="0" charset="0"/>
            </a:endParaRPr>
          </a:p>
        </p:txBody>
      </p:sp>
      <p:sp>
        <p:nvSpPr>
          <p:cNvPr id="21" name="直线"/>
          <p:cNvSpPr>
            <a:spLocks/>
          </p:cNvSpPr>
          <p:nvPr/>
        </p:nvSpPr>
        <p:spPr>
          <a:xfrm rot="0">
            <a:off x="2299872" y="7575237"/>
            <a:ext cx="260585" cy="0"/>
          </a:xfrm>
          <a:prstGeom prst="line"/>
          <a:noFill/>
          <a:ln w="19050" cmpd="sng" cap="flat">
            <a:solidFill>
              <a:srgbClr val="1C15ED"/>
            </a:solidFill>
            <a:prstDash val="solid"/>
            <a:round/>
          </a:ln>
        </p:spPr>
      </p:sp>
      <p:sp>
        <p:nvSpPr>
          <p:cNvPr id="22" name="曲线"/>
          <p:cNvSpPr>
            <a:spLocks/>
          </p:cNvSpPr>
          <p:nvPr/>
        </p:nvSpPr>
        <p:spPr>
          <a:xfrm rot="0">
            <a:off x="5618089" y="3863762"/>
            <a:ext cx="2401708" cy="2401707"/>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3"/>
            <a:stretch/>
          </a:blipFill>
          <a:ln cmpd="sng" cap="flat">
            <a:noFill/>
            <a:prstDash val="solid"/>
            <a:miter/>
          </a:ln>
        </p:spPr>
      </p:sp>
      <p:sp>
        <p:nvSpPr>
          <p:cNvPr id="23" name="曲线"/>
          <p:cNvSpPr>
            <a:spLocks/>
          </p:cNvSpPr>
          <p:nvPr/>
        </p:nvSpPr>
        <p:spPr>
          <a:xfrm rot="0">
            <a:off x="5983361" y="4229033"/>
            <a:ext cx="1671165" cy="1671164"/>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4"/>
            <a:stretch/>
          </a:blipFill>
          <a:ln cmpd="sng" cap="flat">
            <a:noFill/>
            <a:prstDash val="solid"/>
            <a:miter/>
          </a:ln>
        </p:spPr>
      </p:sp>
      <p:sp>
        <p:nvSpPr>
          <p:cNvPr id="24" name="矩形"/>
          <p:cNvSpPr>
            <a:spLocks/>
          </p:cNvSpPr>
          <p:nvPr/>
        </p:nvSpPr>
        <p:spPr>
          <a:xfrm rot="0">
            <a:off x="6418871" y="5209585"/>
            <a:ext cx="800144" cy="320040"/>
          </a:xfrm>
          <a:prstGeom prst="rect"/>
          <a:noFill/>
          <a:ln w="12700" cmpd="sng" cap="flat">
            <a:noFill/>
            <a:prstDash val="solid"/>
            <a:miter/>
          </a:ln>
        </p:spPr>
        <p:txBody>
          <a:bodyPr vert="horz" wrap="square" lIns="0" tIns="0" rIns="0" bIns="0" anchor="t" anchorCtr="0">
            <a:prstTxWarp prst="textNoShape"/>
            <a:spAutoFit/>
          </a:bodyPr>
          <a:lstStyle/>
          <a:p>
            <a:pPr marL="0" indent="0" algn="ctr">
              <a:lnSpc>
                <a:spcPts val="2520"/>
              </a:lnSpc>
              <a:spcBef>
                <a:spcPts val="0"/>
              </a:spcBef>
              <a:spcAft>
                <a:spcPts val="0"/>
              </a:spcAft>
              <a:buNone/>
            </a:pPr>
            <a:r>
              <a:rPr lang="en-US" altLang="zh-CN" sz="1800" b="0" i="0" u="none" strike="noStrike" kern="1200" cap="none" spc="163" baseline="0">
                <a:solidFill>
                  <a:srgbClr val="1C15ED"/>
                </a:solidFill>
                <a:latin typeface="Aileron Regular" pitchFamily="0" charset="0"/>
                <a:ea typeface="宋体" pitchFamily="0" charset="0"/>
                <a:cs typeface="Calibri" pitchFamily="0" charset="0"/>
              </a:rPr>
              <a:t>PART</a:t>
            </a:r>
            <a:endParaRPr lang="zh-CN" altLang="en-US" sz="1800" b="0" i="0" u="none" strike="noStrike" kern="1200" cap="none" spc="163" baseline="0">
              <a:solidFill>
                <a:srgbClr val="1C15ED"/>
              </a:solidFill>
              <a:latin typeface="Aileron Regular" pitchFamily="0" charset="0"/>
              <a:ea typeface="宋体" pitchFamily="0" charset="0"/>
              <a:cs typeface="Calibri" pitchFamily="0" charset="0"/>
            </a:endParaRPr>
          </a:p>
        </p:txBody>
      </p:sp>
      <p:sp>
        <p:nvSpPr>
          <p:cNvPr id="25" name="矩形"/>
          <p:cNvSpPr>
            <a:spLocks/>
          </p:cNvSpPr>
          <p:nvPr/>
        </p:nvSpPr>
        <p:spPr>
          <a:xfrm rot="0">
            <a:off x="6384220" y="4527348"/>
            <a:ext cx="869448" cy="746760"/>
          </a:xfrm>
          <a:prstGeom prst="rect"/>
          <a:noFill/>
          <a:ln w="12700" cmpd="sng" cap="flat">
            <a:noFill/>
            <a:prstDash val="solid"/>
            <a:miter/>
          </a:ln>
        </p:spPr>
        <p:txBody>
          <a:bodyPr vert="horz" wrap="square" lIns="0" tIns="0" rIns="0" bIns="0" anchor="t" anchorCtr="0">
            <a:prstTxWarp prst="textNoShape"/>
            <a:spAutoFit/>
          </a:bodyPr>
          <a:lstStyle/>
          <a:p>
            <a:pPr marL="0" indent="0" algn="ctr">
              <a:lnSpc>
                <a:spcPts val="5880"/>
              </a:lnSpc>
              <a:spcBef>
                <a:spcPts val="0"/>
              </a:spcBef>
              <a:spcAft>
                <a:spcPts val="0"/>
              </a:spcAft>
              <a:buNone/>
            </a:pPr>
            <a:r>
              <a:rPr lang="en-US" altLang="zh-CN" sz="4200" b="0" i="0" u="none" strike="noStrike" kern="1200" cap="none" spc="0" baseline="0">
                <a:solidFill>
                  <a:srgbClr val="1C15ED"/>
                </a:solidFill>
                <a:latin typeface="Aileron Heavy" pitchFamily="0" charset="0"/>
                <a:ea typeface="宋体" pitchFamily="0" charset="0"/>
                <a:cs typeface="Calibri" pitchFamily="0" charset="0"/>
              </a:rPr>
              <a:t>02</a:t>
            </a:r>
            <a:endParaRPr lang="zh-CN" altLang="en-US" sz="4200" b="0" i="0" u="none" strike="noStrike" kern="1200" cap="none" spc="0" baseline="0">
              <a:solidFill>
                <a:srgbClr val="1C15ED"/>
              </a:solidFill>
              <a:latin typeface="Aileron Heavy" pitchFamily="0" charset="0"/>
              <a:ea typeface="宋体" pitchFamily="0" charset="0"/>
              <a:cs typeface="Calibri" pitchFamily="0" charset="0"/>
            </a:endParaRPr>
          </a:p>
        </p:txBody>
      </p:sp>
      <p:sp>
        <p:nvSpPr>
          <p:cNvPr id="26" name="矩形"/>
          <p:cNvSpPr>
            <a:spLocks/>
          </p:cNvSpPr>
          <p:nvPr/>
        </p:nvSpPr>
        <p:spPr>
          <a:xfrm rot="0">
            <a:off x="5250032" y="7075782"/>
            <a:ext cx="3076040" cy="977899"/>
          </a:xfrm>
          <a:prstGeom prst="rect"/>
          <a:noFill/>
          <a:ln w="12700" cmpd="sng" cap="flat">
            <a:noFill/>
            <a:prstDash val="solid"/>
            <a:miter/>
          </a:ln>
        </p:spPr>
        <p:txBody>
          <a:bodyPr vert="horz" wrap="square" lIns="0" tIns="0" rIns="0" bIns="0" anchor="t" anchorCtr="0">
            <a:prstTxWarp prst="textNoShape"/>
            <a:spAutoFit/>
          </a:bodyPr>
          <a:lstStyle/>
          <a:p>
            <a:pPr marL="0" indent="0" algn="ctr">
              <a:lnSpc>
                <a:spcPts val="7700"/>
              </a:lnSpc>
              <a:spcBef>
                <a:spcPts val="0"/>
              </a:spcBef>
              <a:spcAft>
                <a:spcPts val="0"/>
              </a:spcAft>
              <a:buNone/>
            </a:pPr>
            <a:r>
              <a:rPr lang="zh-CN" altLang="en-US" sz="5500" b="0" i="0" u="none" strike="noStrike" kern="1200" cap="none" spc="0" baseline="0">
                <a:solidFill>
                  <a:srgbClr val="000000"/>
                </a:solidFill>
                <a:latin typeface="Calibri" pitchFamily="0" charset="0"/>
                <a:ea typeface="思源黑体" pitchFamily="0" charset="-122"/>
                <a:cs typeface="Calibri" pitchFamily="0" charset="0"/>
              </a:rPr>
              <a:t>问题分析</a:t>
            </a:r>
            <a:endParaRPr lang="zh-CN" altLang="en-US" sz="5500" b="0" i="0" u="none" strike="noStrike" kern="1200" cap="none" spc="0" baseline="0">
              <a:solidFill>
                <a:srgbClr val="000000"/>
              </a:solidFill>
              <a:latin typeface="Calibri" pitchFamily="0" charset="0"/>
              <a:ea typeface="思源黑体" pitchFamily="0" charset="-122"/>
              <a:cs typeface="Calibri" pitchFamily="0" charset="0"/>
            </a:endParaRPr>
          </a:p>
        </p:txBody>
      </p:sp>
      <p:sp>
        <p:nvSpPr>
          <p:cNvPr id="27" name="直线"/>
          <p:cNvSpPr>
            <a:spLocks/>
          </p:cNvSpPr>
          <p:nvPr/>
        </p:nvSpPr>
        <p:spPr>
          <a:xfrm rot="0">
            <a:off x="6688651" y="6694674"/>
            <a:ext cx="260584" cy="0"/>
          </a:xfrm>
          <a:prstGeom prst="line"/>
          <a:noFill/>
          <a:ln w="19050" cmpd="sng" cap="flat">
            <a:solidFill>
              <a:srgbClr val="1C15ED"/>
            </a:solidFill>
            <a:prstDash val="solid"/>
            <a:round/>
          </a:ln>
        </p:spPr>
      </p:sp>
      <p:sp>
        <p:nvSpPr>
          <p:cNvPr id="28" name="曲线"/>
          <p:cNvSpPr>
            <a:spLocks/>
          </p:cNvSpPr>
          <p:nvPr/>
        </p:nvSpPr>
        <p:spPr>
          <a:xfrm rot="0">
            <a:off x="10533296" y="2662908"/>
            <a:ext cx="2401707" cy="240170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5"/>
            <a:stretch/>
          </a:blipFill>
          <a:ln cmpd="sng" cap="flat">
            <a:noFill/>
            <a:prstDash val="solid"/>
            <a:miter/>
          </a:ln>
        </p:spPr>
      </p:sp>
      <p:sp>
        <p:nvSpPr>
          <p:cNvPr id="29" name="曲线"/>
          <p:cNvSpPr>
            <a:spLocks/>
          </p:cNvSpPr>
          <p:nvPr/>
        </p:nvSpPr>
        <p:spPr>
          <a:xfrm rot="0">
            <a:off x="10898568" y="3028179"/>
            <a:ext cx="1671164" cy="167116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6"/>
            <a:stretch/>
          </a:blipFill>
          <a:ln cmpd="sng" cap="flat">
            <a:noFill/>
            <a:prstDash val="solid"/>
            <a:miter/>
          </a:ln>
        </p:spPr>
      </p:sp>
      <p:sp>
        <p:nvSpPr>
          <p:cNvPr id="30" name="矩形"/>
          <p:cNvSpPr>
            <a:spLocks/>
          </p:cNvSpPr>
          <p:nvPr/>
        </p:nvSpPr>
        <p:spPr>
          <a:xfrm rot="0">
            <a:off x="11334077" y="4008732"/>
            <a:ext cx="800144" cy="320040"/>
          </a:xfrm>
          <a:prstGeom prst="rect"/>
          <a:noFill/>
          <a:ln w="12700" cmpd="sng" cap="flat">
            <a:noFill/>
            <a:prstDash val="solid"/>
            <a:miter/>
          </a:ln>
        </p:spPr>
        <p:txBody>
          <a:bodyPr vert="horz" wrap="square" lIns="0" tIns="0" rIns="0" bIns="0" anchor="t" anchorCtr="0">
            <a:prstTxWarp prst="textNoShape"/>
            <a:spAutoFit/>
          </a:bodyPr>
          <a:lstStyle/>
          <a:p>
            <a:pPr marL="0" indent="0" algn="ctr">
              <a:lnSpc>
                <a:spcPts val="2520"/>
              </a:lnSpc>
              <a:spcBef>
                <a:spcPts val="0"/>
              </a:spcBef>
              <a:spcAft>
                <a:spcPts val="0"/>
              </a:spcAft>
              <a:buNone/>
            </a:pPr>
            <a:r>
              <a:rPr lang="en-US" altLang="zh-CN" sz="1800" b="0" i="0" u="none" strike="noStrike" kern="1200" cap="none" spc="163" baseline="0">
                <a:solidFill>
                  <a:srgbClr val="1C15ED"/>
                </a:solidFill>
                <a:latin typeface="Aileron Regular" pitchFamily="0" charset="0"/>
                <a:ea typeface="宋体" pitchFamily="0" charset="0"/>
                <a:cs typeface="Calibri" pitchFamily="0" charset="0"/>
              </a:rPr>
              <a:t>PART</a:t>
            </a:r>
            <a:endParaRPr lang="zh-CN" altLang="en-US" sz="1800" b="0" i="0" u="none" strike="noStrike" kern="1200" cap="none" spc="163" baseline="0">
              <a:solidFill>
                <a:srgbClr val="1C15ED"/>
              </a:solidFill>
              <a:latin typeface="Aileron Regular" pitchFamily="0" charset="0"/>
              <a:ea typeface="宋体" pitchFamily="0" charset="0"/>
              <a:cs typeface="Calibri" pitchFamily="0" charset="0"/>
            </a:endParaRPr>
          </a:p>
        </p:txBody>
      </p:sp>
      <p:sp>
        <p:nvSpPr>
          <p:cNvPr id="31" name="矩形"/>
          <p:cNvSpPr>
            <a:spLocks/>
          </p:cNvSpPr>
          <p:nvPr/>
        </p:nvSpPr>
        <p:spPr>
          <a:xfrm rot="0">
            <a:off x="11376824" y="3326494"/>
            <a:ext cx="714652" cy="746759"/>
          </a:xfrm>
          <a:prstGeom prst="rect"/>
          <a:noFill/>
          <a:ln w="12700" cmpd="sng" cap="flat">
            <a:noFill/>
            <a:prstDash val="solid"/>
            <a:miter/>
          </a:ln>
        </p:spPr>
        <p:txBody>
          <a:bodyPr vert="horz" wrap="square" lIns="0" tIns="0" rIns="0" bIns="0" anchor="t" anchorCtr="0">
            <a:prstTxWarp prst="textNoShape"/>
            <a:spAutoFit/>
          </a:bodyPr>
          <a:lstStyle/>
          <a:p>
            <a:pPr marL="0" indent="0" algn="ctr">
              <a:lnSpc>
                <a:spcPts val="5880"/>
              </a:lnSpc>
              <a:spcBef>
                <a:spcPts val="0"/>
              </a:spcBef>
              <a:spcAft>
                <a:spcPts val="0"/>
              </a:spcAft>
              <a:buNone/>
            </a:pPr>
            <a:r>
              <a:rPr lang="en-US" altLang="zh-CN" sz="4200" b="0" i="0" u="none" strike="noStrike" kern="1200" cap="none" spc="0" baseline="0">
                <a:solidFill>
                  <a:srgbClr val="1C15ED"/>
                </a:solidFill>
                <a:latin typeface="Aileron Heavy" pitchFamily="0" charset="0"/>
                <a:ea typeface="宋体" pitchFamily="0" charset="0"/>
                <a:cs typeface="Calibri" pitchFamily="0" charset="0"/>
              </a:rPr>
              <a:t>03</a:t>
            </a:r>
            <a:endParaRPr lang="zh-CN" altLang="en-US" sz="4200" b="0" i="0" u="none" strike="noStrike" kern="1200" cap="none" spc="0" baseline="0">
              <a:solidFill>
                <a:srgbClr val="1C15ED"/>
              </a:solidFill>
              <a:latin typeface="Aileron Heavy" pitchFamily="0" charset="0"/>
              <a:ea typeface="宋体" pitchFamily="0" charset="0"/>
              <a:cs typeface="Calibri" pitchFamily="0" charset="0"/>
            </a:endParaRPr>
          </a:p>
        </p:txBody>
      </p:sp>
      <p:sp>
        <p:nvSpPr>
          <p:cNvPr id="32" name="矩形"/>
          <p:cNvSpPr>
            <a:spLocks/>
          </p:cNvSpPr>
          <p:nvPr/>
        </p:nvSpPr>
        <p:spPr>
          <a:xfrm rot="0">
            <a:off x="10316797" y="5874928"/>
            <a:ext cx="2834706" cy="1955800"/>
          </a:xfrm>
          <a:prstGeom prst="rect"/>
          <a:noFill/>
          <a:ln w="12700" cmpd="sng" cap="flat">
            <a:noFill/>
            <a:prstDash val="solid"/>
            <a:miter/>
          </a:ln>
        </p:spPr>
        <p:txBody>
          <a:bodyPr vert="horz" wrap="square" lIns="0" tIns="0" rIns="0" bIns="0" anchor="t" anchorCtr="0">
            <a:prstTxWarp prst="textNoShape"/>
            <a:spAutoFit/>
          </a:bodyPr>
          <a:lstStyle/>
          <a:p>
            <a:pPr marL="0" indent="0" algn="ctr">
              <a:lnSpc>
                <a:spcPts val="7700"/>
              </a:lnSpc>
              <a:spcBef>
                <a:spcPts val="0"/>
              </a:spcBef>
              <a:spcAft>
                <a:spcPts val="0"/>
              </a:spcAft>
              <a:buNone/>
            </a:pPr>
            <a:r>
              <a:rPr lang="zh-CN" altLang="en-US" sz="5500" b="0" i="0" u="none" strike="noStrike" kern="1200" cap="none" spc="0" baseline="0">
                <a:solidFill>
                  <a:srgbClr val="000000"/>
                </a:solidFill>
                <a:latin typeface="Calibri" pitchFamily="0" charset="0"/>
                <a:ea typeface="思源黑体" pitchFamily="0" charset="-122"/>
                <a:cs typeface="Calibri" pitchFamily="0" charset="0"/>
              </a:rPr>
              <a:t>模型建立与求解</a:t>
            </a:r>
            <a:endParaRPr lang="zh-CN" altLang="en-US" sz="5500" b="0" i="0" u="none" strike="noStrike" kern="1200" cap="none" spc="0" baseline="0">
              <a:solidFill>
                <a:srgbClr val="000000"/>
              </a:solidFill>
              <a:latin typeface="Calibri" pitchFamily="0" charset="0"/>
              <a:ea typeface="思源黑体" pitchFamily="0" charset="-122"/>
              <a:cs typeface="Calibri" pitchFamily="0" charset="0"/>
            </a:endParaRPr>
          </a:p>
        </p:txBody>
      </p:sp>
      <p:sp>
        <p:nvSpPr>
          <p:cNvPr id="33" name="直线"/>
          <p:cNvSpPr>
            <a:spLocks/>
          </p:cNvSpPr>
          <p:nvPr/>
        </p:nvSpPr>
        <p:spPr>
          <a:xfrm rot="0">
            <a:off x="11603858" y="5493820"/>
            <a:ext cx="260584" cy="0"/>
          </a:xfrm>
          <a:prstGeom prst="line"/>
          <a:noFill/>
          <a:ln w="19050" cmpd="sng" cap="flat">
            <a:solidFill>
              <a:srgbClr val="1C15ED"/>
            </a:solidFill>
            <a:prstDash val="solid"/>
            <a:round/>
          </a:ln>
        </p:spPr>
      </p:sp>
      <p:sp>
        <p:nvSpPr>
          <p:cNvPr id="34" name="曲线"/>
          <p:cNvSpPr>
            <a:spLocks/>
          </p:cNvSpPr>
          <p:nvPr/>
        </p:nvSpPr>
        <p:spPr>
          <a:xfrm rot="0">
            <a:off x="14773895" y="4568607"/>
            <a:ext cx="2401707" cy="2401707"/>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7"/>
            <a:stretch/>
          </a:blipFill>
          <a:ln cmpd="sng" cap="flat">
            <a:noFill/>
            <a:prstDash val="solid"/>
            <a:miter/>
          </a:ln>
        </p:spPr>
      </p:sp>
      <p:sp>
        <p:nvSpPr>
          <p:cNvPr id="35" name="曲线"/>
          <p:cNvSpPr>
            <a:spLocks/>
          </p:cNvSpPr>
          <p:nvPr/>
        </p:nvSpPr>
        <p:spPr>
          <a:xfrm rot="0">
            <a:off x="15139164" y="4933878"/>
            <a:ext cx="1671165" cy="167116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8"/>
            <a:stretch/>
          </a:blipFill>
          <a:ln cmpd="sng" cap="flat">
            <a:noFill/>
            <a:prstDash val="solid"/>
            <a:miter/>
          </a:ln>
        </p:spPr>
      </p:sp>
      <p:sp>
        <p:nvSpPr>
          <p:cNvPr id="36" name="矩形"/>
          <p:cNvSpPr>
            <a:spLocks/>
          </p:cNvSpPr>
          <p:nvPr/>
        </p:nvSpPr>
        <p:spPr>
          <a:xfrm rot="0">
            <a:off x="15574675" y="5914431"/>
            <a:ext cx="800144" cy="320040"/>
          </a:xfrm>
          <a:prstGeom prst="rect"/>
          <a:noFill/>
          <a:ln w="12700" cmpd="sng" cap="flat">
            <a:noFill/>
            <a:prstDash val="solid"/>
            <a:miter/>
          </a:ln>
        </p:spPr>
        <p:txBody>
          <a:bodyPr vert="horz" wrap="square" lIns="0" tIns="0" rIns="0" bIns="0" anchor="t" anchorCtr="0">
            <a:prstTxWarp prst="textNoShape"/>
            <a:spAutoFit/>
          </a:bodyPr>
          <a:lstStyle/>
          <a:p>
            <a:pPr marL="0" indent="0" algn="ctr">
              <a:lnSpc>
                <a:spcPts val="2520"/>
              </a:lnSpc>
              <a:spcBef>
                <a:spcPts val="0"/>
              </a:spcBef>
              <a:spcAft>
                <a:spcPts val="0"/>
              </a:spcAft>
              <a:buNone/>
            </a:pPr>
            <a:r>
              <a:rPr lang="en-US" altLang="zh-CN" sz="1800" b="0" i="0" u="none" strike="noStrike" kern="1200" cap="none" spc="163" baseline="0">
                <a:solidFill>
                  <a:srgbClr val="1C15ED"/>
                </a:solidFill>
                <a:latin typeface="Aileron Regular" pitchFamily="0" charset="0"/>
                <a:ea typeface="宋体" pitchFamily="0" charset="0"/>
                <a:cs typeface="Calibri" pitchFamily="0" charset="0"/>
              </a:rPr>
              <a:t>PART</a:t>
            </a:r>
            <a:endParaRPr lang="zh-CN" altLang="en-US" sz="1800" b="0" i="0" u="none" strike="noStrike" kern="1200" cap="none" spc="163" baseline="0">
              <a:solidFill>
                <a:srgbClr val="1C15ED"/>
              </a:solidFill>
              <a:latin typeface="Aileron Regular" pitchFamily="0" charset="0"/>
              <a:ea typeface="宋体" pitchFamily="0" charset="0"/>
              <a:cs typeface="Calibri" pitchFamily="0" charset="0"/>
            </a:endParaRPr>
          </a:p>
        </p:txBody>
      </p:sp>
      <p:sp>
        <p:nvSpPr>
          <p:cNvPr id="37" name="矩形"/>
          <p:cNvSpPr>
            <a:spLocks/>
          </p:cNvSpPr>
          <p:nvPr/>
        </p:nvSpPr>
        <p:spPr>
          <a:xfrm rot="0">
            <a:off x="15542331" y="5232193"/>
            <a:ext cx="864831" cy="746759"/>
          </a:xfrm>
          <a:prstGeom prst="rect"/>
          <a:noFill/>
          <a:ln w="12700" cmpd="sng" cap="flat">
            <a:noFill/>
            <a:prstDash val="solid"/>
            <a:miter/>
          </a:ln>
        </p:spPr>
        <p:txBody>
          <a:bodyPr vert="horz" wrap="square" lIns="0" tIns="0" rIns="0" bIns="0" anchor="t" anchorCtr="0">
            <a:prstTxWarp prst="textNoShape"/>
            <a:spAutoFit/>
          </a:bodyPr>
          <a:lstStyle/>
          <a:p>
            <a:pPr marL="0" indent="0" algn="ctr">
              <a:lnSpc>
                <a:spcPts val="5880"/>
              </a:lnSpc>
              <a:spcBef>
                <a:spcPts val="0"/>
              </a:spcBef>
              <a:spcAft>
                <a:spcPts val="0"/>
              </a:spcAft>
              <a:buNone/>
            </a:pPr>
            <a:r>
              <a:rPr lang="en-US" altLang="zh-CN" sz="4200" b="0" i="0" u="none" strike="noStrike" kern="1200" cap="none" spc="0" baseline="0">
                <a:solidFill>
                  <a:srgbClr val="1C15ED"/>
                </a:solidFill>
                <a:latin typeface="Aileron Heavy" pitchFamily="0" charset="0"/>
                <a:ea typeface="宋体" pitchFamily="0" charset="0"/>
                <a:cs typeface="Calibri" pitchFamily="0" charset="0"/>
              </a:rPr>
              <a:t>04</a:t>
            </a:r>
            <a:endParaRPr lang="zh-CN" altLang="en-US" sz="4200" b="0" i="0" u="none" strike="noStrike" kern="1200" cap="none" spc="0" baseline="0">
              <a:solidFill>
                <a:srgbClr val="1C15ED"/>
              </a:solidFill>
              <a:latin typeface="Aileron Heavy" pitchFamily="0" charset="0"/>
              <a:ea typeface="宋体" pitchFamily="0" charset="0"/>
              <a:cs typeface="Calibri" pitchFamily="0" charset="0"/>
            </a:endParaRPr>
          </a:p>
        </p:txBody>
      </p:sp>
      <p:sp>
        <p:nvSpPr>
          <p:cNvPr id="38" name="矩形"/>
          <p:cNvSpPr>
            <a:spLocks/>
          </p:cNvSpPr>
          <p:nvPr/>
        </p:nvSpPr>
        <p:spPr>
          <a:xfrm rot="0">
            <a:off x="14565015" y="7780628"/>
            <a:ext cx="2610588" cy="1955800"/>
          </a:xfrm>
          <a:prstGeom prst="rect"/>
          <a:noFill/>
          <a:ln w="12700" cmpd="sng" cap="flat">
            <a:noFill/>
            <a:prstDash val="solid"/>
            <a:miter/>
          </a:ln>
        </p:spPr>
        <p:txBody>
          <a:bodyPr vert="horz" wrap="square" lIns="0" tIns="0" rIns="0" bIns="0" anchor="t" anchorCtr="0">
            <a:prstTxWarp prst="textNoShape"/>
            <a:spAutoFit/>
          </a:bodyPr>
          <a:lstStyle/>
          <a:p>
            <a:pPr marL="0" indent="0" algn="ctr">
              <a:lnSpc>
                <a:spcPts val="7700"/>
              </a:lnSpc>
              <a:spcBef>
                <a:spcPts val="0"/>
              </a:spcBef>
              <a:spcAft>
                <a:spcPts val="0"/>
              </a:spcAft>
              <a:buNone/>
            </a:pPr>
            <a:r>
              <a:rPr lang="zh-CN" altLang="en-US" sz="5500" b="0" i="0" u="none" strike="noStrike" kern="1200" cap="none" spc="0" baseline="0">
                <a:solidFill>
                  <a:srgbClr val="000000"/>
                </a:solidFill>
                <a:latin typeface="Calibri" pitchFamily="0" charset="0"/>
                <a:ea typeface="思源黑体" pitchFamily="0" charset="-122"/>
                <a:cs typeface="Calibri" pitchFamily="0" charset="0"/>
              </a:rPr>
              <a:t>评价与推广</a:t>
            </a:r>
            <a:endParaRPr lang="zh-CN" altLang="en-US" sz="5500" b="0" i="0" u="none" strike="noStrike" kern="1200" cap="none" spc="0" baseline="0">
              <a:solidFill>
                <a:srgbClr val="000000"/>
              </a:solidFill>
              <a:latin typeface="Calibri" pitchFamily="0" charset="0"/>
              <a:ea typeface="思源黑体" pitchFamily="0" charset="-122"/>
              <a:cs typeface="Calibri" pitchFamily="0" charset="0"/>
            </a:endParaRPr>
          </a:p>
        </p:txBody>
      </p:sp>
      <p:sp>
        <p:nvSpPr>
          <p:cNvPr id="39" name="直线"/>
          <p:cNvSpPr>
            <a:spLocks/>
          </p:cNvSpPr>
          <p:nvPr/>
        </p:nvSpPr>
        <p:spPr>
          <a:xfrm rot="0">
            <a:off x="15844455" y="7399519"/>
            <a:ext cx="260584" cy="0"/>
          </a:xfrm>
          <a:prstGeom prst="line"/>
          <a:noFill/>
          <a:ln w="19050" cmpd="sng" cap="flat">
            <a:solidFill>
              <a:srgbClr val="1C15ED"/>
            </a:solidFill>
            <a:prstDash val="solid"/>
            <a:round/>
          </a:ln>
        </p:spPr>
      </p:sp>
    </p:spTree>
    <p:extLst>
      <p:ext uri="{BB962C8B-B14F-4D97-AF65-F5344CB8AC3E}">
        <p14:creationId xmlns:p14="http://schemas.microsoft.com/office/powerpoint/2010/main" val="1510739790"/>
      </p:ext>
    </p:extLst>
  </p:cSld>
  <p:clrMapOvr>
    <a:masterClrMapping/>
  </p:clrMapOvr>
</p:sld>
</file>

<file path=ppt/slides/slide2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9" name="曲线"/>
          <p:cNvSpPr>
            <a:spLocks/>
          </p:cNvSpPr>
          <p:nvPr/>
        </p:nvSpPr>
        <p:spPr>
          <a:xfrm flipV="1" rot="0">
            <a:off x="0" y="-1661010"/>
            <a:ext cx="11861388" cy="12132865"/>
          </a:xfrm>
          <a:custGeom>
            <a:gdLst>
              <a:gd name="T1" fmla="*/ 0 w 21600"/>
              <a:gd name="T2" fmla="*/ -21600 h 21600"/>
              <a:gd name="T3" fmla="*/ 21600 w 21600"/>
              <a:gd name="T4" fmla="*/ 0 h 21600"/>
            </a:gdLst>
            <a:rect l="T1" t="T2" r="T3" b="T4"/>
            <a:pathLst>
              <a:path w="21600" h="21600">
                <a:moveTo>
                  <a:pt x="0" y="21600"/>
                </a:moveTo>
                <a:lnTo>
                  <a:pt x="21600" y="21600"/>
                </a:lnTo>
                <a:lnTo>
                  <a:pt x="21600" y="0"/>
                </a:lnTo>
                <a:lnTo>
                  <a:pt x="0" y="0"/>
                </a:lnTo>
                <a:lnTo>
                  <a:pt x="0" y="21600"/>
                </a:lnTo>
                <a:close/>
              </a:path>
            </a:pathLst>
          </a:custGeom>
          <a:blipFill rotWithShape="1">
            <a:blip r:embed="rId1"/>
            <a:stretch/>
          </a:blipFill>
          <a:ln cmpd="sng" cap="flat">
            <a:noFill/>
            <a:prstDash val="solid"/>
            <a:miter/>
          </a:ln>
        </p:spPr>
      </p:sp>
      <p:sp>
        <p:nvSpPr>
          <p:cNvPr id="210" name="矩形"/>
          <p:cNvSpPr>
            <a:spLocks/>
          </p:cNvSpPr>
          <p:nvPr/>
        </p:nvSpPr>
        <p:spPr>
          <a:xfrm rot="0">
            <a:off x="11963400" y="5586851"/>
            <a:ext cx="5295899" cy="3621184"/>
          </a:xfrm>
          <a:prstGeom prst="rect"/>
          <a:noFill/>
          <a:ln w="12700" cmpd="sng" cap="flat">
            <a:noFill/>
            <a:prstDash val="solid"/>
            <a:miter/>
          </a:ln>
        </p:spPr>
        <p:txBody>
          <a:bodyPr vert="horz" wrap="square" lIns="0" tIns="0" rIns="0" bIns="0" anchor="t" anchorCtr="0">
            <a:prstTxWarp prst="textNoShape"/>
            <a:spAutoFit/>
          </a:bodyPr>
          <a:lstStyle/>
          <a:p>
            <a:pPr marL="0" indent="0" algn="r">
              <a:lnSpc>
                <a:spcPts val="14560"/>
              </a:lnSpc>
              <a:spcBef>
                <a:spcPts val="0"/>
              </a:spcBef>
              <a:spcAft>
                <a:spcPts val="0"/>
              </a:spcAft>
              <a:buNone/>
            </a:pPr>
            <a:r>
              <a:rPr lang="zh-CN" altLang="en-US" sz="10400" b="0" i="0" u="none" strike="noStrike" kern="1200" cap="none" spc="436" baseline="0">
                <a:solidFill>
                  <a:srgbClr val="000000"/>
                </a:solidFill>
                <a:latin typeface="Calibri" pitchFamily="0" charset="0"/>
                <a:ea typeface="思源黑体" pitchFamily="0" charset="-122"/>
                <a:cs typeface="Calibri" pitchFamily="0" charset="0"/>
              </a:rPr>
              <a:t>推广与评价</a:t>
            </a:r>
            <a:endParaRPr lang="zh-CN" altLang="en-US" sz="10400" b="0" i="0" u="none" strike="noStrike" kern="1200" cap="none" spc="436" baseline="0">
              <a:solidFill>
                <a:srgbClr val="000000"/>
              </a:solidFill>
              <a:latin typeface="Calibri" pitchFamily="0" charset="0"/>
              <a:ea typeface="思源黑体" pitchFamily="0" charset="-122"/>
              <a:cs typeface="Calibri" pitchFamily="0" charset="0"/>
            </a:endParaRPr>
          </a:p>
        </p:txBody>
      </p:sp>
      <p:sp>
        <p:nvSpPr>
          <p:cNvPr id="211" name="矩形"/>
          <p:cNvSpPr>
            <a:spLocks/>
          </p:cNvSpPr>
          <p:nvPr/>
        </p:nvSpPr>
        <p:spPr>
          <a:xfrm rot="0">
            <a:off x="11352247" y="2943225"/>
            <a:ext cx="5907053" cy="2200275"/>
          </a:xfrm>
          <a:prstGeom prst="rect"/>
          <a:noFill/>
          <a:ln w="12700" cmpd="sng" cap="flat">
            <a:noFill/>
            <a:prstDash val="solid"/>
            <a:miter/>
          </a:ln>
        </p:spPr>
        <p:txBody>
          <a:bodyPr vert="horz" wrap="square" lIns="0" tIns="0" rIns="0" bIns="0" anchor="t" anchorCtr="0">
            <a:prstTxWarp prst="textNoShape"/>
            <a:spAutoFit/>
          </a:bodyPr>
          <a:lstStyle/>
          <a:p>
            <a:pPr marL="0" indent="0" algn="r">
              <a:lnSpc>
                <a:spcPts val="17280"/>
              </a:lnSpc>
              <a:spcBef>
                <a:spcPts val="0"/>
              </a:spcBef>
              <a:spcAft>
                <a:spcPts val="0"/>
              </a:spcAft>
              <a:buNone/>
            </a:pPr>
            <a:r>
              <a:rPr lang="en-US" altLang="zh-CN" sz="14400" b="0" i="0" u="none" strike="noStrike" kern="1200" cap="none" spc="1497" baseline="0">
                <a:solidFill>
                  <a:srgbClr val="0611C5"/>
                </a:solidFill>
                <a:latin typeface="思源黑体 Bold" pitchFamily="0" charset="-122"/>
                <a:ea typeface="宋体" pitchFamily="0" charset="0"/>
                <a:cs typeface="Calibri" pitchFamily="0" charset="0"/>
              </a:rPr>
              <a:t>04.</a:t>
            </a:r>
            <a:endParaRPr lang="zh-CN" altLang="en-US" sz="14400" b="0" i="0" u="none" strike="noStrike" kern="1200" cap="none" spc="1497" baseline="0">
              <a:solidFill>
                <a:srgbClr val="0611C5"/>
              </a:solidFill>
              <a:latin typeface="思源黑体 Bold" pitchFamily="0" charset="-122"/>
              <a:ea typeface="宋体" pitchFamily="0" charset="0"/>
              <a:cs typeface="Calibri" pitchFamily="0" charset="0"/>
            </a:endParaRPr>
          </a:p>
        </p:txBody>
      </p:sp>
    </p:spTree>
    <p:extLst>
      <p:ext uri="{BB962C8B-B14F-4D97-AF65-F5344CB8AC3E}">
        <p14:creationId xmlns:p14="http://schemas.microsoft.com/office/powerpoint/2010/main" val="557729616"/>
      </p:ext>
    </p:extLst>
  </p:cSld>
  <p:clrMapOvr>
    <a:masterClrMapping/>
  </p:clrMapOvr>
</p:sld>
</file>

<file path=ppt/slides/slide2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214" name="组合"/>
          <p:cNvGrpSpPr>
            <a:grpSpLocks/>
          </p:cNvGrpSpPr>
          <p:nvPr/>
        </p:nvGrpSpPr>
        <p:grpSpPr>
          <a:xfrm>
            <a:off x="-134498" y="-361652"/>
            <a:ext cx="18441692" cy="10762839"/>
            <a:chOff x="-134498" y="-361652"/>
            <a:chExt cx="18441692" cy="10762839"/>
          </a:xfrm>
        </p:grpSpPr>
        <p:sp>
          <p:nvSpPr>
            <p:cNvPr id="212" name="曲线"/>
            <p:cNvSpPr>
              <a:spLocks/>
            </p:cNvSpPr>
            <p:nvPr/>
          </p:nvSpPr>
          <p:spPr>
            <a:xfrm rot="0">
              <a:off x="-134498" y="0"/>
              <a:ext cx="18441692" cy="10401187"/>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F4F4F8"/>
            </a:solidFill>
            <a:ln cmpd="sng" cap="flat">
              <a:noFill/>
              <a:prstDash val="solid"/>
              <a:miter/>
            </a:ln>
          </p:spPr>
        </p:sp>
        <p:sp>
          <p:nvSpPr>
            <p:cNvPr id="213" name="矩形"/>
            <p:cNvSpPr>
              <a:spLocks/>
            </p:cNvSpPr>
            <p:nvPr/>
          </p:nvSpPr>
          <p:spPr>
            <a:xfrm rot="0">
              <a:off x="-134498" y="-361652"/>
              <a:ext cx="3086100" cy="3447752"/>
            </a:xfrm>
            <a:prstGeom prst="rect"/>
            <a:noFill/>
            <a:ln w="12700" cmpd="sng" cap="flat">
              <a:noFill/>
              <a:prstDash val="solid"/>
              <a:miter/>
            </a:ln>
          </p:spPr>
        </p:sp>
      </p:grpSp>
      <p:sp>
        <p:nvSpPr>
          <p:cNvPr id="215" name="矩形"/>
          <p:cNvSpPr>
            <a:spLocks/>
          </p:cNvSpPr>
          <p:nvPr/>
        </p:nvSpPr>
        <p:spPr>
          <a:xfrm rot="0">
            <a:off x="1238646" y="1392053"/>
            <a:ext cx="4393132" cy="897681"/>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7000"/>
              </a:lnSpc>
              <a:spcBef>
                <a:spcPts val="0"/>
              </a:spcBef>
              <a:spcAft>
                <a:spcPts val="0"/>
              </a:spcAft>
              <a:buNone/>
            </a:pPr>
            <a:r>
              <a:rPr lang="zh-CN" altLang="en-US" sz="6600" b="0" i="0" u="none" strike="noStrike" kern="1200" cap="none" spc="0" baseline="0">
                <a:solidFill>
                  <a:srgbClr val="000000"/>
                </a:solidFill>
                <a:latin typeface="Calibri" pitchFamily="0" charset="0"/>
                <a:ea typeface="思源黑体" pitchFamily="0" charset="-122"/>
                <a:cs typeface="Calibri" pitchFamily="0" charset="0"/>
              </a:rPr>
              <a:t>推广</a:t>
            </a:r>
            <a:endParaRPr lang="zh-CN" altLang="en-US" sz="6600" b="0" i="0" u="none" strike="noStrike" kern="1200" cap="none" spc="0" baseline="0">
              <a:solidFill>
                <a:srgbClr val="000000"/>
              </a:solidFill>
              <a:latin typeface="Calibri" pitchFamily="0" charset="0"/>
              <a:ea typeface="思源黑体" pitchFamily="0" charset="-122"/>
              <a:cs typeface="Calibri" pitchFamily="0" charset="0"/>
            </a:endParaRPr>
          </a:p>
        </p:txBody>
      </p:sp>
      <p:sp>
        <p:nvSpPr>
          <p:cNvPr id="216" name="矩形"/>
          <p:cNvSpPr>
            <a:spLocks/>
          </p:cNvSpPr>
          <p:nvPr/>
        </p:nvSpPr>
        <p:spPr>
          <a:xfrm rot="0">
            <a:off x="1028704" y="3042704"/>
            <a:ext cx="16230591" cy="2462213"/>
          </a:xfrm>
          <a:prstGeom prst="rect"/>
          <a:noFill/>
          <a:ln w="12700" cmpd="sng" cap="flat">
            <a:noFill/>
            <a:prstDash val="solid"/>
            <a:miter/>
          </a:ln>
        </p:spPr>
        <p:txBody>
          <a:bodyPr vert="horz" wrap="square" lIns="0" tIns="0" rIns="0" bIns="0" anchor="t" anchorCtr="0">
            <a:prstTxWarp prst="textNoShape"/>
            <a:spAutoFit/>
          </a:bodyPr>
          <a:lstStyle/>
          <a:p>
            <a:pPr marL="0" indent="0" algn="just">
              <a:lnSpc>
                <a:spcPct val="100000"/>
              </a:lnSpc>
              <a:spcBef>
                <a:spcPts val="0"/>
              </a:spcBef>
              <a:spcAft>
                <a:spcPts val="0"/>
              </a:spcAft>
              <a:buNone/>
            </a:pPr>
            <a:r>
              <a:rPr lang="en-US" altLang="zh-CN" sz="4000" b="0" i="0" u="none" strike="noStrike" kern="100" cap="none" spc="0" baseline="0">
                <a:solidFill>
                  <a:schemeClr val="tx1"/>
                </a:solidFill>
                <a:latin typeface="等线" pitchFamily="2" charset="-122"/>
                <a:ea typeface="等线" pitchFamily="2" charset="-122"/>
                <a:cs typeface="Times New Roman" pitchFamily="18" charset="0"/>
              </a:rPr>
              <a:t>1</a:t>
            </a:r>
            <a:r>
              <a:rPr lang="zh-CN" altLang="en-US" sz="4000" b="0" i="0" u="none" strike="noStrike" kern="100" cap="none" spc="0" baseline="0">
                <a:solidFill>
                  <a:schemeClr val="tx1"/>
                </a:solidFill>
                <a:latin typeface="等线" pitchFamily="2" charset="-122"/>
                <a:ea typeface="等线" pitchFamily="2" charset="-122"/>
                <a:cs typeface="Times New Roman" pitchFamily="18" charset="0"/>
              </a:rPr>
              <a:t>、</a:t>
            </a:r>
            <a:r>
              <a:rPr lang="en-US" altLang="zh-CN" sz="4000" b="0" i="0" u="none" strike="noStrike" kern="100" cap="none" spc="0" baseline="0">
                <a:solidFill>
                  <a:schemeClr val="tx1"/>
                </a:solidFill>
                <a:latin typeface="等线" pitchFamily="2" charset="-122"/>
                <a:ea typeface="等线" pitchFamily="2" charset="-122"/>
                <a:cs typeface="Times New Roman" pitchFamily="18" charset="0"/>
              </a:rPr>
              <a:t>.</a:t>
            </a:r>
            <a:r>
              <a:rPr lang="zh-CN" altLang="en-US" sz="4000" b="0" i="0" u="none" strike="noStrike" kern="100" cap="none" spc="0" baseline="0">
                <a:solidFill>
                  <a:schemeClr val="tx1"/>
                </a:solidFill>
                <a:latin typeface="等线" pitchFamily="2" charset="-122"/>
                <a:ea typeface="等线" pitchFamily="2" charset="-122"/>
                <a:cs typeface="Times New Roman" pitchFamily="18" charset="0"/>
              </a:rPr>
              <a:t>模型可以较为真实的模拟出大面积动态信号状况，可以用于长时间检测。</a:t>
            </a:r>
            <a:endParaRPr lang="en-US" altLang="zh-CN" sz="4000" b="0" i="0" u="none" strike="noStrike" kern="100" cap="none" spc="0" baseline="0">
              <a:solidFill>
                <a:schemeClr val="tx1"/>
              </a:solidFill>
              <a:latin typeface="等线" pitchFamily="2" charset="-122"/>
              <a:ea typeface="等线" pitchFamily="2" charset="-122"/>
              <a:cs typeface="Times New Roman" pitchFamily="18" charset="0"/>
            </a:endParaRPr>
          </a:p>
          <a:p>
            <a:pPr marL="0" indent="0" algn="just">
              <a:lnSpc>
                <a:spcPct val="100000"/>
              </a:lnSpc>
              <a:spcBef>
                <a:spcPts val="0"/>
              </a:spcBef>
              <a:spcAft>
                <a:spcPts val="0"/>
              </a:spcAft>
              <a:buNone/>
            </a:pPr>
            <a:r>
              <a:rPr lang="en-US" altLang="zh-CN" sz="4000" b="0" i="0" u="none" strike="noStrike" kern="100" cap="none" spc="0" baseline="0">
                <a:solidFill>
                  <a:schemeClr val="tx1"/>
                </a:solidFill>
                <a:latin typeface="等线" pitchFamily="2" charset="-122"/>
                <a:ea typeface="等线" pitchFamily="2" charset="-122"/>
                <a:cs typeface="Times New Roman" pitchFamily="18" charset="0"/>
              </a:rPr>
              <a:t>2</a:t>
            </a:r>
            <a:r>
              <a:rPr lang="zh-CN" altLang="en-US" sz="4000" b="0" i="0" u="none" strike="noStrike" kern="100" cap="none" spc="0" baseline="0">
                <a:solidFill>
                  <a:schemeClr val="tx1"/>
                </a:solidFill>
                <a:latin typeface="等线" pitchFamily="2" charset="-122"/>
                <a:ea typeface="等线" pitchFamily="2" charset="-122"/>
                <a:cs typeface="Times New Roman" pitchFamily="18" charset="0"/>
              </a:rPr>
              <a:t>、模型可以推广到众多运输工作，通过本文建立的模型可以根据数据优化，调节出租车工作状态使其效率最高。</a:t>
            </a:r>
            <a:endParaRPr lang="zh-CN" altLang="en-US" sz="4000" b="0" i="0" u="none" strike="noStrike" kern="100" cap="none" spc="0" baseline="0">
              <a:solidFill>
                <a:schemeClr val="tx1"/>
              </a:solidFill>
              <a:latin typeface="等线" pitchFamily="2" charset="-122"/>
              <a:ea typeface="等线" pitchFamily="2" charset="-122"/>
              <a:cs typeface="Times New Roman" pitchFamily="18" charset="0"/>
            </a:endParaRPr>
          </a:p>
        </p:txBody>
      </p:sp>
      <p:sp>
        <p:nvSpPr>
          <p:cNvPr id="217" name="曲线"/>
          <p:cNvSpPr>
            <a:spLocks/>
          </p:cNvSpPr>
          <p:nvPr/>
        </p:nvSpPr>
        <p:spPr>
          <a:xfrm flipV="1" rot="0">
            <a:off x="-2775041" y="-865839"/>
            <a:ext cx="11861388" cy="12132865"/>
          </a:xfrm>
          <a:custGeom>
            <a:gdLst>
              <a:gd name="T1" fmla="*/ 0 w 21600"/>
              <a:gd name="T2" fmla="*/ -21600 h 21600"/>
              <a:gd name="T3" fmla="*/ 21600 w 21600"/>
              <a:gd name="T4" fmla="*/ 0 h 21600"/>
            </a:gdLst>
            <a:rect l="T1" t="T2" r="T3" b="T4"/>
            <a:pathLst>
              <a:path w="21600" h="21600">
                <a:moveTo>
                  <a:pt x="0" y="21600"/>
                </a:moveTo>
                <a:lnTo>
                  <a:pt x="21600" y="21600"/>
                </a:lnTo>
                <a:lnTo>
                  <a:pt x="21600" y="0"/>
                </a:lnTo>
                <a:lnTo>
                  <a:pt x="0" y="0"/>
                </a:lnTo>
                <a:lnTo>
                  <a:pt x="0" y="21600"/>
                </a:lnTo>
                <a:close/>
              </a:path>
            </a:pathLst>
          </a:custGeom>
          <a:blipFill rotWithShape="1">
            <a:blip r:embed="rId1">
              <a:alphaModFix amt="28000"/>
            </a:blip>
            <a:stretch/>
          </a:blipFill>
          <a:ln cmpd="sng" cap="flat">
            <a:noFill/>
            <a:prstDash val="solid"/>
            <a:miter/>
          </a:ln>
        </p:spPr>
      </p:sp>
    </p:spTree>
    <p:extLst>
      <p:ext uri="{BB962C8B-B14F-4D97-AF65-F5344CB8AC3E}">
        <p14:creationId xmlns:p14="http://schemas.microsoft.com/office/powerpoint/2010/main" val="812564636"/>
      </p:ext>
    </p:extLst>
  </p:cSld>
  <p:clrMapOvr>
    <a:masterClrMapping/>
  </p:clrMapOvr>
</p:sld>
</file>

<file path=ppt/slides/slide2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220" name="组合"/>
          <p:cNvGrpSpPr>
            <a:grpSpLocks/>
          </p:cNvGrpSpPr>
          <p:nvPr/>
        </p:nvGrpSpPr>
        <p:grpSpPr>
          <a:xfrm>
            <a:off x="-76846" y="-361652"/>
            <a:ext cx="18441692" cy="10762839"/>
            <a:chOff x="-76846" y="-361652"/>
            <a:chExt cx="18441692" cy="10762839"/>
          </a:xfrm>
        </p:grpSpPr>
        <p:sp>
          <p:nvSpPr>
            <p:cNvPr id="218" name="曲线"/>
            <p:cNvSpPr>
              <a:spLocks/>
            </p:cNvSpPr>
            <p:nvPr/>
          </p:nvSpPr>
          <p:spPr>
            <a:xfrm rot="0">
              <a:off x="-76846" y="0"/>
              <a:ext cx="18441692" cy="10401187"/>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F4F4F8"/>
            </a:solidFill>
            <a:ln cmpd="sng" cap="flat">
              <a:noFill/>
              <a:prstDash val="solid"/>
              <a:miter/>
            </a:ln>
          </p:spPr>
        </p:sp>
        <p:sp>
          <p:nvSpPr>
            <p:cNvPr id="219" name="矩形"/>
            <p:cNvSpPr>
              <a:spLocks/>
            </p:cNvSpPr>
            <p:nvPr/>
          </p:nvSpPr>
          <p:spPr>
            <a:xfrm rot="0">
              <a:off x="-76846" y="-361652"/>
              <a:ext cx="3086100" cy="3447752"/>
            </a:xfrm>
            <a:prstGeom prst="rect"/>
            <a:noFill/>
            <a:ln w="12700" cmpd="sng" cap="flat">
              <a:noFill/>
              <a:prstDash val="solid"/>
              <a:miter/>
            </a:ln>
          </p:spPr>
        </p:sp>
      </p:grpSp>
      <p:sp>
        <p:nvSpPr>
          <p:cNvPr id="221" name="矩形"/>
          <p:cNvSpPr>
            <a:spLocks/>
          </p:cNvSpPr>
          <p:nvPr/>
        </p:nvSpPr>
        <p:spPr>
          <a:xfrm rot="0">
            <a:off x="834606" y="474008"/>
            <a:ext cx="4393133" cy="86359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7000"/>
              </a:lnSpc>
              <a:spcBef>
                <a:spcPts val="0"/>
              </a:spcBef>
              <a:spcAft>
                <a:spcPts val="0"/>
              </a:spcAft>
              <a:buNone/>
            </a:pPr>
            <a:r>
              <a:rPr lang="zh-CN" altLang="en-US" sz="5000" b="0" i="0" u="none" strike="noStrike" kern="1200" cap="none" spc="0" baseline="0">
                <a:solidFill>
                  <a:srgbClr val="000000"/>
                </a:solidFill>
                <a:latin typeface="Calibri" pitchFamily="0" charset="0"/>
                <a:ea typeface="思源黑体" pitchFamily="0" charset="-122"/>
                <a:cs typeface="Calibri" pitchFamily="0" charset="0"/>
              </a:rPr>
              <a:t>评价</a:t>
            </a:r>
            <a:endParaRPr lang="zh-CN" altLang="en-US" sz="5000" b="0" i="0" u="none" strike="noStrike" kern="1200" cap="none" spc="0" baseline="0">
              <a:solidFill>
                <a:srgbClr val="000000"/>
              </a:solidFill>
              <a:latin typeface="Calibri" pitchFamily="0" charset="0"/>
              <a:ea typeface="思源黑体" pitchFamily="0" charset="-122"/>
              <a:cs typeface="Calibri" pitchFamily="0" charset="0"/>
            </a:endParaRPr>
          </a:p>
        </p:txBody>
      </p:sp>
      <p:sp>
        <p:nvSpPr>
          <p:cNvPr id="222" name="曲线"/>
          <p:cNvSpPr>
            <a:spLocks/>
          </p:cNvSpPr>
          <p:nvPr/>
        </p:nvSpPr>
        <p:spPr>
          <a:xfrm flipV="1" rot="0">
            <a:off x="-2732629" y="-865839"/>
            <a:ext cx="11861388" cy="12132865"/>
          </a:xfrm>
          <a:custGeom>
            <a:gdLst>
              <a:gd name="T1" fmla="*/ 0 w 21600"/>
              <a:gd name="T2" fmla="*/ -21600 h 21600"/>
              <a:gd name="T3" fmla="*/ 21600 w 21600"/>
              <a:gd name="T4" fmla="*/ 0 h 21600"/>
            </a:gdLst>
            <a:rect l="T1" t="T2" r="T3" b="T4"/>
            <a:pathLst>
              <a:path w="21600" h="21600">
                <a:moveTo>
                  <a:pt x="0" y="21600"/>
                </a:moveTo>
                <a:lnTo>
                  <a:pt x="21600" y="21600"/>
                </a:lnTo>
                <a:lnTo>
                  <a:pt x="21600" y="0"/>
                </a:lnTo>
                <a:lnTo>
                  <a:pt x="0" y="0"/>
                </a:lnTo>
                <a:lnTo>
                  <a:pt x="0" y="21600"/>
                </a:lnTo>
                <a:close/>
              </a:path>
            </a:pathLst>
          </a:custGeom>
          <a:blipFill rotWithShape="1">
            <a:blip r:embed="rId1">
              <a:alphaModFix amt="29000"/>
            </a:blip>
            <a:stretch/>
          </a:blipFill>
          <a:ln cmpd="sng" cap="flat">
            <a:noFill/>
            <a:prstDash val="solid"/>
            <a:miter/>
          </a:ln>
        </p:spPr>
      </p:sp>
      <p:sp>
        <p:nvSpPr>
          <p:cNvPr id="223" name="矩形"/>
          <p:cNvSpPr>
            <a:spLocks/>
          </p:cNvSpPr>
          <p:nvPr/>
        </p:nvSpPr>
        <p:spPr>
          <a:xfrm rot="0">
            <a:off x="834606" y="1943100"/>
            <a:ext cx="16618788" cy="7201972"/>
          </a:xfrm>
          <a:prstGeom prst="rect"/>
          <a:noFill/>
          <a:ln w="12700" cmpd="sng" cap="flat">
            <a:noFill/>
            <a:prstDash val="solid"/>
            <a:miter/>
          </a:ln>
        </p:spPr>
        <p:txBody>
          <a:bodyPr vert="horz" wrap="square" lIns="0" tIns="0" rIns="0" bIns="0" anchor="t" anchorCtr="0">
            <a:prstTxWarp prst="textNoShape"/>
            <a:spAutoFit/>
          </a:bodyPr>
          <a:lstStyle/>
          <a:p>
            <a:pPr marL="0" indent="0" algn="just">
              <a:lnSpc>
                <a:spcPct val="100000"/>
              </a:lnSpc>
              <a:spcBef>
                <a:spcPts val="0"/>
              </a:spcBef>
              <a:spcAft>
                <a:spcPts val="0"/>
              </a:spcAft>
              <a:buNone/>
            </a:pPr>
            <a:r>
              <a:rPr lang="zh-CN" altLang="en-US" sz="3600" b="1" i="0" u="none" strike="noStrike" kern="100" cap="none" spc="0" baseline="0">
                <a:solidFill>
                  <a:schemeClr val="tx1"/>
                </a:solidFill>
                <a:latin typeface="等线" pitchFamily="2" charset="-122"/>
                <a:ea typeface="等线" pitchFamily="2" charset="-122"/>
                <a:cs typeface="Times New Roman" pitchFamily="18" charset="0"/>
              </a:rPr>
              <a:t>模型的优点</a:t>
            </a:r>
            <a:endParaRPr lang="en-US" altLang="zh-CN" sz="3600" b="0" i="0" u="none" strike="noStrike" kern="100" cap="none" spc="0" baseline="0">
              <a:solidFill>
                <a:schemeClr val="tx1"/>
              </a:solidFill>
              <a:latin typeface="等线" pitchFamily="2" charset="-122"/>
              <a:ea typeface="等线" pitchFamily="2" charset="-122"/>
              <a:cs typeface="Times New Roman" pitchFamily="18" charset="0"/>
            </a:endParaRPr>
          </a:p>
          <a:p>
            <a:pPr marL="0" indent="0" algn="just">
              <a:lnSpc>
                <a:spcPct val="100000"/>
              </a:lnSpc>
              <a:spcBef>
                <a:spcPts val="0"/>
              </a:spcBef>
              <a:spcAft>
                <a:spcPts val="0"/>
              </a:spcAft>
              <a:buNone/>
            </a:pPr>
            <a:r>
              <a:rPr lang="en-US" altLang="zh-CN" sz="3600" b="0" i="0" u="none" strike="noStrike" kern="100" cap="none" spc="0" baseline="0">
                <a:solidFill>
                  <a:schemeClr val="tx1"/>
                </a:solidFill>
                <a:latin typeface="等线" pitchFamily="2" charset="-122"/>
                <a:ea typeface="等线" pitchFamily="2" charset="-122"/>
                <a:cs typeface="Times New Roman" pitchFamily="18" charset="0"/>
              </a:rPr>
              <a:t>1</a:t>
            </a:r>
            <a:r>
              <a:rPr lang="zh-CN" altLang="en-US" sz="3600" b="0" i="0" u="none" strike="noStrike" kern="100" cap="none" spc="0" baseline="0">
                <a:solidFill>
                  <a:schemeClr val="tx1"/>
                </a:solidFill>
                <a:latin typeface="等线" pitchFamily="2" charset="-122"/>
                <a:ea typeface="等线" pitchFamily="2" charset="-122"/>
                <a:cs typeface="Times New Roman" pitchFamily="18" charset="0"/>
              </a:rPr>
              <a:t>、本文将出租车工作状态进行模拟，符合实际情况，在效率提升方面的求解得到较为精确的结果。</a:t>
            </a:r>
            <a:endParaRPr lang="en-US" altLang="zh-CN" sz="3600" b="0" i="0" u="none" strike="noStrike" kern="100" cap="none" spc="0" baseline="0">
              <a:solidFill>
                <a:schemeClr val="tx1"/>
              </a:solidFill>
              <a:latin typeface="等线" pitchFamily="2" charset="-122"/>
              <a:ea typeface="等线" pitchFamily="2" charset="-122"/>
              <a:cs typeface="Times New Roman" pitchFamily="18" charset="0"/>
            </a:endParaRPr>
          </a:p>
          <a:p>
            <a:pPr marL="0" indent="0" algn="just">
              <a:lnSpc>
                <a:spcPct val="100000"/>
              </a:lnSpc>
              <a:spcBef>
                <a:spcPts val="0"/>
              </a:spcBef>
              <a:spcAft>
                <a:spcPts val="0"/>
              </a:spcAft>
              <a:buNone/>
            </a:pPr>
            <a:r>
              <a:rPr lang="en-US" altLang="zh-CN" sz="3600" b="0" i="0" u="none" strike="noStrike" kern="100" cap="none" spc="0" baseline="0">
                <a:solidFill>
                  <a:schemeClr val="tx1"/>
                </a:solidFill>
                <a:latin typeface="等线" pitchFamily="2" charset="-122"/>
                <a:ea typeface="等线" pitchFamily="2" charset="-122"/>
                <a:cs typeface="Times New Roman" pitchFamily="18" charset="0"/>
              </a:rPr>
              <a:t>2</a:t>
            </a:r>
            <a:r>
              <a:rPr lang="zh-CN" altLang="en-US" sz="3600" b="0" i="0" u="none" strike="noStrike" kern="100" cap="none" spc="0" baseline="0">
                <a:solidFill>
                  <a:schemeClr val="tx1"/>
                </a:solidFill>
                <a:latin typeface="等线" pitchFamily="2" charset="-122"/>
                <a:ea typeface="等线" pitchFamily="2" charset="-122"/>
                <a:cs typeface="Times New Roman" pitchFamily="18" charset="0"/>
              </a:rPr>
              <a:t>、本文建立的是基于三维分析的模型，与工作实际非常吻合，经过灵敏度分析得到模型的稳健性好，使用范围广。</a:t>
            </a:r>
            <a:endParaRPr lang="en-US" altLang="zh-CN" sz="3600" b="0" i="0" u="none" strike="noStrike" kern="100" cap="none" spc="0" baseline="0">
              <a:solidFill>
                <a:schemeClr val="tx1"/>
              </a:solidFill>
              <a:latin typeface="等线" pitchFamily="2" charset="-122"/>
              <a:ea typeface="等线" pitchFamily="2" charset="-122"/>
              <a:cs typeface="Times New Roman" pitchFamily="18" charset="0"/>
            </a:endParaRPr>
          </a:p>
          <a:p>
            <a:pPr marL="0" indent="0" algn="just">
              <a:lnSpc>
                <a:spcPct val="100000"/>
              </a:lnSpc>
              <a:spcBef>
                <a:spcPts val="0"/>
              </a:spcBef>
              <a:spcAft>
                <a:spcPts val="0"/>
              </a:spcAft>
              <a:buNone/>
            </a:pPr>
            <a:r>
              <a:rPr lang="zh-CN" altLang="en-US" sz="3600" b="1" i="0" u="none" strike="noStrike" kern="100" cap="none" spc="0" baseline="0">
                <a:solidFill>
                  <a:schemeClr val="tx1"/>
                </a:solidFill>
                <a:latin typeface="等线" pitchFamily="2" charset="-122"/>
                <a:ea typeface="等线" pitchFamily="2" charset="-122"/>
                <a:cs typeface="Times New Roman" pitchFamily="18" charset="0"/>
              </a:rPr>
              <a:t>模型的缺点</a:t>
            </a:r>
            <a:endParaRPr lang="en-US" altLang="zh-CN" sz="3600" b="0" i="0" u="none" strike="noStrike" kern="100" cap="none" spc="0" baseline="0">
              <a:solidFill>
                <a:schemeClr val="tx1"/>
              </a:solidFill>
              <a:latin typeface="等线" pitchFamily="2" charset="-122"/>
              <a:ea typeface="等线" pitchFamily="2" charset="-122"/>
              <a:cs typeface="Times New Roman" pitchFamily="18" charset="0"/>
            </a:endParaRPr>
          </a:p>
          <a:p>
            <a:pPr marL="0" indent="0" algn="just">
              <a:lnSpc>
                <a:spcPct val="100000"/>
              </a:lnSpc>
              <a:spcBef>
                <a:spcPts val="0"/>
              </a:spcBef>
              <a:spcAft>
                <a:spcPts val="0"/>
              </a:spcAft>
              <a:buNone/>
            </a:pPr>
            <a:r>
              <a:rPr lang="en-US" altLang="zh-CN" sz="3600" b="0" i="0" u="none" strike="noStrike" kern="100" cap="none" spc="0" baseline="0">
                <a:solidFill>
                  <a:schemeClr val="tx1"/>
                </a:solidFill>
                <a:latin typeface="等线" pitchFamily="2" charset="-122"/>
                <a:ea typeface="等线" pitchFamily="2" charset="-122"/>
                <a:cs typeface="Times New Roman" pitchFamily="18" charset="0"/>
              </a:rPr>
              <a:t>1</a:t>
            </a:r>
            <a:r>
              <a:rPr lang="zh-CN" altLang="en-US" sz="3600" b="0" i="0" u="none" strike="noStrike" kern="100" cap="none" spc="0" baseline="0">
                <a:solidFill>
                  <a:schemeClr val="tx1"/>
                </a:solidFill>
                <a:latin typeface="等线" pitchFamily="2" charset="-122"/>
                <a:ea typeface="等线" pitchFamily="2" charset="-122"/>
                <a:cs typeface="Times New Roman" pitchFamily="18" charset="0"/>
              </a:rPr>
              <a:t>、由于专业知识的欠缺以及题目假设条件导致的简化，本文件建立的模型无法完全仿真实际控制情况。</a:t>
            </a:r>
            <a:endParaRPr lang="en-US" altLang="zh-CN" sz="3600" b="0" i="0" u="none" strike="noStrike" kern="100" cap="none" spc="0" baseline="0">
              <a:solidFill>
                <a:schemeClr val="tx1"/>
              </a:solidFill>
              <a:latin typeface="等线" pitchFamily="2" charset="-122"/>
              <a:ea typeface="等线" pitchFamily="2" charset="-122"/>
              <a:cs typeface="Times New Roman" pitchFamily="18" charset="0"/>
            </a:endParaRPr>
          </a:p>
          <a:p>
            <a:pPr marL="0" indent="0" algn="just">
              <a:lnSpc>
                <a:spcPct val="100000"/>
              </a:lnSpc>
              <a:spcBef>
                <a:spcPts val="0"/>
              </a:spcBef>
              <a:spcAft>
                <a:spcPts val="0"/>
              </a:spcAft>
              <a:buNone/>
            </a:pPr>
            <a:r>
              <a:rPr lang="en-US" altLang="zh-CN" sz="3600" b="0" i="0" u="none" strike="noStrike" kern="100" cap="none" spc="0" baseline="0">
                <a:solidFill>
                  <a:schemeClr val="tx1"/>
                </a:solidFill>
                <a:latin typeface="等线" pitchFamily="2" charset="-122"/>
                <a:ea typeface="等线" pitchFamily="2" charset="-122"/>
                <a:cs typeface="Times New Roman" pitchFamily="18" charset="0"/>
              </a:rPr>
              <a:t>2</a:t>
            </a:r>
            <a:r>
              <a:rPr lang="zh-CN" altLang="en-US" sz="3600" b="0" i="0" u="none" strike="noStrike" kern="100" cap="none" spc="0" baseline="0">
                <a:solidFill>
                  <a:schemeClr val="tx1"/>
                </a:solidFill>
                <a:latin typeface="等线" pitchFamily="2" charset="-122"/>
                <a:ea typeface="等线" pitchFamily="2" charset="-122"/>
                <a:cs typeface="Times New Roman" pitchFamily="18" charset="0"/>
              </a:rPr>
              <a:t>、本模型研究的主要目标是中小型机场，应用到实际规划时，避免不了可能遇到规划大性机场的情况，此时对于模型本身而言，改变的不仅是参数数量的变化，参数的个数也会发生变化。比如</a:t>
            </a:r>
            <a:r>
              <a:rPr lang="en-US" altLang="zh-CN" sz="3600" b="0" i="0" u="none" strike="noStrike" kern="100" cap="none" spc="0" baseline="0">
                <a:solidFill>
                  <a:schemeClr val="tx1"/>
                </a:solidFill>
                <a:latin typeface="等线" pitchFamily="2" charset="-122"/>
                <a:ea typeface="等线" pitchFamily="2" charset="-122"/>
                <a:cs typeface="Times New Roman" pitchFamily="18" charset="0"/>
              </a:rPr>
              <a:t>:</a:t>
            </a:r>
            <a:r>
              <a:rPr lang="zh-CN" altLang="en-US" sz="3600" b="0" i="0" u="none" strike="noStrike" kern="100" cap="none" spc="0" baseline="0">
                <a:solidFill>
                  <a:schemeClr val="tx1"/>
                </a:solidFill>
                <a:latin typeface="等线" pitchFamily="2" charset="-122"/>
                <a:ea typeface="等线" pitchFamily="2" charset="-122"/>
                <a:cs typeface="Times New Roman" pitchFamily="18" charset="0"/>
              </a:rPr>
              <a:t>大城市的机场乘客的出行选择会更多，因为大型机场交通枢纽的陆侧交通方式更多，选择出租车的比例自然就会下降。而且此时出租车的管理排队问题也会变得更复杂。</a:t>
            </a:r>
            <a:endParaRPr lang="zh-CN" altLang="en-US" sz="3600" b="0" i="0" u="none" strike="noStrike" kern="100" cap="none" spc="0" baseline="0">
              <a:solidFill>
                <a:schemeClr val="tx1"/>
              </a:solidFill>
              <a:latin typeface="等线" pitchFamily="2" charset="-122"/>
              <a:ea typeface="等线" pitchFamily="2" charset="-122"/>
              <a:cs typeface="Times New Roman" pitchFamily="18" charset="0"/>
            </a:endParaRPr>
          </a:p>
        </p:txBody>
      </p:sp>
    </p:spTree>
    <p:extLst>
      <p:ext uri="{BB962C8B-B14F-4D97-AF65-F5344CB8AC3E}">
        <p14:creationId xmlns:p14="http://schemas.microsoft.com/office/powerpoint/2010/main" val="381670537"/>
      </p:ext>
    </p:extLst>
  </p:cSld>
  <p:clrMapOvr>
    <a:masterClrMapping/>
  </p:clrMapOvr>
</p:sld>
</file>

<file path=ppt/slides/slide2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4" name="曲线"/>
          <p:cNvSpPr>
            <a:spLocks/>
          </p:cNvSpPr>
          <p:nvPr/>
        </p:nvSpPr>
        <p:spPr>
          <a:xfrm flipV="1" rot="0">
            <a:off x="9144000" y="-1661010"/>
            <a:ext cx="11861388" cy="12132865"/>
          </a:xfrm>
          <a:custGeom>
            <a:gdLst>
              <a:gd name="T1" fmla="*/ 0 w 21600"/>
              <a:gd name="T2" fmla="*/ -21600 h 21600"/>
              <a:gd name="T3" fmla="*/ 21600 w 21600"/>
              <a:gd name="T4" fmla="*/ 0 h 21600"/>
            </a:gdLst>
            <a:rect l="T1" t="T2" r="T3" b="T4"/>
            <a:pathLst>
              <a:path w="21600" h="21600">
                <a:moveTo>
                  <a:pt x="0" y="21600"/>
                </a:moveTo>
                <a:lnTo>
                  <a:pt x="21600" y="21600"/>
                </a:lnTo>
                <a:lnTo>
                  <a:pt x="21600" y="0"/>
                </a:lnTo>
                <a:lnTo>
                  <a:pt x="0" y="0"/>
                </a:lnTo>
                <a:lnTo>
                  <a:pt x="0" y="21600"/>
                </a:lnTo>
                <a:close/>
              </a:path>
            </a:pathLst>
          </a:custGeom>
          <a:blipFill rotWithShape="1">
            <a:blip r:embed="rId1"/>
            <a:stretch/>
          </a:blipFill>
          <a:ln cmpd="sng" cap="flat">
            <a:noFill/>
            <a:prstDash val="solid"/>
            <a:miter/>
          </a:ln>
        </p:spPr>
      </p:sp>
      <p:sp>
        <p:nvSpPr>
          <p:cNvPr id="225" name="矩形"/>
          <p:cNvSpPr>
            <a:spLocks/>
          </p:cNvSpPr>
          <p:nvPr/>
        </p:nvSpPr>
        <p:spPr>
          <a:xfrm rot="0">
            <a:off x="1030459" y="5880594"/>
            <a:ext cx="3811290" cy="1236344"/>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0080"/>
              </a:lnSpc>
              <a:spcBef>
                <a:spcPts val="0"/>
              </a:spcBef>
              <a:spcAft>
                <a:spcPts val="0"/>
              </a:spcAft>
              <a:buNone/>
            </a:pPr>
            <a:r>
              <a:rPr lang="zh-CN" altLang="en-US" sz="7200" b="0" i="0" u="none" strike="noStrike" kern="1200" cap="none" spc="302" baseline="0">
                <a:solidFill>
                  <a:srgbClr val="000000"/>
                </a:solidFill>
                <a:latin typeface="Calibri" pitchFamily="0" charset="0"/>
                <a:ea typeface="思源黑体" pitchFamily="0" charset="-122"/>
                <a:cs typeface="Calibri" pitchFamily="0" charset="0"/>
              </a:rPr>
              <a:t>感谢观看</a:t>
            </a:r>
            <a:endParaRPr lang="zh-CN" altLang="en-US" sz="7200" b="0" i="0" u="none" strike="noStrike" kern="1200" cap="none" spc="302" baseline="0">
              <a:solidFill>
                <a:srgbClr val="000000"/>
              </a:solidFill>
              <a:latin typeface="Calibri" pitchFamily="0" charset="0"/>
              <a:ea typeface="思源黑体" pitchFamily="0" charset="-122"/>
              <a:cs typeface="Calibri" pitchFamily="0" charset="0"/>
            </a:endParaRPr>
          </a:p>
        </p:txBody>
      </p:sp>
      <p:sp>
        <p:nvSpPr>
          <p:cNvPr id="226" name="矩形"/>
          <p:cNvSpPr>
            <a:spLocks/>
          </p:cNvSpPr>
          <p:nvPr/>
        </p:nvSpPr>
        <p:spPr>
          <a:xfrm rot="0">
            <a:off x="1028700" y="8852535"/>
            <a:ext cx="2534444" cy="405764"/>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3359"/>
              </a:lnSpc>
              <a:spcBef>
                <a:spcPts val="0"/>
              </a:spcBef>
              <a:spcAft>
                <a:spcPts val="0"/>
              </a:spcAft>
              <a:buNone/>
            </a:pPr>
            <a:r>
              <a:rPr lang="zh-CN" altLang="en-US" sz="2400" b="0" i="0" u="none" strike="noStrike" kern="1200" cap="none" spc="218" baseline="0">
                <a:solidFill>
                  <a:srgbClr val="000000"/>
                </a:solidFill>
                <a:latin typeface="Calibri" pitchFamily="0" charset="0"/>
                <a:ea typeface="字由点字典黑 55J" pitchFamily="0" charset="-122"/>
                <a:cs typeface="Calibri" pitchFamily="0" charset="0"/>
              </a:rPr>
              <a:t>汇报时间：2023</a:t>
            </a:r>
            <a:endParaRPr lang="zh-CN" altLang="en-US" sz="2400" b="0" i="0" u="none" strike="noStrike" kern="1200" cap="none" spc="218" baseline="0">
              <a:solidFill>
                <a:srgbClr val="000000"/>
              </a:solidFill>
              <a:latin typeface="Calibri" pitchFamily="0" charset="0"/>
              <a:ea typeface="字由点字典黑 55J" pitchFamily="0" charset="-122"/>
              <a:cs typeface="Calibri" pitchFamily="0" charset="0"/>
            </a:endParaRPr>
          </a:p>
        </p:txBody>
      </p:sp>
      <p:sp>
        <p:nvSpPr>
          <p:cNvPr id="227" name="矩形"/>
          <p:cNvSpPr>
            <a:spLocks/>
          </p:cNvSpPr>
          <p:nvPr/>
        </p:nvSpPr>
        <p:spPr>
          <a:xfrm rot="0">
            <a:off x="1028700" y="2663237"/>
            <a:ext cx="12103778" cy="291465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1520"/>
              </a:lnSpc>
              <a:spcBef>
                <a:spcPts val="0"/>
              </a:spcBef>
              <a:spcAft>
                <a:spcPts val="0"/>
              </a:spcAft>
              <a:buNone/>
            </a:pPr>
            <a:r>
              <a:rPr lang="en-US" altLang="zh-CN" sz="9600" b="0" i="0" u="none" strike="noStrike" kern="1200" cap="none" spc="288" baseline="0">
                <a:solidFill>
                  <a:srgbClr val="0611C5"/>
                </a:solidFill>
                <a:latin typeface="Aileron Heavy Bold" pitchFamily="0" charset="0"/>
                <a:ea typeface="宋体" pitchFamily="0" charset="0"/>
                <a:cs typeface="Calibri" pitchFamily="0" charset="0"/>
              </a:rPr>
              <a:t>Thanks for Watching</a:t>
            </a:r>
            <a:endParaRPr lang="zh-CN" altLang="en-US" sz="9600" b="0" i="0" u="none" strike="noStrike" kern="1200" cap="none" spc="288" baseline="0">
              <a:solidFill>
                <a:srgbClr val="0611C5"/>
              </a:solidFill>
              <a:latin typeface="Aileron Heavy Bold" pitchFamily="0" charset="0"/>
              <a:ea typeface="宋体" pitchFamily="0" charset="0"/>
              <a:cs typeface="Calibri" pitchFamily="0" charset="0"/>
            </a:endParaRPr>
          </a:p>
        </p:txBody>
      </p:sp>
    </p:spTree>
    <p:extLst>
      <p:ext uri="{BB962C8B-B14F-4D97-AF65-F5344CB8AC3E}">
        <p14:creationId xmlns:p14="http://schemas.microsoft.com/office/powerpoint/2010/main" val="1511283769"/>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0" name="曲线"/>
          <p:cNvSpPr>
            <a:spLocks/>
          </p:cNvSpPr>
          <p:nvPr/>
        </p:nvSpPr>
        <p:spPr>
          <a:xfrm flipV="1" rot="0">
            <a:off x="0" y="-1661010"/>
            <a:ext cx="11861388" cy="12132865"/>
          </a:xfrm>
          <a:custGeom>
            <a:gdLst>
              <a:gd name="T1" fmla="*/ 0 w 21600"/>
              <a:gd name="T2" fmla="*/ -21600 h 21600"/>
              <a:gd name="T3" fmla="*/ 21600 w 21600"/>
              <a:gd name="T4" fmla="*/ 0 h 21600"/>
            </a:gdLst>
            <a:rect l="T1" t="T2" r="T3" b="T4"/>
            <a:pathLst>
              <a:path w="21600" h="21600">
                <a:moveTo>
                  <a:pt x="0" y="21600"/>
                </a:moveTo>
                <a:lnTo>
                  <a:pt x="21600" y="21600"/>
                </a:lnTo>
                <a:lnTo>
                  <a:pt x="21600" y="0"/>
                </a:lnTo>
                <a:lnTo>
                  <a:pt x="0" y="0"/>
                </a:lnTo>
                <a:lnTo>
                  <a:pt x="0" y="21600"/>
                </a:lnTo>
                <a:close/>
              </a:path>
            </a:pathLst>
          </a:custGeom>
          <a:blipFill rotWithShape="1">
            <a:blip r:embed="rId1"/>
            <a:stretch/>
          </a:blipFill>
          <a:ln cmpd="sng" cap="flat">
            <a:noFill/>
            <a:prstDash val="solid"/>
            <a:miter/>
          </a:ln>
        </p:spPr>
      </p:sp>
      <p:sp>
        <p:nvSpPr>
          <p:cNvPr id="41" name="矩形"/>
          <p:cNvSpPr>
            <a:spLocks/>
          </p:cNvSpPr>
          <p:nvPr/>
        </p:nvSpPr>
        <p:spPr>
          <a:xfrm rot="0">
            <a:off x="11861388" y="5431576"/>
            <a:ext cx="6017429" cy="1849120"/>
          </a:xfrm>
          <a:prstGeom prst="rect"/>
          <a:noFill/>
          <a:ln w="12700" cmpd="sng" cap="flat">
            <a:noFill/>
            <a:prstDash val="solid"/>
            <a:miter/>
          </a:ln>
        </p:spPr>
        <p:txBody>
          <a:bodyPr vert="horz" wrap="square" lIns="0" tIns="0" rIns="0" bIns="0" anchor="t" anchorCtr="0">
            <a:prstTxWarp prst="textNoShape"/>
            <a:spAutoFit/>
          </a:bodyPr>
          <a:lstStyle/>
          <a:p>
            <a:pPr marL="0" indent="0" algn="r">
              <a:lnSpc>
                <a:spcPts val="14560"/>
              </a:lnSpc>
              <a:spcBef>
                <a:spcPts val="0"/>
              </a:spcBef>
              <a:spcAft>
                <a:spcPts val="0"/>
              </a:spcAft>
              <a:buNone/>
            </a:pPr>
            <a:r>
              <a:rPr lang="zh-CN" altLang="en-US" sz="10400" b="0" i="0" u="none" strike="noStrike" kern="1200" cap="none" spc="436" baseline="0">
                <a:solidFill>
                  <a:srgbClr val="000000"/>
                </a:solidFill>
                <a:latin typeface="Calibri" pitchFamily="0" charset="0"/>
                <a:ea typeface="思源黑体" pitchFamily="0" charset="-122"/>
                <a:cs typeface="Calibri" pitchFamily="0" charset="0"/>
              </a:rPr>
              <a:t>问题重述</a:t>
            </a:r>
            <a:endParaRPr lang="zh-CN" altLang="en-US" sz="10400" b="0" i="0" u="none" strike="noStrike" kern="1200" cap="none" spc="436" baseline="0">
              <a:solidFill>
                <a:srgbClr val="000000"/>
              </a:solidFill>
              <a:latin typeface="Calibri" pitchFamily="0" charset="0"/>
              <a:ea typeface="思源黑体" pitchFamily="0" charset="-122"/>
              <a:cs typeface="Calibri" pitchFamily="0" charset="0"/>
            </a:endParaRPr>
          </a:p>
        </p:txBody>
      </p:sp>
      <p:sp>
        <p:nvSpPr>
          <p:cNvPr id="42" name="矩形"/>
          <p:cNvSpPr>
            <a:spLocks/>
          </p:cNvSpPr>
          <p:nvPr/>
        </p:nvSpPr>
        <p:spPr>
          <a:xfrm rot="0">
            <a:off x="11352247" y="2943225"/>
            <a:ext cx="5907053" cy="2194560"/>
          </a:xfrm>
          <a:prstGeom prst="rect"/>
          <a:noFill/>
          <a:ln w="12700" cmpd="sng" cap="flat">
            <a:noFill/>
            <a:prstDash val="solid"/>
            <a:miter/>
          </a:ln>
        </p:spPr>
        <p:txBody>
          <a:bodyPr vert="horz" wrap="square" lIns="0" tIns="0" rIns="0" bIns="0" anchor="t" anchorCtr="0">
            <a:prstTxWarp prst="textNoShape"/>
            <a:spAutoFit/>
          </a:bodyPr>
          <a:lstStyle/>
          <a:p>
            <a:pPr marL="0" indent="0" algn="r">
              <a:lnSpc>
                <a:spcPts val="17280"/>
              </a:lnSpc>
              <a:spcBef>
                <a:spcPts val="0"/>
              </a:spcBef>
              <a:spcAft>
                <a:spcPts val="0"/>
              </a:spcAft>
              <a:buNone/>
            </a:pPr>
            <a:r>
              <a:rPr lang="en-US" altLang="zh-CN" sz="14400" b="0" i="0" u="none" strike="noStrike" kern="1200" cap="none" spc="1497" baseline="0">
                <a:solidFill>
                  <a:srgbClr val="0611C5"/>
                </a:solidFill>
                <a:latin typeface="思源黑体 Bold" pitchFamily="0" charset="-122"/>
                <a:ea typeface="宋体" pitchFamily="0" charset="0"/>
                <a:cs typeface="Calibri" pitchFamily="0" charset="0"/>
              </a:rPr>
              <a:t>01.</a:t>
            </a:r>
            <a:endParaRPr lang="zh-CN" altLang="en-US" sz="14400" b="0" i="0" u="none" strike="noStrike" kern="1200" cap="none" spc="1497" baseline="0">
              <a:solidFill>
                <a:srgbClr val="0611C5"/>
              </a:solidFill>
              <a:latin typeface="思源黑体 Bold" pitchFamily="0" charset="-122"/>
              <a:ea typeface="宋体" pitchFamily="0" charset="0"/>
              <a:cs typeface="Calibri" pitchFamily="0" charset="0"/>
            </a:endParaRPr>
          </a:p>
        </p:txBody>
      </p:sp>
    </p:spTree>
    <p:extLst>
      <p:ext uri="{BB962C8B-B14F-4D97-AF65-F5344CB8AC3E}">
        <p14:creationId xmlns:p14="http://schemas.microsoft.com/office/powerpoint/2010/main" val="2049915249"/>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9" name="组合"/>
          <p:cNvGrpSpPr>
            <a:grpSpLocks/>
          </p:cNvGrpSpPr>
          <p:nvPr/>
        </p:nvGrpSpPr>
        <p:grpSpPr>
          <a:xfrm>
            <a:off x="-153692" y="-418746"/>
            <a:ext cx="18441692" cy="10762839"/>
            <a:chOff x="-153692" y="-418746"/>
            <a:chExt cx="18441692" cy="10762839"/>
          </a:xfrm>
        </p:grpSpPr>
        <p:sp>
          <p:nvSpPr>
            <p:cNvPr id="47" name="曲线"/>
            <p:cNvSpPr>
              <a:spLocks/>
            </p:cNvSpPr>
            <p:nvPr/>
          </p:nvSpPr>
          <p:spPr>
            <a:xfrm rot="0">
              <a:off x="-153692" y="-57094"/>
              <a:ext cx="18441692" cy="10401187"/>
            </a:xfrm>
            <a:custGeom>
              <a:gdLst>
                <a:gd name="T1" fmla="*/ 0 w 21600"/>
                <a:gd name="T2" fmla="*/ 0 h 21600"/>
                <a:gd name="T3" fmla="*/ 21600 w 21600"/>
                <a:gd name="T4" fmla="*/ 21600 h 21600"/>
              </a:gdLst>
              <a:rect l="T1" t="T2" r="T3" b="T4"/>
              <a:pathLst>
                <a:path w="21600" h="21600">
                  <a:moveTo>
                    <a:pt x="0" y="0"/>
                  </a:moveTo>
                  <a:lnTo>
                    <a:pt x="21599" y="0"/>
                  </a:lnTo>
                  <a:lnTo>
                    <a:pt x="21599" y="21600"/>
                  </a:lnTo>
                  <a:lnTo>
                    <a:pt x="0" y="21600"/>
                  </a:lnTo>
                  <a:close/>
                </a:path>
              </a:pathLst>
            </a:custGeom>
            <a:solidFill>
              <a:srgbClr val="F4F4F8"/>
            </a:solidFill>
            <a:ln cmpd="sng" cap="flat">
              <a:noFill/>
              <a:prstDash val="solid"/>
              <a:miter/>
            </a:ln>
          </p:spPr>
        </p:sp>
        <p:sp>
          <p:nvSpPr>
            <p:cNvPr id="48" name="矩形"/>
            <p:cNvSpPr>
              <a:spLocks/>
            </p:cNvSpPr>
            <p:nvPr/>
          </p:nvSpPr>
          <p:spPr>
            <a:xfrm rot="0">
              <a:off x="-153692" y="-418746"/>
              <a:ext cx="3086100" cy="3447752"/>
            </a:xfrm>
            <a:prstGeom prst="rect"/>
            <a:noFill/>
            <a:ln w="12700" cmpd="sng" cap="flat">
              <a:noFill/>
              <a:prstDash val="solid"/>
              <a:miter/>
            </a:ln>
          </p:spPr>
        </p:sp>
      </p:grpSp>
      <p:sp>
        <p:nvSpPr>
          <p:cNvPr id="50" name="矩形"/>
          <p:cNvSpPr>
            <a:spLocks/>
          </p:cNvSpPr>
          <p:nvPr/>
        </p:nvSpPr>
        <p:spPr>
          <a:xfrm rot="0">
            <a:off x="1345860" y="1379807"/>
            <a:ext cx="3462988" cy="998854"/>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7865"/>
              </a:lnSpc>
              <a:spcBef>
                <a:spcPts val="0"/>
              </a:spcBef>
              <a:spcAft>
                <a:spcPts val="0"/>
              </a:spcAft>
              <a:buNone/>
            </a:pPr>
            <a:r>
              <a:rPr lang="zh-CN" altLang="en-US" sz="5615" b="0" i="0" u="none" strike="noStrike" kern="1200" cap="none" spc="0" baseline="0">
                <a:solidFill>
                  <a:srgbClr val="000000"/>
                </a:solidFill>
                <a:latin typeface="Calibri" pitchFamily="0" charset="0"/>
                <a:ea typeface="思源黑体" pitchFamily="0" charset="-122"/>
                <a:cs typeface="Calibri" pitchFamily="0" charset="0"/>
              </a:rPr>
              <a:t>问题重述</a:t>
            </a:r>
            <a:endParaRPr lang="zh-CN" altLang="en-US" sz="5615" b="0" i="0" u="none" strike="noStrike" kern="1200" cap="none" spc="0" baseline="0">
              <a:solidFill>
                <a:srgbClr val="000000"/>
              </a:solidFill>
              <a:latin typeface="Calibri" pitchFamily="0" charset="0"/>
              <a:ea typeface="思源黑体" pitchFamily="0" charset="-122"/>
              <a:cs typeface="Calibri" pitchFamily="0" charset="0"/>
            </a:endParaRPr>
          </a:p>
        </p:txBody>
      </p:sp>
      <p:sp>
        <p:nvSpPr>
          <p:cNvPr id="51" name="矩形"/>
          <p:cNvSpPr>
            <a:spLocks/>
          </p:cNvSpPr>
          <p:nvPr/>
        </p:nvSpPr>
        <p:spPr>
          <a:xfrm rot="0">
            <a:off x="960769" y="3418888"/>
            <a:ext cx="16366462" cy="971550"/>
          </a:xfrm>
          <a:prstGeom prst="rect"/>
          <a:noFill/>
          <a:ln w="12700" cmpd="sng" cap="flat">
            <a:noFill/>
            <a:prstDash val="solid"/>
            <a:miter/>
          </a:ln>
        </p:spPr>
        <p:txBody>
          <a:bodyPr vert="horz" wrap="square" lIns="0" tIns="0" rIns="0" bIns="0" anchor="t" anchorCtr="0">
            <a:prstTxWarp prst="textNoShape"/>
            <a:spAutoFit/>
          </a:bodyPr>
          <a:lstStyle/>
          <a:p>
            <a:pPr marL="0" indent="304800" algn="l">
              <a:lnSpc>
                <a:spcPct val="100000"/>
              </a:lnSpc>
              <a:spcBef>
                <a:spcPts val="0"/>
              </a:spcBef>
              <a:spcAft>
                <a:spcPts val="0"/>
              </a:spcAft>
              <a:buNone/>
            </a:pPr>
            <a:r>
              <a:rPr lang="zh-CN" altLang="en-US" sz="3200" b="0" i="0" u="none" strike="noStrike" kern="100" cap="none" spc="0" baseline="0">
                <a:solidFill>
                  <a:schemeClr val="tx1"/>
                </a:solidFill>
                <a:latin typeface="等线" pitchFamily="2" charset="-122"/>
                <a:ea typeface="等线" pitchFamily="2" charset="-122"/>
                <a:cs typeface="Times New Roman" pitchFamily="18" charset="0"/>
              </a:rPr>
              <a:t>乘坐航班到达机场后，多数乘客会前往市区的目的地。出租车因其无需转乘，方便快捷，全时段服务等优势条件深受出港旅客青睐。下图是上海浦东机场</a:t>
            </a:r>
            <a:r>
              <a:rPr lang="en-US" altLang="zh-CN" sz="3200" b="0" i="0" u="none" strike="noStrike" kern="100" cap="none" spc="0" baseline="0">
                <a:solidFill>
                  <a:schemeClr val="tx1"/>
                </a:solidFill>
                <a:latin typeface="等线" pitchFamily="2" charset="-122"/>
                <a:ea typeface="等线" pitchFamily="2" charset="-122"/>
                <a:cs typeface="Times New Roman" pitchFamily="18" charset="0"/>
              </a:rPr>
              <a:t>2018</a:t>
            </a:r>
            <a:r>
              <a:rPr lang="zh-CN" altLang="en-US" sz="3200" b="0" i="0" u="none" strike="noStrike" kern="100" cap="none" spc="0" baseline="0">
                <a:solidFill>
                  <a:schemeClr val="tx1"/>
                </a:solidFill>
                <a:latin typeface="等线" pitchFamily="2" charset="-122"/>
                <a:ea typeface="等线" pitchFamily="2" charset="-122"/>
                <a:cs typeface="Times New Roman" pitchFamily="18" charset="0"/>
              </a:rPr>
              <a:t>年旅客集散方式示意图。</a:t>
            </a:r>
            <a:endParaRPr lang="zh-CN" altLang="en-US" sz="3200" b="0" i="0" u="none" strike="noStrike" kern="100" cap="none" spc="0" baseline="0">
              <a:solidFill>
                <a:schemeClr val="tx1"/>
              </a:solidFill>
              <a:latin typeface="等线" pitchFamily="2" charset="-122"/>
              <a:ea typeface="等线" pitchFamily="2" charset="-122"/>
              <a:cs typeface="Times New Roman" pitchFamily="18" charset="0"/>
            </a:endParaRPr>
          </a:p>
        </p:txBody>
      </p:sp>
      <p:sp>
        <p:nvSpPr>
          <p:cNvPr id="52" name="曲线"/>
          <p:cNvSpPr>
            <a:spLocks/>
          </p:cNvSpPr>
          <p:nvPr/>
        </p:nvSpPr>
        <p:spPr>
          <a:xfrm flipV="1" rot="0">
            <a:off x="-2178743" y="-1172787"/>
            <a:ext cx="11861388" cy="12132865"/>
          </a:xfrm>
          <a:custGeom>
            <a:gdLst>
              <a:gd name="T1" fmla="*/ 0 w 21600"/>
              <a:gd name="T2" fmla="*/ -21600 h 21600"/>
              <a:gd name="T3" fmla="*/ 21600 w 21600"/>
              <a:gd name="T4" fmla="*/ 0 h 21600"/>
            </a:gdLst>
            <a:rect l="T1" t="T2" r="T3" b="T4"/>
            <a:pathLst>
              <a:path w="21600" h="21600">
                <a:moveTo>
                  <a:pt x="0" y="21600"/>
                </a:moveTo>
                <a:lnTo>
                  <a:pt x="21600" y="21600"/>
                </a:lnTo>
                <a:lnTo>
                  <a:pt x="21600" y="0"/>
                </a:lnTo>
                <a:lnTo>
                  <a:pt x="0" y="0"/>
                </a:lnTo>
                <a:lnTo>
                  <a:pt x="0" y="21600"/>
                </a:lnTo>
                <a:close/>
              </a:path>
            </a:pathLst>
          </a:custGeom>
          <a:blipFill rotWithShape="1">
            <a:blip r:embed="rId1">
              <a:alphaModFix amt="28000"/>
            </a:blip>
            <a:stretch/>
          </a:blipFill>
          <a:ln cmpd="sng" cap="flat">
            <a:noFill/>
            <a:prstDash val="solid"/>
            <a:miter/>
          </a:ln>
        </p:spPr>
      </p:sp>
      <p:graphicFrame>
        <p:nvGraphicFramePr>
          <p:cNvPr id="53" name="对象"/>
          <p:cNvGraphicFramePr>
            <a:graphicFrameLocks/>
          </p:cNvGraphicFramePr>
          <p:nvPr/>
        </p:nvGraphicFramePr>
        <p:xfrm>
          <a:off x="9682646" y="5105399"/>
          <a:ext cx="8458199" cy="4413845"/>
        </p:xfrm>
        <a:graphic>
          <a:graphicData uri="http://schemas.openxmlformats.org/drawingml/2006/chart">
            <c:chart xmlns:c="http://schemas.openxmlformats.org/drawingml/2006/chart" r:id="rId2"/>
          </a:graphicData>
        </a:graphic>
      </p:graphicFrame>
      <p:sp>
        <p:nvSpPr>
          <p:cNvPr id="54" name="文本框"/>
          <p:cNvSpPr>
            <a:spLocks noGrp="1"/>
          </p:cNvSpPr>
          <p:nvPr>
            <p:ph type="title"/>
          </p:nvPr>
        </p:nvSpPr>
        <p:spPr>
          <a:xfrm rot="0">
            <a:off x="1091955" y="4893646"/>
            <a:ext cx="8229600" cy="3867506"/>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3200" b="0" i="0" u="none" strike="noStrike" kern="100" cap="none" spc="0" baseline="0">
                <a:solidFill>
                  <a:schemeClr val="tx1"/>
                </a:solidFill>
                <a:latin typeface="等线" pitchFamily="2" charset="-122"/>
                <a:ea typeface="等线" pitchFamily="2" charset="-122"/>
                <a:cs typeface="Times New Roman" pitchFamily="18" charset="0"/>
              </a:rPr>
              <a:t>  </a:t>
            </a:r>
            <a:r>
              <a:rPr lang="zh-CN" altLang="en-US" sz="3200" b="0" i="0" u="none" strike="noStrike" kern="100" cap="none" spc="0" baseline="0">
                <a:solidFill>
                  <a:schemeClr val="tx1"/>
                </a:solidFill>
                <a:latin typeface="等线" pitchFamily="2" charset="-122"/>
                <a:ea typeface="等线" pitchFamily="2" charset="-122"/>
                <a:cs typeface="Times New Roman" pitchFamily="18" charset="0"/>
              </a:rPr>
              <a:t>其中，乘坐出租车的乘客数量达到了总旅客数的</a:t>
            </a:r>
            <a:r>
              <a:rPr lang="en-US" altLang="zh-CN" sz="3200" b="0" i="0" u="none" strike="noStrike" kern="100" cap="none" spc="0" baseline="0">
                <a:solidFill>
                  <a:schemeClr val="tx1"/>
                </a:solidFill>
                <a:latin typeface="等线" pitchFamily="2" charset="-122"/>
                <a:ea typeface="等线" pitchFamily="2" charset="-122"/>
                <a:cs typeface="Times New Roman" pitchFamily="18" charset="0"/>
              </a:rPr>
              <a:t>18%</a:t>
            </a:r>
            <a:r>
              <a:rPr lang="zh-CN" altLang="en-US" sz="3200" b="0" i="0" u="none" strike="noStrike" kern="100" cap="none" spc="0" baseline="0">
                <a:solidFill>
                  <a:schemeClr val="tx1"/>
                </a:solidFill>
                <a:latin typeface="等线" pitchFamily="2" charset="-122"/>
                <a:ea typeface="等线" pitchFamily="2" charset="-122"/>
                <a:cs typeface="Times New Roman" pitchFamily="18" charset="0"/>
              </a:rPr>
              <a:t>。可以看出，出租车是机场主要的集散方式之一。而国内多数机场采用进站客流与出站客流分离的规划思想，即送客与接客区域相隔离。于是送客到机场的出租车司机都将会面临两个选择</a:t>
            </a:r>
            <a:r>
              <a:rPr lang="en-US" altLang="zh-CN" sz="3200" b="0" i="0" u="none" strike="noStrike" kern="100" cap="none" spc="0" baseline="0">
                <a:solidFill>
                  <a:schemeClr val="tx1"/>
                </a:solidFill>
                <a:latin typeface="等线" pitchFamily="2" charset="-122"/>
                <a:ea typeface="等线" pitchFamily="2" charset="-122"/>
                <a:cs typeface="Times New Roman" pitchFamily="18" charset="0"/>
              </a:rPr>
              <a:t>:</a:t>
            </a:r>
            <a:br>
              <a:rPr lang="zh-CN" altLang="en-US" sz="3200" b="0" i="0" u="none" strike="noStrike" kern="100" cap="none" spc="0" baseline="0">
                <a:solidFill>
                  <a:schemeClr val="tx1"/>
                </a:solidFill>
                <a:latin typeface="等线" pitchFamily="2" charset="-122"/>
                <a:ea typeface="等线" pitchFamily="2" charset="-122"/>
                <a:cs typeface="Times New Roman" pitchFamily="18" charset="0"/>
              </a:rPr>
            </a:br>
            <a:endParaRPr lang="zh-CN" altLang="en-US" sz="3200" b="0" i="0" u="none" strike="noStrike" kern="1200" cap="none" spc="0" baseline="0">
              <a:solidFill>
                <a:schemeClr val="tx1"/>
              </a:solidFill>
              <a:latin typeface="Calibri" pitchFamily="0" charset="0"/>
              <a:ea typeface="宋体" pitchFamily="0" charset="0"/>
              <a:cs typeface="Lucida Sans"/>
            </a:endParaRPr>
          </a:p>
        </p:txBody>
      </p:sp>
    </p:spTree>
    <p:extLst>
      <p:ext uri="{BB962C8B-B14F-4D97-AF65-F5344CB8AC3E}">
        <p14:creationId xmlns:p14="http://schemas.microsoft.com/office/powerpoint/2010/main" val="1196174801"/>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57" name="组合"/>
          <p:cNvGrpSpPr>
            <a:grpSpLocks/>
          </p:cNvGrpSpPr>
          <p:nvPr/>
        </p:nvGrpSpPr>
        <p:grpSpPr>
          <a:xfrm>
            <a:off x="-153692" y="-418746"/>
            <a:ext cx="18441692" cy="10762839"/>
            <a:chOff x="-153692" y="-418746"/>
            <a:chExt cx="18441692" cy="10762839"/>
          </a:xfrm>
        </p:grpSpPr>
        <p:sp>
          <p:nvSpPr>
            <p:cNvPr id="55" name="曲线"/>
            <p:cNvSpPr>
              <a:spLocks/>
            </p:cNvSpPr>
            <p:nvPr/>
          </p:nvSpPr>
          <p:spPr>
            <a:xfrm rot="0">
              <a:off x="-153692" y="-57094"/>
              <a:ext cx="18441692" cy="10401187"/>
            </a:xfrm>
            <a:custGeom>
              <a:gdLst>
                <a:gd name="T1" fmla="*/ 0 w 21600"/>
                <a:gd name="T2" fmla="*/ 0 h 21600"/>
                <a:gd name="T3" fmla="*/ 21600 w 21600"/>
                <a:gd name="T4" fmla="*/ 21600 h 21600"/>
              </a:gdLst>
              <a:rect l="T1" t="T2" r="T3" b="T4"/>
              <a:pathLst>
                <a:path w="21600" h="21600">
                  <a:moveTo>
                    <a:pt x="0" y="0"/>
                  </a:moveTo>
                  <a:lnTo>
                    <a:pt x="21599" y="0"/>
                  </a:lnTo>
                  <a:lnTo>
                    <a:pt x="21599" y="21600"/>
                  </a:lnTo>
                  <a:lnTo>
                    <a:pt x="0" y="21600"/>
                  </a:lnTo>
                  <a:close/>
                </a:path>
              </a:pathLst>
            </a:custGeom>
            <a:solidFill>
              <a:srgbClr val="F4F4F8"/>
            </a:solidFill>
            <a:ln cmpd="sng" cap="flat">
              <a:noFill/>
              <a:prstDash val="solid"/>
              <a:miter/>
            </a:ln>
          </p:spPr>
        </p:sp>
        <p:sp>
          <p:nvSpPr>
            <p:cNvPr id="56" name="矩形"/>
            <p:cNvSpPr>
              <a:spLocks/>
            </p:cNvSpPr>
            <p:nvPr/>
          </p:nvSpPr>
          <p:spPr>
            <a:xfrm rot="0">
              <a:off x="-153692" y="-418746"/>
              <a:ext cx="3086100" cy="3447752"/>
            </a:xfrm>
            <a:prstGeom prst="rect"/>
            <a:noFill/>
            <a:ln w="12700" cmpd="sng" cap="flat">
              <a:noFill/>
              <a:prstDash val="solid"/>
              <a:miter/>
            </a:ln>
          </p:spPr>
        </p:sp>
      </p:grpSp>
      <p:sp>
        <p:nvSpPr>
          <p:cNvPr id="58" name="矩形"/>
          <p:cNvSpPr>
            <a:spLocks/>
          </p:cNvSpPr>
          <p:nvPr/>
        </p:nvSpPr>
        <p:spPr>
          <a:xfrm rot="0">
            <a:off x="1345860" y="1379807"/>
            <a:ext cx="3462988" cy="998854"/>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7865"/>
              </a:lnSpc>
              <a:spcBef>
                <a:spcPts val="0"/>
              </a:spcBef>
              <a:spcAft>
                <a:spcPts val="0"/>
              </a:spcAft>
              <a:buNone/>
            </a:pPr>
            <a:r>
              <a:rPr lang="zh-CN" altLang="en-US" sz="5615" b="0" i="0" u="none" strike="noStrike" kern="1200" cap="none" spc="0" baseline="0">
                <a:solidFill>
                  <a:srgbClr val="000000"/>
                </a:solidFill>
                <a:latin typeface="Calibri" pitchFamily="0" charset="0"/>
                <a:ea typeface="思源黑体" pitchFamily="0" charset="-122"/>
                <a:cs typeface="Calibri" pitchFamily="0" charset="0"/>
              </a:rPr>
              <a:t>问题重述</a:t>
            </a:r>
            <a:endParaRPr lang="zh-CN" altLang="en-US" sz="5615" b="0" i="0" u="none" strike="noStrike" kern="1200" cap="none" spc="0" baseline="0">
              <a:solidFill>
                <a:srgbClr val="000000"/>
              </a:solidFill>
              <a:latin typeface="Calibri" pitchFamily="0" charset="0"/>
              <a:ea typeface="思源黑体" pitchFamily="0" charset="-122"/>
              <a:cs typeface="Calibri" pitchFamily="0" charset="0"/>
            </a:endParaRPr>
          </a:p>
        </p:txBody>
      </p:sp>
      <p:sp>
        <p:nvSpPr>
          <p:cNvPr id="59" name="矩形"/>
          <p:cNvSpPr>
            <a:spLocks/>
          </p:cNvSpPr>
          <p:nvPr/>
        </p:nvSpPr>
        <p:spPr>
          <a:xfrm rot="0">
            <a:off x="960768" y="2605825"/>
            <a:ext cx="16366461" cy="2895600"/>
          </a:xfrm>
          <a:prstGeom prst="rect"/>
          <a:noFill/>
          <a:ln w="12700" cmpd="sng" cap="flat">
            <a:noFill/>
            <a:prstDash val="solid"/>
            <a:miter/>
          </a:ln>
        </p:spPr>
        <p:txBody>
          <a:bodyPr vert="horz" wrap="square" lIns="0" tIns="0" rIns="0" bIns="0" anchor="t" anchorCtr="0">
            <a:prstTxWarp prst="textNoShape"/>
            <a:spAutoFit/>
          </a:bodyPr>
          <a:lstStyle/>
          <a:p>
            <a:pPr marL="0" indent="304800" algn="l">
              <a:lnSpc>
                <a:spcPct val="100000"/>
              </a:lnSpc>
              <a:spcBef>
                <a:spcPts val="0"/>
              </a:spcBef>
              <a:spcAft>
                <a:spcPts val="0"/>
              </a:spcAft>
              <a:buNone/>
            </a:pPr>
            <a:r>
              <a:rPr lang="en-US" altLang="zh-CN" sz="2400" b="0" i="0" u="none" strike="noStrike" kern="1200" cap="none" spc="0" baseline="0">
                <a:solidFill>
                  <a:schemeClr val="tx1"/>
                </a:solidFill>
                <a:latin typeface="等线" pitchFamily="2" charset="-122"/>
                <a:ea typeface="宋体" pitchFamily="0" charset="0"/>
                <a:cs typeface="Times New Roman" pitchFamily="18" charset="0"/>
              </a:rPr>
              <a:t>(A)</a:t>
            </a:r>
            <a:r>
              <a:rPr lang="zh-CN" altLang="en-US" sz="2400" b="0" i="0" u="none" strike="noStrike" kern="1200" cap="none" spc="0" baseline="0">
                <a:solidFill>
                  <a:schemeClr val="tx1"/>
                </a:solidFill>
                <a:latin typeface="Calibri" pitchFamily="0" charset="0"/>
                <a:ea typeface="等线" pitchFamily="2" charset="-122"/>
                <a:cs typeface="Times New Roman" pitchFamily="18" charset="0"/>
              </a:rPr>
              <a:t>前往到达区排队等待载客返回市区。出租车必须到指定的</a:t>
            </a:r>
            <a:r>
              <a:rPr lang="en-US" altLang="zh-CN" sz="2400" b="0" i="0" u="none" strike="noStrike" kern="1200" cap="none" spc="0" baseline="0">
                <a:solidFill>
                  <a:schemeClr val="tx1"/>
                </a:solidFill>
                <a:latin typeface="Calibri" pitchFamily="0" charset="0"/>
                <a:ea typeface="等线" pitchFamily="2" charset="-122"/>
                <a:cs typeface="Times New Roman" pitchFamily="18" charset="0"/>
              </a:rPr>
              <a:t>“</a:t>
            </a:r>
            <a:r>
              <a:rPr lang="zh-CN" altLang="en-US" sz="2400" b="0" i="0" u="none" strike="noStrike" kern="1200" cap="none" spc="0" baseline="0">
                <a:solidFill>
                  <a:schemeClr val="tx1"/>
                </a:solidFill>
                <a:latin typeface="Calibri" pitchFamily="0" charset="0"/>
                <a:ea typeface="等线" pitchFamily="2" charset="-122"/>
                <a:cs typeface="Times New Roman" pitchFamily="18" charset="0"/>
              </a:rPr>
              <a:t>蓄车池</a:t>
            </a:r>
            <a:r>
              <a:rPr lang="en-US" altLang="zh-CN" sz="2400" b="0" i="0" u="none" strike="noStrike" kern="1200" cap="none" spc="0" baseline="0">
                <a:solidFill>
                  <a:schemeClr val="tx1"/>
                </a:solidFill>
                <a:latin typeface="Calibri" pitchFamily="0" charset="0"/>
                <a:ea typeface="等线" pitchFamily="2" charset="-122"/>
                <a:cs typeface="Times New Roman" pitchFamily="18" charset="0"/>
              </a:rPr>
              <a:t>”</a:t>
            </a:r>
            <a:r>
              <a:rPr lang="zh-CN" altLang="en-US" sz="2400" b="0" i="0" u="none" strike="noStrike" kern="1200" cap="none" spc="0" baseline="0">
                <a:solidFill>
                  <a:schemeClr val="tx1"/>
                </a:solidFill>
                <a:latin typeface="Calibri" pitchFamily="0" charset="0"/>
                <a:ea typeface="等线" pitchFamily="2" charset="-122"/>
                <a:cs typeface="Times New Roman" pitchFamily="18" charset="0"/>
              </a:rPr>
              <a:t>排队等候，依</a:t>
            </a:r>
            <a:r>
              <a:rPr lang="en-US" altLang="zh-CN" sz="2400" b="0" i="0" u="none" strike="noStrike" kern="1200" cap="none" spc="0" baseline="0">
                <a:solidFill>
                  <a:schemeClr val="tx1"/>
                </a:solidFill>
                <a:latin typeface="Calibri" pitchFamily="0" charset="0"/>
                <a:ea typeface="等线" pitchFamily="2" charset="-122"/>
                <a:cs typeface="Times New Roman" pitchFamily="18" charset="0"/>
              </a:rPr>
              <a:t>“</a:t>
            </a:r>
            <a:r>
              <a:rPr lang="zh-CN" altLang="en-US" sz="2400" b="0" i="0" u="none" strike="noStrike" kern="1200" cap="none" spc="0" baseline="0">
                <a:solidFill>
                  <a:schemeClr val="tx1"/>
                </a:solidFill>
                <a:latin typeface="Calibri" pitchFamily="0" charset="0"/>
                <a:ea typeface="等线" pitchFamily="2" charset="-122"/>
                <a:cs typeface="Times New Roman" pitchFamily="18" charset="0"/>
              </a:rPr>
              <a:t>先来后到</a:t>
            </a:r>
            <a:r>
              <a:rPr lang="en-US" altLang="zh-CN" sz="2400" b="0" i="0" u="none" strike="noStrike" kern="1200" cap="none" spc="0" baseline="0">
                <a:solidFill>
                  <a:schemeClr val="tx1"/>
                </a:solidFill>
                <a:latin typeface="Calibri" pitchFamily="0" charset="0"/>
                <a:ea typeface="等线" pitchFamily="2" charset="-122"/>
                <a:cs typeface="Times New Roman" pitchFamily="18" charset="0"/>
              </a:rPr>
              <a:t>”</a:t>
            </a:r>
            <a:r>
              <a:rPr lang="zh-CN" altLang="en-US" sz="2400" b="0" i="0" u="none" strike="noStrike" kern="1200" cap="none" spc="0" baseline="0">
                <a:solidFill>
                  <a:schemeClr val="tx1"/>
                </a:solidFill>
                <a:latin typeface="Calibri" pitchFamily="0" charset="0"/>
                <a:ea typeface="等线" pitchFamily="2" charset="-122"/>
                <a:cs typeface="Times New Roman" pitchFamily="18" charset="0"/>
              </a:rPr>
              <a:t>排队进场载客，等待时间长短取决于排队出租车和乘客的数量多少，需要付出一定的时间成本</a:t>
            </a:r>
            <a:r>
              <a:rPr lang="en-US" altLang="zh-CN" sz="2400" b="0" i="0" u="none" strike="noStrike" kern="1200" cap="none" spc="0" baseline="0">
                <a:solidFill>
                  <a:schemeClr val="tx1"/>
                </a:solidFill>
                <a:latin typeface="Calibri" pitchFamily="0" charset="0"/>
                <a:ea typeface="等线" pitchFamily="2" charset="-122"/>
                <a:cs typeface="Times New Roman" pitchFamily="18" charset="0"/>
              </a:rPr>
              <a:t>,</a:t>
            </a:r>
            <a:r>
              <a:rPr lang="zh-CN" altLang="en-US" sz="2400" b="0" i="0" u="none" strike="noStrike" kern="100" cap="none" spc="0" baseline="0">
                <a:solidFill>
                  <a:schemeClr val="tx1"/>
                </a:solidFill>
                <a:latin typeface="等线" pitchFamily="2" charset="-122"/>
                <a:ea typeface="等线" pitchFamily="2" charset="-122"/>
                <a:cs typeface="Times New Roman" pitchFamily="18" charset="0"/>
              </a:rPr>
              <a:t>。</a:t>
            </a:r>
            <a:endParaRPr lang="en-US" altLang="zh-CN" sz="2400" b="0" i="0" u="none" strike="noStrike" kern="100" cap="none" spc="0" baseline="0">
              <a:solidFill>
                <a:schemeClr val="tx1"/>
              </a:solidFill>
              <a:latin typeface="等线" pitchFamily="2" charset="-122"/>
              <a:ea typeface="等线" pitchFamily="2" charset="-122"/>
              <a:cs typeface="Times New Roman" pitchFamily="18" charset="0"/>
            </a:endParaRPr>
          </a:p>
          <a:p>
            <a:pPr marL="0" indent="304800" algn="just">
              <a:lnSpc>
                <a:spcPct val="100000"/>
              </a:lnSpc>
              <a:spcBef>
                <a:spcPts val="0"/>
              </a:spcBef>
              <a:spcAft>
                <a:spcPts val="0"/>
              </a:spcAft>
              <a:buNone/>
            </a:pPr>
            <a:r>
              <a:rPr lang="en-US" altLang="zh-CN" sz="2400" b="0" i="0" u="none" strike="noStrike" kern="100" cap="none" spc="0" baseline="0">
                <a:solidFill>
                  <a:schemeClr val="tx1"/>
                </a:solidFill>
                <a:latin typeface="等线" pitchFamily="2" charset="-122"/>
                <a:ea typeface="等线" pitchFamily="2" charset="-122"/>
                <a:cs typeface="Times New Roman" pitchFamily="18" charset="0"/>
              </a:rPr>
              <a:t>(B)</a:t>
            </a:r>
            <a:r>
              <a:rPr lang="zh-CN" altLang="en-US" sz="2400" b="0" i="0" u="none" strike="noStrike" kern="100" cap="none" spc="0" baseline="0">
                <a:solidFill>
                  <a:schemeClr val="tx1"/>
                </a:solidFill>
                <a:latin typeface="等线" pitchFamily="2" charset="-122"/>
                <a:ea typeface="等线" pitchFamily="2" charset="-122"/>
                <a:cs typeface="Times New Roman" pitchFamily="18" charset="0"/>
              </a:rPr>
              <a:t>直接放空返回市区拉客。出租车司机会付出空载费用和可能损失潜在的载客收益。在浦东机场，漫长的等待让很多的哥望而却步，他们选择直接返回市区</a:t>
            </a:r>
            <a:endParaRPr lang="en-US" altLang="zh-CN" sz="2400" b="0" i="0" u="none" strike="noStrike" kern="100" cap="none" spc="0" baseline="0">
              <a:solidFill>
                <a:schemeClr val="tx1"/>
              </a:solidFill>
              <a:latin typeface="等线" pitchFamily="2" charset="-122"/>
              <a:ea typeface="等线" pitchFamily="2" charset="-122"/>
              <a:cs typeface="Times New Roman" pitchFamily="18" charset="0"/>
            </a:endParaRPr>
          </a:p>
          <a:p>
            <a:pPr marL="0" indent="304800" algn="just">
              <a:lnSpc>
                <a:spcPct val="100000"/>
              </a:lnSpc>
              <a:spcBef>
                <a:spcPts val="0"/>
              </a:spcBef>
              <a:spcAft>
                <a:spcPts val="0"/>
              </a:spcAft>
              <a:buNone/>
            </a:pPr>
            <a:r>
              <a:rPr lang="zh-CN" altLang="en-US" sz="2400" b="0" i="0" u="none" strike="noStrike" kern="100" cap="none" spc="0" baseline="0">
                <a:solidFill>
                  <a:schemeClr val="tx1"/>
                </a:solidFill>
                <a:latin typeface="等线" pitchFamily="2" charset="-122"/>
                <a:ea typeface="等线" pitchFamily="2" charset="-122"/>
                <a:cs typeface="Times New Roman" pitchFamily="18" charset="0"/>
              </a:rPr>
              <a:t>通过查询，司机可以得到在该时间段抵达的航班数量，同时也可以观测到“蓄车池”里已有的车辆数，结合两者司机可以在</a:t>
            </a:r>
            <a:r>
              <a:rPr lang="en-US" altLang="zh-CN" sz="2400" b="0" i="0" u="none" strike="noStrike" kern="100" cap="none" spc="0" baseline="0">
                <a:solidFill>
                  <a:schemeClr val="tx1"/>
                </a:solidFill>
                <a:latin typeface="等线" pitchFamily="2" charset="-122"/>
                <a:ea typeface="等线" pitchFamily="2" charset="-122"/>
                <a:cs typeface="Times New Roman" pitchFamily="18" charset="0"/>
              </a:rPr>
              <a:t>(A)</a:t>
            </a:r>
            <a:r>
              <a:rPr lang="zh-CN" altLang="en-US" sz="2400" b="0" i="0" u="none" strike="noStrike" kern="100" cap="none" spc="0" baseline="0">
                <a:solidFill>
                  <a:schemeClr val="tx1"/>
                </a:solidFill>
                <a:latin typeface="等线" pitchFamily="2" charset="-122"/>
                <a:ea typeface="等线" pitchFamily="2" charset="-122"/>
                <a:cs typeface="Times New Roman" pitchFamily="18" charset="0"/>
              </a:rPr>
              <a:t>、</a:t>
            </a:r>
            <a:r>
              <a:rPr lang="en-US" altLang="zh-CN" sz="2400" b="0" i="0" u="none" strike="noStrike" kern="100" cap="none" spc="0" baseline="0">
                <a:solidFill>
                  <a:schemeClr val="tx1"/>
                </a:solidFill>
                <a:latin typeface="等线" pitchFamily="2" charset="-122"/>
                <a:ea typeface="等线" pitchFamily="2" charset="-122"/>
                <a:cs typeface="Times New Roman" pitchFamily="18" charset="0"/>
              </a:rPr>
              <a:t>(B)</a:t>
            </a:r>
            <a:r>
              <a:rPr lang="zh-CN" altLang="en-US" sz="2400" b="0" i="0" u="none" strike="noStrike" kern="100" cap="none" spc="0" baseline="0">
                <a:solidFill>
                  <a:schemeClr val="tx1"/>
                </a:solidFill>
                <a:latin typeface="等线" pitchFamily="2" charset="-122"/>
                <a:ea typeface="等线" pitchFamily="2" charset="-122"/>
                <a:cs typeface="Times New Roman" pitchFamily="18" charset="0"/>
              </a:rPr>
              <a:t>间作出决策。司机的决策通常与其个人的经验判断有关，比如在某个季节与某时间段抵达航班的多少和可能乘客数量的多寡等。</a:t>
            </a:r>
            <a:endParaRPr lang="en-US" altLang="zh-CN" sz="2400" b="0" i="0" u="none" strike="noStrike" kern="100" cap="none" spc="0" baseline="0">
              <a:solidFill>
                <a:schemeClr val="tx1"/>
              </a:solidFill>
              <a:latin typeface="等线" pitchFamily="2" charset="-122"/>
              <a:ea typeface="等线" pitchFamily="2" charset="-122"/>
              <a:cs typeface="Times New Roman" pitchFamily="18" charset="0"/>
            </a:endParaRPr>
          </a:p>
          <a:p>
            <a:pPr marL="0" indent="304800" algn="l">
              <a:lnSpc>
                <a:spcPct val="100000"/>
              </a:lnSpc>
              <a:spcBef>
                <a:spcPts val="0"/>
              </a:spcBef>
              <a:spcAft>
                <a:spcPts val="0"/>
              </a:spcAft>
              <a:buNone/>
            </a:pPr>
            <a:endParaRPr lang="zh-CN" altLang="en-US" sz="2400" b="0" i="0" u="none" strike="noStrike" kern="100" cap="none" spc="0" baseline="0">
              <a:solidFill>
                <a:schemeClr val="tx1"/>
              </a:solidFill>
              <a:latin typeface="等线" pitchFamily="2" charset="-122"/>
              <a:ea typeface="等线" pitchFamily="2" charset="-122"/>
              <a:cs typeface="Times New Roman" pitchFamily="18" charset="0"/>
            </a:endParaRPr>
          </a:p>
        </p:txBody>
      </p:sp>
      <p:sp>
        <p:nvSpPr>
          <p:cNvPr id="60" name="曲线"/>
          <p:cNvSpPr>
            <a:spLocks/>
          </p:cNvSpPr>
          <p:nvPr/>
        </p:nvSpPr>
        <p:spPr>
          <a:xfrm flipV="1" rot="0">
            <a:off x="-2174003" y="-1172787"/>
            <a:ext cx="11861388" cy="12132865"/>
          </a:xfrm>
          <a:custGeom>
            <a:gdLst>
              <a:gd name="T1" fmla="*/ 0 w 21600"/>
              <a:gd name="T2" fmla="*/ -21600 h 21600"/>
              <a:gd name="T3" fmla="*/ 21600 w 21600"/>
              <a:gd name="T4" fmla="*/ 0 h 21600"/>
            </a:gdLst>
            <a:rect l="T1" t="T2" r="T3" b="T4"/>
            <a:pathLst>
              <a:path w="21600" h="21600">
                <a:moveTo>
                  <a:pt x="0" y="21600"/>
                </a:moveTo>
                <a:lnTo>
                  <a:pt x="21600" y="21600"/>
                </a:lnTo>
                <a:lnTo>
                  <a:pt x="21600" y="0"/>
                </a:lnTo>
                <a:lnTo>
                  <a:pt x="0" y="0"/>
                </a:lnTo>
                <a:lnTo>
                  <a:pt x="0" y="21600"/>
                </a:lnTo>
                <a:close/>
              </a:path>
            </a:pathLst>
          </a:custGeom>
          <a:blipFill rotWithShape="1">
            <a:blip r:embed="rId1">
              <a:alphaModFix amt="28000"/>
            </a:blip>
            <a:stretch/>
          </a:blipFill>
          <a:ln cmpd="sng" cap="flat">
            <a:noFill/>
            <a:prstDash val="solid"/>
            <a:miter/>
          </a:ln>
        </p:spPr>
      </p:sp>
      <p:graphicFrame>
        <p:nvGraphicFramePr>
          <p:cNvPr id="61" name="对象"/>
          <p:cNvGraphicFramePr>
            <a:graphicFrameLocks/>
          </p:cNvGraphicFramePr>
          <p:nvPr/>
        </p:nvGraphicFramePr>
        <p:xfrm>
          <a:off x="9687386" y="5068038"/>
          <a:ext cx="8458198" cy="4413845"/>
        </p:xfrm>
        <a:graphic>
          <a:graphicData uri="http://schemas.openxmlformats.org/drawingml/2006/chart">
            <c:chart xmlns:c="http://schemas.openxmlformats.org/drawingml/2006/chart" r:id="rId2"/>
          </a:graphicData>
        </a:graphic>
      </p:graphicFrame>
      <p:sp>
        <p:nvSpPr>
          <p:cNvPr id="62" name="文本框"/>
          <p:cNvSpPr>
            <a:spLocks noGrp="1"/>
          </p:cNvSpPr>
          <p:nvPr>
            <p:ph type="title"/>
          </p:nvPr>
        </p:nvSpPr>
        <p:spPr>
          <a:xfrm rot="0">
            <a:off x="837553" y="5402202"/>
            <a:ext cx="8229600" cy="3867507"/>
          </a:xfrm>
          <a:prstGeom prst="rect"/>
          <a:noFill/>
          <a:ln w="12700" cmpd="sng" cap="flat">
            <a:noFill/>
            <a:prstDash val="solid"/>
            <a:miter/>
          </a:ln>
        </p:spPr>
        <p:txBody>
          <a:bodyPr vert="horz" wrap="square" lIns="91440" tIns="45720" rIns="91440" bIns="45720" anchor="ctr" anchorCtr="0">
            <a:prstTxWarp prst="textNoShape"/>
          </a:bodyPr>
          <a:lstStyle/>
          <a:p>
            <a:pPr marL="0" indent="304800" algn="l">
              <a:lnSpc>
                <a:spcPct val="100000"/>
              </a:lnSpc>
              <a:spcBef>
                <a:spcPts val="0"/>
              </a:spcBef>
              <a:spcAft>
                <a:spcPts val="0"/>
              </a:spcAft>
              <a:buNone/>
            </a:pPr>
            <a:r>
              <a:rPr lang="en-US" altLang="zh-CN" sz="2000" b="0" i="0" u="none" strike="noStrike" kern="100" cap="none" spc="0" baseline="0">
                <a:solidFill>
                  <a:schemeClr val="tx1"/>
                </a:solidFill>
                <a:latin typeface="等线" pitchFamily="2" charset="-122"/>
                <a:ea typeface="等线" pitchFamily="2" charset="-122"/>
                <a:cs typeface="Times New Roman" pitchFamily="18" charset="0"/>
              </a:rPr>
              <a:t>(1)</a:t>
            </a:r>
            <a:r>
              <a:rPr lang="zh-CN" altLang="en-US" sz="2000" b="0" i="0" u="none" strike="noStrike" kern="100" cap="none" spc="0" baseline="0">
                <a:solidFill>
                  <a:schemeClr val="tx1"/>
                </a:solidFill>
                <a:latin typeface="等线" pitchFamily="2" charset="-122"/>
                <a:ea typeface="等线" pitchFamily="2" charset="-122"/>
                <a:cs typeface="Times New Roman" pitchFamily="18" charset="0"/>
              </a:rPr>
              <a:t>讨论决策相关因素及其影响机理，结合考虑机场乘客数量变化和出租车司机收益，建立出租车司机的选择决策模型，给出选择策略。</a:t>
            </a:r>
            <a:br>
              <a:rPr lang="zh-CN" altLang="en-US" sz="2000" b="0" i="0" u="none" strike="noStrike" kern="100" cap="none" spc="0" baseline="0">
                <a:solidFill>
                  <a:schemeClr val="tx1"/>
                </a:solidFill>
                <a:latin typeface="等线" pitchFamily="2" charset="-122"/>
                <a:ea typeface="等线" pitchFamily="2" charset="-122"/>
                <a:cs typeface="Times New Roman" pitchFamily="18" charset="0"/>
              </a:rPr>
            </a:br>
            <a:r>
              <a:rPr lang="en-US" altLang="zh-CN" sz="2000" b="0" i="0" u="none" strike="noStrike" kern="100" cap="none" spc="0" baseline="0">
                <a:solidFill>
                  <a:schemeClr val="tx1"/>
                </a:solidFill>
                <a:latin typeface="等线" pitchFamily="2" charset="-122"/>
                <a:ea typeface="等线" pitchFamily="2" charset="-122"/>
                <a:cs typeface="Times New Roman" pitchFamily="18" charset="0"/>
              </a:rPr>
              <a:t>    (2)</a:t>
            </a:r>
            <a:r>
              <a:rPr lang="zh-CN" altLang="en-US" sz="2000" b="0" i="0" u="none" strike="noStrike" kern="100" cap="none" spc="0" baseline="0">
                <a:solidFill>
                  <a:schemeClr val="tx1"/>
                </a:solidFill>
                <a:latin typeface="等线" pitchFamily="2" charset="-122"/>
                <a:ea typeface="等线" pitchFamily="2" charset="-122"/>
                <a:cs typeface="Times New Roman" pitchFamily="18" charset="0"/>
              </a:rPr>
              <a:t>结合国内某一机场及其所在城市出租车的相关数据，给出出租车司机的选择方案，并分析模型的合理性和对相关因素的依赖性。</a:t>
            </a:r>
            <a:br>
              <a:rPr lang="zh-CN" altLang="en-US" sz="2000" b="0" i="0" u="none" strike="noStrike" kern="100" cap="none" spc="0" baseline="0">
                <a:solidFill>
                  <a:schemeClr val="tx1"/>
                </a:solidFill>
                <a:latin typeface="等线" pitchFamily="2" charset="-122"/>
                <a:ea typeface="等线" pitchFamily="2" charset="-122"/>
                <a:cs typeface="Times New Roman" pitchFamily="18" charset="0"/>
              </a:rPr>
            </a:br>
            <a:r>
              <a:rPr lang="en-US" altLang="zh-CN" sz="2000" b="0" i="0" u="none" strike="noStrike" kern="100" cap="none" spc="0" baseline="0">
                <a:solidFill>
                  <a:schemeClr val="tx1"/>
                </a:solidFill>
                <a:latin typeface="等线" pitchFamily="2" charset="-122"/>
                <a:ea typeface="等线" pitchFamily="2" charset="-122"/>
                <a:cs typeface="Times New Roman" pitchFamily="18" charset="0"/>
              </a:rPr>
              <a:t>    (3)</a:t>
            </a:r>
            <a:r>
              <a:rPr lang="zh-CN" altLang="en-US" sz="2000" b="0" i="0" u="none" strike="noStrike" kern="100" cap="none" spc="0" baseline="0">
                <a:solidFill>
                  <a:schemeClr val="tx1"/>
                </a:solidFill>
                <a:latin typeface="等线" pitchFamily="2" charset="-122"/>
                <a:ea typeface="等线" pitchFamily="2" charset="-122"/>
                <a:cs typeface="Times New Roman" pitchFamily="18" charset="0"/>
              </a:rPr>
              <a:t>某机场</a:t>
            </a:r>
            <a:r>
              <a:rPr lang="en-US" altLang="zh-CN" sz="2000" b="0" i="0" u="none" strike="noStrike" kern="100" cap="none" spc="0" baseline="0">
                <a:solidFill>
                  <a:schemeClr val="tx1"/>
                </a:solidFill>
                <a:latin typeface="等线" pitchFamily="2" charset="-122"/>
                <a:ea typeface="等线" pitchFamily="2" charset="-122"/>
                <a:cs typeface="Times New Roman" pitchFamily="18" charset="0"/>
              </a:rPr>
              <a:t>“</a:t>
            </a:r>
            <a:r>
              <a:rPr lang="zh-CN" altLang="en-US" sz="2000" b="0" i="0" u="none" strike="noStrike" kern="100" cap="none" spc="0" baseline="0">
                <a:solidFill>
                  <a:schemeClr val="tx1"/>
                </a:solidFill>
                <a:latin typeface="等线" pitchFamily="2" charset="-122"/>
                <a:ea typeface="等线" pitchFamily="2" charset="-122"/>
                <a:cs typeface="Times New Roman" pitchFamily="18" charset="0"/>
              </a:rPr>
              <a:t>乘车区</a:t>
            </a:r>
            <a:r>
              <a:rPr lang="en-US" altLang="zh-CN" sz="2000" b="0" i="0" u="none" strike="noStrike" kern="100" cap="none" spc="0" baseline="0">
                <a:solidFill>
                  <a:schemeClr val="tx1"/>
                </a:solidFill>
                <a:latin typeface="等线" pitchFamily="2" charset="-122"/>
                <a:ea typeface="等线" pitchFamily="2" charset="-122"/>
                <a:cs typeface="Times New Roman" pitchFamily="18" charset="0"/>
              </a:rPr>
              <a:t>”</a:t>
            </a:r>
            <a:r>
              <a:rPr lang="zh-CN" altLang="en-US" sz="2000" b="0" i="0" u="none" strike="noStrike" kern="100" cap="none" spc="0" baseline="0">
                <a:solidFill>
                  <a:schemeClr val="tx1"/>
                </a:solidFill>
                <a:latin typeface="等线" pitchFamily="2" charset="-122"/>
                <a:ea typeface="等线" pitchFamily="2" charset="-122"/>
                <a:cs typeface="Times New Roman" pitchFamily="18" charset="0"/>
              </a:rPr>
              <a:t>现有两条并行车道。求应如何设置</a:t>
            </a:r>
            <a:r>
              <a:rPr lang="en-US" altLang="zh-CN" sz="2000" b="0" i="0" u="none" strike="noStrike" kern="100" cap="none" spc="0" baseline="0">
                <a:solidFill>
                  <a:schemeClr val="tx1"/>
                </a:solidFill>
                <a:latin typeface="等线" pitchFamily="2" charset="-122"/>
                <a:ea typeface="等线" pitchFamily="2" charset="-122"/>
                <a:cs typeface="Times New Roman" pitchFamily="18" charset="0"/>
              </a:rPr>
              <a:t>“</a:t>
            </a:r>
            <a:r>
              <a:rPr lang="zh-CN" altLang="en-US" sz="2000" b="0" i="0" u="none" strike="noStrike" kern="100" cap="none" spc="0" baseline="0">
                <a:solidFill>
                  <a:schemeClr val="tx1"/>
                </a:solidFill>
                <a:latin typeface="等线" pitchFamily="2" charset="-122"/>
                <a:ea typeface="等线" pitchFamily="2" charset="-122"/>
                <a:cs typeface="Times New Roman" pitchFamily="18" charset="0"/>
              </a:rPr>
              <a:t>上车点</a:t>
            </a:r>
            <a:r>
              <a:rPr lang="en-US" altLang="zh-CN" sz="2000" b="0" i="0" u="none" strike="noStrike" kern="100" cap="none" spc="0" baseline="0">
                <a:solidFill>
                  <a:schemeClr val="tx1"/>
                </a:solidFill>
                <a:latin typeface="等线" pitchFamily="2" charset="-122"/>
                <a:ea typeface="等线" pitchFamily="2" charset="-122"/>
                <a:cs typeface="Times New Roman" pitchFamily="18" charset="0"/>
              </a:rPr>
              <a:t>”</a:t>
            </a:r>
            <a:r>
              <a:rPr lang="zh-CN" altLang="en-US" sz="2000" b="0" i="0" u="none" strike="noStrike" kern="100" cap="none" spc="0" baseline="0">
                <a:solidFill>
                  <a:schemeClr val="tx1"/>
                </a:solidFill>
                <a:latin typeface="等线" pitchFamily="2" charset="-122"/>
                <a:ea typeface="等线" pitchFamily="2" charset="-122"/>
                <a:cs typeface="Times New Roman" pitchFamily="18" charset="0"/>
              </a:rPr>
              <a:t>，并合理安排出租车和乘客，在保证车辆和乘客安全的条件下，使得总的乘车效率最高。</a:t>
            </a:r>
            <a:br>
              <a:rPr lang="zh-CN" altLang="en-US" sz="2000" b="0" i="0" u="none" strike="noStrike" kern="100" cap="none" spc="0" baseline="0">
                <a:solidFill>
                  <a:schemeClr val="tx1"/>
                </a:solidFill>
                <a:latin typeface="等线" pitchFamily="2" charset="-122"/>
                <a:ea typeface="等线" pitchFamily="2" charset="-122"/>
                <a:cs typeface="Times New Roman" pitchFamily="18" charset="0"/>
              </a:rPr>
            </a:br>
            <a:r>
              <a:rPr lang="en-US" altLang="zh-CN" sz="2000" b="0" i="0" u="none" strike="noStrike" kern="100" cap="none" spc="0" baseline="0">
                <a:solidFill>
                  <a:schemeClr val="tx1"/>
                </a:solidFill>
                <a:latin typeface="等线" pitchFamily="2" charset="-122"/>
                <a:ea typeface="等线" pitchFamily="2" charset="-122"/>
                <a:cs typeface="Times New Roman" pitchFamily="18" charset="0"/>
              </a:rPr>
              <a:t>    (4)</a:t>
            </a:r>
            <a:r>
              <a:rPr lang="zh-CN" altLang="en-US" sz="2000" b="0" i="0" u="none" strike="noStrike" kern="100" cap="none" spc="0" baseline="0">
                <a:solidFill>
                  <a:schemeClr val="tx1"/>
                </a:solidFill>
                <a:latin typeface="等线" pitchFamily="2" charset="-122"/>
                <a:ea typeface="等线" pitchFamily="2" charset="-122"/>
                <a:cs typeface="Times New Roman" pitchFamily="18" charset="0"/>
              </a:rPr>
              <a:t>出租车载客收益与载客的行驶里程有关，乘客的目的地有远有近，出租车司机不能选择乘客和拒载，但允许出租车多次往返载客。故，拟对某些短途载客再次返回的出租车给予“优先权”，使出租车的收益均衡，试给出“优先”安排方案。</a:t>
            </a:r>
            <a:br>
              <a:rPr lang="zh-CN" altLang="en-US" sz="2000" b="0" i="0" u="none" strike="noStrike" kern="100" cap="none" spc="0" baseline="0">
                <a:solidFill>
                  <a:schemeClr val="tx1"/>
                </a:solidFill>
                <a:latin typeface="等线" pitchFamily="2" charset="-122"/>
                <a:ea typeface="等线" pitchFamily="2" charset="-122"/>
                <a:cs typeface="Times New Roman" pitchFamily="18" charset="0"/>
              </a:rPr>
            </a:br>
            <a:endParaRPr lang="zh-CN" altLang="en-US" sz="2000" b="0" i="0" u="none" strike="noStrike" kern="1200" cap="none" spc="0" baseline="0">
              <a:solidFill>
                <a:schemeClr val="tx1"/>
              </a:solidFill>
              <a:latin typeface="Calibri" pitchFamily="0" charset="0"/>
              <a:ea typeface="宋体" pitchFamily="0" charset="0"/>
              <a:cs typeface="Lucida Sans"/>
            </a:endParaRPr>
          </a:p>
        </p:txBody>
      </p:sp>
    </p:spTree>
    <p:extLst>
      <p:ext uri="{BB962C8B-B14F-4D97-AF65-F5344CB8AC3E}">
        <p14:creationId xmlns:p14="http://schemas.microsoft.com/office/powerpoint/2010/main" val="2145854424"/>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flipV="1" rot="0">
            <a:off x="0" y="-1661010"/>
            <a:ext cx="11861388" cy="12132865"/>
          </a:xfrm>
          <a:custGeom>
            <a:gdLst>
              <a:gd name="T1" fmla="*/ 0 w 21600"/>
              <a:gd name="T2" fmla="*/ -21600 h 21600"/>
              <a:gd name="T3" fmla="*/ 21600 w 21600"/>
              <a:gd name="T4" fmla="*/ 0 h 21600"/>
            </a:gdLst>
            <a:rect l="T1" t="T2" r="T3" b="T4"/>
            <a:pathLst>
              <a:path w="21600" h="21600">
                <a:moveTo>
                  <a:pt x="0" y="21600"/>
                </a:moveTo>
                <a:lnTo>
                  <a:pt x="21600" y="21600"/>
                </a:lnTo>
                <a:lnTo>
                  <a:pt x="21600" y="0"/>
                </a:lnTo>
                <a:lnTo>
                  <a:pt x="0" y="0"/>
                </a:lnTo>
                <a:lnTo>
                  <a:pt x="0" y="21600"/>
                </a:lnTo>
                <a:close/>
              </a:path>
            </a:pathLst>
          </a:custGeom>
          <a:blipFill rotWithShape="1">
            <a:blip r:embed="rId1"/>
            <a:stretch/>
          </a:blipFill>
          <a:ln cmpd="sng" cap="flat">
            <a:noFill/>
            <a:prstDash val="solid"/>
            <a:miter/>
          </a:ln>
        </p:spPr>
      </p:sp>
      <p:sp>
        <p:nvSpPr>
          <p:cNvPr id="64" name="矩形"/>
          <p:cNvSpPr>
            <a:spLocks/>
          </p:cNvSpPr>
          <p:nvPr/>
        </p:nvSpPr>
        <p:spPr>
          <a:xfrm rot="0">
            <a:off x="11352247" y="5586851"/>
            <a:ext cx="5907053" cy="1748877"/>
          </a:xfrm>
          <a:prstGeom prst="rect"/>
          <a:noFill/>
          <a:ln w="12700" cmpd="sng" cap="flat">
            <a:noFill/>
            <a:prstDash val="solid"/>
            <a:miter/>
          </a:ln>
        </p:spPr>
        <p:txBody>
          <a:bodyPr vert="horz" wrap="square" lIns="0" tIns="0" rIns="0" bIns="0" anchor="t" anchorCtr="0">
            <a:prstTxWarp prst="textNoShape"/>
            <a:spAutoFit/>
          </a:bodyPr>
          <a:lstStyle/>
          <a:p>
            <a:pPr marL="0" indent="0" algn="r">
              <a:lnSpc>
                <a:spcPts val="14560"/>
              </a:lnSpc>
              <a:spcBef>
                <a:spcPts val="0"/>
              </a:spcBef>
              <a:spcAft>
                <a:spcPts val="0"/>
              </a:spcAft>
              <a:buNone/>
            </a:pPr>
            <a:r>
              <a:rPr lang="zh-CN" altLang="en-US" sz="10400" b="0" i="0" u="none" strike="noStrike" kern="1200" cap="none" spc="436" baseline="0">
                <a:solidFill>
                  <a:srgbClr val="000000"/>
                </a:solidFill>
                <a:latin typeface="Calibri" pitchFamily="0" charset="0"/>
                <a:ea typeface="思源黑体" pitchFamily="0" charset="-122"/>
                <a:cs typeface="Calibri" pitchFamily="0" charset="0"/>
              </a:rPr>
              <a:t>问题分析</a:t>
            </a:r>
            <a:endParaRPr lang="zh-CN" altLang="en-US" sz="10400" b="0" i="0" u="none" strike="noStrike" kern="1200" cap="none" spc="436" baseline="0">
              <a:solidFill>
                <a:srgbClr val="000000"/>
              </a:solidFill>
              <a:latin typeface="Calibri" pitchFamily="0" charset="0"/>
              <a:ea typeface="思源黑体" pitchFamily="0" charset="-122"/>
              <a:cs typeface="Calibri" pitchFamily="0" charset="0"/>
            </a:endParaRPr>
          </a:p>
        </p:txBody>
      </p:sp>
      <p:sp>
        <p:nvSpPr>
          <p:cNvPr id="65" name="矩形"/>
          <p:cNvSpPr>
            <a:spLocks/>
          </p:cNvSpPr>
          <p:nvPr/>
        </p:nvSpPr>
        <p:spPr>
          <a:xfrm rot="0">
            <a:off x="11352247" y="2943225"/>
            <a:ext cx="5907053" cy="2200275"/>
          </a:xfrm>
          <a:prstGeom prst="rect"/>
          <a:noFill/>
          <a:ln w="12700" cmpd="sng" cap="flat">
            <a:noFill/>
            <a:prstDash val="solid"/>
            <a:miter/>
          </a:ln>
        </p:spPr>
        <p:txBody>
          <a:bodyPr vert="horz" wrap="square" lIns="0" tIns="0" rIns="0" bIns="0" anchor="t" anchorCtr="0">
            <a:prstTxWarp prst="textNoShape"/>
            <a:spAutoFit/>
          </a:bodyPr>
          <a:lstStyle/>
          <a:p>
            <a:pPr marL="0" indent="0" algn="r">
              <a:lnSpc>
                <a:spcPts val="17280"/>
              </a:lnSpc>
              <a:spcBef>
                <a:spcPts val="0"/>
              </a:spcBef>
              <a:spcAft>
                <a:spcPts val="0"/>
              </a:spcAft>
              <a:buNone/>
            </a:pPr>
            <a:r>
              <a:rPr lang="en-US" altLang="zh-CN" sz="14400" b="0" i="0" u="none" strike="noStrike" kern="1200" cap="none" spc="1497" baseline="0">
                <a:solidFill>
                  <a:srgbClr val="0611C5"/>
                </a:solidFill>
                <a:latin typeface="思源黑体 Bold" pitchFamily="0" charset="-122"/>
                <a:ea typeface="宋体" pitchFamily="0" charset="0"/>
                <a:cs typeface="Calibri" pitchFamily="0" charset="0"/>
              </a:rPr>
              <a:t>02.</a:t>
            </a:r>
            <a:endParaRPr lang="zh-CN" altLang="en-US" sz="14400" b="0" i="0" u="none" strike="noStrike" kern="1200" cap="none" spc="1497" baseline="0">
              <a:solidFill>
                <a:srgbClr val="0611C5"/>
              </a:solidFill>
              <a:latin typeface="思源黑体 Bold" pitchFamily="0" charset="-122"/>
              <a:ea typeface="宋体" pitchFamily="0" charset="0"/>
              <a:cs typeface="Calibri" pitchFamily="0" charset="0"/>
            </a:endParaRPr>
          </a:p>
        </p:txBody>
      </p:sp>
    </p:spTree>
    <p:extLst>
      <p:ext uri="{BB962C8B-B14F-4D97-AF65-F5344CB8AC3E}">
        <p14:creationId xmlns:p14="http://schemas.microsoft.com/office/powerpoint/2010/main" val="2030379673"/>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6" name="曲线"/>
          <p:cNvSpPr>
            <a:spLocks/>
          </p:cNvSpPr>
          <p:nvPr/>
        </p:nvSpPr>
        <p:spPr>
          <a:xfrm rot="-4142634">
            <a:off x="-155020" y="6417659"/>
            <a:ext cx="3994676" cy="5476823"/>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blipFill>
          <a:ln cmpd="sng" cap="flat">
            <a:noFill/>
            <a:prstDash val="solid"/>
            <a:miter/>
          </a:ln>
        </p:spPr>
      </p:sp>
      <p:sp>
        <p:nvSpPr>
          <p:cNvPr id="67" name="曲线"/>
          <p:cNvSpPr>
            <a:spLocks/>
          </p:cNvSpPr>
          <p:nvPr/>
        </p:nvSpPr>
        <p:spPr>
          <a:xfrm rot="0">
            <a:off x="-2457367" y="8059543"/>
            <a:ext cx="7315200" cy="2958662"/>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2">
              <a:alphaModFix amt="34000"/>
            </a:blip>
            <a:stretch/>
          </a:blipFill>
          <a:ln cmpd="sng" cap="flat">
            <a:noFill/>
            <a:prstDash val="solid"/>
            <a:miter/>
          </a:ln>
        </p:spPr>
      </p:sp>
      <p:grpSp>
        <p:nvGrpSpPr>
          <p:cNvPr id="70" name="组合"/>
          <p:cNvGrpSpPr>
            <a:grpSpLocks/>
          </p:cNvGrpSpPr>
          <p:nvPr/>
        </p:nvGrpSpPr>
        <p:grpSpPr>
          <a:xfrm>
            <a:off x="-76846" y="-274084"/>
            <a:ext cx="18441692" cy="10618179"/>
            <a:chOff x="-76846" y="-274084"/>
            <a:chExt cx="18441692" cy="10618179"/>
          </a:xfrm>
        </p:grpSpPr>
        <p:sp>
          <p:nvSpPr>
            <p:cNvPr id="68" name="曲线"/>
            <p:cNvSpPr>
              <a:spLocks/>
            </p:cNvSpPr>
            <p:nvPr/>
          </p:nvSpPr>
          <p:spPr>
            <a:xfrm rot="0">
              <a:off x="-76846" y="-57093"/>
              <a:ext cx="18441692" cy="10401187"/>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F4F4F8">
                <a:alpha val="90000"/>
              </a:srgbClr>
            </a:solidFill>
            <a:ln cmpd="sng" cap="flat">
              <a:noFill/>
              <a:prstDash val="solid"/>
              <a:miter/>
            </a:ln>
          </p:spPr>
        </p:sp>
        <p:sp>
          <p:nvSpPr>
            <p:cNvPr id="69" name="矩形"/>
            <p:cNvSpPr>
              <a:spLocks/>
            </p:cNvSpPr>
            <p:nvPr/>
          </p:nvSpPr>
          <p:spPr>
            <a:xfrm rot="0">
              <a:off x="-76846" y="-274084"/>
              <a:ext cx="3086100" cy="3303091"/>
            </a:xfrm>
            <a:prstGeom prst="rect"/>
            <a:noFill/>
            <a:ln w="12700" cmpd="sng" cap="flat">
              <a:noFill/>
              <a:prstDash val="solid"/>
              <a:miter/>
            </a:ln>
          </p:spPr>
        </p:sp>
      </p:grpSp>
      <p:sp>
        <p:nvSpPr>
          <p:cNvPr id="71" name="曲线"/>
          <p:cNvSpPr>
            <a:spLocks/>
          </p:cNvSpPr>
          <p:nvPr/>
        </p:nvSpPr>
        <p:spPr>
          <a:xfrm rot="3854914">
            <a:off x="-183002" y="-7007167"/>
            <a:ext cx="17684360" cy="2292417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3">
              <a:alphaModFix amt="8000"/>
            </a:blip>
            <a:stretch/>
          </a:blipFill>
          <a:ln cmpd="sng" cap="flat">
            <a:noFill/>
            <a:prstDash val="solid"/>
            <a:miter/>
          </a:ln>
        </p:spPr>
      </p:sp>
      <p:grpSp>
        <p:nvGrpSpPr>
          <p:cNvPr id="75" name="组合"/>
          <p:cNvGrpSpPr>
            <a:grpSpLocks/>
          </p:cNvGrpSpPr>
          <p:nvPr/>
        </p:nvGrpSpPr>
        <p:grpSpPr>
          <a:xfrm rot="-10800000">
            <a:off x="1153674" y="2458471"/>
            <a:ext cx="2947381" cy="2803489"/>
            <a:chOff x="1153674" y="2458471"/>
            <a:chExt cx="2947381" cy="2803489"/>
          </a:xfrm>
        </p:grpSpPr>
        <p:grpSp>
          <p:nvGrpSpPr>
            <p:cNvPr id="74" name="组合"/>
            <p:cNvGrpSpPr>
              <a:grpSpLocks/>
            </p:cNvGrpSpPr>
            <p:nvPr/>
          </p:nvGrpSpPr>
          <p:grpSpPr>
            <a:xfrm>
              <a:off x="1153674" y="2458471"/>
              <a:ext cx="2947381" cy="2803489"/>
              <a:chOff x="1153674" y="2458471"/>
              <a:chExt cx="2947381" cy="2803489"/>
            </a:xfrm>
          </p:grpSpPr>
          <p:sp>
            <p:nvSpPr>
              <p:cNvPr id="72" name="曲线"/>
              <p:cNvSpPr>
                <a:spLocks/>
              </p:cNvSpPr>
              <p:nvPr/>
            </p:nvSpPr>
            <p:spPr>
              <a:xfrm rot="0">
                <a:off x="1153674" y="2458471"/>
                <a:ext cx="2937245" cy="2803489"/>
              </a:xfrm>
              <a:custGeom>
                <a:gdLst>
                  <a:gd name="T1" fmla="*/ 0 w 21600"/>
                  <a:gd name="T2" fmla="*/ 0 h 21600"/>
                  <a:gd name="T3" fmla="*/ 21600 w 21600"/>
                  <a:gd name="T4" fmla="*/ 21600 h 21600"/>
                </a:gdLst>
                <a:rect l="T1" t="T2" r="T3" b="T4"/>
                <a:pathLst>
                  <a:path w="21600" h="21600">
                    <a:moveTo>
                      <a:pt x="10800" y="17"/>
                    </a:moveTo>
                    <a:cubicBezTo>
                      <a:pt x="14487" y="0"/>
                      <a:pt x="17902" y="2051"/>
                      <a:pt x="19751" y="5394"/>
                    </a:cubicBezTo>
                    <a:cubicBezTo>
                      <a:pt x="21600" y="8737"/>
                      <a:pt x="21600" y="12862"/>
                      <a:pt x="19751" y="16205"/>
                    </a:cubicBezTo>
                    <a:cubicBezTo>
                      <a:pt x="17902" y="19548"/>
                      <a:pt x="14487" y="21600"/>
                      <a:pt x="10800" y="21582"/>
                    </a:cubicBezTo>
                    <a:cubicBezTo>
                      <a:pt x="7112" y="21600"/>
                      <a:pt x="3697" y="19548"/>
                      <a:pt x="1848" y="16205"/>
                    </a:cubicBezTo>
                    <a:cubicBezTo>
                      <a:pt x="0" y="12862"/>
                      <a:pt x="0" y="8737"/>
                      <a:pt x="1848" y="5394"/>
                    </a:cubicBezTo>
                    <a:cubicBezTo>
                      <a:pt x="3697" y="2051"/>
                      <a:pt x="7112" y="0"/>
                      <a:pt x="10800" y="17"/>
                    </a:cubicBezTo>
                    <a:lnTo>
                      <a:pt x="10800" y="2605"/>
                    </a:lnTo>
                    <a:cubicBezTo>
                      <a:pt x="7997" y="2591"/>
                      <a:pt x="5402" y="4151"/>
                      <a:pt x="3997" y="6691"/>
                    </a:cubicBezTo>
                    <a:cubicBezTo>
                      <a:pt x="2592" y="9232"/>
                      <a:pt x="2592" y="12367"/>
                      <a:pt x="3997" y="14908"/>
                    </a:cubicBezTo>
                    <a:cubicBezTo>
                      <a:pt x="5402" y="17448"/>
                      <a:pt x="7997" y="19008"/>
                      <a:pt x="10800" y="18994"/>
                    </a:cubicBezTo>
                    <a:cubicBezTo>
                      <a:pt x="13602" y="19008"/>
                      <a:pt x="16197" y="17448"/>
                      <a:pt x="17602" y="14908"/>
                    </a:cubicBezTo>
                    <a:cubicBezTo>
                      <a:pt x="19008" y="12367"/>
                      <a:pt x="19008" y="9232"/>
                      <a:pt x="17602" y="6691"/>
                    </a:cubicBezTo>
                    <a:cubicBezTo>
                      <a:pt x="16197" y="4151"/>
                      <a:pt x="13602" y="2591"/>
                      <a:pt x="10800" y="2605"/>
                    </a:cubicBezTo>
                    <a:close/>
                  </a:path>
                </a:pathLst>
              </a:custGeom>
              <a:solidFill>
                <a:srgbClr val="B1C9FF"/>
              </a:solidFill>
              <a:ln cmpd="sng" cap="flat">
                <a:noFill/>
                <a:prstDash val="solid"/>
                <a:miter/>
              </a:ln>
            </p:spPr>
          </p:sp>
          <p:sp>
            <p:nvSpPr>
              <p:cNvPr id="73" name="曲线"/>
              <p:cNvSpPr>
                <a:spLocks/>
              </p:cNvSpPr>
              <p:nvPr/>
            </p:nvSpPr>
            <p:spPr>
              <a:xfrm rot="0">
                <a:off x="2611269" y="2465314"/>
                <a:ext cx="1489785" cy="2680970"/>
              </a:xfrm>
              <a:custGeom>
                <a:gdLst>
                  <a:gd name="T1" fmla="*/ 0 w 21600"/>
                  <a:gd name="T2" fmla="*/ 0 h 21600"/>
                  <a:gd name="T3" fmla="*/ 21600 w 21600"/>
                  <a:gd name="T4" fmla="*/ 21600 h 21600"/>
                </a:gdLst>
                <a:rect l="T1" t="T2" r="T3" b="T4"/>
                <a:pathLst>
                  <a:path w="21600" h="21600">
                    <a:moveTo>
                      <a:pt x="2926" y="68"/>
                    </a:moveTo>
                    <a:cubicBezTo>
                      <a:pt x="11785" y="745"/>
                      <a:pt x="18802" y="4566"/>
                      <a:pt x="20201" y="9474"/>
                    </a:cubicBezTo>
                    <a:cubicBezTo>
                      <a:pt x="21600" y="14382"/>
                      <a:pt x="17051" y="19221"/>
                      <a:pt x="9003" y="21386"/>
                    </a:cubicBezTo>
                    <a:cubicBezTo>
                      <a:pt x="8219" y="21600"/>
                      <a:pt x="7290" y="21563"/>
                      <a:pt x="6567" y="21292"/>
                    </a:cubicBezTo>
                    <a:cubicBezTo>
                      <a:pt x="5845" y="21020"/>
                      <a:pt x="5439" y="20554"/>
                      <a:pt x="5503" y="20071"/>
                    </a:cubicBezTo>
                    <a:cubicBezTo>
                      <a:pt x="5568" y="19587"/>
                      <a:pt x="6093" y="19160"/>
                      <a:pt x="6880" y="18951"/>
                    </a:cubicBezTo>
                    <a:cubicBezTo>
                      <a:pt x="12997" y="17305"/>
                      <a:pt x="16454" y="13628"/>
                      <a:pt x="15391" y="9897"/>
                    </a:cubicBezTo>
                    <a:cubicBezTo>
                      <a:pt x="14328" y="6167"/>
                      <a:pt x="8995" y="3264"/>
                      <a:pt x="2262" y="2749"/>
                    </a:cubicBezTo>
                    <a:cubicBezTo>
                      <a:pt x="1397" y="2685"/>
                      <a:pt x="660" y="2368"/>
                      <a:pt x="330" y="1920"/>
                    </a:cubicBezTo>
                    <a:cubicBezTo>
                      <a:pt x="0" y="1471"/>
                      <a:pt x="126" y="958"/>
                      <a:pt x="663" y="576"/>
                    </a:cubicBezTo>
                    <a:cubicBezTo>
                      <a:pt x="1199" y="193"/>
                      <a:pt x="2063" y="0"/>
                      <a:pt x="2926" y="68"/>
                    </a:cubicBezTo>
                    <a:close/>
                  </a:path>
                </a:pathLst>
              </a:custGeom>
              <a:solidFill>
                <a:srgbClr val="1C15ED"/>
              </a:solidFill>
              <a:ln cmpd="sng" cap="flat">
                <a:noFill/>
                <a:prstDash val="solid"/>
                <a:miter/>
              </a:ln>
            </p:spPr>
          </p:sp>
        </p:grpSp>
      </p:grpSp>
      <p:sp>
        <p:nvSpPr>
          <p:cNvPr id="76" name="矩形"/>
          <p:cNvSpPr>
            <a:spLocks/>
          </p:cNvSpPr>
          <p:nvPr/>
        </p:nvSpPr>
        <p:spPr>
          <a:xfrm rot="0">
            <a:off x="1725684" y="3310349"/>
            <a:ext cx="1793224" cy="1244437"/>
          </a:xfrm>
          <a:prstGeom prst="rect"/>
          <a:noFill/>
          <a:ln w="12700" cmpd="sng" cap="flat">
            <a:noFill/>
            <a:prstDash val="solid"/>
            <a:miter/>
          </a:ln>
        </p:spPr>
        <p:txBody>
          <a:bodyPr vert="horz" wrap="square" lIns="0" tIns="0" rIns="0" bIns="0" anchor="t" anchorCtr="0">
            <a:prstTxWarp prst="textNoShape"/>
            <a:spAutoFit/>
          </a:bodyPr>
          <a:lstStyle/>
          <a:p>
            <a:pPr marL="0" indent="0" algn="ctr">
              <a:lnSpc>
                <a:spcPts val="9385"/>
              </a:lnSpc>
              <a:spcBef>
                <a:spcPts val="0"/>
              </a:spcBef>
              <a:spcAft>
                <a:spcPts val="0"/>
              </a:spcAft>
              <a:buNone/>
            </a:pPr>
            <a:r>
              <a:rPr lang="en-US" altLang="zh-CN" sz="9110" b="0" i="0" u="none" strike="noStrike" kern="1200" cap="none" spc="0" baseline="0">
                <a:solidFill>
                  <a:srgbClr val="1C15ED"/>
                </a:solidFill>
                <a:latin typeface="Aileron Heavy" pitchFamily="0" charset="0"/>
                <a:ea typeface="宋体" pitchFamily="0" charset="0"/>
                <a:cs typeface="Calibri" pitchFamily="0" charset="0"/>
              </a:rPr>
              <a:t>01</a:t>
            </a:r>
            <a:endParaRPr lang="zh-CN" altLang="en-US" sz="9110" b="0" i="0" u="none" strike="noStrike" kern="1200" cap="none" spc="0" baseline="0">
              <a:solidFill>
                <a:srgbClr val="1C15ED"/>
              </a:solidFill>
              <a:latin typeface="Aileron Heavy" pitchFamily="0" charset="0"/>
              <a:ea typeface="宋体" pitchFamily="0" charset="0"/>
              <a:cs typeface="Calibri" pitchFamily="0" charset="0"/>
            </a:endParaRPr>
          </a:p>
        </p:txBody>
      </p:sp>
      <p:sp>
        <p:nvSpPr>
          <p:cNvPr id="77" name="矩形"/>
          <p:cNvSpPr>
            <a:spLocks/>
          </p:cNvSpPr>
          <p:nvPr/>
        </p:nvSpPr>
        <p:spPr>
          <a:xfrm rot="0">
            <a:off x="1322342" y="876299"/>
            <a:ext cx="4393133" cy="936625"/>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7700"/>
              </a:lnSpc>
              <a:spcBef>
                <a:spcPts val="0"/>
              </a:spcBef>
              <a:spcAft>
                <a:spcPts val="0"/>
              </a:spcAft>
              <a:buNone/>
            </a:pPr>
            <a:r>
              <a:rPr lang="zh-CN" altLang="en-US" sz="5500" b="0" i="0" u="none" strike="noStrike" kern="1200" cap="none" spc="0" baseline="0">
                <a:solidFill>
                  <a:srgbClr val="000000"/>
                </a:solidFill>
                <a:latin typeface="Calibri" pitchFamily="0" charset="0"/>
                <a:ea typeface="思源黑体" pitchFamily="0" charset="-122"/>
                <a:cs typeface="Calibri" pitchFamily="0" charset="0"/>
              </a:rPr>
              <a:t>问题分析</a:t>
            </a:r>
            <a:endParaRPr lang="zh-CN" altLang="en-US" sz="5500" b="0" i="0" u="none" strike="noStrike" kern="1200" cap="none" spc="0" baseline="0">
              <a:solidFill>
                <a:srgbClr val="000000"/>
              </a:solidFill>
              <a:latin typeface="Calibri" pitchFamily="0" charset="0"/>
              <a:ea typeface="思源黑体" pitchFamily="0" charset="-122"/>
              <a:cs typeface="Calibri" pitchFamily="0" charset="0"/>
            </a:endParaRPr>
          </a:p>
        </p:txBody>
      </p:sp>
      <p:sp>
        <p:nvSpPr>
          <p:cNvPr id="78" name="矩形"/>
          <p:cNvSpPr>
            <a:spLocks/>
          </p:cNvSpPr>
          <p:nvPr/>
        </p:nvSpPr>
        <p:spPr>
          <a:xfrm rot="0">
            <a:off x="4871378" y="5520267"/>
            <a:ext cx="11054422" cy="3534493"/>
          </a:xfrm>
          <a:prstGeom prst="rect"/>
          <a:noFill/>
          <a:ln w="12700" cmpd="sng" cap="flat">
            <a:noFill/>
            <a:prstDash val="solid"/>
            <a:miter/>
          </a:ln>
        </p:spPr>
        <p:txBody>
          <a:bodyPr vert="horz" wrap="square" lIns="0" tIns="0" rIns="0" bIns="0" anchor="t" anchorCtr="0">
            <a:prstTxWarp prst="textNoShape"/>
            <a:spAutoFit/>
          </a:bodyPr>
          <a:lstStyle/>
          <a:p>
            <a:pPr marL="0" indent="0" algn="just">
              <a:lnSpc>
                <a:spcPct val="100000"/>
              </a:lnSpc>
              <a:spcBef>
                <a:spcPts val="0"/>
              </a:spcBef>
              <a:spcAft>
                <a:spcPts val="0"/>
              </a:spcAft>
              <a:buNone/>
            </a:pPr>
            <a:r>
              <a:rPr lang="zh-CN" altLang="en-US" sz="2800" b="1" i="0" u="none" strike="noStrike" kern="100" cap="none" spc="0" baseline="0">
                <a:solidFill>
                  <a:schemeClr val="tx1"/>
                </a:solidFill>
                <a:latin typeface="等线" pitchFamily="2" charset="-122"/>
                <a:ea typeface="等线" pitchFamily="2" charset="-122"/>
                <a:cs typeface="Times New Roman" pitchFamily="18" charset="0"/>
              </a:rPr>
              <a:t>问题二分析</a:t>
            </a:r>
            <a:endParaRPr lang="en-US" altLang="zh-CN" sz="2800" b="0" i="0" u="none" strike="noStrike" kern="100" cap="none" spc="0" baseline="0">
              <a:solidFill>
                <a:schemeClr val="tx1"/>
              </a:solidFill>
              <a:latin typeface="等线" pitchFamily="2" charset="-122"/>
              <a:ea typeface="等线" pitchFamily="2" charset="-122"/>
              <a:cs typeface="Times New Roman" pitchFamily="18" charset="0"/>
            </a:endParaRPr>
          </a:p>
          <a:p>
            <a:pPr marL="0" indent="304800" algn="just">
              <a:lnSpc>
                <a:spcPct val="100000"/>
              </a:lnSpc>
              <a:spcBef>
                <a:spcPts val="0"/>
              </a:spcBef>
              <a:spcAft>
                <a:spcPts val="0"/>
              </a:spcAft>
              <a:buNone/>
            </a:pPr>
            <a:r>
              <a:rPr lang="en-US" altLang="zh-CN" sz="2800" b="0" i="0" u="none" strike="noStrike" kern="100" cap="none" spc="0" baseline="0">
                <a:solidFill>
                  <a:schemeClr val="tx1"/>
                </a:solidFill>
                <a:latin typeface="等线" pitchFamily="2" charset="-122"/>
                <a:ea typeface="等线" pitchFamily="2" charset="-122"/>
                <a:cs typeface="Times New Roman" pitchFamily="18" charset="0"/>
              </a:rPr>
              <a:t>    </a:t>
            </a:r>
            <a:r>
              <a:rPr lang="zh-CN" altLang="en-US" sz="2800" b="0" i="0" u="none" strike="noStrike" kern="100" cap="none" spc="0" baseline="0">
                <a:solidFill>
                  <a:schemeClr val="tx1"/>
                </a:solidFill>
                <a:latin typeface="等线" pitchFamily="2" charset="-122"/>
                <a:ea typeface="等线" pitchFamily="2" charset="-122"/>
                <a:cs typeface="Times New Roman" pitchFamily="18" charset="0"/>
              </a:rPr>
              <a:t>在第一问建立的决策模型基础上，结合实际的机场及出租车情况，给出出租车司机决策方案并讨论模型的合理性及对因素的依赖性。尽量避免大型机场</a:t>
            </a:r>
            <a:r>
              <a:rPr lang="en-US" altLang="zh-CN" sz="2800" b="0" i="0" u="none" strike="noStrike" kern="100" cap="none" spc="0" baseline="0">
                <a:solidFill>
                  <a:schemeClr val="tx1"/>
                </a:solidFill>
                <a:latin typeface="等线" pitchFamily="2" charset="-122"/>
                <a:ea typeface="等线" pitchFamily="2" charset="-122"/>
                <a:cs typeface="Times New Roman" pitchFamily="18" charset="0"/>
              </a:rPr>
              <a:t>:</a:t>
            </a:r>
            <a:r>
              <a:rPr lang="zh-CN" altLang="en-US" sz="2800" b="0" i="0" u="none" strike="noStrike" kern="100" cap="none" spc="0" baseline="0">
                <a:solidFill>
                  <a:schemeClr val="tx1"/>
                </a:solidFill>
                <a:latin typeface="等线" pitchFamily="2" charset="-122"/>
                <a:ea typeface="等线" pitchFamily="2" charset="-122"/>
                <a:cs typeface="Times New Roman" pitchFamily="18" charset="0"/>
              </a:rPr>
              <a:t>大型机场作为国际、国内中转枢纽，交通方式多样，各类影响较多。在不同时间段需要纳入考虑因素太多，会对五个根本因素与的决策关系产生影响。为保证模拟结果的合理性</a:t>
            </a:r>
            <a:r>
              <a:rPr lang="en-US" altLang="zh-CN" sz="2800" b="0" i="0" u="none" strike="noStrike" kern="100" cap="none" spc="0" baseline="0">
                <a:solidFill>
                  <a:schemeClr val="tx1"/>
                </a:solidFill>
                <a:latin typeface="等线" pitchFamily="2" charset="-122"/>
                <a:ea typeface="等线" pitchFamily="2" charset="-122"/>
                <a:cs typeface="Times New Roman" pitchFamily="18" charset="0"/>
              </a:rPr>
              <a:t>,</a:t>
            </a:r>
            <a:r>
              <a:rPr lang="zh-CN" altLang="en-US" sz="2800" b="0" i="0" u="none" strike="noStrike" kern="100" cap="none" spc="0" baseline="0">
                <a:solidFill>
                  <a:schemeClr val="tx1"/>
                </a:solidFill>
                <a:latin typeface="等线" pitchFamily="2" charset="-122"/>
                <a:ea typeface="等线" pitchFamily="2" charset="-122"/>
                <a:cs typeface="Times New Roman" pitchFamily="18" charset="0"/>
              </a:rPr>
              <a:t>我们需要采用多次模拟得到出现次数更多的一种方案作为自己最终的决策结果。</a:t>
            </a:r>
            <a:endParaRPr lang="en-US" altLang="zh-CN" sz="2800" b="0" i="0" u="none" strike="noStrike" kern="100" cap="none" spc="0" baseline="0">
              <a:solidFill>
                <a:schemeClr val="tx1"/>
              </a:solidFill>
              <a:latin typeface="等线" pitchFamily="2" charset="-122"/>
              <a:ea typeface="等线" pitchFamily="2" charset="-122"/>
              <a:cs typeface="Times New Roman" pitchFamily="18" charset="0"/>
            </a:endParaRPr>
          </a:p>
          <a:p>
            <a:pPr marL="0" indent="0" algn="l">
              <a:lnSpc>
                <a:spcPts val="4500"/>
              </a:lnSpc>
              <a:spcBef>
                <a:spcPts val="0"/>
              </a:spcBef>
              <a:spcAft>
                <a:spcPts val="0"/>
              </a:spcAft>
              <a:buNone/>
            </a:pPr>
            <a:endParaRPr lang="zh-CN" altLang="en-US" sz="2800" b="0" i="0" u="none" strike="noStrike" kern="1200" cap="none" spc="0" baseline="0">
              <a:solidFill>
                <a:srgbClr val="000000"/>
              </a:solidFill>
              <a:latin typeface="字由点字典黑 55J" pitchFamily="0" charset="-122"/>
              <a:ea typeface="宋体" pitchFamily="0" charset="0"/>
              <a:cs typeface="Calibri" pitchFamily="0" charset="0"/>
            </a:endParaRPr>
          </a:p>
        </p:txBody>
      </p:sp>
      <p:sp>
        <p:nvSpPr>
          <p:cNvPr id="79" name="矩形"/>
          <p:cNvSpPr>
            <a:spLocks/>
          </p:cNvSpPr>
          <p:nvPr/>
        </p:nvSpPr>
        <p:spPr>
          <a:xfrm rot="0">
            <a:off x="4857833" y="1253904"/>
            <a:ext cx="11067968" cy="4444037"/>
          </a:xfrm>
          <a:prstGeom prst="rect"/>
          <a:noFill/>
          <a:ln w="12700" cmpd="sng" cap="flat">
            <a:noFill/>
            <a:prstDash val="solid"/>
            <a:miter/>
          </a:ln>
        </p:spPr>
        <p:txBody>
          <a:bodyPr vert="horz" wrap="square" lIns="0" tIns="0" rIns="0" bIns="0" anchor="t" anchorCtr="0">
            <a:prstTxWarp prst="textNoShape"/>
            <a:spAutoFit/>
          </a:bodyPr>
          <a:lstStyle/>
          <a:p>
            <a:pPr marL="0" indent="0" algn="just">
              <a:lnSpc>
                <a:spcPct val="100000"/>
              </a:lnSpc>
              <a:spcBef>
                <a:spcPts val="0"/>
              </a:spcBef>
              <a:spcAft>
                <a:spcPts val="0"/>
              </a:spcAft>
              <a:buNone/>
            </a:pPr>
            <a:r>
              <a:rPr lang="zh-CN" altLang="en-US" sz="2800" b="1" i="0" u="none" strike="noStrike" kern="100" cap="none" spc="0" baseline="0">
                <a:solidFill>
                  <a:schemeClr val="tx1"/>
                </a:solidFill>
                <a:latin typeface="等线" pitchFamily="2" charset="-122"/>
                <a:ea typeface="等线" pitchFamily="2" charset="-122"/>
                <a:cs typeface="Times New Roman" pitchFamily="18" charset="0"/>
              </a:rPr>
              <a:t>问题一分析</a:t>
            </a:r>
            <a:endParaRPr lang="en-US" altLang="zh-CN" sz="2800" b="0" i="0" u="none" strike="noStrike" kern="100" cap="none" spc="0" baseline="0">
              <a:solidFill>
                <a:schemeClr val="tx1"/>
              </a:solidFill>
              <a:latin typeface="等线" pitchFamily="2" charset="-122"/>
              <a:ea typeface="等线" pitchFamily="2" charset="-122"/>
              <a:cs typeface="Times New Roman" pitchFamily="18" charset="0"/>
            </a:endParaRPr>
          </a:p>
          <a:p>
            <a:pPr marL="0" indent="304800" algn="just">
              <a:lnSpc>
                <a:spcPct val="100000"/>
              </a:lnSpc>
              <a:spcBef>
                <a:spcPts val="0"/>
              </a:spcBef>
              <a:spcAft>
                <a:spcPts val="0"/>
              </a:spcAft>
              <a:buNone/>
            </a:pPr>
            <a:r>
              <a:rPr lang="en-US" altLang="zh-CN" sz="2800" b="0" i="0" u="none" strike="noStrike" kern="100" cap="none" spc="0" baseline="0">
                <a:solidFill>
                  <a:schemeClr val="tx1"/>
                </a:solidFill>
                <a:latin typeface="等线" pitchFamily="2" charset="-122"/>
                <a:ea typeface="等线" pitchFamily="2" charset="-122"/>
                <a:cs typeface="Times New Roman" pitchFamily="18" charset="0"/>
              </a:rPr>
              <a:t>    </a:t>
            </a:r>
            <a:r>
              <a:rPr lang="zh-CN" altLang="en-US" sz="2800" b="0" i="0" u="none" strike="noStrike" kern="100" cap="none" spc="0" baseline="0">
                <a:solidFill>
                  <a:schemeClr val="tx1"/>
                </a:solidFill>
                <a:latin typeface="等线" pitchFamily="2" charset="-122"/>
                <a:ea typeface="等线" pitchFamily="2" charset="-122"/>
                <a:cs typeface="Times New Roman" pitchFamily="18" charset="0"/>
              </a:rPr>
              <a:t>首先从出租车司机的角度出发，建立司机载客决策模型，并给出司机选择策略。为解决司机到达机场后是进入“蓄车池”等待载客还是直接空载返回市区的选择问题，我们需要考虑影响司机做出决策的因素并研究因素对司机决策过程的作用机理。最后基于收益，为出租车司机做出更有益于自己的决策。我们需要通过计算机对上述司机决策模型进行模拟，确定的信息由我们根据实际情况直接给出，不确定的信息基于特殊概率分布给出，从而得到不同情况下司机的选择策略，也展现出模拟的可行性，为第二问的求解奠定基础。</a:t>
            </a:r>
            <a:endParaRPr lang="en-US" altLang="zh-CN" sz="2800" b="0" i="0" u="none" strike="noStrike" kern="100" cap="none" spc="0" baseline="0">
              <a:solidFill>
                <a:schemeClr val="tx1"/>
              </a:solidFill>
              <a:latin typeface="等线" pitchFamily="2" charset="-122"/>
              <a:ea typeface="等线" pitchFamily="2" charset="-122"/>
              <a:cs typeface="Times New Roman" pitchFamily="18" charset="0"/>
            </a:endParaRPr>
          </a:p>
          <a:p>
            <a:pPr marL="0" indent="0" algn="l">
              <a:lnSpc>
                <a:spcPts val="4945"/>
              </a:lnSpc>
              <a:spcBef>
                <a:spcPts val="0"/>
              </a:spcBef>
              <a:spcAft>
                <a:spcPts val="0"/>
              </a:spcAft>
              <a:buNone/>
            </a:pPr>
            <a:endParaRPr lang="zh-CN" altLang="en-US" sz="2800" b="0" i="0" u="none" strike="noStrike" kern="1200" cap="none" spc="0" baseline="0">
              <a:solidFill>
                <a:srgbClr val="1C15ED"/>
              </a:solidFill>
              <a:latin typeface="Calibri" pitchFamily="0" charset="0"/>
              <a:ea typeface="思源黑体" pitchFamily="0" charset="-122"/>
              <a:cs typeface="Calibri" pitchFamily="0" charset="0"/>
            </a:endParaRPr>
          </a:p>
        </p:txBody>
      </p:sp>
    </p:spTree>
    <p:extLst>
      <p:ext uri="{BB962C8B-B14F-4D97-AF65-F5344CB8AC3E}">
        <p14:creationId xmlns:p14="http://schemas.microsoft.com/office/powerpoint/2010/main" val="747621933"/>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0" name="曲线"/>
          <p:cNvSpPr>
            <a:spLocks/>
          </p:cNvSpPr>
          <p:nvPr/>
        </p:nvSpPr>
        <p:spPr>
          <a:xfrm rot="-4142634">
            <a:off x="-155020" y="6417659"/>
            <a:ext cx="3994676" cy="5476823"/>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blipFill>
          <a:ln cmpd="sng" cap="flat">
            <a:noFill/>
            <a:prstDash val="solid"/>
            <a:miter/>
          </a:ln>
        </p:spPr>
      </p:sp>
      <p:sp>
        <p:nvSpPr>
          <p:cNvPr id="81" name="曲线"/>
          <p:cNvSpPr>
            <a:spLocks/>
          </p:cNvSpPr>
          <p:nvPr/>
        </p:nvSpPr>
        <p:spPr>
          <a:xfrm rot="0">
            <a:off x="-2457367" y="8059543"/>
            <a:ext cx="7315200" cy="2958662"/>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2">
              <a:alphaModFix amt="34000"/>
            </a:blip>
            <a:stretch/>
          </a:blipFill>
          <a:ln cmpd="sng" cap="flat">
            <a:noFill/>
            <a:prstDash val="solid"/>
            <a:miter/>
          </a:ln>
        </p:spPr>
      </p:sp>
      <p:grpSp>
        <p:nvGrpSpPr>
          <p:cNvPr id="84" name="组合"/>
          <p:cNvGrpSpPr>
            <a:grpSpLocks/>
          </p:cNvGrpSpPr>
          <p:nvPr/>
        </p:nvGrpSpPr>
        <p:grpSpPr>
          <a:xfrm>
            <a:off x="-76846" y="-274084"/>
            <a:ext cx="18441692" cy="10618179"/>
            <a:chOff x="-76846" y="-274084"/>
            <a:chExt cx="18441692" cy="10618179"/>
          </a:xfrm>
        </p:grpSpPr>
        <p:sp>
          <p:nvSpPr>
            <p:cNvPr id="82" name="曲线"/>
            <p:cNvSpPr>
              <a:spLocks/>
            </p:cNvSpPr>
            <p:nvPr/>
          </p:nvSpPr>
          <p:spPr>
            <a:xfrm rot="0">
              <a:off x="-76846" y="-57093"/>
              <a:ext cx="18441692" cy="10401187"/>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F4F4F8">
                <a:alpha val="90000"/>
              </a:srgbClr>
            </a:solidFill>
            <a:ln cmpd="sng" cap="flat">
              <a:noFill/>
              <a:prstDash val="solid"/>
              <a:miter/>
            </a:ln>
          </p:spPr>
        </p:sp>
        <p:sp>
          <p:nvSpPr>
            <p:cNvPr id="83" name="矩形"/>
            <p:cNvSpPr>
              <a:spLocks/>
            </p:cNvSpPr>
            <p:nvPr/>
          </p:nvSpPr>
          <p:spPr>
            <a:xfrm rot="0">
              <a:off x="-76846" y="-274084"/>
              <a:ext cx="3086100" cy="3303091"/>
            </a:xfrm>
            <a:prstGeom prst="rect"/>
            <a:noFill/>
            <a:ln w="12700" cmpd="sng" cap="flat">
              <a:noFill/>
              <a:prstDash val="solid"/>
              <a:miter/>
            </a:ln>
          </p:spPr>
        </p:sp>
      </p:grpSp>
      <p:sp>
        <p:nvSpPr>
          <p:cNvPr id="85" name="曲线"/>
          <p:cNvSpPr>
            <a:spLocks/>
          </p:cNvSpPr>
          <p:nvPr/>
        </p:nvSpPr>
        <p:spPr>
          <a:xfrm rot="3854914">
            <a:off x="-239382" y="-6907299"/>
            <a:ext cx="17684360" cy="2292417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3">
              <a:alphaModFix amt="8000"/>
            </a:blip>
            <a:stretch/>
          </a:blipFill>
          <a:ln cmpd="sng" cap="flat">
            <a:noFill/>
            <a:prstDash val="solid"/>
            <a:miter/>
          </a:ln>
        </p:spPr>
      </p:sp>
      <p:grpSp>
        <p:nvGrpSpPr>
          <p:cNvPr id="89" name="组合"/>
          <p:cNvGrpSpPr>
            <a:grpSpLocks/>
          </p:cNvGrpSpPr>
          <p:nvPr/>
        </p:nvGrpSpPr>
        <p:grpSpPr>
          <a:xfrm rot="-10800000">
            <a:off x="1153674" y="2458471"/>
            <a:ext cx="2947381" cy="2803489"/>
            <a:chOff x="1153674" y="2458471"/>
            <a:chExt cx="2947381" cy="2803489"/>
          </a:xfrm>
        </p:grpSpPr>
        <p:grpSp>
          <p:nvGrpSpPr>
            <p:cNvPr id="88" name="组合"/>
            <p:cNvGrpSpPr>
              <a:grpSpLocks/>
            </p:cNvGrpSpPr>
            <p:nvPr/>
          </p:nvGrpSpPr>
          <p:grpSpPr>
            <a:xfrm>
              <a:off x="1153674" y="2458471"/>
              <a:ext cx="2947381" cy="2803489"/>
              <a:chOff x="1153674" y="2458471"/>
              <a:chExt cx="2947381" cy="2803489"/>
            </a:xfrm>
          </p:grpSpPr>
          <p:sp>
            <p:nvSpPr>
              <p:cNvPr id="86" name="曲线"/>
              <p:cNvSpPr>
                <a:spLocks/>
              </p:cNvSpPr>
              <p:nvPr/>
            </p:nvSpPr>
            <p:spPr>
              <a:xfrm rot="0">
                <a:off x="1153674" y="2458471"/>
                <a:ext cx="2937245" cy="2803489"/>
              </a:xfrm>
              <a:custGeom>
                <a:gdLst>
                  <a:gd name="T1" fmla="*/ 0 w 21600"/>
                  <a:gd name="T2" fmla="*/ 0 h 21600"/>
                  <a:gd name="T3" fmla="*/ 21600 w 21600"/>
                  <a:gd name="T4" fmla="*/ 21600 h 21600"/>
                </a:gdLst>
                <a:rect l="T1" t="T2" r="T3" b="T4"/>
                <a:pathLst>
                  <a:path w="21600" h="21600">
                    <a:moveTo>
                      <a:pt x="10800" y="17"/>
                    </a:moveTo>
                    <a:cubicBezTo>
                      <a:pt x="14487" y="0"/>
                      <a:pt x="17902" y="2051"/>
                      <a:pt x="19751" y="5394"/>
                    </a:cubicBezTo>
                    <a:cubicBezTo>
                      <a:pt x="21600" y="8737"/>
                      <a:pt x="21600" y="12862"/>
                      <a:pt x="19751" y="16205"/>
                    </a:cubicBezTo>
                    <a:cubicBezTo>
                      <a:pt x="17902" y="19548"/>
                      <a:pt x="14487" y="21600"/>
                      <a:pt x="10800" y="21582"/>
                    </a:cubicBezTo>
                    <a:cubicBezTo>
                      <a:pt x="7112" y="21600"/>
                      <a:pt x="3697" y="19548"/>
                      <a:pt x="1848" y="16205"/>
                    </a:cubicBezTo>
                    <a:cubicBezTo>
                      <a:pt x="0" y="12862"/>
                      <a:pt x="0" y="8737"/>
                      <a:pt x="1848" y="5394"/>
                    </a:cubicBezTo>
                    <a:cubicBezTo>
                      <a:pt x="3697" y="2051"/>
                      <a:pt x="7112" y="0"/>
                      <a:pt x="10800" y="17"/>
                    </a:cubicBezTo>
                    <a:lnTo>
                      <a:pt x="10800" y="2605"/>
                    </a:lnTo>
                    <a:cubicBezTo>
                      <a:pt x="7997" y="2591"/>
                      <a:pt x="5402" y="4151"/>
                      <a:pt x="3997" y="6691"/>
                    </a:cubicBezTo>
                    <a:cubicBezTo>
                      <a:pt x="2592" y="9232"/>
                      <a:pt x="2592" y="12367"/>
                      <a:pt x="3997" y="14908"/>
                    </a:cubicBezTo>
                    <a:cubicBezTo>
                      <a:pt x="5402" y="17448"/>
                      <a:pt x="7997" y="19008"/>
                      <a:pt x="10800" y="18994"/>
                    </a:cubicBezTo>
                    <a:cubicBezTo>
                      <a:pt x="13602" y="19008"/>
                      <a:pt x="16197" y="17448"/>
                      <a:pt x="17602" y="14908"/>
                    </a:cubicBezTo>
                    <a:cubicBezTo>
                      <a:pt x="19008" y="12367"/>
                      <a:pt x="19008" y="9232"/>
                      <a:pt x="17602" y="6691"/>
                    </a:cubicBezTo>
                    <a:cubicBezTo>
                      <a:pt x="16197" y="4151"/>
                      <a:pt x="13602" y="2591"/>
                      <a:pt x="10800" y="2605"/>
                    </a:cubicBezTo>
                    <a:close/>
                  </a:path>
                </a:pathLst>
              </a:custGeom>
              <a:solidFill>
                <a:srgbClr val="B1C9FF"/>
              </a:solidFill>
              <a:ln cmpd="sng" cap="flat">
                <a:noFill/>
                <a:prstDash val="solid"/>
                <a:miter/>
              </a:ln>
            </p:spPr>
          </p:sp>
          <p:sp>
            <p:nvSpPr>
              <p:cNvPr id="87" name="曲线"/>
              <p:cNvSpPr>
                <a:spLocks/>
              </p:cNvSpPr>
              <p:nvPr/>
            </p:nvSpPr>
            <p:spPr>
              <a:xfrm rot="0">
                <a:off x="2611269" y="2465314"/>
                <a:ext cx="1489785" cy="2680970"/>
              </a:xfrm>
              <a:custGeom>
                <a:gdLst>
                  <a:gd name="T1" fmla="*/ 0 w 21600"/>
                  <a:gd name="T2" fmla="*/ 0 h 21600"/>
                  <a:gd name="T3" fmla="*/ 21600 w 21600"/>
                  <a:gd name="T4" fmla="*/ 21600 h 21600"/>
                </a:gdLst>
                <a:rect l="T1" t="T2" r="T3" b="T4"/>
                <a:pathLst>
                  <a:path w="21600" h="21600">
                    <a:moveTo>
                      <a:pt x="2926" y="68"/>
                    </a:moveTo>
                    <a:cubicBezTo>
                      <a:pt x="11785" y="745"/>
                      <a:pt x="18802" y="4566"/>
                      <a:pt x="20201" y="9474"/>
                    </a:cubicBezTo>
                    <a:cubicBezTo>
                      <a:pt x="21600" y="14382"/>
                      <a:pt x="17051" y="19221"/>
                      <a:pt x="9003" y="21386"/>
                    </a:cubicBezTo>
                    <a:cubicBezTo>
                      <a:pt x="8219" y="21600"/>
                      <a:pt x="7290" y="21563"/>
                      <a:pt x="6567" y="21292"/>
                    </a:cubicBezTo>
                    <a:cubicBezTo>
                      <a:pt x="5845" y="21020"/>
                      <a:pt x="5439" y="20554"/>
                      <a:pt x="5503" y="20071"/>
                    </a:cubicBezTo>
                    <a:cubicBezTo>
                      <a:pt x="5568" y="19587"/>
                      <a:pt x="6093" y="19160"/>
                      <a:pt x="6880" y="18951"/>
                    </a:cubicBezTo>
                    <a:cubicBezTo>
                      <a:pt x="12997" y="17305"/>
                      <a:pt x="16454" y="13628"/>
                      <a:pt x="15391" y="9897"/>
                    </a:cubicBezTo>
                    <a:cubicBezTo>
                      <a:pt x="14328" y="6167"/>
                      <a:pt x="8995" y="3264"/>
                      <a:pt x="2262" y="2749"/>
                    </a:cubicBezTo>
                    <a:cubicBezTo>
                      <a:pt x="1397" y="2685"/>
                      <a:pt x="660" y="2368"/>
                      <a:pt x="330" y="1920"/>
                    </a:cubicBezTo>
                    <a:cubicBezTo>
                      <a:pt x="0" y="1471"/>
                      <a:pt x="126" y="958"/>
                      <a:pt x="663" y="576"/>
                    </a:cubicBezTo>
                    <a:cubicBezTo>
                      <a:pt x="1199" y="193"/>
                      <a:pt x="2063" y="0"/>
                      <a:pt x="2926" y="68"/>
                    </a:cubicBezTo>
                    <a:close/>
                  </a:path>
                </a:pathLst>
              </a:custGeom>
              <a:solidFill>
                <a:srgbClr val="1C15ED"/>
              </a:solidFill>
              <a:ln cmpd="sng" cap="flat">
                <a:noFill/>
                <a:prstDash val="solid"/>
                <a:miter/>
              </a:ln>
            </p:spPr>
          </p:sp>
        </p:grpSp>
      </p:grpSp>
      <p:sp>
        <p:nvSpPr>
          <p:cNvPr id="90" name="矩形"/>
          <p:cNvSpPr>
            <a:spLocks/>
          </p:cNvSpPr>
          <p:nvPr/>
        </p:nvSpPr>
        <p:spPr>
          <a:xfrm rot="0">
            <a:off x="1725684" y="3310349"/>
            <a:ext cx="1793224" cy="1244437"/>
          </a:xfrm>
          <a:prstGeom prst="rect"/>
          <a:noFill/>
          <a:ln w="12700" cmpd="sng" cap="flat">
            <a:noFill/>
            <a:prstDash val="solid"/>
            <a:miter/>
          </a:ln>
        </p:spPr>
        <p:txBody>
          <a:bodyPr vert="horz" wrap="square" lIns="0" tIns="0" rIns="0" bIns="0" anchor="t" anchorCtr="0">
            <a:prstTxWarp prst="textNoShape"/>
            <a:spAutoFit/>
          </a:bodyPr>
          <a:lstStyle/>
          <a:p>
            <a:pPr marL="0" indent="0" algn="ctr">
              <a:lnSpc>
                <a:spcPts val="9385"/>
              </a:lnSpc>
              <a:spcBef>
                <a:spcPts val="0"/>
              </a:spcBef>
              <a:spcAft>
                <a:spcPts val="0"/>
              </a:spcAft>
              <a:buNone/>
            </a:pPr>
            <a:r>
              <a:rPr lang="en-US" altLang="zh-CN" sz="9110" b="0" i="0" u="none" strike="noStrike" kern="1200" cap="none" spc="0" baseline="0">
                <a:solidFill>
                  <a:srgbClr val="1C15ED"/>
                </a:solidFill>
                <a:latin typeface="Aileron Heavy" pitchFamily="0" charset="0"/>
                <a:ea typeface="宋体" pitchFamily="0" charset="0"/>
                <a:cs typeface="Calibri" pitchFamily="0" charset="0"/>
              </a:rPr>
              <a:t>02</a:t>
            </a:r>
            <a:endParaRPr lang="zh-CN" altLang="en-US" sz="9110" b="0" i="0" u="none" strike="noStrike" kern="1200" cap="none" spc="0" baseline="0">
              <a:solidFill>
                <a:srgbClr val="1C15ED"/>
              </a:solidFill>
              <a:latin typeface="Aileron Heavy" pitchFamily="0" charset="0"/>
              <a:ea typeface="宋体" pitchFamily="0" charset="0"/>
              <a:cs typeface="Calibri" pitchFamily="0" charset="0"/>
            </a:endParaRPr>
          </a:p>
        </p:txBody>
      </p:sp>
      <p:sp>
        <p:nvSpPr>
          <p:cNvPr id="91" name="矩形"/>
          <p:cNvSpPr>
            <a:spLocks/>
          </p:cNvSpPr>
          <p:nvPr/>
        </p:nvSpPr>
        <p:spPr>
          <a:xfrm rot="0">
            <a:off x="1322342" y="876299"/>
            <a:ext cx="4393133" cy="936625"/>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7700"/>
              </a:lnSpc>
              <a:spcBef>
                <a:spcPts val="0"/>
              </a:spcBef>
              <a:spcAft>
                <a:spcPts val="0"/>
              </a:spcAft>
              <a:buNone/>
            </a:pPr>
            <a:r>
              <a:rPr lang="zh-CN" altLang="en-US" sz="5500" b="0" i="0" u="none" strike="noStrike" kern="1200" cap="none" spc="0" baseline="0">
                <a:solidFill>
                  <a:srgbClr val="000000"/>
                </a:solidFill>
                <a:latin typeface="Calibri" pitchFamily="0" charset="0"/>
                <a:ea typeface="思源黑体" pitchFamily="0" charset="-122"/>
                <a:cs typeface="Calibri" pitchFamily="0" charset="0"/>
              </a:rPr>
              <a:t>问题分析</a:t>
            </a:r>
            <a:endParaRPr lang="zh-CN" altLang="en-US" sz="5500" b="0" i="0" u="none" strike="noStrike" kern="1200" cap="none" spc="0" baseline="0">
              <a:solidFill>
                <a:srgbClr val="000000"/>
              </a:solidFill>
              <a:latin typeface="Calibri" pitchFamily="0" charset="0"/>
              <a:ea typeface="思源黑体" pitchFamily="0" charset="-122"/>
              <a:cs typeface="Calibri" pitchFamily="0" charset="0"/>
            </a:endParaRPr>
          </a:p>
        </p:txBody>
      </p:sp>
      <p:sp>
        <p:nvSpPr>
          <p:cNvPr id="92" name="矩形"/>
          <p:cNvSpPr>
            <a:spLocks/>
          </p:cNvSpPr>
          <p:nvPr/>
        </p:nvSpPr>
        <p:spPr>
          <a:xfrm rot="0">
            <a:off x="4648200" y="6041009"/>
            <a:ext cx="11806925" cy="2585322"/>
          </a:xfrm>
          <a:prstGeom prst="rect"/>
          <a:noFill/>
          <a:ln w="12700" cmpd="sng" cap="flat">
            <a:noFill/>
            <a:prstDash val="solid"/>
            <a:miter/>
          </a:ln>
        </p:spPr>
        <p:txBody>
          <a:bodyPr vert="horz" wrap="square" lIns="0" tIns="0" rIns="0" bIns="0" anchor="t" anchorCtr="0">
            <a:prstTxWarp prst="textNoShape"/>
            <a:spAutoFit/>
          </a:bodyPr>
          <a:lstStyle/>
          <a:p>
            <a:pPr marL="0" indent="0" algn="just">
              <a:lnSpc>
                <a:spcPct val="100000"/>
              </a:lnSpc>
              <a:spcBef>
                <a:spcPts val="0"/>
              </a:spcBef>
              <a:spcAft>
                <a:spcPts val="0"/>
              </a:spcAft>
              <a:buNone/>
            </a:pPr>
            <a:r>
              <a:rPr lang="zh-CN" altLang="en-US" sz="2800" b="1" i="0" u="none" strike="noStrike" kern="100" cap="none" spc="0" baseline="0">
                <a:solidFill>
                  <a:schemeClr val="tx1"/>
                </a:solidFill>
                <a:latin typeface="等线" pitchFamily="2" charset="-122"/>
                <a:ea typeface="等线" pitchFamily="2" charset="-122"/>
                <a:cs typeface="Times New Roman" pitchFamily="18" charset="0"/>
              </a:rPr>
              <a:t>问题四分析</a:t>
            </a:r>
            <a:endParaRPr lang="en-US" altLang="zh-CN" sz="2800" b="0" i="0" u="none" strike="noStrike" kern="100" cap="none" spc="0" baseline="0">
              <a:solidFill>
                <a:schemeClr val="tx1"/>
              </a:solidFill>
              <a:latin typeface="等线" pitchFamily="2" charset="-122"/>
              <a:ea typeface="等线" pitchFamily="2" charset="-122"/>
              <a:cs typeface="Times New Roman" pitchFamily="18"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等线" pitchFamily="2" charset="-122"/>
                <a:cs typeface="Times New Roman" pitchFamily="18" charset="0"/>
              </a:rPr>
              <a:t>          </a:t>
            </a:r>
            <a:r>
              <a:rPr lang="zh-CN" altLang="en-US" sz="2800" b="0" i="0" u="none" strike="noStrike" kern="1200" cap="none" spc="0" baseline="0">
                <a:solidFill>
                  <a:schemeClr val="tx1"/>
                </a:solidFill>
                <a:latin typeface="Calibri" pitchFamily="0" charset="0"/>
                <a:ea typeface="等线" pitchFamily="2" charset="-122"/>
                <a:cs typeface="Times New Roman" pitchFamily="18" charset="0"/>
              </a:rPr>
              <a:t>由于规定出租车司机不能选择乘客和拒载，所以存在出租车乘载目的地距机场较近的乘客。在这种情况下，必然造成出租车司机的收益损失。浦东国际机场为了解决短途旅客与司机引发的矛盾，引入</a:t>
            </a:r>
            <a:r>
              <a:rPr lang="en-US" altLang="zh-CN" sz="2800" b="0" i="0" u="none" strike="noStrike" kern="1200" cap="none" spc="0" baseline="0">
                <a:solidFill>
                  <a:schemeClr val="tx1"/>
                </a:solidFill>
                <a:latin typeface="Calibri" pitchFamily="0" charset="0"/>
                <a:ea typeface="等线" pitchFamily="2" charset="-122"/>
                <a:cs typeface="Times New Roman" pitchFamily="18" charset="0"/>
              </a:rPr>
              <a:t>GPS</a:t>
            </a:r>
            <a:r>
              <a:rPr lang="zh-CN" altLang="en-US" sz="2800" b="0" i="0" u="none" strike="noStrike" kern="1200" cap="none" spc="0" baseline="0">
                <a:solidFill>
                  <a:schemeClr val="tx1"/>
                </a:solidFill>
                <a:latin typeface="Calibri" pitchFamily="0" charset="0"/>
                <a:ea typeface="等线" pitchFamily="2" charset="-122"/>
                <a:cs typeface="Times New Roman" pitchFamily="18" charset="0"/>
              </a:rPr>
              <a:t>短途职能识别系统，对出租车进行长短途分流，设置两个缓冲区与蓄车场，短途司机直接进入第二个缓冲区进行载客，而其他司机依次排队进入两个缓冲区进行载客。</a:t>
            </a:r>
            <a:endParaRPr lang="zh-CN" altLang="en-US" sz="2800" b="0" i="0" u="none" strike="noStrike" kern="1200" cap="none" spc="0" baseline="0">
              <a:solidFill>
                <a:srgbClr val="000000"/>
              </a:solidFill>
              <a:latin typeface="字由点字典黑 55J" pitchFamily="0" charset="-122"/>
              <a:ea typeface="宋体" pitchFamily="0" charset="0"/>
              <a:cs typeface="Calibri" pitchFamily="0" charset="0"/>
            </a:endParaRPr>
          </a:p>
        </p:txBody>
      </p:sp>
      <p:sp>
        <p:nvSpPr>
          <p:cNvPr id="93" name="矩形"/>
          <p:cNvSpPr>
            <a:spLocks/>
          </p:cNvSpPr>
          <p:nvPr/>
        </p:nvSpPr>
        <p:spPr>
          <a:xfrm rot="0">
            <a:off x="4625158" y="1915039"/>
            <a:ext cx="11829967" cy="3582263"/>
          </a:xfrm>
          <a:prstGeom prst="rect"/>
          <a:noFill/>
          <a:ln w="12700" cmpd="sng" cap="flat">
            <a:noFill/>
            <a:prstDash val="solid"/>
            <a:miter/>
          </a:ln>
        </p:spPr>
        <p:txBody>
          <a:bodyPr vert="horz" wrap="square" lIns="0" tIns="0" rIns="0" bIns="0" anchor="t" anchorCtr="0">
            <a:prstTxWarp prst="textNoShape"/>
            <a:spAutoFit/>
          </a:bodyPr>
          <a:lstStyle/>
          <a:p>
            <a:pPr marL="0" indent="0" algn="just">
              <a:lnSpc>
                <a:spcPct val="100000"/>
              </a:lnSpc>
              <a:spcBef>
                <a:spcPts val="0"/>
              </a:spcBef>
              <a:spcAft>
                <a:spcPts val="0"/>
              </a:spcAft>
              <a:buNone/>
            </a:pPr>
            <a:r>
              <a:rPr lang="zh-CN" altLang="en-US" sz="2800" b="1" i="0" u="none" strike="noStrike" kern="100" cap="none" spc="0" baseline="0">
                <a:solidFill>
                  <a:schemeClr val="tx1"/>
                </a:solidFill>
                <a:latin typeface="等线" pitchFamily="2" charset="-122"/>
                <a:ea typeface="等线" pitchFamily="2" charset="-122"/>
                <a:cs typeface="Times New Roman" pitchFamily="18" charset="0"/>
              </a:rPr>
              <a:t>问题三分析</a:t>
            </a:r>
            <a:endParaRPr lang="en-US" altLang="zh-CN" sz="2800" b="0" i="0" u="none" strike="noStrike" kern="100" cap="none" spc="0" baseline="0">
              <a:solidFill>
                <a:schemeClr val="tx1"/>
              </a:solidFill>
              <a:latin typeface="等线" pitchFamily="2" charset="-122"/>
              <a:ea typeface="等线" pitchFamily="2" charset="-122"/>
              <a:cs typeface="Times New Roman" pitchFamily="18" charset="0"/>
            </a:endParaRPr>
          </a:p>
          <a:p>
            <a:pPr marL="0" indent="304800" algn="just">
              <a:lnSpc>
                <a:spcPct val="100000"/>
              </a:lnSpc>
              <a:spcBef>
                <a:spcPts val="0"/>
              </a:spcBef>
              <a:spcAft>
                <a:spcPts val="0"/>
              </a:spcAft>
              <a:buNone/>
            </a:pPr>
            <a:r>
              <a:rPr lang="en-US" altLang="zh-CN" sz="2800" b="0" i="0" u="none" strike="noStrike" kern="100" cap="none" spc="0" baseline="0">
                <a:solidFill>
                  <a:schemeClr val="tx1"/>
                </a:solidFill>
                <a:latin typeface="等线" pitchFamily="2" charset="-122"/>
                <a:ea typeface="等线" pitchFamily="2" charset="-122"/>
                <a:cs typeface="Times New Roman" pitchFamily="18" charset="0"/>
              </a:rPr>
              <a:t>    </a:t>
            </a:r>
            <a:r>
              <a:rPr lang="zh-CN" altLang="en-US" sz="2800" b="0" i="0" u="none" strike="noStrike" kern="100" cap="none" spc="0" baseline="0">
                <a:solidFill>
                  <a:schemeClr val="tx1"/>
                </a:solidFill>
                <a:latin typeface="等线" pitchFamily="2" charset="-122"/>
                <a:ea typeface="等线" pitchFamily="2" charset="-122"/>
                <a:cs typeface="Times New Roman" pitchFamily="18" charset="0"/>
              </a:rPr>
              <a:t>在保证乘客和车辆安全的基础上设置出租车接客区的上车点并使得总乘车效率最高。这实质上是一个优化问题，需要我们以上车点数量为决策变量，在满足乘客和车辆安全的约束条件下，使乘车效率尽可能高。在计算每种上车点设置方案下的乘车效率时，我们需要根据实际情况，合理制定机场出租车载客的运作规则，并利用计算机多次模拟统计得到出租车和乘客总乘车效率。</a:t>
            </a:r>
            <a:endParaRPr lang="en-US" altLang="zh-CN" sz="2800" b="0" i="0" u="none" strike="noStrike" kern="100" cap="none" spc="0" baseline="0">
              <a:solidFill>
                <a:schemeClr val="tx1"/>
              </a:solidFill>
              <a:latin typeface="等线" pitchFamily="2" charset="-122"/>
              <a:ea typeface="等线" pitchFamily="2" charset="-122"/>
              <a:cs typeface="Times New Roman" pitchFamily="18" charset="0"/>
            </a:endParaRPr>
          </a:p>
          <a:p>
            <a:pPr marL="0" indent="0" algn="l">
              <a:lnSpc>
                <a:spcPts val="4945"/>
              </a:lnSpc>
              <a:spcBef>
                <a:spcPts val="0"/>
              </a:spcBef>
              <a:spcAft>
                <a:spcPts val="0"/>
              </a:spcAft>
              <a:buNone/>
            </a:pPr>
            <a:endParaRPr lang="zh-CN" altLang="en-US" sz="2800" b="0" i="0" u="none" strike="noStrike" kern="1200" cap="none" spc="0" baseline="0">
              <a:solidFill>
                <a:srgbClr val="1C15ED"/>
              </a:solidFill>
              <a:latin typeface="Calibri" pitchFamily="0" charset="0"/>
              <a:ea typeface="思源黑体" pitchFamily="0" charset="-122"/>
              <a:cs typeface="Calibri" pitchFamily="0" charset="0"/>
            </a:endParaRPr>
          </a:p>
        </p:txBody>
      </p:sp>
    </p:spTree>
    <p:extLst>
      <p:ext uri="{BB962C8B-B14F-4D97-AF65-F5344CB8AC3E}">
        <p14:creationId xmlns:p14="http://schemas.microsoft.com/office/powerpoint/2010/main" val="1488614928"/>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4" name="曲线"/>
          <p:cNvSpPr>
            <a:spLocks/>
          </p:cNvSpPr>
          <p:nvPr/>
        </p:nvSpPr>
        <p:spPr>
          <a:xfrm rot="-4142634">
            <a:off x="-155020" y="6417659"/>
            <a:ext cx="3994676" cy="5476823"/>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blipFill>
          <a:ln cmpd="sng" cap="flat">
            <a:noFill/>
            <a:prstDash val="solid"/>
            <a:miter/>
          </a:ln>
        </p:spPr>
      </p:sp>
      <p:sp>
        <p:nvSpPr>
          <p:cNvPr id="95" name="曲线"/>
          <p:cNvSpPr>
            <a:spLocks/>
          </p:cNvSpPr>
          <p:nvPr/>
        </p:nvSpPr>
        <p:spPr>
          <a:xfrm rot="0">
            <a:off x="-2457367" y="8059543"/>
            <a:ext cx="7315200" cy="2958662"/>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2">
              <a:alphaModFix amt="34000"/>
            </a:blip>
            <a:stretch/>
          </a:blipFill>
          <a:ln cmpd="sng" cap="flat">
            <a:noFill/>
            <a:prstDash val="solid"/>
            <a:miter/>
          </a:ln>
        </p:spPr>
      </p:sp>
      <p:grpSp>
        <p:nvGrpSpPr>
          <p:cNvPr id="98" name="组合"/>
          <p:cNvGrpSpPr>
            <a:grpSpLocks/>
          </p:cNvGrpSpPr>
          <p:nvPr/>
        </p:nvGrpSpPr>
        <p:grpSpPr>
          <a:xfrm>
            <a:off x="-76846" y="-274084"/>
            <a:ext cx="18441692" cy="10618179"/>
            <a:chOff x="-76846" y="-274084"/>
            <a:chExt cx="18441692" cy="10618179"/>
          </a:xfrm>
        </p:grpSpPr>
        <p:sp>
          <p:nvSpPr>
            <p:cNvPr id="96" name="曲线"/>
            <p:cNvSpPr>
              <a:spLocks/>
            </p:cNvSpPr>
            <p:nvPr/>
          </p:nvSpPr>
          <p:spPr>
            <a:xfrm rot="0">
              <a:off x="-76846" y="-57093"/>
              <a:ext cx="18441692" cy="10401187"/>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solidFill>
              <a:srgbClr val="F4F4F8">
                <a:alpha val="90000"/>
              </a:srgbClr>
            </a:solidFill>
            <a:ln cmpd="sng" cap="flat">
              <a:noFill/>
              <a:prstDash val="solid"/>
              <a:miter/>
            </a:ln>
          </p:spPr>
        </p:sp>
        <p:sp>
          <p:nvSpPr>
            <p:cNvPr id="97" name="矩形"/>
            <p:cNvSpPr>
              <a:spLocks/>
            </p:cNvSpPr>
            <p:nvPr/>
          </p:nvSpPr>
          <p:spPr>
            <a:xfrm rot="0">
              <a:off x="-76846" y="-274084"/>
              <a:ext cx="3086100" cy="3303091"/>
            </a:xfrm>
            <a:prstGeom prst="rect"/>
            <a:noFill/>
            <a:ln w="12700" cmpd="sng" cap="flat">
              <a:noFill/>
              <a:prstDash val="solid"/>
              <a:miter/>
            </a:ln>
          </p:spPr>
        </p:sp>
      </p:grpSp>
      <p:sp>
        <p:nvSpPr>
          <p:cNvPr id="99" name="曲线"/>
          <p:cNvSpPr>
            <a:spLocks/>
          </p:cNvSpPr>
          <p:nvPr/>
        </p:nvSpPr>
        <p:spPr>
          <a:xfrm rot="3854914">
            <a:off x="-315584" y="-6907298"/>
            <a:ext cx="17684360" cy="2292417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3">
              <a:alphaModFix amt="8000"/>
            </a:blip>
            <a:stretch/>
          </a:blipFill>
          <a:ln cmpd="sng" cap="flat">
            <a:noFill/>
            <a:prstDash val="solid"/>
            <a:miter/>
          </a:ln>
        </p:spPr>
      </p:sp>
      <p:sp>
        <p:nvSpPr>
          <p:cNvPr id="100" name="矩形"/>
          <p:cNvSpPr>
            <a:spLocks/>
          </p:cNvSpPr>
          <p:nvPr/>
        </p:nvSpPr>
        <p:spPr>
          <a:xfrm rot="0">
            <a:off x="1322342" y="876299"/>
            <a:ext cx="4393133" cy="859594"/>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7700"/>
              </a:lnSpc>
              <a:spcBef>
                <a:spcPts val="0"/>
              </a:spcBef>
              <a:spcAft>
                <a:spcPts val="0"/>
              </a:spcAft>
              <a:buNone/>
            </a:pPr>
            <a:r>
              <a:rPr lang="zh-CN" altLang="en-US" sz="5500" b="0" i="0" u="none" strike="noStrike" kern="1200" cap="none" spc="0" baseline="0">
                <a:solidFill>
                  <a:srgbClr val="000000"/>
                </a:solidFill>
                <a:latin typeface="宋体" pitchFamily="0" charset="0"/>
                <a:ea typeface="宋体" pitchFamily="0" charset="0"/>
                <a:cs typeface="Calibri" pitchFamily="0" charset="0"/>
              </a:rPr>
              <a:t>模型假设</a:t>
            </a:r>
            <a:endParaRPr lang="zh-CN" altLang="en-US" sz="5500" b="0" i="0" u="none" strike="noStrike" kern="1200" cap="none" spc="0" baseline="0">
              <a:solidFill>
                <a:srgbClr val="000000"/>
              </a:solidFill>
              <a:latin typeface="宋体" pitchFamily="0" charset="0"/>
              <a:ea typeface="宋体" pitchFamily="0" charset="0"/>
              <a:cs typeface="Calibri" pitchFamily="0" charset="0"/>
            </a:endParaRPr>
          </a:p>
        </p:txBody>
      </p:sp>
      <p:sp>
        <p:nvSpPr>
          <p:cNvPr id="101" name="矩形"/>
          <p:cNvSpPr>
            <a:spLocks/>
          </p:cNvSpPr>
          <p:nvPr/>
        </p:nvSpPr>
        <p:spPr>
          <a:xfrm rot="0">
            <a:off x="4526846" y="2227403"/>
            <a:ext cx="12732454" cy="1816972"/>
          </a:xfrm>
          <a:prstGeom prst="rect"/>
          <a:noFill/>
          <a:ln w="12700" cmpd="sng" cap="flat">
            <a:noFill/>
            <a:prstDash val="solid"/>
            <a:miter/>
          </a:ln>
        </p:spPr>
        <p:txBody>
          <a:bodyPr vert="horz" wrap="square" lIns="0" tIns="0" rIns="0" bIns="0" anchor="t" anchorCtr="0">
            <a:prstTxWarp prst="textNoShape"/>
            <a:spAutoFit/>
          </a:bodyPr>
          <a:lstStyle/>
          <a:p>
            <a:pPr marL="0" indent="0" algn="just">
              <a:lnSpc>
                <a:spcPct val="100000"/>
              </a:lnSpc>
              <a:spcBef>
                <a:spcPts val="0"/>
              </a:spcBef>
              <a:spcAft>
                <a:spcPts val="0"/>
              </a:spcAft>
              <a:buNone/>
            </a:pPr>
            <a:r>
              <a:rPr lang="en-US" altLang="zh-CN" sz="2800" b="0" i="0" u="none" strike="noStrike" kern="100" cap="none" spc="0" baseline="0">
                <a:solidFill>
                  <a:schemeClr val="tx1"/>
                </a:solidFill>
                <a:latin typeface="等线" pitchFamily="2" charset="-122"/>
                <a:ea typeface="等线" pitchFamily="2" charset="-122"/>
                <a:cs typeface="Times New Roman" pitchFamily="18" charset="0"/>
              </a:rPr>
              <a:t>1</a:t>
            </a:r>
            <a:r>
              <a:rPr lang="zh-CN" altLang="en-US" sz="2800" b="0" i="0" u="none" strike="noStrike" kern="100" cap="none" spc="0" baseline="0">
                <a:solidFill>
                  <a:schemeClr val="tx1"/>
                </a:solidFill>
                <a:latin typeface="等线" pitchFamily="2" charset="-122"/>
                <a:ea typeface="等线" pitchFamily="2" charset="-122"/>
                <a:cs typeface="Times New Roman" pitchFamily="18" charset="0"/>
              </a:rPr>
              <a:t>、乘客上车时间为</a:t>
            </a:r>
            <a:r>
              <a:rPr lang="en-US" altLang="zh-CN" sz="2800" b="0" i="0" u="none" strike="noStrike" kern="100" cap="none" spc="0" baseline="0">
                <a:solidFill>
                  <a:schemeClr val="tx1"/>
                </a:solidFill>
                <a:latin typeface="等线" pitchFamily="2" charset="-122"/>
                <a:ea typeface="等线" pitchFamily="2" charset="-122"/>
                <a:cs typeface="Times New Roman" pitchFamily="18" charset="0"/>
              </a:rPr>
              <a:t>90</a:t>
            </a:r>
            <a:r>
              <a:rPr lang="zh-CN" altLang="en-US" sz="2800" b="0" i="0" u="none" strike="noStrike" kern="100" cap="none" spc="0" baseline="0">
                <a:solidFill>
                  <a:schemeClr val="tx1"/>
                </a:solidFill>
                <a:latin typeface="等线" pitchFamily="2" charset="-122"/>
                <a:ea typeface="等线" pitchFamily="2" charset="-122"/>
                <a:cs typeface="Times New Roman" pitchFamily="18" charset="0"/>
              </a:rPr>
              <a:t>秒</a:t>
            </a:r>
            <a:endParaRPr lang="en-US" altLang="zh-CN" sz="2800" b="0" i="0" u="none" strike="noStrike" kern="100" cap="none" spc="0" baseline="0">
              <a:solidFill>
                <a:schemeClr val="tx1"/>
              </a:solidFill>
              <a:latin typeface="等线" pitchFamily="2" charset="-122"/>
              <a:ea typeface="等线" pitchFamily="2" charset="-122"/>
              <a:cs typeface="Times New Roman" pitchFamily="18" charset="0"/>
            </a:endParaRPr>
          </a:p>
          <a:p>
            <a:pPr marL="0" indent="0" algn="just">
              <a:lnSpc>
                <a:spcPct val="100000"/>
              </a:lnSpc>
              <a:spcBef>
                <a:spcPts val="0"/>
              </a:spcBef>
              <a:spcAft>
                <a:spcPts val="0"/>
              </a:spcAft>
              <a:buNone/>
            </a:pPr>
            <a:r>
              <a:rPr lang="en-US" altLang="zh-CN" sz="2800" b="0" i="0" u="none" strike="noStrike" kern="100" cap="none" spc="0" baseline="0">
                <a:solidFill>
                  <a:schemeClr val="tx1"/>
                </a:solidFill>
                <a:latin typeface="等线" pitchFamily="2" charset="-122"/>
                <a:ea typeface="等线" pitchFamily="2" charset="-122"/>
                <a:cs typeface="Times New Roman" pitchFamily="18" charset="0"/>
              </a:rPr>
              <a:t>2</a:t>
            </a:r>
            <a:r>
              <a:rPr lang="zh-CN" altLang="en-US" sz="2800" b="0" i="0" u="none" strike="noStrike" kern="100" cap="none" spc="0" baseline="0">
                <a:solidFill>
                  <a:schemeClr val="tx1"/>
                </a:solidFill>
                <a:latin typeface="等线" pitchFamily="2" charset="-122"/>
                <a:ea typeface="等线" pitchFamily="2" charset="-122"/>
                <a:cs typeface="Times New Roman" pitchFamily="18" charset="0"/>
              </a:rPr>
              <a:t>、决策的选择仅考虑经济因素，忽略个人倾向等其他因素</a:t>
            </a:r>
            <a:endParaRPr lang="en-US" altLang="zh-CN" sz="2800" b="0" i="0" u="none" strike="noStrike" kern="100" cap="none" spc="0" baseline="0">
              <a:solidFill>
                <a:schemeClr val="tx1"/>
              </a:solidFill>
              <a:latin typeface="等线" pitchFamily="2" charset="-122"/>
              <a:ea typeface="等线" pitchFamily="2" charset="-122"/>
              <a:cs typeface="Times New Roman" pitchFamily="18" charset="0"/>
            </a:endParaRPr>
          </a:p>
          <a:p>
            <a:pPr marL="0" indent="0" algn="just">
              <a:lnSpc>
                <a:spcPct val="100000"/>
              </a:lnSpc>
              <a:spcBef>
                <a:spcPts val="0"/>
              </a:spcBef>
              <a:spcAft>
                <a:spcPts val="0"/>
              </a:spcAft>
              <a:buNone/>
            </a:pPr>
            <a:r>
              <a:rPr lang="en-US" altLang="zh-CN" sz="2800" b="0" i="0" u="none" strike="noStrike" kern="100" cap="none" spc="0" baseline="0">
                <a:solidFill>
                  <a:schemeClr val="tx1"/>
                </a:solidFill>
                <a:latin typeface="等线" pitchFamily="2" charset="-122"/>
                <a:ea typeface="等线" pitchFamily="2" charset="-122"/>
                <a:cs typeface="Times New Roman" pitchFamily="18" charset="0"/>
              </a:rPr>
              <a:t>3</a:t>
            </a:r>
            <a:r>
              <a:rPr lang="zh-CN" altLang="en-US" sz="2800" b="0" i="0" u="none" strike="noStrike" kern="100" cap="none" spc="0" baseline="0">
                <a:solidFill>
                  <a:schemeClr val="tx1"/>
                </a:solidFill>
                <a:latin typeface="等线" pitchFamily="2" charset="-122"/>
                <a:ea typeface="等线" pitchFamily="2" charset="-122"/>
                <a:cs typeface="Times New Roman" pitchFamily="18" charset="0"/>
              </a:rPr>
              <a:t>、出租车行驶默认为相同速度的匀速运动</a:t>
            </a:r>
            <a:endParaRPr lang="en-US" altLang="zh-CN" sz="2800" b="0" i="0" u="none" strike="noStrike" kern="100" cap="none" spc="0" baseline="0">
              <a:solidFill>
                <a:schemeClr val="tx1"/>
              </a:solidFill>
              <a:latin typeface="等线" pitchFamily="2" charset="-122"/>
              <a:ea typeface="等线" pitchFamily="2" charset="-122"/>
              <a:cs typeface="Times New Roman" pitchFamily="18" charset="0"/>
            </a:endParaRPr>
          </a:p>
          <a:p>
            <a:pPr marL="0" indent="0" algn="l">
              <a:lnSpc>
                <a:spcPts val="4500"/>
              </a:lnSpc>
              <a:spcBef>
                <a:spcPts val="0"/>
              </a:spcBef>
              <a:spcAft>
                <a:spcPts val="0"/>
              </a:spcAft>
              <a:buNone/>
            </a:pPr>
            <a:endParaRPr lang="zh-CN" altLang="en-US" sz="3000" b="0" i="0" u="none" strike="noStrike" kern="1200" cap="none" spc="0" baseline="0">
              <a:solidFill>
                <a:srgbClr val="000000"/>
              </a:solidFill>
              <a:latin typeface="字由点字典黑 55J" pitchFamily="0" charset="-122"/>
              <a:ea typeface="宋体" pitchFamily="0" charset="0"/>
              <a:cs typeface="Calibri" pitchFamily="0" charset="0"/>
            </a:endParaRPr>
          </a:p>
        </p:txBody>
      </p:sp>
      <p:sp>
        <p:nvSpPr>
          <p:cNvPr id="102" name="文本框"/>
          <p:cNvSpPr>
            <a:spLocks noGrp="1"/>
          </p:cNvSpPr>
          <p:nvPr>
            <p:ph type="title"/>
          </p:nvPr>
        </p:nvSpPr>
        <p:spPr>
          <a:xfrm rot="0">
            <a:off x="-1429315" y="3722899"/>
            <a:ext cx="8229600" cy="1143000"/>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zh-CN" altLang="en-US" sz="5400" b="1" i="0" u="none" strike="noStrike" kern="1200" cap="none" spc="0" baseline="0">
                <a:solidFill>
                  <a:schemeClr val="tx1"/>
                </a:solidFill>
                <a:latin typeface="宋体" pitchFamily="0" charset="0"/>
                <a:ea typeface="宋体" pitchFamily="0" charset="0"/>
                <a:cs typeface="Lucida Sans"/>
              </a:rPr>
              <a:t>符号</a:t>
            </a:r>
            <a:r>
              <a:rPr lang="zh-CN" altLang="en-US" sz="5400" b="0" i="0" u="none" strike="noStrike" kern="1200" cap="none" spc="0" baseline="0">
                <a:solidFill>
                  <a:schemeClr val="tx1"/>
                </a:solidFill>
                <a:latin typeface="宋体" pitchFamily="0" charset="0"/>
                <a:ea typeface="宋体" pitchFamily="0" charset="0"/>
                <a:cs typeface="Lucida Sans"/>
              </a:rPr>
              <a:t>说明</a:t>
            </a:r>
            <a:endParaRPr lang="zh-CN" altLang="en-US" sz="5400" b="0" i="0" u="none" strike="noStrike" kern="1200" cap="none" spc="0" baseline="0">
              <a:solidFill>
                <a:schemeClr val="tx1"/>
              </a:solidFill>
              <a:latin typeface="宋体" pitchFamily="0" charset="0"/>
              <a:ea typeface="宋体" pitchFamily="0" charset="0"/>
              <a:cs typeface="Lucida Sans"/>
            </a:endParaRPr>
          </a:p>
        </p:txBody>
      </p:sp>
    </p:spTree>
    <p:extLst>
      <p:ext uri="{BB962C8B-B14F-4D97-AF65-F5344CB8AC3E}">
        <p14:creationId xmlns:p14="http://schemas.microsoft.com/office/powerpoint/2010/main" val="458114976"/>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90</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绿黄色不规则几何形状几何教育培训中文演示文稿</dc:title>
  <cp:lastModifiedBy>vivo用户</cp:lastModifiedBy>
  <cp:revision>22</cp:revision>
  <dcterms:created xsi:type="dcterms:W3CDTF">2006-08-16T00:00:00Z</dcterms:created>
  <dcterms:modified xsi:type="dcterms:W3CDTF">2023-07-20T08:56:54Z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ICV">
    <vt:lpwstr>0079B466D3E3425DBF7E0CDBF7A5D17A_12</vt:lpwstr>
  </property>
  <property fmtid="{D5CDD505-2E9C-101B-9397-08002B2CF9AE}" pid="3" name="KSOProductBuildVer">
    <vt:lpwstr>2052-11.1.0.14309</vt:lpwstr>
  </property>
</Properties>
</file>