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handoutMasterIdLst>
    <p:handoutMasterId r:id="rId25"/>
  </p:handoutMasterIdLst>
  <p:sldIdLst>
    <p:sldId id="401" r:id="rId5"/>
    <p:sldId id="403" r:id="rId6"/>
    <p:sldId id="402" r:id="rId7"/>
    <p:sldId id="404" r:id="rId8"/>
    <p:sldId id="411" r:id="rId9"/>
    <p:sldId id="413" r:id="rId10"/>
    <p:sldId id="412" r:id="rId11"/>
    <p:sldId id="414" r:id="rId12"/>
    <p:sldId id="415" r:id="rId13"/>
    <p:sldId id="416" r:id="rId14"/>
    <p:sldId id="417" r:id="rId15"/>
    <p:sldId id="394" r:id="rId16"/>
    <p:sldId id="418" r:id="rId17"/>
    <p:sldId id="419" r:id="rId18"/>
    <p:sldId id="420" r:id="rId19"/>
    <p:sldId id="421" r:id="rId20"/>
    <p:sldId id="407" r:id="rId21"/>
    <p:sldId id="422" r:id="rId22"/>
    <p:sldId id="409" r:id="rId2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110" d="100"/>
          <a:sy n="110" d="100"/>
        </p:scale>
        <p:origin x="630" y="10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88" d="100"/>
          <a:sy n="88" d="100"/>
        </p:scale>
        <p:origin x="37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CB94FD-6424-44BC-AF3F-1BABAEDC1C2C}" type="datetime1">
              <a:rPr lang="zh-CN" altLang="en-US" smtClean="0">
                <a:latin typeface="Microsoft YaHei UI" panose="020B0503020204020204" pitchFamily="34" charset="-122"/>
                <a:ea typeface="Microsoft YaHei UI" panose="020B0503020204020204" pitchFamily="34" charset="-122"/>
              </a:rPr>
              <a:t>2023-07-23</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7043E4-2407-4DA9-AC93-8D6B10C4E445}" type="datetime1">
              <a:rPr lang="zh-CN" altLang="en-US" smtClean="0"/>
              <a:pPr/>
              <a:t>2023-07-23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D0EDF81-139F-488C-872B-4720FBA6BF98}"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1132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4850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7172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3148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757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620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15393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2758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8166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4580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4583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852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053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2941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5782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772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en-US" altLang="zh-CN">
                <a:latin typeface="Microsoft YaHei UI" panose="020B0503020204020204" pitchFamily="34" charset="-122"/>
                <a:ea typeface="Microsoft YaHei UI" panose="020B0503020204020204" pitchFamily="34" charset="-122"/>
              </a:rPr>
              <a:t>(</a:t>
            </a:r>
            <a:r>
              <a:rPr lang="zh-CN" altLang="en-US">
                <a:latin typeface="Microsoft YaHei UI" panose="020B0503020204020204" pitchFamily="34" charset="-122"/>
                <a:ea typeface="Microsoft YaHei UI" panose="020B0503020204020204" pitchFamily="34" charset="-122"/>
              </a:rPr>
              <a:t>这些没有设计者 </a:t>
            </a:r>
            <a:r>
              <a:rPr lang="en-US" altLang="zh-CN">
                <a:latin typeface="Microsoft YaHei UI" panose="020B0503020204020204" pitchFamily="34" charset="-122"/>
                <a:ea typeface="Microsoft YaHei UI" panose="020B0503020204020204" pitchFamily="34" charset="-122"/>
              </a:rPr>
              <a:t>ID</a:t>
            </a:r>
            <a:r>
              <a:rPr lang="zh-CN" altLang="en-US">
                <a:latin typeface="Microsoft YaHei UI" panose="020B0503020204020204" pitchFamily="34" charset="-122"/>
                <a:ea typeface="Microsoft YaHei UI" panose="020B0503020204020204" pitchFamily="34" charset="-122"/>
              </a:rPr>
              <a:t>，因为他们是基于默认的主幻灯片上的。 </a:t>
            </a:r>
          </a:p>
        </p:txBody>
      </p:sp>
      <p:sp>
        <p:nvSpPr>
          <p:cNvPr id="4" name="灯片编号占位符 3"/>
          <p:cNvSpPr>
            <a:spLocks noGrp="1"/>
          </p:cNvSpPr>
          <p:nvPr>
            <p:ph type="sldNum" sz="quarter" idx="5"/>
          </p:nvPr>
        </p:nvSpPr>
        <p:spPr/>
        <p:txBody>
          <a:bodyPr rtlCol="0"/>
          <a:lstStyle/>
          <a:p>
            <a:pPr rtl="0"/>
            <a:fld id="{0D0EDF81-139F-488C-872B-4720FBA6BF98}"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7244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任意多边形：形状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rtlCol="0" anchor="ctr">
            <a:normAutofit/>
          </a:bodyPr>
          <a:lstStyle>
            <a:lvl1pPr algn="l">
              <a:lnSpc>
                <a:spcPct val="100000"/>
              </a:lnSpc>
              <a:defRPr sz="4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1C7CE1E3-3929-42A6-81B7-056BD88EF353}"/>
              </a:ext>
            </a:extLst>
          </p:cNvPr>
          <p:cNvSpPr>
            <a:spLocks noGrp="1"/>
          </p:cNvSpPr>
          <p:nvPr>
            <p:ph type="subTitle" idx="1" hasCustomPrompt="1"/>
          </p:nvPr>
        </p:nvSpPr>
        <p:spPr>
          <a:xfrm>
            <a:off x="8110728" y="1674546"/>
            <a:ext cx="3401568" cy="3508908"/>
          </a:xfrm>
        </p:spPr>
        <p:txBody>
          <a:bodyPr rtlCol="0" anchor="ctr"/>
          <a:lstStyle>
            <a:lvl1pPr marL="0" indent="0" algn="l">
              <a:buNone/>
              <a:defRPr sz="2800"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10" name="任意多边形：形状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dirty="0"/>
              <a:t>2023/7/24</a:t>
            </a:r>
            <a:endParaRPr lang="zh-CN" altLang="en-US" noProof="0" dirty="0">
              <a:latin typeface="Microsoft YaHei UI" panose="020B0503020204020204" pitchFamily="34" charset="-122"/>
              <a:ea typeface="Microsoft YaHei UI" panose="020B0503020204020204" pitchFamily="34" charset="-122"/>
            </a:endParaRPr>
          </a:p>
        </p:txBody>
      </p:sp>
      <p:sp>
        <p:nvSpPr>
          <p:cNvPr id="8" name="页脚占位符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幻灯片编号占位符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
        <p:nvSpPr>
          <p:cNvPr id="11" name="文本占位符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图片的内容">
    <p:spTree>
      <p:nvGrpSpPr>
        <p:cNvPr id="1" name=""/>
        <p:cNvGrpSpPr/>
        <p:nvPr/>
      </p:nvGrpSpPr>
      <p:grpSpPr>
        <a:xfrm>
          <a:off x="0" y="0"/>
          <a:ext cx="0" cy="0"/>
          <a:chOff x="0" y="0"/>
          <a:chExt cx="0" cy="0"/>
        </a:xfrm>
      </p:grpSpPr>
      <p:sp>
        <p:nvSpPr>
          <p:cNvPr id="17" name="图片占位符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6" name="图片占位符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vl4pPr marL="685800">
              <a:defRPr sz="1800">
                <a:latin typeface="Microsoft YaHei UI" panose="020B0503020204020204" pitchFamily="34" charset="-122"/>
                <a:ea typeface="Microsoft YaHei UI" panose="020B0503020204020204" pitchFamily="34" charset="-122"/>
              </a:defRPr>
            </a:lvl4pPr>
            <a:lvl5pPr>
              <a:defRPr sz="18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5" name="页脚占位符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7" name="图片占位符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8" name="图片占位符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5" name="标题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文本占位符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8" name="文本占位符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9" name="文本占位符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图形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rtlCol="0" anchor="b">
            <a:normAutofit/>
          </a:bodyPr>
          <a:lstStyle>
            <a:lvl1pPr>
              <a:defRPr sz="48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rtlCol="0"/>
          <a:lstStyle>
            <a:lvl1pPr marL="0" indent="0">
              <a:buNone/>
              <a:defRPr sz="24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3" name="页脚占位符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任意多边形：形状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rtlCol="0" anchor="ctr"/>
          <a:lstStyle>
            <a:lvl1pPr>
              <a:defRPr sz="3200">
                <a:solidFill>
                  <a:schemeClr val="tx1"/>
                </a:solidFill>
                <a:latin typeface="Microsoft YaHei UI" panose="020B0503020204020204" pitchFamily="34" charset="-122"/>
                <a:ea typeface="Microsoft YaHei UI" panose="020B0503020204020204" pitchFamily="34" charset="-122"/>
              </a:defRPr>
            </a:lvl1pPr>
            <a:lvl2pPr>
              <a:defRPr sz="2800">
                <a:solidFill>
                  <a:schemeClr val="tx1"/>
                </a:solidFill>
                <a:latin typeface="Microsoft YaHei UI" panose="020B0503020204020204" pitchFamily="34" charset="-122"/>
                <a:ea typeface="Microsoft YaHei UI" panose="020B0503020204020204" pitchFamily="34" charset="-122"/>
              </a:defRPr>
            </a:lvl2pPr>
            <a:lvl3pPr>
              <a:defRPr sz="2400">
                <a:solidFill>
                  <a:schemeClr val="tx1"/>
                </a:solidFill>
                <a:latin typeface="Microsoft YaHei UI" panose="020B0503020204020204" pitchFamily="34" charset="-122"/>
                <a:ea typeface="Microsoft YaHei UI" panose="020B0503020204020204" pitchFamily="34" charset="-122"/>
              </a:defRPr>
            </a:lvl3pPr>
            <a:lvl4pPr>
              <a:defRPr sz="2000">
                <a:solidFill>
                  <a:schemeClr val="tx1"/>
                </a:solidFill>
                <a:latin typeface="Microsoft YaHei UI" panose="020B0503020204020204" pitchFamily="34" charset="-122"/>
                <a:ea typeface="Microsoft YaHei UI" panose="020B0503020204020204" pitchFamily="34" charset="-122"/>
              </a:defRPr>
            </a:lvl4pPr>
            <a:lvl5pPr>
              <a:defRPr sz="2000">
                <a:solidFill>
                  <a:schemeClr val="tx1"/>
                </a:solidFill>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图形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rtlCol="0" anchor="b"/>
          <a:lstStyle>
            <a:lvl1pPr algn="ctr">
              <a:defRPr sz="32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9CD9D1F5-05CC-48F3-A314-315EF1703043}"/>
              </a:ext>
            </a:extLst>
          </p:cNvPr>
          <p:cNvSpPr>
            <a:spLocks noGrp="1"/>
          </p:cNvSpPr>
          <p:nvPr>
            <p:ph type="pic" idx="1" hasCustomPrompt="1"/>
          </p:nvPr>
        </p:nvSpPr>
        <p:spPr>
          <a:xfrm>
            <a:off x="6711696" y="640079"/>
            <a:ext cx="4837176" cy="5568696"/>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rtlCol="0">
            <a:noAutofit/>
          </a:bodyPr>
          <a:lstStyle>
            <a:lvl1pPr marL="0" indent="0" algn="ctr">
              <a:buNone/>
              <a:defRPr sz="2000" cap="all"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包含 4 张图片的内容">
    <p:spTree>
      <p:nvGrpSpPr>
        <p:cNvPr id="1" name=""/>
        <p:cNvGrpSpPr/>
        <p:nvPr/>
      </p:nvGrpSpPr>
      <p:grpSpPr>
        <a:xfrm>
          <a:off x="0" y="0"/>
          <a:ext cx="0" cy="0"/>
          <a:chOff x="0" y="0"/>
          <a:chExt cx="0" cy="0"/>
        </a:xfrm>
      </p:grpSpPr>
      <p:sp>
        <p:nvSpPr>
          <p:cNvPr id="24" name="图片占位符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3" name="图片占位符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5" name="页脚占位符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19" name="图片占位符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0" name="图片占位符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任意多边形：形状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标题</a:t>
            </a:r>
          </a:p>
        </p:txBody>
      </p:sp>
      <p:sp>
        <p:nvSpPr>
          <p:cNvPr id="4" name="日期占位符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
        <p:nvSpPr>
          <p:cNvPr id="15" name="内容占位符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与 2 张图片">
    <p:spTree>
      <p:nvGrpSpPr>
        <p:cNvPr id="1" name=""/>
        <p:cNvGrpSpPr/>
        <p:nvPr/>
      </p:nvGrpSpPr>
      <p:grpSpPr>
        <a:xfrm>
          <a:off x="0" y="0"/>
          <a:ext cx="0" cy="0"/>
          <a:chOff x="0" y="0"/>
          <a:chExt cx="0" cy="0"/>
        </a:xfrm>
      </p:grpSpPr>
      <p:sp>
        <p:nvSpPr>
          <p:cNvPr id="16" name="图片占位符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5" name="图片占位符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atin typeface="Microsoft YaHei UI" panose="020B0503020204020204" pitchFamily="34" charset="-122"/>
                <a:ea typeface="Microsoft YaHei UI" panose="020B0503020204020204" pitchFamily="34" charset="-122"/>
              </a:defRPr>
            </a:lvl1pPr>
          </a:lstStyle>
          <a:p>
            <a:pPr rtl="0"/>
            <a:r>
              <a:rPr lang="zh-CN" altLang="en-US" noProof="0"/>
              <a:t>在此处输入标题</a:t>
            </a:r>
          </a:p>
        </p:txBody>
      </p:sp>
      <p:sp>
        <p:nvSpPr>
          <p:cNvPr id="18" name="副标题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副标题</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形状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26030E26-A86A-417A-AA64-699AA8DD3DA5}"/>
              </a:ext>
            </a:extLst>
          </p:cNvPr>
          <p:cNvSpPr>
            <a:spLocks noGrp="1"/>
          </p:cNvSpPr>
          <p:nvPr>
            <p:ph type="title"/>
          </p:nvPr>
        </p:nvSpPr>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70BAE770-8363-44CD-8A22-AB26C5C5361B}"/>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36E618F2-3B8E-4449-91E7-F8AA4960938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sp>
        <p:nvSpPr>
          <p:cNvPr id="6" name="图形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
        <p:nvSpPr>
          <p:cNvPr id="8" name="文本占位符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1" name="图片占位符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2" name="图片占位符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3" name="图片占位符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4" name="图片占位符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5" name="图片占位符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日期占位符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3" name="页脚占位符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
        <p:nvSpPr>
          <p:cNvPr id="5" name="标题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1" name="文本占位符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62" name="文本占位符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63" name="文本占位符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64" name="文本占位符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65" name="文本占位符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66" name="文本占位符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67" name="文本占位符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68" name="文本占位符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
        <p:nvSpPr>
          <p:cNvPr id="69" name="文本占位符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姓名</a:t>
            </a:r>
          </a:p>
        </p:txBody>
      </p:sp>
      <p:sp>
        <p:nvSpPr>
          <p:cNvPr id="70" name="文本占位符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icrosoft YaHei UI" panose="020B0503020204020204" pitchFamily="34" charset="-122"/>
                <a:ea typeface="Microsoft YaHei UI" panose="020B0503020204020204" pitchFamily="34" charset="-122"/>
              </a:defRPr>
            </a:lvl1pPr>
          </a:lstStyle>
          <a:p>
            <a:pPr lvl="0" rtl="0"/>
            <a:r>
              <a:rPr lang="zh-CN" altLang="en-US" noProof="0"/>
              <a:t>标题</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形状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D2A77EC9-372A-4ECA-9088-780532AF057F}"/>
              </a:ext>
            </a:extLst>
          </p:cNvPr>
          <p:cNvSpPr>
            <a:spLocks noGrp="1"/>
          </p:cNvSpPr>
          <p:nvPr>
            <p:ph type="title"/>
          </p:nvPr>
        </p:nvSpPr>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6" name="页脚占位符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形状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rtlCol="0" anchor="b">
            <a:normAutofit/>
          </a:bodyPr>
          <a:lstStyle>
            <a:lvl1pPr marL="0" indent="0">
              <a:buNone/>
              <a:defRPr sz="28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rtlCol="0">
            <a:normAutofit/>
          </a:bodyPr>
          <a:lstStyle>
            <a:lvl1pPr>
              <a:defRPr sz="18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800">
                <a:latin typeface="Microsoft YaHei UI" panose="020B0503020204020204" pitchFamily="34" charset="-122"/>
                <a:ea typeface="Microsoft YaHei UI" panose="020B0503020204020204" pitchFamily="34" charset="-122"/>
              </a:defRPr>
            </a:lvl4pPr>
            <a:lvl5pPr>
              <a:defRPr sz="18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dirty="0"/>
              <a:t>2023/7/24</a:t>
            </a:r>
            <a:endParaRPr lang="zh-CN" altLang="en-US" noProof="0" dirty="0">
              <a:latin typeface="Microsoft YaHei UI" panose="020B0503020204020204" pitchFamily="34" charset="-122"/>
              <a:ea typeface="Microsoft YaHei UI" panose="020B0503020204020204" pitchFamily="34" charset="-122"/>
            </a:endParaRPr>
          </a:p>
        </p:txBody>
      </p:sp>
      <p:sp>
        <p:nvSpPr>
          <p:cNvPr id="8" name="页脚占位符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幻灯片编号占位符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dirty="0"/>
              <a:t>2023/7/24</a:t>
            </a:r>
            <a:endParaRPr lang="zh-CN" altLang="en-US" noProof="0" dirty="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6" name="幻灯片编号占位符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B9713C8C-8E70-45D5-AE59-23E60168254E}"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8CF5B-E8DE-48F3-9581-51BBEC47AE73}"/>
              </a:ext>
            </a:extLst>
          </p:cNvPr>
          <p:cNvSpPr>
            <a:spLocks noGrp="1"/>
          </p:cNvSpPr>
          <p:nvPr>
            <p:ph type="ctrTitle"/>
          </p:nvPr>
        </p:nvSpPr>
        <p:spPr/>
        <p:txBody>
          <a:bodyPr rtlCol="0">
            <a:normAutofit/>
          </a:bodyPr>
          <a:lstStyle/>
          <a:p>
            <a:pPr rtl="0"/>
            <a:r>
              <a:rPr lang="en-US" altLang="zh-CN" sz="3600" dirty="0">
                <a:latin typeface="Times New Roman" panose="02020603050405020304" pitchFamily="18" charset="0"/>
                <a:ea typeface="新宋体" panose="02010609030101010101" pitchFamily="49" charset="-122"/>
              </a:rPr>
              <a:t>C</a:t>
            </a:r>
            <a:r>
              <a:rPr lang="zh-CN" altLang="en-US" sz="3600" dirty="0">
                <a:latin typeface="Times New Roman" panose="02020603050405020304" pitchFamily="18" charset="0"/>
                <a:ea typeface="新宋体" panose="02010609030101010101" pitchFamily="49" charset="-122"/>
              </a:rPr>
              <a:t>题：</a:t>
            </a:r>
            <a:br>
              <a:rPr lang="en-US" altLang="zh-CN" sz="3600" dirty="0">
                <a:latin typeface="Times New Roman" panose="02020603050405020304" pitchFamily="18" charset="0"/>
                <a:ea typeface="新宋体" panose="02010609030101010101" pitchFamily="49" charset="-122"/>
              </a:rPr>
            </a:br>
            <a:r>
              <a:rPr lang="zh-CN" altLang="en-US" sz="3600" dirty="0">
                <a:latin typeface="Times New Roman" panose="02020603050405020304" pitchFamily="18" charset="0"/>
                <a:ea typeface="新宋体" panose="02010609030101010101" pitchFamily="49" charset="-122"/>
              </a:rPr>
              <a:t>基于统计学习和优化方法的企业原材料的订购与运输决策问题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3" name="副标题 2">
            <a:extLst>
              <a:ext uri="{FF2B5EF4-FFF2-40B4-BE49-F238E27FC236}">
                <a16:creationId xmlns:a16="http://schemas.microsoft.com/office/drawing/2014/main" id="{EF5D29EF-CFED-41EF-9138-BE844655F339}"/>
              </a:ext>
            </a:extLst>
          </p:cNvPr>
          <p:cNvSpPr>
            <a:spLocks noGrp="1"/>
          </p:cNvSpPr>
          <p:nvPr>
            <p:ph type="subTitle" idx="1"/>
          </p:nvPr>
        </p:nvSpPr>
        <p:spPr/>
        <p:txBody>
          <a:bodyPr rtlCol="0">
            <a:normAutofit/>
          </a:bodyPr>
          <a:lstStyle/>
          <a:p>
            <a:pPr rtl="0"/>
            <a:r>
              <a:rPr lang="zh-CN" altLang="en-US" sz="2000" dirty="0">
                <a:latin typeface="Times New Roman" panose="02020603050405020304" pitchFamily="18" charset="0"/>
                <a:ea typeface="新宋体" panose="02010609030101010101" pitchFamily="49" charset="-122"/>
              </a:rPr>
              <a:t>汇报人：田博松</a:t>
            </a:r>
            <a:endParaRPr lang="en-US" altLang="zh-CN" sz="2000" dirty="0">
              <a:latin typeface="Times New Roman" panose="02020603050405020304" pitchFamily="18" charset="0"/>
              <a:ea typeface="新宋体" panose="02010609030101010101" pitchFamily="49" charset="-122"/>
            </a:endParaRPr>
          </a:p>
          <a:p>
            <a:pPr rtl="0"/>
            <a:r>
              <a:rPr lang="zh-CN" altLang="en-US" sz="2000" dirty="0">
                <a:latin typeface="Times New Roman" panose="02020603050405020304" pitchFamily="18" charset="0"/>
                <a:ea typeface="新宋体" panose="02010609030101010101" pitchFamily="49" charset="-122"/>
              </a:rPr>
              <a:t>小组成员：史鸿宇、于诗曼</a:t>
            </a:r>
            <a:endParaRPr lang="en-US" altLang="zh-CN" sz="2000" dirty="0">
              <a:latin typeface="Times New Roman" panose="02020603050405020304" pitchFamily="18" charset="0"/>
              <a:ea typeface="新宋体" panose="02010609030101010101" pitchFamily="49" charset="-122"/>
            </a:endParaRPr>
          </a:p>
          <a:p>
            <a:pPr rtl="0"/>
            <a:r>
              <a:rPr lang="zh-CN" altLang="en-US" sz="2000" dirty="0">
                <a:latin typeface="Times New Roman" panose="02020603050405020304" pitchFamily="18" charset="0"/>
                <a:ea typeface="新宋体" panose="02010609030101010101" pitchFamily="49" charset="-122"/>
              </a:rPr>
              <a:t>指导教师：章胤</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a:extLst>
              <a:ext uri="{FF2B5EF4-FFF2-40B4-BE49-F238E27FC236}">
                <a16:creationId xmlns:a16="http://schemas.microsoft.com/office/drawing/2014/main" id="{2E3A6B9C-61DE-478A-BBBB-7765E56378A3}"/>
              </a:ext>
            </a:extLst>
          </p:cNvPr>
          <p:cNvPicPr>
            <a:picLocks noGrp="1" noChangeAspect="1"/>
          </p:cNvPicPr>
          <p:nvPr>
            <p:ph type="pic" sz="quarter" idx="13"/>
          </p:nvPr>
        </p:nvPicPr>
        <p:blipFill>
          <a:blip r:embed="rId3"/>
          <a:srcRect l="13005" r="13005"/>
          <a:stretch/>
        </p:blipFill>
        <p:spPr/>
      </p:pic>
      <p:pic>
        <p:nvPicPr>
          <p:cNvPr id="9" name="图片占位符 8">
            <a:extLst>
              <a:ext uri="{FF2B5EF4-FFF2-40B4-BE49-F238E27FC236}">
                <a16:creationId xmlns:a16="http://schemas.microsoft.com/office/drawing/2014/main" id="{62E8AA20-DC84-4901-B726-97173C509248}"/>
              </a:ext>
            </a:extLst>
          </p:cNvPr>
          <p:cNvPicPr>
            <a:picLocks noGrp="1" noChangeAspect="1"/>
          </p:cNvPicPr>
          <p:nvPr>
            <p:ph type="pic" sz="quarter" idx="14"/>
          </p:nvPr>
        </p:nvPicPr>
        <p:blipFill>
          <a:blip r:embed="rId3"/>
          <a:srcRect l="1804" r="1804"/>
          <a:stretch/>
        </p:blipFill>
        <p:spPr/>
      </p:pic>
      <p:sp>
        <p:nvSpPr>
          <p:cNvPr id="4" name="标题 3">
            <a:extLst>
              <a:ext uri="{FF2B5EF4-FFF2-40B4-BE49-F238E27FC236}">
                <a16:creationId xmlns:a16="http://schemas.microsoft.com/office/drawing/2014/main" id="{C278FAAB-8DFA-4475-B8B6-51A3ED193119}"/>
              </a:ext>
            </a:extLst>
          </p:cNvPr>
          <p:cNvSpPr>
            <a:spLocks noGrp="1"/>
          </p:cNvSpPr>
          <p:nvPr>
            <p:ph type="title"/>
          </p:nvPr>
        </p:nvSpPr>
        <p:spPr>
          <a:xfrm>
            <a:off x="5422827" y="4564162"/>
            <a:ext cx="6108192" cy="1463040"/>
          </a:xfrm>
        </p:spPr>
        <p:txBody>
          <a:bodyPr rtlCol="0"/>
          <a:lstStyle/>
          <a:p>
            <a:pPr rtl="0"/>
            <a:r>
              <a:rPr lang="zh-CN" altLang="en-US" dirty="0">
                <a:latin typeface="Times New Roman" panose="02020603050405020304" pitchFamily="18" charset="0"/>
                <a:ea typeface="新宋体" panose="02010609030101010101" pitchFamily="49" charset="-122"/>
              </a:rPr>
              <a:t>模型建立与问题解决</a:t>
            </a:r>
          </a:p>
        </p:txBody>
      </p:sp>
    </p:spTree>
    <p:extLst>
      <p:ext uri="{BB962C8B-B14F-4D97-AF65-F5344CB8AC3E}">
        <p14:creationId xmlns:p14="http://schemas.microsoft.com/office/powerpoint/2010/main" val="285420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问题一 </a:t>
            </a:r>
          </a:p>
        </p:txBody>
      </p:sp>
      <p:sp>
        <p:nvSpPr>
          <p:cNvPr id="3" name="文本占位符 2">
            <a:extLst>
              <a:ext uri="{FF2B5EF4-FFF2-40B4-BE49-F238E27FC236}">
                <a16:creationId xmlns:a16="http://schemas.microsoft.com/office/drawing/2014/main" id="{90C0EF52-4912-4B03-AC36-1F323C916D8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平均供应量</a:t>
            </a:r>
          </a:p>
        </p:txBody>
      </p:sp>
      <p:sp>
        <p:nvSpPr>
          <p:cNvPr id="4" name="内容占位符 3">
            <a:extLst>
              <a:ext uri="{FF2B5EF4-FFF2-40B4-BE49-F238E27FC236}">
                <a16:creationId xmlns:a16="http://schemas.microsoft.com/office/drawing/2014/main" id="{B32D0151-A8F0-46E3-8A2B-11A93ECEEC14}"/>
              </a:ext>
            </a:extLst>
          </p:cNvPr>
          <p:cNvSpPr>
            <a:spLocks noGrp="1"/>
          </p:cNvSpPr>
          <p:nvPr>
            <p:ph sz="half" idx="2"/>
          </p:nvPr>
        </p:nvSpPr>
        <p:spPr/>
        <p:txBody>
          <a:bodyPr rtlCol="0">
            <a:normAutofit fontScale="92500" lnSpcReduction="10000"/>
          </a:bodyPr>
          <a:lstStyle/>
          <a:p>
            <a:pPr rtl="0"/>
            <a:r>
              <a:rPr lang="zh-CN" altLang="en-US" sz="1800" dirty="0">
                <a:latin typeface="Times New Roman" panose="02020603050405020304" pitchFamily="18" charset="0"/>
                <a:ea typeface="新宋体" panose="02010609030101010101" pitchFamily="49" charset="-122"/>
              </a:rPr>
              <a:t>供应商的供应量是供应商重要性的直接衡量，对于更重要的供应商，企业会加大其订购，从而在一般情况下也会具有较大的供应量。而不用平均订购量衡量</a:t>
            </a:r>
          </a:p>
          <a:p>
            <a:pPr rtl="0"/>
            <a:r>
              <a:rPr lang="zh-CN" altLang="en-US" sz="1800" dirty="0">
                <a:latin typeface="Times New Roman" panose="02020603050405020304" pitchFamily="18" charset="0"/>
                <a:ea typeface="新宋体" panose="02010609030101010101" pitchFamily="49" charset="-122"/>
              </a:rPr>
              <a:t>该指标的原因是，存在某些供应商由于自身能力等限制，尽管企业加大其订购量，但供应商却不能提供相应的供应量。</a:t>
            </a:r>
            <a:endParaRPr lang="zh-CN" altLang="en-US" dirty="0">
              <a:latin typeface="Times New Roman" panose="02020603050405020304" pitchFamily="18" charset="0"/>
              <a:ea typeface="新宋体" panose="02010609030101010101" pitchFamily="49" charset="-122"/>
            </a:endParaRPr>
          </a:p>
        </p:txBody>
      </p:sp>
      <p:sp>
        <p:nvSpPr>
          <p:cNvPr id="5" name="文本占位符 4">
            <a:extLst>
              <a:ext uri="{FF2B5EF4-FFF2-40B4-BE49-F238E27FC236}">
                <a16:creationId xmlns:a16="http://schemas.microsoft.com/office/drawing/2014/main" id="{DCFF16C4-EADF-47AC-B546-9BB6B594D0FA}"/>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平均满足率</a:t>
            </a:r>
          </a:p>
        </p:txBody>
      </p:sp>
      <p:sp>
        <p:nvSpPr>
          <p:cNvPr id="6" name="内容占位符 5">
            <a:extLst>
              <a:ext uri="{FF2B5EF4-FFF2-40B4-BE49-F238E27FC236}">
                <a16:creationId xmlns:a16="http://schemas.microsoft.com/office/drawing/2014/main" id="{D5218CF3-AC6F-43C5-8862-AA88D121070B}"/>
              </a:ext>
            </a:extLst>
          </p:cNvPr>
          <p:cNvSpPr>
            <a:spLocks noGrp="1"/>
          </p:cNvSpPr>
          <p:nvPr>
            <p:ph sz="quarter" idx="4"/>
          </p:nvPr>
        </p:nvSpPr>
        <p:spPr/>
        <p:txBody>
          <a:bodyPr rtlCol="0">
            <a:normAutofit fontScale="92500" lnSpcReduction="10000"/>
          </a:bodyPr>
          <a:lstStyle/>
          <a:p>
            <a:pPr rtl="0"/>
            <a:r>
              <a:rPr lang="zh-CN" altLang="en-US" sz="1800" dirty="0">
                <a:latin typeface="Times New Roman" panose="02020603050405020304" pitchFamily="18" charset="0"/>
                <a:ea typeface="新宋体" panose="02010609030101010101" pitchFamily="49" charset="-122"/>
              </a:rPr>
              <a:t>满足率定义为实际供应量与企业订购量的比例，含义为供应商对于企业的订购的满足率。</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由于数据中供应量可能大于订购量，也可能小于订购量，该满足率可能小于 </a:t>
            </a:r>
            <a:r>
              <a:rPr lang="en-US" altLang="zh-CN" sz="1800" dirty="0">
                <a:latin typeface="Times New Roman" panose="02020603050405020304" pitchFamily="18" charset="0"/>
                <a:ea typeface="新宋体" panose="02010609030101010101" pitchFamily="49" charset="-122"/>
              </a:rPr>
              <a:t>1</a:t>
            </a:r>
            <a:r>
              <a:rPr lang="zh-CN" altLang="en-US" sz="1800" dirty="0">
                <a:latin typeface="Times New Roman" panose="02020603050405020304" pitchFamily="18" charset="0"/>
                <a:ea typeface="新宋体" panose="02010609030101010101" pitchFamily="49" charset="-122"/>
              </a:rPr>
              <a:t>，也可能大于 </a:t>
            </a:r>
            <a:r>
              <a:rPr lang="en-US" altLang="zh-CN" sz="1800" dirty="0">
                <a:latin typeface="Times New Roman" panose="02020603050405020304" pitchFamily="18" charset="0"/>
                <a:ea typeface="新宋体" panose="02010609030101010101" pitchFamily="49" charset="-122"/>
              </a:rPr>
              <a:t>1</a:t>
            </a:r>
            <a:r>
              <a:rPr lang="zh-CN" altLang="en-US" sz="1800" dirty="0">
                <a:latin typeface="Times New Roman" panose="02020603050405020304" pitchFamily="18" charset="0"/>
                <a:ea typeface="新宋体" panose="02010609030101010101" pitchFamily="49" charset="-122"/>
              </a:rPr>
              <a:t>。较优的满足率应该维持在 </a:t>
            </a:r>
            <a:r>
              <a:rPr lang="en-US" altLang="zh-CN" sz="1800" dirty="0">
                <a:latin typeface="Times New Roman" panose="02020603050405020304" pitchFamily="18" charset="0"/>
                <a:ea typeface="新宋体" panose="02010609030101010101" pitchFamily="49" charset="-122"/>
              </a:rPr>
              <a:t>1 </a:t>
            </a:r>
            <a:r>
              <a:rPr lang="zh-CN" altLang="en-US" sz="1800" dirty="0">
                <a:latin typeface="Times New Roman" panose="02020603050405020304" pitchFamily="18" charset="0"/>
                <a:ea typeface="新宋体" panose="02010609030101010101" pitchFamily="49" charset="-122"/>
              </a:rPr>
              <a:t>的附近。</a:t>
            </a:r>
            <a:endParaRPr lang="zh-CN" altLang="en-US" dirty="0">
              <a:latin typeface="Times New Roman" panose="02020603050405020304" pitchFamily="18" charset="0"/>
              <a:ea typeface="新宋体" panose="02010609030101010101" pitchFamily="49" charset="-122"/>
            </a:endParaRPr>
          </a:p>
        </p:txBody>
      </p:sp>
      <p:sp>
        <p:nvSpPr>
          <p:cNvPr id="7" name="文本占位符 6">
            <a:extLst>
              <a:ext uri="{FF2B5EF4-FFF2-40B4-BE49-F238E27FC236}">
                <a16:creationId xmlns:a16="http://schemas.microsoft.com/office/drawing/2014/main" id="{BC351E8A-820B-4A5A-8704-9D121A96F332}"/>
              </a:ext>
            </a:extLst>
          </p:cNvPr>
          <p:cNvSpPr>
            <a:spLocks noGrp="1"/>
          </p:cNvSpPr>
          <p:nvPr>
            <p:ph type="body" sz="quarter" idx="13"/>
          </p:nvPr>
        </p:nvSpPr>
        <p:spPr/>
        <p:txBody>
          <a:bodyPr rtlCol="0"/>
          <a:lstStyle/>
          <a:p>
            <a:pPr rtl="0"/>
            <a:r>
              <a:rPr lang="zh-CN" altLang="en-US" dirty="0">
                <a:latin typeface="Times New Roman" panose="02020603050405020304" pitchFamily="18" charset="0"/>
                <a:ea typeface="新宋体" panose="02010609030101010101" pitchFamily="49" charset="-122"/>
              </a:rPr>
              <a:t>稳定性</a:t>
            </a:r>
          </a:p>
        </p:txBody>
      </p:sp>
      <p:sp>
        <p:nvSpPr>
          <p:cNvPr id="8" name="内容占位符 7">
            <a:extLst>
              <a:ext uri="{FF2B5EF4-FFF2-40B4-BE49-F238E27FC236}">
                <a16:creationId xmlns:a16="http://schemas.microsoft.com/office/drawing/2014/main" id="{7E8C2F85-AB4A-4E27-8962-15AB4A9225EB}"/>
              </a:ext>
            </a:extLst>
          </p:cNvPr>
          <p:cNvSpPr>
            <a:spLocks noGrp="1"/>
          </p:cNvSpPr>
          <p:nvPr>
            <p:ph sz="quarter" idx="14"/>
          </p:nvPr>
        </p:nvSpPr>
        <p:spPr/>
        <p:txBody>
          <a:bodyPr rtlCol="0">
            <a:normAutofit/>
          </a:bodyPr>
          <a:lstStyle/>
          <a:p>
            <a:pPr rtl="0"/>
            <a:r>
              <a:rPr lang="zh-CN" altLang="en-US" sz="1800" dirty="0">
                <a:latin typeface="Times New Roman" panose="02020603050405020304" pitchFamily="18" charset="0"/>
                <a:ea typeface="新宋体" panose="02010609030101010101" pitchFamily="49" charset="-122"/>
              </a:rPr>
              <a:t>一个好的供应商应该对于企业维持稳定的供应，也即供应商的满足率 𝑟 应该维持在一个相对较高且波动较小的水平，这样的供应商会更加容易得到企业的长期信任。</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而稳定性用方差与 </a:t>
            </a:r>
            <a:r>
              <a:rPr lang="en-US" altLang="zh-CN" sz="1800" dirty="0">
                <a:latin typeface="Times New Roman" panose="02020603050405020304" pitchFamily="18" charset="0"/>
                <a:ea typeface="新宋体" panose="02010609030101010101" pitchFamily="49" charset="-122"/>
              </a:rPr>
              <a:t>1 </a:t>
            </a:r>
            <a:r>
              <a:rPr lang="zh-CN" altLang="en-US" sz="1800" dirty="0">
                <a:latin typeface="Times New Roman" panose="02020603050405020304" pitchFamily="18" charset="0"/>
                <a:ea typeface="新宋体" panose="02010609030101010101" pitchFamily="49" charset="-122"/>
              </a:rPr>
              <a:t>的差衡量，方差越小说明该值越接近 </a:t>
            </a:r>
            <a:r>
              <a:rPr lang="en-US" altLang="zh-CN" sz="1800" dirty="0">
                <a:latin typeface="Times New Roman" panose="02020603050405020304" pitchFamily="18" charset="0"/>
                <a:ea typeface="新宋体" panose="02010609030101010101" pitchFamily="49" charset="-122"/>
              </a:rPr>
              <a:t>1</a:t>
            </a:r>
            <a:r>
              <a:rPr lang="zh-CN" altLang="en-US" sz="1800" dirty="0">
                <a:latin typeface="Times New Roman" panose="02020603050405020304" pitchFamily="18" charset="0"/>
                <a:ea typeface="新宋体" panose="02010609030101010101" pitchFamily="49" charset="-122"/>
              </a:rPr>
              <a:t>，稳定性越高。</a:t>
            </a:r>
            <a:endParaRPr lang="zh-CN" altLang="en-US" dirty="0">
              <a:latin typeface="Times New Roman" panose="02020603050405020304" pitchFamily="18" charset="0"/>
              <a:ea typeface="新宋体" panose="02010609030101010101" pitchFamily="49" charset="-122"/>
            </a:endParaRPr>
          </a:p>
        </p:txBody>
      </p:sp>
      <p:sp>
        <p:nvSpPr>
          <p:cNvPr id="9" name="日期占位符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10" name="页脚占位符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11" name="灯片编号占位符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n-US" altLang="zh-CN" smtClean="0">
                <a:latin typeface="Times New Roman" panose="02020603050405020304" pitchFamily="18" charset="0"/>
                <a:ea typeface="新宋体" panose="02010609030101010101" pitchFamily="49" charset="-122"/>
              </a:rPr>
              <a:t>11</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34212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问题一</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供应量优先模型</a:t>
            </a:r>
          </a:p>
        </p:txBody>
      </p:sp>
      <p:sp>
        <p:nvSpPr>
          <p:cNvPr id="4" name="内容占位符 3">
            <a:extLst>
              <a:ext uri="{FF2B5EF4-FFF2-40B4-BE49-F238E27FC236}">
                <a16:creationId xmlns:a16="http://schemas.microsoft.com/office/drawing/2014/main" id="{E337187F-D166-43ED-8E27-C7B4508E5C45}"/>
              </a:ext>
            </a:extLst>
          </p:cNvPr>
          <p:cNvSpPr>
            <a:spLocks noGrp="1"/>
          </p:cNvSpPr>
          <p:nvPr>
            <p:ph sz="half" idx="2"/>
          </p:nvPr>
        </p:nvSpPr>
        <p:spPr/>
        <p:txBody>
          <a:bodyPr rtlCol="0">
            <a:normAutofit/>
          </a:bodyPr>
          <a:lstStyle/>
          <a:p>
            <a:pPr rtl="0"/>
            <a:r>
              <a:rPr lang="zh-CN" altLang="en-US" dirty="0">
                <a:latin typeface="Times New Roman" panose="02020603050405020304" pitchFamily="18" charset="0"/>
                <a:ea typeface="新宋体" panose="02010609030101010101" pitchFamily="49" charset="-122"/>
              </a:rPr>
              <a:t>在仅考虑供应量 𝑆ˆ 的前提下，对所有的 </a:t>
            </a:r>
            <a:r>
              <a:rPr lang="en-US" altLang="zh-CN" dirty="0">
                <a:latin typeface="Times New Roman" panose="02020603050405020304" pitchFamily="18" charset="0"/>
                <a:ea typeface="新宋体" panose="02010609030101010101" pitchFamily="49" charset="-122"/>
              </a:rPr>
              <a:t>402 </a:t>
            </a:r>
            <a:r>
              <a:rPr lang="zh-CN" altLang="en-US" dirty="0">
                <a:latin typeface="Times New Roman" panose="02020603050405020304" pitchFamily="18" charset="0"/>
                <a:ea typeface="新宋体" panose="02010609030101010101" pitchFamily="49" charset="-122"/>
              </a:rPr>
              <a:t>家供应商进行排序，绘制散点图后可以发现数据的规律：大部分的供应商的平均供应量都接近于 </a:t>
            </a:r>
            <a:r>
              <a:rPr lang="en-US" altLang="zh-CN" dirty="0">
                <a:latin typeface="Times New Roman" panose="02020603050405020304" pitchFamily="18" charset="0"/>
                <a:ea typeface="新宋体" panose="02010609030101010101" pitchFamily="49" charset="-122"/>
              </a:rPr>
              <a:t>0</a:t>
            </a:r>
            <a:r>
              <a:rPr lang="zh-CN" altLang="en-US" dirty="0">
                <a:latin typeface="Times New Roman" panose="02020603050405020304" pitchFamily="18" charset="0"/>
                <a:ea typeface="新宋体" panose="02010609030101010101" pitchFamily="49" charset="-122"/>
              </a:rPr>
              <a:t>，该部分供应商为不重要的企业；而少部分供应商的平均供应量很大，说明该部分供应商为很重要的企业；同时，不同供应商的平均供应量之间存在几个差距比较大的明显的分隔阈值，可以根据几个明显的分隔阈值将供应商分为几类。</a:t>
            </a:r>
          </a:p>
        </p:txBody>
      </p:sp>
      <p:sp>
        <p:nvSpPr>
          <p:cNvPr id="5" name="文本占位符 4">
            <a:extLst>
              <a:ext uri="{FF2B5EF4-FFF2-40B4-BE49-F238E27FC236}">
                <a16:creationId xmlns:a16="http://schemas.microsoft.com/office/drawing/2014/main" id="{B7E83021-5261-4534-AFFC-8C3A397ABC0B}"/>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熵权模型</a:t>
            </a:r>
          </a:p>
        </p:txBody>
      </p:sp>
      <p:sp>
        <p:nvSpPr>
          <p:cNvPr id="6" name="内容占位符 5">
            <a:extLst>
              <a:ext uri="{FF2B5EF4-FFF2-40B4-BE49-F238E27FC236}">
                <a16:creationId xmlns:a16="http://schemas.microsoft.com/office/drawing/2014/main" id="{371770C1-2986-4925-A7A9-598470F1C23C}"/>
              </a:ext>
            </a:extLst>
          </p:cNvPr>
          <p:cNvSpPr>
            <a:spLocks noGrp="1"/>
          </p:cNvSpPr>
          <p:nvPr>
            <p:ph sz="quarter" idx="4"/>
          </p:nvPr>
        </p:nvSpPr>
        <p:spPr/>
        <p:txBody>
          <a:bodyPr rtlCol="0">
            <a:normAutofit/>
          </a:bodyPr>
          <a:lstStyle/>
          <a:p>
            <a:pPr rtl="0"/>
            <a:r>
              <a:rPr lang="zh-CN" altLang="en-US" sz="1800" dirty="0">
                <a:latin typeface="Times New Roman" panose="02020603050405020304" pitchFamily="18" charset="0"/>
                <a:ea typeface="新宋体" panose="02010609030101010101" pitchFamily="49" charset="-122"/>
              </a:rPr>
              <a:t>对不同的特征赋予不同的权重，通过加权得到最终的得分，而权重采用信息熵计算。当某个特征的信息熵更大，说明其包含了更多的信息，该特征对于该分类任务的重要性就会更大。</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12</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97494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问题一</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聚类分析模型</a:t>
            </a:r>
          </a:p>
        </p:txBody>
      </p:sp>
      <p:sp>
        <p:nvSpPr>
          <p:cNvPr id="4" name="内容占位符 3">
            <a:extLst>
              <a:ext uri="{FF2B5EF4-FFF2-40B4-BE49-F238E27FC236}">
                <a16:creationId xmlns:a16="http://schemas.microsoft.com/office/drawing/2014/main" id="{E337187F-D166-43ED-8E27-C7B4508E5C45}"/>
              </a:ext>
            </a:extLst>
          </p:cNvPr>
          <p:cNvSpPr>
            <a:spLocks noGrp="1"/>
          </p:cNvSpPr>
          <p:nvPr>
            <p:ph sz="half" idx="2"/>
          </p:nvPr>
        </p:nvSpPr>
        <p:spPr/>
        <p:txBody>
          <a:bodyPr rtlCol="0"/>
          <a:lstStyle/>
          <a:p>
            <a:pPr rtl="0"/>
            <a:r>
              <a:rPr lang="zh-CN" altLang="en-US" dirty="0">
                <a:latin typeface="Times New Roman" panose="02020603050405020304" pitchFamily="18" charset="0"/>
                <a:ea typeface="新宋体" panose="02010609030101010101" pitchFamily="49" charset="-122"/>
              </a:rPr>
              <a:t>由于重要的企业通常和企业有更紧密的联系和合作，这种正反馈机制下，重要和不重要的企业的差异会被拉大，从而导致不同重要程度的企业之间的特征差异较为明显。根据上述观察和分析，可以考虑对数据进行聚类分析。</a:t>
            </a:r>
          </a:p>
        </p:txBody>
      </p:sp>
      <p:sp>
        <p:nvSpPr>
          <p:cNvPr id="5" name="文本占位符 4">
            <a:extLst>
              <a:ext uri="{FF2B5EF4-FFF2-40B4-BE49-F238E27FC236}">
                <a16:creationId xmlns:a16="http://schemas.microsoft.com/office/drawing/2014/main" id="{B7E83021-5261-4534-AFFC-8C3A397ABC0B}"/>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集成学习模型</a:t>
            </a:r>
          </a:p>
        </p:txBody>
      </p:sp>
      <p:sp>
        <p:nvSpPr>
          <p:cNvPr id="6" name="内容占位符 5">
            <a:extLst>
              <a:ext uri="{FF2B5EF4-FFF2-40B4-BE49-F238E27FC236}">
                <a16:creationId xmlns:a16="http://schemas.microsoft.com/office/drawing/2014/main" id="{371770C1-2986-4925-A7A9-598470F1C23C}"/>
              </a:ext>
            </a:extLst>
          </p:cNvPr>
          <p:cNvSpPr>
            <a:spLocks noGrp="1"/>
          </p:cNvSpPr>
          <p:nvPr>
            <p:ph sz="quarter" idx="4"/>
          </p:nvPr>
        </p:nvSpPr>
        <p:spPr/>
        <p:txBody>
          <a:bodyPr rtlCol="0"/>
          <a:lstStyle/>
          <a:p>
            <a:pPr rtl="0"/>
            <a:r>
              <a:rPr lang="zh-CN" altLang="en-US" sz="1800" dirty="0">
                <a:latin typeface="Times New Roman" panose="02020603050405020304" pitchFamily="18" charset="0"/>
                <a:ea typeface="新宋体" panose="02010609030101010101" pitchFamily="49" charset="-122"/>
              </a:rPr>
              <a:t>上述几个模型尽管在某种意义上有很大的一致性，但都各有其优缺点。考虑到上述情况，建立集成学习模型，由几个较弱的分类器出发，建立一个较强的分类器。</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13</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42273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问题二</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a:xfrm>
            <a:off x="839788" y="2011680"/>
            <a:ext cx="6327366" cy="950976"/>
          </a:xfrm>
        </p:spPr>
        <p:txBody>
          <a:bodyPr rtlCol="0"/>
          <a:lstStyle/>
          <a:p>
            <a:pPr rtl="0"/>
            <a:r>
              <a:rPr lang="zh-CN" altLang="en-US" dirty="0">
                <a:latin typeface="Times New Roman" panose="02020603050405020304" pitchFamily="18" charset="0"/>
                <a:ea typeface="新宋体" panose="02010609030101010101" pitchFamily="49" charset="-122"/>
              </a:rPr>
              <a:t>基于剪枝和贪心算法的候选供应商选择</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14</a:t>
            </a:fld>
            <a:endParaRPr lang="zh-CN" altLang="en-US">
              <a:latin typeface="Times New Roman" panose="02020603050405020304" pitchFamily="18" charset="0"/>
              <a:ea typeface="新宋体" panose="02010609030101010101" pitchFamily="49" charset="-122"/>
            </a:endParaRPr>
          </a:p>
        </p:txBody>
      </p:sp>
      <p:pic>
        <p:nvPicPr>
          <p:cNvPr id="10" name="图片 9">
            <a:extLst>
              <a:ext uri="{FF2B5EF4-FFF2-40B4-BE49-F238E27FC236}">
                <a16:creationId xmlns:a16="http://schemas.microsoft.com/office/drawing/2014/main" id="{03B23D92-DE33-02C7-8C20-C690BF98F077}"/>
              </a:ext>
            </a:extLst>
          </p:cNvPr>
          <p:cNvPicPr>
            <a:picLocks noChangeAspect="1"/>
          </p:cNvPicPr>
          <p:nvPr/>
        </p:nvPicPr>
        <p:blipFill>
          <a:blip r:embed="rId3"/>
          <a:stretch>
            <a:fillRect/>
          </a:stretch>
        </p:blipFill>
        <p:spPr>
          <a:xfrm>
            <a:off x="7058014" y="2794182"/>
            <a:ext cx="4920189" cy="2007734"/>
          </a:xfrm>
          <a:prstGeom prst="rect">
            <a:avLst/>
          </a:prstGeom>
        </p:spPr>
      </p:pic>
      <p:sp>
        <p:nvSpPr>
          <p:cNvPr id="12" name="内容占位符 11">
            <a:extLst>
              <a:ext uri="{FF2B5EF4-FFF2-40B4-BE49-F238E27FC236}">
                <a16:creationId xmlns:a16="http://schemas.microsoft.com/office/drawing/2014/main" id="{2FE38F06-EEAB-4C49-8099-C5FBC0431454}"/>
              </a:ext>
            </a:extLst>
          </p:cNvPr>
          <p:cNvSpPr>
            <a:spLocks noGrp="1"/>
          </p:cNvSpPr>
          <p:nvPr>
            <p:ph sz="half" idx="2"/>
          </p:nvPr>
        </p:nvSpPr>
        <p:spPr>
          <a:xfrm>
            <a:off x="835151" y="3043646"/>
            <a:ext cx="6327365" cy="3063240"/>
          </a:xfrm>
        </p:spPr>
        <p:txBody>
          <a:bodyPr>
            <a:normAutofit/>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考虑问题的限制条件，可以给出一些剪枝条件，作为一种过滤的手段，过滤出困可能出现在候选解的供应商，从而降低该问题的复杂度。</a:t>
            </a:r>
            <a:r>
              <a:rPr lang="zh-CN" altLang="en-US" dirty="0">
                <a:latin typeface="Times New Roman" panose="02020603050405020304" pitchFamily="18" charset="0"/>
                <a:ea typeface="新宋体" panose="02010609030101010101" pitchFamily="49" charset="-122"/>
              </a:rPr>
              <a:t> </a:t>
            </a:r>
            <a:endParaRPr lang="en-US" altLang="zh-CN" dirty="0">
              <a:latin typeface="Times New Roman" panose="02020603050405020304" pitchFamily="18" charset="0"/>
              <a:ea typeface="新宋体" panose="02010609030101010101" pitchFamily="49" charset="-122"/>
            </a:endParaRPr>
          </a:p>
          <a:p>
            <a:r>
              <a:rPr lang="zh-CN" altLang="en-US" sz="1800" b="0" i="0" dirty="0">
                <a:solidFill>
                  <a:srgbClr val="000000"/>
                </a:solidFill>
                <a:effectLst/>
                <a:latin typeface="Times New Roman" panose="02020603050405020304" pitchFamily="18" charset="0"/>
                <a:ea typeface="新宋体" panose="02010609030101010101" pitchFamily="49" charset="-122"/>
              </a:rPr>
              <a:t>在经过剪枝算法过滤掉部分供应商之后，在剩余的供应商中预先计算得到对每一家供应商进行最大订购时该供应商对总体优化目标产生的代价，每次贪心地选择产生代价最小而同时更重要的的一家供应商，直到所选择出来的供</a:t>
            </a:r>
            <a:br>
              <a:rPr lang="zh-CN" altLang="en-US" sz="1800" b="0" i="0" dirty="0">
                <a:solidFill>
                  <a:srgbClr val="000000"/>
                </a:solidFill>
                <a:effectLst/>
                <a:latin typeface="Times New Roman" panose="02020603050405020304" pitchFamily="18" charset="0"/>
                <a:ea typeface="新宋体" panose="02010609030101010101" pitchFamily="49" charset="-122"/>
              </a:rPr>
            </a:br>
            <a:r>
              <a:rPr lang="zh-CN" altLang="en-US" sz="1800" b="0" i="0" dirty="0">
                <a:solidFill>
                  <a:srgbClr val="000000"/>
                </a:solidFill>
                <a:effectLst/>
                <a:latin typeface="Times New Roman" panose="02020603050405020304" pitchFamily="18" charset="0"/>
                <a:ea typeface="新宋体" panose="02010609030101010101" pitchFamily="49" charset="-122"/>
              </a:rPr>
              <a:t>应商可以维持企业的生产需求为止。</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0116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问题二</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a:xfrm>
            <a:off x="839788" y="2011680"/>
            <a:ext cx="6327366" cy="950976"/>
          </a:xfrm>
        </p:spPr>
        <p:txBody>
          <a:bodyPr rtlCol="0"/>
          <a:lstStyle/>
          <a:p>
            <a:pPr rtl="0"/>
            <a:r>
              <a:rPr lang="zh-CN" altLang="en-US" dirty="0">
                <a:latin typeface="Times New Roman" panose="02020603050405020304" pitchFamily="18" charset="0"/>
                <a:ea typeface="新宋体" panose="02010609030101010101" pitchFamily="49" charset="-122"/>
              </a:rPr>
              <a:t>基于概率优化模型的订购方案制定</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15</a:t>
            </a:fld>
            <a:endParaRPr lang="zh-CN" altLang="en-US">
              <a:latin typeface="Times New Roman" panose="02020603050405020304" pitchFamily="18" charset="0"/>
              <a:ea typeface="新宋体" panose="02010609030101010101" pitchFamily="49" charset="-122"/>
            </a:endParaRPr>
          </a:p>
        </p:txBody>
      </p:sp>
      <p:sp>
        <p:nvSpPr>
          <p:cNvPr id="12" name="内容占位符 11">
            <a:extLst>
              <a:ext uri="{FF2B5EF4-FFF2-40B4-BE49-F238E27FC236}">
                <a16:creationId xmlns:a16="http://schemas.microsoft.com/office/drawing/2014/main" id="{2FE38F06-EEAB-4C49-8099-C5FBC0431454}"/>
              </a:ext>
            </a:extLst>
          </p:cNvPr>
          <p:cNvSpPr>
            <a:spLocks noGrp="1"/>
          </p:cNvSpPr>
          <p:nvPr>
            <p:ph sz="half" idx="2"/>
          </p:nvPr>
        </p:nvSpPr>
        <p:spPr>
          <a:xfrm>
            <a:off x="835151" y="3043646"/>
            <a:ext cx="6327365" cy="3063240"/>
          </a:xfrm>
        </p:spPr>
        <p:txBody>
          <a:bodyPr>
            <a:normAutofit/>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本节订购方案将根据上述选出的 </a:t>
            </a:r>
            <a:r>
              <a:rPr lang="en-US" altLang="zh-CN" sz="1800" b="0" i="0" dirty="0">
                <a:solidFill>
                  <a:srgbClr val="000000"/>
                </a:solidFill>
                <a:effectLst/>
                <a:latin typeface="Times New Roman" panose="02020603050405020304" pitchFamily="18" charset="0"/>
                <a:ea typeface="新宋体" panose="02010609030101010101" pitchFamily="49" charset="-122"/>
              </a:rPr>
              <a:t>4 </a:t>
            </a:r>
            <a:r>
              <a:rPr lang="zh-CN" altLang="en-US" sz="1800" b="0" i="0" dirty="0">
                <a:solidFill>
                  <a:srgbClr val="000000"/>
                </a:solidFill>
                <a:effectLst/>
                <a:latin typeface="Times New Roman" panose="02020603050405020304" pitchFamily="18" charset="0"/>
                <a:ea typeface="新宋体" panose="02010609030101010101" pitchFamily="49" charset="-122"/>
              </a:rPr>
              <a:t>家供应商进行规划求解，考虑到供应量的不确定性，尝试在优化中加入概率的元素。</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r>
              <a:rPr lang="zh-CN" altLang="en-US" sz="1800" b="0" i="0" dirty="0">
                <a:solidFill>
                  <a:srgbClr val="000000"/>
                </a:solidFill>
                <a:effectLst/>
                <a:latin typeface="Times New Roman" panose="02020603050405020304" pitchFamily="18" charset="0"/>
                <a:ea typeface="新宋体" panose="02010609030101010101" pitchFamily="49" charset="-122"/>
              </a:rPr>
              <a:t>假设：</a:t>
            </a:r>
            <a:br>
              <a:rPr lang="zh-CN" altLang="en-US" sz="1800" b="0" i="0" dirty="0">
                <a:solidFill>
                  <a:srgbClr val="000000"/>
                </a:solidFill>
                <a:effectLst/>
                <a:latin typeface="Times New Roman" panose="02020603050405020304" pitchFamily="18" charset="0"/>
                <a:ea typeface="新宋体" panose="02010609030101010101" pitchFamily="49" charset="-122"/>
              </a:rPr>
            </a:br>
            <a:r>
              <a:rPr lang="en-US" altLang="zh-CN" sz="1800" b="0" i="0" dirty="0">
                <a:solidFill>
                  <a:srgbClr val="000000"/>
                </a:solidFill>
                <a:effectLst/>
                <a:latin typeface="Times New Roman" panose="02020603050405020304" pitchFamily="18" charset="0"/>
                <a:ea typeface="新宋体" panose="02010609030101010101" pitchFamily="49" charset="-122"/>
              </a:rPr>
              <a:t>1. </a:t>
            </a:r>
            <a:r>
              <a:rPr lang="zh-CN" altLang="en-US" sz="1800" b="0" i="0" dirty="0">
                <a:solidFill>
                  <a:srgbClr val="000000"/>
                </a:solidFill>
                <a:effectLst/>
                <a:latin typeface="Times New Roman" panose="02020603050405020304" pitchFamily="18" charset="0"/>
                <a:ea typeface="新宋体" panose="02010609030101010101" pitchFamily="49" charset="-122"/>
              </a:rPr>
              <a:t>假设初始库存恰好为 </a:t>
            </a:r>
            <a:r>
              <a:rPr lang="en-US" altLang="zh-CN" sz="1800" b="0" i="0" dirty="0">
                <a:solidFill>
                  <a:srgbClr val="000000"/>
                </a:solidFill>
                <a:effectLst/>
                <a:latin typeface="Times New Roman" panose="02020603050405020304" pitchFamily="18" charset="0"/>
                <a:ea typeface="新宋体" panose="02010609030101010101" pitchFamily="49" charset="-122"/>
              </a:rPr>
              <a:t>2 </a:t>
            </a:r>
            <a:r>
              <a:rPr lang="zh-CN" altLang="en-US" sz="1800" b="0" i="0" dirty="0">
                <a:solidFill>
                  <a:srgbClr val="000000"/>
                </a:solidFill>
                <a:effectLst/>
                <a:latin typeface="Times New Roman" panose="02020603050405020304" pitchFamily="18" charset="0"/>
                <a:ea typeface="新宋体" panose="02010609030101010101" pitchFamily="49" charset="-122"/>
              </a:rPr>
              <a:t>周生产需求，即 </a:t>
            </a:r>
            <a:r>
              <a:rPr lang="zh-CN" altLang="en-US" sz="1800" b="0" i="1" dirty="0">
                <a:solidFill>
                  <a:srgbClr val="000000"/>
                </a:solidFill>
                <a:effectLst/>
                <a:latin typeface="Times New Roman" panose="02020603050405020304" pitchFamily="18" charset="0"/>
                <a:ea typeface="新宋体" panose="02010609030101010101" pitchFamily="49" charset="-122"/>
              </a:rPr>
              <a:t>𝑠𝑡𝑜𝑟𝑒</a:t>
            </a:r>
            <a:r>
              <a:rPr lang="en-US" altLang="zh-CN" sz="1800" b="0" i="0" dirty="0">
                <a:solidFill>
                  <a:srgbClr val="000000"/>
                </a:solidFill>
                <a:effectLst/>
                <a:latin typeface="Times New Roman" panose="02020603050405020304" pitchFamily="18" charset="0"/>
                <a:ea typeface="新宋体" panose="02010609030101010101" pitchFamily="49" charset="-122"/>
              </a:rPr>
              <a:t>0 = 56400</a:t>
            </a:r>
            <a:r>
              <a:rPr lang="zh-CN" altLang="en-US" sz="1800" b="0" i="0" dirty="0">
                <a:solidFill>
                  <a:srgbClr val="000000"/>
                </a:solidFill>
                <a:effectLst/>
                <a:latin typeface="Times New Roman" panose="02020603050405020304" pitchFamily="18" charset="0"/>
                <a:ea typeface="新宋体" panose="02010609030101010101" pitchFamily="49" charset="-122"/>
              </a:rPr>
              <a:t>。</a:t>
            </a:r>
            <a:br>
              <a:rPr lang="zh-CN" altLang="en-US" sz="1800" b="0" i="0" dirty="0">
                <a:solidFill>
                  <a:srgbClr val="000000"/>
                </a:solidFill>
                <a:effectLst/>
                <a:latin typeface="Times New Roman" panose="02020603050405020304" pitchFamily="18" charset="0"/>
                <a:ea typeface="新宋体" panose="02010609030101010101" pitchFamily="49" charset="-122"/>
              </a:rPr>
            </a:br>
            <a:r>
              <a:rPr lang="en-US" altLang="zh-CN" sz="1800" b="0" i="0" dirty="0">
                <a:solidFill>
                  <a:srgbClr val="000000"/>
                </a:solidFill>
                <a:effectLst/>
                <a:latin typeface="Times New Roman" panose="02020603050405020304" pitchFamily="18" charset="0"/>
                <a:ea typeface="新宋体" panose="02010609030101010101" pitchFamily="49" charset="-122"/>
              </a:rPr>
              <a:t>2. </a:t>
            </a:r>
            <a:r>
              <a:rPr lang="zh-CN" altLang="en-US" sz="1800" b="0" i="0" dirty="0">
                <a:solidFill>
                  <a:srgbClr val="000000"/>
                </a:solidFill>
                <a:effectLst/>
                <a:latin typeface="Times New Roman" panose="02020603050405020304" pitchFamily="18" charset="0"/>
                <a:ea typeface="新宋体" panose="02010609030101010101" pitchFamily="49" charset="-122"/>
              </a:rPr>
              <a:t>每周固定生产 </a:t>
            </a:r>
            <a:r>
              <a:rPr lang="en-US" altLang="zh-CN" sz="1800" b="0" i="0" dirty="0">
                <a:solidFill>
                  <a:srgbClr val="000000"/>
                </a:solidFill>
                <a:effectLst/>
                <a:latin typeface="Times New Roman" panose="02020603050405020304" pitchFamily="18" charset="0"/>
                <a:ea typeface="新宋体" panose="02010609030101010101" pitchFamily="49" charset="-122"/>
              </a:rPr>
              <a:t>28200</a:t>
            </a:r>
            <a:r>
              <a:rPr lang="zh-CN" altLang="en-US" sz="1800" b="0" i="1" dirty="0">
                <a:solidFill>
                  <a:srgbClr val="000000"/>
                </a:solidFill>
                <a:effectLst/>
                <a:latin typeface="Times New Roman" panose="02020603050405020304" pitchFamily="18" charset="0"/>
                <a:ea typeface="新宋体" panose="02010609030101010101" pitchFamily="49" charset="-122"/>
              </a:rPr>
              <a:t>𝑚</a:t>
            </a:r>
            <a:r>
              <a:rPr lang="en-US" altLang="zh-CN" sz="1800" b="0" i="0" dirty="0">
                <a:solidFill>
                  <a:srgbClr val="000000"/>
                </a:solidFill>
                <a:effectLst/>
                <a:latin typeface="Times New Roman" panose="02020603050405020304" pitchFamily="18" charset="0"/>
                <a:ea typeface="新宋体" panose="02010609030101010101" pitchFamily="49" charset="-122"/>
              </a:rPr>
              <a:t>3 </a:t>
            </a:r>
            <a:r>
              <a:rPr lang="zh-CN" altLang="en-US" sz="1800" b="0" i="0" dirty="0">
                <a:solidFill>
                  <a:srgbClr val="000000"/>
                </a:solidFill>
                <a:effectLst/>
                <a:latin typeface="Times New Roman" panose="02020603050405020304" pitchFamily="18" charset="0"/>
                <a:ea typeface="新宋体" panose="02010609030101010101" pitchFamily="49" charset="-122"/>
              </a:rPr>
              <a:t>产品。</a:t>
            </a:r>
            <a:br>
              <a:rPr lang="zh-CN" altLang="en-US" sz="1800" b="0" i="0" dirty="0">
                <a:solidFill>
                  <a:srgbClr val="000000"/>
                </a:solidFill>
                <a:effectLst/>
                <a:latin typeface="Times New Roman" panose="02020603050405020304" pitchFamily="18" charset="0"/>
                <a:ea typeface="新宋体" panose="02010609030101010101" pitchFamily="49" charset="-122"/>
              </a:rPr>
            </a:br>
            <a:r>
              <a:rPr lang="en-US" altLang="zh-CN" sz="1800" b="0" i="0" dirty="0">
                <a:solidFill>
                  <a:srgbClr val="000000"/>
                </a:solidFill>
                <a:effectLst/>
                <a:latin typeface="Times New Roman" panose="02020603050405020304" pitchFamily="18" charset="0"/>
                <a:ea typeface="新宋体" panose="02010609030101010101" pitchFamily="49" charset="-122"/>
              </a:rPr>
              <a:t>3. </a:t>
            </a:r>
            <a:r>
              <a:rPr lang="zh-CN" altLang="en-US" sz="1800" b="0" i="0" dirty="0">
                <a:solidFill>
                  <a:srgbClr val="000000"/>
                </a:solidFill>
                <a:effectLst/>
                <a:latin typeface="Times New Roman" panose="02020603050405020304" pitchFamily="18" charset="0"/>
                <a:ea typeface="新宋体" panose="02010609030101010101" pitchFamily="49" charset="-122"/>
              </a:rPr>
              <a:t>供应量在订购量附近波动，误差 </a:t>
            </a:r>
            <a:r>
              <a:rPr lang="zh-CN" altLang="en-US" sz="1800" b="0" i="1" dirty="0">
                <a:solidFill>
                  <a:srgbClr val="000000"/>
                </a:solidFill>
                <a:effectLst/>
                <a:latin typeface="Times New Roman" panose="02020603050405020304" pitchFamily="18" charset="0"/>
                <a:ea typeface="新宋体" panose="02010609030101010101" pitchFamily="49" charset="-122"/>
              </a:rPr>
              <a:t>𝜖𝑖 </a:t>
            </a:r>
            <a:r>
              <a:rPr lang="zh-CN" altLang="en-US" sz="1800" b="0" i="0" dirty="0">
                <a:solidFill>
                  <a:srgbClr val="000000"/>
                </a:solidFill>
                <a:effectLst/>
                <a:latin typeface="Times New Roman" panose="02020603050405020304" pitchFamily="18" charset="0"/>
                <a:ea typeface="新宋体" panose="02010609030101010101" pitchFamily="49" charset="-122"/>
              </a:rPr>
              <a:t>服从均值为 </a:t>
            </a:r>
            <a:r>
              <a:rPr lang="en-US" altLang="zh-CN" sz="1800" b="0" i="0" dirty="0">
                <a:solidFill>
                  <a:srgbClr val="000000"/>
                </a:solidFill>
                <a:effectLst/>
                <a:latin typeface="Times New Roman" panose="02020603050405020304" pitchFamily="18" charset="0"/>
                <a:ea typeface="新宋体" panose="02010609030101010101" pitchFamily="49" charset="-122"/>
              </a:rPr>
              <a:t>0 </a:t>
            </a:r>
            <a:r>
              <a:rPr lang="zh-CN" altLang="en-US" sz="1800" b="0" i="0" dirty="0">
                <a:solidFill>
                  <a:srgbClr val="000000"/>
                </a:solidFill>
                <a:effectLst/>
                <a:latin typeface="Times New Roman" panose="02020603050405020304" pitchFamily="18" charset="0"/>
                <a:ea typeface="新宋体" panose="02010609030101010101" pitchFamily="49" charset="-122"/>
              </a:rPr>
              <a:t>的高斯分布，且方差保持时不变，假定标准差均为 </a:t>
            </a:r>
            <a:r>
              <a:rPr lang="en-US" altLang="zh-CN" sz="1800" b="0" i="0" dirty="0">
                <a:solidFill>
                  <a:srgbClr val="000000"/>
                </a:solidFill>
                <a:effectLst/>
                <a:latin typeface="Times New Roman" panose="02020603050405020304" pitchFamily="18" charset="0"/>
                <a:ea typeface="新宋体" panose="02010609030101010101" pitchFamily="49" charset="-122"/>
              </a:rPr>
              <a:t>100</a:t>
            </a:r>
            <a:r>
              <a:rPr lang="zh-CN" altLang="en-US" sz="1800" b="0" i="0" dirty="0">
                <a:solidFill>
                  <a:srgbClr val="000000"/>
                </a:solidFill>
                <a:effectLst/>
                <a:latin typeface="Times New Roman" panose="02020603050405020304" pitchFamily="18" charset="0"/>
                <a:ea typeface="新宋体" panose="02010609030101010101" pitchFamily="49" charset="-122"/>
              </a:rPr>
              <a:t>，这个数值将在后续稳健性分析中进行更深入研究。</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5" name="文本框 4">
            <a:extLst>
              <a:ext uri="{FF2B5EF4-FFF2-40B4-BE49-F238E27FC236}">
                <a16:creationId xmlns:a16="http://schemas.microsoft.com/office/drawing/2014/main" id="{8661DAE8-50E9-46AC-05C7-EC204165AE76}"/>
              </a:ext>
            </a:extLst>
          </p:cNvPr>
          <p:cNvSpPr txBox="1"/>
          <p:nvPr/>
        </p:nvSpPr>
        <p:spPr>
          <a:xfrm>
            <a:off x="7499095" y="3105834"/>
            <a:ext cx="3775546" cy="646331"/>
          </a:xfrm>
          <a:prstGeom prst="rect">
            <a:avLst/>
          </a:prstGeom>
          <a:noFill/>
        </p:spPr>
        <p:txBody>
          <a:bodyPr wrap="square">
            <a:spAutoFit/>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规划目标：最小化采购成本，即</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pic>
        <p:nvPicPr>
          <p:cNvPr id="11" name="图片 10">
            <a:extLst>
              <a:ext uri="{FF2B5EF4-FFF2-40B4-BE49-F238E27FC236}">
                <a16:creationId xmlns:a16="http://schemas.microsoft.com/office/drawing/2014/main" id="{84658075-D59A-2131-BA96-36AAA6ACA561}"/>
              </a:ext>
            </a:extLst>
          </p:cNvPr>
          <p:cNvPicPr>
            <a:picLocks noChangeAspect="1"/>
          </p:cNvPicPr>
          <p:nvPr/>
        </p:nvPicPr>
        <p:blipFill>
          <a:blip r:embed="rId3"/>
          <a:stretch>
            <a:fillRect/>
          </a:stretch>
        </p:blipFill>
        <p:spPr>
          <a:xfrm>
            <a:off x="8300866" y="3632939"/>
            <a:ext cx="2172003" cy="781159"/>
          </a:xfrm>
          <a:prstGeom prst="rect">
            <a:avLst/>
          </a:prstGeom>
        </p:spPr>
      </p:pic>
      <p:sp>
        <p:nvSpPr>
          <p:cNvPr id="13" name="文本框 12">
            <a:extLst>
              <a:ext uri="{FF2B5EF4-FFF2-40B4-BE49-F238E27FC236}">
                <a16:creationId xmlns:a16="http://schemas.microsoft.com/office/drawing/2014/main" id="{18620716-59B4-573E-F830-CBF9AEAB113B}"/>
              </a:ext>
            </a:extLst>
          </p:cNvPr>
          <p:cNvSpPr txBox="1"/>
          <p:nvPr/>
        </p:nvSpPr>
        <p:spPr>
          <a:xfrm>
            <a:off x="7578254" y="4564994"/>
            <a:ext cx="3775546" cy="646331"/>
          </a:xfrm>
          <a:prstGeom prst="rect">
            <a:avLst/>
          </a:prstGeom>
          <a:noFill/>
        </p:spPr>
        <p:txBody>
          <a:bodyPr wrap="square">
            <a:spAutoFit/>
          </a:bodyPr>
          <a:lstStyle/>
          <a:p>
            <a:r>
              <a:rPr lang="zh-CN" altLang="en-US" dirty="0">
                <a:latin typeface="Times New Roman" panose="02020603050405020304" pitchFamily="18" charset="0"/>
                <a:ea typeface="新宋体" panose="02010609030101010101" pitchFamily="49" charset="-122"/>
              </a:rPr>
              <a:t>加入约束条件将上述优化问题求得最优解。</a:t>
            </a:r>
          </a:p>
        </p:txBody>
      </p:sp>
    </p:spTree>
    <p:extLst>
      <p:ext uri="{BB962C8B-B14F-4D97-AF65-F5344CB8AC3E}">
        <p14:creationId xmlns:p14="http://schemas.microsoft.com/office/powerpoint/2010/main" val="267649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F3ACC-83BB-2BA9-AF75-11EC9C4687D9}"/>
              </a:ext>
            </a:extLst>
          </p:cNvPr>
          <p:cNvSpPr>
            <a:spLocks noGrp="1"/>
          </p:cNvSpPr>
          <p:nvPr>
            <p:ph type="title"/>
          </p:nvPr>
        </p:nvSpPr>
        <p:spPr/>
        <p:txBody>
          <a:bodyPr/>
          <a:lstStyle/>
          <a:p>
            <a:r>
              <a:rPr lang="zh-CN" altLang="en-US" dirty="0">
                <a:latin typeface="Times New Roman" panose="02020603050405020304" pitchFamily="18" charset="0"/>
                <a:ea typeface="新宋体" panose="02010609030101010101" pitchFamily="49" charset="-122"/>
              </a:rPr>
              <a:t>问题二</a:t>
            </a:r>
          </a:p>
        </p:txBody>
      </p:sp>
      <p:sp>
        <p:nvSpPr>
          <p:cNvPr id="3" name="文本占位符 2">
            <a:extLst>
              <a:ext uri="{FF2B5EF4-FFF2-40B4-BE49-F238E27FC236}">
                <a16:creationId xmlns:a16="http://schemas.microsoft.com/office/drawing/2014/main" id="{F8B7ABD8-3459-0F33-080F-0E21FB090E09}"/>
              </a:ext>
            </a:extLst>
          </p:cNvPr>
          <p:cNvSpPr>
            <a:spLocks noGrp="1"/>
          </p:cNvSpPr>
          <p:nvPr>
            <p:ph type="body" idx="1"/>
          </p:nvPr>
        </p:nvSpPr>
        <p:spPr/>
        <p:txBody>
          <a:bodyPr/>
          <a:lstStyle/>
          <a:p>
            <a:r>
              <a:rPr lang="zh-CN" altLang="en-US" dirty="0">
                <a:latin typeface="Times New Roman" panose="02020603050405020304" pitchFamily="18" charset="0"/>
                <a:ea typeface="新宋体" panose="02010609030101010101" pitchFamily="49" charset="-122"/>
              </a:rPr>
              <a:t>转运商损耗率的时间序列模型</a:t>
            </a:r>
          </a:p>
        </p:txBody>
      </p:sp>
      <p:sp>
        <p:nvSpPr>
          <p:cNvPr id="4" name="内容占位符 3">
            <a:extLst>
              <a:ext uri="{FF2B5EF4-FFF2-40B4-BE49-F238E27FC236}">
                <a16:creationId xmlns:a16="http://schemas.microsoft.com/office/drawing/2014/main" id="{FEC00050-6AAC-D26B-6922-3F87A3B6FA4F}"/>
              </a:ext>
            </a:extLst>
          </p:cNvPr>
          <p:cNvSpPr>
            <a:spLocks noGrp="1"/>
          </p:cNvSpPr>
          <p:nvPr>
            <p:ph sz="half" idx="2"/>
          </p:nvPr>
        </p:nvSpPr>
        <p:spPr/>
        <p:txBody>
          <a:bodyPr>
            <a:normAutofit fontScale="92500" lnSpcReduction="10000"/>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首先总体观察题目所给附件 </a:t>
            </a:r>
            <a:r>
              <a:rPr lang="en-US" altLang="zh-CN" sz="1800" b="0" i="0" dirty="0">
                <a:solidFill>
                  <a:srgbClr val="000000"/>
                </a:solidFill>
                <a:effectLst/>
                <a:latin typeface="Times New Roman" panose="02020603050405020304" pitchFamily="18" charset="0"/>
                <a:ea typeface="新宋体" panose="02010609030101010101" pitchFamily="49" charset="-122"/>
              </a:rPr>
              <a:t>2 </a:t>
            </a:r>
            <a:r>
              <a:rPr lang="zh-CN" altLang="en-US" sz="1800" b="0" i="0" dirty="0">
                <a:solidFill>
                  <a:srgbClr val="000000"/>
                </a:solidFill>
                <a:effectLst/>
                <a:latin typeface="Times New Roman" panose="02020603050405020304" pitchFamily="18" charset="0"/>
                <a:ea typeface="新宋体" panose="02010609030101010101" pitchFamily="49" charset="-122"/>
              </a:rPr>
              <a:t>中的数据，除了 </a:t>
            </a:r>
            <a:r>
              <a:rPr lang="en-US" altLang="zh-CN" sz="1800" b="0" i="0" dirty="0">
                <a:solidFill>
                  <a:srgbClr val="000000"/>
                </a:solidFill>
                <a:effectLst/>
                <a:latin typeface="Times New Roman" panose="02020603050405020304" pitchFamily="18" charset="0"/>
                <a:ea typeface="新宋体" panose="02010609030101010101" pitchFamily="49" charset="-122"/>
              </a:rPr>
              <a:t>0 </a:t>
            </a:r>
            <a:r>
              <a:rPr lang="zh-CN" altLang="en-US" sz="1800" b="0" i="0" dirty="0">
                <a:solidFill>
                  <a:srgbClr val="000000"/>
                </a:solidFill>
                <a:effectLst/>
                <a:latin typeface="Times New Roman" panose="02020603050405020304" pitchFamily="18" charset="0"/>
                <a:ea typeface="新宋体" panose="02010609030101010101" pitchFamily="49" charset="-122"/>
              </a:rPr>
              <a:t>作为缺失值外，我们注意到一个特殊现象：数据中存在大量整数 </a:t>
            </a:r>
            <a:r>
              <a:rPr lang="en-US" altLang="zh-CN" sz="1800" b="0" i="0" dirty="0">
                <a:solidFill>
                  <a:srgbClr val="000000"/>
                </a:solidFill>
                <a:effectLst/>
                <a:latin typeface="Times New Roman" panose="02020603050405020304" pitchFamily="18" charset="0"/>
                <a:ea typeface="新宋体" panose="02010609030101010101" pitchFamily="49" charset="-122"/>
              </a:rPr>
              <a:t>5</a:t>
            </a:r>
            <a:r>
              <a:rPr lang="zh-CN" altLang="en-US" sz="1800" b="0" i="0" dirty="0">
                <a:solidFill>
                  <a:srgbClr val="000000"/>
                </a:solidFill>
                <a:effectLst/>
                <a:latin typeface="Times New Roman" panose="02020603050405020304" pitchFamily="18" charset="0"/>
                <a:ea typeface="新宋体" panose="02010609030101010101" pitchFamily="49" charset="-122"/>
              </a:rPr>
              <a:t>，与其他数值较小的多位小数极不匹配。我们认为 </a:t>
            </a:r>
            <a:r>
              <a:rPr lang="en-US" altLang="zh-CN" sz="1800" b="0" i="0" dirty="0">
                <a:solidFill>
                  <a:srgbClr val="000000"/>
                </a:solidFill>
                <a:effectLst/>
                <a:latin typeface="Times New Roman" panose="02020603050405020304" pitchFamily="18" charset="0"/>
                <a:ea typeface="新宋体" panose="02010609030101010101" pitchFamily="49" charset="-122"/>
              </a:rPr>
              <a:t>5 </a:t>
            </a:r>
            <a:r>
              <a:rPr lang="zh-CN" altLang="en-US" sz="1800" b="0" i="0" dirty="0">
                <a:solidFill>
                  <a:srgbClr val="000000"/>
                </a:solidFill>
                <a:effectLst/>
                <a:latin typeface="Times New Roman" panose="02020603050405020304" pitchFamily="18" charset="0"/>
                <a:ea typeface="新宋体" panose="02010609030101010101" pitchFamily="49" charset="-122"/>
              </a:rPr>
              <a:t>不是合理的数据，一并作为缺失值处理。</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5" name="文本占位符 4">
            <a:extLst>
              <a:ext uri="{FF2B5EF4-FFF2-40B4-BE49-F238E27FC236}">
                <a16:creationId xmlns:a16="http://schemas.microsoft.com/office/drawing/2014/main" id="{EC6B8056-6999-0CBC-D5EA-271E5464859D}"/>
              </a:ext>
            </a:extLst>
          </p:cNvPr>
          <p:cNvSpPr>
            <a:spLocks noGrp="1"/>
          </p:cNvSpPr>
          <p:nvPr>
            <p:ph type="body" sz="quarter" idx="3"/>
          </p:nvPr>
        </p:nvSpPr>
        <p:spPr>
          <a:xfrm>
            <a:off x="6601968" y="365125"/>
            <a:ext cx="4937760" cy="950976"/>
          </a:xfrm>
        </p:spPr>
        <p:txBody>
          <a:bodyPr/>
          <a:lstStyle/>
          <a:p>
            <a:r>
              <a:rPr lang="zh-CN" altLang="en-US" dirty="0">
                <a:latin typeface="Times New Roman" panose="02020603050405020304" pitchFamily="18" charset="0"/>
                <a:ea typeface="新宋体" panose="02010609030101010101" pitchFamily="49" charset="-122"/>
              </a:rPr>
              <a:t>转运方案的 </a:t>
            </a:r>
            <a:r>
              <a:rPr lang="en-US" altLang="zh-CN" dirty="0">
                <a:latin typeface="Times New Roman" panose="02020603050405020304" pitchFamily="18" charset="0"/>
                <a:ea typeface="新宋体" panose="02010609030101010101" pitchFamily="49" charset="-122"/>
              </a:rPr>
              <a:t>0-1 </a:t>
            </a:r>
            <a:r>
              <a:rPr lang="zh-CN" altLang="en-US" dirty="0">
                <a:latin typeface="Times New Roman" panose="02020603050405020304" pitchFamily="18" charset="0"/>
                <a:ea typeface="新宋体" panose="02010609030101010101" pitchFamily="49" charset="-122"/>
              </a:rPr>
              <a:t>规划问题求解</a:t>
            </a:r>
          </a:p>
        </p:txBody>
      </p:sp>
      <p:sp>
        <p:nvSpPr>
          <p:cNvPr id="6" name="内容占位符 5">
            <a:extLst>
              <a:ext uri="{FF2B5EF4-FFF2-40B4-BE49-F238E27FC236}">
                <a16:creationId xmlns:a16="http://schemas.microsoft.com/office/drawing/2014/main" id="{53A116E2-C2D0-4254-240C-37CC76BD36BA}"/>
              </a:ext>
            </a:extLst>
          </p:cNvPr>
          <p:cNvSpPr>
            <a:spLocks noGrp="1"/>
          </p:cNvSpPr>
          <p:nvPr>
            <p:ph sz="quarter" idx="4"/>
          </p:nvPr>
        </p:nvSpPr>
        <p:spPr>
          <a:xfrm>
            <a:off x="6601968" y="1480693"/>
            <a:ext cx="4937760" cy="3063240"/>
          </a:xfrm>
        </p:spPr>
        <p:txBody>
          <a:bodyPr>
            <a:normAutofit fontScale="92500" lnSpcReduction="10000"/>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需要确定供应商和转运商的指派关系。考虑该指派矩阵，为 </a:t>
            </a:r>
            <a:r>
              <a:rPr lang="en-US" altLang="zh-CN" sz="1800" b="0" i="0" dirty="0">
                <a:solidFill>
                  <a:srgbClr val="000000"/>
                </a:solidFill>
                <a:effectLst/>
                <a:latin typeface="Times New Roman" panose="02020603050405020304" pitchFamily="18" charset="0"/>
                <a:ea typeface="新宋体" panose="02010609030101010101" pitchFamily="49" charset="-122"/>
              </a:rPr>
              <a:t>0-1 </a:t>
            </a:r>
            <a:r>
              <a:rPr lang="zh-CN" altLang="en-US" sz="1800" b="0" i="0" dirty="0">
                <a:solidFill>
                  <a:srgbClr val="000000"/>
                </a:solidFill>
                <a:effectLst/>
                <a:latin typeface="Times New Roman" panose="02020603050405020304" pitchFamily="18" charset="0"/>
                <a:ea typeface="新宋体" panose="02010609030101010101" pitchFamily="49" charset="-122"/>
              </a:rPr>
              <a:t>矩阵，因此可以将该优化问题视作 </a:t>
            </a:r>
            <a:r>
              <a:rPr lang="en-US" altLang="zh-CN" sz="1800" b="0" i="0" dirty="0">
                <a:solidFill>
                  <a:srgbClr val="000000"/>
                </a:solidFill>
                <a:effectLst/>
                <a:latin typeface="Times New Roman" panose="02020603050405020304" pitchFamily="18" charset="0"/>
                <a:ea typeface="新宋体" panose="02010609030101010101" pitchFamily="49" charset="-122"/>
              </a:rPr>
              <a:t>0-1 </a:t>
            </a:r>
            <a:r>
              <a:rPr lang="zh-CN" altLang="en-US" sz="1800" b="0" i="0" dirty="0">
                <a:solidFill>
                  <a:srgbClr val="000000"/>
                </a:solidFill>
                <a:effectLst/>
                <a:latin typeface="Times New Roman" panose="02020603050405020304" pitchFamily="18" charset="0"/>
                <a:ea typeface="新宋体" panose="02010609030101010101" pitchFamily="49" charset="-122"/>
              </a:rPr>
              <a:t>规划问题求解。</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en-US" altLang="zh-CN" dirty="0">
              <a:latin typeface="Times New Roman" panose="02020603050405020304" pitchFamily="18" charset="0"/>
              <a:ea typeface="新宋体" panose="02010609030101010101" pitchFamily="49" charset="-122"/>
            </a:endParaRPr>
          </a:p>
          <a:p>
            <a:r>
              <a:rPr lang="zh-CN" altLang="en-US" dirty="0">
                <a:latin typeface="Times New Roman" panose="02020603050405020304" pitchFamily="18" charset="0"/>
                <a:ea typeface="新宋体" panose="02010609030101010101" pitchFamily="49" charset="-122"/>
              </a:rPr>
              <a:t>考虑约束条件：（</a:t>
            </a:r>
            <a:r>
              <a:rPr lang="en-US" altLang="zh-CN" dirty="0">
                <a:latin typeface="Times New Roman" panose="02020603050405020304" pitchFamily="18" charset="0"/>
                <a:ea typeface="新宋体" panose="02010609030101010101" pitchFamily="49" charset="-122"/>
              </a:rPr>
              <a:t>1</a:t>
            </a:r>
            <a:r>
              <a:rPr lang="zh-CN" altLang="en-US" dirty="0">
                <a:latin typeface="Times New Roman" panose="02020603050405020304" pitchFamily="18" charset="0"/>
                <a:ea typeface="新宋体" panose="02010609030101010101" pitchFamily="49" charset="-122"/>
              </a:rPr>
              <a:t>）</a:t>
            </a:r>
            <a:r>
              <a:rPr lang="zh-CN" altLang="en-US" sz="1800" b="0" i="0" dirty="0">
                <a:solidFill>
                  <a:srgbClr val="000000"/>
                </a:solidFill>
                <a:effectLst/>
                <a:latin typeface="Times New Roman" panose="02020603050405020304" pitchFamily="18" charset="0"/>
                <a:ea typeface="新宋体" panose="02010609030101010101" pitchFamily="49" charset="-122"/>
              </a:rPr>
              <a:t>指派矩阵为 </a:t>
            </a:r>
            <a:r>
              <a:rPr lang="en-US" altLang="zh-CN" sz="1800" b="0" i="0" dirty="0">
                <a:solidFill>
                  <a:srgbClr val="000000"/>
                </a:solidFill>
                <a:effectLst/>
                <a:latin typeface="Times New Roman" panose="02020603050405020304" pitchFamily="18" charset="0"/>
                <a:ea typeface="新宋体" panose="02010609030101010101" pitchFamily="49" charset="-122"/>
              </a:rPr>
              <a:t>0-1 </a:t>
            </a:r>
            <a:r>
              <a:rPr lang="zh-CN" altLang="en-US" sz="1800" b="0" i="0" dirty="0">
                <a:solidFill>
                  <a:srgbClr val="000000"/>
                </a:solidFill>
                <a:effectLst/>
                <a:latin typeface="Times New Roman" panose="02020603050405020304" pitchFamily="18" charset="0"/>
                <a:ea typeface="新宋体" panose="02010609030101010101" pitchFamily="49" charset="-122"/>
              </a:rPr>
              <a:t>矩阵。</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r>
              <a:rPr lang="zh-CN" altLang="en-US" dirty="0">
                <a:latin typeface="Times New Roman" panose="02020603050405020304" pitchFamily="18" charset="0"/>
                <a:ea typeface="新宋体" panose="02010609030101010101" pitchFamily="49" charset="-122"/>
              </a:rPr>
              <a:t>（</a:t>
            </a:r>
            <a:r>
              <a:rPr lang="en-US" altLang="zh-CN" dirty="0">
                <a:latin typeface="Times New Roman" panose="02020603050405020304" pitchFamily="18" charset="0"/>
                <a:ea typeface="新宋体" panose="02010609030101010101" pitchFamily="49" charset="-122"/>
              </a:rPr>
              <a:t>2</a:t>
            </a:r>
            <a:r>
              <a:rPr lang="zh-CN" altLang="en-US" dirty="0">
                <a:latin typeface="Times New Roman" panose="02020603050405020304" pitchFamily="18" charset="0"/>
                <a:ea typeface="新宋体" panose="02010609030101010101" pitchFamily="49" charset="-122"/>
              </a:rPr>
              <a:t>）</a:t>
            </a:r>
            <a:r>
              <a:rPr lang="zh-CN" altLang="en-US" sz="1800" b="0" i="0" dirty="0">
                <a:solidFill>
                  <a:srgbClr val="000000"/>
                </a:solidFill>
                <a:effectLst/>
                <a:latin typeface="Times New Roman" panose="02020603050405020304" pitchFamily="18" charset="0"/>
                <a:ea typeface="新宋体" panose="02010609030101010101" pitchFamily="49" charset="-122"/>
              </a:rPr>
              <a:t>每一家供应商所供应的原材料由一家转运商转运。</a:t>
            </a:r>
            <a:r>
              <a:rPr lang="zh-CN" altLang="en-US" dirty="0">
                <a:latin typeface="Times New Roman" panose="02020603050405020304" pitchFamily="18" charset="0"/>
                <a:ea typeface="新宋体" panose="02010609030101010101" pitchFamily="49" charset="-122"/>
              </a:rPr>
              <a:t>（</a:t>
            </a:r>
            <a:r>
              <a:rPr lang="en-US" altLang="zh-CN" dirty="0">
                <a:latin typeface="Times New Roman" panose="02020603050405020304" pitchFamily="18" charset="0"/>
                <a:ea typeface="新宋体" panose="02010609030101010101" pitchFamily="49" charset="-122"/>
              </a:rPr>
              <a:t>3</a:t>
            </a:r>
            <a:r>
              <a:rPr lang="zh-CN" altLang="en-US" dirty="0">
                <a:latin typeface="Times New Roman" panose="02020603050405020304" pitchFamily="18" charset="0"/>
                <a:ea typeface="新宋体" panose="02010609030101010101" pitchFamily="49" charset="-122"/>
              </a:rPr>
              <a:t>）</a:t>
            </a:r>
            <a:r>
              <a:rPr lang="zh-CN" altLang="en-US" sz="1800" b="0" i="0" dirty="0">
                <a:solidFill>
                  <a:srgbClr val="000000"/>
                </a:solidFill>
                <a:effectLst/>
                <a:latin typeface="Times New Roman" panose="02020603050405020304" pitchFamily="18" charset="0"/>
                <a:ea typeface="新宋体" panose="02010609030101010101" pitchFamily="49" charset="-122"/>
              </a:rPr>
              <a:t>每一家转运商的转运量不超过其最大转运限制。</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r>
              <a:rPr lang="zh-CN" altLang="en-US" sz="1800" b="0" i="0" dirty="0">
                <a:solidFill>
                  <a:srgbClr val="000000"/>
                </a:solidFill>
                <a:effectLst/>
                <a:latin typeface="Times New Roman" panose="02020603050405020304" pitchFamily="18" charset="0"/>
                <a:ea typeface="新宋体" panose="02010609030101010101" pitchFamily="49" charset="-122"/>
              </a:rPr>
              <a:t>规划的优化目标为：最小化损耗量</a:t>
            </a:r>
            <a:r>
              <a:rPr lang="en-US" altLang="zh-CN" sz="1800" b="0" i="0" dirty="0">
                <a:solidFill>
                  <a:srgbClr val="000000"/>
                </a:solidFill>
                <a:effectLst/>
                <a:latin typeface="Times New Roman" panose="02020603050405020304" pitchFamily="18" charset="0"/>
                <a:ea typeface="新宋体" panose="02010609030101010101" pitchFamily="49" charset="-122"/>
              </a:rPr>
              <a:t>, </a:t>
            </a:r>
            <a:r>
              <a:rPr lang="zh-CN" altLang="en-US" sz="1800" b="0" i="0" dirty="0">
                <a:solidFill>
                  <a:srgbClr val="000000"/>
                </a:solidFill>
                <a:effectLst/>
                <a:latin typeface="Times New Roman" panose="02020603050405020304" pitchFamily="18" charset="0"/>
                <a:ea typeface="新宋体" panose="02010609030101010101" pitchFamily="49" charset="-122"/>
              </a:rPr>
              <a:t>其</a:t>
            </a:r>
            <a:r>
              <a:rPr lang="en-US" altLang="zh-CN" sz="1800" b="0" i="0" dirty="0">
                <a:solidFill>
                  <a:srgbClr val="000000"/>
                </a:solidFill>
                <a:effectLst/>
                <a:latin typeface="Times New Roman" panose="02020603050405020304" pitchFamily="18" charset="0"/>
                <a:ea typeface="新宋体" panose="02010609030101010101" pitchFamily="49" charset="-122"/>
              </a:rPr>
              <a:t>0-1</a:t>
            </a:r>
            <a:r>
              <a:rPr lang="zh-CN" altLang="en-US" sz="1800" b="0" i="0" dirty="0">
                <a:solidFill>
                  <a:srgbClr val="000000"/>
                </a:solidFill>
                <a:effectLst/>
                <a:latin typeface="Times New Roman" panose="02020603050405020304" pitchFamily="18" charset="0"/>
                <a:ea typeface="新宋体" panose="02010609030101010101" pitchFamily="49" charset="-122"/>
              </a:rPr>
              <a:t>规划为：</a:t>
            </a:r>
            <a:br>
              <a:rPr lang="zh-CN" altLang="en-US" dirty="0">
                <a:latin typeface="Times New Roman" panose="02020603050405020304" pitchFamily="18" charset="0"/>
                <a:ea typeface="新宋体" panose="02010609030101010101" pitchFamily="49" charset="-122"/>
              </a:rPr>
            </a:b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7" name="日期占位符 6">
            <a:extLst>
              <a:ext uri="{FF2B5EF4-FFF2-40B4-BE49-F238E27FC236}">
                <a16:creationId xmlns:a16="http://schemas.microsoft.com/office/drawing/2014/main" id="{DB1982A5-D4F7-1FED-24EC-6F9B814FAFA6}"/>
              </a:ext>
            </a:extLst>
          </p:cNvPr>
          <p:cNvSpPr>
            <a:spLocks noGrp="1"/>
          </p:cNvSpPr>
          <p:nvPr>
            <p:ph type="dt" sz="half" idx="10"/>
          </p:nvPr>
        </p:nvSpPr>
        <p:spPr/>
        <p:txBody>
          <a:bodyPr/>
          <a:lstStyle/>
          <a:p>
            <a:r>
              <a:rPr lang="en-US" altLang="zh-CN">
                <a:latin typeface="Times New Roman" panose="02020603050405020304" pitchFamily="18" charset="0"/>
                <a:ea typeface="新宋体" panose="02010609030101010101" pitchFamily="49" charset="-122"/>
              </a:rPr>
              <a:t>2023/7/24</a:t>
            </a:r>
            <a:endParaRPr lang="zh-CN" altLang="en-US" noProof="0" dirty="0">
              <a:latin typeface="Times New Roman" panose="02020603050405020304" pitchFamily="18" charset="0"/>
              <a:ea typeface="新宋体" panose="02010609030101010101" pitchFamily="49" charset="-122"/>
            </a:endParaRPr>
          </a:p>
        </p:txBody>
      </p:sp>
      <p:sp>
        <p:nvSpPr>
          <p:cNvPr id="8" name="页脚占位符 7">
            <a:extLst>
              <a:ext uri="{FF2B5EF4-FFF2-40B4-BE49-F238E27FC236}">
                <a16:creationId xmlns:a16="http://schemas.microsoft.com/office/drawing/2014/main" id="{B9D5885A-435A-0CCC-0270-7C21631D108D}"/>
              </a:ext>
            </a:extLst>
          </p:cNvPr>
          <p:cNvSpPr>
            <a:spLocks noGrp="1"/>
          </p:cNvSpPr>
          <p:nvPr>
            <p:ph type="ftr" sz="quarter" idx="11"/>
          </p:nvPr>
        </p:nvSpPr>
        <p:spPr/>
        <p:txBody>
          <a:bodyPr/>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8">
            <a:extLst>
              <a:ext uri="{FF2B5EF4-FFF2-40B4-BE49-F238E27FC236}">
                <a16:creationId xmlns:a16="http://schemas.microsoft.com/office/drawing/2014/main" id="{073D4C93-305C-093D-6ACC-2C85CBAB5A55}"/>
              </a:ext>
            </a:extLst>
          </p:cNvPr>
          <p:cNvSpPr>
            <a:spLocks noGrp="1"/>
          </p:cNvSpPr>
          <p:nvPr>
            <p:ph type="sldNum" sz="quarter" idx="12"/>
          </p:nvPr>
        </p:nvSpPr>
        <p:spPr/>
        <p:txBody>
          <a:bodyPr/>
          <a:lstStyle/>
          <a:p>
            <a:fld id="{B9713C8C-8E70-45D5-AE59-23E60168254E}" type="slidenum">
              <a:rPr lang="en-US" altLang="zh-CN" noProof="0" smtClean="0">
                <a:latin typeface="Times New Roman" panose="02020603050405020304" pitchFamily="18" charset="0"/>
                <a:ea typeface="新宋体" panose="02010609030101010101" pitchFamily="49" charset="-122"/>
              </a:rPr>
              <a:pPr/>
              <a:t>16</a:t>
            </a:fld>
            <a:endParaRPr lang="zh-CN" altLang="en-US" noProof="0">
              <a:latin typeface="Times New Roman" panose="02020603050405020304" pitchFamily="18" charset="0"/>
              <a:ea typeface="新宋体" panose="02010609030101010101" pitchFamily="49" charset="-122"/>
            </a:endParaRPr>
          </a:p>
        </p:txBody>
      </p:sp>
      <p:pic>
        <p:nvPicPr>
          <p:cNvPr id="10" name="图片 9">
            <a:extLst>
              <a:ext uri="{FF2B5EF4-FFF2-40B4-BE49-F238E27FC236}">
                <a16:creationId xmlns:a16="http://schemas.microsoft.com/office/drawing/2014/main" id="{2F98CE56-B977-2C7F-86CD-26BCEF25C513}"/>
              </a:ext>
            </a:extLst>
          </p:cNvPr>
          <p:cNvPicPr>
            <a:picLocks noChangeAspect="1"/>
          </p:cNvPicPr>
          <p:nvPr/>
        </p:nvPicPr>
        <p:blipFill>
          <a:blip r:embed="rId2"/>
          <a:stretch>
            <a:fillRect/>
          </a:stretch>
        </p:blipFill>
        <p:spPr>
          <a:xfrm>
            <a:off x="924834" y="4658868"/>
            <a:ext cx="4525006" cy="971686"/>
          </a:xfrm>
          <a:prstGeom prst="rect">
            <a:avLst/>
          </a:prstGeom>
        </p:spPr>
      </p:pic>
      <p:pic>
        <p:nvPicPr>
          <p:cNvPr id="11" name="图片 10">
            <a:extLst>
              <a:ext uri="{FF2B5EF4-FFF2-40B4-BE49-F238E27FC236}">
                <a16:creationId xmlns:a16="http://schemas.microsoft.com/office/drawing/2014/main" id="{9F745A4E-AB3B-F35C-A595-CDF965F22C4B}"/>
              </a:ext>
            </a:extLst>
          </p:cNvPr>
          <p:cNvPicPr>
            <a:picLocks noChangeAspect="1"/>
          </p:cNvPicPr>
          <p:nvPr/>
        </p:nvPicPr>
        <p:blipFill>
          <a:blip r:embed="rId3"/>
          <a:stretch>
            <a:fillRect/>
          </a:stretch>
        </p:blipFill>
        <p:spPr>
          <a:xfrm>
            <a:off x="7282133" y="3957277"/>
            <a:ext cx="3391373" cy="2581635"/>
          </a:xfrm>
          <a:prstGeom prst="rect">
            <a:avLst/>
          </a:prstGeom>
        </p:spPr>
      </p:pic>
    </p:spTree>
    <p:extLst>
      <p:ext uri="{BB962C8B-B14F-4D97-AF65-F5344CB8AC3E}">
        <p14:creationId xmlns:p14="http://schemas.microsoft.com/office/powerpoint/2010/main" val="188101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问题三</a:t>
            </a:r>
          </a:p>
        </p:txBody>
      </p:sp>
      <p:sp>
        <p:nvSpPr>
          <p:cNvPr id="3" name="文本占位符 2">
            <a:extLst>
              <a:ext uri="{FF2B5EF4-FFF2-40B4-BE49-F238E27FC236}">
                <a16:creationId xmlns:a16="http://schemas.microsoft.com/office/drawing/2014/main" id="{90C0EF52-4912-4B03-AC36-1F323C916D8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订购方案的制定</a:t>
            </a:r>
          </a:p>
        </p:txBody>
      </p:sp>
      <p:sp>
        <p:nvSpPr>
          <p:cNvPr id="4" name="内容占位符 3">
            <a:extLst>
              <a:ext uri="{FF2B5EF4-FFF2-40B4-BE49-F238E27FC236}">
                <a16:creationId xmlns:a16="http://schemas.microsoft.com/office/drawing/2014/main" id="{B32D0151-A8F0-46E3-8A2B-11A93ECEEC14}"/>
              </a:ext>
            </a:extLst>
          </p:cNvPr>
          <p:cNvSpPr>
            <a:spLocks noGrp="1"/>
          </p:cNvSpPr>
          <p:nvPr>
            <p:ph sz="half" idx="2"/>
          </p:nvPr>
        </p:nvSpPr>
        <p:spPr/>
        <p:txBody>
          <a:bodyPr rtlCol="0">
            <a:normAutofit/>
          </a:bodyPr>
          <a:lstStyle/>
          <a:p>
            <a:pPr rtl="0"/>
            <a:r>
              <a:rPr lang="zh-CN" altLang="en-US" sz="1800" dirty="0">
                <a:latin typeface="Times New Roman" panose="02020603050405020304" pitchFamily="18" charset="0"/>
                <a:ea typeface="新宋体" panose="02010609030101010101" pitchFamily="49" charset="-122"/>
              </a:rPr>
              <a:t>优化模型中加入概率元素。</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多地订购 </a:t>
            </a:r>
            <a:r>
              <a:rPr lang="en-US" altLang="zh-CN" sz="1800" dirty="0">
                <a:latin typeface="Times New Roman" panose="02020603050405020304" pitchFamily="18" charset="0"/>
                <a:ea typeface="新宋体" panose="02010609030101010101" pitchFamily="49" charset="-122"/>
              </a:rPr>
              <a:t>A </a:t>
            </a:r>
            <a:r>
              <a:rPr lang="zh-CN" altLang="en-US" sz="1800" dirty="0">
                <a:latin typeface="Times New Roman" panose="02020603050405020304" pitchFamily="18" charset="0"/>
                <a:ea typeface="新宋体" panose="02010609030101010101" pitchFamily="49" charset="-122"/>
              </a:rPr>
              <a:t>而尽可能少地订购 </a:t>
            </a:r>
            <a:r>
              <a:rPr lang="en-US" altLang="zh-CN" sz="1800" dirty="0">
                <a:latin typeface="Times New Roman" panose="02020603050405020304" pitchFamily="18" charset="0"/>
                <a:ea typeface="新宋体" panose="02010609030101010101" pitchFamily="49" charset="-122"/>
              </a:rPr>
              <a:t>B</a:t>
            </a:r>
            <a:r>
              <a:rPr lang="zh-CN" altLang="en-US" dirty="0">
                <a:latin typeface="Times New Roman" panose="02020603050405020304" pitchFamily="18" charset="0"/>
                <a:ea typeface="新宋体" panose="02010609030101010101" pitchFamily="49" charset="-122"/>
              </a:rPr>
              <a:t>，</a:t>
            </a:r>
            <a:r>
              <a:rPr lang="zh-CN" altLang="en-US" sz="1800" dirty="0">
                <a:latin typeface="Times New Roman" panose="02020603050405020304" pitchFamily="18" charset="0"/>
                <a:ea typeface="新宋体" panose="02010609030101010101" pitchFamily="49" charset="-122"/>
              </a:rPr>
              <a:t>在采购成本的基础上加上对 </a:t>
            </a:r>
            <a:r>
              <a:rPr lang="en-US" altLang="zh-CN" sz="1800" dirty="0">
                <a:latin typeface="Times New Roman" panose="02020603050405020304" pitchFamily="18" charset="0"/>
                <a:ea typeface="新宋体" panose="02010609030101010101" pitchFamily="49" charset="-122"/>
              </a:rPr>
              <a:t>B </a:t>
            </a:r>
            <a:r>
              <a:rPr lang="zh-CN" altLang="en-US" sz="1800" dirty="0">
                <a:latin typeface="Times New Roman" panose="02020603050405020304" pitchFamily="18" charset="0"/>
                <a:ea typeface="新宋体" panose="02010609030101010101" pitchFamily="49" charset="-122"/>
              </a:rPr>
              <a:t>和 </a:t>
            </a:r>
            <a:r>
              <a:rPr lang="en-US" altLang="zh-CN" sz="1800" dirty="0">
                <a:latin typeface="Times New Roman" panose="02020603050405020304" pitchFamily="18" charset="0"/>
                <a:ea typeface="新宋体" panose="02010609030101010101" pitchFamily="49" charset="-122"/>
              </a:rPr>
              <a:t>C </a:t>
            </a:r>
            <a:r>
              <a:rPr lang="zh-CN" altLang="en-US" sz="1800" dirty="0">
                <a:latin typeface="Times New Roman" panose="02020603050405020304" pitchFamily="18" charset="0"/>
                <a:ea typeface="新宋体" panose="02010609030101010101" pitchFamily="49" charset="-122"/>
              </a:rPr>
              <a:t>类原材料采购的惩罚项。</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因为</a:t>
            </a:r>
            <a:r>
              <a:rPr lang="en-US" altLang="zh-CN" sz="1800" dirty="0">
                <a:latin typeface="Times New Roman" panose="02020603050405020304" pitchFamily="18" charset="0"/>
                <a:ea typeface="新宋体" panose="02010609030101010101" pitchFamily="49" charset="-122"/>
              </a:rPr>
              <a:t>402</a:t>
            </a:r>
            <a:r>
              <a:rPr lang="zh-CN" altLang="en-US" sz="1800" dirty="0">
                <a:latin typeface="Times New Roman" panose="02020603050405020304" pitchFamily="18" charset="0"/>
                <a:ea typeface="新宋体" panose="02010609030101010101" pitchFamily="49" charset="-122"/>
              </a:rPr>
              <a:t>家供应商地位不同，故对每家供应商的采购量进行限制以在优化模型中体现。</a:t>
            </a:r>
            <a:endParaRPr lang="zh-CN" altLang="en-US" dirty="0">
              <a:latin typeface="Times New Roman" panose="02020603050405020304" pitchFamily="18" charset="0"/>
              <a:ea typeface="新宋体" panose="02010609030101010101" pitchFamily="49" charset="-122"/>
            </a:endParaRPr>
          </a:p>
        </p:txBody>
      </p:sp>
      <p:sp>
        <p:nvSpPr>
          <p:cNvPr id="5" name="文本占位符 4">
            <a:extLst>
              <a:ext uri="{FF2B5EF4-FFF2-40B4-BE49-F238E27FC236}">
                <a16:creationId xmlns:a16="http://schemas.microsoft.com/office/drawing/2014/main" id="{DCFF16C4-EADF-47AC-B546-9BB6B594D0FA}"/>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转运方案的制定</a:t>
            </a:r>
          </a:p>
        </p:txBody>
      </p:sp>
      <p:sp>
        <p:nvSpPr>
          <p:cNvPr id="6" name="内容占位符 5">
            <a:extLst>
              <a:ext uri="{FF2B5EF4-FFF2-40B4-BE49-F238E27FC236}">
                <a16:creationId xmlns:a16="http://schemas.microsoft.com/office/drawing/2014/main" id="{D5218CF3-AC6F-43C5-8862-AA88D121070B}"/>
              </a:ext>
            </a:extLst>
          </p:cNvPr>
          <p:cNvSpPr>
            <a:spLocks noGrp="1"/>
          </p:cNvSpPr>
          <p:nvPr>
            <p:ph sz="quarter" idx="4"/>
          </p:nvPr>
        </p:nvSpPr>
        <p:spPr/>
        <p:txBody>
          <a:bodyPr rtlCol="0">
            <a:normAutofit/>
          </a:bodyPr>
          <a:lstStyle/>
          <a:p>
            <a:pPr rtl="0"/>
            <a:r>
              <a:rPr lang="zh-CN" altLang="en-US" sz="1800" dirty="0">
                <a:latin typeface="Times New Roman" panose="02020603050405020304" pitchFamily="18" charset="0"/>
                <a:ea typeface="新宋体" panose="02010609030101010101" pitchFamily="49" charset="-122"/>
              </a:rPr>
              <a:t>给定订购方案之后，求解与问题二中相同的 </a:t>
            </a:r>
            <a:r>
              <a:rPr lang="en-US" altLang="zh-CN" sz="1800" dirty="0">
                <a:latin typeface="Times New Roman" panose="02020603050405020304" pitchFamily="18" charset="0"/>
                <a:ea typeface="新宋体" panose="02010609030101010101" pitchFamily="49" charset="-122"/>
              </a:rPr>
              <a:t>0-1 </a:t>
            </a:r>
            <a:r>
              <a:rPr lang="zh-CN" altLang="en-US" sz="1800" dirty="0">
                <a:latin typeface="Times New Roman" panose="02020603050405020304" pitchFamily="18" charset="0"/>
                <a:ea typeface="新宋体" panose="02010609030101010101" pitchFamily="49" charset="-122"/>
              </a:rPr>
              <a:t>规划即可得到转运方案。</a:t>
            </a:r>
          </a:p>
          <a:p>
            <a:pPr rtl="0"/>
            <a:r>
              <a:rPr lang="zh-CN" altLang="en-US" dirty="0">
                <a:latin typeface="Times New Roman" panose="02020603050405020304" pitchFamily="18" charset="0"/>
                <a:ea typeface="新宋体" panose="02010609030101010101" pitchFamily="49" charset="-122"/>
              </a:rPr>
              <a:t>在 </a:t>
            </a:r>
            <a:r>
              <a:rPr lang="en-US" altLang="zh-CN" dirty="0">
                <a:latin typeface="Times New Roman" panose="02020603050405020304" pitchFamily="18" charset="0"/>
                <a:ea typeface="新宋体" panose="02010609030101010101" pitchFamily="49" charset="-122"/>
              </a:rPr>
              <a:t>LINGO </a:t>
            </a:r>
            <a:r>
              <a:rPr lang="zh-CN" altLang="en-US" dirty="0">
                <a:latin typeface="Times New Roman" panose="02020603050405020304" pitchFamily="18" charset="0"/>
                <a:ea typeface="新宋体" panose="02010609030101010101" pitchFamily="49" charset="-122"/>
              </a:rPr>
              <a:t>求解器中加入时间限制，求解器给出的 </a:t>
            </a:r>
            <a:r>
              <a:rPr lang="en-US" altLang="zh-CN" dirty="0">
                <a:latin typeface="Times New Roman" panose="02020603050405020304" pitchFamily="18" charset="0"/>
                <a:ea typeface="新宋体" panose="02010609030101010101" pitchFamily="49" charset="-122"/>
              </a:rPr>
              <a:t>0-1 </a:t>
            </a:r>
            <a:r>
              <a:rPr lang="zh-CN" altLang="en-US" dirty="0">
                <a:latin typeface="Times New Roman" panose="02020603050405020304" pitchFamily="18" charset="0"/>
                <a:ea typeface="新宋体" panose="02010609030101010101" pitchFamily="49" charset="-122"/>
              </a:rPr>
              <a:t>规划的下界为 </a:t>
            </a:r>
            <a:r>
              <a:rPr lang="en-US" altLang="zh-CN" dirty="0">
                <a:latin typeface="Times New Roman" panose="02020603050405020304" pitchFamily="18" charset="0"/>
                <a:ea typeface="新宋体" panose="02010609030101010101" pitchFamily="49" charset="-122"/>
              </a:rPr>
              <a:t>129188.9</a:t>
            </a:r>
            <a:r>
              <a:rPr lang="zh-CN" altLang="en-US" dirty="0">
                <a:latin typeface="Times New Roman" panose="02020603050405020304" pitchFamily="18" charset="0"/>
                <a:ea typeface="新宋体" panose="02010609030101010101" pitchFamily="49" charset="-122"/>
              </a:rPr>
              <a:t>𝑚</a:t>
            </a:r>
            <a:r>
              <a:rPr lang="en-US" altLang="zh-CN" baseline="30000" dirty="0">
                <a:latin typeface="Times New Roman" panose="02020603050405020304" pitchFamily="18" charset="0"/>
                <a:ea typeface="新宋体" panose="02010609030101010101" pitchFamily="49" charset="-122"/>
              </a:rPr>
              <a:t>3</a:t>
            </a:r>
            <a:r>
              <a:rPr lang="en-US" altLang="zh-CN" dirty="0">
                <a:latin typeface="Times New Roman" panose="02020603050405020304" pitchFamily="18" charset="0"/>
                <a:ea typeface="新宋体" panose="02010609030101010101" pitchFamily="49" charset="-122"/>
              </a:rPr>
              <a:t>,</a:t>
            </a:r>
            <a:endParaRPr lang="zh-CN" altLang="en-US" dirty="0">
              <a:latin typeface="Times New Roman" panose="02020603050405020304" pitchFamily="18" charset="0"/>
              <a:ea typeface="新宋体" panose="02010609030101010101" pitchFamily="49" charset="-122"/>
            </a:endParaRPr>
          </a:p>
        </p:txBody>
      </p:sp>
      <p:sp>
        <p:nvSpPr>
          <p:cNvPr id="7" name="文本占位符 6">
            <a:extLst>
              <a:ext uri="{FF2B5EF4-FFF2-40B4-BE49-F238E27FC236}">
                <a16:creationId xmlns:a16="http://schemas.microsoft.com/office/drawing/2014/main" id="{BC351E8A-820B-4A5A-8704-9D121A96F332}"/>
              </a:ext>
            </a:extLst>
          </p:cNvPr>
          <p:cNvSpPr>
            <a:spLocks noGrp="1"/>
          </p:cNvSpPr>
          <p:nvPr>
            <p:ph type="body" sz="quarter" idx="13"/>
          </p:nvPr>
        </p:nvSpPr>
        <p:spPr/>
        <p:txBody>
          <a:bodyPr rtlCol="0"/>
          <a:lstStyle/>
          <a:p>
            <a:pPr rtl="0"/>
            <a:r>
              <a:rPr lang="zh-CN" altLang="en-US" dirty="0">
                <a:latin typeface="Times New Roman" panose="02020603050405020304" pitchFamily="18" charset="0"/>
                <a:ea typeface="新宋体" panose="02010609030101010101" pitchFamily="49" charset="-122"/>
              </a:rPr>
              <a:t>方案效果分析</a:t>
            </a:r>
          </a:p>
        </p:txBody>
      </p:sp>
      <p:sp>
        <p:nvSpPr>
          <p:cNvPr id="8" name="内容占位符 7">
            <a:extLst>
              <a:ext uri="{FF2B5EF4-FFF2-40B4-BE49-F238E27FC236}">
                <a16:creationId xmlns:a16="http://schemas.microsoft.com/office/drawing/2014/main" id="{7E8C2F85-AB4A-4E27-8962-15AB4A9225EB}"/>
              </a:ext>
            </a:extLst>
          </p:cNvPr>
          <p:cNvSpPr>
            <a:spLocks noGrp="1"/>
          </p:cNvSpPr>
          <p:nvPr>
            <p:ph sz="quarter" idx="14"/>
          </p:nvPr>
        </p:nvSpPr>
        <p:spPr/>
        <p:txBody>
          <a:bodyPr rtlCol="0">
            <a:normAutofit fontScale="92500" lnSpcReduction="10000"/>
          </a:bodyPr>
          <a:lstStyle/>
          <a:p>
            <a:pPr rtl="0"/>
            <a:r>
              <a:rPr lang="zh-CN" altLang="en-US" sz="1800" dirty="0">
                <a:latin typeface="Times New Roman" panose="02020603050405020304" pitchFamily="18" charset="0"/>
                <a:ea typeface="新宋体" panose="02010609030101010101" pitchFamily="49" charset="-122"/>
              </a:rPr>
              <a:t>采用蒙特卡罗方法检验</a:t>
            </a:r>
            <a:endParaRPr lang="en-US" altLang="zh-CN" sz="1800" dirty="0">
              <a:latin typeface="Times New Roman" panose="02020603050405020304" pitchFamily="18" charset="0"/>
              <a:ea typeface="新宋体" panose="02010609030101010101" pitchFamily="49" charset="-122"/>
            </a:endParaRPr>
          </a:p>
          <a:p>
            <a:pPr rtl="0"/>
            <a:r>
              <a:rPr lang="zh-CN" altLang="en-US" sz="1800" b="0" i="0" dirty="0">
                <a:solidFill>
                  <a:srgbClr val="000000"/>
                </a:solidFill>
                <a:effectLst/>
                <a:latin typeface="Times New Roman" panose="02020603050405020304" pitchFamily="18" charset="0"/>
                <a:ea typeface="新宋体" panose="02010609030101010101" pitchFamily="49" charset="-122"/>
              </a:rPr>
              <a:t>本次试验共进行 </a:t>
            </a:r>
            <a:r>
              <a:rPr lang="en-US" altLang="zh-CN" sz="1800" b="0" i="0" dirty="0">
                <a:solidFill>
                  <a:srgbClr val="000000"/>
                </a:solidFill>
                <a:effectLst/>
                <a:latin typeface="Times New Roman" panose="02020603050405020304" pitchFamily="18" charset="0"/>
                <a:ea typeface="新宋体" panose="02010609030101010101" pitchFamily="49" charset="-122"/>
              </a:rPr>
              <a:t>10000 </a:t>
            </a:r>
            <a:r>
              <a:rPr lang="zh-CN" altLang="en-US" sz="1800" b="0" i="0" dirty="0">
                <a:solidFill>
                  <a:srgbClr val="000000"/>
                </a:solidFill>
                <a:effectLst/>
                <a:latin typeface="Times New Roman" panose="02020603050405020304" pitchFamily="18" charset="0"/>
                <a:ea typeface="新宋体" panose="02010609030101010101" pitchFamily="49" charset="-122"/>
              </a:rPr>
              <a:t>次；其中出现了 </a:t>
            </a:r>
            <a:r>
              <a:rPr lang="en-US" altLang="zh-CN" sz="1800" b="0" i="0" dirty="0">
                <a:solidFill>
                  <a:srgbClr val="000000"/>
                </a:solidFill>
                <a:effectLst/>
                <a:latin typeface="Times New Roman" panose="02020603050405020304" pitchFamily="18" charset="0"/>
                <a:ea typeface="新宋体" panose="02010609030101010101" pitchFamily="49" charset="-122"/>
              </a:rPr>
              <a:t>536 </a:t>
            </a:r>
            <a:r>
              <a:rPr lang="zh-CN" altLang="en-US" sz="1800" b="0" i="0" dirty="0">
                <a:solidFill>
                  <a:srgbClr val="000000"/>
                </a:solidFill>
                <a:effectLst/>
                <a:latin typeface="Times New Roman" panose="02020603050405020304" pitchFamily="18" charset="0"/>
                <a:ea typeface="新宋体" panose="02010609030101010101" pitchFamily="49" charset="-122"/>
              </a:rPr>
              <a:t>次未满足库存条件而退出的情况，即方法的可靠率为 </a:t>
            </a:r>
            <a:r>
              <a:rPr lang="en-US" altLang="zh-CN" sz="1800" b="0" i="0" dirty="0">
                <a:solidFill>
                  <a:srgbClr val="000000"/>
                </a:solidFill>
                <a:effectLst/>
                <a:latin typeface="Times New Roman" panose="02020603050405020304" pitchFamily="18" charset="0"/>
                <a:ea typeface="新宋体" panose="02010609030101010101" pitchFamily="49" charset="-122"/>
              </a:rPr>
              <a:t>94.54%</a:t>
            </a:r>
            <a:r>
              <a:rPr lang="zh-CN" altLang="en-US" sz="1800" b="0" i="0" dirty="0">
                <a:solidFill>
                  <a:srgbClr val="000000"/>
                </a:solidFill>
                <a:effectLst/>
                <a:latin typeface="Times New Roman" panose="02020603050405020304" pitchFamily="18" charset="0"/>
                <a:ea typeface="新宋体" panose="02010609030101010101" pitchFamily="49" charset="-122"/>
              </a:rPr>
              <a:t>。总成本的均值为 </a:t>
            </a:r>
            <a:r>
              <a:rPr lang="en-US" altLang="zh-CN" sz="1800" b="0" i="0" dirty="0">
                <a:solidFill>
                  <a:srgbClr val="000000"/>
                </a:solidFill>
                <a:effectLst/>
                <a:latin typeface="Times New Roman" panose="02020603050405020304" pitchFamily="18" charset="0"/>
                <a:ea typeface="新宋体" panose="02010609030101010101" pitchFamily="49" charset="-122"/>
              </a:rPr>
              <a:t>5</a:t>
            </a:r>
            <a:r>
              <a:rPr lang="en-US" altLang="zh-CN" sz="1800" b="0" i="1" dirty="0">
                <a:solidFill>
                  <a:srgbClr val="000000"/>
                </a:solidFill>
                <a:effectLst/>
                <a:latin typeface="Times New Roman" panose="02020603050405020304" pitchFamily="18" charset="0"/>
                <a:ea typeface="新宋体" panose="02010609030101010101" pitchFamily="49" charset="-122"/>
              </a:rPr>
              <a:t>.</a:t>
            </a:r>
            <a:r>
              <a:rPr lang="en-US" altLang="zh-CN" sz="1800" b="0" i="0" dirty="0">
                <a:solidFill>
                  <a:srgbClr val="000000"/>
                </a:solidFill>
                <a:effectLst/>
                <a:latin typeface="Times New Roman" panose="02020603050405020304" pitchFamily="18" charset="0"/>
                <a:ea typeface="新宋体" panose="02010609030101010101" pitchFamily="49" charset="-122"/>
              </a:rPr>
              <a:t>2179 × 10</a:t>
            </a:r>
            <a:r>
              <a:rPr lang="en-US" altLang="zh-CN" sz="1800" b="0" i="0" baseline="30000" dirty="0">
                <a:solidFill>
                  <a:srgbClr val="000000"/>
                </a:solidFill>
                <a:effectLst/>
                <a:latin typeface="Times New Roman" panose="02020603050405020304" pitchFamily="18" charset="0"/>
                <a:ea typeface="新宋体" panose="02010609030101010101" pitchFamily="49" charset="-122"/>
              </a:rPr>
              <a:t>6</a:t>
            </a:r>
            <a:r>
              <a:rPr lang="zh-CN" altLang="en-US" sz="1800" b="0" i="0" dirty="0">
                <a:solidFill>
                  <a:srgbClr val="000000"/>
                </a:solidFill>
                <a:effectLst/>
                <a:latin typeface="Times New Roman" panose="02020603050405020304" pitchFamily="18" charset="0"/>
                <a:ea typeface="新宋体" panose="02010609030101010101" pitchFamily="49" charset="-122"/>
              </a:rPr>
              <a:t>，方差为 </a:t>
            </a:r>
            <a:r>
              <a:rPr lang="en-US" altLang="zh-CN" sz="1800" b="0" i="0" dirty="0">
                <a:solidFill>
                  <a:srgbClr val="000000"/>
                </a:solidFill>
                <a:effectLst/>
                <a:latin typeface="Times New Roman" panose="02020603050405020304" pitchFamily="18" charset="0"/>
                <a:ea typeface="新宋体" panose="02010609030101010101" pitchFamily="49" charset="-122"/>
              </a:rPr>
              <a:t>3</a:t>
            </a:r>
            <a:r>
              <a:rPr lang="en-US" altLang="zh-CN" sz="1800" b="0" i="1" dirty="0">
                <a:solidFill>
                  <a:srgbClr val="000000"/>
                </a:solidFill>
                <a:effectLst/>
                <a:latin typeface="Times New Roman" panose="02020603050405020304" pitchFamily="18" charset="0"/>
                <a:ea typeface="新宋体" panose="02010609030101010101" pitchFamily="49" charset="-122"/>
              </a:rPr>
              <a:t>.</a:t>
            </a:r>
            <a:r>
              <a:rPr lang="en-US" altLang="zh-CN" sz="1800" b="0" i="0" dirty="0">
                <a:solidFill>
                  <a:srgbClr val="000000"/>
                </a:solidFill>
                <a:effectLst/>
                <a:latin typeface="Times New Roman" panose="02020603050405020304" pitchFamily="18" charset="0"/>
                <a:ea typeface="新宋体" panose="02010609030101010101" pitchFamily="49" charset="-122"/>
              </a:rPr>
              <a:t>0547 × 10</a:t>
            </a:r>
            <a:r>
              <a:rPr lang="en-US" altLang="zh-CN" sz="1800" b="0" i="0" baseline="30000" dirty="0">
                <a:solidFill>
                  <a:srgbClr val="000000"/>
                </a:solidFill>
                <a:effectLst/>
                <a:latin typeface="Times New Roman" panose="02020603050405020304" pitchFamily="18" charset="0"/>
                <a:ea typeface="新宋体" panose="02010609030101010101" pitchFamily="49" charset="-122"/>
              </a:rPr>
              <a:t>5</a:t>
            </a:r>
            <a:r>
              <a:rPr lang="zh-CN" altLang="en-US" sz="1800" b="0" i="0" dirty="0">
                <a:solidFill>
                  <a:srgbClr val="000000"/>
                </a:solidFill>
                <a:effectLst/>
                <a:latin typeface="Times New Roman" panose="02020603050405020304" pitchFamily="18" charset="0"/>
                <a:ea typeface="新宋体" panose="02010609030101010101" pitchFamily="49" charset="-122"/>
              </a:rPr>
              <a:t>。</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pPr rtl="0"/>
            <a:r>
              <a:rPr lang="zh-CN" altLang="en-US" dirty="0">
                <a:latin typeface="Times New Roman" panose="02020603050405020304" pitchFamily="18" charset="0"/>
                <a:ea typeface="新宋体" panose="02010609030101010101" pitchFamily="49" charset="-122"/>
              </a:rPr>
              <a:t>基于此结果，可认为考虑到了供货量波动和随机转运损耗，仍可有一定的库存结余。</a:t>
            </a:r>
            <a:br>
              <a:rPr lang="zh-CN" altLang="en-US" dirty="0">
                <a:latin typeface="Times New Roman" panose="02020603050405020304" pitchFamily="18" charset="0"/>
                <a:ea typeface="新宋体" panose="02010609030101010101" pitchFamily="49" charset="-122"/>
              </a:rPr>
            </a:br>
            <a:endParaRPr lang="en-US" altLang="zh-CN" sz="1800" dirty="0">
              <a:latin typeface="Times New Roman" panose="02020603050405020304" pitchFamily="18" charset="0"/>
              <a:ea typeface="新宋体" panose="02010609030101010101" pitchFamily="49" charset="-122"/>
            </a:endParaRPr>
          </a:p>
        </p:txBody>
      </p:sp>
      <p:sp>
        <p:nvSpPr>
          <p:cNvPr id="9" name="日期占位符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10" name="页脚占位符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11" name="灯片编号占位符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n-US" altLang="zh-CN" smtClean="0">
                <a:latin typeface="Times New Roman" panose="02020603050405020304" pitchFamily="18" charset="0"/>
                <a:ea typeface="新宋体" panose="02010609030101010101" pitchFamily="49" charset="-122"/>
              </a:rPr>
              <a:t>17</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24150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73922-907E-376A-D287-7CA0C5D2241F}"/>
              </a:ext>
            </a:extLst>
          </p:cNvPr>
          <p:cNvSpPr>
            <a:spLocks noGrp="1"/>
          </p:cNvSpPr>
          <p:nvPr>
            <p:ph type="title"/>
          </p:nvPr>
        </p:nvSpPr>
        <p:spPr/>
        <p:txBody>
          <a:bodyPr/>
          <a:lstStyle/>
          <a:p>
            <a:r>
              <a:rPr lang="zh-CN" altLang="en-US" dirty="0">
                <a:latin typeface="Times New Roman" panose="02020603050405020304" pitchFamily="18" charset="0"/>
                <a:ea typeface="新宋体" panose="02010609030101010101" pitchFamily="49" charset="-122"/>
              </a:rPr>
              <a:t>问题四</a:t>
            </a:r>
          </a:p>
        </p:txBody>
      </p:sp>
      <p:sp>
        <p:nvSpPr>
          <p:cNvPr id="3" name="文本占位符 2">
            <a:extLst>
              <a:ext uri="{FF2B5EF4-FFF2-40B4-BE49-F238E27FC236}">
                <a16:creationId xmlns:a16="http://schemas.microsoft.com/office/drawing/2014/main" id="{9AB49969-0A56-5700-D7B3-C5AC6494E626}"/>
              </a:ext>
            </a:extLst>
          </p:cNvPr>
          <p:cNvSpPr>
            <a:spLocks noGrp="1"/>
          </p:cNvSpPr>
          <p:nvPr>
            <p:ph type="body" idx="1"/>
          </p:nvPr>
        </p:nvSpPr>
        <p:spPr/>
        <p:txBody>
          <a:bodyPr/>
          <a:lstStyle/>
          <a:p>
            <a:r>
              <a:rPr lang="zh-CN" altLang="en-US" dirty="0">
                <a:latin typeface="Times New Roman" panose="02020603050405020304" pitchFamily="18" charset="0"/>
                <a:ea typeface="新宋体" panose="02010609030101010101" pitchFamily="49" charset="-122"/>
              </a:rPr>
              <a:t>供应商潜力估计</a:t>
            </a:r>
          </a:p>
        </p:txBody>
      </p:sp>
      <p:sp>
        <p:nvSpPr>
          <p:cNvPr id="4" name="内容占位符 3">
            <a:extLst>
              <a:ext uri="{FF2B5EF4-FFF2-40B4-BE49-F238E27FC236}">
                <a16:creationId xmlns:a16="http://schemas.microsoft.com/office/drawing/2014/main" id="{EBBA4414-2E05-71AB-3E51-D66679C933FC}"/>
              </a:ext>
            </a:extLst>
          </p:cNvPr>
          <p:cNvSpPr>
            <a:spLocks noGrp="1"/>
          </p:cNvSpPr>
          <p:nvPr>
            <p:ph sz="half" idx="2"/>
          </p:nvPr>
        </p:nvSpPr>
        <p:spPr/>
        <p:txBody>
          <a:bodyPr>
            <a:normAutofit/>
          </a:bodyPr>
          <a:lstStyle/>
          <a:p>
            <a:r>
              <a:rPr lang="zh-CN" altLang="en-US" dirty="0">
                <a:latin typeface="Times New Roman" panose="02020603050405020304" pitchFamily="18" charset="0"/>
                <a:ea typeface="新宋体" panose="02010609030101010101" pitchFamily="49" charset="-122"/>
              </a:rPr>
              <a:t>基于二分的方法，在求解最优的订购方案的时候，将其 </a:t>
            </a:r>
            <a:r>
              <a:rPr lang="en-US" altLang="zh-CN" dirty="0">
                <a:latin typeface="Times New Roman" panose="02020603050405020304" pitchFamily="18" charset="0"/>
                <a:ea typeface="新宋体" panose="02010609030101010101" pitchFamily="49" charset="-122"/>
              </a:rPr>
              <a:t>5 </a:t>
            </a:r>
            <a:r>
              <a:rPr lang="zh-CN" altLang="en-US" dirty="0">
                <a:latin typeface="Times New Roman" panose="02020603050405020304" pitchFamily="18" charset="0"/>
                <a:ea typeface="新宋体" panose="02010609030101010101" pitchFamily="49" charset="-122"/>
              </a:rPr>
              <a:t>年内的供应量的经验分布函数作为其概率分布的估计。</a:t>
            </a:r>
            <a:endParaRPr lang="en-US" altLang="zh-CN" dirty="0">
              <a:latin typeface="Times New Roman" panose="02020603050405020304" pitchFamily="18" charset="0"/>
              <a:ea typeface="新宋体" panose="02010609030101010101" pitchFamily="49" charset="-122"/>
            </a:endParaRPr>
          </a:p>
          <a:p>
            <a:r>
              <a:rPr lang="zh-CN" altLang="en-US" sz="1800" b="0" i="0" dirty="0">
                <a:solidFill>
                  <a:srgbClr val="000000"/>
                </a:solidFill>
                <a:effectLst/>
                <a:latin typeface="Times New Roman" panose="02020603050405020304" pitchFamily="18" charset="0"/>
                <a:ea typeface="新宋体" panose="02010609030101010101" pitchFamily="49" charset="-122"/>
              </a:rPr>
              <a:t>对于极其不重要的供应商</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r>
              <a:rPr lang="zh-CN" altLang="en-US" dirty="0">
                <a:latin typeface="Times New Roman" panose="02020603050405020304" pitchFamily="18" charset="0"/>
                <a:ea typeface="新宋体" panose="02010609030101010101" pitchFamily="49" charset="-122"/>
              </a:rPr>
              <a:t>，采用泊松分布建模；</a:t>
            </a:r>
            <a:r>
              <a:rPr lang="zh-CN" altLang="en-US" sz="1800" b="0" i="0" dirty="0">
                <a:solidFill>
                  <a:srgbClr val="000000"/>
                </a:solidFill>
                <a:effectLst/>
                <a:latin typeface="Times New Roman" panose="02020603050405020304" pitchFamily="18" charset="0"/>
                <a:ea typeface="新宋体" panose="02010609030101010101" pitchFamily="49" charset="-122"/>
              </a:rPr>
              <a:t>对于其他的供应商，假设其供应量服从高斯分布。</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12" name="文本占位符 11">
            <a:extLst>
              <a:ext uri="{FF2B5EF4-FFF2-40B4-BE49-F238E27FC236}">
                <a16:creationId xmlns:a16="http://schemas.microsoft.com/office/drawing/2014/main" id="{48610293-6B2E-60A5-61A4-E2FED087DC8F}"/>
              </a:ext>
            </a:extLst>
          </p:cNvPr>
          <p:cNvSpPr>
            <a:spLocks noGrp="1"/>
          </p:cNvSpPr>
          <p:nvPr>
            <p:ph type="body" sz="quarter" idx="3"/>
          </p:nvPr>
        </p:nvSpPr>
        <p:spPr>
          <a:xfrm>
            <a:off x="6480048" y="1215200"/>
            <a:ext cx="4937760" cy="950976"/>
          </a:xfrm>
        </p:spPr>
        <p:txBody>
          <a:bodyPr/>
          <a:lstStyle/>
          <a:p>
            <a:r>
              <a:rPr lang="zh-CN" altLang="en-US" dirty="0">
                <a:latin typeface="Times New Roman" panose="02020603050405020304" pitchFamily="18" charset="0"/>
                <a:ea typeface="新宋体" panose="02010609030101010101" pitchFamily="49" charset="-122"/>
              </a:rPr>
              <a:t>基于线性规划的转运方案制定</a:t>
            </a:r>
          </a:p>
        </p:txBody>
      </p:sp>
      <p:sp>
        <p:nvSpPr>
          <p:cNvPr id="13" name="内容占位符 12">
            <a:extLst>
              <a:ext uri="{FF2B5EF4-FFF2-40B4-BE49-F238E27FC236}">
                <a16:creationId xmlns:a16="http://schemas.microsoft.com/office/drawing/2014/main" id="{7E84D356-1FF3-72E4-1196-FDC1F276664D}"/>
              </a:ext>
            </a:extLst>
          </p:cNvPr>
          <p:cNvSpPr>
            <a:spLocks noGrp="1"/>
          </p:cNvSpPr>
          <p:nvPr>
            <p:ph sz="quarter" idx="4"/>
          </p:nvPr>
        </p:nvSpPr>
        <p:spPr>
          <a:xfrm>
            <a:off x="6480048" y="2330768"/>
            <a:ext cx="4937760" cy="3063240"/>
          </a:xfrm>
        </p:spPr>
        <p:txBody>
          <a:bodyPr/>
          <a:lstStyle/>
          <a:p>
            <a:r>
              <a:rPr lang="zh-CN" altLang="en-US" sz="1800" b="0" i="0" dirty="0">
                <a:solidFill>
                  <a:srgbClr val="000000"/>
                </a:solidFill>
                <a:effectLst/>
                <a:latin typeface="Times New Roman" panose="02020603050405020304" pitchFamily="18" charset="0"/>
                <a:ea typeface="新宋体" panose="02010609030101010101" pitchFamily="49" charset="-122"/>
              </a:rPr>
              <a:t>在问题四的转运方案的制定过程中，应该</a:t>
            </a:r>
            <a:br>
              <a:rPr lang="zh-CN" altLang="en-US" sz="1800" b="0" i="0" dirty="0">
                <a:solidFill>
                  <a:srgbClr val="000000"/>
                </a:solidFill>
                <a:effectLst/>
                <a:latin typeface="Times New Roman" panose="02020603050405020304" pitchFamily="18" charset="0"/>
                <a:ea typeface="新宋体" panose="02010609030101010101" pitchFamily="49" charset="-122"/>
              </a:rPr>
            </a:br>
            <a:r>
              <a:rPr lang="zh-CN" altLang="en-US" sz="1800" b="0" i="0" dirty="0">
                <a:solidFill>
                  <a:srgbClr val="000000"/>
                </a:solidFill>
                <a:effectLst/>
                <a:latin typeface="Times New Roman" panose="02020603050405020304" pitchFamily="18" charset="0"/>
                <a:ea typeface="新宋体" panose="02010609030101010101" pitchFamily="49" charset="-122"/>
              </a:rPr>
              <a:t>去除问题二、问题三中的容量限制，该改动使得原本的 </a:t>
            </a:r>
            <a:r>
              <a:rPr lang="en-US" altLang="zh-CN" sz="1800" b="0" i="0" dirty="0">
                <a:solidFill>
                  <a:srgbClr val="000000"/>
                </a:solidFill>
                <a:effectLst/>
                <a:latin typeface="Times New Roman" panose="02020603050405020304" pitchFamily="18" charset="0"/>
                <a:ea typeface="新宋体" panose="02010609030101010101" pitchFamily="49" charset="-122"/>
              </a:rPr>
              <a:t>0-1 </a:t>
            </a:r>
            <a:r>
              <a:rPr lang="zh-CN" altLang="en-US" sz="1800" b="0" i="0" dirty="0">
                <a:solidFill>
                  <a:srgbClr val="000000"/>
                </a:solidFill>
                <a:effectLst/>
                <a:latin typeface="Times New Roman" panose="02020603050405020304" pitchFamily="18" charset="0"/>
                <a:ea typeface="新宋体" panose="02010609030101010101" pitchFamily="49" charset="-122"/>
              </a:rPr>
              <a:t>规划问题变为更易于求解的线性规划问题。</a:t>
            </a:r>
            <a:r>
              <a:rPr lang="zh-CN" altLang="en-US" dirty="0">
                <a:latin typeface="Times New Roman" panose="02020603050405020304" pitchFamily="18" charset="0"/>
                <a:ea typeface="新宋体" panose="02010609030101010101" pitchFamily="49" charset="-122"/>
              </a:rPr>
              <a:t> </a:t>
            </a:r>
            <a:endParaRPr lang="en-US" altLang="zh-CN" dirty="0">
              <a:latin typeface="Times New Roman" panose="02020603050405020304" pitchFamily="18" charset="0"/>
              <a:ea typeface="新宋体" panose="02010609030101010101" pitchFamily="49" charset="-122"/>
            </a:endParaRPr>
          </a:p>
          <a:p>
            <a:r>
              <a:rPr lang="zh-CN" altLang="en-US" sz="1800" b="0" i="0" dirty="0">
                <a:solidFill>
                  <a:srgbClr val="000000"/>
                </a:solidFill>
                <a:effectLst/>
                <a:latin typeface="Times New Roman" panose="02020603050405020304" pitchFamily="18" charset="0"/>
                <a:ea typeface="新宋体" panose="02010609030101010101" pitchFamily="49" charset="-122"/>
              </a:rPr>
              <a:t>将原本的指派矩阵 </a:t>
            </a:r>
            <a:r>
              <a:rPr lang="zh-CN" altLang="en-US" sz="1800" b="0" i="1" dirty="0">
                <a:solidFill>
                  <a:srgbClr val="000000"/>
                </a:solidFill>
                <a:effectLst/>
                <a:latin typeface="Times New Roman" panose="02020603050405020304" pitchFamily="18" charset="0"/>
                <a:ea typeface="新宋体" panose="02010609030101010101" pitchFamily="49" charset="-122"/>
              </a:rPr>
              <a:t>𝑇 </a:t>
            </a:r>
            <a:r>
              <a:rPr lang="zh-CN" altLang="en-US" sz="1800" b="0" i="0" dirty="0">
                <a:solidFill>
                  <a:srgbClr val="000000"/>
                </a:solidFill>
                <a:effectLst/>
                <a:latin typeface="Times New Roman" panose="02020603050405020304" pitchFamily="18" charset="0"/>
                <a:ea typeface="新宋体" panose="02010609030101010101" pitchFamily="49" charset="-122"/>
              </a:rPr>
              <a:t>重新定义为转运商的决策矩阵。其求解的线性规划为：</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endParaRPr lang="zh-CN" altLang="en-US" dirty="0">
              <a:latin typeface="Times New Roman" panose="02020603050405020304" pitchFamily="18" charset="0"/>
              <a:ea typeface="新宋体" panose="02010609030101010101" pitchFamily="49" charset="-122"/>
            </a:endParaRPr>
          </a:p>
        </p:txBody>
      </p:sp>
      <p:sp>
        <p:nvSpPr>
          <p:cNvPr id="7" name="日期占位符 6">
            <a:extLst>
              <a:ext uri="{FF2B5EF4-FFF2-40B4-BE49-F238E27FC236}">
                <a16:creationId xmlns:a16="http://schemas.microsoft.com/office/drawing/2014/main" id="{5159E469-1290-92A5-DED0-90F893EBD839}"/>
              </a:ext>
            </a:extLst>
          </p:cNvPr>
          <p:cNvSpPr>
            <a:spLocks noGrp="1"/>
          </p:cNvSpPr>
          <p:nvPr>
            <p:ph type="dt" sz="half" idx="10"/>
          </p:nvPr>
        </p:nvSpPr>
        <p:spPr/>
        <p:txBody>
          <a:bodyPr/>
          <a:lstStyle/>
          <a:p>
            <a:r>
              <a:rPr lang="en-US" altLang="zh-CN">
                <a:latin typeface="Times New Roman" panose="02020603050405020304" pitchFamily="18" charset="0"/>
                <a:ea typeface="新宋体" panose="02010609030101010101" pitchFamily="49" charset="-122"/>
              </a:rPr>
              <a:t>2023/7/24</a:t>
            </a:r>
            <a:endParaRPr lang="zh-CN" altLang="en-US" noProof="0" dirty="0">
              <a:latin typeface="Times New Roman" panose="02020603050405020304" pitchFamily="18" charset="0"/>
              <a:ea typeface="新宋体" panose="02010609030101010101" pitchFamily="49" charset="-122"/>
            </a:endParaRPr>
          </a:p>
        </p:txBody>
      </p:sp>
      <p:sp>
        <p:nvSpPr>
          <p:cNvPr id="8" name="页脚占位符 7">
            <a:extLst>
              <a:ext uri="{FF2B5EF4-FFF2-40B4-BE49-F238E27FC236}">
                <a16:creationId xmlns:a16="http://schemas.microsoft.com/office/drawing/2014/main" id="{5F684522-BD95-A3E8-2633-2B5DC1E36C3E}"/>
              </a:ext>
            </a:extLst>
          </p:cNvPr>
          <p:cNvSpPr>
            <a:spLocks noGrp="1"/>
          </p:cNvSpPr>
          <p:nvPr>
            <p:ph type="ftr" sz="quarter" idx="11"/>
          </p:nvPr>
        </p:nvSpPr>
        <p:spPr/>
        <p:txBody>
          <a:bodyPr/>
          <a:lstStyle/>
          <a:p>
            <a:pPr rtl="0"/>
            <a:r>
              <a:rPr lang="zh-CN" altLang="en-US">
                <a:latin typeface="Times New Roman" panose="02020603050405020304" pitchFamily="18" charset="0"/>
                <a:ea typeface="新宋体" panose="02010609030101010101" pitchFamily="49" charset="-122"/>
              </a:rPr>
              <a:t>数学建模优秀论文汇报</a:t>
            </a:r>
            <a:endParaRPr lang="zh-CN" altLang="en-US" dirty="0">
              <a:latin typeface="Times New Roman" panose="02020603050405020304" pitchFamily="18" charset="0"/>
              <a:ea typeface="新宋体" panose="02010609030101010101" pitchFamily="49" charset="-122"/>
            </a:endParaRPr>
          </a:p>
        </p:txBody>
      </p:sp>
      <p:sp>
        <p:nvSpPr>
          <p:cNvPr id="9" name="灯片编号占位符 8">
            <a:extLst>
              <a:ext uri="{FF2B5EF4-FFF2-40B4-BE49-F238E27FC236}">
                <a16:creationId xmlns:a16="http://schemas.microsoft.com/office/drawing/2014/main" id="{F9DCECDA-DAA4-4141-11C8-1FF437EDBF2C}"/>
              </a:ext>
            </a:extLst>
          </p:cNvPr>
          <p:cNvSpPr>
            <a:spLocks noGrp="1"/>
          </p:cNvSpPr>
          <p:nvPr>
            <p:ph type="sldNum" sz="quarter" idx="12"/>
          </p:nvPr>
        </p:nvSpPr>
        <p:spPr/>
        <p:txBody>
          <a:bodyPr/>
          <a:lstStyle/>
          <a:p>
            <a:fld id="{B9713C8C-8E70-45D5-AE59-23E60168254E}" type="slidenum">
              <a:rPr lang="en-US" altLang="zh-CN" noProof="0" smtClean="0">
                <a:latin typeface="Times New Roman" panose="02020603050405020304" pitchFamily="18" charset="0"/>
                <a:ea typeface="新宋体" panose="02010609030101010101" pitchFamily="49" charset="-122"/>
              </a:rPr>
              <a:pPr/>
              <a:t>18</a:t>
            </a:fld>
            <a:endParaRPr lang="zh-CN" altLang="en-US" noProof="0">
              <a:latin typeface="Times New Roman" panose="02020603050405020304" pitchFamily="18" charset="0"/>
              <a:ea typeface="新宋体" panose="02010609030101010101" pitchFamily="49" charset="-122"/>
            </a:endParaRPr>
          </a:p>
        </p:txBody>
      </p:sp>
      <p:pic>
        <p:nvPicPr>
          <p:cNvPr id="15" name="图片 14">
            <a:extLst>
              <a:ext uri="{FF2B5EF4-FFF2-40B4-BE49-F238E27FC236}">
                <a16:creationId xmlns:a16="http://schemas.microsoft.com/office/drawing/2014/main" id="{6F827D71-B476-AAB9-CD72-57B3A1FF1D15}"/>
              </a:ext>
            </a:extLst>
          </p:cNvPr>
          <p:cNvPicPr>
            <a:picLocks noChangeAspect="1"/>
          </p:cNvPicPr>
          <p:nvPr/>
        </p:nvPicPr>
        <p:blipFill>
          <a:blip r:embed="rId2"/>
          <a:stretch>
            <a:fillRect/>
          </a:stretch>
        </p:blipFill>
        <p:spPr>
          <a:xfrm>
            <a:off x="7366453" y="4287902"/>
            <a:ext cx="2610214" cy="1476581"/>
          </a:xfrm>
          <a:prstGeom prst="rect">
            <a:avLst/>
          </a:prstGeom>
        </p:spPr>
      </p:pic>
    </p:spTree>
    <p:extLst>
      <p:ext uri="{BB962C8B-B14F-4D97-AF65-F5344CB8AC3E}">
        <p14:creationId xmlns:p14="http://schemas.microsoft.com/office/powerpoint/2010/main" val="258862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占位符 20">
            <a:extLst>
              <a:ext uri="{FF2B5EF4-FFF2-40B4-BE49-F238E27FC236}">
                <a16:creationId xmlns:a16="http://schemas.microsoft.com/office/drawing/2014/main" id="{C0AA5E5B-9A0B-4837-9008-6B83089C194E}"/>
              </a:ext>
            </a:extLst>
          </p:cNvPr>
          <p:cNvPicPr>
            <a:picLocks noGrp="1" noChangeAspect="1"/>
          </p:cNvPicPr>
          <p:nvPr>
            <p:ph type="pic" sz="quarter" idx="16"/>
          </p:nvPr>
        </p:nvPicPr>
        <p:blipFill>
          <a:blip r:embed="rId3"/>
          <a:srcRect t="6995" b="6995"/>
          <a:stretch/>
        </p:blipFill>
        <p:spPr/>
      </p:pic>
      <p:pic>
        <p:nvPicPr>
          <p:cNvPr id="23" name="图片占位符 22">
            <a:extLst>
              <a:ext uri="{FF2B5EF4-FFF2-40B4-BE49-F238E27FC236}">
                <a16:creationId xmlns:a16="http://schemas.microsoft.com/office/drawing/2014/main" id="{D98BD80F-ADD8-4A4B-93EA-5B25442FD2F9}"/>
              </a:ext>
            </a:extLst>
          </p:cNvPr>
          <p:cNvPicPr>
            <a:picLocks noGrp="1" noChangeAspect="1"/>
          </p:cNvPicPr>
          <p:nvPr>
            <p:ph type="pic" sz="quarter" idx="17"/>
          </p:nvPr>
        </p:nvPicPr>
        <p:blipFill>
          <a:blip r:embed="rId3"/>
          <a:srcRect t="26451" b="26451"/>
          <a:stretch/>
        </p:blipFill>
        <p:spPr/>
      </p:pic>
      <p:sp>
        <p:nvSpPr>
          <p:cNvPr id="4" name="标题 3">
            <a:extLst>
              <a:ext uri="{FF2B5EF4-FFF2-40B4-BE49-F238E27FC236}">
                <a16:creationId xmlns:a16="http://schemas.microsoft.com/office/drawing/2014/main" id="{8CA6E381-7CDD-4999-B9C7-CD31E749FD95}"/>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请各位批评指正</a:t>
            </a:r>
          </a:p>
        </p:txBody>
      </p:sp>
      <p:sp>
        <p:nvSpPr>
          <p:cNvPr id="5" name="文本占位符 4">
            <a:extLst>
              <a:ext uri="{FF2B5EF4-FFF2-40B4-BE49-F238E27FC236}">
                <a16:creationId xmlns:a16="http://schemas.microsoft.com/office/drawing/2014/main" id="{BCDB3C5E-E520-4B9D-8574-178AD4C9F286}"/>
              </a:ext>
            </a:extLst>
          </p:cNvPr>
          <p:cNvSpPr>
            <a:spLocks noGrp="1"/>
          </p:cNvSpPr>
          <p:nvPr>
            <p:ph type="body" sz="quarter" idx="13"/>
          </p:nvPr>
        </p:nvSpPr>
        <p:spPr/>
        <p:txBody>
          <a:bodyPr rtlCol="0"/>
          <a:lstStyle/>
          <a:p>
            <a:pPr rtl="0"/>
            <a:r>
              <a:rPr lang="zh-CN" altLang="en-US" dirty="0">
                <a:latin typeface="Times New Roman" panose="02020603050405020304" pitchFamily="18" charset="0"/>
                <a:ea typeface="新宋体" panose="02010609030101010101" pitchFamily="49" charset="-122"/>
              </a:rPr>
              <a:t>汇报人：田博松</a:t>
            </a:r>
          </a:p>
        </p:txBody>
      </p:sp>
      <p:sp>
        <p:nvSpPr>
          <p:cNvPr id="10" name="文本占位符 9">
            <a:extLst>
              <a:ext uri="{FF2B5EF4-FFF2-40B4-BE49-F238E27FC236}">
                <a16:creationId xmlns:a16="http://schemas.microsoft.com/office/drawing/2014/main" id="{4C8B0F30-95FD-437A-9D9B-F937C36E9C85}"/>
              </a:ext>
            </a:extLst>
          </p:cNvPr>
          <p:cNvSpPr>
            <a:spLocks noGrp="1"/>
          </p:cNvSpPr>
          <p:nvPr>
            <p:ph type="body" sz="quarter" idx="14"/>
          </p:nvPr>
        </p:nvSpPr>
        <p:spPr/>
        <p:txBody>
          <a:bodyPr rtlCol="0"/>
          <a:lstStyle/>
          <a:p>
            <a:pPr rtl="0"/>
            <a:r>
              <a:rPr lang="en-US" altLang="zh-CN" dirty="0">
                <a:latin typeface="Times New Roman" panose="02020603050405020304" pitchFamily="18" charset="0"/>
                <a:ea typeface="新宋体" panose="02010609030101010101" pitchFamily="49" charset="-122"/>
              </a:rPr>
              <a:t>Mail</a:t>
            </a:r>
            <a:r>
              <a:rPr lang="zh-CN" altLang="en-US" dirty="0">
                <a:latin typeface="Times New Roman" panose="02020603050405020304" pitchFamily="18" charset="0"/>
                <a:ea typeface="新宋体" panose="02010609030101010101" pitchFamily="49" charset="-122"/>
              </a:rPr>
              <a:t>：</a:t>
            </a:r>
            <a:r>
              <a:rPr lang="en-US" altLang="zh-CN" dirty="0">
                <a:latin typeface="Times New Roman" panose="02020603050405020304" pitchFamily="18" charset="0"/>
                <a:ea typeface="新宋体" panose="02010609030101010101" pitchFamily="49" charset="-122"/>
              </a:rPr>
              <a:t>tianbosong2674@outlook.com</a:t>
            </a:r>
            <a:endParaRPr lang="zh-CN" altLang="en-US"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A85D8F-96DF-414F-96F0-8F01B9758670}"/>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目录</a:t>
            </a:r>
          </a:p>
        </p:txBody>
      </p:sp>
      <p:pic>
        <p:nvPicPr>
          <p:cNvPr id="11" name="图片占位符 10">
            <a:extLst>
              <a:ext uri="{FF2B5EF4-FFF2-40B4-BE49-F238E27FC236}">
                <a16:creationId xmlns:a16="http://schemas.microsoft.com/office/drawing/2014/main" id="{86865FD9-DFA3-490C-B372-0EDD4BED9C59}"/>
              </a:ext>
            </a:extLst>
          </p:cNvPr>
          <p:cNvPicPr>
            <a:picLocks noGrp="1" noChangeAspect="1"/>
          </p:cNvPicPr>
          <p:nvPr>
            <p:ph type="pic" sz="quarter" idx="16"/>
          </p:nvPr>
        </p:nvPicPr>
        <p:blipFill>
          <a:blip r:embed="rId3"/>
          <a:srcRect l="6714" r="6714"/>
          <a:stretch/>
        </p:blipFill>
        <p:spPr/>
      </p:pic>
      <p:pic>
        <p:nvPicPr>
          <p:cNvPr id="13" name="图片占位符 12">
            <a:extLst>
              <a:ext uri="{FF2B5EF4-FFF2-40B4-BE49-F238E27FC236}">
                <a16:creationId xmlns:a16="http://schemas.microsoft.com/office/drawing/2014/main" id="{55CEEF7E-98C5-40BC-941B-88FA9196B7B7}"/>
              </a:ext>
            </a:extLst>
          </p:cNvPr>
          <p:cNvPicPr>
            <a:picLocks noGrp="1" noChangeAspect="1"/>
          </p:cNvPicPr>
          <p:nvPr>
            <p:ph type="pic" sz="quarter" idx="13"/>
          </p:nvPr>
        </p:nvPicPr>
        <p:blipFill>
          <a:blip r:embed="rId3"/>
          <a:srcRect l="18170" r="18170"/>
          <a:stretch/>
        </p:blipFill>
        <p:spPr/>
      </p:pic>
      <p:sp>
        <p:nvSpPr>
          <p:cNvPr id="5" name="内容占位符 4">
            <a:extLst>
              <a:ext uri="{FF2B5EF4-FFF2-40B4-BE49-F238E27FC236}">
                <a16:creationId xmlns:a16="http://schemas.microsoft.com/office/drawing/2014/main" id="{07F79409-2936-4FDC-BF6F-45FC9FDA836A}"/>
              </a:ext>
            </a:extLst>
          </p:cNvPr>
          <p:cNvSpPr>
            <a:spLocks noGrp="1"/>
          </p:cNvSpPr>
          <p:nvPr>
            <p:ph idx="1"/>
          </p:nvPr>
        </p:nvSpPr>
        <p:spPr>
          <a:xfrm>
            <a:off x="838200" y="3067727"/>
            <a:ext cx="3481251" cy="1253289"/>
          </a:xfrm>
        </p:spPr>
        <p:txBody>
          <a:bodyPr rtlCol="0">
            <a:normAutofit lnSpcReduction="10000"/>
          </a:bodyPr>
          <a:lstStyle/>
          <a:p>
            <a:pPr rtl="0"/>
            <a:r>
              <a:rPr lang="zh-CN" altLang="en-US" dirty="0">
                <a:latin typeface="Times New Roman" panose="02020603050405020304" pitchFamily="18" charset="0"/>
                <a:ea typeface="新宋体" panose="02010609030101010101" pitchFamily="49" charset="-122"/>
              </a:rPr>
              <a:t>问题摘要</a:t>
            </a:r>
          </a:p>
          <a:p>
            <a:pPr rtl="0"/>
            <a:r>
              <a:rPr lang="zh-CN" altLang="en-US" dirty="0">
                <a:latin typeface="Times New Roman" panose="02020603050405020304" pitchFamily="18" charset="0"/>
                <a:ea typeface="新宋体" panose="02010609030101010101" pitchFamily="49" charset="-122"/>
              </a:rPr>
              <a:t>问题分析</a:t>
            </a:r>
          </a:p>
          <a:p>
            <a:pPr rtl="0"/>
            <a:r>
              <a:rPr lang="zh-CN" altLang="en-US" dirty="0">
                <a:latin typeface="Times New Roman" panose="02020603050405020304" pitchFamily="18" charset="0"/>
                <a:ea typeface="新宋体" panose="02010609030101010101" pitchFamily="49" charset="-122"/>
              </a:rPr>
              <a:t>模型建立与问题解决</a:t>
            </a:r>
          </a:p>
          <a:p>
            <a:pPr rtl="0"/>
            <a:endParaRPr lang="zh-CN" altLang="en-US" dirty="0">
              <a:latin typeface="Times New Roman" panose="02020603050405020304" pitchFamily="18" charset="0"/>
              <a:ea typeface="新宋体" panose="02010609030101010101" pitchFamily="49" charset="-122"/>
            </a:endParaRPr>
          </a:p>
          <a:p>
            <a:pPr rtl="0"/>
            <a:endParaRPr lang="zh-CN" altLang="en-US" dirty="0">
              <a:latin typeface="Times New Roman" panose="02020603050405020304" pitchFamily="18" charset="0"/>
              <a:ea typeface="新宋体" panose="02010609030101010101" pitchFamily="49" charset="-122"/>
            </a:endParaRPr>
          </a:p>
        </p:txBody>
      </p:sp>
      <p:pic>
        <p:nvPicPr>
          <p:cNvPr id="15" name="图片占位符 14">
            <a:extLst>
              <a:ext uri="{FF2B5EF4-FFF2-40B4-BE49-F238E27FC236}">
                <a16:creationId xmlns:a16="http://schemas.microsoft.com/office/drawing/2014/main" id="{949D770F-0604-41BE-87F0-65B08CC353C6}"/>
              </a:ext>
            </a:extLst>
          </p:cNvPr>
          <p:cNvPicPr>
            <a:picLocks noGrp="1" noChangeAspect="1"/>
          </p:cNvPicPr>
          <p:nvPr>
            <p:ph type="pic" sz="quarter" idx="15"/>
          </p:nvPr>
        </p:nvPicPr>
        <p:blipFill>
          <a:blip r:embed="rId3"/>
          <a:srcRect t="2236" b="2236"/>
          <a:stretch/>
        </p:blipFill>
        <p:spPr/>
      </p:pic>
      <p:pic>
        <p:nvPicPr>
          <p:cNvPr id="17" name="图片占位符 16">
            <a:extLst>
              <a:ext uri="{FF2B5EF4-FFF2-40B4-BE49-F238E27FC236}">
                <a16:creationId xmlns:a16="http://schemas.microsoft.com/office/drawing/2014/main" id="{B9BCE927-4F46-4797-9BD3-B816E2B4CEA5}"/>
              </a:ext>
            </a:extLst>
          </p:cNvPr>
          <p:cNvPicPr>
            <a:picLocks noGrp="1" noChangeAspect="1"/>
          </p:cNvPicPr>
          <p:nvPr>
            <p:ph type="pic" sz="quarter" idx="14"/>
          </p:nvPr>
        </p:nvPicPr>
        <p:blipFill>
          <a:blip r:embed="rId3"/>
          <a:srcRect l="11509" r="11509"/>
          <a:stretch/>
        </p:blipFill>
        <p:spPr>
          <a:xfrm>
            <a:off x="9081588" y="3896475"/>
            <a:ext cx="3109415" cy="3055044"/>
          </a:xfrm>
        </p:spPr>
      </p:pic>
      <p:sp>
        <p:nvSpPr>
          <p:cNvPr id="26" name="页脚占位符 25">
            <a:extLst>
              <a:ext uri="{FF2B5EF4-FFF2-40B4-BE49-F238E27FC236}">
                <a16:creationId xmlns:a16="http://schemas.microsoft.com/office/drawing/2014/main" id="{0E469817-940E-4A7E-82D2-9FC9B4D3AA33}"/>
              </a:ext>
            </a:extLst>
          </p:cNvPr>
          <p:cNvSpPr>
            <a:spLocks noGrp="1"/>
          </p:cNvSpPr>
          <p:nvPr>
            <p:ph type="ftr" sz="quarter" idx="11"/>
          </p:nvPr>
        </p:nvSpPr>
        <p:spPr/>
        <p:txBody>
          <a:bodyPr rtlCol="0"/>
          <a:lstStyle/>
          <a:p>
            <a:pPr algn="l" rtl="0"/>
            <a:r>
              <a:rPr lang="zh-CN" altLang="en-US" dirty="0">
                <a:latin typeface="Times New Roman" panose="02020603050405020304" pitchFamily="18" charset="0"/>
                <a:ea typeface="新宋体" panose="02010609030101010101" pitchFamily="49" charset="-122"/>
              </a:rPr>
              <a:t>数学建模优秀论文汇报</a:t>
            </a:r>
          </a:p>
        </p:txBody>
      </p:sp>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F67F229A-48C3-4BE7-96EC-3C05DC7FB720}"/>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问题摘要</a:t>
            </a:r>
          </a:p>
        </p:txBody>
      </p:sp>
      <p:sp>
        <p:nvSpPr>
          <p:cNvPr id="11" name="内容占位符 10">
            <a:extLst>
              <a:ext uri="{FF2B5EF4-FFF2-40B4-BE49-F238E27FC236}">
                <a16:creationId xmlns:a16="http://schemas.microsoft.com/office/drawing/2014/main" id="{7041F48D-F184-4F9F-B5AC-F127F0898F39}"/>
              </a:ext>
            </a:extLst>
          </p:cNvPr>
          <p:cNvSpPr>
            <a:spLocks noGrp="1"/>
          </p:cNvSpPr>
          <p:nvPr>
            <p:ph sz="quarter" idx="13"/>
          </p:nvPr>
        </p:nvSpPr>
        <p:spPr/>
        <p:txBody>
          <a:bodyPr rtlCol="0">
            <a:normAutofit fontScale="92500" lnSpcReduction="10000"/>
          </a:bodyPr>
          <a:lstStyle/>
          <a:p>
            <a:pPr rtl="0"/>
            <a:r>
              <a:rPr lang="zh-CN" altLang="en-US" b="0" i="0" dirty="0">
                <a:effectLst/>
                <a:latin typeface="Times New Roman" panose="02020603050405020304" pitchFamily="18" charset="0"/>
                <a:ea typeface="新宋体" panose="02010609030101010101" pitchFamily="49" charset="-122"/>
              </a:rPr>
              <a:t>这篇文章的摘要部分介绍了一个解决生产企业原材料订购与决策问题的综合模型。该模型结合了统计学习和优化方法，针对不同问题建立了相应的模型和求解方法。</a:t>
            </a:r>
            <a:endParaRPr lang="en-US" altLang="zh-CN" b="0" i="0" dirty="0">
              <a:effectLst/>
              <a:latin typeface="Times New Roman" panose="02020603050405020304" pitchFamily="18" charset="0"/>
              <a:ea typeface="新宋体" panose="02010609030101010101" pitchFamily="49" charset="-122"/>
            </a:endParaRPr>
          </a:p>
          <a:p>
            <a:pPr rtl="0"/>
            <a:r>
              <a:rPr lang="zh-CN" altLang="en-US" b="0" i="0" dirty="0">
                <a:effectLst/>
                <a:latin typeface="Times New Roman" panose="02020603050405020304" pitchFamily="18" charset="0"/>
                <a:ea typeface="新宋体" panose="02010609030101010101" pitchFamily="49" charset="-122"/>
              </a:rPr>
              <a:t>首先，针对供应商的重要性评级问题，通过数据分析和特征工程，采用集成学习的思想，综合了供应量优先模型、熵权模型和聚类模型，得出重要性的候选供应商。</a:t>
            </a:r>
            <a:endParaRPr lang="en-US" altLang="zh-CN" b="0" i="0" dirty="0">
              <a:effectLst/>
              <a:latin typeface="Times New Roman" panose="02020603050405020304" pitchFamily="18" charset="0"/>
              <a:ea typeface="新宋体" panose="02010609030101010101" pitchFamily="49" charset="-122"/>
            </a:endParaRPr>
          </a:p>
          <a:p>
            <a:pPr rtl="0"/>
            <a:r>
              <a:rPr lang="zh-CN" altLang="en-US" b="0" i="0" dirty="0">
                <a:effectLst/>
                <a:latin typeface="Times New Roman" panose="02020603050405020304" pitchFamily="18" charset="0"/>
                <a:ea typeface="新宋体" panose="02010609030101010101" pitchFamily="49" charset="-122"/>
              </a:rPr>
              <a:t>其次，针对企业订购方案和转运方案的多步骤决策问题，建立了加权移动平均模型和其他数学模型，并通过剪枝和贪心算法选择候选供应商，最后转化为</a:t>
            </a:r>
            <a:r>
              <a:rPr lang="en-US" altLang="zh-CN" b="0" i="0" dirty="0">
                <a:effectLst/>
                <a:latin typeface="Times New Roman" panose="02020603050405020304" pitchFamily="18" charset="0"/>
                <a:ea typeface="新宋体" panose="02010609030101010101" pitchFamily="49" charset="-122"/>
              </a:rPr>
              <a:t>0-1</a:t>
            </a:r>
            <a:r>
              <a:rPr lang="zh-CN" altLang="en-US" b="0" i="0" dirty="0">
                <a:effectLst/>
                <a:latin typeface="Times New Roman" panose="02020603050405020304" pitchFamily="18" charset="0"/>
                <a:ea typeface="新宋体" panose="02010609030101010101" pitchFamily="49" charset="-122"/>
              </a:rPr>
              <a:t>规划求解。</a:t>
            </a:r>
            <a:endParaRPr lang="en-US" altLang="zh-CN" b="0" i="0" dirty="0">
              <a:effectLst/>
              <a:latin typeface="Times New Roman" panose="02020603050405020304" pitchFamily="18" charset="0"/>
              <a:ea typeface="新宋体" panose="02010609030101010101" pitchFamily="49" charset="-122"/>
            </a:endParaRPr>
          </a:p>
          <a:p>
            <a:pPr rtl="0"/>
            <a:r>
              <a:rPr lang="zh-CN" altLang="en-US" b="0" i="0" dirty="0">
                <a:effectLst/>
                <a:latin typeface="Times New Roman" panose="02020603050405020304" pitchFamily="18" charset="0"/>
                <a:ea typeface="新宋体" panose="02010609030101010101" pitchFamily="49" charset="-122"/>
              </a:rPr>
              <a:t>然后，针对企业多目标的决策问题，通过建立供应商的统计模型和鼓励稀疏性的范数惩罚策略，将多目标问题转化为单目标决策问题。</a:t>
            </a:r>
            <a:endParaRPr lang="en-US" altLang="zh-CN" b="0" i="0" dirty="0">
              <a:effectLst/>
              <a:latin typeface="Times New Roman" panose="02020603050405020304" pitchFamily="18" charset="0"/>
              <a:ea typeface="新宋体" panose="02010609030101010101" pitchFamily="49" charset="-122"/>
            </a:endParaRPr>
          </a:p>
          <a:p>
            <a:pPr rtl="0"/>
            <a:r>
              <a:rPr lang="zh-CN" altLang="en-US" b="0" i="0" dirty="0">
                <a:effectLst/>
                <a:latin typeface="Times New Roman" panose="02020603050405020304" pitchFamily="18" charset="0"/>
                <a:ea typeface="新宋体" panose="02010609030101010101" pitchFamily="49" charset="-122"/>
              </a:rPr>
              <a:t>最后，针对企业最大产能的寻求问题，将其转化为存在性判定问题。这个综合模型为解决生产企业的原材料订购与决策问题提供了一种有效的方法。</a:t>
            </a:r>
            <a:endParaRPr lang="zh-CN" altLang="en-US" sz="1800" dirty="0">
              <a:latin typeface="Times New Roman" panose="02020603050405020304" pitchFamily="18" charset="0"/>
              <a:ea typeface="新宋体" panose="02010609030101010101" pitchFamily="49" charset="-122"/>
            </a:endParaRPr>
          </a:p>
        </p:txBody>
      </p:sp>
      <p:sp>
        <p:nvSpPr>
          <p:cNvPr id="12" name="日期占位符 11">
            <a:extLst>
              <a:ext uri="{FF2B5EF4-FFF2-40B4-BE49-F238E27FC236}">
                <a16:creationId xmlns:a16="http://schemas.microsoft.com/office/drawing/2014/main" id="{9C693BAD-6B4E-48AD-88BF-D933B374A1F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13" name="页脚占位符 12">
            <a:extLst>
              <a:ext uri="{FF2B5EF4-FFF2-40B4-BE49-F238E27FC236}">
                <a16:creationId xmlns:a16="http://schemas.microsoft.com/office/drawing/2014/main" id="{1B9E4CF7-70FB-40DF-BE47-6E5AE3154753}"/>
              </a:ext>
            </a:extLst>
          </p:cNvPr>
          <p:cNvSpPr>
            <a:spLocks noGrp="1"/>
          </p:cNvSpPr>
          <p:nvPr>
            <p:ph type="ftr" sz="quarter" idx="11"/>
          </p:nvPr>
        </p:nvSpPr>
        <p:spPr>
          <a:xfrm>
            <a:off x="5881620" y="6354536"/>
            <a:ext cx="1708285" cy="365125"/>
          </a:xfrm>
        </p:spPr>
        <p:txBody>
          <a:bodyPr rtlCol="0"/>
          <a:lstStyle/>
          <a:p>
            <a:pPr algn="l" rtl="0"/>
            <a:r>
              <a:rPr lang="zh-CN" altLang="en-US" dirty="0">
                <a:latin typeface="Times New Roman" panose="02020603050405020304" pitchFamily="18" charset="0"/>
                <a:ea typeface="新宋体" panose="02010609030101010101" pitchFamily="49" charset="-122"/>
              </a:rPr>
              <a:t>数学建模优秀论文汇报</a:t>
            </a:r>
          </a:p>
        </p:txBody>
      </p:sp>
      <p:sp>
        <p:nvSpPr>
          <p:cNvPr id="14" name="灯片编号占位符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rtlCol="0"/>
          <a:lstStyle/>
          <a:p>
            <a:pPr rtl="0"/>
            <a:fld id="{B9713C8C-8E70-45D5-AE59-23E60168254E}" type="slidenum">
              <a:rPr lang="en-US" altLang="zh-CN" smtClean="0">
                <a:latin typeface="Times New Roman" panose="02020603050405020304" pitchFamily="18" charset="0"/>
                <a:ea typeface="新宋体" panose="02010609030101010101" pitchFamily="49" charset="-122"/>
              </a:rPr>
              <a:t>3</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a:extLst>
              <a:ext uri="{FF2B5EF4-FFF2-40B4-BE49-F238E27FC236}">
                <a16:creationId xmlns:a16="http://schemas.microsoft.com/office/drawing/2014/main" id="{2E3A6B9C-61DE-478A-BBBB-7765E56378A3}"/>
              </a:ext>
            </a:extLst>
          </p:cNvPr>
          <p:cNvPicPr>
            <a:picLocks noGrp="1" noChangeAspect="1"/>
          </p:cNvPicPr>
          <p:nvPr>
            <p:ph type="pic" sz="quarter" idx="13"/>
          </p:nvPr>
        </p:nvPicPr>
        <p:blipFill>
          <a:blip r:embed="rId3"/>
          <a:srcRect l="13005" r="13005"/>
          <a:stretch/>
        </p:blipFill>
        <p:spPr/>
      </p:pic>
      <p:pic>
        <p:nvPicPr>
          <p:cNvPr id="9" name="图片占位符 8">
            <a:extLst>
              <a:ext uri="{FF2B5EF4-FFF2-40B4-BE49-F238E27FC236}">
                <a16:creationId xmlns:a16="http://schemas.microsoft.com/office/drawing/2014/main" id="{62E8AA20-DC84-4901-B726-97173C509248}"/>
              </a:ext>
            </a:extLst>
          </p:cNvPr>
          <p:cNvPicPr>
            <a:picLocks noGrp="1" noChangeAspect="1"/>
          </p:cNvPicPr>
          <p:nvPr>
            <p:ph type="pic" sz="quarter" idx="14"/>
          </p:nvPr>
        </p:nvPicPr>
        <p:blipFill>
          <a:blip r:embed="rId3"/>
          <a:srcRect l="1804" r="1804"/>
          <a:stretch/>
        </p:blipFill>
        <p:spPr/>
      </p:pic>
      <p:sp>
        <p:nvSpPr>
          <p:cNvPr id="4" name="标题 3">
            <a:extLst>
              <a:ext uri="{FF2B5EF4-FFF2-40B4-BE49-F238E27FC236}">
                <a16:creationId xmlns:a16="http://schemas.microsoft.com/office/drawing/2014/main" id="{C278FAAB-8DFA-4475-B8B6-51A3ED193119}"/>
              </a:ext>
            </a:extLst>
          </p:cNvPr>
          <p:cNvSpPr>
            <a:spLocks noGrp="1"/>
          </p:cNvSpPr>
          <p:nvPr>
            <p:ph type="title"/>
          </p:nvPr>
        </p:nvSpPr>
        <p:spPr>
          <a:xfrm>
            <a:off x="5422827" y="4564162"/>
            <a:ext cx="6108192" cy="1463040"/>
          </a:xfrm>
        </p:spPr>
        <p:txBody>
          <a:bodyPr rtlCol="0"/>
          <a:lstStyle/>
          <a:p>
            <a:pPr rtl="0"/>
            <a:r>
              <a:rPr lang="zh-CN" altLang="en-US" sz="4800" dirty="0">
                <a:latin typeface="Times New Roman" panose="02020603050405020304" pitchFamily="18" charset="0"/>
                <a:ea typeface="新宋体" panose="02010609030101010101" pitchFamily="49" charset="-122"/>
              </a:rPr>
              <a:t>问题的分析</a:t>
            </a:r>
            <a:endParaRPr lang="zh-CN" altLang="en-US"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63372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02820-7F02-4F5F-8933-C0B61CFA2E08}"/>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问题一的分析</a:t>
            </a:r>
          </a:p>
        </p:txBody>
      </p:sp>
      <p:sp>
        <p:nvSpPr>
          <p:cNvPr id="4" name="日期占位符 5">
            <a:extLst>
              <a:ext uri="{FF2B5EF4-FFF2-40B4-BE49-F238E27FC236}">
                <a16:creationId xmlns:a16="http://schemas.microsoft.com/office/drawing/2014/main" id="{523A727A-BD22-42EE-9500-BBEF455DA5DE}"/>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5" name="页脚占位符 6">
            <a:extLst>
              <a:ext uri="{FF2B5EF4-FFF2-40B4-BE49-F238E27FC236}">
                <a16:creationId xmlns:a16="http://schemas.microsoft.com/office/drawing/2014/main" id="{D00329E9-36A4-4FA9-9FBD-412BCEF20954}"/>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7" name="灯片编号占位符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a:t>5</a:t>
            </a:fld>
            <a:endParaRPr lang="zh-CN" altLang="en-US" dirty="0">
              <a:latin typeface="Times New Roman" panose="02020603050405020304" pitchFamily="18" charset="0"/>
              <a:ea typeface="新宋体" panose="02010609030101010101" pitchFamily="49" charset="-122"/>
            </a:endParaRPr>
          </a:p>
        </p:txBody>
      </p:sp>
      <p:sp>
        <p:nvSpPr>
          <p:cNvPr id="8" name="内容占位符 7">
            <a:extLst>
              <a:ext uri="{FF2B5EF4-FFF2-40B4-BE49-F238E27FC236}">
                <a16:creationId xmlns:a16="http://schemas.microsoft.com/office/drawing/2014/main" id="{54580002-8803-BA7D-5DA0-9BFAE0B6639D}"/>
              </a:ext>
            </a:extLst>
          </p:cNvPr>
          <p:cNvSpPr>
            <a:spLocks noGrp="1"/>
          </p:cNvSpPr>
          <p:nvPr>
            <p:ph idx="1"/>
          </p:nvPr>
        </p:nvSpPr>
        <p:spPr/>
        <p:txBody>
          <a:bodyPr/>
          <a:lstStyle/>
          <a:p>
            <a:r>
              <a:rPr lang="zh-CN" altLang="en-US" b="0" i="0" dirty="0">
                <a:effectLst/>
                <a:latin typeface="Times New Roman" panose="02020603050405020304" pitchFamily="18" charset="0"/>
                <a:ea typeface="新宋体" panose="02010609030101010101" pitchFamily="49" charset="-122"/>
              </a:rPr>
              <a:t>本质上为供应商重要性评价体系的构建问题</a:t>
            </a:r>
            <a:endParaRPr lang="en-US" altLang="zh-CN" b="0" i="0" dirty="0">
              <a:effectLst/>
              <a:latin typeface="Times New Roman" panose="02020603050405020304" pitchFamily="18" charset="0"/>
              <a:ea typeface="新宋体" panose="02010609030101010101" pitchFamily="49" charset="-122"/>
            </a:endParaRPr>
          </a:p>
          <a:p>
            <a:r>
              <a:rPr lang="zh-CN" altLang="en-US" b="0" i="0" dirty="0">
                <a:effectLst/>
                <a:latin typeface="Times New Roman" panose="02020603050405020304" pitchFamily="18" charset="0"/>
                <a:ea typeface="新宋体" panose="02010609030101010101" pitchFamily="49" charset="-122"/>
              </a:rPr>
              <a:t>关键在于从题目给出的数据中挖掘数据的特征</a:t>
            </a:r>
            <a:endParaRPr lang="en-US" altLang="zh-CN" b="0" i="0" dirty="0">
              <a:effectLst/>
              <a:latin typeface="Times New Roman" panose="02020603050405020304" pitchFamily="18" charset="0"/>
              <a:ea typeface="新宋体" panose="02010609030101010101" pitchFamily="49" charset="-122"/>
            </a:endParaRPr>
          </a:p>
          <a:p>
            <a:r>
              <a:rPr lang="zh-CN" altLang="en-US" b="0" i="0" dirty="0">
                <a:effectLst/>
                <a:latin typeface="Times New Roman" panose="02020603050405020304" pitchFamily="18" charset="0"/>
                <a:ea typeface="新宋体" panose="02010609030101010101" pitchFamily="49" charset="-122"/>
              </a:rPr>
              <a:t>根据统 计学习等学科知识定义并且计算供应商的重要性。</a:t>
            </a:r>
            <a:endParaRPr lang="en-US" altLang="zh-CN" b="0" i="0" dirty="0">
              <a:effectLst/>
              <a:latin typeface="Times New Roman" panose="02020603050405020304" pitchFamily="18" charset="0"/>
              <a:ea typeface="新宋体" panose="02010609030101010101" pitchFamily="49" charset="-122"/>
            </a:endParaRPr>
          </a:p>
          <a:p>
            <a:r>
              <a:rPr lang="zh-CN" altLang="en-US" dirty="0">
                <a:latin typeface="Times New Roman" panose="02020603050405020304" pitchFamily="18" charset="0"/>
                <a:ea typeface="新宋体" panose="02010609030101010101" pitchFamily="49" charset="-122"/>
              </a:rPr>
              <a:t>对数据进行可视化分析，把握数据的基本性特征</a:t>
            </a:r>
            <a:endParaRPr lang="en-US" altLang="zh-CN" dirty="0">
              <a:latin typeface="Times New Roman" panose="02020603050405020304" pitchFamily="18" charset="0"/>
              <a:ea typeface="新宋体" panose="02010609030101010101" pitchFamily="49" charset="-122"/>
            </a:endParaRPr>
          </a:p>
          <a:p>
            <a:r>
              <a:rPr lang="zh-CN" altLang="en-US" dirty="0">
                <a:latin typeface="Times New Roman" panose="02020603050405020304" pitchFamily="18" charset="0"/>
                <a:ea typeface="新宋体" panose="02010609030101010101" pitchFamily="49" charset="-122"/>
              </a:rPr>
              <a:t>对离群点和异常值进行检查和排除，寻找数据分布的规律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81750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问题二的分析</a:t>
            </a:r>
          </a:p>
        </p:txBody>
      </p:sp>
      <p:sp>
        <p:nvSpPr>
          <p:cNvPr id="3" name="文本占位符 2">
            <a:extLst>
              <a:ext uri="{FF2B5EF4-FFF2-40B4-BE49-F238E27FC236}">
                <a16:creationId xmlns:a16="http://schemas.microsoft.com/office/drawing/2014/main" id="{90C0EF52-4912-4B03-AC36-1F323C916D80}"/>
              </a:ext>
            </a:extLst>
          </p:cNvPr>
          <p:cNvSpPr>
            <a:spLocks noGrp="1"/>
          </p:cNvSpPr>
          <p:nvPr>
            <p:ph type="body" idx="1"/>
          </p:nvPr>
        </p:nvSpPr>
        <p:spPr/>
        <p:txBody>
          <a:bodyPr rtlCol="0"/>
          <a:lstStyle/>
          <a:p>
            <a:r>
              <a:rPr lang="zh-CN" altLang="en-US" dirty="0">
                <a:latin typeface="Times New Roman" panose="02020603050405020304" pitchFamily="18" charset="0"/>
                <a:ea typeface="新宋体" panose="02010609030101010101" pitchFamily="49" charset="-122"/>
              </a:rPr>
              <a:t>候选供应商的选择 </a:t>
            </a:r>
          </a:p>
        </p:txBody>
      </p:sp>
      <p:sp>
        <p:nvSpPr>
          <p:cNvPr id="4" name="内容占位符 3">
            <a:extLst>
              <a:ext uri="{FF2B5EF4-FFF2-40B4-BE49-F238E27FC236}">
                <a16:creationId xmlns:a16="http://schemas.microsoft.com/office/drawing/2014/main" id="{B32D0151-A8F0-46E3-8A2B-11A93ECEEC14}"/>
              </a:ext>
            </a:extLst>
          </p:cNvPr>
          <p:cNvSpPr>
            <a:spLocks noGrp="1"/>
          </p:cNvSpPr>
          <p:nvPr>
            <p:ph sz="half" idx="2"/>
          </p:nvPr>
        </p:nvSpPr>
        <p:spPr/>
        <p:txBody>
          <a:bodyPr rtlCol="0"/>
          <a:lstStyle/>
          <a:p>
            <a:pPr rtl="0"/>
            <a:r>
              <a:rPr lang="zh-CN" altLang="en-US" sz="1800" b="0" i="0" dirty="0">
                <a:solidFill>
                  <a:srgbClr val="000000"/>
                </a:solidFill>
                <a:effectLst/>
                <a:latin typeface="Times New Roman" panose="02020603050405020304" pitchFamily="18" charset="0"/>
                <a:ea typeface="新宋体" panose="02010609030101010101" pitchFamily="49" charset="-122"/>
              </a:rPr>
              <a:t>该子决策任务的优化目标应为最小化候选供应商的数量，使用最少的供应商使得其生产的需求得到相应的满足</a:t>
            </a:r>
            <a:r>
              <a:rPr lang="zh-CN" altLang="en-US" dirty="0">
                <a:latin typeface="Times New Roman" panose="02020603050405020304" pitchFamily="18" charset="0"/>
                <a:ea typeface="新宋体" panose="02010609030101010101" pitchFamily="49" charset="-122"/>
              </a:rPr>
              <a:t> 。</a:t>
            </a:r>
          </a:p>
        </p:txBody>
      </p:sp>
      <p:sp>
        <p:nvSpPr>
          <p:cNvPr id="5" name="文本占位符 4">
            <a:extLst>
              <a:ext uri="{FF2B5EF4-FFF2-40B4-BE49-F238E27FC236}">
                <a16:creationId xmlns:a16="http://schemas.microsoft.com/office/drawing/2014/main" id="{DCFF16C4-EADF-47AC-B546-9BB6B594D0FA}"/>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订购方案的制定 </a:t>
            </a:r>
          </a:p>
        </p:txBody>
      </p:sp>
      <p:sp>
        <p:nvSpPr>
          <p:cNvPr id="6" name="内容占位符 5">
            <a:extLst>
              <a:ext uri="{FF2B5EF4-FFF2-40B4-BE49-F238E27FC236}">
                <a16:creationId xmlns:a16="http://schemas.microsoft.com/office/drawing/2014/main" id="{D5218CF3-AC6F-43C5-8862-AA88D121070B}"/>
              </a:ext>
            </a:extLst>
          </p:cNvPr>
          <p:cNvSpPr>
            <a:spLocks noGrp="1"/>
          </p:cNvSpPr>
          <p:nvPr>
            <p:ph sz="quarter" idx="4"/>
          </p:nvPr>
        </p:nvSpPr>
        <p:spPr/>
        <p:txBody>
          <a:bodyPr rtlCol="0"/>
          <a:lstStyle/>
          <a:p>
            <a:pPr rtl="0"/>
            <a:r>
              <a:rPr lang="zh-CN" altLang="en-US" sz="1800" b="0" i="0" dirty="0">
                <a:solidFill>
                  <a:srgbClr val="000000"/>
                </a:solidFill>
                <a:effectLst/>
                <a:latin typeface="Times New Roman" panose="02020603050405020304" pitchFamily="18" charset="0"/>
                <a:ea typeface="新宋体" panose="02010609030101010101" pitchFamily="49" charset="-122"/>
              </a:rPr>
              <a:t>在满足企业生产的约束前提下，使得企业的运转最为经济（原材料订购成本和储存成本的总和最小）。</a:t>
            </a:r>
            <a:r>
              <a:rPr lang="zh-CN" altLang="en-US" dirty="0">
                <a:latin typeface="Times New Roman" panose="02020603050405020304" pitchFamily="18" charset="0"/>
                <a:ea typeface="新宋体" panose="02010609030101010101" pitchFamily="49" charset="-122"/>
              </a:rPr>
              <a:t> </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7" name="文本占位符 6">
            <a:extLst>
              <a:ext uri="{FF2B5EF4-FFF2-40B4-BE49-F238E27FC236}">
                <a16:creationId xmlns:a16="http://schemas.microsoft.com/office/drawing/2014/main" id="{BC351E8A-820B-4A5A-8704-9D121A96F332}"/>
              </a:ext>
            </a:extLst>
          </p:cNvPr>
          <p:cNvSpPr>
            <a:spLocks noGrp="1"/>
          </p:cNvSpPr>
          <p:nvPr>
            <p:ph type="body" sz="quarter" idx="13"/>
          </p:nvPr>
        </p:nvSpPr>
        <p:spPr/>
        <p:txBody>
          <a:bodyPr rtlCol="0"/>
          <a:lstStyle/>
          <a:p>
            <a:pPr rtl="0"/>
            <a:r>
              <a:rPr lang="zh-CN" altLang="en-US" dirty="0">
                <a:latin typeface="Times New Roman" panose="02020603050405020304" pitchFamily="18" charset="0"/>
                <a:ea typeface="新宋体" panose="02010609030101010101" pitchFamily="49" charset="-122"/>
              </a:rPr>
              <a:t>转运方案的制定 </a:t>
            </a:r>
          </a:p>
        </p:txBody>
      </p:sp>
      <p:sp>
        <p:nvSpPr>
          <p:cNvPr id="8" name="内容占位符 7">
            <a:extLst>
              <a:ext uri="{FF2B5EF4-FFF2-40B4-BE49-F238E27FC236}">
                <a16:creationId xmlns:a16="http://schemas.microsoft.com/office/drawing/2014/main" id="{7E8C2F85-AB4A-4E27-8962-15AB4A9225EB}"/>
              </a:ext>
            </a:extLst>
          </p:cNvPr>
          <p:cNvSpPr>
            <a:spLocks noGrp="1"/>
          </p:cNvSpPr>
          <p:nvPr>
            <p:ph sz="quarter" idx="14"/>
          </p:nvPr>
        </p:nvSpPr>
        <p:spPr/>
        <p:txBody>
          <a:bodyPr rtlCol="0"/>
          <a:lstStyle/>
          <a:p>
            <a:pPr rtl="0"/>
            <a:r>
              <a:rPr lang="zh-CN" altLang="en-US" sz="1800" b="0" i="0" dirty="0">
                <a:solidFill>
                  <a:srgbClr val="000000"/>
                </a:solidFill>
                <a:effectLst/>
                <a:latin typeface="Times New Roman" panose="02020603050405020304" pitchFamily="18" charset="0"/>
                <a:ea typeface="新宋体" panose="02010609030101010101" pitchFamily="49" charset="-122"/>
              </a:rPr>
              <a:t>满足企业的基本原则性条件：每周的每家供应商尽量由一家转运商转运。</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pPr rtl="0"/>
            <a:r>
              <a:rPr lang="zh-CN" altLang="en-US" sz="1800" b="0" i="0" dirty="0">
                <a:solidFill>
                  <a:srgbClr val="000000"/>
                </a:solidFill>
                <a:effectLst/>
                <a:latin typeface="Times New Roman" panose="02020603050405020304" pitchFamily="18" charset="0"/>
                <a:ea typeface="新宋体" panose="02010609030101010101" pitchFamily="49" charset="-122"/>
              </a:rPr>
              <a:t>优化目标为：最小化总材料的损耗量</a:t>
            </a:r>
            <a:r>
              <a:rPr lang="zh-CN" altLang="en-US" dirty="0">
                <a:latin typeface="Times New Roman" panose="02020603050405020304" pitchFamily="18" charset="0"/>
                <a:ea typeface="新宋体" panose="02010609030101010101" pitchFamily="49" charset="-122"/>
              </a:rPr>
              <a:t> 。</a:t>
            </a:r>
          </a:p>
        </p:txBody>
      </p:sp>
      <p:sp>
        <p:nvSpPr>
          <p:cNvPr id="9" name="日期占位符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10" name="页脚占位符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11" name="灯片编号占位符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n-US" altLang="zh-CN" smtClean="0">
                <a:latin typeface="Times New Roman" panose="02020603050405020304" pitchFamily="18" charset="0"/>
                <a:ea typeface="新宋体" panose="02010609030101010101" pitchFamily="49" charset="-122"/>
              </a:rPr>
              <a:t>6</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3953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问题二的分析</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订购量和供应量的相关性模型</a:t>
            </a:r>
          </a:p>
        </p:txBody>
      </p:sp>
      <p:sp>
        <p:nvSpPr>
          <p:cNvPr id="4" name="内容占位符 3">
            <a:extLst>
              <a:ext uri="{FF2B5EF4-FFF2-40B4-BE49-F238E27FC236}">
                <a16:creationId xmlns:a16="http://schemas.microsoft.com/office/drawing/2014/main" id="{E337187F-D166-43ED-8E27-C7B4508E5C45}"/>
              </a:ext>
            </a:extLst>
          </p:cNvPr>
          <p:cNvSpPr>
            <a:spLocks noGrp="1"/>
          </p:cNvSpPr>
          <p:nvPr>
            <p:ph sz="half" idx="2"/>
          </p:nvPr>
        </p:nvSpPr>
        <p:spPr/>
        <p:txBody>
          <a:bodyPr rtlCol="0"/>
          <a:lstStyle/>
          <a:p>
            <a:pPr rtl="0"/>
            <a:r>
              <a:rPr lang="zh-CN" altLang="en-US" dirty="0">
                <a:latin typeface="Times New Roman" panose="02020603050405020304" pitchFamily="18" charset="0"/>
                <a:ea typeface="新宋体" panose="02010609030101010101" pitchFamily="49" charset="-122"/>
              </a:rPr>
              <a:t>建立基于加权移动平均的回归模型。</a:t>
            </a:r>
            <a:endParaRPr lang="en-US" altLang="zh-CN" dirty="0">
              <a:latin typeface="Times New Roman" panose="02020603050405020304" pitchFamily="18" charset="0"/>
              <a:ea typeface="新宋体" panose="02010609030101010101" pitchFamily="49" charset="-122"/>
            </a:endParaRPr>
          </a:p>
          <a:p>
            <a:pPr rtl="0"/>
            <a:r>
              <a:rPr lang="zh-CN" altLang="en-US" dirty="0">
                <a:latin typeface="Times New Roman" panose="02020603050405020304" pitchFamily="18" charset="0"/>
                <a:ea typeface="新宋体" panose="02010609030101010101" pitchFamily="49" charset="-122"/>
              </a:rPr>
              <a:t>基于回归模型，给定未来 </a:t>
            </a:r>
            <a:r>
              <a:rPr lang="en-US" altLang="zh-CN" dirty="0">
                <a:latin typeface="Times New Roman" panose="02020603050405020304" pitchFamily="18" charset="0"/>
                <a:ea typeface="新宋体" panose="02010609030101010101" pitchFamily="49" charset="-122"/>
              </a:rPr>
              <a:t>24 </a:t>
            </a:r>
            <a:r>
              <a:rPr lang="zh-CN" altLang="en-US" dirty="0">
                <a:latin typeface="Times New Roman" panose="02020603050405020304" pitchFamily="18" charset="0"/>
                <a:ea typeface="新宋体" panose="02010609030101010101" pitchFamily="49" charset="-122"/>
              </a:rPr>
              <a:t>周的订购量，可以给出其供应量的预测结果，用于企业的决策过程中。</a:t>
            </a:r>
          </a:p>
        </p:txBody>
      </p:sp>
      <p:sp>
        <p:nvSpPr>
          <p:cNvPr id="5" name="文本占位符 4">
            <a:extLst>
              <a:ext uri="{FF2B5EF4-FFF2-40B4-BE49-F238E27FC236}">
                <a16:creationId xmlns:a16="http://schemas.microsoft.com/office/drawing/2014/main" id="{B7E83021-5261-4534-AFFC-8C3A397ABC0B}"/>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转运商的损耗率模型</a:t>
            </a:r>
          </a:p>
        </p:txBody>
      </p:sp>
      <p:sp>
        <p:nvSpPr>
          <p:cNvPr id="6" name="内容占位符 5">
            <a:extLst>
              <a:ext uri="{FF2B5EF4-FFF2-40B4-BE49-F238E27FC236}">
                <a16:creationId xmlns:a16="http://schemas.microsoft.com/office/drawing/2014/main" id="{371770C1-2986-4925-A7A9-598470F1C23C}"/>
              </a:ext>
            </a:extLst>
          </p:cNvPr>
          <p:cNvSpPr>
            <a:spLocks noGrp="1"/>
          </p:cNvSpPr>
          <p:nvPr>
            <p:ph sz="quarter" idx="4"/>
          </p:nvPr>
        </p:nvSpPr>
        <p:spPr/>
        <p:txBody>
          <a:bodyPr rtlCol="0"/>
          <a:lstStyle/>
          <a:p>
            <a:pPr rtl="0"/>
            <a:r>
              <a:rPr lang="zh-CN" altLang="en-US" sz="1800" dirty="0">
                <a:latin typeface="Times New Roman" panose="02020603050405020304" pitchFamily="18" charset="0"/>
                <a:ea typeface="新宋体" panose="02010609030101010101" pitchFamily="49" charset="-122"/>
              </a:rPr>
              <a:t>对于附件中给出了历史 </a:t>
            </a:r>
            <a:r>
              <a:rPr lang="en-US" altLang="zh-CN" sz="1800" dirty="0">
                <a:latin typeface="Times New Roman" panose="02020603050405020304" pitchFamily="18" charset="0"/>
                <a:ea typeface="新宋体" panose="02010609030101010101" pitchFamily="49" charset="-122"/>
              </a:rPr>
              <a:t>5 </a:t>
            </a:r>
            <a:r>
              <a:rPr lang="zh-CN" altLang="en-US" sz="1800" dirty="0">
                <a:latin typeface="Times New Roman" panose="02020603050405020304" pitchFamily="18" charset="0"/>
                <a:ea typeface="新宋体" panose="02010609030101010101" pitchFamily="49" charset="-122"/>
              </a:rPr>
              <a:t>年中每一家转运商的损耗率这一明显具有时序信息的序列。</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基于不同转运商的不同特点的基础上，分别建立了差分整合移动平均自回归模型（</a:t>
            </a:r>
            <a:r>
              <a:rPr lang="en-US" altLang="zh-CN" sz="1800" dirty="0">
                <a:latin typeface="Times New Roman" panose="02020603050405020304" pitchFamily="18" charset="0"/>
                <a:ea typeface="新宋体" panose="02010609030101010101" pitchFamily="49" charset="-122"/>
              </a:rPr>
              <a:t>ARIMA</a:t>
            </a:r>
            <a:r>
              <a:rPr lang="zh-CN" altLang="en-US" sz="1800" dirty="0">
                <a:latin typeface="Times New Roman" panose="02020603050405020304" pitchFamily="18" charset="0"/>
                <a:ea typeface="新宋体" panose="02010609030101010101" pitchFamily="49" charset="-122"/>
              </a:rPr>
              <a:t>）、隐马尔可夫模型（</a:t>
            </a:r>
            <a:r>
              <a:rPr lang="en-US" altLang="zh-CN" sz="1800" dirty="0">
                <a:latin typeface="Times New Roman" panose="02020603050405020304" pitchFamily="18" charset="0"/>
                <a:ea typeface="新宋体" panose="02010609030101010101" pitchFamily="49" charset="-122"/>
              </a:rPr>
              <a:t>HMM</a:t>
            </a:r>
            <a:r>
              <a:rPr lang="zh-CN" altLang="en-US" sz="1800" dirty="0">
                <a:latin typeface="Times New Roman" panose="02020603050405020304" pitchFamily="18" charset="0"/>
                <a:ea typeface="新宋体" panose="02010609030101010101" pitchFamily="49" charset="-122"/>
              </a:rPr>
              <a:t>）、指数分布逼近模型。</a:t>
            </a:r>
            <a:endParaRPr lang="en-US" altLang="zh-CN" sz="1800" dirty="0">
              <a:latin typeface="Times New Roman" panose="02020603050405020304" pitchFamily="18" charset="0"/>
              <a:ea typeface="新宋体" panose="02010609030101010101" pitchFamily="49" charset="-122"/>
            </a:endParaRPr>
          </a:p>
          <a:p>
            <a:pPr rtl="0"/>
            <a:r>
              <a:rPr lang="zh-CN" altLang="en-US" sz="1800" dirty="0">
                <a:latin typeface="Times New Roman" panose="02020603050405020304" pitchFamily="18" charset="0"/>
                <a:ea typeface="新宋体" panose="02010609030101010101" pitchFamily="49" charset="-122"/>
              </a:rPr>
              <a:t>对其未来的转运的损耗率进行相应的预测。</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7</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40238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问题三的分析</a:t>
            </a:r>
          </a:p>
        </p:txBody>
      </p:sp>
      <p:sp>
        <p:nvSpPr>
          <p:cNvPr id="3" name="文本占位符 2">
            <a:extLst>
              <a:ext uri="{FF2B5EF4-FFF2-40B4-BE49-F238E27FC236}">
                <a16:creationId xmlns:a16="http://schemas.microsoft.com/office/drawing/2014/main" id="{90C0EF52-4912-4B03-AC36-1F323C916D80}"/>
              </a:ext>
            </a:extLst>
          </p:cNvPr>
          <p:cNvSpPr>
            <a:spLocks noGrp="1"/>
          </p:cNvSpPr>
          <p:nvPr>
            <p:ph type="body" idx="1"/>
          </p:nvPr>
        </p:nvSpPr>
        <p:spPr>
          <a:xfrm>
            <a:off x="838200" y="3336689"/>
            <a:ext cx="3108960" cy="950976"/>
          </a:xfrm>
        </p:spPr>
        <p:txBody>
          <a:bodyPr rtlCol="0">
            <a:normAutofit fontScale="77500" lnSpcReduction="20000"/>
          </a:bodyPr>
          <a:lstStyle/>
          <a:p>
            <a:r>
              <a:rPr lang="zh-CN" altLang="en-US" dirty="0">
                <a:latin typeface="Times New Roman" panose="02020603050405020304" pitchFamily="18" charset="0"/>
                <a:ea typeface="新宋体" panose="02010609030101010101" pitchFamily="49" charset="-122"/>
              </a:rPr>
              <a:t>化归为问题二进行求解，进行整体分析，建立端对端的多目标规划模型</a:t>
            </a:r>
          </a:p>
        </p:txBody>
      </p:sp>
      <p:sp>
        <p:nvSpPr>
          <p:cNvPr id="5" name="文本占位符 4">
            <a:extLst>
              <a:ext uri="{FF2B5EF4-FFF2-40B4-BE49-F238E27FC236}">
                <a16:creationId xmlns:a16="http://schemas.microsoft.com/office/drawing/2014/main" id="{DCFF16C4-EADF-47AC-B546-9BB6B594D0FA}"/>
              </a:ext>
            </a:extLst>
          </p:cNvPr>
          <p:cNvSpPr>
            <a:spLocks noGrp="1"/>
          </p:cNvSpPr>
          <p:nvPr>
            <p:ph type="body" sz="quarter" idx="3"/>
          </p:nvPr>
        </p:nvSpPr>
        <p:spPr/>
        <p:txBody>
          <a:bodyPr rtlCol="0">
            <a:normAutofit fontScale="77500" lnSpcReduction="20000"/>
          </a:bodyPr>
          <a:lstStyle/>
          <a:p>
            <a:pPr rtl="0"/>
            <a:r>
              <a:rPr lang="zh-CN" altLang="en-US" dirty="0">
                <a:latin typeface="Times New Roman" panose="02020603050405020304" pitchFamily="18" charset="0"/>
                <a:ea typeface="新宋体" panose="02010609030101010101" pitchFamily="49" charset="-122"/>
              </a:rPr>
              <a:t>多目标规划</a:t>
            </a:r>
          </a:p>
        </p:txBody>
      </p:sp>
      <p:sp>
        <p:nvSpPr>
          <p:cNvPr id="6" name="内容占位符 5">
            <a:extLst>
              <a:ext uri="{FF2B5EF4-FFF2-40B4-BE49-F238E27FC236}">
                <a16:creationId xmlns:a16="http://schemas.microsoft.com/office/drawing/2014/main" id="{D5218CF3-AC6F-43C5-8862-AA88D121070B}"/>
              </a:ext>
            </a:extLst>
          </p:cNvPr>
          <p:cNvSpPr>
            <a:spLocks noGrp="1"/>
          </p:cNvSpPr>
          <p:nvPr>
            <p:ph sz="quarter" idx="4"/>
          </p:nvPr>
        </p:nvSpPr>
        <p:spPr/>
        <p:txBody>
          <a:bodyPr rtlCol="0"/>
          <a:lstStyle/>
          <a:p>
            <a:pPr rtl="0"/>
            <a:r>
              <a:rPr lang="zh-CN" altLang="en-US" sz="1800" b="0" i="0" dirty="0">
                <a:solidFill>
                  <a:srgbClr val="000000"/>
                </a:solidFill>
                <a:effectLst/>
                <a:latin typeface="Times New Roman" panose="02020603050405020304" pitchFamily="18" charset="0"/>
                <a:ea typeface="新宋体" panose="02010609030101010101" pitchFamily="49" charset="-122"/>
              </a:rPr>
              <a:t>将多目标规划问题转化为加入范数惩罚的单目标规划模型。</a:t>
            </a:r>
            <a:endParaRPr lang="en-US" altLang="zh-CN" sz="1800" b="0" i="0" dirty="0">
              <a:solidFill>
                <a:srgbClr val="000000"/>
              </a:solidFill>
              <a:effectLst/>
              <a:latin typeface="Times New Roman" panose="02020603050405020304" pitchFamily="18" charset="0"/>
              <a:ea typeface="新宋体" panose="02010609030101010101" pitchFamily="49" charset="-122"/>
            </a:endParaRPr>
          </a:p>
          <a:p>
            <a:pPr rtl="0"/>
            <a:r>
              <a:rPr lang="zh-CN" altLang="en-US" sz="1800" b="0" i="0" dirty="0">
                <a:solidFill>
                  <a:srgbClr val="000000"/>
                </a:solidFill>
                <a:effectLst/>
                <a:latin typeface="Times New Roman" panose="02020603050405020304" pitchFamily="18" charset="0"/>
                <a:ea typeface="新宋体" panose="02010609030101010101" pitchFamily="49" charset="-122"/>
              </a:rPr>
              <a:t>与问题二相似，供应商的选择应该越少越好，因此采用鼓励稀疏性的 </a:t>
            </a:r>
            <a:r>
              <a:rPr lang="en-US" altLang="zh-CN" sz="1800" b="0" i="0" dirty="0">
                <a:solidFill>
                  <a:srgbClr val="000000"/>
                </a:solidFill>
                <a:effectLst/>
                <a:latin typeface="Times New Roman" panose="02020603050405020304" pitchFamily="18" charset="0"/>
                <a:ea typeface="新宋体" panose="02010609030101010101" pitchFamily="49" charset="-122"/>
              </a:rPr>
              <a:t>1 </a:t>
            </a:r>
            <a:r>
              <a:rPr lang="zh-CN" altLang="en-US" sz="1800" b="0" i="0" dirty="0">
                <a:solidFill>
                  <a:srgbClr val="000000"/>
                </a:solidFill>
                <a:effectLst/>
                <a:latin typeface="Times New Roman" panose="02020603050405020304" pitchFamily="18" charset="0"/>
                <a:ea typeface="新宋体" panose="02010609030101010101" pitchFamily="49" charset="-122"/>
              </a:rPr>
              <a:t>范数惩罚</a:t>
            </a:r>
            <a:endParaRPr lang="zh-CN" altLang="en-US" dirty="0">
              <a:latin typeface="Times New Roman" panose="02020603050405020304" pitchFamily="18" charset="0"/>
              <a:ea typeface="新宋体" panose="02010609030101010101" pitchFamily="49" charset="-122"/>
            </a:endParaRPr>
          </a:p>
        </p:txBody>
      </p:sp>
      <p:sp>
        <p:nvSpPr>
          <p:cNvPr id="7" name="文本占位符 6">
            <a:extLst>
              <a:ext uri="{FF2B5EF4-FFF2-40B4-BE49-F238E27FC236}">
                <a16:creationId xmlns:a16="http://schemas.microsoft.com/office/drawing/2014/main" id="{BC351E8A-820B-4A5A-8704-9D121A96F332}"/>
              </a:ext>
            </a:extLst>
          </p:cNvPr>
          <p:cNvSpPr>
            <a:spLocks noGrp="1"/>
          </p:cNvSpPr>
          <p:nvPr>
            <p:ph type="body" sz="quarter" idx="13"/>
          </p:nvPr>
        </p:nvSpPr>
        <p:spPr/>
        <p:txBody>
          <a:bodyPr rtlCol="0">
            <a:normAutofit/>
          </a:bodyPr>
          <a:lstStyle/>
          <a:p>
            <a:pPr rtl="0"/>
            <a:r>
              <a:rPr lang="zh-CN" altLang="en-US" sz="2200" dirty="0">
                <a:latin typeface="Times New Roman" panose="02020603050405020304" pitchFamily="18" charset="0"/>
                <a:ea typeface="新宋体" panose="02010609030101010101" pitchFamily="49" charset="-122"/>
              </a:rPr>
              <a:t>近似最优解</a:t>
            </a:r>
          </a:p>
        </p:txBody>
      </p:sp>
      <p:sp>
        <p:nvSpPr>
          <p:cNvPr id="8" name="内容占位符 7">
            <a:extLst>
              <a:ext uri="{FF2B5EF4-FFF2-40B4-BE49-F238E27FC236}">
                <a16:creationId xmlns:a16="http://schemas.microsoft.com/office/drawing/2014/main" id="{7E8C2F85-AB4A-4E27-8962-15AB4A9225EB}"/>
              </a:ext>
            </a:extLst>
          </p:cNvPr>
          <p:cNvSpPr>
            <a:spLocks noGrp="1"/>
          </p:cNvSpPr>
          <p:nvPr>
            <p:ph sz="quarter" idx="14"/>
          </p:nvPr>
        </p:nvSpPr>
        <p:spPr/>
        <p:txBody>
          <a:bodyPr rtlCol="0"/>
          <a:lstStyle/>
          <a:p>
            <a:pPr rtl="0"/>
            <a:r>
              <a:rPr lang="zh-CN" altLang="en-US" sz="1800" b="0" i="0" dirty="0">
                <a:solidFill>
                  <a:srgbClr val="000000"/>
                </a:solidFill>
                <a:effectLst/>
                <a:latin typeface="Times New Roman" panose="02020603050405020304" pitchFamily="18" charset="0"/>
                <a:ea typeface="新宋体" panose="02010609030101010101" pitchFamily="49" charset="-122"/>
              </a:rPr>
              <a:t>问题三的求解复杂度更高。完全沿用问题二的求解方法不一定能在有限时间内求出精确解。</a:t>
            </a:r>
            <a:endParaRPr lang="zh-CN" altLang="en-US" dirty="0">
              <a:latin typeface="Times New Roman" panose="02020603050405020304" pitchFamily="18" charset="0"/>
              <a:ea typeface="新宋体" panose="02010609030101010101" pitchFamily="49" charset="-122"/>
            </a:endParaRPr>
          </a:p>
        </p:txBody>
      </p:sp>
      <p:sp>
        <p:nvSpPr>
          <p:cNvPr id="9" name="日期占位符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10" name="页脚占位符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11" name="灯片编号占位符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n-US" altLang="zh-CN" smtClean="0">
                <a:latin typeface="Times New Roman" panose="02020603050405020304" pitchFamily="18" charset="0"/>
                <a:ea typeface="新宋体" panose="02010609030101010101" pitchFamily="49" charset="-122"/>
              </a:rPr>
              <a:t>8</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86396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zh-CN" altLang="en-US" dirty="0">
                <a:latin typeface="Times New Roman" panose="02020603050405020304" pitchFamily="18" charset="0"/>
                <a:ea typeface="新宋体" panose="02010609030101010101" pitchFamily="49" charset="-122"/>
              </a:rPr>
              <a:t>问题四的分析</a:t>
            </a:r>
          </a:p>
        </p:txBody>
      </p:sp>
      <p:sp>
        <p:nvSpPr>
          <p:cNvPr id="3" name="文本占位符 2">
            <a:extLst>
              <a:ext uri="{FF2B5EF4-FFF2-40B4-BE49-F238E27FC236}">
                <a16:creationId xmlns:a16="http://schemas.microsoft.com/office/drawing/2014/main" id="{4DFE2606-01A6-42E1-92A6-3DE26CCE73C0}"/>
              </a:ext>
            </a:extLst>
          </p:cNvPr>
          <p:cNvSpPr>
            <a:spLocks noGrp="1"/>
          </p:cNvSpPr>
          <p:nvPr>
            <p:ph type="body" idx="1"/>
          </p:nvPr>
        </p:nvSpPr>
        <p:spPr/>
        <p:txBody>
          <a:bodyPr rtlCol="0"/>
          <a:lstStyle/>
          <a:p>
            <a:pPr rtl="0"/>
            <a:r>
              <a:rPr lang="zh-CN" altLang="en-US" dirty="0">
                <a:latin typeface="Times New Roman" panose="02020603050405020304" pitchFamily="18" charset="0"/>
                <a:ea typeface="新宋体" panose="02010609030101010101" pitchFamily="49" charset="-122"/>
              </a:rPr>
              <a:t>企业可以提升的最大产能</a:t>
            </a:r>
          </a:p>
        </p:txBody>
      </p:sp>
      <p:sp>
        <p:nvSpPr>
          <p:cNvPr id="4" name="内容占位符 3">
            <a:extLst>
              <a:ext uri="{FF2B5EF4-FFF2-40B4-BE49-F238E27FC236}">
                <a16:creationId xmlns:a16="http://schemas.microsoft.com/office/drawing/2014/main" id="{E337187F-D166-43ED-8E27-C7B4508E5C45}"/>
              </a:ext>
            </a:extLst>
          </p:cNvPr>
          <p:cNvSpPr>
            <a:spLocks noGrp="1"/>
          </p:cNvSpPr>
          <p:nvPr>
            <p:ph sz="half" idx="2"/>
          </p:nvPr>
        </p:nvSpPr>
        <p:spPr/>
        <p:txBody>
          <a:bodyPr rtlCol="0"/>
          <a:lstStyle/>
          <a:p>
            <a:pPr rtl="0"/>
            <a:r>
              <a:rPr lang="zh-CN" altLang="en-US" dirty="0">
                <a:latin typeface="Times New Roman" panose="02020603050405020304" pitchFamily="18" charset="0"/>
                <a:ea typeface="新宋体" panose="02010609030101010101" pitchFamily="49" charset="-122"/>
              </a:rPr>
              <a:t>企业的产能并不是可以无限制地提升的，企业需要考虑供应商和转运商的实际情况。</a:t>
            </a:r>
            <a:endParaRPr lang="en-US" altLang="zh-CN" dirty="0">
              <a:latin typeface="Times New Roman" panose="02020603050405020304" pitchFamily="18" charset="0"/>
              <a:ea typeface="新宋体" panose="02010609030101010101" pitchFamily="49" charset="-122"/>
            </a:endParaRPr>
          </a:p>
          <a:p>
            <a:pPr rtl="0"/>
            <a:r>
              <a:rPr lang="zh-CN" altLang="en-US" dirty="0">
                <a:latin typeface="Times New Roman" panose="02020603050405020304" pitchFamily="18" charset="0"/>
                <a:ea typeface="新宋体" panose="02010609030101010101" pitchFamily="49" charset="-122"/>
              </a:rPr>
              <a:t>对供应商和转运商建立其数学模型，从而估计出供应商和转运商的潜力，在此基础上确</a:t>
            </a:r>
            <a:br>
              <a:rPr lang="zh-CN" altLang="en-US" dirty="0">
                <a:latin typeface="Times New Roman" panose="02020603050405020304" pitchFamily="18" charset="0"/>
                <a:ea typeface="新宋体" panose="02010609030101010101" pitchFamily="49" charset="-122"/>
              </a:rPr>
            </a:br>
            <a:r>
              <a:rPr lang="zh-CN" altLang="en-US" dirty="0">
                <a:latin typeface="Times New Roman" panose="02020603050405020304" pitchFamily="18" charset="0"/>
                <a:ea typeface="新宋体" panose="02010609030101010101" pitchFamily="49" charset="-122"/>
              </a:rPr>
              <a:t>定企业的产能的提升的潜力。</a:t>
            </a:r>
            <a:br>
              <a:rPr lang="zh-CN" altLang="en-US" dirty="0">
                <a:latin typeface="Times New Roman" panose="02020603050405020304" pitchFamily="18" charset="0"/>
                <a:ea typeface="新宋体" panose="02010609030101010101" pitchFamily="49" charset="-122"/>
              </a:rPr>
            </a:br>
            <a:endParaRPr lang="zh-CN" altLang="en-US" dirty="0">
              <a:latin typeface="Times New Roman" panose="02020603050405020304" pitchFamily="18" charset="0"/>
              <a:ea typeface="新宋体" panose="02010609030101010101" pitchFamily="49" charset="-122"/>
            </a:endParaRPr>
          </a:p>
        </p:txBody>
      </p:sp>
      <p:sp>
        <p:nvSpPr>
          <p:cNvPr id="5" name="文本占位符 4">
            <a:extLst>
              <a:ext uri="{FF2B5EF4-FFF2-40B4-BE49-F238E27FC236}">
                <a16:creationId xmlns:a16="http://schemas.microsoft.com/office/drawing/2014/main" id="{B7E83021-5261-4534-AFFC-8C3A397ABC0B}"/>
              </a:ext>
            </a:extLst>
          </p:cNvPr>
          <p:cNvSpPr>
            <a:spLocks noGrp="1"/>
          </p:cNvSpPr>
          <p:nvPr>
            <p:ph type="body" sz="quarter" idx="3"/>
          </p:nvPr>
        </p:nvSpPr>
        <p:spPr/>
        <p:txBody>
          <a:bodyPr rtlCol="0"/>
          <a:lstStyle/>
          <a:p>
            <a:pPr rtl="0"/>
            <a:r>
              <a:rPr lang="zh-CN" altLang="en-US" dirty="0">
                <a:latin typeface="Times New Roman" panose="02020603050405020304" pitchFamily="18" charset="0"/>
                <a:ea typeface="新宋体" panose="02010609030101010101" pitchFamily="49" charset="-122"/>
              </a:rPr>
              <a:t>二分搜索算法</a:t>
            </a:r>
          </a:p>
        </p:txBody>
      </p:sp>
      <p:sp>
        <p:nvSpPr>
          <p:cNvPr id="6" name="内容占位符 5">
            <a:extLst>
              <a:ext uri="{FF2B5EF4-FFF2-40B4-BE49-F238E27FC236}">
                <a16:creationId xmlns:a16="http://schemas.microsoft.com/office/drawing/2014/main" id="{371770C1-2986-4925-A7A9-598470F1C23C}"/>
              </a:ext>
            </a:extLst>
          </p:cNvPr>
          <p:cNvSpPr>
            <a:spLocks noGrp="1"/>
          </p:cNvSpPr>
          <p:nvPr>
            <p:ph sz="quarter" idx="4"/>
          </p:nvPr>
        </p:nvSpPr>
        <p:spPr/>
        <p:txBody>
          <a:bodyPr rtlCol="0"/>
          <a:lstStyle/>
          <a:p>
            <a:pPr rtl="0"/>
            <a:r>
              <a:rPr lang="zh-CN" altLang="en-US" sz="1800" dirty="0">
                <a:latin typeface="Times New Roman" panose="02020603050405020304" pitchFamily="18" charset="0"/>
                <a:ea typeface="新宋体" panose="02010609030101010101" pitchFamily="49" charset="-122"/>
              </a:rPr>
              <a:t>对所有供应商建立概率统计模型的基础上，我们得到了所有 </a:t>
            </a:r>
            <a:r>
              <a:rPr lang="en-US" altLang="zh-CN" sz="1800" dirty="0">
                <a:latin typeface="Times New Roman" panose="02020603050405020304" pitchFamily="18" charset="0"/>
                <a:ea typeface="新宋体" panose="02010609030101010101" pitchFamily="49" charset="-122"/>
              </a:rPr>
              <a:t>402 </a:t>
            </a:r>
            <a:r>
              <a:rPr lang="zh-CN" altLang="en-US" sz="1800" dirty="0">
                <a:latin typeface="Times New Roman" panose="02020603050405020304" pitchFamily="18" charset="0"/>
                <a:ea typeface="新宋体" panose="02010609030101010101" pitchFamily="49" charset="-122"/>
              </a:rPr>
              <a:t>家供应商的供应潜力的估计，据此使用二分搜索的算法得到企业可以提升的最大产能。</a:t>
            </a:r>
          </a:p>
        </p:txBody>
      </p:sp>
      <p:sp>
        <p:nvSpPr>
          <p:cNvPr id="7" name="日期占位符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n-US" altLang="zh-CN" dirty="0">
                <a:latin typeface="Times New Roman" panose="02020603050405020304" pitchFamily="18" charset="0"/>
                <a:ea typeface="新宋体" panose="02010609030101010101" pitchFamily="49" charset="-122"/>
              </a:rPr>
              <a:t>2023/7/24</a:t>
            </a:r>
          </a:p>
        </p:txBody>
      </p:sp>
      <p:sp>
        <p:nvSpPr>
          <p:cNvPr id="8" name="页脚占位符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zh-CN" altLang="en-US" dirty="0">
                <a:latin typeface="Times New Roman" panose="02020603050405020304" pitchFamily="18" charset="0"/>
                <a:ea typeface="新宋体" panose="02010609030101010101" pitchFamily="49" charset="-122"/>
              </a:rPr>
              <a:t>数学建模优秀论文汇报</a:t>
            </a:r>
          </a:p>
        </p:txBody>
      </p:sp>
      <p:sp>
        <p:nvSpPr>
          <p:cNvPr id="9" name="灯片编号占位符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n-US" altLang="zh-CN" smtClean="0">
                <a:latin typeface="Times New Roman" panose="02020603050405020304" pitchFamily="18" charset="0"/>
                <a:ea typeface="新宋体" panose="02010609030101010101" pitchFamily="49" charset="-122"/>
              </a:rPr>
              <a:pPr rtl="0"/>
              <a:t>9</a:t>
            </a:fld>
            <a:endParaRPr lang="zh-CN" altLang="en-US">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824704371"/>
      </p:ext>
    </p:extLst>
  </p:cSld>
  <p:clrMapOvr>
    <a:masterClrMapping/>
  </p:clrMapOvr>
</p:sld>
</file>

<file path=ppt/theme/theme1.xml><?xml version="1.0" encoding="utf-8"?>
<a:theme xmlns:a="http://schemas.openxmlformats.org/drawingml/2006/main" name="画笔">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ont">
      <a:majorFont>
        <a:latin typeface="Times New Roman"/>
        <a:ea typeface="新宋体"/>
        <a:cs typeface=""/>
      </a:majorFont>
      <a:minorFont>
        <a:latin typeface="Times New Roman"/>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858_TF89080264_Win32.potx" id="{8D2F08B4-C578-4036-B538-985FE3A317DA}" vid="{382B774E-E46C-44A2-B709-A8711A07E3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画笔演示文稿</Template>
  <TotalTime>178</TotalTime>
  <Words>2249</Words>
  <Application>Microsoft Office PowerPoint</Application>
  <PresentationFormat>宽屏</PresentationFormat>
  <Paragraphs>176</Paragraphs>
  <Slides>19</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Microsoft YaHei UI</vt:lpstr>
      <vt:lpstr>Arial</vt:lpstr>
      <vt:lpstr>Times New Roman</vt:lpstr>
      <vt:lpstr>画笔</vt:lpstr>
      <vt:lpstr>C题： 基于统计学习和优化方法的企业原材料的订购与运输决策问题  </vt:lpstr>
      <vt:lpstr>目录</vt:lpstr>
      <vt:lpstr>问题摘要</vt:lpstr>
      <vt:lpstr>问题的分析</vt:lpstr>
      <vt:lpstr>问题一的分析</vt:lpstr>
      <vt:lpstr>问题二的分析</vt:lpstr>
      <vt:lpstr>问题二的分析</vt:lpstr>
      <vt:lpstr>问题三的分析</vt:lpstr>
      <vt:lpstr>问题四的分析</vt:lpstr>
      <vt:lpstr>模型建立与问题解决</vt:lpstr>
      <vt:lpstr>问题一 </vt:lpstr>
      <vt:lpstr>问题一</vt:lpstr>
      <vt:lpstr>问题一</vt:lpstr>
      <vt:lpstr>问题二</vt:lpstr>
      <vt:lpstr>问题二</vt:lpstr>
      <vt:lpstr>问题二</vt:lpstr>
      <vt:lpstr>问题三</vt:lpstr>
      <vt:lpstr>问题四</vt:lpstr>
      <vt:lpstr>请各位批评指正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画笔</dc:title>
  <dc:creator>博松 田</dc:creator>
  <cp:lastModifiedBy>博松 田</cp:lastModifiedBy>
  <cp:revision>5</cp:revision>
  <dcterms:created xsi:type="dcterms:W3CDTF">2023-07-21T00:49:22Z</dcterms:created>
  <dcterms:modified xsi:type="dcterms:W3CDTF">2023-07-23T07:41:41Z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2023-07-21T00:53:22Z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14b6778a-35a7-4b1f-82db-66b311169ca1</vt:lpwstr>
  </property>
  <property fmtid="{D5CDD505-2E9C-101B-9397-08002B2CF9AE}" pid="8" name="MSIP_Label_defa4170-0d19-0005-0004-bc88714345d2_ActionId">
    <vt:lpwstr>23665bc9-3988-4924-8a25-fa36a7be29e6</vt:lpwstr>
  </property>
  <property fmtid="{D5CDD505-2E9C-101B-9397-08002B2CF9AE}" pid="9" name="MSIP_Label_defa4170-0d19-0005-0004-bc88714345d2_ContentBits">
    <vt:lpwstr>0</vt:lpwstr>
  </property>
</Properties>
</file>