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2" r:id="rId2"/>
    <p:sldMasterId id="2147483784" r:id="rId3"/>
    <p:sldMasterId id="2147483796" r:id="rId4"/>
  </p:sldMasterIdLst>
  <p:notesMasterIdLst>
    <p:notesMasterId r:id="rId41"/>
  </p:notesMasterIdLst>
  <p:sldIdLst>
    <p:sldId id="256" r:id="rId5"/>
    <p:sldId id="259" r:id="rId6"/>
    <p:sldId id="283" r:id="rId7"/>
    <p:sldId id="284" r:id="rId8"/>
    <p:sldId id="30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265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281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5" autoAdjust="0"/>
    <p:restoredTop sz="94660" autoAdjust="0"/>
  </p:normalViewPr>
  <p:slideViewPr>
    <p:cSldViewPr snapToGrid="0">
      <p:cViewPr varScale="1">
        <p:scale>
          <a:sx n="57" d="100"/>
          <a:sy n="57" d="100"/>
        </p:scale>
        <p:origin x="53" y="6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33" d="100"/>
        <a:sy n="33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1029E-4C94-4213-86BF-E60BAC2C1456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CA173-1C42-4226-B669-291C410F4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37AA5-012B-44E7-8575-150AE8DC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C1F9-23AE-46C2-9F9A-EB678431C4E9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88F6A-E77B-4F78-B123-940ABADA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79E67-3A17-438A-A38E-F8B512D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68061-4C23-45A5-8B50-17361C9305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7080A9F-FDCA-40A8-B195-7CF800FD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06DFD-FF14-4E71-B6B1-F326971755E6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48EF1B9-F6E2-4982-A50B-89BBD475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E9170386-EEB9-4C8C-B61B-03111947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20C9-5398-427F-A013-579C55CC2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A34ADD6B-8C02-4ECE-B5CE-22A596E2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50F9-2A0E-49BA-8A1C-835C098BFE7B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847BC2D-F6B4-40C6-ABC7-CC30592C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8F1E621-6DD6-4741-898D-FD0EBEE3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9BC37-D643-4620-903A-0D018C6196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59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4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5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8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6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49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6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BF856-C8E3-4482-AEF3-518F32B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4365A-F0CB-4D46-8A01-6D126008A2D6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9559E-AF9C-4F93-9019-98D834E4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2425-476B-4AFC-B60D-03D2F7C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9615E-16E4-4680-8014-51B3946DD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71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14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7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A1E08-E625-40D8-8DA7-460526028600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CC8A3F-753C-4E62-94DD-6E7A2EE9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01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09873"/>
      </p:ext>
    </p:extLst>
  </p:cSld>
  <p:clrMapOvr>
    <a:masterClrMapping/>
  </p:clrMapOvr>
  <p:transition advTm="20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71170"/>
      </p:ext>
    </p:extLst>
  </p:cSld>
  <p:clrMapOvr>
    <a:masterClrMapping/>
  </p:clrMapOvr>
  <p:transition advTm="20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90262"/>
      </p:ext>
    </p:extLst>
  </p:cSld>
  <p:clrMapOvr>
    <a:masterClrMapping/>
  </p:clrMapOvr>
  <p:transition advTm="20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1590"/>
      </p:ext>
    </p:extLst>
  </p:cSld>
  <p:clrMapOvr>
    <a:masterClrMapping/>
  </p:clrMapOvr>
  <p:transition advTm="20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7463"/>
      </p:ext>
    </p:extLst>
  </p:cSld>
  <p:clrMapOvr>
    <a:masterClrMapping/>
  </p:clrMapOvr>
  <p:transition advTm="20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972610"/>
      </p:ext>
    </p:extLst>
  </p:cSld>
  <p:clrMapOvr>
    <a:masterClrMapping/>
  </p:clrMapOvr>
  <p:transition advTm="20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57869"/>
      </p:ext>
    </p:extLst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2DBC6-11F1-4FCE-BA44-BF8CB0D5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3EE98-342B-4370-8BAE-BB21091FA911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764B4-ECBA-42D2-AB18-BF79AD09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CBAC9-B03E-4988-BDE0-3F630C19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0049C-5E59-424C-94EE-5C1C2C0F4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82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9560"/>
      </p:ext>
    </p:extLst>
  </p:cSld>
  <p:clrMapOvr>
    <a:masterClrMapping/>
  </p:clrMapOvr>
  <p:transition advTm="20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79955"/>
      </p:ext>
    </p:extLst>
  </p:cSld>
  <p:clrMapOvr>
    <a:masterClrMapping/>
  </p:clrMapOvr>
  <p:transition advTm="20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39933"/>
      </p:ext>
    </p:extLst>
  </p:cSld>
  <p:clrMapOvr>
    <a:masterClrMapping/>
  </p:clrMapOvr>
  <p:transition advTm="20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31153"/>
      </p:ext>
    </p:extLst>
  </p:cSld>
  <p:clrMapOvr>
    <a:masterClrMapping/>
  </p:clrMapOvr>
  <p:transition advTm="20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9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99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277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85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650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9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8C4AA40-E426-44CD-87F3-5B8126C9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96011-453D-4BE7-9436-1188581E2634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D5BC875-DAD6-4908-B4DC-31DBCF1D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2F35910-5CFC-4AA4-8F3D-B5401E1C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AA43E-4E42-41FD-95EB-1864143DC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982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67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958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76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264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A2C498-F5FE-4DC2-B3E4-F42A363E694B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70CE69-2AFC-471F-895A-454C52B90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9584C3A-53FA-4E72-8590-DFE0CED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1EC62-347D-4A98-921E-5479D47C56BC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AB477E-6A3E-4E13-9E6B-4A9818E2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BF56E63-652D-4973-AAD9-E7EDE433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C5647-07D8-4AFC-B347-73DA68F3A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06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AA686C4-323C-45C1-A8AF-4F3CD4E6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BAAC5-2BFE-4A0C-9A02-E5E659A03C10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793467F-B963-4B8D-BC58-3C705BE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A414C2B-BBBB-45DF-8603-FCD86CE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87F6-2C8B-4822-A827-641DC9AD62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BBDD63D-AB4C-46A5-97E0-3D1AD8FB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6973-B181-4F3B-82E4-3F8DC806D93F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F21B5375-8F0D-4433-B5D7-3CEC4A4B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BDC694D-4698-47BF-B224-FA4BAA8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8435F-9FE8-418C-990F-B94AB6383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735D9E8-E0F0-4EB1-AAE4-5CD6C3241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6611-C4CB-4BA6-B035-A55273F25979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C352B22-210C-45B4-BB61-C774480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2CBF046-B4F4-444E-97E1-60C7ED35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60EC5-1F68-43A4-8033-85A1E47C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4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033C0E7-C2D0-4514-ACC1-BFBD181E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1152E-3773-4828-A481-3BBADD8182E6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966F2D8-210D-439F-92F1-EEB1856E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772863-E515-4AE9-9C02-34A88FA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2C27-6C02-449A-826C-B06AD7EC37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5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gzccidtr.yanj.cn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hyperlink" Target="http://gzccidtr.yanj.cn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4.jp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hyperlink" Target="https://wenku.baidu.com/p/cir201?from=wenku" TargetMode="Externa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hyperlink" Target="http://gzccidtr.yanj.cn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D153501F-CA3E-47DB-9106-540AA3E218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5736078-2EC3-4E4F-B626-371642E322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06860-A6B7-4CE9-8CB1-6AD95E21A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56C3B3-7730-416A-AF19-5920DD2A8F31}" type="datetimeFigureOut">
              <a:rPr lang="zh-CN" altLang="en-US"/>
              <a:pPr>
                <a:defRPr/>
              </a:pPr>
              <a:t>2023-07-22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FAB1-BDFA-4503-A421-ED46BD3C9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2242A-247C-40EF-8CF0-896B794F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BD48E-45EE-414C-B22A-618849C4E7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E5DE4F-9B67-4806-B3E3-17D9400478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8"/>
            <a:ext cx="12192000" cy="6858000"/>
          </a:xfrm>
          <a:prstGeom prst="rect">
            <a:avLst/>
          </a:prstGeom>
        </p:spPr>
      </p:pic>
      <p:sp>
        <p:nvSpPr>
          <p:cNvPr id="27" name="Rectangle 4">
            <a:extLst>
              <a:ext uri="{FF2B5EF4-FFF2-40B4-BE49-F238E27FC236}">
                <a16:creationId xmlns:a16="http://schemas.microsoft.com/office/drawing/2014/main" id="{85F99949-5A5A-48EB-A99B-7FE0EC2D9893}"/>
              </a:ext>
            </a:extLst>
          </p:cNvPr>
          <p:cNvSpPr/>
          <p:nvPr userDrawn="1"/>
        </p:nvSpPr>
        <p:spPr>
          <a:xfrm>
            <a:off x="16591" y="4869160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4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  <a:t>2023-07-22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片包含 地图, 文字&#10;&#10;已生成极高可信度的说明">
            <a:extLst>
              <a:ext uri="{FF2B5EF4-FFF2-40B4-BE49-F238E27FC236}">
                <a16:creationId xmlns:a16="http://schemas.microsoft.com/office/drawing/2014/main" id="{A7C9D9C3-639B-428A-B344-F8EDE625218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" y="0"/>
            <a:ext cx="12216660" cy="613741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7E467637-0C2B-424B-AB21-09B930DE044A}"/>
              </a:ext>
            </a:extLst>
          </p:cNvPr>
          <p:cNvSpPr/>
          <p:nvPr userDrawn="1"/>
        </p:nvSpPr>
        <p:spPr>
          <a:xfrm>
            <a:off x="16591" y="5805264"/>
            <a:ext cx="12175410" cy="10462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AFA694-6785-4633-8470-12BA3E71F18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331914"/>
            <a:ext cx="1358774" cy="13587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7DB0E8-32A8-4CAB-90D5-A1D55080A5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5303912" y="4081762"/>
            <a:ext cx="1728192" cy="1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6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图片包含 文字, 屏幕截图&#10;&#10;已生成高可信度的说明">
            <a:extLst>
              <a:ext uri="{FF2B5EF4-FFF2-40B4-BE49-F238E27FC236}">
                <a16:creationId xmlns:a16="http://schemas.microsoft.com/office/drawing/2014/main" id="{2FD2FDE6-3952-4790-A588-AB4A52DCFB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07609" cy="6858000"/>
          </a:xfrm>
          <a:prstGeom prst="rect">
            <a:avLst/>
          </a:prstGeom>
        </p:spPr>
      </p:pic>
      <p:sp>
        <p:nvSpPr>
          <p:cNvPr id="24" name="Rectangle 4">
            <a:extLst>
              <a:ext uri="{FF2B5EF4-FFF2-40B4-BE49-F238E27FC236}">
                <a16:creationId xmlns:a16="http://schemas.microsoft.com/office/drawing/2014/main" id="{CAD54E5E-15FF-4E0E-9110-193CC2BF8CE9}"/>
              </a:ext>
            </a:extLst>
          </p:cNvPr>
          <p:cNvSpPr/>
          <p:nvPr userDrawn="1"/>
        </p:nvSpPr>
        <p:spPr>
          <a:xfrm>
            <a:off x="16591" y="6165304"/>
            <a:ext cx="12175410" cy="686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更多共享课件与模板资源下载地址如下，也可以扫描右侧二维码下载。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hlinkClick r:id="rId14"/>
              </a:rPr>
              <a:t>http://gzccidtr.yanj.cn/</a:t>
            </a:r>
            <a:r>
              <a:rPr lang="en-US" altLang="zh-CN" sz="2400" dirty="0">
                <a:solidFill>
                  <a:schemeClr val="tx1"/>
                </a:solidFill>
              </a:rPr>
              <a:t>         </a:t>
            </a:r>
            <a:r>
              <a:rPr lang="en-US" altLang="zh-CN" sz="2400" dirty="0">
                <a:solidFill>
                  <a:schemeClr val="tx1"/>
                </a:solidFill>
                <a:hlinkClick r:id="rId15"/>
              </a:rPr>
              <a:t>https://wenku.baidu.com/p/cir201?from=wenku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8B5CDB4-464F-4748-99FB-0BBAEB7F5AB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810" y="4522887"/>
            <a:ext cx="1358774" cy="13587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E9B77B7-4875-451A-BA9C-4EBD2360CD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04" t="79479" r="-399" b="199"/>
          <a:stretch/>
        </p:blipFill>
        <p:spPr>
          <a:xfrm>
            <a:off x="7977586" y="4425476"/>
            <a:ext cx="1584176" cy="14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id="{E53122B0-A61B-4B07-A4B2-5757934A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21FC8025-173C-41CB-92FB-B9F17405F3BA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78976C-BFB1-4C37-BECF-C684D347F26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42C75AD-58EB-47F7-8FB6-ED429ED73DD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6DE7FDBD-8325-4429-8D94-7B04FE7FCCC8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5E28AC59-9F91-45DE-97C3-E1E5C46282E3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5833BEA6-6C2F-4191-A4C1-1605F573F175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6CD30ADA-6548-4B38-9F96-8C39D8BC61B6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A20D7C2D-60FE-4E41-804D-4DB2C8FDD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75DFC209-933F-4AB2-B204-A699E69F1989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7331CBB5-51AE-4F5B-B65C-FD94029160AC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26630" name="文本框 62">
            <a:extLst>
              <a:ext uri="{FF2B5EF4-FFF2-40B4-BE49-F238E27FC236}">
                <a16:creationId xmlns:a16="http://schemas.microsoft.com/office/drawing/2014/main" id="{ADDEA167-56BD-4511-BF87-6987091B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959" y="2471304"/>
            <a:ext cx="100762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4B649F"/>
                </a:solidFill>
              </a:rPr>
              <a:t>A</a:t>
            </a:r>
            <a:r>
              <a:rPr lang="zh-CN" altLang="en-US" sz="3600" b="1">
                <a:solidFill>
                  <a:srgbClr val="4B649F"/>
                </a:solidFill>
              </a:rPr>
              <a:t>题：基于 </a:t>
            </a:r>
            <a:r>
              <a:rPr lang="en-US" altLang="zh-CN" sz="3600" b="1">
                <a:solidFill>
                  <a:srgbClr val="4B649F"/>
                </a:solidFill>
              </a:rPr>
              <a:t>MATLAB </a:t>
            </a:r>
            <a:r>
              <a:rPr lang="zh-CN" altLang="en-US" sz="3600" b="1">
                <a:solidFill>
                  <a:srgbClr val="4B649F"/>
                </a:solidFill>
              </a:rPr>
              <a:t>的回流焊炉温曲线优化研究</a:t>
            </a:r>
            <a:endParaRPr lang="zh-CN" altLang="en-US" sz="3600" b="1" dirty="0">
              <a:solidFill>
                <a:srgbClr val="4B649F"/>
              </a:solidFill>
            </a:endParaRPr>
          </a:p>
        </p:txBody>
      </p:sp>
      <p:sp>
        <p:nvSpPr>
          <p:cNvPr id="26635" name="文本框 1066">
            <a:extLst>
              <a:ext uri="{FF2B5EF4-FFF2-40B4-BE49-F238E27FC236}">
                <a16:creationId xmlns:a16="http://schemas.microsoft.com/office/drawing/2014/main" id="{13964E5D-9B20-42CF-A4E7-8419602F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燕山大学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A8D44B89-E37B-4873-83AF-3D5E616AD15E}"/>
              </a:ext>
            </a:extLst>
          </p:cNvPr>
          <p:cNvSpPr/>
          <p:nvPr/>
        </p:nvSpPr>
        <p:spPr>
          <a:xfrm>
            <a:off x="668363" y="2089300"/>
            <a:ext cx="11014024" cy="2880906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E5230864-CDEA-4818-B7F5-8617837C022B}"/>
              </a:ext>
            </a:extLst>
          </p:cNvPr>
          <p:cNvSpPr/>
          <p:nvPr/>
        </p:nvSpPr>
        <p:spPr>
          <a:xfrm>
            <a:off x="11450612" y="4786056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74ADE4ED-DF30-4527-BCF1-333990566E41}"/>
              </a:ext>
            </a:extLst>
          </p:cNvPr>
          <p:cNvSpPr/>
          <p:nvPr/>
        </p:nvSpPr>
        <p:spPr>
          <a:xfrm>
            <a:off x="11182325" y="4557456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997E3C0-00AE-4EFC-92B3-F77DA918533B}"/>
              </a:ext>
            </a:extLst>
          </p:cNvPr>
          <p:cNvSpPr/>
          <p:nvPr/>
        </p:nvSpPr>
        <p:spPr>
          <a:xfrm>
            <a:off x="509613" y="1882925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4C6DB80-BA07-4BD9-9EE6-ED0AC7F54E9B}"/>
              </a:ext>
            </a:extLst>
          </p:cNvPr>
          <p:cNvSpPr/>
          <p:nvPr/>
        </p:nvSpPr>
        <p:spPr>
          <a:xfrm>
            <a:off x="662013" y="2035325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8134CAA-0BB3-9C20-920C-BD8A451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86" b="97368" l="3509" r="98246">
                        <a14:foregroundMark x1="22807" y1="16667" x2="7456" y2="46930"/>
                        <a14:foregroundMark x1="7456" y1="46930" x2="10965" y2="68860"/>
                        <a14:foregroundMark x1="10965" y1="68860" x2="46930" y2="89912"/>
                        <a14:foregroundMark x1="46930" y1="89912" x2="68421" y2="89035"/>
                        <a14:foregroundMark x1="68421" y1="89035" x2="85088" y2="71491"/>
                        <a14:foregroundMark x1="85088" y1="71491" x2="96491" y2="49123"/>
                        <a14:foregroundMark x1="96491" y1="49123" x2="90351" y2="23246"/>
                        <a14:foregroundMark x1="90351" y1="23246" x2="58772" y2="7895"/>
                        <a14:foregroundMark x1="58772" y1="7895" x2="17982" y2="14474"/>
                        <a14:foregroundMark x1="17982" y1="14474" x2="10088" y2="21930"/>
                        <a14:foregroundMark x1="36404" y1="8772" x2="67105" y2="14035"/>
                        <a14:foregroundMark x1="67105" y1="14035" x2="90789" y2="60088"/>
                        <a14:foregroundMark x1="90789" y1="60088" x2="89474" y2="63158"/>
                        <a14:foregroundMark x1="81579" y1="22368" x2="91228" y2="51316"/>
                        <a14:foregroundMark x1="91228" y1="51316" x2="90789" y2="52193"/>
                        <a14:foregroundMark x1="66667" y1="36404" x2="46930" y2="49561"/>
                        <a14:foregroundMark x1="46930" y1="49561" x2="64474" y2="46930"/>
                        <a14:foregroundMark x1="61842" y1="33772" x2="42105" y2="46053"/>
                        <a14:foregroundMark x1="42105" y1="46053" x2="48246" y2="45175"/>
                        <a14:foregroundMark x1="35088" y1="33333" x2="32895" y2="53070"/>
                        <a14:foregroundMark x1="39474" y1="33772" x2="23246" y2="49123"/>
                        <a14:foregroundMark x1="23246" y1="49123" x2="23684" y2="40351"/>
                        <a14:foregroundMark x1="19737" y1="18421" x2="13158" y2="49123"/>
                        <a14:foregroundMark x1="17105" y1="23246" x2="10088" y2="34211"/>
                        <a14:foregroundMark x1="36842" y1="37281" x2="36842" y2="61404"/>
                        <a14:foregroundMark x1="36842" y1="61404" x2="46930" y2="49123"/>
                        <a14:foregroundMark x1="56579" y1="51754" x2="61842" y2="61404"/>
                        <a14:foregroundMark x1="70175" y1="55702" x2="71053" y2="55263"/>
                        <a14:foregroundMark x1="71053" y1="48684" x2="60526" y2="67982"/>
                        <a14:foregroundMark x1="60526" y1="67982" x2="64474" y2="59649"/>
                        <a14:foregroundMark x1="80702" y1="49123" x2="60088" y2="75000"/>
                        <a14:foregroundMark x1="60088" y1="75000" x2="78070" y2="76754"/>
                        <a14:foregroundMark x1="74123" y1="81579" x2="64474" y2="81140"/>
                        <a14:foregroundMark x1="26754" y1="61842" x2="38596" y2="79825"/>
                        <a14:foregroundMark x1="38596" y1="79825" x2="70175" y2="82895"/>
                        <a14:foregroundMark x1="70175" y1="82895" x2="69298" y2="78947"/>
                        <a14:foregroundMark x1="72807" y1="77193" x2="51316" y2="87281"/>
                        <a14:foregroundMark x1="51316" y1="87281" x2="41228" y2="58772"/>
                        <a14:foregroundMark x1="41228" y1="58772" x2="42105" y2="57456"/>
                        <a14:foregroundMark x1="42982" y1="37281" x2="48684" y2="50439"/>
                        <a14:foregroundMark x1="25439" y1="38596" x2="18860" y2="55702"/>
                        <a14:foregroundMark x1="17982" y1="36404" x2="41228" y2="25439"/>
                        <a14:foregroundMark x1="41228" y1="25439" x2="39474" y2="28947"/>
                        <a14:foregroundMark x1="38596" y1="19298" x2="36404" y2="41667"/>
                        <a14:foregroundMark x1="36404" y1="41667" x2="48246" y2="22368"/>
                        <a14:foregroundMark x1="36404" y1="7018" x2="61404" y2="8333"/>
                        <a14:foregroundMark x1="55263" y1="4386" x2="29386" y2="11842"/>
                        <a14:foregroundMark x1="39912" y1="8772" x2="18421" y2="19298"/>
                        <a14:foregroundMark x1="18421" y1="19298" x2="3947" y2="52193"/>
                        <a14:foregroundMark x1="3947" y1="52193" x2="24123" y2="78070"/>
                        <a14:foregroundMark x1="24123" y1="78070" x2="48684" y2="80263"/>
                        <a14:foregroundMark x1="8772" y1="42105" x2="21053" y2="78947"/>
                        <a14:foregroundMark x1="21053" y1="78947" x2="36842" y2="86842"/>
                        <a14:foregroundMark x1="3070" y1="60088" x2="25877" y2="85088"/>
                        <a14:foregroundMark x1="25877" y1="85088" x2="50877" y2="90351"/>
                        <a14:foregroundMark x1="7895" y1="63158" x2="28509" y2="87719"/>
                        <a14:foregroundMark x1="28509" y1="87719" x2="38158" y2="89912"/>
                        <a14:foregroundMark x1="3947" y1="68421" x2="24123" y2="89912"/>
                        <a14:foregroundMark x1="24123" y1="89912" x2="44298" y2="97807"/>
                        <a14:foregroundMark x1="44298" y1="97807" x2="62719" y2="96930"/>
                        <a14:foregroundMark x1="53509" y1="85088" x2="82895" y2="72368"/>
                        <a14:foregroundMark x1="82895" y1="72368" x2="89912" y2="63596"/>
                        <a14:foregroundMark x1="91228" y1="28947" x2="92544" y2="53070"/>
                        <a14:foregroundMark x1="92544" y1="53070" x2="67105" y2="86404"/>
                        <a14:foregroundMark x1="67105" y1="86404" x2="87719" y2="73684"/>
                        <a14:foregroundMark x1="87719" y1="73684" x2="98246" y2="44298"/>
                        <a14:foregroundMark x1="98246" y1="44298" x2="84211" y2="30702"/>
                        <a14:foregroundMark x1="67982" y1="39912" x2="70175" y2="61404"/>
                        <a14:foregroundMark x1="70175" y1="61404" x2="21053" y2="57456"/>
                        <a14:foregroundMark x1="21053" y1="57456" x2="40789" y2="64474"/>
                        <a14:foregroundMark x1="40789" y1="64474" x2="33772" y2="57456"/>
                        <a14:foregroundMark x1="21053" y1="39035" x2="41228" y2="44737"/>
                        <a14:foregroundMark x1="10088" y1="40789" x2="32018" y2="43421"/>
                        <a14:foregroundMark x1="70175" y1="53070" x2="76316" y2="73684"/>
                        <a14:foregroundMark x1="26316" y1="48684" x2="31140" y2="51754"/>
                        <a14:foregroundMark x1="67544" y1="66228" x2="67105" y2="91228"/>
                        <a14:foregroundMark x1="67105" y1="91228" x2="85088" y2="77193"/>
                        <a14:foregroundMark x1="85088" y1="77193" x2="85965" y2="80263"/>
                        <a14:foregroundMark x1="62719" y1="24123" x2="19737" y2="55263"/>
                        <a14:foregroundMark x1="19737" y1="55263" x2="28070" y2="55263"/>
                        <a14:foregroundMark x1="27193" y1="36404" x2="35088" y2="56579"/>
                        <a14:foregroundMark x1="22807" y1="44737" x2="29825" y2="43421"/>
                        <a14:foregroundMark x1="22807" y1="46930" x2="22807" y2="44737"/>
                        <a14:foregroundMark x1="21491" y1="42544" x2="16667" y2="43860"/>
                        <a14:foregroundMark x1="25000" y1="42544" x2="21053" y2="51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8" y="192508"/>
            <a:ext cx="1443783" cy="144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026">
            <a:extLst>
              <a:ext uri="{FF2B5EF4-FFF2-40B4-BE49-F238E27FC236}">
                <a16:creationId xmlns:a16="http://schemas.microsoft.com/office/drawing/2014/main" id="{38D517A9-29E9-04C0-449C-0FCE2EFE9271}"/>
              </a:ext>
            </a:extLst>
          </p:cNvPr>
          <p:cNvGrpSpPr>
            <a:grpSpLocks/>
          </p:cNvGrpSpPr>
          <p:nvPr/>
        </p:nvGrpSpPr>
        <p:grpSpPr bwMode="auto">
          <a:xfrm>
            <a:off x="1262507" y="3357769"/>
            <a:ext cx="315913" cy="317500"/>
            <a:chOff x="2724480" y="3856218"/>
            <a:chExt cx="317004" cy="31700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CE7565-A709-4716-120E-EB34BCB9A5C3}"/>
                </a:ext>
              </a:extLst>
            </p:cNvPr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" name="KSO_Shape">
              <a:extLst>
                <a:ext uri="{FF2B5EF4-FFF2-40B4-BE49-F238E27FC236}">
                  <a16:creationId xmlns:a16="http://schemas.microsoft.com/office/drawing/2014/main" id="{488E6F1D-B102-4E2D-72B3-DEFE97F75875}"/>
                </a:ext>
              </a:extLst>
            </p:cNvPr>
            <p:cNvSpPr/>
            <p:nvPr/>
          </p:nvSpPr>
          <p:spPr bwMode="auto">
            <a:xfrm>
              <a:off x="2799351" y="3908524"/>
              <a:ext cx="167263" cy="21239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1025">
            <a:extLst>
              <a:ext uri="{FF2B5EF4-FFF2-40B4-BE49-F238E27FC236}">
                <a16:creationId xmlns:a16="http://schemas.microsoft.com/office/drawing/2014/main" id="{8F58D2EB-D4CE-93D5-C3B5-DC18338DF685}"/>
              </a:ext>
            </a:extLst>
          </p:cNvPr>
          <p:cNvGrpSpPr>
            <a:grpSpLocks/>
          </p:cNvGrpSpPr>
          <p:nvPr/>
        </p:nvGrpSpPr>
        <p:grpSpPr bwMode="auto">
          <a:xfrm>
            <a:off x="1262508" y="4076659"/>
            <a:ext cx="315912" cy="317500"/>
            <a:chOff x="5253802" y="3856218"/>
            <a:chExt cx="317004" cy="31700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F606A45-0102-6B1F-012A-DEBC4947F490}"/>
                </a:ext>
              </a:extLst>
            </p:cNvPr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KSO_Shape">
              <a:extLst>
                <a:ext uri="{FF2B5EF4-FFF2-40B4-BE49-F238E27FC236}">
                  <a16:creationId xmlns:a16="http://schemas.microsoft.com/office/drawing/2014/main" id="{EDCCD79E-EA1F-6BA7-99CB-08DF7261EE69}"/>
                </a:ext>
              </a:extLst>
            </p:cNvPr>
            <p:cNvSpPr/>
            <p:nvPr/>
          </p:nvSpPr>
          <p:spPr bwMode="auto">
            <a:xfrm>
              <a:off x="5309556" y="3908524"/>
              <a:ext cx="205496" cy="193372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1027">
            <a:extLst>
              <a:ext uri="{FF2B5EF4-FFF2-40B4-BE49-F238E27FC236}">
                <a16:creationId xmlns:a16="http://schemas.microsoft.com/office/drawing/2014/main" id="{00D5A264-1301-6E10-E299-B69FE50D9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420" y="3305382"/>
            <a:ext cx="47484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小组成员：于诗曼 田博松 史鸿宇 </a:t>
            </a:r>
          </a:p>
        </p:txBody>
      </p:sp>
      <p:sp>
        <p:nvSpPr>
          <p:cNvPr id="11" name="文本框 112">
            <a:extLst>
              <a:ext uri="{FF2B5EF4-FFF2-40B4-BE49-F238E27FC236}">
                <a16:creationId xmlns:a16="http://schemas.microsoft.com/office/drawing/2014/main" id="{C314C656-0D41-81C2-2BFF-E9AE3274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420" y="4024272"/>
            <a:ext cx="233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指导教师：章胤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795074E-4D5B-4920-B096-1548A17B741E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6867" name="文本框 2">
            <a:extLst>
              <a:ext uri="{FF2B5EF4-FFF2-40B4-BE49-F238E27FC236}">
                <a16:creationId xmlns:a16="http://schemas.microsoft.com/office/drawing/2014/main" id="{F64D974D-BBA7-4EB4-919A-D8AAA7256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3016772"/>
            <a:ext cx="6337300" cy="82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</a:rPr>
              <a:t>第二部分 模型的建立</a:t>
            </a:r>
            <a:endParaRPr lang="en-US" altLang="zh-CN" sz="3600" b="1">
              <a:solidFill>
                <a:srgbClr val="4B649F"/>
              </a:solidFill>
            </a:endParaRPr>
          </a:p>
        </p:txBody>
      </p:sp>
      <p:pic>
        <p:nvPicPr>
          <p:cNvPr id="36869" name="图片 9">
            <a:extLst>
              <a:ext uri="{FF2B5EF4-FFF2-40B4-BE49-F238E27FC236}">
                <a16:creationId xmlns:a16="http://schemas.microsoft.com/office/drawing/2014/main" id="{0BC081DA-9892-446F-9FBA-3992BD52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图片 10">
            <a:extLst>
              <a:ext uri="{FF2B5EF4-FFF2-40B4-BE49-F238E27FC236}">
                <a16:creationId xmlns:a16="http://schemas.microsoft.com/office/drawing/2014/main" id="{70E55413-36FF-4EC2-937F-A79368F1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1" name="组合 11">
            <a:extLst>
              <a:ext uri="{FF2B5EF4-FFF2-40B4-BE49-F238E27FC236}">
                <a16:creationId xmlns:a16="http://schemas.microsoft.com/office/drawing/2014/main" id="{603B42FB-34D7-40EA-9B4C-0AC5DEB2ADB3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3209823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915D424-BC4C-4CAE-9A4E-EA82B9714CC2}"/>
                </a:ext>
              </a:extLst>
            </p:cNvPr>
            <p:cNvSpPr/>
            <p:nvPr/>
          </p:nvSpPr>
          <p:spPr>
            <a:xfrm>
              <a:off x="3209823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43FF37E-3D8F-4329-9D0F-BD5D1B02EBF0}"/>
                </a:ext>
              </a:extLst>
            </p:cNvPr>
            <p:cNvSpPr/>
            <p:nvPr/>
          </p:nvSpPr>
          <p:spPr>
            <a:xfrm>
              <a:off x="3319544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5" name="KSO_Shape">
              <a:extLst>
                <a:ext uri="{FF2B5EF4-FFF2-40B4-BE49-F238E27FC236}">
                  <a16:creationId xmlns:a16="http://schemas.microsoft.com/office/drawing/2014/main" id="{7E9E8CD1-BB63-4574-BD82-57FBC3B144C3}"/>
                </a:ext>
              </a:extLst>
            </p:cNvPr>
            <p:cNvSpPr/>
            <p:nvPr/>
          </p:nvSpPr>
          <p:spPr bwMode="auto">
            <a:xfrm>
              <a:off x="3550847" y="2597578"/>
              <a:ext cx="925214" cy="880191"/>
            </a:xfrm>
            <a:custGeom>
              <a:avLst/>
              <a:gdLst>
                <a:gd name="T0" fmla="*/ 2147483646 w 5871"/>
                <a:gd name="T1" fmla="*/ 2147483646 h 5585"/>
                <a:gd name="T2" fmla="*/ 2147483646 w 5871"/>
                <a:gd name="T3" fmla="*/ 2147483646 h 5585"/>
                <a:gd name="T4" fmla="*/ 2147483646 w 5871"/>
                <a:gd name="T5" fmla="*/ 2147483646 h 5585"/>
                <a:gd name="T6" fmla="*/ 2147483646 w 5871"/>
                <a:gd name="T7" fmla="*/ 2147483646 h 5585"/>
                <a:gd name="T8" fmla="*/ 2147483646 w 5871"/>
                <a:gd name="T9" fmla="*/ 2147483646 h 5585"/>
                <a:gd name="T10" fmla="*/ 2147483646 w 5871"/>
                <a:gd name="T11" fmla="*/ 2147483646 h 5585"/>
                <a:gd name="T12" fmla="*/ 2147483646 w 5871"/>
                <a:gd name="T13" fmla="*/ 2147483646 h 5585"/>
                <a:gd name="T14" fmla="*/ 2147483646 w 5871"/>
                <a:gd name="T15" fmla="*/ 2147483646 h 5585"/>
                <a:gd name="T16" fmla="*/ 2147483646 w 5871"/>
                <a:gd name="T17" fmla="*/ 2147483646 h 5585"/>
                <a:gd name="T18" fmla="*/ 2147483646 w 5871"/>
                <a:gd name="T19" fmla="*/ 2147483646 h 5585"/>
                <a:gd name="T20" fmla="*/ 2147483646 w 5871"/>
                <a:gd name="T21" fmla="*/ 2147483646 h 5585"/>
                <a:gd name="T22" fmla="*/ 2147483646 w 5871"/>
                <a:gd name="T23" fmla="*/ 2147483646 h 5585"/>
                <a:gd name="T24" fmla="*/ 2147483646 w 5871"/>
                <a:gd name="T25" fmla="*/ 2147483646 h 5585"/>
                <a:gd name="T26" fmla="*/ 2147483646 w 5871"/>
                <a:gd name="T27" fmla="*/ 2147483646 h 5585"/>
                <a:gd name="T28" fmla="*/ 2147483646 w 5871"/>
                <a:gd name="T29" fmla="*/ 2147483646 h 5585"/>
                <a:gd name="T30" fmla="*/ 2147483646 w 5871"/>
                <a:gd name="T31" fmla="*/ 2147483646 h 5585"/>
                <a:gd name="T32" fmla="*/ 2147483646 w 5871"/>
                <a:gd name="T33" fmla="*/ 2147483646 h 5585"/>
                <a:gd name="T34" fmla="*/ 2147483646 w 5871"/>
                <a:gd name="T35" fmla="*/ 2147483646 h 5585"/>
                <a:gd name="T36" fmla="*/ 2147483646 w 5871"/>
                <a:gd name="T37" fmla="*/ 2147483646 h 5585"/>
                <a:gd name="T38" fmla="*/ 2147483646 w 5871"/>
                <a:gd name="T39" fmla="*/ 2147483646 h 5585"/>
                <a:gd name="T40" fmla="*/ 2147483646 w 5871"/>
                <a:gd name="T41" fmla="*/ 2147483646 h 5585"/>
                <a:gd name="T42" fmla="*/ 2147483646 w 5871"/>
                <a:gd name="T43" fmla="*/ 2147483646 h 5585"/>
                <a:gd name="T44" fmla="*/ 2147483646 w 5871"/>
                <a:gd name="T45" fmla="*/ 2147483646 h 5585"/>
                <a:gd name="T46" fmla="*/ 2147483646 w 5871"/>
                <a:gd name="T47" fmla="*/ 2147483646 h 5585"/>
                <a:gd name="T48" fmla="*/ 2147483646 w 5871"/>
                <a:gd name="T49" fmla="*/ 2147483646 h 5585"/>
                <a:gd name="T50" fmla="*/ 2147483646 w 5871"/>
                <a:gd name="T51" fmla="*/ 2147483646 h 5585"/>
                <a:gd name="T52" fmla="*/ 2147483646 w 5871"/>
                <a:gd name="T53" fmla="*/ 2147483646 h 5585"/>
                <a:gd name="T54" fmla="*/ 2147483646 w 5871"/>
                <a:gd name="T55" fmla="*/ 2147483646 h 5585"/>
                <a:gd name="T56" fmla="*/ 2147483646 w 5871"/>
                <a:gd name="T57" fmla="*/ 2147483646 h 5585"/>
                <a:gd name="T58" fmla="*/ 2147483646 w 5871"/>
                <a:gd name="T59" fmla="*/ 2147483646 h 5585"/>
                <a:gd name="T60" fmla="*/ 2147483646 w 5871"/>
                <a:gd name="T61" fmla="*/ 2147483646 h 5585"/>
                <a:gd name="T62" fmla="*/ 2147483646 w 5871"/>
                <a:gd name="T63" fmla="*/ 2147483646 h 5585"/>
                <a:gd name="T64" fmla="*/ 2147483646 w 5871"/>
                <a:gd name="T65" fmla="*/ 2147483646 h 5585"/>
                <a:gd name="T66" fmla="*/ 2147483646 w 5871"/>
                <a:gd name="T67" fmla="*/ 2147483646 h 5585"/>
                <a:gd name="T68" fmla="*/ 2147483646 w 5871"/>
                <a:gd name="T69" fmla="*/ 2147483646 h 5585"/>
                <a:gd name="T70" fmla="*/ 2147483646 w 5871"/>
                <a:gd name="T71" fmla="*/ 2147483646 h 5585"/>
                <a:gd name="T72" fmla="*/ 2147483646 w 5871"/>
                <a:gd name="T73" fmla="*/ 2147483646 h 5585"/>
                <a:gd name="T74" fmla="*/ 2147483646 w 5871"/>
                <a:gd name="T75" fmla="*/ 2147483646 h 5585"/>
                <a:gd name="T76" fmla="*/ 2147483646 w 5871"/>
                <a:gd name="T77" fmla="*/ 2147483646 h 5585"/>
                <a:gd name="T78" fmla="*/ 2147483646 w 5871"/>
                <a:gd name="T79" fmla="*/ 2147483646 h 5585"/>
                <a:gd name="T80" fmla="*/ 2147483646 w 5871"/>
                <a:gd name="T81" fmla="*/ 2147483646 h 5585"/>
                <a:gd name="T82" fmla="*/ 2147483646 w 5871"/>
                <a:gd name="T83" fmla="*/ 2147483646 h 5585"/>
                <a:gd name="T84" fmla="*/ 2147483646 w 5871"/>
                <a:gd name="T85" fmla="*/ 2147483646 h 5585"/>
                <a:gd name="T86" fmla="*/ 2147483646 w 5871"/>
                <a:gd name="T87" fmla="*/ 2147483646 h 5585"/>
                <a:gd name="T88" fmla="*/ 2147483646 w 5871"/>
                <a:gd name="T89" fmla="*/ 2147483646 h 5585"/>
                <a:gd name="T90" fmla="*/ 2147483646 w 5871"/>
                <a:gd name="T91" fmla="*/ 2147483646 h 5585"/>
                <a:gd name="T92" fmla="*/ 2147483646 w 5871"/>
                <a:gd name="T93" fmla="*/ 2147483646 h 5585"/>
                <a:gd name="T94" fmla="*/ 2147483646 w 5871"/>
                <a:gd name="T95" fmla="*/ 2147483646 h 5585"/>
                <a:gd name="T96" fmla="*/ 2147483646 w 5871"/>
                <a:gd name="T97" fmla="*/ 2147483646 h 5585"/>
                <a:gd name="T98" fmla="*/ 2147483646 w 5871"/>
                <a:gd name="T99" fmla="*/ 2147483646 h 5585"/>
                <a:gd name="T100" fmla="*/ 2147483646 w 5871"/>
                <a:gd name="T101" fmla="*/ 2147483646 h 5585"/>
                <a:gd name="T102" fmla="*/ 2147483646 w 5871"/>
                <a:gd name="T103" fmla="*/ 2147483646 h 5585"/>
                <a:gd name="T104" fmla="*/ 0 w 5871"/>
                <a:gd name="T105" fmla="*/ 2147483646 h 5585"/>
                <a:gd name="T106" fmla="*/ 2147483646 w 5871"/>
                <a:gd name="T107" fmla="*/ 0 h 5585"/>
                <a:gd name="T108" fmla="*/ 2147483646 w 5871"/>
                <a:gd name="T109" fmla="*/ 2147483646 h 5585"/>
                <a:gd name="T110" fmla="*/ 2147483646 w 5871"/>
                <a:gd name="T111" fmla="*/ 2147483646 h 558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871" h="5585">
                  <a:moveTo>
                    <a:pt x="774" y="374"/>
                  </a:moveTo>
                  <a:lnTo>
                    <a:pt x="774" y="1910"/>
                  </a:lnTo>
                  <a:lnTo>
                    <a:pt x="5107" y="1910"/>
                  </a:lnTo>
                  <a:lnTo>
                    <a:pt x="5107" y="374"/>
                  </a:lnTo>
                  <a:lnTo>
                    <a:pt x="774" y="374"/>
                  </a:lnTo>
                  <a:close/>
                  <a:moveTo>
                    <a:pt x="1597" y="3265"/>
                  </a:moveTo>
                  <a:lnTo>
                    <a:pt x="1597" y="3265"/>
                  </a:lnTo>
                  <a:lnTo>
                    <a:pt x="1591" y="3265"/>
                  </a:lnTo>
                  <a:lnTo>
                    <a:pt x="1587" y="3265"/>
                  </a:lnTo>
                  <a:lnTo>
                    <a:pt x="1586" y="3265"/>
                  </a:lnTo>
                  <a:lnTo>
                    <a:pt x="1581" y="3265"/>
                  </a:lnTo>
                  <a:lnTo>
                    <a:pt x="1576" y="3265"/>
                  </a:lnTo>
                  <a:lnTo>
                    <a:pt x="1571" y="3265"/>
                  </a:lnTo>
                  <a:lnTo>
                    <a:pt x="1570" y="3265"/>
                  </a:lnTo>
                  <a:lnTo>
                    <a:pt x="1566" y="3265"/>
                  </a:lnTo>
                  <a:lnTo>
                    <a:pt x="1560" y="3265"/>
                  </a:lnTo>
                  <a:lnTo>
                    <a:pt x="1555" y="3265"/>
                  </a:lnTo>
                  <a:lnTo>
                    <a:pt x="1550" y="3265"/>
                  </a:lnTo>
                  <a:lnTo>
                    <a:pt x="1545" y="3265"/>
                  </a:lnTo>
                  <a:lnTo>
                    <a:pt x="1540" y="3265"/>
                  </a:lnTo>
                  <a:lnTo>
                    <a:pt x="1539" y="3265"/>
                  </a:lnTo>
                  <a:lnTo>
                    <a:pt x="1535" y="3265"/>
                  </a:lnTo>
                  <a:lnTo>
                    <a:pt x="1529" y="3265"/>
                  </a:lnTo>
                  <a:lnTo>
                    <a:pt x="1525" y="3265"/>
                  </a:lnTo>
                  <a:lnTo>
                    <a:pt x="1524" y="3265"/>
                  </a:lnTo>
                  <a:lnTo>
                    <a:pt x="1519" y="3265"/>
                  </a:lnTo>
                  <a:lnTo>
                    <a:pt x="1514" y="3265"/>
                  </a:lnTo>
                  <a:lnTo>
                    <a:pt x="1509" y="3265"/>
                  </a:lnTo>
                  <a:lnTo>
                    <a:pt x="1508" y="3265"/>
                  </a:lnTo>
                  <a:lnTo>
                    <a:pt x="1504" y="3265"/>
                  </a:lnTo>
                  <a:lnTo>
                    <a:pt x="1498" y="3265"/>
                  </a:lnTo>
                  <a:lnTo>
                    <a:pt x="1494" y="3265"/>
                  </a:lnTo>
                  <a:lnTo>
                    <a:pt x="1493" y="3265"/>
                  </a:lnTo>
                  <a:lnTo>
                    <a:pt x="1488" y="3265"/>
                  </a:lnTo>
                  <a:lnTo>
                    <a:pt x="1483" y="3265"/>
                  </a:lnTo>
                  <a:lnTo>
                    <a:pt x="1478" y="3265"/>
                  </a:lnTo>
                  <a:lnTo>
                    <a:pt x="1477" y="3265"/>
                  </a:lnTo>
                  <a:lnTo>
                    <a:pt x="1473" y="3265"/>
                  </a:lnTo>
                  <a:lnTo>
                    <a:pt x="1467" y="3265"/>
                  </a:lnTo>
                  <a:lnTo>
                    <a:pt x="1463" y="3265"/>
                  </a:lnTo>
                  <a:lnTo>
                    <a:pt x="1462" y="3265"/>
                  </a:lnTo>
                  <a:lnTo>
                    <a:pt x="1457" y="3265"/>
                  </a:lnTo>
                  <a:lnTo>
                    <a:pt x="1452" y="3265"/>
                  </a:lnTo>
                  <a:lnTo>
                    <a:pt x="1446" y="3265"/>
                  </a:lnTo>
                  <a:lnTo>
                    <a:pt x="1442" y="3265"/>
                  </a:lnTo>
                  <a:lnTo>
                    <a:pt x="1266" y="3265"/>
                  </a:lnTo>
                  <a:lnTo>
                    <a:pt x="1345" y="3830"/>
                  </a:lnTo>
                  <a:lnTo>
                    <a:pt x="1294" y="3911"/>
                  </a:lnTo>
                  <a:lnTo>
                    <a:pt x="1345" y="3977"/>
                  </a:lnTo>
                  <a:lnTo>
                    <a:pt x="1117" y="4116"/>
                  </a:lnTo>
                  <a:lnTo>
                    <a:pt x="1112" y="4144"/>
                  </a:lnTo>
                  <a:lnTo>
                    <a:pt x="1106" y="4173"/>
                  </a:lnTo>
                  <a:lnTo>
                    <a:pt x="1103" y="4201"/>
                  </a:lnTo>
                  <a:lnTo>
                    <a:pt x="1099" y="4228"/>
                  </a:lnTo>
                  <a:lnTo>
                    <a:pt x="1097" y="4255"/>
                  </a:lnTo>
                  <a:lnTo>
                    <a:pt x="1096" y="4281"/>
                  </a:lnTo>
                  <a:lnTo>
                    <a:pt x="1096" y="4308"/>
                  </a:lnTo>
                  <a:lnTo>
                    <a:pt x="1096" y="4333"/>
                  </a:lnTo>
                  <a:lnTo>
                    <a:pt x="1097" y="4359"/>
                  </a:lnTo>
                  <a:lnTo>
                    <a:pt x="1098" y="4383"/>
                  </a:lnTo>
                  <a:lnTo>
                    <a:pt x="1100" y="4407"/>
                  </a:lnTo>
                  <a:lnTo>
                    <a:pt x="1104" y="4432"/>
                  </a:lnTo>
                  <a:lnTo>
                    <a:pt x="1112" y="4478"/>
                  </a:lnTo>
                  <a:lnTo>
                    <a:pt x="1121" y="4523"/>
                  </a:lnTo>
                  <a:lnTo>
                    <a:pt x="1133" y="4568"/>
                  </a:lnTo>
                  <a:lnTo>
                    <a:pt x="1147" y="4611"/>
                  </a:lnTo>
                  <a:lnTo>
                    <a:pt x="1162" y="4653"/>
                  </a:lnTo>
                  <a:lnTo>
                    <a:pt x="1179" y="4694"/>
                  </a:lnTo>
                  <a:lnTo>
                    <a:pt x="1198" y="4733"/>
                  </a:lnTo>
                  <a:lnTo>
                    <a:pt x="1218" y="4772"/>
                  </a:lnTo>
                  <a:lnTo>
                    <a:pt x="1238" y="4812"/>
                  </a:lnTo>
                  <a:lnTo>
                    <a:pt x="1259" y="4849"/>
                  </a:lnTo>
                  <a:lnTo>
                    <a:pt x="774" y="4849"/>
                  </a:lnTo>
                  <a:lnTo>
                    <a:pt x="774" y="2135"/>
                  </a:lnTo>
                  <a:lnTo>
                    <a:pt x="2185" y="2135"/>
                  </a:lnTo>
                  <a:lnTo>
                    <a:pt x="2185" y="4849"/>
                  </a:lnTo>
                  <a:lnTo>
                    <a:pt x="1780" y="4849"/>
                  </a:lnTo>
                  <a:lnTo>
                    <a:pt x="1801" y="4812"/>
                  </a:lnTo>
                  <a:lnTo>
                    <a:pt x="1821" y="4772"/>
                  </a:lnTo>
                  <a:lnTo>
                    <a:pt x="1841" y="4733"/>
                  </a:lnTo>
                  <a:lnTo>
                    <a:pt x="1859" y="4694"/>
                  </a:lnTo>
                  <a:lnTo>
                    <a:pt x="1876" y="4653"/>
                  </a:lnTo>
                  <a:lnTo>
                    <a:pt x="1892" y="4611"/>
                  </a:lnTo>
                  <a:lnTo>
                    <a:pt x="1905" y="4568"/>
                  </a:lnTo>
                  <a:lnTo>
                    <a:pt x="1917" y="4523"/>
                  </a:lnTo>
                  <a:lnTo>
                    <a:pt x="1927" y="4478"/>
                  </a:lnTo>
                  <a:lnTo>
                    <a:pt x="1935" y="4432"/>
                  </a:lnTo>
                  <a:lnTo>
                    <a:pt x="1938" y="4407"/>
                  </a:lnTo>
                  <a:lnTo>
                    <a:pt x="1941" y="4383"/>
                  </a:lnTo>
                  <a:lnTo>
                    <a:pt x="1942" y="4359"/>
                  </a:lnTo>
                  <a:lnTo>
                    <a:pt x="1943" y="4333"/>
                  </a:lnTo>
                  <a:lnTo>
                    <a:pt x="1943" y="4308"/>
                  </a:lnTo>
                  <a:lnTo>
                    <a:pt x="1942" y="4281"/>
                  </a:lnTo>
                  <a:lnTo>
                    <a:pt x="1941" y="4255"/>
                  </a:lnTo>
                  <a:lnTo>
                    <a:pt x="1938" y="4228"/>
                  </a:lnTo>
                  <a:lnTo>
                    <a:pt x="1936" y="4201"/>
                  </a:lnTo>
                  <a:lnTo>
                    <a:pt x="1932" y="4173"/>
                  </a:lnTo>
                  <a:lnTo>
                    <a:pt x="1927" y="4144"/>
                  </a:lnTo>
                  <a:lnTo>
                    <a:pt x="1922" y="4116"/>
                  </a:lnTo>
                  <a:lnTo>
                    <a:pt x="1694" y="3977"/>
                  </a:lnTo>
                  <a:lnTo>
                    <a:pt x="1745" y="3911"/>
                  </a:lnTo>
                  <a:lnTo>
                    <a:pt x="1694" y="3830"/>
                  </a:lnTo>
                  <a:lnTo>
                    <a:pt x="1771" y="3265"/>
                  </a:lnTo>
                  <a:lnTo>
                    <a:pt x="1597" y="3265"/>
                  </a:lnTo>
                  <a:close/>
                  <a:moveTo>
                    <a:pt x="4819" y="863"/>
                  </a:moveTo>
                  <a:lnTo>
                    <a:pt x="4819" y="1057"/>
                  </a:lnTo>
                  <a:lnTo>
                    <a:pt x="3585" y="1057"/>
                  </a:lnTo>
                  <a:lnTo>
                    <a:pt x="3585" y="863"/>
                  </a:lnTo>
                  <a:lnTo>
                    <a:pt x="4819" y="863"/>
                  </a:lnTo>
                  <a:close/>
                  <a:moveTo>
                    <a:pt x="5002" y="1108"/>
                  </a:moveTo>
                  <a:lnTo>
                    <a:pt x="5002" y="1379"/>
                  </a:lnTo>
                  <a:lnTo>
                    <a:pt x="3769" y="1379"/>
                  </a:lnTo>
                  <a:lnTo>
                    <a:pt x="3769" y="1108"/>
                  </a:lnTo>
                  <a:lnTo>
                    <a:pt x="5002" y="1108"/>
                  </a:lnTo>
                  <a:close/>
                  <a:moveTo>
                    <a:pt x="4891" y="1429"/>
                  </a:moveTo>
                  <a:lnTo>
                    <a:pt x="4891" y="1623"/>
                  </a:lnTo>
                  <a:lnTo>
                    <a:pt x="3657" y="1623"/>
                  </a:lnTo>
                  <a:lnTo>
                    <a:pt x="3657" y="1429"/>
                  </a:lnTo>
                  <a:lnTo>
                    <a:pt x="4891" y="1429"/>
                  </a:lnTo>
                  <a:close/>
                  <a:moveTo>
                    <a:pt x="4977" y="1659"/>
                  </a:moveTo>
                  <a:lnTo>
                    <a:pt x="4977" y="1853"/>
                  </a:lnTo>
                  <a:lnTo>
                    <a:pt x="3743" y="1853"/>
                  </a:lnTo>
                  <a:lnTo>
                    <a:pt x="3743" y="1659"/>
                  </a:lnTo>
                  <a:lnTo>
                    <a:pt x="4977" y="1659"/>
                  </a:lnTo>
                  <a:close/>
                  <a:moveTo>
                    <a:pt x="1643" y="596"/>
                  </a:moveTo>
                  <a:lnTo>
                    <a:pt x="1833" y="561"/>
                  </a:lnTo>
                  <a:lnTo>
                    <a:pt x="2061" y="1773"/>
                  </a:lnTo>
                  <a:lnTo>
                    <a:pt x="1871" y="1809"/>
                  </a:lnTo>
                  <a:lnTo>
                    <a:pt x="1643" y="596"/>
                  </a:lnTo>
                  <a:close/>
                  <a:moveTo>
                    <a:pt x="1388" y="596"/>
                  </a:moveTo>
                  <a:lnTo>
                    <a:pt x="1579" y="561"/>
                  </a:lnTo>
                  <a:lnTo>
                    <a:pt x="1807" y="1773"/>
                  </a:lnTo>
                  <a:lnTo>
                    <a:pt x="1616" y="1809"/>
                  </a:lnTo>
                  <a:lnTo>
                    <a:pt x="1388" y="596"/>
                  </a:lnTo>
                  <a:close/>
                  <a:moveTo>
                    <a:pt x="1134" y="596"/>
                  </a:moveTo>
                  <a:lnTo>
                    <a:pt x="1324" y="561"/>
                  </a:lnTo>
                  <a:lnTo>
                    <a:pt x="1551" y="1773"/>
                  </a:lnTo>
                  <a:lnTo>
                    <a:pt x="1361" y="1809"/>
                  </a:lnTo>
                  <a:lnTo>
                    <a:pt x="1134" y="596"/>
                  </a:lnTo>
                  <a:close/>
                  <a:moveTo>
                    <a:pt x="884" y="568"/>
                  </a:moveTo>
                  <a:lnTo>
                    <a:pt x="1077" y="568"/>
                  </a:lnTo>
                  <a:lnTo>
                    <a:pt x="1077" y="1802"/>
                  </a:lnTo>
                  <a:lnTo>
                    <a:pt x="884" y="1802"/>
                  </a:lnTo>
                  <a:lnTo>
                    <a:pt x="884" y="568"/>
                  </a:lnTo>
                  <a:close/>
                  <a:moveTo>
                    <a:pt x="3540" y="2418"/>
                  </a:moveTo>
                  <a:lnTo>
                    <a:pt x="3807" y="2354"/>
                  </a:lnTo>
                  <a:lnTo>
                    <a:pt x="4033" y="3306"/>
                  </a:lnTo>
                  <a:lnTo>
                    <a:pt x="3765" y="3369"/>
                  </a:lnTo>
                  <a:lnTo>
                    <a:pt x="3540" y="2418"/>
                  </a:lnTo>
                  <a:close/>
                  <a:moveTo>
                    <a:pt x="3622" y="2531"/>
                  </a:moveTo>
                  <a:lnTo>
                    <a:pt x="3639" y="2606"/>
                  </a:lnTo>
                  <a:lnTo>
                    <a:pt x="3791" y="2570"/>
                  </a:lnTo>
                  <a:lnTo>
                    <a:pt x="3773" y="2496"/>
                  </a:lnTo>
                  <a:lnTo>
                    <a:pt x="3622" y="2531"/>
                  </a:lnTo>
                  <a:close/>
                  <a:moveTo>
                    <a:pt x="3739" y="3028"/>
                  </a:moveTo>
                  <a:lnTo>
                    <a:pt x="3776" y="3184"/>
                  </a:lnTo>
                  <a:lnTo>
                    <a:pt x="3928" y="3148"/>
                  </a:lnTo>
                  <a:lnTo>
                    <a:pt x="3890" y="2991"/>
                  </a:lnTo>
                  <a:lnTo>
                    <a:pt x="3739" y="3028"/>
                  </a:lnTo>
                  <a:close/>
                  <a:moveTo>
                    <a:pt x="3193" y="2418"/>
                  </a:moveTo>
                  <a:lnTo>
                    <a:pt x="3418" y="3369"/>
                  </a:lnTo>
                  <a:lnTo>
                    <a:pt x="3687" y="3306"/>
                  </a:lnTo>
                  <a:lnTo>
                    <a:pt x="3461" y="2354"/>
                  </a:lnTo>
                  <a:lnTo>
                    <a:pt x="3193" y="2418"/>
                  </a:lnTo>
                  <a:close/>
                  <a:moveTo>
                    <a:pt x="3276" y="2531"/>
                  </a:moveTo>
                  <a:lnTo>
                    <a:pt x="3426" y="2496"/>
                  </a:lnTo>
                  <a:lnTo>
                    <a:pt x="3444" y="2570"/>
                  </a:lnTo>
                  <a:lnTo>
                    <a:pt x="3292" y="2606"/>
                  </a:lnTo>
                  <a:lnTo>
                    <a:pt x="3276" y="2531"/>
                  </a:lnTo>
                  <a:close/>
                  <a:moveTo>
                    <a:pt x="3393" y="3028"/>
                  </a:moveTo>
                  <a:lnTo>
                    <a:pt x="3429" y="3184"/>
                  </a:lnTo>
                  <a:lnTo>
                    <a:pt x="3581" y="3148"/>
                  </a:lnTo>
                  <a:lnTo>
                    <a:pt x="3544" y="2991"/>
                  </a:lnTo>
                  <a:lnTo>
                    <a:pt x="3393" y="3028"/>
                  </a:lnTo>
                  <a:close/>
                  <a:moveTo>
                    <a:pt x="2841" y="2418"/>
                  </a:moveTo>
                  <a:lnTo>
                    <a:pt x="3109" y="2354"/>
                  </a:lnTo>
                  <a:lnTo>
                    <a:pt x="3335" y="3306"/>
                  </a:lnTo>
                  <a:lnTo>
                    <a:pt x="3067" y="3369"/>
                  </a:lnTo>
                  <a:lnTo>
                    <a:pt x="2841" y="2418"/>
                  </a:lnTo>
                  <a:close/>
                  <a:moveTo>
                    <a:pt x="2923" y="2531"/>
                  </a:moveTo>
                  <a:lnTo>
                    <a:pt x="2941" y="2606"/>
                  </a:lnTo>
                  <a:lnTo>
                    <a:pt x="3092" y="2570"/>
                  </a:lnTo>
                  <a:lnTo>
                    <a:pt x="3075" y="2496"/>
                  </a:lnTo>
                  <a:lnTo>
                    <a:pt x="2923" y="2531"/>
                  </a:lnTo>
                  <a:close/>
                  <a:moveTo>
                    <a:pt x="3041" y="3028"/>
                  </a:moveTo>
                  <a:lnTo>
                    <a:pt x="3192" y="2991"/>
                  </a:lnTo>
                  <a:lnTo>
                    <a:pt x="3229" y="3148"/>
                  </a:lnTo>
                  <a:lnTo>
                    <a:pt x="3078" y="3184"/>
                  </a:lnTo>
                  <a:lnTo>
                    <a:pt x="3041" y="3028"/>
                  </a:lnTo>
                  <a:close/>
                  <a:moveTo>
                    <a:pt x="2553" y="2372"/>
                  </a:moveTo>
                  <a:lnTo>
                    <a:pt x="2828" y="2372"/>
                  </a:lnTo>
                  <a:lnTo>
                    <a:pt x="2828" y="3352"/>
                  </a:lnTo>
                  <a:lnTo>
                    <a:pt x="2553" y="3352"/>
                  </a:lnTo>
                  <a:lnTo>
                    <a:pt x="2553" y="2372"/>
                  </a:lnTo>
                  <a:close/>
                  <a:moveTo>
                    <a:pt x="2606" y="2503"/>
                  </a:moveTo>
                  <a:lnTo>
                    <a:pt x="2606" y="2579"/>
                  </a:lnTo>
                  <a:lnTo>
                    <a:pt x="2762" y="2579"/>
                  </a:lnTo>
                  <a:lnTo>
                    <a:pt x="2762" y="2503"/>
                  </a:lnTo>
                  <a:lnTo>
                    <a:pt x="2606" y="2503"/>
                  </a:lnTo>
                  <a:close/>
                  <a:moveTo>
                    <a:pt x="2606" y="3012"/>
                  </a:moveTo>
                  <a:lnTo>
                    <a:pt x="2606" y="3173"/>
                  </a:lnTo>
                  <a:lnTo>
                    <a:pt x="2762" y="3173"/>
                  </a:lnTo>
                  <a:lnTo>
                    <a:pt x="2762" y="3012"/>
                  </a:lnTo>
                  <a:lnTo>
                    <a:pt x="2606" y="3012"/>
                  </a:lnTo>
                  <a:close/>
                  <a:moveTo>
                    <a:pt x="5555" y="151"/>
                  </a:moveTo>
                  <a:lnTo>
                    <a:pt x="5555" y="374"/>
                  </a:lnTo>
                  <a:lnTo>
                    <a:pt x="5555" y="4849"/>
                  </a:lnTo>
                  <a:lnTo>
                    <a:pt x="5871" y="4849"/>
                  </a:lnTo>
                  <a:lnTo>
                    <a:pt x="5871" y="5585"/>
                  </a:lnTo>
                  <a:lnTo>
                    <a:pt x="0" y="5585"/>
                  </a:lnTo>
                  <a:lnTo>
                    <a:pt x="0" y="4849"/>
                  </a:lnTo>
                  <a:lnTo>
                    <a:pt x="326" y="4849"/>
                  </a:lnTo>
                  <a:lnTo>
                    <a:pt x="326" y="374"/>
                  </a:lnTo>
                  <a:lnTo>
                    <a:pt x="326" y="151"/>
                  </a:lnTo>
                  <a:lnTo>
                    <a:pt x="326" y="0"/>
                  </a:lnTo>
                  <a:lnTo>
                    <a:pt x="5555" y="0"/>
                  </a:lnTo>
                  <a:lnTo>
                    <a:pt x="5555" y="151"/>
                  </a:lnTo>
                  <a:close/>
                  <a:moveTo>
                    <a:pt x="2409" y="2135"/>
                  </a:moveTo>
                  <a:lnTo>
                    <a:pt x="2409" y="3385"/>
                  </a:lnTo>
                  <a:lnTo>
                    <a:pt x="5107" y="3385"/>
                  </a:lnTo>
                  <a:lnTo>
                    <a:pt x="5107" y="2135"/>
                  </a:lnTo>
                  <a:lnTo>
                    <a:pt x="2409" y="2135"/>
                  </a:lnTo>
                  <a:close/>
                  <a:moveTo>
                    <a:pt x="2409" y="3609"/>
                  </a:moveTo>
                  <a:lnTo>
                    <a:pt x="2409" y="4849"/>
                  </a:lnTo>
                  <a:lnTo>
                    <a:pt x="5107" y="4849"/>
                  </a:lnTo>
                  <a:lnTo>
                    <a:pt x="5107" y="3609"/>
                  </a:lnTo>
                  <a:lnTo>
                    <a:pt x="2409" y="3609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>
            <a:extLst>
              <a:ext uri="{FF2B5EF4-FFF2-40B4-BE49-F238E27FC236}">
                <a16:creationId xmlns:a16="http://schemas.microsoft.com/office/drawing/2014/main" id="{2A071A6B-F14E-45F5-9007-A2F11FB2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文本框 2">
            <a:extLst>
              <a:ext uri="{FF2B5EF4-FFF2-40B4-BE49-F238E27FC236}">
                <a16:creationId xmlns:a16="http://schemas.microsoft.com/office/drawing/2014/main" id="{855AB14D-2C7E-495C-940D-EC331FE7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模型假设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3C3D011-27FD-4BBE-9551-F3423C8083D9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EB5BA4F-2A2C-44ED-8D3E-8B8353C65427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9158" name="组合 5">
            <a:extLst>
              <a:ext uri="{FF2B5EF4-FFF2-40B4-BE49-F238E27FC236}">
                <a16:creationId xmlns:a16="http://schemas.microsoft.com/office/drawing/2014/main" id="{7CB0ED41-209C-44D0-BB57-2E9538FE53F7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E17C21C-669B-478C-B066-486A49FF6D54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9CD155-E8E7-4479-B1A0-65984632ADCA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A8413259-9943-4B59-ADBE-0B9CAF76B362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30" name="KSO_Shape">
            <a:extLst>
              <a:ext uri="{FF2B5EF4-FFF2-40B4-BE49-F238E27FC236}">
                <a16:creationId xmlns:a16="http://schemas.microsoft.com/office/drawing/2014/main" id="{9F5FC895-369A-4107-9271-322F277134C3}"/>
              </a:ext>
            </a:extLst>
          </p:cNvPr>
          <p:cNvSpPr/>
          <p:nvPr/>
        </p:nvSpPr>
        <p:spPr bwMode="auto">
          <a:xfrm>
            <a:off x="5588000" y="3117056"/>
            <a:ext cx="1046162" cy="89217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B7DCAA-1C2F-3F9A-99E8-DE4264E4B5B5}"/>
              </a:ext>
            </a:extLst>
          </p:cNvPr>
          <p:cNvSpPr txBox="1"/>
          <p:nvPr/>
        </p:nvSpPr>
        <p:spPr>
          <a:xfrm>
            <a:off x="700088" y="1350457"/>
            <a:ext cx="8470589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b="1" noProof="1">
                <a:solidFill>
                  <a:schemeClr val="accent6"/>
                </a:solidFill>
                <a:latin typeface="+mn-lt"/>
                <a:ea typeface="+mn-ea"/>
              </a:rPr>
              <a:t>1. </a:t>
            </a:r>
            <a:r>
              <a:rPr lang="zh-CN" altLang="en-US" sz="2800" b="1" noProof="1">
                <a:solidFill>
                  <a:schemeClr val="accent6"/>
                </a:solidFill>
                <a:latin typeface="+mn-lt"/>
                <a:ea typeface="+mn-ea"/>
              </a:rPr>
              <a:t>炉间空气在短时间内达到稳定。</a:t>
            </a:r>
          </a:p>
          <a:p>
            <a:pPr marL="342900"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b="1" noProof="1">
                <a:solidFill>
                  <a:schemeClr val="accent6"/>
                </a:solidFill>
                <a:latin typeface="+mn-lt"/>
                <a:ea typeface="+mn-ea"/>
              </a:rPr>
              <a:t>2. </a:t>
            </a:r>
            <a:r>
              <a:rPr lang="zh-CN" altLang="en-US" sz="2800" b="1" noProof="1">
                <a:solidFill>
                  <a:schemeClr val="accent6"/>
                </a:solidFill>
                <a:latin typeface="+mn-lt"/>
                <a:ea typeface="+mn-ea"/>
              </a:rPr>
              <a:t>炉前区域之前与炉后区域之后的温度为室温。</a:t>
            </a:r>
          </a:p>
          <a:p>
            <a:pPr marL="342900"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b="1" noProof="1">
                <a:solidFill>
                  <a:schemeClr val="accent6"/>
                </a:solidFill>
                <a:latin typeface="+mn-lt"/>
                <a:ea typeface="+mn-ea"/>
              </a:rPr>
              <a:t>3. </a:t>
            </a:r>
            <a:r>
              <a:rPr lang="zh-CN" altLang="en-US" sz="2800" b="1" noProof="1">
                <a:solidFill>
                  <a:schemeClr val="accent6"/>
                </a:solidFill>
                <a:latin typeface="+mn-lt"/>
                <a:ea typeface="+mn-ea"/>
              </a:rPr>
              <a:t>除了小温区以外无其它热源。</a:t>
            </a:r>
          </a:p>
          <a:p>
            <a:pPr marL="342900"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b="1" noProof="1">
                <a:solidFill>
                  <a:schemeClr val="accent6"/>
                </a:solidFill>
                <a:latin typeface="+mn-lt"/>
                <a:ea typeface="+mn-ea"/>
              </a:rPr>
              <a:t>4. </a:t>
            </a:r>
            <a:r>
              <a:rPr lang="zh-CN" altLang="en-US" sz="2800" b="1" noProof="1">
                <a:solidFill>
                  <a:schemeClr val="accent6"/>
                </a:solidFill>
                <a:latin typeface="+mn-lt"/>
                <a:ea typeface="+mn-ea"/>
              </a:rPr>
              <a:t>焊接区域的热扩散系数在一定范围内保持不变。</a:t>
            </a:r>
          </a:p>
          <a:p>
            <a:pPr marL="342900"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b="1" noProof="1">
                <a:solidFill>
                  <a:schemeClr val="accent6"/>
                </a:solidFill>
                <a:latin typeface="+mn-lt"/>
                <a:ea typeface="+mn-ea"/>
              </a:rPr>
              <a:t>5. </a:t>
            </a:r>
            <a:r>
              <a:rPr lang="zh-CN" altLang="en-US" sz="2800" b="1" noProof="1">
                <a:solidFill>
                  <a:schemeClr val="accent6"/>
                </a:solidFill>
                <a:latin typeface="+mn-lt"/>
                <a:ea typeface="+mn-ea"/>
              </a:rPr>
              <a:t>焊接区域各个方向介质均匀。</a:t>
            </a:r>
          </a:p>
          <a:p>
            <a:pPr marL="342900" indent="-34290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b="1" noProof="1">
                <a:solidFill>
                  <a:schemeClr val="accent6"/>
                </a:solidFill>
                <a:latin typeface="+mn-lt"/>
                <a:ea typeface="+mn-ea"/>
              </a:rPr>
              <a:t>6. </a:t>
            </a:r>
            <a:r>
              <a:rPr lang="zh-CN" altLang="en-US" sz="2800" b="1" noProof="1">
                <a:solidFill>
                  <a:schemeClr val="accent6"/>
                </a:solidFill>
                <a:latin typeface="+mn-lt"/>
                <a:ea typeface="+mn-ea"/>
              </a:rPr>
              <a:t>焊接区域各个方向的热传导系数相同。</a:t>
            </a:r>
            <a:endParaRPr lang="zh-CN" altLang="en-US" sz="2800" b="1" noProof="1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炉内空气温度的分布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43" y="986145"/>
            <a:ext cx="5744151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首先我们先推导出一维热传导公式</a:t>
            </a:r>
            <a:endParaRPr lang="en-US" altLang="zh-CN" sz="2400" b="1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296C2B-142B-419B-40A7-9E000A22146A}"/>
              </a:ext>
            </a:extLst>
          </p:cNvPr>
          <p:cNvSpPr txBox="1"/>
          <p:nvPr/>
        </p:nvSpPr>
        <p:spPr>
          <a:xfrm>
            <a:off x="272134" y="2509239"/>
            <a:ext cx="6098240" cy="49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latin typeface="微软雅黑"/>
                <a:ea typeface="微软雅黑"/>
                <a:cs typeface="Times New Roman" panose="02020603050405020304" pitchFamily="18" charset="0"/>
              </a:rPr>
              <a:t>考虑</a:t>
            </a:r>
            <a:r>
              <a:rPr lang="en-US" altLang="zh-CN" sz="2400" b="1">
                <a:latin typeface="微软雅黑"/>
                <a:ea typeface="微软雅黑"/>
                <a:cs typeface="Times New Roman" panose="02020603050405020304" pitchFamily="18" charset="0"/>
              </a:rPr>
              <a:t>Dirichlet</a:t>
            </a:r>
            <a:r>
              <a:rPr lang="zh-CN" altLang="en-US" sz="2400" b="1">
                <a:latin typeface="微软雅黑"/>
                <a:ea typeface="微软雅黑"/>
                <a:cs typeface="Times New Roman" panose="02020603050405020304" pitchFamily="18" charset="0"/>
              </a:rPr>
              <a:t>边值条件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1A87B3-2BC0-5B3A-5CD8-E6A7DEE06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098" y="1471844"/>
            <a:ext cx="2580204" cy="10592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012FBA-F1F7-244C-D6D3-4625CC6D5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098" y="2864356"/>
            <a:ext cx="2346924" cy="138373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27BE88A-04A5-FEF1-AE9C-8F3F77C79BD0}"/>
              </a:ext>
            </a:extLst>
          </p:cNvPr>
          <p:cNvSpPr txBox="1"/>
          <p:nvPr/>
        </p:nvSpPr>
        <p:spPr>
          <a:xfrm>
            <a:off x="265643" y="4207346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下面对一维热导方程进行分析：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DF1D5E-0360-08AD-C46B-33A355199661}"/>
              </a:ext>
            </a:extLst>
          </p:cNvPr>
          <p:cNvSpPr txBox="1"/>
          <p:nvPr/>
        </p:nvSpPr>
        <p:spPr>
          <a:xfrm>
            <a:off x="421794" y="4803807"/>
            <a:ext cx="112905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由于题目假设，回焊炉在启动之后，空气能够迅速地达到稳定，之后焊接工作才开始。所以可以认为，温度 </a:t>
            </a:r>
            <a:r>
              <a:rPr lang="en-US" altLang="zh-CN" sz="2400"/>
              <a:t>T </a:t>
            </a:r>
            <a:r>
              <a:rPr lang="zh-CN" altLang="en-US" sz="2400"/>
              <a:t>与时间 </a:t>
            </a:r>
            <a:r>
              <a:rPr lang="en-US" altLang="zh-CN" sz="2400"/>
              <a:t>t </a:t>
            </a:r>
            <a:r>
              <a:rPr lang="zh-CN" altLang="en-US" sz="2400"/>
              <a:t>无关，则有 ∂</a:t>
            </a:r>
            <a:r>
              <a:rPr lang="en-US" altLang="zh-CN" sz="2400"/>
              <a:t>T/∂t = 0</a:t>
            </a:r>
            <a:r>
              <a:rPr lang="zh-CN" altLang="en-US" sz="2400"/>
              <a:t>，而 </a:t>
            </a:r>
            <a:r>
              <a:rPr lang="en-US" altLang="zh-CN" sz="2400"/>
              <a:t>a </a:t>
            </a:r>
            <a:r>
              <a:rPr lang="zh-CN" altLang="en-US" sz="2400"/>
              <a:t>无法达到无穷大。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203A3F-8101-0799-0462-511CF11F265B}"/>
              </a:ext>
            </a:extLst>
          </p:cNvPr>
          <p:cNvSpPr/>
          <p:nvPr/>
        </p:nvSpPr>
        <p:spPr>
          <a:xfrm>
            <a:off x="5410200" y="1471844"/>
            <a:ext cx="599594" cy="902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40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模型建立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FA7F0A-3E8D-476F-2C81-5D00B14E06B3}"/>
              </a:ext>
            </a:extLst>
          </p:cNvPr>
          <p:cNvSpPr txBox="1"/>
          <p:nvPr/>
        </p:nvSpPr>
        <p:spPr>
          <a:xfrm>
            <a:off x="1012050" y="1063020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因此可以解得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75721D-D39D-6FC9-9842-4F8C7773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491" y="1400629"/>
            <a:ext cx="2029017" cy="5236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F50719-E49D-9A2A-DE8F-697E692E8924}"/>
              </a:ext>
            </a:extLst>
          </p:cNvPr>
          <p:cNvSpPr txBox="1"/>
          <p:nvPr/>
        </p:nvSpPr>
        <p:spPr>
          <a:xfrm>
            <a:off x="1012050" y="2014676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通过边值条件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7F6040-AA0B-5DE1-ABB9-45FE2C0E4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827" y="2263688"/>
            <a:ext cx="1642173" cy="5041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9319CF-181D-B83B-E3FF-FDFF4A825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325990"/>
            <a:ext cx="1910490" cy="5236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EC636B-BE1E-DA3A-BD07-C14E93EB88D1}"/>
              </a:ext>
            </a:extLst>
          </p:cNvPr>
          <p:cNvSpPr txBox="1"/>
          <p:nvPr/>
        </p:nvSpPr>
        <p:spPr>
          <a:xfrm>
            <a:off x="1012050" y="2947520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当</a:t>
            </a:r>
            <a:r>
              <a:rPr lang="en-US" altLang="zh-CN" sz="2000" b="1" noProof="1"/>
              <a:t>T(i) = T(i+1)</a:t>
            </a:r>
            <a:r>
              <a:rPr lang="zh-CN" altLang="en-US" sz="2000" b="1" noProof="1"/>
              <a:t>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07E8C92-9FDF-F483-FC51-A68187BE9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772" y="3313787"/>
            <a:ext cx="2542455" cy="5438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5521B6B-6B64-C6F0-F3D2-796B12AA2155}"/>
              </a:ext>
            </a:extLst>
          </p:cNvPr>
          <p:cNvSpPr txBox="1"/>
          <p:nvPr/>
        </p:nvSpPr>
        <p:spPr>
          <a:xfrm>
            <a:off x="1012050" y="3828031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当</a:t>
            </a:r>
            <a:r>
              <a:rPr lang="en-US" altLang="zh-CN" sz="2000" b="1" noProof="1"/>
              <a:t>T(i) </a:t>
            </a:r>
            <a:r>
              <a:rPr lang="zh-CN" altLang="en-US" sz="2000" b="1" noProof="1">
                <a:solidFill>
                  <a:srgbClr val="FF0000"/>
                </a:solidFill>
              </a:rPr>
              <a:t>≠</a:t>
            </a:r>
            <a:r>
              <a:rPr lang="zh-CN" altLang="en-US" sz="2000" b="1" noProof="1"/>
              <a:t> </a:t>
            </a:r>
            <a:r>
              <a:rPr lang="en-US" altLang="zh-CN" sz="2000" b="1" noProof="1"/>
              <a:t>T(i+1)</a:t>
            </a:r>
            <a:r>
              <a:rPr lang="zh-CN" altLang="en-US" sz="2000" b="1" noProof="1"/>
              <a:t>时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F14AECE-8F51-71CF-B485-2FA4811F7D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5827" y="4615683"/>
            <a:ext cx="3490567" cy="6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炉内空气温度的分布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FA7F0A-3E8D-476F-2C81-5D00B14E06B3}"/>
              </a:ext>
            </a:extLst>
          </p:cNvPr>
          <p:cNvSpPr txBox="1"/>
          <p:nvPr/>
        </p:nvSpPr>
        <p:spPr>
          <a:xfrm>
            <a:off x="453231" y="978087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通过简单的分段函数和题目要求的温度分布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E044A-60CE-1117-74FA-2EC6D956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2" y="1378197"/>
            <a:ext cx="9706971" cy="52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01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焊接区域中心的升温规律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FA7F0A-3E8D-476F-2C81-5D00B14E06B3}"/>
              </a:ext>
            </a:extLst>
          </p:cNvPr>
          <p:cNvSpPr txBox="1"/>
          <p:nvPr/>
        </p:nvSpPr>
        <p:spPr>
          <a:xfrm>
            <a:off x="453231" y="1006475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由牛顿冷却定律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3DCAF5-E07A-D207-A5A7-CFCB0608311F}"/>
              </a:ext>
            </a:extLst>
          </p:cNvPr>
          <p:cNvSpPr txBox="1"/>
          <p:nvPr/>
        </p:nvSpPr>
        <p:spPr>
          <a:xfrm>
            <a:off x="5215428" y="1017282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以中心位置为远点建立坐标系如下图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F81AF7-340E-ED8B-4836-3B09B9C9767F}"/>
              </a:ext>
            </a:extLst>
          </p:cNvPr>
          <p:cNvSpPr txBox="1"/>
          <p:nvPr/>
        </p:nvSpPr>
        <p:spPr>
          <a:xfrm>
            <a:off x="453231" y="3965205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可列出以下方程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1C76329-1BBC-DACC-E39F-67079441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13" y="1651329"/>
            <a:ext cx="3472741" cy="10557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1AC8D3-377A-D9BB-4D29-861425AFD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99" y="1416182"/>
            <a:ext cx="5096337" cy="309663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4BFBE9B-5917-3437-0E1E-6D4CE3757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25" y="4456918"/>
            <a:ext cx="7755984" cy="190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1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焊接区域中心的升温规律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FA7F0A-3E8D-476F-2C81-5D00B14E06B3}"/>
              </a:ext>
            </a:extLst>
          </p:cNvPr>
          <p:cNvSpPr txBox="1"/>
          <p:nvPr/>
        </p:nvSpPr>
        <p:spPr>
          <a:xfrm>
            <a:off x="453231" y="1006475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将该连续微分方程离散化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3DCAF5-E07A-D207-A5A7-CFCB0608311F}"/>
              </a:ext>
            </a:extLst>
          </p:cNvPr>
          <p:cNvSpPr txBox="1"/>
          <p:nvPr/>
        </p:nvSpPr>
        <p:spPr>
          <a:xfrm>
            <a:off x="453231" y="3271512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利用向前差分法得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8316CC-FCBC-D7B2-9D71-CBC96AC17DE0}"/>
              </a:ext>
            </a:extLst>
          </p:cNvPr>
          <p:cNvSpPr txBox="1"/>
          <p:nvPr/>
        </p:nvSpPr>
        <p:spPr>
          <a:xfrm>
            <a:off x="453231" y="4678562"/>
            <a:ext cx="6098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计算得到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898C621-8290-CF8E-AB1F-311FC4E10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D09176-C56F-8929-CD11-367E7640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19" y="1357087"/>
            <a:ext cx="3341064" cy="19639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FCEC0E-64F1-BCB4-528D-6B94C7A53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648" y="3628176"/>
            <a:ext cx="3784806" cy="8447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094237-F04B-7A9D-DF8A-9BB74CCDE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395" y="4954890"/>
            <a:ext cx="6725210" cy="81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7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焊接区域中心的升温规律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31" y="1012410"/>
            <a:ext cx="10541672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ffectLst/>
                <a:latin typeface="+mj-ea"/>
                <a:ea typeface="+mj-ea"/>
                <a:cs typeface="Times New Roman" panose="02020603050405020304" pitchFamily="18" charset="0"/>
              </a:rPr>
              <a:t>其中，有限差分格式进行计算时是按照时间层逐层推进的。向前差分的离散网格示意图如下图所示</a:t>
            </a:r>
            <a:endParaRPr lang="zh-CN" altLang="en-US" sz="2400">
              <a:solidFill>
                <a:srgbClr val="808080"/>
              </a:solidFill>
              <a:latin typeface="+mj-ea"/>
              <a:ea typeface="+mj-ea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7C46A4D6-EB08-826D-6588-F0E4F7790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09103"/>
            <a:ext cx="4367306" cy="79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考虑计算误差和有限差分法的稳定性，需要满足</a:t>
            </a:r>
            <a:endParaRPr lang="zh-CN" altLang="en-US" sz="2400" b="1"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427157-3ED6-00FE-1D14-3357E3DA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33" y="2142855"/>
            <a:ext cx="5491753" cy="43108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BDFFEC-6A38-EAE5-AFE0-1ADC1CBD2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474" y="2924407"/>
            <a:ext cx="2418043" cy="9411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DB9390E-9422-94CF-60FA-C212B4B8B4CA}"/>
              </a:ext>
            </a:extLst>
          </p:cNvPr>
          <p:cNvSpPr txBox="1"/>
          <p:nvPr/>
        </p:nvSpPr>
        <p:spPr>
          <a:xfrm>
            <a:off x="5862136" y="4397154"/>
            <a:ext cx="6098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方便起见，我们固定 </a:t>
            </a:r>
            <a:r>
              <a:rPr lang="en-US" altLang="zh-CN" sz="2400"/>
              <a:t>s = 0.5</a:t>
            </a:r>
            <a:r>
              <a:rPr lang="zh-CN" altLang="en-US" sz="2400"/>
              <a:t>。而 </a:t>
            </a:r>
            <a:r>
              <a:rPr lang="en-US" altLang="zh-CN" sz="2400"/>
              <a:t>m </a:t>
            </a:r>
            <a:r>
              <a:rPr lang="zh-CN" altLang="en-US" sz="2400"/>
              <a:t>与 </a:t>
            </a:r>
            <a:r>
              <a:rPr lang="en-US" altLang="zh-CN" sz="2400"/>
              <a:t>h </a:t>
            </a:r>
            <a:r>
              <a:rPr lang="zh-CN" altLang="en-US" sz="2400"/>
              <a:t>分别根据程序实际取合理步长。</a:t>
            </a:r>
          </a:p>
        </p:txBody>
      </p:sp>
    </p:spTree>
    <p:extLst>
      <p:ext uri="{BB962C8B-B14F-4D97-AF65-F5344CB8AC3E}">
        <p14:creationId xmlns:p14="http://schemas.microsoft.com/office/powerpoint/2010/main" val="187425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模型求解结果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64" y="971263"/>
            <a:ext cx="10541672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求解焊接区域的温度随时间变化如下图</a:t>
            </a:r>
            <a:endParaRPr lang="zh-CN" altLang="en-US" sz="2400" b="1">
              <a:solidFill>
                <a:srgbClr val="808080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E1954F-B0BF-3F1A-B157-F5C83E78ED7C}"/>
              </a:ext>
            </a:extLst>
          </p:cNvPr>
          <p:cNvSpPr txBox="1"/>
          <p:nvPr/>
        </p:nvSpPr>
        <p:spPr>
          <a:xfrm>
            <a:off x="7547486" y="2981934"/>
            <a:ext cx="4206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>
                <a:effectLst/>
                <a:latin typeface="+mj-ea"/>
                <a:ea typeface="+mj-ea"/>
                <a:cs typeface="宋体" panose="02010600030101010101" pitchFamily="2" charset="-122"/>
              </a:rPr>
              <a:t>而题目要求监测的是中心点的温度变化曲线，所以在厚度方向上可以取中心点，求得炉温曲线。</a:t>
            </a:r>
            <a:endParaRPr lang="zh-CN" altLang="en-US" sz="240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7D71FA-7EF9-AC2D-542D-E3CD00796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3" y="1646240"/>
            <a:ext cx="6323846" cy="475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4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未修正模型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52" y="1006475"/>
            <a:ext cx="10487895" cy="87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跟据查阅的资料可知，</a:t>
            </a:r>
            <a:r>
              <a:rPr lang="en-US" altLang="zh-CN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a </a:t>
            </a:r>
            <a:r>
              <a:rPr lang="zh-CN" altLang="en-US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的取值大致为 </a:t>
            </a:r>
            <a:r>
              <a:rPr lang="en-US" altLang="zh-CN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10−3 </a:t>
            </a:r>
            <a:r>
              <a:rPr lang="zh-CN" altLang="en-US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量级。通过大致的手动调参，可以得到如下图所示建模结果。</a:t>
            </a:r>
            <a:endParaRPr lang="zh-CN" altLang="en-US" sz="2200" b="1">
              <a:solidFill>
                <a:srgbClr val="808080"/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57F369-5550-B5E3-ACFB-F6323BD3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7" y="1948215"/>
            <a:ext cx="5906983" cy="45335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A8022A-8A0C-B0A3-E7B0-389D5D8CD562}"/>
              </a:ext>
            </a:extLst>
          </p:cNvPr>
          <p:cNvSpPr txBox="1"/>
          <p:nvPr/>
        </p:nvSpPr>
        <p:spPr>
          <a:xfrm>
            <a:off x="6316756" y="3042103"/>
            <a:ext cx="50997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当 </a:t>
            </a:r>
            <a:r>
              <a:rPr lang="en-US" altLang="zh-CN" sz="2400"/>
              <a:t>a </a:t>
            </a:r>
            <a:r>
              <a:rPr lang="zh-CN" altLang="en-US" sz="2400"/>
              <a:t>取值为 </a:t>
            </a:r>
            <a:r>
              <a:rPr lang="en-US" altLang="zh-CN" sz="2400"/>
              <a:t>0.0065 </a:t>
            </a:r>
            <a:r>
              <a:rPr lang="zh-CN" altLang="en-US" sz="2400"/>
              <a:t>与 </a:t>
            </a:r>
            <a:r>
              <a:rPr lang="en-US" altLang="zh-CN" sz="2400"/>
              <a:t>0.00069 </a:t>
            </a:r>
            <a:r>
              <a:rPr lang="zh-CN" altLang="en-US" sz="2400"/>
              <a:t>时，曲线的前 </a:t>
            </a:r>
            <a:r>
              <a:rPr lang="en-US" altLang="zh-CN" sz="2400"/>
              <a:t>170s </a:t>
            </a:r>
            <a:r>
              <a:rPr lang="zh-CN" altLang="en-US" sz="2400"/>
              <a:t>拟合得十分接近，但之后的上升 阶段与峰值之后的下降阶段拟合情况不够理想。可应该需要对模型进行进一步修正</a:t>
            </a:r>
          </a:p>
        </p:txBody>
      </p:sp>
    </p:spTree>
    <p:extLst>
      <p:ext uri="{BB962C8B-B14F-4D97-AF65-F5344CB8AC3E}">
        <p14:creationId xmlns:p14="http://schemas.microsoft.com/office/powerpoint/2010/main" val="238582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7F9CFFD0-BCDB-451B-9FEC-462FA73571A7}"/>
              </a:ext>
            </a:extLst>
          </p:cNvPr>
          <p:cNvSpPr/>
          <p:nvPr/>
        </p:nvSpPr>
        <p:spPr>
          <a:xfrm>
            <a:off x="588963" y="1172051"/>
            <a:ext cx="9486900" cy="4162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7651" name="图片 1">
            <a:extLst>
              <a:ext uri="{FF2B5EF4-FFF2-40B4-BE49-F238E27FC236}">
                <a16:creationId xmlns:a16="http://schemas.microsoft.com/office/drawing/2014/main" id="{0C53F891-4B48-4D61-8252-26E857FB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4964" y="-1108075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本框 2">
            <a:extLst>
              <a:ext uri="{FF2B5EF4-FFF2-40B4-BE49-F238E27FC236}">
                <a16:creationId xmlns:a16="http://schemas.microsoft.com/office/drawing/2014/main" id="{6B094E48-67D4-4653-B4B2-A92AE7AF0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0" y="182990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>
                <a:solidFill>
                  <a:srgbClr val="4B649F"/>
                </a:solidFill>
              </a:rPr>
              <a:t>问题背景</a:t>
            </a:r>
          </a:p>
        </p:txBody>
      </p:sp>
      <p:sp>
        <p:nvSpPr>
          <p:cNvPr id="27653" name="矩形 3">
            <a:extLst>
              <a:ext uri="{FF2B5EF4-FFF2-40B4-BE49-F238E27FC236}">
                <a16:creationId xmlns:a16="http://schemas.microsoft.com/office/drawing/2014/main" id="{FEC01ABC-37EA-422C-A6C4-412EE8EFA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0" y="881678"/>
            <a:ext cx="2282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4B649F"/>
                </a:solidFill>
              </a:rPr>
              <a:t>ABSTRACT</a:t>
            </a:r>
            <a:endParaRPr lang="zh-CN" altLang="en-US">
              <a:solidFill>
                <a:srgbClr val="4B649F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BB34B57-425B-4028-A1C2-0A4C92CF5D39}"/>
              </a:ext>
            </a:extLst>
          </p:cNvPr>
          <p:cNvSpPr/>
          <p:nvPr/>
        </p:nvSpPr>
        <p:spPr>
          <a:xfrm>
            <a:off x="779462" y="1357789"/>
            <a:ext cx="10719569" cy="486459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C5F2F7-6976-4C6F-9B32-DF736149CE61}"/>
              </a:ext>
            </a:extLst>
          </p:cNvPr>
          <p:cNvSpPr/>
          <p:nvPr/>
        </p:nvSpPr>
        <p:spPr>
          <a:xfrm>
            <a:off x="11292657" y="5976322"/>
            <a:ext cx="474662" cy="474663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2C80FE-6E97-459A-BB9F-406652453EAB}"/>
              </a:ext>
            </a:extLst>
          </p:cNvPr>
          <p:cNvSpPr/>
          <p:nvPr/>
        </p:nvSpPr>
        <p:spPr>
          <a:xfrm>
            <a:off x="11022782" y="5747722"/>
            <a:ext cx="476250" cy="474663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D2FEC5-BF61-447B-9052-173605F8C264}"/>
              </a:ext>
            </a:extLst>
          </p:cNvPr>
          <p:cNvSpPr/>
          <p:nvPr/>
        </p:nvSpPr>
        <p:spPr>
          <a:xfrm>
            <a:off x="476251" y="1164114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5B8B0E-D97D-43F6-B5CD-A8BD9B5B664B}"/>
              </a:ext>
            </a:extLst>
          </p:cNvPr>
          <p:cNvSpPr/>
          <p:nvPr/>
        </p:nvSpPr>
        <p:spPr>
          <a:xfrm>
            <a:off x="628651" y="1316514"/>
            <a:ext cx="476250" cy="476250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7659" name="文本框 10">
            <a:extLst>
              <a:ext uri="{FF2B5EF4-FFF2-40B4-BE49-F238E27FC236}">
                <a16:creationId xmlns:a16="http://schemas.microsoft.com/office/drawing/2014/main" id="{EB099F6D-FCD7-4F49-A868-2E343180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2" y="1523524"/>
            <a:ext cx="10189345" cy="324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04040"/>
                </a:solidFill>
              </a:rPr>
              <a:t>	</a:t>
            </a:r>
            <a:r>
              <a:rPr lang="zh-CN" altLang="en-US" b="1">
                <a:solidFill>
                  <a:srgbClr val="404040"/>
                </a:solidFill>
              </a:rPr>
              <a:t>电子产品生产中，需要将安装有各种电子元件的印刷电路板放置在回焊炉中，通过加热，将电子元件自动焊接到电路板上。让回焊炉的各部分保持工艺要求的温度，对产品质量至关重要。目前，这方面的许多工作是通过实验测试来进行控制和调整的。本题旨在通过机理模型来进行分析研究。</a:t>
            </a:r>
          </a:p>
        </p:txBody>
      </p:sp>
      <p:sp>
        <p:nvSpPr>
          <p:cNvPr id="27660" name="文本框 14">
            <a:extLst>
              <a:ext uri="{FF2B5EF4-FFF2-40B4-BE49-F238E27FC236}">
                <a16:creationId xmlns:a16="http://schemas.microsoft.com/office/drawing/2014/main" id="{8BE0E230-AAF9-44E0-8E1D-5EEB3062B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687" y="5571682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关键词：机理模型</a:t>
            </a:r>
          </a:p>
        </p:txBody>
      </p:sp>
      <p:sp>
        <p:nvSpPr>
          <p:cNvPr id="27661" name="文本框 15">
            <a:extLst>
              <a:ext uri="{FF2B5EF4-FFF2-40B4-BE49-F238E27FC236}">
                <a16:creationId xmlns:a16="http://schemas.microsoft.com/office/drawing/2014/main" id="{227BA353-C566-4612-A00F-C1B9D96E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131" y="5576772"/>
            <a:ext cx="35707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4B649F"/>
                </a:solidFill>
              </a:rPr>
              <a:t>MATLAB </a:t>
            </a:r>
            <a:r>
              <a:rPr lang="zh-CN" altLang="en-US" b="1">
                <a:solidFill>
                  <a:srgbClr val="4B649F"/>
                </a:solidFill>
              </a:rPr>
              <a:t>粒子群算法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热扩散系数修正后的模型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52" y="827625"/>
            <a:ext cx="10487895" cy="87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监测温度节点 </a:t>
            </a:r>
            <a:r>
              <a:rPr lang="en-US" altLang="zh-CN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Tstannum = 167◦C, </a:t>
            </a:r>
            <a:r>
              <a:rPr lang="zh-CN" altLang="en-US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当到达该温度后，对模型的热扩散系数进行修正。同样的，通过大致的手动调参，得到如下图所示的建模结果</a:t>
            </a:r>
            <a:endParaRPr lang="zh-CN" altLang="en-US" sz="2200" b="1">
              <a:solidFill>
                <a:srgbClr val="808080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28155E-EF20-6845-22B7-0E68D00CC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34" y="1857869"/>
            <a:ext cx="5612685" cy="45810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E31AC3-B989-7F1D-A374-19FBECD40EA6}"/>
              </a:ext>
            </a:extLst>
          </p:cNvPr>
          <p:cNvSpPr txBox="1"/>
          <p:nvPr/>
        </p:nvSpPr>
        <p:spPr>
          <a:xfrm>
            <a:off x="5994027" y="2987744"/>
            <a:ext cx="609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对 </a:t>
            </a:r>
            <a:r>
              <a:rPr lang="en-US" altLang="zh-CN" sz="2400"/>
              <a:t>167◦C </a:t>
            </a:r>
            <a:r>
              <a:rPr lang="zh-CN" altLang="en-US" sz="2400"/>
              <a:t>之后的热扩散系数，修正为 </a:t>
            </a:r>
            <a:r>
              <a:rPr lang="en-US" altLang="zh-CN" sz="2400"/>
              <a:t>0.0077 </a:t>
            </a:r>
            <a:r>
              <a:rPr lang="zh-CN" altLang="en-US" sz="2400"/>
              <a:t>时，可以从图中看出，拟合得到的曲 线，在上升部分已经与实际曲线重合度很高了。但是峰值之后的下降阶段，依然与实际 曲线有较大误差。</a:t>
            </a:r>
          </a:p>
        </p:txBody>
      </p:sp>
    </p:spTree>
    <p:extLst>
      <p:ext uri="{BB962C8B-B14F-4D97-AF65-F5344CB8AC3E}">
        <p14:creationId xmlns:p14="http://schemas.microsoft.com/office/powerpoint/2010/main" val="427401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温区空间分布修正后的模型（最终模型）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52" y="1006475"/>
            <a:ext cx="10487895" cy="12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由于题目提示，小温区的边界附近温度会受到旁边小温区温度的影响，所以无法准确地保持在其设定温度下。因此对温区空间分布进行一定的修正。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200" b="1">
              <a:solidFill>
                <a:srgbClr val="808080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BE3219-7EE5-07C0-66A2-4E08491DEE54}"/>
              </a:ext>
            </a:extLst>
          </p:cNvPr>
          <p:cNvSpPr txBox="1"/>
          <p:nvPr/>
        </p:nvSpPr>
        <p:spPr>
          <a:xfrm>
            <a:off x="1357871" y="6082369"/>
            <a:ext cx="30863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修正后温度空间分布段</a:t>
            </a:r>
            <a:endParaRPr lang="zh-CN" altLang="en-US" sz="2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B3FF24-5A88-0F4B-1017-6113DCE0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3" y="1866396"/>
            <a:ext cx="5179371" cy="41684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A9B876-4276-1425-FAB0-D7E0921B1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062" y="1964006"/>
            <a:ext cx="4727912" cy="38031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F4AA0D-1148-0047-1124-990203D66145}"/>
              </a:ext>
            </a:extLst>
          </p:cNvPr>
          <p:cNvSpPr txBox="1"/>
          <p:nvPr/>
        </p:nvSpPr>
        <p:spPr>
          <a:xfrm>
            <a:off x="8610600" y="6018713"/>
            <a:ext cx="30863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b="1">
                <a:latin typeface="+mj-ea"/>
                <a:ea typeface="+mj-ea"/>
                <a:cs typeface="Times New Roman" panose="02020603050405020304" pitchFamily="18" charset="0"/>
              </a:rPr>
              <a:t>拟合结果</a:t>
            </a:r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84529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2774AFD-C121-4FFB-BFB7-90D682350A17}"/>
              </a:ext>
            </a:extLst>
          </p:cNvPr>
          <p:cNvSpPr txBox="1"/>
          <p:nvPr/>
        </p:nvSpPr>
        <p:spPr>
          <a:xfrm>
            <a:off x="272134" y="967353"/>
            <a:ext cx="11674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>
                <a:latin typeface="+mn-lt"/>
                <a:ea typeface="+mn-ea"/>
              </a:rPr>
              <a:t>经过差值比较，画出 ∆</a:t>
            </a:r>
            <a:r>
              <a:rPr lang="en-US" altLang="zh-CN" sz="2000" b="1" noProof="1">
                <a:latin typeface="+mn-lt"/>
                <a:ea typeface="+mn-ea"/>
              </a:rPr>
              <a:t>T </a:t>
            </a:r>
            <a:r>
              <a:rPr lang="zh-CN" altLang="en-US" sz="2000" b="1" noProof="1">
                <a:latin typeface="+mn-lt"/>
                <a:ea typeface="+mn-ea"/>
              </a:rPr>
              <a:t>的箱形线</a:t>
            </a:r>
            <a:r>
              <a:rPr lang="en-US" altLang="zh-CN" sz="2000" b="1" noProof="1">
                <a:latin typeface="+mn-lt"/>
                <a:ea typeface="+mn-ea"/>
              </a:rPr>
              <a:t>, </a:t>
            </a:r>
            <a:r>
              <a:rPr lang="zh-CN" altLang="en-US" sz="2000" b="1" noProof="1">
                <a:latin typeface="+mn-lt"/>
                <a:ea typeface="+mn-ea"/>
              </a:rPr>
              <a:t>如下图所示。</a:t>
            </a: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问题四模型建立与求解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DD7CF8-8BB9-97A9-E8BC-39D5DAFA7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1" y="1595356"/>
            <a:ext cx="5302110" cy="43570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9816F93-CEE8-16D2-5B65-45EC7521970A}"/>
              </a:ext>
            </a:extLst>
          </p:cNvPr>
          <p:cNvSpPr txBox="1"/>
          <p:nvPr/>
        </p:nvSpPr>
        <p:spPr>
          <a:xfrm>
            <a:off x="5967133" y="3006310"/>
            <a:ext cx="60982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找出理论曲线与实际曲线差距最大的两个温度点，</a:t>
            </a:r>
            <a:r>
              <a:rPr lang="en-US" altLang="zh-CN" sz="2400"/>
              <a:t>max∆T = 2.9557◦C </a:t>
            </a:r>
            <a:r>
              <a:rPr lang="zh-CN" altLang="en-US" sz="2400"/>
              <a:t>与 </a:t>
            </a:r>
            <a:r>
              <a:rPr lang="en-US" altLang="zh-CN" sz="2400"/>
              <a:t>min∆T = −4.7874◦C</a:t>
            </a:r>
            <a:r>
              <a:rPr lang="zh-CN" altLang="en-US" sz="2400"/>
              <a:t>，且中位数为 </a:t>
            </a:r>
            <a:r>
              <a:rPr lang="en-US" altLang="zh-CN" sz="2400"/>
              <a:t>0.12153</a:t>
            </a:r>
            <a:r>
              <a:rPr lang="zh-CN" altLang="en-US" sz="2400"/>
              <a:t>。基本上能够说明模型的有效性与准确性。 </a:t>
            </a:r>
          </a:p>
        </p:txBody>
      </p:sp>
    </p:spTree>
    <p:extLst>
      <p:ext uri="{BB962C8B-B14F-4D97-AF65-F5344CB8AC3E}">
        <p14:creationId xmlns:p14="http://schemas.microsoft.com/office/powerpoint/2010/main" val="1347664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2774AFD-C121-4FFB-BFB7-90D682350A17}"/>
              </a:ext>
            </a:extLst>
          </p:cNvPr>
          <p:cNvSpPr txBox="1"/>
          <p:nvPr/>
        </p:nvSpPr>
        <p:spPr>
          <a:xfrm>
            <a:off x="2431692" y="5789924"/>
            <a:ext cx="286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000" b="1" noProof="1"/>
              <a:t>弧度与时间关系图</a:t>
            </a: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问题四模型建立与求解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CE4B45-110F-1633-82B0-ABE0EEF3244A}"/>
              </a:ext>
            </a:extLst>
          </p:cNvPr>
          <p:cNvSpPr txBox="1"/>
          <p:nvPr/>
        </p:nvSpPr>
        <p:spPr>
          <a:xfrm>
            <a:off x="8148893" y="5784495"/>
            <a:ext cx="2252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noProof="1">
                <a:latin typeface="+mn-lt"/>
                <a:ea typeface="+mn-ea"/>
              </a:rPr>
              <a:t>V1</a:t>
            </a:r>
            <a:r>
              <a:rPr lang="zh-CN" altLang="en-US" sz="2000" b="1" noProof="1">
                <a:latin typeface="+mn-lt"/>
                <a:ea typeface="+mn-ea"/>
              </a:rPr>
              <a:t>与时间关系图</a:t>
            </a:r>
            <a:endParaRPr lang="zh-CN" altLang="en-US" sz="20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F1A7FC-89AD-450D-0D42-A2E351D5C0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5" b="12913"/>
          <a:stretch/>
        </p:blipFill>
        <p:spPr>
          <a:xfrm>
            <a:off x="133350" y="1016914"/>
            <a:ext cx="5798879" cy="47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03F141-9CAC-F77C-7266-E99D2A3DA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1095" b="13424"/>
          <a:stretch/>
        </p:blipFill>
        <p:spPr>
          <a:xfrm>
            <a:off x="6096000" y="1016914"/>
            <a:ext cx="5798879" cy="4685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034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D73BD8D-7B00-439F-94BF-D4DA8C494A87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0963" name="文本框 2">
            <a:extLst>
              <a:ext uri="{FF2B5EF4-FFF2-40B4-BE49-F238E27FC236}">
                <a16:creationId xmlns:a16="http://schemas.microsoft.com/office/drawing/2014/main" id="{34144BC0-D50D-497C-990B-6AB98A0E8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039" y="2603164"/>
            <a:ext cx="5708650" cy="165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</a:rPr>
              <a:t>第三部分 </a:t>
            </a:r>
            <a:endParaRPr lang="en-US" altLang="zh-CN" sz="3600" b="1">
              <a:solidFill>
                <a:srgbClr val="4B649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</a:rPr>
              <a:t>问题求解</a:t>
            </a:r>
          </a:p>
        </p:txBody>
      </p:sp>
      <p:pic>
        <p:nvPicPr>
          <p:cNvPr id="40965" name="图片 9">
            <a:extLst>
              <a:ext uri="{FF2B5EF4-FFF2-40B4-BE49-F238E27FC236}">
                <a16:creationId xmlns:a16="http://schemas.microsoft.com/office/drawing/2014/main" id="{93D9BC30-6786-4AA6-A428-FB7944C77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图片 10">
            <a:extLst>
              <a:ext uri="{FF2B5EF4-FFF2-40B4-BE49-F238E27FC236}">
                <a16:creationId xmlns:a16="http://schemas.microsoft.com/office/drawing/2014/main" id="{4CAFE58C-24B4-4214-8A31-487BD6D6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7" name="组合 11">
            <a:extLst>
              <a:ext uri="{FF2B5EF4-FFF2-40B4-BE49-F238E27FC236}">
                <a16:creationId xmlns:a16="http://schemas.microsoft.com/office/drawing/2014/main" id="{AB33DBD9-56B6-4B13-975A-C4B8F9DDB3F8}"/>
              </a:ext>
            </a:extLst>
          </p:cNvPr>
          <p:cNvGrpSpPr>
            <a:grpSpLocks/>
          </p:cNvGrpSpPr>
          <p:nvPr/>
        </p:nvGrpSpPr>
        <p:grpSpPr bwMode="auto">
          <a:xfrm>
            <a:off x="1511300" y="2216150"/>
            <a:ext cx="2597150" cy="2598738"/>
            <a:chOff x="5288161" y="2234042"/>
            <a:chExt cx="1607262" cy="160726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03F46C9-404F-420E-88E1-096624F15E35}"/>
                </a:ext>
              </a:extLst>
            </p:cNvPr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9FE66D-5DEF-4F11-A4EC-9C62CC3C945C}"/>
                </a:ext>
              </a:extLst>
            </p:cNvPr>
            <p:cNvSpPr/>
            <p:nvPr/>
          </p:nvSpPr>
          <p:spPr>
            <a:xfrm>
              <a:off x="5397211" y="2335171"/>
              <a:ext cx="1389162" cy="13883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40970" name="KSO_Shape">
              <a:extLst>
                <a:ext uri="{FF2B5EF4-FFF2-40B4-BE49-F238E27FC236}">
                  <a16:creationId xmlns:a16="http://schemas.microsoft.com/office/drawing/2014/main" id="{3D8F5AB5-9457-43D4-A967-5E57E898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2147483646 w 3931"/>
                <a:gd name="T1" fmla="*/ 2147483646 h 2392"/>
                <a:gd name="T2" fmla="*/ 2147483646 w 3931"/>
                <a:gd name="T3" fmla="*/ 2147483646 h 2392"/>
                <a:gd name="T4" fmla="*/ 2147483646 w 3931"/>
                <a:gd name="T5" fmla="*/ 2147483646 h 2392"/>
                <a:gd name="T6" fmla="*/ 2147483646 w 3931"/>
                <a:gd name="T7" fmla="*/ 2147483646 h 2392"/>
                <a:gd name="T8" fmla="*/ 2147483646 w 3931"/>
                <a:gd name="T9" fmla="*/ 2147483646 h 2392"/>
                <a:gd name="T10" fmla="*/ 2147483646 w 3931"/>
                <a:gd name="T11" fmla="*/ 2147483646 h 2392"/>
                <a:gd name="T12" fmla="*/ 2147483646 w 3931"/>
                <a:gd name="T13" fmla="*/ 2147483646 h 2392"/>
                <a:gd name="T14" fmla="*/ 2147483646 w 3931"/>
                <a:gd name="T15" fmla="*/ 2147483646 h 2392"/>
                <a:gd name="T16" fmla="*/ 2147483646 w 3931"/>
                <a:gd name="T17" fmla="*/ 2147483646 h 2392"/>
                <a:gd name="T18" fmla="*/ 2147483646 w 3931"/>
                <a:gd name="T19" fmla="*/ 2147483646 h 2392"/>
                <a:gd name="T20" fmla="*/ 2147483646 w 3931"/>
                <a:gd name="T21" fmla="*/ 2147483646 h 2392"/>
                <a:gd name="T22" fmla="*/ 2147483646 w 3931"/>
                <a:gd name="T23" fmla="*/ 2147483646 h 2392"/>
                <a:gd name="T24" fmla="*/ 2147483646 w 3931"/>
                <a:gd name="T25" fmla="*/ 2147483646 h 2392"/>
                <a:gd name="T26" fmla="*/ 0 w 3931"/>
                <a:gd name="T27" fmla="*/ 2147483646 h 2392"/>
                <a:gd name="T28" fmla="*/ 2147483646 w 3931"/>
                <a:gd name="T29" fmla="*/ 0 h 2392"/>
                <a:gd name="T30" fmla="*/ 2147483646 w 3931"/>
                <a:gd name="T31" fmla="*/ 2147483646 h 2392"/>
                <a:gd name="T32" fmla="*/ 2147483646 w 3931"/>
                <a:gd name="T33" fmla="*/ 2147483646 h 2392"/>
                <a:gd name="T34" fmla="*/ 2147483646 w 3931"/>
                <a:gd name="T35" fmla="*/ 2147483646 h 2392"/>
                <a:gd name="T36" fmla="*/ 2147483646 w 3931"/>
                <a:gd name="T37" fmla="*/ 2147483646 h 2392"/>
                <a:gd name="T38" fmla="*/ 2147483646 w 3931"/>
                <a:gd name="T39" fmla="*/ 2147483646 h 2392"/>
                <a:gd name="T40" fmla="*/ 2147483646 w 3931"/>
                <a:gd name="T41" fmla="*/ 2147483646 h 2392"/>
                <a:gd name="T42" fmla="*/ 2147483646 w 3931"/>
                <a:gd name="T43" fmla="*/ 2147483646 h 2392"/>
                <a:gd name="T44" fmla="*/ 2147483646 w 3931"/>
                <a:gd name="T45" fmla="*/ 2147483646 h 2392"/>
                <a:gd name="T46" fmla="*/ 2147483646 w 3931"/>
                <a:gd name="T47" fmla="*/ 2147483646 h 2392"/>
                <a:gd name="T48" fmla="*/ 2147483646 w 3931"/>
                <a:gd name="T49" fmla="*/ 2147483646 h 2392"/>
                <a:gd name="T50" fmla="*/ 2147483646 w 3931"/>
                <a:gd name="T51" fmla="*/ 2147483646 h 2392"/>
                <a:gd name="T52" fmla="*/ 2147483646 w 3931"/>
                <a:gd name="T53" fmla="*/ 2147483646 h 2392"/>
                <a:gd name="T54" fmla="*/ 2147483646 w 3931"/>
                <a:gd name="T55" fmla="*/ 2147483646 h 2392"/>
                <a:gd name="T56" fmla="*/ 2147483646 w 3931"/>
                <a:gd name="T57" fmla="*/ 2147483646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问题一的求解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52" y="1006475"/>
            <a:ext cx="10487895" cy="1276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b="1">
                <a:effectLst/>
                <a:latin typeface="+mj-ea"/>
                <a:ea typeface="+mj-ea"/>
                <a:cs typeface="Times New Roman" panose="02020603050405020304" pitchFamily="18" charset="0"/>
              </a:rPr>
              <a:t>问题一对模型重新设置了小温区的温度与传送带速度。</a:t>
            </a:r>
            <a:endParaRPr lang="en-US" altLang="zh-CN" sz="2200" b="1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200" b="1">
                <a:latin typeface="+mj-ea"/>
                <a:ea typeface="+mj-ea"/>
              </a:rPr>
              <a:t>改变小温区相应的温度曲线，重新运行程序，得到以下炉温曲线</a:t>
            </a:r>
            <a:r>
              <a:rPr lang="zh-CN" altLang="en-US" sz="2200" b="1">
                <a:solidFill>
                  <a:srgbClr val="808080"/>
                </a:solidFill>
                <a:latin typeface="+mj-ea"/>
                <a:ea typeface="+mj-ea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200" b="1">
              <a:solidFill>
                <a:srgbClr val="808080"/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63D0E5-FFF1-DB88-046B-491FB0A8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10" y="2043954"/>
            <a:ext cx="5263548" cy="42936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11906C-3239-8E01-1B43-0224C903D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966" y="2125708"/>
            <a:ext cx="3803440" cy="39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5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问题二的求解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52" y="949418"/>
            <a:ext cx="10487895" cy="182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ffectLst/>
                <a:latin typeface="+mj-ea"/>
                <a:ea typeface="+mj-ea"/>
                <a:cs typeface="Times New Roman" panose="02020603050405020304" pitchFamily="18" charset="0"/>
              </a:rPr>
              <a:t>问题二，同样给出了各温区的温度，速度待定。</a:t>
            </a:r>
            <a:endParaRPr lang="en-US" altLang="zh-CN" sz="240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+mj-ea"/>
                <a:ea typeface="+mj-ea"/>
              </a:rPr>
              <a:t>因此我们可以通过对速度进行遍历，对每一次遍历的炉温曲线，利用制程界限进行筛选，在筛选出符合制程界限的曲线中，找到速度最大的那一条炉温曲线。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474C39-653A-ACA0-337C-B04CAB0419FD}"/>
              </a:ext>
            </a:extLst>
          </p:cNvPr>
          <p:cNvSpPr txBox="1"/>
          <p:nvPr/>
        </p:nvSpPr>
        <p:spPr>
          <a:xfrm>
            <a:off x="2132480" y="3873647"/>
            <a:ext cx="7927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求解得到的最大传送带速度是 </a:t>
            </a:r>
            <a:r>
              <a:rPr lang="en-US" altLang="zh-CN" sz="3200" b="1">
                <a:solidFill>
                  <a:srgbClr val="FF0000"/>
                </a:solidFill>
              </a:rPr>
              <a:t>85cm/min</a:t>
            </a:r>
            <a:r>
              <a:rPr lang="zh-CN" altLang="en-US" sz="32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24452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问题三的求解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52" y="1006475"/>
            <a:ext cx="11072501" cy="108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基本思路即对各个外部条件进行遍历，从而得到最小的阴影面积。我们采用的是粒子群优化算法。</a:t>
            </a:r>
            <a:endParaRPr lang="zh-CN" altLang="en-US">
              <a:solidFill>
                <a:srgbClr val="808080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BE3219-7EE5-07C0-66A2-4E08491DEE54}"/>
              </a:ext>
            </a:extLst>
          </p:cNvPr>
          <p:cNvSpPr txBox="1"/>
          <p:nvPr/>
        </p:nvSpPr>
        <p:spPr>
          <a:xfrm>
            <a:off x="344052" y="2431195"/>
            <a:ext cx="108724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粒子群优化算法 </a:t>
            </a:r>
            <a:r>
              <a:rPr lang="zh-CN" altLang="en-US" sz="2800">
                <a:effectLst/>
                <a:latin typeface="+mj-ea"/>
                <a:ea typeface="+mj-ea"/>
                <a:cs typeface="Times New Roman" panose="02020603050405020304" pitchFamily="18" charset="0"/>
              </a:rPr>
              <a:t>是一种群智能进化算法，常被应用于大规模数据的全局最优解的寻找，其基本思想是基于鸟类捕食行为中个体对信息的共享，从而使整体向最优解靠近的过程。</a:t>
            </a:r>
          </a:p>
        </p:txBody>
      </p:sp>
    </p:spTree>
    <p:extLst>
      <p:ext uri="{BB962C8B-B14F-4D97-AF65-F5344CB8AC3E}">
        <p14:creationId xmlns:p14="http://schemas.microsoft.com/office/powerpoint/2010/main" val="3081095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粒子群优化算法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E15C1A-0E44-7D1B-6534-497DAD816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34" y="958991"/>
            <a:ext cx="11700002" cy="486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5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粒子群优化算法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7AF14C-AF26-3E4E-9E53-2CBE4352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1" y="1007592"/>
            <a:ext cx="11176369" cy="50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0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1">
            <a:extLst>
              <a:ext uri="{FF2B5EF4-FFF2-40B4-BE49-F238E27FC236}">
                <a16:creationId xmlns:a16="http://schemas.microsoft.com/office/drawing/2014/main" id="{6AC4D63F-9C40-4DBC-9969-007D4EE8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文本框 2">
            <a:extLst>
              <a:ext uri="{FF2B5EF4-FFF2-40B4-BE49-F238E27FC236}">
                <a16:creationId xmlns:a16="http://schemas.microsoft.com/office/drawing/2014/main" id="{4B887B8B-296A-4BE0-A026-AC37AFC3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567861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目录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A244C88-03A6-483C-A85A-217C2818251D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72487E7-4DA8-40B4-BAF8-A573CA34C68A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46086" name="组合 5">
            <a:extLst>
              <a:ext uri="{FF2B5EF4-FFF2-40B4-BE49-F238E27FC236}">
                <a16:creationId xmlns:a16="http://schemas.microsoft.com/office/drawing/2014/main" id="{1B30566A-BE5E-42B0-97AC-C5A9660A7250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125413"/>
            <a:ext cx="638175" cy="638175"/>
            <a:chOff x="9444839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6A62B3D-D264-4EC7-BCE4-C336CC8293F2}"/>
                </a:ext>
              </a:extLst>
            </p:cNvPr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1BE909-2F61-4D8C-BB76-BA4254E36F38}"/>
                </a:ext>
              </a:extLst>
            </p:cNvPr>
            <p:cNvSpPr/>
            <p:nvPr/>
          </p:nvSpPr>
          <p:spPr>
            <a:xfrm>
              <a:off x="9552788" y="2341991"/>
              <a:ext cx="1391361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9" name="KSO_Shape">
              <a:extLst>
                <a:ext uri="{FF2B5EF4-FFF2-40B4-BE49-F238E27FC236}">
                  <a16:creationId xmlns:a16="http://schemas.microsoft.com/office/drawing/2014/main" id="{F5038693-C04C-44F6-96D0-B6109FE1B123}"/>
                </a:ext>
              </a:extLst>
            </p:cNvPr>
            <p:cNvSpPr/>
            <p:nvPr/>
          </p:nvSpPr>
          <p:spPr bwMode="auto">
            <a:xfrm>
              <a:off x="9828663" y="2673840"/>
              <a:ext cx="839614" cy="727666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noProof="1">
                <a:solidFill>
                  <a:srgbClr val="FFFFFF"/>
                </a:solidFill>
              </a:endParaRPr>
            </a:p>
          </p:txBody>
        </p:sp>
      </p:grpSp>
      <p:sp>
        <p:nvSpPr>
          <p:cNvPr id="46087" name="Title 13">
            <a:extLst>
              <a:ext uri="{FF2B5EF4-FFF2-40B4-BE49-F238E27FC236}">
                <a16:creationId xmlns:a16="http://schemas.microsoft.com/office/drawing/2014/main" id="{99B006D2-F789-4941-BB8A-19DDF6ECE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346" y="1377310"/>
            <a:ext cx="384651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Arial" panose="020B0604020202020204" pitchFamily="34" charset="0"/>
              </a:rPr>
              <a:t>第一部分 问题分析</a:t>
            </a:r>
            <a:endParaRPr lang="en-US" altLang="en-US" sz="2400" b="1">
              <a:sym typeface="Arial" panose="020B0604020202020204" pitchFamily="34" charset="0"/>
            </a:endParaRP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251B9A31-87F0-4575-B0F4-64F45369496F}"/>
              </a:ext>
            </a:extLst>
          </p:cNvPr>
          <p:cNvGrpSpPr>
            <a:grpSpLocks/>
          </p:cNvGrpSpPr>
          <p:nvPr/>
        </p:nvGrpSpPr>
        <p:grpSpPr bwMode="auto">
          <a:xfrm>
            <a:off x="1750465" y="1397324"/>
            <a:ext cx="633413" cy="633412"/>
            <a:chOff x="4875600" y="1521678"/>
            <a:chExt cx="475253" cy="47525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E2C4CD-837C-4597-9CA1-AD0B99ACC800}"/>
                </a:ext>
              </a:extLst>
            </p:cNvPr>
            <p:cNvSpPr/>
            <p:nvPr/>
          </p:nvSpPr>
          <p:spPr>
            <a:xfrm>
              <a:off x="4875600" y="1521678"/>
              <a:ext cx="475253" cy="475253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46104" name="Freeform 6">
              <a:extLst>
                <a:ext uri="{FF2B5EF4-FFF2-40B4-BE49-F238E27FC236}">
                  <a16:creationId xmlns:a16="http://schemas.microsoft.com/office/drawing/2014/main" id="{1891186F-81E2-4A64-B6BC-5DDD4EFD7E7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5049721" y="1651994"/>
              <a:ext cx="127010" cy="214619"/>
            </a:xfrm>
            <a:custGeom>
              <a:avLst/>
              <a:gdLst>
                <a:gd name="T0" fmla="*/ 2147483646 w 232"/>
                <a:gd name="T1" fmla="*/ 0 h 392"/>
                <a:gd name="T2" fmla="*/ 2147483646 w 232"/>
                <a:gd name="T3" fmla="*/ 0 h 392"/>
                <a:gd name="T4" fmla="*/ 0 w 232"/>
                <a:gd name="T5" fmla="*/ 2147483646 h 392"/>
                <a:gd name="T6" fmla="*/ 0 w 232"/>
                <a:gd name="T7" fmla="*/ 2147483646 h 392"/>
                <a:gd name="T8" fmla="*/ 2147483646 w 232"/>
                <a:gd name="T9" fmla="*/ 2147483646 h 392"/>
                <a:gd name="T10" fmla="*/ 2147483646 w 232"/>
                <a:gd name="T11" fmla="*/ 2147483646 h 392"/>
                <a:gd name="T12" fmla="*/ 2147483646 w 232"/>
                <a:gd name="T13" fmla="*/ 2147483646 h 392"/>
                <a:gd name="T14" fmla="*/ 2147483646 w 232"/>
                <a:gd name="T15" fmla="*/ 2147483646 h 392"/>
                <a:gd name="T16" fmla="*/ 2147483646 w 232"/>
                <a:gd name="T17" fmla="*/ 0 h 392"/>
                <a:gd name="T18" fmla="*/ 2147483646 w 232"/>
                <a:gd name="T19" fmla="*/ 2147483646 h 392"/>
                <a:gd name="T20" fmla="*/ 2147483646 w 232"/>
                <a:gd name="T21" fmla="*/ 2147483646 h 392"/>
                <a:gd name="T22" fmla="*/ 2147483646 w 232"/>
                <a:gd name="T23" fmla="*/ 2147483646 h 392"/>
                <a:gd name="T24" fmla="*/ 2147483646 w 232"/>
                <a:gd name="T25" fmla="*/ 2147483646 h 392"/>
                <a:gd name="T26" fmla="*/ 2147483646 w 232"/>
                <a:gd name="T27" fmla="*/ 2147483646 h 392"/>
                <a:gd name="T28" fmla="*/ 2147483646 w 232"/>
                <a:gd name="T29" fmla="*/ 2147483646 h 392"/>
                <a:gd name="T30" fmla="*/ 2147483646 w 232"/>
                <a:gd name="T31" fmla="*/ 2147483646 h 392"/>
                <a:gd name="T32" fmla="*/ 2147483646 w 232"/>
                <a:gd name="T33" fmla="*/ 2147483646 h 392"/>
                <a:gd name="T34" fmla="*/ 2147483646 w 232"/>
                <a:gd name="T35" fmla="*/ 2147483646 h 392"/>
                <a:gd name="T36" fmla="*/ 2147483646 w 232"/>
                <a:gd name="T37" fmla="*/ 2147483646 h 3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32" h="392">
                  <a:moveTo>
                    <a:pt x="19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374"/>
                    <a:pt x="18" y="392"/>
                    <a:pt x="40" y="392"/>
                  </a:cubicBezTo>
                  <a:cubicBezTo>
                    <a:pt x="192" y="392"/>
                    <a:pt x="192" y="392"/>
                    <a:pt x="192" y="392"/>
                  </a:cubicBezTo>
                  <a:cubicBezTo>
                    <a:pt x="214" y="392"/>
                    <a:pt x="232" y="374"/>
                    <a:pt x="232" y="352"/>
                  </a:cubicBezTo>
                  <a:cubicBezTo>
                    <a:pt x="232" y="40"/>
                    <a:pt x="232" y="40"/>
                    <a:pt x="232" y="40"/>
                  </a:cubicBezTo>
                  <a:cubicBezTo>
                    <a:pt x="232" y="18"/>
                    <a:pt x="214" y="0"/>
                    <a:pt x="192" y="0"/>
                  </a:cubicBezTo>
                  <a:close/>
                  <a:moveTo>
                    <a:pt x="116" y="376"/>
                  </a:moveTo>
                  <a:cubicBezTo>
                    <a:pt x="101" y="376"/>
                    <a:pt x="88" y="367"/>
                    <a:pt x="88" y="356"/>
                  </a:cubicBezTo>
                  <a:cubicBezTo>
                    <a:pt x="88" y="345"/>
                    <a:pt x="101" y="336"/>
                    <a:pt x="116" y="336"/>
                  </a:cubicBezTo>
                  <a:cubicBezTo>
                    <a:pt x="131" y="336"/>
                    <a:pt x="144" y="345"/>
                    <a:pt x="144" y="356"/>
                  </a:cubicBezTo>
                  <a:cubicBezTo>
                    <a:pt x="144" y="367"/>
                    <a:pt x="131" y="376"/>
                    <a:pt x="116" y="376"/>
                  </a:cubicBezTo>
                  <a:close/>
                  <a:moveTo>
                    <a:pt x="200" y="316"/>
                  </a:moveTo>
                  <a:cubicBezTo>
                    <a:pt x="32" y="316"/>
                    <a:pt x="32" y="316"/>
                    <a:pt x="32" y="316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200" y="52"/>
                    <a:pt x="200" y="52"/>
                    <a:pt x="200" y="52"/>
                  </a:cubicBezTo>
                  <a:lnTo>
                    <a:pt x="200" y="3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grpSp>
        <p:nvGrpSpPr>
          <p:cNvPr id="14" name="Group 3">
            <a:extLst>
              <a:ext uri="{FF2B5EF4-FFF2-40B4-BE49-F238E27FC236}">
                <a16:creationId xmlns:a16="http://schemas.microsoft.com/office/drawing/2014/main" id="{BF65565A-F096-43DD-8B0E-C3BDB1984BC2}"/>
              </a:ext>
            </a:extLst>
          </p:cNvPr>
          <p:cNvGrpSpPr>
            <a:grpSpLocks/>
          </p:cNvGrpSpPr>
          <p:nvPr/>
        </p:nvGrpSpPr>
        <p:grpSpPr bwMode="auto">
          <a:xfrm>
            <a:off x="1750465" y="2937993"/>
            <a:ext cx="633413" cy="633412"/>
            <a:chOff x="4875600" y="2536193"/>
            <a:chExt cx="475253" cy="475253"/>
          </a:xfrm>
        </p:grpSpPr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E4BBBF4D-E90B-4C02-A988-1AE547E5FF74}"/>
                </a:ext>
              </a:extLst>
            </p:cNvPr>
            <p:cNvSpPr/>
            <p:nvPr/>
          </p:nvSpPr>
          <p:spPr>
            <a:xfrm>
              <a:off x="4875600" y="2536193"/>
              <a:ext cx="475253" cy="475253"/>
            </a:xfrm>
            <a:prstGeom prst="ellipse">
              <a:avLst/>
            </a:prstGeom>
            <a:solidFill>
              <a:srgbClr val="5E80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en-US" sz="2400" noProof="1">
                <a:cs typeface="+mn-ea"/>
                <a:sym typeface="+mn-lt"/>
              </a:endParaRPr>
            </a:p>
          </p:txBody>
        </p:sp>
        <p:sp>
          <p:nvSpPr>
            <p:cNvPr id="46102" name="Freeform 11">
              <a:extLst>
                <a:ext uri="{FF2B5EF4-FFF2-40B4-BE49-F238E27FC236}">
                  <a16:creationId xmlns:a16="http://schemas.microsoft.com/office/drawing/2014/main" id="{04B66101-A6E3-430D-96F2-7824DF855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568" y="2676392"/>
              <a:ext cx="195315" cy="194853"/>
            </a:xfrm>
            <a:custGeom>
              <a:avLst/>
              <a:gdLst>
                <a:gd name="T0" fmla="*/ 2147483646 w 358"/>
                <a:gd name="T1" fmla="*/ 2147483646 h 357"/>
                <a:gd name="T2" fmla="*/ 2147483646 w 358"/>
                <a:gd name="T3" fmla="*/ 2147483646 h 357"/>
                <a:gd name="T4" fmla="*/ 2147483646 w 358"/>
                <a:gd name="T5" fmla="*/ 2147483646 h 357"/>
                <a:gd name="T6" fmla="*/ 2147483646 w 358"/>
                <a:gd name="T7" fmla="*/ 2147483646 h 357"/>
                <a:gd name="T8" fmla="*/ 2147483646 w 358"/>
                <a:gd name="T9" fmla="*/ 2147483646 h 357"/>
                <a:gd name="T10" fmla="*/ 2147483646 w 358"/>
                <a:gd name="T11" fmla="*/ 2147483646 h 357"/>
                <a:gd name="T12" fmla="*/ 2147483646 w 358"/>
                <a:gd name="T13" fmla="*/ 2147483646 h 357"/>
                <a:gd name="T14" fmla="*/ 2147483646 w 358"/>
                <a:gd name="T15" fmla="*/ 2147483646 h 357"/>
                <a:gd name="T16" fmla="*/ 2147483646 w 358"/>
                <a:gd name="T17" fmla="*/ 2147483646 h 3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8" h="357">
                  <a:moveTo>
                    <a:pt x="208" y="207"/>
                  </a:moveTo>
                  <a:cubicBezTo>
                    <a:pt x="177" y="239"/>
                    <a:pt x="140" y="269"/>
                    <a:pt x="126" y="255"/>
                  </a:cubicBezTo>
                  <a:cubicBezTo>
                    <a:pt x="105" y="234"/>
                    <a:pt x="92" y="216"/>
                    <a:pt x="46" y="253"/>
                  </a:cubicBezTo>
                  <a:cubicBezTo>
                    <a:pt x="0" y="290"/>
                    <a:pt x="36" y="314"/>
                    <a:pt x="56" y="334"/>
                  </a:cubicBezTo>
                  <a:cubicBezTo>
                    <a:pt x="79" y="357"/>
                    <a:pt x="165" y="335"/>
                    <a:pt x="251" y="250"/>
                  </a:cubicBezTo>
                  <a:cubicBezTo>
                    <a:pt x="336" y="165"/>
                    <a:pt x="358" y="78"/>
                    <a:pt x="335" y="55"/>
                  </a:cubicBezTo>
                  <a:cubicBezTo>
                    <a:pt x="315" y="35"/>
                    <a:pt x="290" y="0"/>
                    <a:pt x="254" y="45"/>
                  </a:cubicBezTo>
                  <a:cubicBezTo>
                    <a:pt x="217" y="91"/>
                    <a:pt x="235" y="104"/>
                    <a:pt x="256" y="125"/>
                  </a:cubicBezTo>
                  <a:cubicBezTo>
                    <a:pt x="270" y="139"/>
                    <a:pt x="240" y="176"/>
                    <a:pt x="208" y="2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303B8A-3603-469C-80FB-44172068BAB6}"/>
              </a:ext>
            </a:extLst>
          </p:cNvPr>
          <p:cNvCxnSpPr/>
          <p:nvPr/>
        </p:nvCxnSpPr>
        <p:spPr>
          <a:xfrm>
            <a:off x="1065773" y="1620838"/>
            <a:ext cx="0" cy="3994150"/>
          </a:xfrm>
          <a:prstGeom prst="line">
            <a:avLst/>
          </a:prstGeom>
          <a:ln>
            <a:solidFill>
              <a:srgbClr val="4B649F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9A6EE9EF-6639-35A8-CD1F-764C769398CE}"/>
              </a:ext>
            </a:extLst>
          </p:cNvPr>
          <p:cNvSpPr/>
          <p:nvPr/>
        </p:nvSpPr>
        <p:spPr bwMode="auto">
          <a:xfrm>
            <a:off x="1358341" y="1216349"/>
            <a:ext cx="1103312" cy="11049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6" name="KSO_Shape">
            <a:extLst>
              <a:ext uri="{FF2B5EF4-FFF2-40B4-BE49-F238E27FC236}">
                <a16:creationId xmlns:a16="http://schemas.microsoft.com/office/drawing/2014/main" id="{3FEFCEEE-E355-A870-BD10-9DB309AB1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01" y="1417934"/>
            <a:ext cx="723878" cy="700980"/>
          </a:xfrm>
          <a:custGeom>
            <a:avLst/>
            <a:gdLst>
              <a:gd name="T0" fmla="*/ 8644 w 8965002"/>
              <a:gd name="T1" fmla="*/ 3777 h 8673857"/>
              <a:gd name="T2" fmla="*/ 8892 w 8965002"/>
              <a:gd name="T3" fmla="*/ 3777 h 8673857"/>
              <a:gd name="T4" fmla="*/ 9300 w 8965002"/>
              <a:gd name="T5" fmla="*/ 4552 h 8673857"/>
              <a:gd name="T6" fmla="*/ 7282 w 8965002"/>
              <a:gd name="T7" fmla="*/ 7598 h 8673857"/>
              <a:gd name="T8" fmla="*/ 6806 w 8965002"/>
              <a:gd name="T9" fmla="*/ 7834 h 8673857"/>
              <a:gd name="T10" fmla="*/ 5621 w 8965002"/>
              <a:gd name="T11" fmla="*/ 7834 h 8673857"/>
              <a:gd name="T12" fmla="*/ 5621 w 8965002"/>
              <a:gd name="T13" fmla="*/ 8794 h 8673857"/>
              <a:gd name="T14" fmla="*/ 5463 w 8965002"/>
              <a:gd name="T15" fmla="*/ 9054 h 8673857"/>
              <a:gd name="T16" fmla="*/ 5318 w 8965002"/>
              <a:gd name="T17" fmla="*/ 9089 h 8673857"/>
              <a:gd name="T18" fmla="*/ 5134 w 8965002"/>
              <a:gd name="T19" fmla="*/ 9034 h 8673857"/>
              <a:gd name="T20" fmla="*/ 4211 w 8965002"/>
              <a:gd name="T21" fmla="*/ 8408 h 8673857"/>
              <a:gd name="T22" fmla="*/ 3308 w 8965002"/>
              <a:gd name="T23" fmla="*/ 9034 h 8673857"/>
              <a:gd name="T24" fmla="*/ 2978 w 8965002"/>
              <a:gd name="T25" fmla="*/ 9054 h 8673857"/>
              <a:gd name="T26" fmla="*/ 2809 w 8965002"/>
              <a:gd name="T27" fmla="*/ 8794 h 8673857"/>
              <a:gd name="T28" fmla="*/ 2809 w 8965002"/>
              <a:gd name="T29" fmla="*/ 6394 h 8673857"/>
              <a:gd name="T30" fmla="*/ 3316 w 8965002"/>
              <a:gd name="T31" fmla="*/ 5378 h 8673857"/>
              <a:gd name="T32" fmla="*/ 3477 w 8965002"/>
              <a:gd name="T33" fmla="*/ 5335 h 8673857"/>
              <a:gd name="T34" fmla="*/ 5950 w 8965002"/>
              <a:gd name="T35" fmla="*/ 5335 h 8673857"/>
              <a:gd name="T36" fmla="*/ 5613 w 8965002"/>
              <a:gd name="T37" fmla="*/ 6582 h 8673857"/>
              <a:gd name="T38" fmla="*/ 6512 w 8965002"/>
              <a:gd name="T39" fmla="*/ 6582 h 8673857"/>
              <a:gd name="T40" fmla="*/ 8644 w 8965002"/>
              <a:gd name="T41" fmla="*/ 3777 h 8673857"/>
              <a:gd name="T42" fmla="*/ 6389 w 8965002"/>
              <a:gd name="T43" fmla="*/ 0 h 8673857"/>
              <a:gd name="T44" fmla="*/ 8573 w 8965002"/>
              <a:gd name="T45" fmla="*/ 144 h 8673857"/>
              <a:gd name="T46" fmla="*/ 8969 w 8965002"/>
              <a:gd name="T47" fmla="*/ 927 h 8673857"/>
              <a:gd name="T48" fmla="*/ 6492 w 8965002"/>
              <a:gd name="T49" fmla="*/ 4165 h 8673857"/>
              <a:gd name="T50" fmla="*/ 6044 w 8965002"/>
              <a:gd name="T51" fmla="*/ 4378 h 8673857"/>
              <a:gd name="T52" fmla="*/ 2310 w 8965002"/>
              <a:gd name="T53" fmla="*/ 4378 h 8673857"/>
              <a:gd name="T54" fmla="*/ 1203 w 8965002"/>
              <a:gd name="T55" fmla="*/ 5739 h 8673857"/>
              <a:gd name="T56" fmla="*/ 1882 w 8965002"/>
              <a:gd name="T57" fmla="*/ 6522 h 8673857"/>
              <a:gd name="T58" fmla="*/ 2180 w 8965002"/>
              <a:gd name="T59" fmla="*/ 6581 h 8673857"/>
              <a:gd name="T60" fmla="*/ 2180 w 8965002"/>
              <a:gd name="T61" fmla="*/ 7833 h 8673857"/>
              <a:gd name="T62" fmla="*/ 56 w 8965002"/>
              <a:gd name="T63" fmla="*/ 5995 h 8673857"/>
              <a:gd name="T64" fmla="*/ 68 w 8965002"/>
              <a:gd name="T65" fmla="*/ 4956 h 8673857"/>
              <a:gd name="T66" fmla="*/ 2840 w 8965002"/>
              <a:gd name="T67" fmla="*/ 703 h 8673857"/>
              <a:gd name="T68" fmla="*/ 3676 w 8965002"/>
              <a:gd name="T69" fmla="*/ 239 h 8673857"/>
              <a:gd name="T70" fmla="*/ 6389 w 8965002"/>
              <a:gd name="T71" fmla="*/ 0 h 867385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965002" h="8673857">
                <a:moveTo>
                  <a:pt x="8267042" y="3603669"/>
                </a:moveTo>
                <a:cubicBezTo>
                  <a:pt x="8267042" y="3603669"/>
                  <a:pt x="8267042" y="3603669"/>
                  <a:pt x="8503636" y="3603669"/>
                </a:cubicBezTo>
                <a:cubicBezTo>
                  <a:pt x="8770275" y="3603669"/>
                  <a:pt x="9115779" y="3885289"/>
                  <a:pt x="8894206" y="4343392"/>
                </a:cubicBezTo>
                <a:cubicBezTo>
                  <a:pt x="8894206" y="4343392"/>
                  <a:pt x="8894206" y="4343392"/>
                  <a:pt x="6963891" y="7249712"/>
                </a:cubicBezTo>
                <a:cubicBezTo>
                  <a:pt x="6817428" y="7463743"/>
                  <a:pt x="6610877" y="7475008"/>
                  <a:pt x="6509479" y="7475008"/>
                </a:cubicBezTo>
                <a:cubicBezTo>
                  <a:pt x="6509479" y="7475008"/>
                  <a:pt x="6509479" y="7475008"/>
                  <a:pt x="5375325" y="7475008"/>
                </a:cubicBezTo>
                <a:cubicBezTo>
                  <a:pt x="5375325" y="7475008"/>
                  <a:pt x="5375325" y="7475008"/>
                  <a:pt x="5375325" y="8391212"/>
                </a:cubicBezTo>
                <a:cubicBezTo>
                  <a:pt x="5375325" y="8503860"/>
                  <a:pt x="5326504" y="8586469"/>
                  <a:pt x="5225106" y="8639038"/>
                </a:cubicBezTo>
                <a:cubicBezTo>
                  <a:pt x="5180040" y="8661567"/>
                  <a:pt x="5131219" y="8672833"/>
                  <a:pt x="5086153" y="8672833"/>
                </a:cubicBezTo>
                <a:cubicBezTo>
                  <a:pt x="5026066" y="8672833"/>
                  <a:pt x="4962223" y="8654057"/>
                  <a:pt x="4909646" y="8620263"/>
                </a:cubicBezTo>
                <a:cubicBezTo>
                  <a:pt x="4909646" y="8620263"/>
                  <a:pt x="4909646" y="8620263"/>
                  <a:pt x="4027109" y="8023229"/>
                </a:cubicBezTo>
                <a:cubicBezTo>
                  <a:pt x="4027109" y="8023229"/>
                  <a:pt x="4027109" y="8023229"/>
                  <a:pt x="3163349" y="8620263"/>
                </a:cubicBezTo>
                <a:cubicBezTo>
                  <a:pt x="3069463" y="8684097"/>
                  <a:pt x="2949287" y="8691607"/>
                  <a:pt x="2847889" y="8639038"/>
                </a:cubicBezTo>
                <a:cubicBezTo>
                  <a:pt x="2750247" y="8586469"/>
                  <a:pt x="2686404" y="8503860"/>
                  <a:pt x="2686404" y="8391212"/>
                </a:cubicBezTo>
                <a:cubicBezTo>
                  <a:pt x="2686404" y="8391212"/>
                  <a:pt x="2686404" y="8391212"/>
                  <a:pt x="2686404" y="6100701"/>
                </a:cubicBezTo>
                <a:cubicBezTo>
                  <a:pt x="2686404" y="5559991"/>
                  <a:pt x="2990598" y="5237066"/>
                  <a:pt x="3170860" y="5131928"/>
                </a:cubicBezTo>
                <a:cubicBezTo>
                  <a:pt x="3215926" y="5105644"/>
                  <a:pt x="3268503" y="5090624"/>
                  <a:pt x="3324835" y="5090624"/>
                </a:cubicBezTo>
                <a:cubicBezTo>
                  <a:pt x="3324835" y="5090624"/>
                  <a:pt x="3324835" y="5090624"/>
                  <a:pt x="5690785" y="5090624"/>
                </a:cubicBezTo>
                <a:cubicBezTo>
                  <a:pt x="5371570" y="5406038"/>
                  <a:pt x="5367814" y="5980543"/>
                  <a:pt x="5367814" y="6280938"/>
                </a:cubicBezTo>
                <a:cubicBezTo>
                  <a:pt x="5367814" y="6280938"/>
                  <a:pt x="5367814" y="6280938"/>
                  <a:pt x="6227818" y="6280938"/>
                </a:cubicBezTo>
                <a:cubicBezTo>
                  <a:pt x="6227818" y="6280938"/>
                  <a:pt x="6227818" y="6280938"/>
                  <a:pt x="8267042" y="3603669"/>
                </a:cubicBezTo>
                <a:close/>
                <a:moveTo>
                  <a:pt x="6109875" y="128"/>
                </a:moveTo>
                <a:cubicBezTo>
                  <a:pt x="6829153" y="-2490"/>
                  <a:pt x="7579192" y="34821"/>
                  <a:pt x="8198796" y="137601"/>
                </a:cubicBezTo>
                <a:cubicBezTo>
                  <a:pt x="8705745" y="220201"/>
                  <a:pt x="8739542" y="678257"/>
                  <a:pt x="8578069" y="884757"/>
                </a:cubicBezTo>
                <a:cubicBezTo>
                  <a:pt x="8578069" y="884757"/>
                  <a:pt x="6234838" y="3955980"/>
                  <a:pt x="6208552" y="3974753"/>
                </a:cubicBezTo>
                <a:cubicBezTo>
                  <a:pt x="6107162" y="4098653"/>
                  <a:pt x="5953199" y="4177498"/>
                  <a:pt x="5780461" y="4177498"/>
                </a:cubicBezTo>
                <a:cubicBezTo>
                  <a:pt x="5780461" y="4177498"/>
                  <a:pt x="5780461" y="4177498"/>
                  <a:pt x="2209285" y="4177498"/>
                </a:cubicBezTo>
                <a:cubicBezTo>
                  <a:pt x="1818747" y="4177498"/>
                  <a:pt x="970076" y="4545444"/>
                  <a:pt x="1150325" y="5476573"/>
                </a:cubicBezTo>
                <a:cubicBezTo>
                  <a:pt x="1217918" y="5825746"/>
                  <a:pt x="1465760" y="6103583"/>
                  <a:pt x="1799971" y="6223729"/>
                </a:cubicBezTo>
                <a:cubicBezTo>
                  <a:pt x="1875075" y="6253765"/>
                  <a:pt x="2002751" y="6268783"/>
                  <a:pt x="2085365" y="6280047"/>
                </a:cubicBezTo>
                <a:cubicBezTo>
                  <a:pt x="2085365" y="6280047"/>
                  <a:pt x="2085365" y="6280047"/>
                  <a:pt x="2085365" y="7473994"/>
                </a:cubicBezTo>
                <a:cubicBezTo>
                  <a:pt x="1582171" y="7440203"/>
                  <a:pt x="335451" y="7004675"/>
                  <a:pt x="53813" y="5720619"/>
                </a:cubicBezTo>
                <a:cubicBezTo>
                  <a:pt x="-25046" y="5397728"/>
                  <a:pt x="-13780" y="5056063"/>
                  <a:pt x="65078" y="4729417"/>
                </a:cubicBezTo>
                <a:cubicBezTo>
                  <a:pt x="282879" y="3283915"/>
                  <a:pt x="2351982" y="944830"/>
                  <a:pt x="2716235" y="670748"/>
                </a:cubicBezTo>
                <a:cubicBezTo>
                  <a:pt x="2960321" y="471756"/>
                  <a:pt x="3234449" y="310311"/>
                  <a:pt x="3516088" y="227711"/>
                </a:cubicBezTo>
                <a:cubicBezTo>
                  <a:pt x="3797726" y="119767"/>
                  <a:pt x="4911078" y="4491"/>
                  <a:pt x="6109875" y="128"/>
                </a:cubicBez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AE65A56-3E59-49AD-33CC-326095DCE27A}"/>
              </a:ext>
            </a:extLst>
          </p:cNvPr>
          <p:cNvSpPr/>
          <p:nvPr/>
        </p:nvSpPr>
        <p:spPr bwMode="auto">
          <a:xfrm>
            <a:off x="1364251" y="2746068"/>
            <a:ext cx="1103312" cy="11049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A71CC0B5-C970-368B-7B7A-1E7F02A7F395}"/>
              </a:ext>
            </a:extLst>
          </p:cNvPr>
          <p:cNvSpPr/>
          <p:nvPr/>
        </p:nvSpPr>
        <p:spPr bwMode="auto">
          <a:xfrm>
            <a:off x="1548401" y="2947681"/>
            <a:ext cx="735012" cy="701675"/>
          </a:xfrm>
          <a:custGeom>
            <a:avLst/>
            <a:gdLst>
              <a:gd name="T0" fmla="*/ 2147483646 w 5871"/>
              <a:gd name="T1" fmla="*/ 2147483646 h 5585"/>
              <a:gd name="T2" fmla="*/ 2147483646 w 5871"/>
              <a:gd name="T3" fmla="*/ 2147483646 h 5585"/>
              <a:gd name="T4" fmla="*/ 2147483646 w 5871"/>
              <a:gd name="T5" fmla="*/ 2147483646 h 5585"/>
              <a:gd name="T6" fmla="*/ 2147483646 w 5871"/>
              <a:gd name="T7" fmla="*/ 2147483646 h 5585"/>
              <a:gd name="T8" fmla="*/ 2147483646 w 5871"/>
              <a:gd name="T9" fmla="*/ 2147483646 h 5585"/>
              <a:gd name="T10" fmla="*/ 2147483646 w 5871"/>
              <a:gd name="T11" fmla="*/ 2147483646 h 5585"/>
              <a:gd name="T12" fmla="*/ 2147483646 w 5871"/>
              <a:gd name="T13" fmla="*/ 2147483646 h 5585"/>
              <a:gd name="T14" fmla="*/ 2147483646 w 5871"/>
              <a:gd name="T15" fmla="*/ 2147483646 h 5585"/>
              <a:gd name="T16" fmla="*/ 2147483646 w 5871"/>
              <a:gd name="T17" fmla="*/ 2147483646 h 5585"/>
              <a:gd name="T18" fmla="*/ 2147483646 w 5871"/>
              <a:gd name="T19" fmla="*/ 2147483646 h 5585"/>
              <a:gd name="T20" fmla="*/ 2147483646 w 5871"/>
              <a:gd name="T21" fmla="*/ 2147483646 h 5585"/>
              <a:gd name="T22" fmla="*/ 2147483646 w 5871"/>
              <a:gd name="T23" fmla="*/ 2147483646 h 5585"/>
              <a:gd name="T24" fmla="*/ 2147483646 w 5871"/>
              <a:gd name="T25" fmla="*/ 2147483646 h 5585"/>
              <a:gd name="T26" fmla="*/ 2147483646 w 5871"/>
              <a:gd name="T27" fmla="*/ 2147483646 h 5585"/>
              <a:gd name="T28" fmla="*/ 2147483646 w 5871"/>
              <a:gd name="T29" fmla="*/ 2147483646 h 5585"/>
              <a:gd name="T30" fmla="*/ 2147483646 w 5871"/>
              <a:gd name="T31" fmla="*/ 2147483646 h 5585"/>
              <a:gd name="T32" fmla="*/ 2147483646 w 5871"/>
              <a:gd name="T33" fmla="*/ 2147483646 h 5585"/>
              <a:gd name="T34" fmla="*/ 2147483646 w 5871"/>
              <a:gd name="T35" fmla="*/ 2147483646 h 5585"/>
              <a:gd name="T36" fmla="*/ 2147483646 w 5871"/>
              <a:gd name="T37" fmla="*/ 2147483646 h 5585"/>
              <a:gd name="T38" fmla="*/ 2147483646 w 5871"/>
              <a:gd name="T39" fmla="*/ 2147483646 h 5585"/>
              <a:gd name="T40" fmla="*/ 2147483646 w 5871"/>
              <a:gd name="T41" fmla="*/ 2147483646 h 5585"/>
              <a:gd name="T42" fmla="*/ 2147483646 w 5871"/>
              <a:gd name="T43" fmla="*/ 2147483646 h 5585"/>
              <a:gd name="T44" fmla="*/ 2147483646 w 5871"/>
              <a:gd name="T45" fmla="*/ 2147483646 h 5585"/>
              <a:gd name="T46" fmla="*/ 2147483646 w 5871"/>
              <a:gd name="T47" fmla="*/ 2147483646 h 5585"/>
              <a:gd name="T48" fmla="*/ 2147483646 w 5871"/>
              <a:gd name="T49" fmla="*/ 2147483646 h 5585"/>
              <a:gd name="T50" fmla="*/ 2147483646 w 5871"/>
              <a:gd name="T51" fmla="*/ 2147483646 h 5585"/>
              <a:gd name="T52" fmla="*/ 2147483646 w 5871"/>
              <a:gd name="T53" fmla="*/ 2147483646 h 5585"/>
              <a:gd name="T54" fmla="*/ 2147483646 w 5871"/>
              <a:gd name="T55" fmla="*/ 2147483646 h 5585"/>
              <a:gd name="T56" fmla="*/ 2147483646 w 5871"/>
              <a:gd name="T57" fmla="*/ 2147483646 h 5585"/>
              <a:gd name="T58" fmla="*/ 2147483646 w 5871"/>
              <a:gd name="T59" fmla="*/ 2147483646 h 5585"/>
              <a:gd name="T60" fmla="*/ 2147483646 w 5871"/>
              <a:gd name="T61" fmla="*/ 2147483646 h 5585"/>
              <a:gd name="T62" fmla="*/ 2147483646 w 5871"/>
              <a:gd name="T63" fmla="*/ 2147483646 h 5585"/>
              <a:gd name="T64" fmla="*/ 2147483646 w 5871"/>
              <a:gd name="T65" fmla="*/ 2147483646 h 5585"/>
              <a:gd name="T66" fmla="*/ 2147483646 w 5871"/>
              <a:gd name="T67" fmla="*/ 2147483646 h 5585"/>
              <a:gd name="T68" fmla="*/ 2147483646 w 5871"/>
              <a:gd name="T69" fmla="*/ 2147483646 h 5585"/>
              <a:gd name="T70" fmla="*/ 2147483646 w 5871"/>
              <a:gd name="T71" fmla="*/ 2147483646 h 5585"/>
              <a:gd name="T72" fmla="*/ 2147483646 w 5871"/>
              <a:gd name="T73" fmla="*/ 2147483646 h 5585"/>
              <a:gd name="T74" fmla="*/ 2147483646 w 5871"/>
              <a:gd name="T75" fmla="*/ 2147483646 h 5585"/>
              <a:gd name="T76" fmla="*/ 2147483646 w 5871"/>
              <a:gd name="T77" fmla="*/ 2147483646 h 5585"/>
              <a:gd name="T78" fmla="*/ 2147483646 w 5871"/>
              <a:gd name="T79" fmla="*/ 2147483646 h 5585"/>
              <a:gd name="T80" fmla="*/ 2147483646 w 5871"/>
              <a:gd name="T81" fmla="*/ 2147483646 h 5585"/>
              <a:gd name="T82" fmla="*/ 2147483646 w 5871"/>
              <a:gd name="T83" fmla="*/ 2147483646 h 5585"/>
              <a:gd name="T84" fmla="*/ 2147483646 w 5871"/>
              <a:gd name="T85" fmla="*/ 2147483646 h 5585"/>
              <a:gd name="T86" fmla="*/ 2147483646 w 5871"/>
              <a:gd name="T87" fmla="*/ 2147483646 h 5585"/>
              <a:gd name="T88" fmla="*/ 2147483646 w 5871"/>
              <a:gd name="T89" fmla="*/ 2147483646 h 5585"/>
              <a:gd name="T90" fmla="*/ 2147483646 w 5871"/>
              <a:gd name="T91" fmla="*/ 2147483646 h 5585"/>
              <a:gd name="T92" fmla="*/ 2147483646 w 5871"/>
              <a:gd name="T93" fmla="*/ 2147483646 h 5585"/>
              <a:gd name="T94" fmla="*/ 2147483646 w 5871"/>
              <a:gd name="T95" fmla="*/ 2147483646 h 5585"/>
              <a:gd name="T96" fmla="*/ 2147483646 w 5871"/>
              <a:gd name="T97" fmla="*/ 2147483646 h 5585"/>
              <a:gd name="T98" fmla="*/ 2147483646 w 5871"/>
              <a:gd name="T99" fmla="*/ 2147483646 h 5585"/>
              <a:gd name="T100" fmla="*/ 2147483646 w 5871"/>
              <a:gd name="T101" fmla="*/ 2147483646 h 5585"/>
              <a:gd name="T102" fmla="*/ 2147483646 w 5871"/>
              <a:gd name="T103" fmla="*/ 2147483646 h 5585"/>
              <a:gd name="T104" fmla="*/ 0 w 5871"/>
              <a:gd name="T105" fmla="*/ 2147483646 h 5585"/>
              <a:gd name="T106" fmla="*/ 2147483646 w 5871"/>
              <a:gd name="T107" fmla="*/ 0 h 5585"/>
              <a:gd name="T108" fmla="*/ 2147483646 w 5871"/>
              <a:gd name="T109" fmla="*/ 2147483646 h 5585"/>
              <a:gd name="T110" fmla="*/ 2147483646 w 5871"/>
              <a:gd name="T111" fmla="*/ 2147483646 h 5585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71" h="5585">
                <a:moveTo>
                  <a:pt x="774" y="374"/>
                </a:moveTo>
                <a:lnTo>
                  <a:pt x="774" y="1910"/>
                </a:lnTo>
                <a:lnTo>
                  <a:pt x="5107" y="1910"/>
                </a:lnTo>
                <a:lnTo>
                  <a:pt x="5107" y="374"/>
                </a:lnTo>
                <a:lnTo>
                  <a:pt x="774" y="374"/>
                </a:lnTo>
                <a:close/>
                <a:moveTo>
                  <a:pt x="1597" y="3265"/>
                </a:moveTo>
                <a:lnTo>
                  <a:pt x="1597" y="3265"/>
                </a:lnTo>
                <a:lnTo>
                  <a:pt x="1591" y="3265"/>
                </a:lnTo>
                <a:lnTo>
                  <a:pt x="1587" y="3265"/>
                </a:lnTo>
                <a:lnTo>
                  <a:pt x="1586" y="3265"/>
                </a:lnTo>
                <a:lnTo>
                  <a:pt x="1581" y="3265"/>
                </a:lnTo>
                <a:lnTo>
                  <a:pt x="1576" y="3265"/>
                </a:lnTo>
                <a:lnTo>
                  <a:pt x="1571" y="3265"/>
                </a:lnTo>
                <a:lnTo>
                  <a:pt x="1570" y="3265"/>
                </a:lnTo>
                <a:lnTo>
                  <a:pt x="1566" y="3265"/>
                </a:lnTo>
                <a:lnTo>
                  <a:pt x="1560" y="3265"/>
                </a:lnTo>
                <a:lnTo>
                  <a:pt x="1555" y="3265"/>
                </a:lnTo>
                <a:lnTo>
                  <a:pt x="1550" y="3265"/>
                </a:lnTo>
                <a:lnTo>
                  <a:pt x="1545" y="3265"/>
                </a:lnTo>
                <a:lnTo>
                  <a:pt x="1540" y="3265"/>
                </a:lnTo>
                <a:lnTo>
                  <a:pt x="1539" y="3265"/>
                </a:lnTo>
                <a:lnTo>
                  <a:pt x="1535" y="3265"/>
                </a:lnTo>
                <a:lnTo>
                  <a:pt x="1529" y="3265"/>
                </a:lnTo>
                <a:lnTo>
                  <a:pt x="1525" y="3265"/>
                </a:lnTo>
                <a:lnTo>
                  <a:pt x="1524" y="3265"/>
                </a:lnTo>
                <a:lnTo>
                  <a:pt x="1519" y="3265"/>
                </a:lnTo>
                <a:lnTo>
                  <a:pt x="1514" y="3265"/>
                </a:lnTo>
                <a:lnTo>
                  <a:pt x="1509" y="3265"/>
                </a:lnTo>
                <a:lnTo>
                  <a:pt x="1508" y="3265"/>
                </a:lnTo>
                <a:lnTo>
                  <a:pt x="1504" y="3265"/>
                </a:lnTo>
                <a:lnTo>
                  <a:pt x="1498" y="3265"/>
                </a:lnTo>
                <a:lnTo>
                  <a:pt x="1494" y="3265"/>
                </a:lnTo>
                <a:lnTo>
                  <a:pt x="1493" y="3265"/>
                </a:lnTo>
                <a:lnTo>
                  <a:pt x="1488" y="3265"/>
                </a:lnTo>
                <a:lnTo>
                  <a:pt x="1483" y="3265"/>
                </a:lnTo>
                <a:lnTo>
                  <a:pt x="1478" y="3265"/>
                </a:lnTo>
                <a:lnTo>
                  <a:pt x="1477" y="3265"/>
                </a:lnTo>
                <a:lnTo>
                  <a:pt x="1473" y="3265"/>
                </a:lnTo>
                <a:lnTo>
                  <a:pt x="1467" y="3265"/>
                </a:lnTo>
                <a:lnTo>
                  <a:pt x="1463" y="3265"/>
                </a:lnTo>
                <a:lnTo>
                  <a:pt x="1462" y="3265"/>
                </a:lnTo>
                <a:lnTo>
                  <a:pt x="1457" y="3265"/>
                </a:lnTo>
                <a:lnTo>
                  <a:pt x="1452" y="3265"/>
                </a:lnTo>
                <a:lnTo>
                  <a:pt x="1446" y="3265"/>
                </a:lnTo>
                <a:lnTo>
                  <a:pt x="1442" y="3265"/>
                </a:lnTo>
                <a:lnTo>
                  <a:pt x="1266" y="3265"/>
                </a:lnTo>
                <a:lnTo>
                  <a:pt x="1345" y="3830"/>
                </a:lnTo>
                <a:lnTo>
                  <a:pt x="1294" y="3911"/>
                </a:lnTo>
                <a:lnTo>
                  <a:pt x="1345" y="3977"/>
                </a:lnTo>
                <a:lnTo>
                  <a:pt x="1117" y="4116"/>
                </a:lnTo>
                <a:lnTo>
                  <a:pt x="1112" y="4144"/>
                </a:lnTo>
                <a:lnTo>
                  <a:pt x="1106" y="4173"/>
                </a:lnTo>
                <a:lnTo>
                  <a:pt x="1103" y="4201"/>
                </a:lnTo>
                <a:lnTo>
                  <a:pt x="1099" y="4228"/>
                </a:lnTo>
                <a:lnTo>
                  <a:pt x="1097" y="4255"/>
                </a:lnTo>
                <a:lnTo>
                  <a:pt x="1096" y="4281"/>
                </a:lnTo>
                <a:lnTo>
                  <a:pt x="1096" y="4308"/>
                </a:lnTo>
                <a:lnTo>
                  <a:pt x="1096" y="4333"/>
                </a:lnTo>
                <a:lnTo>
                  <a:pt x="1097" y="4359"/>
                </a:lnTo>
                <a:lnTo>
                  <a:pt x="1098" y="4383"/>
                </a:lnTo>
                <a:lnTo>
                  <a:pt x="1100" y="4407"/>
                </a:lnTo>
                <a:lnTo>
                  <a:pt x="1104" y="4432"/>
                </a:lnTo>
                <a:lnTo>
                  <a:pt x="1112" y="4478"/>
                </a:lnTo>
                <a:lnTo>
                  <a:pt x="1121" y="4523"/>
                </a:lnTo>
                <a:lnTo>
                  <a:pt x="1133" y="4568"/>
                </a:lnTo>
                <a:lnTo>
                  <a:pt x="1147" y="4611"/>
                </a:lnTo>
                <a:lnTo>
                  <a:pt x="1162" y="4653"/>
                </a:lnTo>
                <a:lnTo>
                  <a:pt x="1179" y="4694"/>
                </a:lnTo>
                <a:lnTo>
                  <a:pt x="1198" y="4733"/>
                </a:lnTo>
                <a:lnTo>
                  <a:pt x="1218" y="4772"/>
                </a:lnTo>
                <a:lnTo>
                  <a:pt x="1238" y="4812"/>
                </a:lnTo>
                <a:lnTo>
                  <a:pt x="1259" y="4849"/>
                </a:lnTo>
                <a:lnTo>
                  <a:pt x="774" y="4849"/>
                </a:lnTo>
                <a:lnTo>
                  <a:pt x="774" y="2135"/>
                </a:lnTo>
                <a:lnTo>
                  <a:pt x="2185" y="2135"/>
                </a:lnTo>
                <a:lnTo>
                  <a:pt x="2185" y="4849"/>
                </a:lnTo>
                <a:lnTo>
                  <a:pt x="1780" y="4849"/>
                </a:lnTo>
                <a:lnTo>
                  <a:pt x="1801" y="4812"/>
                </a:lnTo>
                <a:lnTo>
                  <a:pt x="1821" y="4772"/>
                </a:lnTo>
                <a:lnTo>
                  <a:pt x="1841" y="4733"/>
                </a:lnTo>
                <a:lnTo>
                  <a:pt x="1859" y="4694"/>
                </a:lnTo>
                <a:lnTo>
                  <a:pt x="1876" y="4653"/>
                </a:lnTo>
                <a:lnTo>
                  <a:pt x="1892" y="4611"/>
                </a:lnTo>
                <a:lnTo>
                  <a:pt x="1905" y="4568"/>
                </a:lnTo>
                <a:lnTo>
                  <a:pt x="1917" y="4523"/>
                </a:lnTo>
                <a:lnTo>
                  <a:pt x="1927" y="4478"/>
                </a:lnTo>
                <a:lnTo>
                  <a:pt x="1935" y="4432"/>
                </a:lnTo>
                <a:lnTo>
                  <a:pt x="1938" y="4407"/>
                </a:lnTo>
                <a:lnTo>
                  <a:pt x="1941" y="4383"/>
                </a:lnTo>
                <a:lnTo>
                  <a:pt x="1942" y="4359"/>
                </a:lnTo>
                <a:lnTo>
                  <a:pt x="1943" y="4333"/>
                </a:lnTo>
                <a:lnTo>
                  <a:pt x="1943" y="4308"/>
                </a:lnTo>
                <a:lnTo>
                  <a:pt x="1942" y="4281"/>
                </a:lnTo>
                <a:lnTo>
                  <a:pt x="1941" y="4255"/>
                </a:lnTo>
                <a:lnTo>
                  <a:pt x="1938" y="4228"/>
                </a:lnTo>
                <a:lnTo>
                  <a:pt x="1936" y="4201"/>
                </a:lnTo>
                <a:lnTo>
                  <a:pt x="1932" y="4173"/>
                </a:lnTo>
                <a:lnTo>
                  <a:pt x="1927" y="4144"/>
                </a:lnTo>
                <a:lnTo>
                  <a:pt x="1922" y="4116"/>
                </a:lnTo>
                <a:lnTo>
                  <a:pt x="1694" y="3977"/>
                </a:lnTo>
                <a:lnTo>
                  <a:pt x="1745" y="3911"/>
                </a:lnTo>
                <a:lnTo>
                  <a:pt x="1694" y="3830"/>
                </a:lnTo>
                <a:lnTo>
                  <a:pt x="1771" y="3265"/>
                </a:lnTo>
                <a:lnTo>
                  <a:pt x="1597" y="3265"/>
                </a:lnTo>
                <a:close/>
                <a:moveTo>
                  <a:pt x="4819" y="863"/>
                </a:moveTo>
                <a:lnTo>
                  <a:pt x="4819" y="1057"/>
                </a:lnTo>
                <a:lnTo>
                  <a:pt x="3585" y="1057"/>
                </a:lnTo>
                <a:lnTo>
                  <a:pt x="3585" y="863"/>
                </a:lnTo>
                <a:lnTo>
                  <a:pt x="4819" y="863"/>
                </a:lnTo>
                <a:close/>
                <a:moveTo>
                  <a:pt x="5002" y="1108"/>
                </a:moveTo>
                <a:lnTo>
                  <a:pt x="5002" y="1379"/>
                </a:lnTo>
                <a:lnTo>
                  <a:pt x="3769" y="1379"/>
                </a:lnTo>
                <a:lnTo>
                  <a:pt x="3769" y="1108"/>
                </a:lnTo>
                <a:lnTo>
                  <a:pt x="5002" y="1108"/>
                </a:lnTo>
                <a:close/>
                <a:moveTo>
                  <a:pt x="4891" y="1429"/>
                </a:moveTo>
                <a:lnTo>
                  <a:pt x="4891" y="1623"/>
                </a:lnTo>
                <a:lnTo>
                  <a:pt x="3657" y="1623"/>
                </a:lnTo>
                <a:lnTo>
                  <a:pt x="3657" y="1429"/>
                </a:lnTo>
                <a:lnTo>
                  <a:pt x="4891" y="1429"/>
                </a:lnTo>
                <a:close/>
                <a:moveTo>
                  <a:pt x="4977" y="1659"/>
                </a:moveTo>
                <a:lnTo>
                  <a:pt x="4977" y="1853"/>
                </a:lnTo>
                <a:lnTo>
                  <a:pt x="3743" y="1853"/>
                </a:lnTo>
                <a:lnTo>
                  <a:pt x="3743" y="1659"/>
                </a:lnTo>
                <a:lnTo>
                  <a:pt x="4977" y="1659"/>
                </a:lnTo>
                <a:close/>
                <a:moveTo>
                  <a:pt x="1643" y="596"/>
                </a:moveTo>
                <a:lnTo>
                  <a:pt x="1833" y="561"/>
                </a:lnTo>
                <a:lnTo>
                  <a:pt x="2061" y="1773"/>
                </a:lnTo>
                <a:lnTo>
                  <a:pt x="1871" y="1809"/>
                </a:lnTo>
                <a:lnTo>
                  <a:pt x="1643" y="596"/>
                </a:lnTo>
                <a:close/>
                <a:moveTo>
                  <a:pt x="1388" y="596"/>
                </a:moveTo>
                <a:lnTo>
                  <a:pt x="1579" y="561"/>
                </a:lnTo>
                <a:lnTo>
                  <a:pt x="1807" y="1773"/>
                </a:lnTo>
                <a:lnTo>
                  <a:pt x="1616" y="1809"/>
                </a:lnTo>
                <a:lnTo>
                  <a:pt x="1388" y="596"/>
                </a:lnTo>
                <a:close/>
                <a:moveTo>
                  <a:pt x="1134" y="596"/>
                </a:moveTo>
                <a:lnTo>
                  <a:pt x="1324" y="561"/>
                </a:lnTo>
                <a:lnTo>
                  <a:pt x="1551" y="1773"/>
                </a:lnTo>
                <a:lnTo>
                  <a:pt x="1361" y="1809"/>
                </a:lnTo>
                <a:lnTo>
                  <a:pt x="1134" y="596"/>
                </a:lnTo>
                <a:close/>
                <a:moveTo>
                  <a:pt x="884" y="568"/>
                </a:moveTo>
                <a:lnTo>
                  <a:pt x="1077" y="568"/>
                </a:lnTo>
                <a:lnTo>
                  <a:pt x="1077" y="1802"/>
                </a:lnTo>
                <a:lnTo>
                  <a:pt x="884" y="1802"/>
                </a:lnTo>
                <a:lnTo>
                  <a:pt x="884" y="568"/>
                </a:lnTo>
                <a:close/>
                <a:moveTo>
                  <a:pt x="3540" y="2418"/>
                </a:moveTo>
                <a:lnTo>
                  <a:pt x="3807" y="2354"/>
                </a:lnTo>
                <a:lnTo>
                  <a:pt x="4033" y="3306"/>
                </a:lnTo>
                <a:lnTo>
                  <a:pt x="3765" y="3369"/>
                </a:lnTo>
                <a:lnTo>
                  <a:pt x="3540" y="2418"/>
                </a:lnTo>
                <a:close/>
                <a:moveTo>
                  <a:pt x="3622" y="2531"/>
                </a:moveTo>
                <a:lnTo>
                  <a:pt x="3639" y="2606"/>
                </a:lnTo>
                <a:lnTo>
                  <a:pt x="3791" y="2570"/>
                </a:lnTo>
                <a:lnTo>
                  <a:pt x="3773" y="2496"/>
                </a:lnTo>
                <a:lnTo>
                  <a:pt x="3622" y="2531"/>
                </a:lnTo>
                <a:close/>
                <a:moveTo>
                  <a:pt x="3739" y="3028"/>
                </a:moveTo>
                <a:lnTo>
                  <a:pt x="3776" y="3184"/>
                </a:lnTo>
                <a:lnTo>
                  <a:pt x="3928" y="3148"/>
                </a:lnTo>
                <a:lnTo>
                  <a:pt x="3890" y="2991"/>
                </a:lnTo>
                <a:lnTo>
                  <a:pt x="3739" y="3028"/>
                </a:lnTo>
                <a:close/>
                <a:moveTo>
                  <a:pt x="3193" y="2418"/>
                </a:moveTo>
                <a:lnTo>
                  <a:pt x="3418" y="3369"/>
                </a:lnTo>
                <a:lnTo>
                  <a:pt x="3687" y="3306"/>
                </a:lnTo>
                <a:lnTo>
                  <a:pt x="3461" y="2354"/>
                </a:lnTo>
                <a:lnTo>
                  <a:pt x="3193" y="2418"/>
                </a:lnTo>
                <a:close/>
                <a:moveTo>
                  <a:pt x="3276" y="2531"/>
                </a:moveTo>
                <a:lnTo>
                  <a:pt x="3426" y="2496"/>
                </a:lnTo>
                <a:lnTo>
                  <a:pt x="3444" y="2570"/>
                </a:lnTo>
                <a:lnTo>
                  <a:pt x="3292" y="2606"/>
                </a:lnTo>
                <a:lnTo>
                  <a:pt x="3276" y="2531"/>
                </a:lnTo>
                <a:close/>
                <a:moveTo>
                  <a:pt x="3393" y="3028"/>
                </a:moveTo>
                <a:lnTo>
                  <a:pt x="3429" y="3184"/>
                </a:lnTo>
                <a:lnTo>
                  <a:pt x="3581" y="3148"/>
                </a:lnTo>
                <a:lnTo>
                  <a:pt x="3544" y="2991"/>
                </a:lnTo>
                <a:lnTo>
                  <a:pt x="3393" y="3028"/>
                </a:lnTo>
                <a:close/>
                <a:moveTo>
                  <a:pt x="2841" y="2418"/>
                </a:moveTo>
                <a:lnTo>
                  <a:pt x="3109" y="2354"/>
                </a:lnTo>
                <a:lnTo>
                  <a:pt x="3335" y="3306"/>
                </a:lnTo>
                <a:lnTo>
                  <a:pt x="3067" y="3369"/>
                </a:lnTo>
                <a:lnTo>
                  <a:pt x="2841" y="2418"/>
                </a:lnTo>
                <a:close/>
                <a:moveTo>
                  <a:pt x="2923" y="2531"/>
                </a:moveTo>
                <a:lnTo>
                  <a:pt x="2941" y="2606"/>
                </a:lnTo>
                <a:lnTo>
                  <a:pt x="3092" y="2570"/>
                </a:lnTo>
                <a:lnTo>
                  <a:pt x="3075" y="2496"/>
                </a:lnTo>
                <a:lnTo>
                  <a:pt x="2923" y="2531"/>
                </a:lnTo>
                <a:close/>
                <a:moveTo>
                  <a:pt x="3041" y="3028"/>
                </a:moveTo>
                <a:lnTo>
                  <a:pt x="3192" y="2991"/>
                </a:lnTo>
                <a:lnTo>
                  <a:pt x="3229" y="3148"/>
                </a:lnTo>
                <a:lnTo>
                  <a:pt x="3078" y="3184"/>
                </a:lnTo>
                <a:lnTo>
                  <a:pt x="3041" y="3028"/>
                </a:lnTo>
                <a:close/>
                <a:moveTo>
                  <a:pt x="2553" y="2372"/>
                </a:moveTo>
                <a:lnTo>
                  <a:pt x="2828" y="2372"/>
                </a:lnTo>
                <a:lnTo>
                  <a:pt x="2828" y="3352"/>
                </a:lnTo>
                <a:lnTo>
                  <a:pt x="2553" y="3352"/>
                </a:lnTo>
                <a:lnTo>
                  <a:pt x="2553" y="2372"/>
                </a:lnTo>
                <a:close/>
                <a:moveTo>
                  <a:pt x="2606" y="2503"/>
                </a:moveTo>
                <a:lnTo>
                  <a:pt x="2606" y="2579"/>
                </a:lnTo>
                <a:lnTo>
                  <a:pt x="2762" y="2579"/>
                </a:lnTo>
                <a:lnTo>
                  <a:pt x="2762" y="2503"/>
                </a:lnTo>
                <a:lnTo>
                  <a:pt x="2606" y="2503"/>
                </a:lnTo>
                <a:close/>
                <a:moveTo>
                  <a:pt x="2606" y="3012"/>
                </a:moveTo>
                <a:lnTo>
                  <a:pt x="2606" y="3173"/>
                </a:lnTo>
                <a:lnTo>
                  <a:pt x="2762" y="3173"/>
                </a:lnTo>
                <a:lnTo>
                  <a:pt x="2762" y="3012"/>
                </a:lnTo>
                <a:lnTo>
                  <a:pt x="2606" y="3012"/>
                </a:lnTo>
                <a:close/>
                <a:moveTo>
                  <a:pt x="5555" y="151"/>
                </a:moveTo>
                <a:lnTo>
                  <a:pt x="5555" y="374"/>
                </a:lnTo>
                <a:lnTo>
                  <a:pt x="5555" y="4849"/>
                </a:lnTo>
                <a:lnTo>
                  <a:pt x="5871" y="4849"/>
                </a:lnTo>
                <a:lnTo>
                  <a:pt x="5871" y="5585"/>
                </a:lnTo>
                <a:lnTo>
                  <a:pt x="0" y="5585"/>
                </a:lnTo>
                <a:lnTo>
                  <a:pt x="0" y="4849"/>
                </a:lnTo>
                <a:lnTo>
                  <a:pt x="326" y="4849"/>
                </a:lnTo>
                <a:lnTo>
                  <a:pt x="326" y="374"/>
                </a:lnTo>
                <a:lnTo>
                  <a:pt x="326" y="151"/>
                </a:lnTo>
                <a:lnTo>
                  <a:pt x="326" y="0"/>
                </a:lnTo>
                <a:lnTo>
                  <a:pt x="5555" y="0"/>
                </a:lnTo>
                <a:lnTo>
                  <a:pt x="5555" y="151"/>
                </a:lnTo>
                <a:close/>
                <a:moveTo>
                  <a:pt x="2409" y="2135"/>
                </a:moveTo>
                <a:lnTo>
                  <a:pt x="2409" y="3385"/>
                </a:lnTo>
                <a:lnTo>
                  <a:pt x="5107" y="3385"/>
                </a:lnTo>
                <a:lnTo>
                  <a:pt x="5107" y="2135"/>
                </a:lnTo>
                <a:lnTo>
                  <a:pt x="2409" y="2135"/>
                </a:lnTo>
                <a:close/>
                <a:moveTo>
                  <a:pt x="2409" y="3609"/>
                </a:moveTo>
                <a:lnTo>
                  <a:pt x="2409" y="4849"/>
                </a:lnTo>
                <a:lnTo>
                  <a:pt x="5107" y="4849"/>
                </a:lnTo>
                <a:lnTo>
                  <a:pt x="5107" y="3609"/>
                </a:lnTo>
                <a:lnTo>
                  <a:pt x="2409" y="3609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ABF8B377-427E-BAA4-1D7B-BE88894B8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346" y="2947681"/>
            <a:ext cx="384651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Arial" panose="020B0604020202020204" pitchFamily="34" charset="0"/>
              </a:rPr>
              <a:t>第二部分 模型的建立</a:t>
            </a:r>
            <a:endParaRPr lang="en-US" altLang="en-US" sz="2400" b="1">
              <a:sym typeface="Arial" panose="020B060402020202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794C5CD-556F-4229-2BB0-F6B2EC0BDA4B}"/>
              </a:ext>
            </a:extLst>
          </p:cNvPr>
          <p:cNvSpPr/>
          <p:nvPr/>
        </p:nvSpPr>
        <p:spPr bwMode="auto">
          <a:xfrm>
            <a:off x="1356753" y="4349217"/>
            <a:ext cx="1104900" cy="1104901"/>
          </a:xfrm>
          <a:prstGeom prst="ellipse">
            <a:avLst/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" name="KSO_Shape">
            <a:extLst>
              <a:ext uri="{FF2B5EF4-FFF2-40B4-BE49-F238E27FC236}">
                <a16:creationId xmlns:a16="http://schemas.microsoft.com/office/drawing/2014/main" id="{251E6417-F0FC-E1F3-CC74-FDC2DA8A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12" y="4581158"/>
            <a:ext cx="639984" cy="640270"/>
          </a:xfrm>
          <a:custGeom>
            <a:avLst/>
            <a:gdLst>
              <a:gd name="T0" fmla="*/ 2147483646 w 3927"/>
              <a:gd name="T1" fmla="*/ 2147483646 h 3928"/>
              <a:gd name="T2" fmla="*/ 2147483646 w 3927"/>
              <a:gd name="T3" fmla="*/ 2147483646 h 3928"/>
              <a:gd name="T4" fmla="*/ 2147483646 w 3927"/>
              <a:gd name="T5" fmla="*/ 2147483646 h 3928"/>
              <a:gd name="T6" fmla="*/ 2147483646 w 3927"/>
              <a:gd name="T7" fmla="*/ 601932408 h 3928"/>
              <a:gd name="T8" fmla="*/ 2147483646 w 3927"/>
              <a:gd name="T9" fmla="*/ 541743265 h 3928"/>
              <a:gd name="T10" fmla="*/ 2147483646 w 3927"/>
              <a:gd name="T11" fmla="*/ 2147483646 h 3928"/>
              <a:gd name="T12" fmla="*/ 2147483646 w 3927"/>
              <a:gd name="T13" fmla="*/ 2147483646 h 3928"/>
              <a:gd name="T14" fmla="*/ 2147483646 w 3927"/>
              <a:gd name="T15" fmla="*/ 2147483646 h 3928"/>
              <a:gd name="T16" fmla="*/ 2147483646 w 3927"/>
              <a:gd name="T17" fmla="*/ 2147483646 h 3928"/>
              <a:gd name="T18" fmla="*/ 2147483646 w 3927"/>
              <a:gd name="T19" fmla="*/ 2147483646 h 3928"/>
              <a:gd name="T20" fmla="*/ 2147483646 w 3927"/>
              <a:gd name="T21" fmla="*/ 2147483646 h 3928"/>
              <a:gd name="T22" fmla="*/ 2147483646 w 3927"/>
              <a:gd name="T23" fmla="*/ 2147483646 h 3928"/>
              <a:gd name="T24" fmla="*/ 2147483646 w 3927"/>
              <a:gd name="T25" fmla="*/ 2147483646 h 3928"/>
              <a:gd name="T26" fmla="*/ 2147483646 w 3927"/>
              <a:gd name="T27" fmla="*/ 2147483646 h 3928"/>
              <a:gd name="T28" fmla="*/ 2147483646 w 3927"/>
              <a:gd name="T29" fmla="*/ 2147483646 h 3928"/>
              <a:gd name="T30" fmla="*/ 2147483646 w 3927"/>
              <a:gd name="T31" fmla="*/ 2147483646 h 3928"/>
              <a:gd name="T32" fmla="*/ 2147483646 w 3927"/>
              <a:gd name="T33" fmla="*/ 2147483646 h 3928"/>
              <a:gd name="T34" fmla="*/ 2147483646 w 3927"/>
              <a:gd name="T35" fmla="*/ 2147483646 h 3928"/>
              <a:gd name="T36" fmla="*/ 2147483646 w 3927"/>
              <a:gd name="T37" fmla="*/ 2147483646 h 3928"/>
              <a:gd name="T38" fmla="*/ 2147483646 w 3927"/>
              <a:gd name="T39" fmla="*/ 2147483646 h 3928"/>
              <a:gd name="T40" fmla="*/ 2147483646 w 3927"/>
              <a:gd name="T41" fmla="*/ 2147483646 h 3928"/>
              <a:gd name="T42" fmla="*/ 2147483646 w 3927"/>
              <a:gd name="T43" fmla="*/ 2147483646 h 3928"/>
              <a:gd name="T44" fmla="*/ 2147483646 w 3927"/>
              <a:gd name="T45" fmla="*/ 2147483646 h 3928"/>
              <a:gd name="T46" fmla="*/ 2147483646 w 3927"/>
              <a:gd name="T47" fmla="*/ 2147483646 h 3928"/>
              <a:gd name="T48" fmla="*/ 2147483646 w 3927"/>
              <a:gd name="T49" fmla="*/ 2147483646 h 3928"/>
              <a:gd name="T50" fmla="*/ 2147483646 w 3927"/>
              <a:gd name="T51" fmla="*/ 2147483646 h 3928"/>
              <a:gd name="T52" fmla="*/ 2147483646 w 3927"/>
              <a:gd name="T53" fmla="*/ 2147483646 h 3928"/>
              <a:gd name="T54" fmla="*/ 0 w 3927"/>
              <a:gd name="T55" fmla="*/ 2147483646 h 3928"/>
              <a:gd name="T56" fmla="*/ 0 w 3927"/>
              <a:gd name="T57" fmla="*/ 2147483646 h 3928"/>
              <a:gd name="T58" fmla="*/ 2147483646 w 3927"/>
              <a:gd name="T59" fmla="*/ 885710611 h 3928"/>
              <a:gd name="T60" fmla="*/ 2147483646 w 3927"/>
              <a:gd name="T61" fmla="*/ 885710611 h 3928"/>
              <a:gd name="T62" fmla="*/ 2147483646 w 3927"/>
              <a:gd name="T63" fmla="*/ 2147483646 h 3928"/>
              <a:gd name="T64" fmla="*/ 2147483646 w 3927"/>
              <a:gd name="T65" fmla="*/ 2147483646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32" name="Title 13">
            <a:extLst>
              <a:ext uri="{FF2B5EF4-FFF2-40B4-BE49-F238E27FC236}">
                <a16:creationId xmlns:a16="http://schemas.microsoft.com/office/drawing/2014/main" id="{17D3F133-7FDC-134A-7D56-D840B3720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346" y="4546486"/>
            <a:ext cx="3846512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ym typeface="Arial" panose="020B0604020202020204" pitchFamily="34" charset="0"/>
              </a:rPr>
              <a:t>第三部分 问题求解</a:t>
            </a:r>
            <a:endParaRPr lang="en-US" altLang="en-US" sz="2400" b="1"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粒子群优化算法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C4EF7D-2355-3CAE-8725-4AFE21B2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3" y="899459"/>
            <a:ext cx="4840627" cy="56418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3296F5-F0ED-A1AC-F263-462F6C0C93DA}"/>
              </a:ext>
            </a:extLst>
          </p:cNvPr>
          <p:cNvSpPr txBox="1"/>
          <p:nvPr/>
        </p:nvSpPr>
        <p:spPr>
          <a:xfrm>
            <a:off x="5561480" y="1028348"/>
            <a:ext cx="609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在此题中，以阴影部分面积作为适应值。把制程界限以惩罚函数的形式写入适应值。为了简单起见，我们采用常数值作为线性变化权重因子。设置 </a:t>
            </a:r>
            <a:r>
              <a:rPr lang="en-US" altLang="zh-CN" sz="2400" b="1"/>
              <a:t>PSO </a:t>
            </a:r>
            <a:r>
              <a:rPr lang="zh-CN" altLang="en-US" sz="2400" b="1"/>
              <a:t>算法的迭代参数，见下表。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A49D51-D276-D80B-A71B-ADBC537CA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492" y="2536490"/>
            <a:ext cx="3789979" cy="411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9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粒子群优化算法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086D58-2F6A-F8AC-B247-262C92162EE9}"/>
              </a:ext>
            </a:extLst>
          </p:cNvPr>
          <p:cNvSpPr txBox="1"/>
          <p:nvPr/>
        </p:nvSpPr>
        <p:spPr>
          <a:xfrm>
            <a:off x="272134" y="958991"/>
            <a:ext cx="6437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通过粒子群算法得到的收敛曲线如下图所示。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151C12-F274-6FAB-0D88-1D7F7A1F3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1388190"/>
            <a:ext cx="6256851" cy="50507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211E7C-B05B-8BDE-7055-8D9CEC2822FB}"/>
              </a:ext>
            </a:extLst>
          </p:cNvPr>
          <p:cNvSpPr txBox="1"/>
          <p:nvPr/>
        </p:nvSpPr>
        <p:spPr>
          <a:xfrm>
            <a:off x="6390201" y="1706406"/>
            <a:ext cx="6098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粒子群算法求解之后得到最小面积为 </a:t>
            </a:r>
            <a:r>
              <a:rPr lang="en-US" altLang="zh-CN" sz="2400"/>
              <a:t>380.9793</a:t>
            </a:r>
            <a:r>
              <a:rPr lang="zh-CN" altLang="en-US" sz="2400"/>
              <a:t>。且各环境因素分别为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B79836-1224-B997-E4BB-2050FF7D4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00" y="2638083"/>
            <a:ext cx="5012905" cy="391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5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粒子群优化算法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50C9D6-DF14-133D-A33E-EA110E613BEC}"/>
              </a:ext>
            </a:extLst>
          </p:cNvPr>
          <p:cNvSpPr txBox="1"/>
          <p:nvPr/>
        </p:nvSpPr>
        <p:spPr>
          <a:xfrm>
            <a:off x="272134" y="1006475"/>
            <a:ext cx="9893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可以看出，在粒子群算法计算出来的最小阴影面积比之之前的基本遍历，面积更小，因此更加准确。在此条件下的最优炉温曲线如下图所示。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5966F6-5D32-C193-4C64-D808B9F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415" y="1839587"/>
            <a:ext cx="5719185" cy="474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69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问题四的求解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50C9D6-DF14-133D-A33E-EA110E613BEC}"/>
              </a:ext>
            </a:extLst>
          </p:cNvPr>
          <p:cNvSpPr txBox="1"/>
          <p:nvPr/>
        </p:nvSpPr>
        <p:spPr>
          <a:xfrm>
            <a:off x="634328" y="1279584"/>
            <a:ext cx="98938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问题四，对最优曲线添加了在 </a:t>
            </a:r>
            <a:r>
              <a:rPr lang="en-US" altLang="zh-CN" sz="2800"/>
              <a:t>217◦C </a:t>
            </a:r>
            <a:r>
              <a:rPr lang="zh-CN" altLang="en-US" sz="2800"/>
              <a:t>以上以峰值为中心线尽量对称的条件限制，结合问题三，可用峰值左右面积之差 ∆</a:t>
            </a:r>
            <a:r>
              <a:rPr lang="en-US" altLang="zh-CN" sz="2800"/>
              <a:t>S </a:t>
            </a:r>
            <a:r>
              <a:rPr lang="zh-CN" altLang="en-US" sz="2800"/>
              <a:t>尽量小作为对称判据，以左右面积之差 ∆</a:t>
            </a:r>
            <a:r>
              <a:rPr lang="en-US" altLang="zh-CN" sz="2800"/>
              <a:t>S </a:t>
            </a:r>
            <a:r>
              <a:rPr lang="zh-CN" altLang="en-US" sz="2800"/>
              <a:t>作为适应值，再次进行粒子群算法，得出面积之差最小时相应的环境因素。要求面积的之差最小，那相应的面积基值也会变小。因此可以认为是建立在问题三的基础上得到的结果。</a:t>
            </a:r>
          </a:p>
        </p:txBody>
      </p:sp>
    </p:spTree>
    <p:extLst>
      <p:ext uri="{BB962C8B-B14F-4D97-AF65-F5344CB8AC3E}">
        <p14:creationId xmlns:p14="http://schemas.microsoft.com/office/powerpoint/2010/main" val="239222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问题四的求解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50C9D6-DF14-133D-A33E-EA110E613BEC}"/>
              </a:ext>
            </a:extLst>
          </p:cNvPr>
          <p:cNvSpPr txBox="1"/>
          <p:nvPr/>
        </p:nvSpPr>
        <p:spPr>
          <a:xfrm>
            <a:off x="272134" y="1006475"/>
            <a:ext cx="10808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在此题中，以左右面积之差 ∆</a:t>
            </a:r>
            <a:r>
              <a:rPr lang="en-US" altLang="zh-CN" sz="2400" b="1"/>
              <a:t>S </a:t>
            </a:r>
            <a:r>
              <a:rPr lang="zh-CN" altLang="en-US" sz="2400" b="1"/>
              <a:t>作为适应值。把制程界限以惩罚函数的形式写入适应值。设置 </a:t>
            </a:r>
            <a:r>
              <a:rPr lang="en-US" altLang="zh-CN" sz="2400" b="1"/>
              <a:t>PSO </a:t>
            </a:r>
            <a:r>
              <a:rPr lang="zh-CN" altLang="en-US" sz="2400" b="1"/>
              <a:t>算法的迭代参数。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D5E29E-721C-173F-A558-4C41DD4A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0" y="1904265"/>
            <a:ext cx="4320475" cy="4569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DEB2BD-D61B-9C76-0716-B296055D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655" y="2472131"/>
            <a:ext cx="4983869" cy="40089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E98D0CC-CFAD-8CC1-33A1-A15A172280B9}"/>
              </a:ext>
            </a:extLst>
          </p:cNvPr>
          <p:cNvSpPr txBox="1"/>
          <p:nvPr/>
        </p:nvSpPr>
        <p:spPr>
          <a:xfrm>
            <a:off x="5421966" y="2052633"/>
            <a:ext cx="63772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通过粒子群算法得到的面积之差的收敛曲线如下图所示</a:t>
            </a:r>
          </a:p>
        </p:txBody>
      </p:sp>
    </p:spTree>
    <p:extLst>
      <p:ext uri="{BB962C8B-B14F-4D97-AF65-F5344CB8AC3E}">
        <p14:creationId xmlns:p14="http://schemas.microsoft.com/office/powerpoint/2010/main" val="45054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6890590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问题四的求解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50C9D6-DF14-133D-A33E-EA110E613BEC}"/>
              </a:ext>
            </a:extLst>
          </p:cNvPr>
          <p:cNvSpPr txBox="1"/>
          <p:nvPr/>
        </p:nvSpPr>
        <p:spPr>
          <a:xfrm>
            <a:off x="272134" y="940654"/>
            <a:ext cx="9893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粒子群算法求解之后得到最小面积之差为 </a:t>
            </a:r>
            <a:r>
              <a:rPr lang="en-US" altLang="zh-CN" sz="2400" b="1"/>
              <a:t>63.1109</a:t>
            </a:r>
            <a:r>
              <a:rPr lang="zh-CN" altLang="en-US" sz="2400" b="1"/>
              <a:t>。因此可以认为最峰值两端对称。且各环境因素分别为</a:t>
            </a:r>
            <a:r>
              <a:rPr lang="en-US" altLang="zh-CN" sz="2400" b="1"/>
              <a:t>:</a:t>
            </a:r>
            <a:endParaRPr lang="zh-CN" altLang="en-US" sz="2400" b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0FCC5A-42B3-30AC-77A5-B90022AA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34" y="1977435"/>
            <a:ext cx="5550936" cy="44279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EE58CF-9D6D-BAC0-03AD-7C8E8C948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712" y="1848544"/>
            <a:ext cx="5318312" cy="48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4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6">
            <a:extLst>
              <a:ext uri="{FF2B5EF4-FFF2-40B4-BE49-F238E27FC236}">
                <a16:creationId xmlns:a16="http://schemas.microsoft.com/office/drawing/2014/main" id="{893DCAE7-43F9-4168-801D-F529892C3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6E7CBC8A-2D16-492C-85C7-2B4F5C024938}"/>
              </a:ext>
            </a:extLst>
          </p:cNvPr>
          <p:cNvSpPr/>
          <p:nvPr/>
        </p:nvSpPr>
        <p:spPr>
          <a:xfrm rot="5400000">
            <a:off x="1882775" y="-1425575"/>
            <a:ext cx="914400" cy="4679950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4C149AC-5796-4317-AA17-843A37908875}"/>
              </a:ext>
            </a:extLst>
          </p:cNvPr>
          <p:cNvSpPr/>
          <p:nvPr/>
        </p:nvSpPr>
        <p:spPr>
          <a:xfrm>
            <a:off x="323850" y="247650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63CCDDE-3D0C-4FA1-AE66-05D6B8F49CC9}"/>
              </a:ext>
            </a:extLst>
          </p:cNvPr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F9F5FBD4-C669-4AAA-81E8-709D9C42A6F3}"/>
                </a:ext>
              </a:extLst>
            </p:cNvPr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6" name="Freeform 85">
              <a:extLst>
                <a:ext uri="{FF2B5EF4-FFF2-40B4-BE49-F238E27FC236}">
                  <a16:creationId xmlns:a16="http://schemas.microsoft.com/office/drawing/2014/main" id="{089327B3-C431-42BA-8AE0-7EA9B95D9958}"/>
                </a:ext>
              </a:extLst>
            </p:cNvPr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7" name="Freeform 86">
              <a:extLst>
                <a:ext uri="{FF2B5EF4-FFF2-40B4-BE49-F238E27FC236}">
                  <a16:creationId xmlns:a16="http://schemas.microsoft.com/office/drawing/2014/main" id="{3E5F4E33-0BCD-41D7-B38D-BF0B89674DBC}"/>
                </a:ext>
              </a:extLst>
            </p:cNvPr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8" name="Freeform 87">
              <a:extLst>
                <a:ext uri="{FF2B5EF4-FFF2-40B4-BE49-F238E27FC236}">
                  <a16:creationId xmlns:a16="http://schemas.microsoft.com/office/drawing/2014/main" id="{E4268F56-D316-40FB-BCF5-F66F67981B51}"/>
                </a:ext>
              </a:extLst>
            </p:cNvPr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612098C0-DA49-4350-AC81-CF459105C4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0" name="Freeform 89">
              <a:extLst>
                <a:ext uri="{FF2B5EF4-FFF2-40B4-BE49-F238E27FC236}">
                  <a16:creationId xmlns:a16="http://schemas.microsoft.com/office/drawing/2014/main" id="{1006FD3A-509B-4FE1-B3CC-2BBE9FBB8D38}"/>
                </a:ext>
              </a:extLst>
            </p:cNvPr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61" name="Freeform 90">
              <a:extLst>
                <a:ext uri="{FF2B5EF4-FFF2-40B4-BE49-F238E27FC236}">
                  <a16:creationId xmlns:a16="http://schemas.microsoft.com/office/drawing/2014/main" id="{F2F8E672-9314-41E3-BE10-74D1788F10AE}"/>
                </a:ext>
              </a:extLst>
            </p:cNvPr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defRPr/>
              </a:pPr>
              <a:endParaRPr lang="zh-CN" altLang="en-US" noProof="1"/>
            </a:p>
          </p:txBody>
        </p:sp>
      </p:grpSp>
      <p:sp>
        <p:nvSpPr>
          <p:cNvPr id="50182" name="文本框 62">
            <a:extLst>
              <a:ext uri="{FF2B5EF4-FFF2-40B4-BE49-F238E27FC236}">
                <a16:creationId xmlns:a16="http://schemas.microsoft.com/office/drawing/2014/main" id="{05B38BAA-90AB-43CE-9EE2-AB2A32E85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958" y="2900442"/>
            <a:ext cx="742703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600" b="1">
                <a:solidFill>
                  <a:srgbClr val="4B649F"/>
                </a:solidFill>
              </a:rPr>
              <a:t>汇报完毕  谢谢大家</a:t>
            </a:r>
          </a:p>
        </p:txBody>
      </p:sp>
      <p:sp>
        <p:nvSpPr>
          <p:cNvPr id="50187" name="文本框 1066">
            <a:extLst>
              <a:ext uri="{FF2B5EF4-FFF2-40B4-BE49-F238E27FC236}">
                <a16:creationId xmlns:a16="http://schemas.microsoft.com/office/drawing/2014/main" id="{525425A4-09DB-476A-A57B-C7E3AEE3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9848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</a:rPr>
              <a:t>燕山大学</a:t>
            </a:r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9D9D3A56-E346-44CD-91D3-535460ADF282}"/>
              </a:ext>
            </a:extLst>
          </p:cNvPr>
          <p:cNvSpPr/>
          <p:nvPr/>
        </p:nvSpPr>
        <p:spPr>
          <a:xfrm>
            <a:off x="1466850" y="2439988"/>
            <a:ext cx="9677400" cy="2114550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8206E572-D842-456B-AF95-EDEB852CC945}"/>
              </a:ext>
            </a:extLst>
          </p:cNvPr>
          <p:cNvSpPr/>
          <p:nvPr/>
        </p:nvSpPr>
        <p:spPr>
          <a:xfrm>
            <a:off x="10906125" y="4237038"/>
            <a:ext cx="476250" cy="4762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5742DE4-5729-4552-81CC-8EDD37E49F90}"/>
              </a:ext>
            </a:extLst>
          </p:cNvPr>
          <p:cNvSpPr/>
          <p:nvPr/>
        </p:nvSpPr>
        <p:spPr>
          <a:xfrm>
            <a:off x="10637838" y="4008438"/>
            <a:ext cx="474662" cy="47466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9B66E8D-9486-4066-A8D3-4282D5687BEF}"/>
              </a:ext>
            </a:extLst>
          </p:cNvPr>
          <p:cNvSpPr/>
          <p:nvPr/>
        </p:nvSpPr>
        <p:spPr>
          <a:xfrm>
            <a:off x="1308100" y="2233613"/>
            <a:ext cx="474663" cy="474662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B28D89C-FFCA-4988-A90B-775B76204155}"/>
              </a:ext>
            </a:extLst>
          </p:cNvPr>
          <p:cNvSpPr/>
          <p:nvPr/>
        </p:nvSpPr>
        <p:spPr>
          <a:xfrm>
            <a:off x="1460500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8FD331A-9354-FAD8-7712-1E26D543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86" b="97368" l="3509" r="98246">
                        <a14:foregroundMark x1="22807" y1="16667" x2="7456" y2="46930"/>
                        <a14:foregroundMark x1="7456" y1="46930" x2="10965" y2="68860"/>
                        <a14:foregroundMark x1="10965" y1="68860" x2="46930" y2="89912"/>
                        <a14:foregroundMark x1="46930" y1="89912" x2="68421" y2="89035"/>
                        <a14:foregroundMark x1="68421" y1="89035" x2="85088" y2="71491"/>
                        <a14:foregroundMark x1="85088" y1="71491" x2="96491" y2="49123"/>
                        <a14:foregroundMark x1="96491" y1="49123" x2="90351" y2="23246"/>
                        <a14:foregroundMark x1="90351" y1="23246" x2="58772" y2="7895"/>
                        <a14:foregroundMark x1="58772" y1="7895" x2="17982" y2="14474"/>
                        <a14:foregroundMark x1="17982" y1="14474" x2="10088" y2="21930"/>
                        <a14:foregroundMark x1="36404" y1="8772" x2="67105" y2="14035"/>
                        <a14:foregroundMark x1="67105" y1="14035" x2="90789" y2="60088"/>
                        <a14:foregroundMark x1="90789" y1="60088" x2="89474" y2="63158"/>
                        <a14:foregroundMark x1="81579" y1="22368" x2="91228" y2="51316"/>
                        <a14:foregroundMark x1="91228" y1="51316" x2="90789" y2="52193"/>
                        <a14:foregroundMark x1="66667" y1="36404" x2="46930" y2="49561"/>
                        <a14:foregroundMark x1="46930" y1="49561" x2="64474" y2="46930"/>
                        <a14:foregroundMark x1="61842" y1="33772" x2="42105" y2="46053"/>
                        <a14:foregroundMark x1="42105" y1="46053" x2="48246" y2="45175"/>
                        <a14:foregroundMark x1="35088" y1="33333" x2="32895" y2="53070"/>
                        <a14:foregroundMark x1="39474" y1="33772" x2="23246" y2="49123"/>
                        <a14:foregroundMark x1="23246" y1="49123" x2="23684" y2="40351"/>
                        <a14:foregroundMark x1="19737" y1="18421" x2="13158" y2="49123"/>
                        <a14:foregroundMark x1="17105" y1="23246" x2="10088" y2="34211"/>
                        <a14:foregroundMark x1="36842" y1="37281" x2="36842" y2="61404"/>
                        <a14:foregroundMark x1="36842" y1="61404" x2="46930" y2="49123"/>
                        <a14:foregroundMark x1="56579" y1="51754" x2="61842" y2="61404"/>
                        <a14:foregroundMark x1="70175" y1="55702" x2="71053" y2="55263"/>
                        <a14:foregroundMark x1="71053" y1="48684" x2="60526" y2="67982"/>
                        <a14:foregroundMark x1="60526" y1="67982" x2="64474" y2="59649"/>
                        <a14:foregroundMark x1="80702" y1="49123" x2="60088" y2="75000"/>
                        <a14:foregroundMark x1="60088" y1="75000" x2="78070" y2="76754"/>
                        <a14:foregroundMark x1="74123" y1="81579" x2="64474" y2="81140"/>
                        <a14:foregroundMark x1="26754" y1="61842" x2="38596" y2="79825"/>
                        <a14:foregroundMark x1="38596" y1="79825" x2="70175" y2="82895"/>
                        <a14:foregroundMark x1="70175" y1="82895" x2="69298" y2="78947"/>
                        <a14:foregroundMark x1="72807" y1="77193" x2="51316" y2="87281"/>
                        <a14:foregroundMark x1="51316" y1="87281" x2="41228" y2="58772"/>
                        <a14:foregroundMark x1="41228" y1="58772" x2="42105" y2="57456"/>
                        <a14:foregroundMark x1="42982" y1="37281" x2="48684" y2="50439"/>
                        <a14:foregroundMark x1="25439" y1="38596" x2="18860" y2="55702"/>
                        <a14:foregroundMark x1="17982" y1="36404" x2="41228" y2="25439"/>
                        <a14:foregroundMark x1="41228" y1="25439" x2="39474" y2="28947"/>
                        <a14:foregroundMark x1="38596" y1="19298" x2="36404" y2="41667"/>
                        <a14:foregroundMark x1="36404" y1="41667" x2="48246" y2="22368"/>
                        <a14:foregroundMark x1="36404" y1="7018" x2="61404" y2="8333"/>
                        <a14:foregroundMark x1="55263" y1="4386" x2="29386" y2="11842"/>
                        <a14:foregroundMark x1="39912" y1="8772" x2="18421" y2="19298"/>
                        <a14:foregroundMark x1="18421" y1="19298" x2="3947" y2="52193"/>
                        <a14:foregroundMark x1="3947" y1="52193" x2="24123" y2="78070"/>
                        <a14:foregroundMark x1="24123" y1="78070" x2="48684" y2="80263"/>
                        <a14:foregroundMark x1="8772" y1="42105" x2="21053" y2="78947"/>
                        <a14:foregroundMark x1="21053" y1="78947" x2="36842" y2="86842"/>
                        <a14:foregroundMark x1="3070" y1="60088" x2="25877" y2="85088"/>
                        <a14:foregroundMark x1="25877" y1="85088" x2="50877" y2="90351"/>
                        <a14:foregroundMark x1="7895" y1="63158" x2="28509" y2="87719"/>
                        <a14:foregroundMark x1="28509" y1="87719" x2="38158" y2="89912"/>
                        <a14:foregroundMark x1="3947" y1="68421" x2="24123" y2="89912"/>
                        <a14:foregroundMark x1="24123" y1="89912" x2="44298" y2="97807"/>
                        <a14:foregroundMark x1="44298" y1="97807" x2="62719" y2="96930"/>
                        <a14:foregroundMark x1="53509" y1="85088" x2="82895" y2="72368"/>
                        <a14:foregroundMark x1="82895" y1="72368" x2="89912" y2="63596"/>
                        <a14:foregroundMark x1="91228" y1="28947" x2="92544" y2="53070"/>
                        <a14:foregroundMark x1="92544" y1="53070" x2="67105" y2="86404"/>
                        <a14:foregroundMark x1="67105" y1="86404" x2="87719" y2="73684"/>
                        <a14:foregroundMark x1="87719" y1="73684" x2="98246" y2="44298"/>
                        <a14:foregroundMark x1="98246" y1="44298" x2="84211" y2="30702"/>
                        <a14:foregroundMark x1="67982" y1="39912" x2="70175" y2="61404"/>
                        <a14:foregroundMark x1="70175" y1="61404" x2="21053" y2="57456"/>
                        <a14:foregroundMark x1="21053" y1="57456" x2="40789" y2="64474"/>
                        <a14:foregroundMark x1="40789" y1="64474" x2="33772" y2="57456"/>
                        <a14:foregroundMark x1="21053" y1="39035" x2="41228" y2="44737"/>
                        <a14:foregroundMark x1="10088" y1="40789" x2="32018" y2="43421"/>
                        <a14:foregroundMark x1="70175" y1="53070" x2="76316" y2="73684"/>
                        <a14:foregroundMark x1="26316" y1="48684" x2="31140" y2="51754"/>
                        <a14:foregroundMark x1="67544" y1="66228" x2="67105" y2="91228"/>
                        <a14:foregroundMark x1="67105" y1="91228" x2="85088" y2="77193"/>
                        <a14:foregroundMark x1="85088" y1="77193" x2="85965" y2="80263"/>
                        <a14:foregroundMark x1="62719" y1="24123" x2="19737" y2="55263"/>
                        <a14:foregroundMark x1="19737" y1="55263" x2="28070" y2="55263"/>
                        <a14:foregroundMark x1="27193" y1="36404" x2="35088" y2="56579"/>
                        <a14:foregroundMark x1="22807" y1="44737" x2="29825" y2="43421"/>
                        <a14:foregroundMark x1="22807" y1="46930" x2="22807" y2="44737"/>
                        <a14:foregroundMark x1="21491" y1="42544" x2="16667" y2="43860"/>
                        <a14:foregroundMark x1="25000" y1="42544" x2="21053" y2="51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8" y="192508"/>
            <a:ext cx="1443783" cy="144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7D8824-526C-4369-BD94-F88DF4938B6E}"/>
              </a:ext>
            </a:extLst>
          </p:cNvPr>
          <p:cNvSpPr/>
          <p:nvPr/>
        </p:nvSpPr>
        <p:spPr>
          <a:xfrm>
            <a:off x="0" y="2540000"/>
            <a:ext cx="5619750" cy="196532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3FA8B08D-2570-4A5F-9B4D-F4088648F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798" y="3016772"/>
            <a:ext cx="5943600" cy="82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4B649F"/>
                </a:solidFill>
              </a:rPr>
              <a:t>第一部分 问题分析</a:t>
            </a:r>
          </a:p>
        </p:txBody>
      </p:sp>
      <p:grpSp>
        <p:nvGrpSpPr>
          <p:cNvPr id="31749" name="组合 5">
            <a:extLst>
              <a:ext uri="{FF2B5EF4-FFF2-40B4-BE49-F238E27FC236}">
                <a16:creationId xmlns:a16="http://schemas.microsoft.com/office/drawing/2014/main" id="{3947E492-5AA0-4048-9727-8AEF855E87BD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2232025"/>
            <a:ext cx="2581275" cy="2582863"/>
            <a:chOff x="1131485" y="2234042"/>
            <a:chExt cx="1607262" cy="1607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1710E6-F7C9-4471-922E-9483B258BDAE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4011A1-BA5A-4C44-8EF6-9FFD42E5E36D}"/>
                </a:ext>
              </a:extLst>
            </p:cNvPr>
            <p:cNvSpPr/>
            <p:nvPr/>
          </p:nvSpPr>
          <p:spPr>
            <a:xfrm>
              <a:off x="1241206" y="2343696"/>
              <a:ext cx="1387820" cy="13879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1754" name="KSO_Shape">
              <a:extLst>
                <a:ext uri="{FF2B5EF4-FFF2-40B4-BE49-F238E27FC236}">
                  <a16:creationId xmlns:a16="http://schemas.microsoft.com/office/drawing/2014/main" id="{308F2DF7-DD34-403E-BEED-0BA5FB54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pic>
        <p:nvPicPr>
          <p:cNvPr id="31750" name="图片 9">
            <a:extLst>
              <a:ext uri="{FF2B5EF4-FFF2-40B4-BE49-F238E27FC236}">
                <a16:creationId xmlns:a16="http://schemas.microsoft.com/office/drawing/2014/main" id="{6D7878E4-4D9A-49D7-93AC-72BB7521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图片 10">
            <a:extLst>
              <a:ext uri="{FF2B5EF4-FFF2-40B4-BE49-F238E27FC236}">
                <a16:creationId xmlns:a16="http://schemas.microsoft.com/office/drawing/2014/main" id="{A16C41D2-4ABD-40C3-A8E2-120BBEA51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87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2774AFD-C121-4FFB-BFB7-90D682350A17}"/>
              </a:ext>
            </a:extLst>
          </p:cNvPr>
          <p:cNvSpPr txBox="1"/>
          <p:nvPr/>
        </p:nvSpPr>
        <p:spPr>
          <a:xfrm>
            <a:off x="133351" y="967353"/>
            <a:ext cx="117685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问题一：要求对焊接区域的温度变化规律建立数学模型，给出焊接区域中心的温度变化情况，画出相应的炉温曲线。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问题分析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34" y="2152693"/>
            <a:ext cx="11223375" cy="41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由于题目并没有给出回焊炉以及焊接元件的传热相关参数，而是通过附件，提供了一个在已知情况下的炉温曲线。因此此题的目标相对比较明确，及通过热传导的关系，用代定系数的方式得到焊接区域中心的温度变化规律，然后通过附件所给的已知情景，将代定系数确定下来。然后建立起模型。建立该模型需要考虑两个方面，一个是炉内温度的空间分布，另一个是焊接区域的温度随时间变化的关系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80808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750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2774AFD-C121-4FFB-BFB7-90D682350A17}"/>
              </a:ext>
            </a:extLst>
          </p:cNvPr>
          <p:cNvSpPr txBox="1"/>
          <p:nvPr/>
        </p:nvSpPr>
        <p:spPr>
          <a:xfrm>
            <a:off x="133351" y="967353"/>
            <a:ext cx="117685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问题一：要求对焊接区域的温度变化规律建立数学模型，给出焊接区域中心的温度变化情况，画出相应的炉温曲线。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问题一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34" y="2152693"/>
            <a:ext cx="11223375" cy="159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问题一只不过改变了相应的外部输入条件，使得升温的速度以及传送带速度有所改变，但物理模型并没有变化，只需要将外部条件输入即可得到相应的炉温曲线。同时完成题目要求的各个点的温度数值填写。</a:t>
            </a:r>
          </a:p>
        </p:txBody>
      </p:sp>
    </p:spTree>
    <p:extLst>
      <p:ext uri="{BB962C8B-B14F-4D97-AF65-F5344CB8AC3E}">
        <p14:creationId xmlns:p14="http://schemas.microsoft.com/office/powerpoint/2010/main" val="277642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2774AFD-C121-4FFB-BFB7-90D682350A17}"/>
              </a:ext>
            </a:extLst>
          </p:cNvPr>
          <p:cNvSpPr txBox="1"/>
          <p:nvPr/>
        </p:nvSpPr>
        <p:spPr>
          <a:xfrm>
            <a:off x="133351" y="967353"/>
            <a:ext cx="11833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问题二：假设各温区温度的设定值分别为 </a:t>
            </a: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182◦C</a:t>
            </a: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（小温区 </a:t>
            </a: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1∼5</a:t>
            </a: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）、</a:t>
            </a: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203◦C</a:t>
            </a: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（小温区 </a:t>
            </a: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6</a:t>
            </a: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）、</a:t>
            </a: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237◦C</a:t>
            </a: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（小温区 </a:t>
            </a: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7</a:t>
            </a: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）、</a:t>
            </a: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254◦C</a:t>
            </a: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（小温区 </a:t>
            </a: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8∼9</a:t>
            </a: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），请确定允许的最大传送带过炉速度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问题二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28" y="1942583"/>
            <a:ext cx="10541672" cy="26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对于问题二，同样是给定了小温区温度，但是对传送带速度进行规划。从 </a:t>
            </a:r>
            <a:r>
              <a:rPr lang="en-US" altLang="zh-CN">
                <a:effectLst/>
                <a:latin typeface="+mj-ea"/>
                <a:ea typeface="+mj-ea"/>
                <a:cs typeface="Times New Roman" panose="02020603050405020304" pitchFamily="18" charset="0"/>
              </a:rPr>
              <a:t>65cm/min</a:t>
            </a: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开始，以 </a:t>
            </a:r>
            <a:r>
              <a:rPr lang="en-US" altLang="zh-CN">
                <a:effectLst/>
                <a:latin typeface="+mj-ea"/>
                <a:ea typeface="+mj-ea"/>
                <a:cs typeface="Times New Roman" panose="02020603050405020304" pitchFamily="18" charset="0"/>
              </a:rPr>
              <a:t>1cm/min </a:t>
            </a: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为步长进行遍历，一直到 </a:t>
            </a:r>
            <a:r>
              <a:rPr lang="en-US" altLang="zh-CN">
                <a:effectLst/>
                <a:latin typeface="+mj-ea"/>
                <a:ea typeface="+mj-ea"/>
                <a:cs typeface="Times New Roman" panose="02020603050405020304" pitchFamily="18" charset="0"/>
              </a:rPr>
              <a:t>100cm/min</a:t>
            </a: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，分别进行炉温曲线的绘制，绘制出炉温曲线之后，利用制程界限对炉温曲线进行筛选，符合要求的曲线将被记录下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来，并且记录下相应的传送带速度，找出速度的最大值。</a:t>
            </a:r>
            <a:endParaRPr lang="zh-CN" altLang="en-US">
              <a:solidFill>
                <a:srgbClr val="80808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812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2774AFD-C121-4FFB-BFB7-90D682350A17}"/>
              </a:ext>
            </a:extLst>
          </p:cNvPr>
          <p:cNvSpPr txBox="1"/>
          <p:nvPr/>
        </p:nvSpPr>
        <p:spPr>
          <a:xfrm>
            <a:off x="176213" y="955807"/>
            <a:ext cx="120527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问题三：请确定特定要求下的最优炉温曲线，以及各温区的设定温度和传送带的过炉速度，并给出相应的面积。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问题三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34" y="1919491"/>
            <a:ext cx="11480595" cy="366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问题三，由于温区与传送带速度都是待定，所以需要对小温区温度与传送带速度进行有筛选的遍历，分别计算出不同条件下阴影部分的面积，然后找出最小值时的各小温区温度与传送带速度。但由于遍历层数较多，计算量会很大，因此可以对影响阴影部分面积的各个因素分别进行拟合，得出其对于阴影面积的影响大小。重点遍历对阴影部分影响更大的几项因数，然后再对其它因素进行微调，以找出最小的阴影面积与相应的环境条件。</a:t>
            </a:r>
            <a:endParaRPr lang="zh-CN" altLang="en-US">
              <a:solidFill>
                <a:srgbClr val="80808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3148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2774AFD-C121-4FFB-BFB7-90D682350A17}"/>
              </a:ext>
            </a:extLst>
          </p:cNvPr>
          <p:cNvSpPr txBox="1"/>
          <p:nvPr/>
        </p:nvSpPr>
        <p:spPr>
          <a:xfrm>
            <a:off x="272134" y="967353"/>
            <a:ext cx="115747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defRPr/>
            </a:pP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问题四：请结合问题 </a:t>
            </a:r>
            <a:r>
              <a:rPr lang="en-US" altLang="zh-CN" sz="2400" b="1" noProof="1">
                <a:solidFill>
                  <a:schemeClr val="accent6"/>
                </a:solidFill>
                <a:latin typeface="+mn-lt"/>
                <a:ea typeface="+mn-ea"/>
              </a:rPr>
              <a:t>3</a:t>
            </a:r>
            <a:r>
              <a:rPr lang="zh-CN" altLang="en-US" sz="2400" b="1" noProof="1">
                <a:solidFill>
                  <a:schemeClr val="accent6"/>
                </a:solidFill>
                <a:latin typeface="+mn-lt"/>
                <a:ea typeface="+mn-ea"/>
              </a:rPr>
              <a:t>，进一步给出最优炉温曲线，以及各温区设定的温度及传送带过炉速度，并给出相应的指标值。</a:t>
            </a:r>
            <a:endParaRPr lang="zh-CN" altLang="en-US" sz="2400" b="1" noProof="1">
              <a:solidFill>
                <a:schemeClr val="accent6"/>
              </a:solidFill>
            </a:endParaRPr>
          </a:p>
        </p:txBody>
      </p:sp>
      <p:pic>
        <p:nvPicPr>
          <p:cNvPr id="32784" name="图片 17">
            <a:extLst>
              <a:ext uri="{FF2B5EF4-FFF2-40B4-BE49-F238E27FC236}">
                <a16:creationId xmlns:a16="http://schemas.microsoft.com/office/drawing/2014/main" id="{BE4224EE-853B-4945-B5C7-D5BE57489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5" name="组合 18">
            <a:extLst>
              <a:ext uri="{FF2B5EF4-FFF2-40B4-BE49-F238E27FC236}">
                <a16:creationId xmlns:a16="http://schemas.microsoft.com/office/drawing/2014/main" id="{23BDF3E0-28C2-4462-867F-2A5568D376CD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125413"/>
            <a:ext cx="639763" cy="638175"/>
            <a:chOff x="1131485" y="2234042"/>
            <a:chExt cx="1607262" cy="160726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9A28E31-31E0-4F57-A8EC-9B0757BE119B}"/>
                </a:ext>
              </a:extLst>
            </p:cNvPr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E914357-EE4D-4CD3-9733-AD241DCD840F}"/>
                </a:ext>
              </a:extLst>
            </p:cNvPr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defRPr/>
              </a:pPr>
              <a:endParaRPr lang="zh-CN" altLang="en-US" noProof="1"/>
            </a:p>
          </p:txBody>
        </p:sp>
        <p:sp>
          <p:nvSpPr>
            <p:cNvPr id="32791" name="KSO_Shape">
              <a:extLst>
                <a:ext uri="{FF2B5EF4-FFF2-40B4-BE49-F238E27FC236}">
                  <a16:creationId xmlns:a16="http://schemas.microsoft.com/office/drawing/2014/main" id="{C856F47C-3FE1-4F0C-A1EB-C656B9A5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644 w 8965002"/>
                <a:gd name="T1" fmla="*/ 3777 h 8673857"/>
                <a:gd name="T2" fmla="*/ 8892 w 8965002"/>
                <a:gd name="T3" fmla="*/ 3777 h 8673857"/>
                <a:gd name="T4" fmla="*/ 9300 w 8965002"/>
                <a:gd name="T5" fmla="*/ 4552 h 8673857"/>
                <a:gd name="T6" fmla="*/ 7282 w 8965002"/>
                <a:gd name="T7" fmla="*/ 7598 h 8673857"/>
                <a:gd name="T8" fmla="*/ 6806 w 8965002"/>
                <a:gd name="T9" fmla="*/ 7834 h 8673857"/>
                <a:gd name="T10" fmla="*/ 5621 w 8965002"/>
                <a:gd name="T11" fmla="*/ 7834 h 8673857"/>
                <a:gd name="T12" fmla="*/ 5621 w 8965002"/>
                <a:gd name="T13" fmla="*/ 8794 h 8673857"/>
                <a:gd name="T14" fmla="*/ 5463 w 8965002"/>
                <a:gd name="T15" fmla="*/ 9054 h 8673857"/>
                <a:gd name="T16" fmla="*/ 5318 w 8965002"/>
                <a:gd name="T17" fmla="*/ 9089 h 8673857"/>
                <a:gd name="T18" fmla="*/ 5134 w 8965002"/>
                <a:gd name="T19" fmla="*/ 9034 h 8673857"/>
                <a:gd name="T20" fmla="*/ 4211 w 8965002"/>
                <a:gd name="T21" fmla="*/ 8408 h 8673857"/>
                <a:gd name="T22" fmla="*/ 3308 w 8965002"/>
                <a:gd name="T23" fmla="*/ 9034 h 8673857"/>
                <a:gd name="T24" fmla="*/ 2978 w 8965002"/>
                <a:gd name="T25" fmla="*/ 9054 h 8673857"/>
                <a:gd name="T26" fmla="*/ 2809 w 8965002"/>
                <a:gd name="T27" fmla="*/ 8794 h 8673857"/>
                <a:gd name="T28" fmla="*/ 2809 w 8965002"/>
                <a:gd name="T29" fmla="*/ 6394 h 8673857"/>
                <a:gd name="T30" fmla="*/ 3316 w 8965002"/>
                <a:gd name="T31" fmla="*/ 5378 h 8673857"/>
                <a:gd name="T32" fmla="*/ 3477 w 8965002"/>
                <a:gd name="T33" fmla="*/ 5335 h 8673857"/>
                <a:gd name="T34" fmla="*/ 5950 w 8965002"/>
                <a:gd name="T35" fmla="*/ 5335 h 8673857"/>
                <a:gd name="T36" fmla="*/ 5613 w 8965002"/>
                <a:gd name="T37" fmla="*/ 6582 h 8673857"/>
                <a:gd name="T38" fmla="*/ 6512 w 8965002"/>
                <a:gd name="T39" fmla="*/ 6582 h 8673857"/>
                <a:gd name="T40" fmla="*/ 8644 w 8965002"/>
                <a:gd name="T41" fmla="*/ 3777 h 8673857"/>
                <a:gd name="T42" fmla="*/ 6389 w 8965002"/>
                <a:gd name="T43" fmla="*/ 0 h 8673857"/>
                <a:gd name="T44" fmla="*/ 8573 w 8965002"/>
                <a:gd name="T45" fmla="*/ 144 h 8673857"/>
                <a:gd name="T46" fmla="*/ 8969 w 8965002"/>
                <a:gd name="T47" fmla="*/ 927 h 8673857"/>
                <a:gd name="T48" fmla="*/ 6492 w 8965002"/>
                <a:gd name="T49" fmla="*/ 4165 h 8673857"/>
                <a:gd name="T50" fmla="*/ 6044 w 8965002"/>
                <a:gd name="T51" fmla="*/ 4378 h 8673857"/>
                <a:gd name="T52" fmla="*/ 2310 w 8965002"/>
                <a:gd name="T53" fmla="*/ 4378 h 8673857"/>
                <a:gd name="T54" fmla="*/ 1203 w 8965002"/>
                <a:gd name="T55" fmla="*/ 5739 h 8673857"/>
                <a:gd name="T56" fmla="*/ 1882 w 8965002"/>
                <a:gd name="T57" fmla="*/ 6522 h 8673857"/>
                <a:gd name="T58" fmla="*/ 2180 w 8965002"/>
                <a:gd name="T59" fmla="*/ 6581 h 8673857"/>
                <a:gd name="T60" fmla="*/ 2180 w 8965002"/>
                <a:gd name="T61" fmla="*/ 7833 h 8673857"/>
                <a:gd name="T62" fmla="*/ 56 w 8965002"/>
                <a:gd name="T63" fmla="*/ 5995 h 8673857"/>
                <a:gd name="T64" fmla="*/ 68 w 8965002"/>
                <a:gd name="T65" fmla="*/ 4956 h 8673857"/>
                <a:gd name="T66" fmla="*/ 2840 w 8965002"/>
                <a:gd name="T67" fmla="*/ 703 h 8673857"/>
                <a:gd name="T68" fmla="*/ 3676 w 8965002"/>
                <a:gd name="T69" fmla="*/ 239 h 8673857"/>
                <a:gd name="T70" fmla="*/ 6389 w 8965002"/>
                <a:gd name="T71" fmla="*/ 0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/>
            </a:p>
          </p:txBody>
        </p:sp>
      </p:grpSp>
      <p:sp>
        <p:nvSpPr>
          <p:cNvPr id="32786" name="文本框 22">
            <a:extLst>
              <a:ext uri="{FF2B5EF4-FFF2-40B4-BE49-F238E27FC236}">
                <a16:creationId xmlns:a16="http://schemas.microsoft.com/office/drawing/2014/main" id="{4CDD033A-9BDC-462A-93B9-D2A3289C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400"/>
            <a:ext cx="4541837" cy="66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4B649F"/>
                </a:solidFill>
              </a:rPr>
              <a:t>问题四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311E078-B61A-428F-9CA5-EBC6F78AAF4C}"/>
              </a:ext>
            </a:extLst>
          </p:cNvPr>
          <p:cNvCxnSpPr/>
          <p:nvPr/>
        </p:nvCxnSpPr>
        <p:spPr>
          <a:xfrm>
            <a:off x="0" y="823119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FEAA31F-1374-4AE7-9709-E10A5C1F5524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7DCD7E10-B9A6-D76E-0008-3E8C981C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95" y="1973828"/>
            <a:ext cx="10987401" cy="315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问题四，对最优曲线添加了在 </a:t>
            </a:r>
            <a:r>
              <a:rPr lang="en-US" altLang="zh-CN">
                <a:effectLst/>
                <a:latin typeface="+mj-ea"/>
                <a:ea typeface="+mj-ea"/>
                <a:cs typeface="Times New Roman" panose="02020603050405020304" pitchFamily="18" charset="0"/>
              </a:rPr>
              <a:t>217◦C </a:t>
            </a: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以上以峰值为中心线尽量对称的条件限制，结合问题三，可用峰值左右面积之差 ∆</a:t>
            </a:r>
            <a:r>
              <a:rPr lang="en-US" altLang="zh-CN">
                <a:effectLst/>
                <a:latin typeface="+mj-ea"/>
                <a:ea typeface="+mj-ea"/>
                <a:cs typeface="Times New Roman" panose="02020603050405020304" pitchFamily="18" charset="0"/>
              </a:rPr>
              <a:t>S </a:t>
            </a: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尽量小作为对称判据，以左右面积之差 ∆</a:t>
            </a:r>
            <a:r>
              <a:rPr lang="en-US" altLang="zh-CN">
                <a:effectLst/>
                <a:latin typeface="+mj-ea"/>
                <a:ea typeface="+mj-ea"/>
                <a:cs typeface="Times New Roman" panose="02020603050405020304" pitchFamily="18" charset="0"/>
              </a:rPr>
              <a:t>S </a:t>
            </a:r>
            <a:r>
              <a:rPr lang="zh-CN" altLang="en-US">
                <a:effectLst/>
                <a:latin typeface="+mj-ea"/>
                <a:ea typeface="+mj-ea"/>
                <a:cs typeface="Times New Roman" panose="02020603050405020304" pitchFamily="18" charset="0"/>
              </a:rPr>
              <a:t>作为适应值，再次进行粒子群算法，得出面积之差最小时，相应的环境因素。要求面积的之差最小，那相应的面积基值也会变小。因此可以认为是建立在问题三的基础上得到的结果。</a:t>
            </a:r>
            <a:endParaRPr lang="zh-CN" altLang="en-US">
              <a:solidFill>
                <a:srgbClr val="80808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927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itchFamily="34" charset="0"/>
            <a:ea typeface="宋体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Pages>0</Pages>
  <Words>2020</Words>
  <Characters>0</Characters>
  <Application>Microsoft Office PowerPoint</Application>
  <DocSecurity>0</DocSecurity>
  <PresentationFormat>宽屏</PresentationFormat>
  <Lines>0</Lines>
  <Paragraphs>111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等线 Light</vt:lpstr>
      <vt:lpstr>微软雅黑</vt:lpstr>
      <vt:lpstr>Arial</vt:lpstr>
      <vt:lpstr>Arial Black</vt:lpstr>
      <vt:lpstr>Calibri</vt:lpstr>
      <vt:lpstr>Office 主题</vt:lpstr>
      <vt:lpstr>1_自定义设计方案</vt:lpstr>
      <vt:lpstr>1_Office 主题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2653351173@qq.com</cp:lastModifiedBy>
  <cp:revision>35</cp:revision>
  <dcterms:created xsi:type="dcterms:W3CDTF">2016-01-15T03:19:00Z</dcterms:created>
  <dcterms:modified xsi:type="dcterms:W3CDTF">2023-07-22T04:08:57Z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