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0"/>
  </p:notesMasterIdLst>
  <p:sldIdLst>
    <p:sldId id="256" r:id="rId6"/>
    <p:sldId id="284" r:id="rId7"/>
    <p:sldId id="285" r:id="rId8"/>
    <p:sldId id="286" r:id="rId9"/>
    <p:sldId id="287"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 id="317" r:id="rId24"/>
    <p:sldId id="319" r:id="rId25"/>
    <p:sldId id="320" r:id="rId26"/>
    <p:sldId id="321" r:id="rId27"/>
    <p:sldId id="322" r:id="rId28"/>
    <p:sldId id="281" r:id="rId29"/>
  </p:sldIdLst>
  <p:sldSz cx="12192000" cy="6858000"/>
  <p:notesSz cx="6858000" cy="9144000"/>
  <p:custDataLst>
    <p:tags r:id="rId3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showGuides="1">
      <p:cViewPr varScale="1">
        <p:scale>
          <a:sx n="57" d="100"/>
          <a:sy n="57" d="100"/>
        </p:scale>
        <p:origin x="67" y="643"/>
      </p:cViewPr>
      <p:guideLst>
        <p:guide orient="horz" pos="2160"/>
        <p:guide pos="2880"/>
      </p:guideLst>
    </p:cSldViewPr>
  </p:slideViewPr>
  <p:notesTextViewPr>
    <p:cViewPr>
      <p:scale>
        <a:sx n="1" d="1"/>
        <a:sy n="1" d="1"/>
      </p:scale>
      <p:origin x="0" y="0"/>
    </p:cViewPr>
  </p:notesTextViewPr>
  <p:sorterViewPr showFormatting="0">
    <p:cViewPr>
      <p:scale>
        <a:sx n="33" d="100"/>
        <a:sy n="33"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fld>
            <a:endParaRPr lang="zh-CN" altLang="en-US"/>
          </a:p>
        </p:txBody>
      </p:sp>
      <p:pic>
        <p:nvPicPr>
          <p:cNvPr id="10" name="图片 9" descr="图片包含 地图, 文字&#10;&#10;已生成极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9.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1002959" y="2471304"/>
            <a:ext cx="88280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b="1">
                <a:solidFill>
                  <a:srgbClr val="4B649F"/>
                </a:solidFill>
              </a:rPr>
              <a:t>C</a:t>
            </a:r>
            <a:r>
              <a:rPr lang="zh-CN" altLang="en-US" sz="3600" b="1">
                <a:solidFill>
                  <a:srgbClr val="4B649F"/>
                </a:solidFill>
              </a:rPr>
              <a:t>题：古代玻璃制品的成分分析与鉴别问题</a:t>
            </a:r>
            <a:endParaRPr lang="zh-CN" altLang="en-US" sz="3600" b="1" dirty="0">
              <a:solidFill>
                <a:srgbClr val="4B649F"/>
              </a:solidFill>
            </a:endParaRPr>
          </a:p>
        </p:txBody>
      </p:sp>
      <p:sp>
        <p:nvSpPr>
          <p:cNvPr id="26635" name="文本框 1066"/>
          <p:cNvSpPr txBox="1">
            <a:spLocks noChangeArrowheads="1"/>
          </p:cNvSpPr>
          <p:nvPr/>
        </p:nvSpPr>
        <p:spPr bwMode="auto">
          <a:xfrm>
            <a:off x="1766888" y="59848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燕山大学</a:t>
            </a:r>
            <a:endParaRPr lang="zh-CN" altLang="en-US" sz="3200" b="1">
              <a:solidFill>
                <a:schemeClr val="bg1"/>
              </a:solidFill>
            </a:endParaRPr>
          </a:p>
        </p:txBody>
      </p:sp>
      <p:sp>
        <p:nvSpPr>
          <p:cNvPr id="1068" name="矩形 1067"/>
          <p:cNvSpPr/>
          <p:nvPr/>
        </p:nvSpPr>
        <p:spPr>
          <a:xfrm>
            <a:off x="668363" y="2089300"/>
            <a:ext cx="11014024" cy="2880906"/>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1450612" y="4786056"/>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1182325" y="4557456"/>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509613" y="1882925"/>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662013" y="2035325"/>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86" b="97368" l="3509" r="98246">
                        <a14:foregroundMark x1="22807" y1="16667" x2="7456" y2="46930"/>
                        <a14:foregroundMark x1="7456" y1="46930" x2="10965" y2="68860"/>
                        <a14:foregroundMark x1="10965" y1="68860" x2="46930" y2="89912"/>
                        <a14:foregroundMark x1="46930" y1="89912" x2="68421" y2="89035"/>
                        <a14:foregroundMark x1="68421" y1="89035" x2="85088" y2="71491"/>
                        <a14:foregroundMark x1="85088" y1="71491" x2="96491" y2="49123"/>
                        <a14:foregroundMark x1="96491" y1="49123" x2="90351" y2="23246"/>
                        <a14:foregroundMark x1="90351" y1="23246" x2="58772" y2="7895"/>
                        <a14:foregroundMark x1="58772" y1="7895" x2="17982" y2="14474"/>
                        <a14:foregroundMark x1="17982" y1="14474" x2="10088" y2="21930"/>
                        <a14:foregroundMark x1="36404" y1="8772" x2="67105" y2="14035"/>
                        <a14:foregroundMark x1="67105" y1="14035" x2="90789" y2="60088"/>
                        <a14:foregroundMark x1="90789" y1="60088" x2="89474" y2="63158"/>
                        <a14:foregroundMark x1="81579" y1="22368" x2="91228" y2="51316"/>
                        <a14:foregroundMark x1="91228" y1="51316" x2="90789" y2="52193"/>
                        <a14:foregroundMark x1="66667" y1="36404" x2="46930" y2="49561"/>
                        <a14:foregroundMark x1="46930" y1="49561" x2="64474" y2="46930"/>
                        <a14:foregroundMark x1="61842" y1="33772" x2="42105" y2="46053"/>
                        <a14:foregroundMark x1="42105" y1="46053" x2="48246" y2="45175"/>
                        <a14:foregroundMark x1="35088" y1="33333" x2="32895" y2="53070"/>
                        <a14:foregroundMark x1="39474" y1="33772" x2="23246" y2="49123"/>
                        <a14:foregroundMark x1="23246" y1="49123" x2="23684" y2="40351"/>
                        <a14:foregroundMark x1="19737" y1="18421" x2="13158" y2="49123"/>
                        <a14:foregroundMark x1="17105" y1="23246" x2="10088" y2="34211"/>
                        <a14:foregroundMark x1="36842" y1="37281" x2="36842" y2="61404"/>
                        <a14:foregroundMark x1="36842" y1="61404" x2="46930" y2="49123"/>
                        <a14:foregroundMark x1="56579" y1="51754" x2="61842" y2="61404"/>
                        <a14:foregroundMark x1="70175" y1="55702" x2="71053" y2="55263"/>
                        <a14:foregroundMark x1="71053" y1="48684" x2="60526" y2="67982"/>
                        <a14:foregroundMark x1="60526" y1="67982" x2="64474" y2="59649"/>
                        <a14:foregroundMark x1="80702" y1="49123" x2="60088" y2="75000"/>
                        <a14:foregroundMark x1="60088" y1="75000" x2="78070" y2="76754"/>
                        <a14:foregroundMark x1="74123" y1="81579" x2="64474" y2="81140"/>
                        <a14:foregroundMark x1="26754" y1="61842" x2="38596" y2="79825"/>
                        <a14:foregroundMark x1="38596" y1="79825" x2="70175" y2="82895"/>
                        <a14:foregroundMark x1="70175" y1="82895" x2="69298" y2="78947"/>
                        <a14:foregroundMark x1="72807" y1="77193" x2="51316" y2="87281"/>
                        <a14:foregroundMark x1="51316" y1="87281" x2="41228" y2="58772"/>
                        <a14:foregroundMark x1="41228" y1="58772" x2="42105" y2="57456"/>
                        <a14:foregroundMark x1="42982" y1="37281" x2="48684" y2="50439"/>
                        <a14:foregroundMark x1="25439" y1="38596" x2="18860" y2="55702"/>
                        <a14:foregroundMark x1="17982" y1="36404" x2="41228" y2="25439"/>
                        <a14:foregroundMark x1="41228" y1="25439" x2="39474" y2="28947"/>
                        <a14:foregroundMark x1="38596" y1="19298" x2="36404" y2="41667"/>
                        <a14:foregroundMark x1="36404" y1="41667" x2="48246" y2="22368"/>
                        <a14:foregroundMark x1="36404" y1="7018" x2="61404" y2="8333"/>
                        <a14:foregroundMark x1="55263" y1="4386" x2="29386" y2="11842"/>
                        <a14:foregroundMark x1="39912" y1="8772" x2="18421" y2="19298"/>
                        <a14:foregroundMark x1="18421" y1="19298" x2="3947" y2="52193"/>
                        <a14:foregroundMark x1="3947" y1="52193" x2="24123" y2="78070"/>
                        <a14:foregroundMark x1="24123" y1="78070" x2="48684" y2="80263"/>
                        <a14:foregroundMark x1="8772" y1="42105" x2="21053" y2="78947"/>
                        <a14:foregroundMark x1="21053" y1="78947" x2="36842" y2="86842"/>
                        <a14:foregroundMark x1="3070" y1="60088" x2="25877" y2="85088"/>
                        <a14:foregroundMark x1="25877" y1="85088" x2="50877" y2="90351"/>
                        <a14:foregroundMark x1="7895" y1="63158" x2="28509" y2="87719"/>
                        <a14:foregroundMark x1="28509" y1="87719" x2="38158" y2="89912"/>
                        <a14:foregroundMark x1="3947" y1="68421" x2="24123" y2="89912"/>
                        <a14:foregroundMark x1="24123" y1="89912" x2="44298" y2="97807"/>
                        <a14:foregroundMark x1="44298" y1="97807" x2="62719" y2="96930"/>
                        <a14:foregroundMark x1="53509" y1="85088" x2="82895" y2="72368"/>
                        <a14:foregroundMark x1="82895" y1="72368" x2="89912" y2="63596"/>
                        <a14:foregroundMark x1="91228" y1="28947" x2="92544" y2="53070"/>
                        <a14:foregroundMark x1="92544" y1="53070" x2="67105" y2="86404"/>
                        <a14:foregroundMark x1="67105" y1="86404" x2="87719" y2="73684"/>
                        <a14:foregroundMark x1="87719" y1="73684" x2="98246" y2="44298"/>
                        <a14:foregroundMark x1="98246" y1="44298" x2="84211" y2="30702"/>
                        <a14:foregroundMark x1="67982" y1="39912" x2="70175" y2="61404"/>
                        <a14:foregroundMark x1="70175" y1="61404" x2="21053" y2="57456"/>
                        <a14:foregroundMark x1="21053" y1="57456" x2="40789" y2="64474"/>
                        <a14:foregroundMark x1="40789" y1="64474" x2="33772" y2="57456"/>
                        <a14:foregroundMark x1="21053" y1="39035" x2="41228" y2="44737"/>
                        <a14:foregroundMark x1="10088" y1="40789" x2="32018" y2="43421"/>
                        <a14:foregroundMark x1="70175" y1="53070" x2="76316" y2="73684"/>
                        <a14:foregroundMark x1="26316" y1="48684" x2="31140" y2="51754"/>
                        <a14:foregroundMark x1="67544" y1="66228" x2="67105" y2="91228"/>
                        <a14:foregroundMark x1="67105" y1="91228" x2="85088" y2="77193"/>
                        <a14:foregroundMark x1="85088" y1="77193" x2="85965" y2="80263"/>
                        <a14:foregroundMark x1="62719" y1="24123" x2="19737" y2="55263"/>
                        <a14:foregroundMark x1="19737" y1="55263" x2="28070" y2="55263"/>
                        <a14:foregroundMark x1="27193" y1="36404" x2="35088" y2="56579"/>
                        <a14:foregroundMark x1="22807" y1="44737" x2="29825" y2="43421"/>
                        <a14:foregroundMark x1="22807" y1="46930" x2="22807" y2="44737"/>
                        <a14:foregroundMark x1="21491" y1="42544" x2="16667" y2="43860"/>
                        <a14:foregroundMark x1="25000" y1="42544" x2="21053" y2="51316"/>
                      </a14:backgroundRemoval>
                    </a14:imgEffect>
                  </a14:imgLayer>
                </a14:imgProps>
              </a:ext>
              <a:ext uri="{28A0092B-C50C-407E-A947-70E740481C1C}">
                <a14:useLocalDpi xmlns:a14="http://schemas.microsoft.com/office/drawing/2010/main" val="0"/>
              </a:ext>
            </a:extLst>
          </a:blip>
          <a:srcRect/>
          <a:stretch>
            <a:fillRect/>
          </a:stretch>
        </p:blipFill>
        <p:spPr bwMode="auto">
          <a:xfrm>
            <a:off x="254048" y="192508"/>
            <a:ext cx="1443783" cy="144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1026"/>
          <p:cNvGrpSpPr/>
          <p:nvPr/>
        </p:nvGrpSpPr>
        <p:grpSpPr bwMode="auto">
          <a:xfrm>
            <a:off x="1341437" y="3426057"/>
            <a:ext cx="315913" cy="317500"/>
            <a:chOff x="2724480" y="3856218"/>
            <a:chExt cx="317004" cy="317004"/>
          </a:xfrm>
        </p:grpSpPr>
        <p:sp>
          <p:nvSpPr>
            <p:cNvPr id="4" name="椭圆 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6" name="组合 1025"/>
          <p:cNvGrpSpPr/>
          <p:nvPr/>
        </p:nvGrpSpPr>
        <p:grpSpPr bwMode="auto">
          <a:xfrm>
            <a:off x="1416050" y="4129495"/>
            <a:ext cx="315912" cy="317500"/>
            <a:chOff x="5253802" y="3856218"/>
            <a:chExt cx="317004" cy="317004"/>
          </a:xfrm>
        </p:grpSpPr>
        <p:sp>
          <p:nvSpPr>
            <p:cNvPr id="7" name="椭圆 6"/>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9" name="文本框 1027"/>
          <p:cNvSpPr txBox="1">
            <a:spLocks noChangeArrowheads="1"/>
          </p:cNvSpPr>
          <p:nvPr/>
        </p:nvSpPr>
        <p:spPr bwMode="auto">
          <a:xfrm>
            <a:off x="1657350" y="3373670"/>
            <a:ext cx="4748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t>小组成员：于诗曼 史鸿宇 田博松 </a:t>
            </a:r>
            <a:endParaRPr lang="zh-CN" altLang="en-US" sz="2400" b="1"/>
          </a:p>
        </p:txBody>
      </p:sp>
      <p:sp>
        <p:nvSpPr>
          <p:cNvPr id="11" name="文本框 112"/>
          <p:cNvSpPr txBox="1">
            <a:spLocks noChangeArrowheads="1"/>
          </p:cNvSpPr>
          <p:nvPr/>
        </p:nvSpPr>
        <p:spPr bwMode="auto">
          <a:xfrm>
            <a:off x="1731962" y="407710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t>指导教师：章胤</a:t>
            </a:r>
            <a:endParaRPr lang="zh-CN" altLang="en-US" sz="2400" b="1"/>
          </a:p>
        </p:txBody>
      </p:sp>
      <p:grpSp>
        <p:nvGrpSpPr>
          <p:cNvPr id="12" name="组合 1026"/>
          <p:cNvGrpSpPr/>
          <p:nvPr/>
        </p:nvGrpSpPr>
        <p:grpSpPr bwMode="auto">
          <a:xfrm>
            <a:off x="4834140" y="4132472"/>
            <a:ext cx="315913" cy="317500"/>
            <a:chOff x="2724480" y="3856218"/>
            <a:chExt cx="317004" cy="317004"/>
          </a:xfrm>
        </p:grpSpPr>
        <p:sp>
          <p:nvSpPr>
            <p:cNvPr id="13" name="椭圆 12"/>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5" name="文本框 1027"/>
          <p:cNvSpPr txBox="1">
            <a:spLocks noChangeArrowheads="1"/>
          </p:cNvSpPr>
          <p:nvPr/>
        </p:nvSpPr>
        <p:spPr bwMode="auto">
          <a:xfrm>
            <a:off x="5150053" y="408008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t>答辩人：于诗曼</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问题一模型的建立与分析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文本框 7"/>
          <p:cNvSpPr txBox="1"/>
          <p:nvPr/>
        </p:nvSpPr>
        <p:spPr>
          <a:xfrm>
            <a:off x="272134" y="958991"/>
            <a:ext cx="10722769" cy="400110"/>
          </a:xfrm>
          <a:prstGeom prst="rect">
            <a:avLst/>
          </a:prstGeom>
          <a:noFill/>
        </p:spPr>
        <p:txBody>
          <a:bodyPr wrap="square">
            <a:spAutoFit/>
          </a:bodyPr>
          <a:lstStyle/>
          <a:p>
            <a:pPr eaLnBrk="1" fontAlgn="auto" hangingPunct="1">
              <a:defRPr/>
            </a:pPr>
            <a:r>
              <a:rPr lang="zh-CN" altLang="en-US" sz="2000" b="1" noProof="1"/>
              <a:t>为了更深入分析这三个组合如何影响风化，我们分析了这三个组合的特征</a:t>
            </a:r>
            <a:r>
              <a:rPr lang="en-US" altLang="zh-CN" sz="2000" b="1" noProof="1"/>
              <a:t>-</a:t>
            </a:r>
            <a:r>
              <a:rPr lang="zh-CN" altLang="en-US" sz="2000" b="1" noProof="1"/>
              <a:t>风化柱状图。</a:t>
            </a:r>
            <a:endParaRPr lang="zh-CN" altLang="en-US" sz="2000" b="1" noProof="1"/>
          </a:p>
        </p:txBody>
      </p:sp>
      <p:pic>
        <p:nvPicPr>
          <p:cNvPr id="3" name="图片 2"/>
          <p:cNvPicPr>
            <a:picLocks noChangeAspect="1"/>
          </p:cNvPicPr>
          <p:nvPr/>
        </p:nvPicPr>
        <p:blipFill>
          <a:blip r:embed="rId2"/>
          <a:stretch>
            <a:fillRect/>
          </a:stretch>
        </p:blipFill>
        <p:spPr>
          <a:xfrm>
            <a:off x="1429601" y="1359101"/>
            <a:ext cx="9180127" cy="3490714"/>
          </a:xfrm>
          <a:prstGeom prst="rect">
            <a:avLst/>
          </a:prstGeom>
        </p:spPr>
      </p:pic>
      <p:sp>
        <p:nvSpPr>
          <p:cNvPr id="6" name="文本框 5"/>
          <p:cNvSpPr txBox="1"/>
          <p:nvPr/>
        </p:nvSpPr>
        <p:spPr>
          <a:xfrm>
            <a:off x="503181" y="4898734"/>
            <a:ext cx="11185637" cy="829945"/>
          </a:xfrm>
          <a:prstGeom prst="rect">
            <a:avLst/>
          </a:prstGeom>
          <a:noFill/>
        </p:spPr>
        <p:txBody>
          <a:bodyPr wrap="square">
            <a:spAutoFit/>
          </a:bodyPr>
          <a:lstStyle/>
          <a:p>
            <a:r>
              <a:rPr lang="zh-CN" altLang="en-US" sz="2400" b="1"/>
              <a:t>其中易发生风化玻璃特征组合为：</a:t>
            </a:r>
            <a:r>
              <a:rPr lang="en-US" altLang="zh-CN" sz="2400" b="1"/>
              <a:t>C</a:t>
            </a:r>
            <a:r>
              <a:rPr lang="zh-CN" altLang="en-US" sz="2400" b="1"/>
              <a:t>纹饰</a:t>
            </a:r>
            <a:r>
              <a:rPr lang="en-US" altLang="zh-CN" sz="2400" b="1"/>
              <a:t>-</a:t>
            </a:r>
            <a:r>
              <a:rPr lang="zh-CN" altLang="en-US" sz="2400" b="1"/>
              <a:t>铅钡类型，</a:t>
            </a:r>
            <a:r>
              <a:rPr lang="en-US" altLang="zh-CN" sz="2400" b="1"/>
              <a:t>B </a:t>
            </a:r>
            <a:r>
              <a:rPr lang="zh-CN" altLang="en-US" sz="2400" b="1"/>
              <a:t>纹饰类型，铅钡类型。</a:t>
            </a:r>
            <a:endParaRPr lang="zh-CN" altLang="en-US" sz="2400" b="1"/>
          </a:p>
          <a:p>
            <a:r>
              <a:rPr lang="zh-CN" altLang="en-US" sz="2400" b="1"/>
              <a:t>其中不易风化的玻璃特征组合为：</a:t>
            </a:r>
            <a:r>
              <a:rPr lang="en-US" altLang="zh-CN" sz="2400" b="1"/>
              <a:t>C</a:t>
            </a:r>
            <a:r>
              <a:rPr lang="zh-CN" altLang="en-US" sz="2400" b="1"/>
              <a:t>纹饰</a:t>
            </a:r>
            <a:r>
              <a:rPr lang="en-US" altLang="zh-CN" sz="2400" b="1"/>
              <a:t>-</a:t>
            </a:r>
            <a:r>
              <a:rPr lang="zh-CN" altLang="en-US" sz="2400" b="1"/>
              <a:t>高钾类型和</a:t>
            </a:r>
            <a:r>
              <a:rPr lang="en-US" altLang="zh-CN" sz="2400" b="1"/>
              <a:t>A</a:t>
            </a:r>
            <a:r>
              <a:rPr lang="zh-CN" altLang="en-US" sz="2400" b="1"/>
              <a:t>纹饰</a:t>
            </a:r>
            <a:r>
              <a:rPr lang="en-US" altLang="zh-CN" sz="2400" b="1"/>
              <a:t>-</a:t>
            </a:r>
            <a:r>
              <a:rPr lang="zh-CN" altLang="en-US" sz="2400" b="1"/>
              <a:t>高钾类型。</a:t>
            </a:r>
            <a:endParaRPr lang="zh-CN" altLang="en-US" sz="2400" b="1"/>
          </a:p>
        </p:txBody>
      </p:sp>
      <p:sp>
        <p:nvSpPr>
          <p:cNvPr id="2" name="文本框 1"/>
          <p:cNvSpPr txBox="1"/>
          <p:nvPr/>
        </p:nvSpPr>
        <p:spPr>
          <a:xfrm>
            <a:off x="9391650" y="1494790"/>
            <a:ext cx="237363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统计规律分析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文本框 7"/>
          <p:cNvSpPr txBox="1"/>
          <p:nvPr/>
        </p:nvSpPr>
        <p:spPr>
          <a:xfrm>
            <a:off x="261378" y="1721030"/>
            <a:ext cx="1798713" cy="461665"/>
          </a:xfrm>
          <a:prstGeom prst="rect">
            <a:avLst/>
          </a:prstGeom>
          <a:noFill/>
        </p:spPr>
        <p:txBody>
          <a:bodyPr wrap="square">
            <a:spAutoFit/>
          </a:bodyPr>
          <a:lstStyle/>
          <a:p>
            <a:pPr eaLnBrk="1" fontAlgn="auto" hangingPunct="1">
              <a:defRPr/>
            </a:pPr>
            <a:r>
              <a:rPr lang="zh-CN" altLang="en-US" sz="2400" b="1" noProof="1"/>
              <a:t>高钾玻璃</a:t>
            </a:r>
            <a:endParaRPr lang="zh-CN" altLang="en-US" sz="2400" b="1" noProof="1"/>
          </a:p>
        </p:txBody>
      </p:sp>
      <p:sp>
        <p:nvSpPr>
          <p:cNvPr id="6" name="文本框 5"/>
          <p:cNvSpPr txBox="1"/>
          <p:nvPr/>
        </p:nvSpPr>
        <p:spPr>
          <a:xfrm>
            <a:off x="176213" y="874295"/>
            <a:ext cx="10599644" cy="830997"/>
          </a:xfrm>
          <a:prstGeom prst="rect">
            <a:avLst/>
          </a:prstGeom>
          <a:noFill/>
        </p:spPr>
        <p:txBody>
          <a:bodyPr wrap="square">
            <a:spAutoFit/>
          </a:bodyPr>
          <a:lstStyle/>
          <a:p>
            <a:r>
              <a:rPr lang="zh-CN" altLang="en-US" sz="2400"/>
              <a:t>为了分析不同类型玻璃风化前后的化学成分比例，我们对不同玻璃的化学成分进行散点图处理，并对其前后的变化进行了定性的判断。</a:t>
            </a:r>
            <a:endParaRPr lang="zh-CN" altLang="en-US" sz="2400"/>
          </a:p>
        </p:txBody>
      </p:sp>
      <p:pic>
        <p:nvPicPr>
          <p:cNvPr id="9" name="图片 8"/>
          <p:cNvPicPr>
            <a:picLocks noChangeAspect="1"/>
          </p:cNvPicPr>
          <p:nvPr/>
        </p:nvPicPr>
        <p:blipFill>
          <a:blip r:embed="rId2"/>
          <a:stretch>
            <a:fillRect/>
          </a:stretch>
        </p:blipFill>
        <p:spPr>
          <a:xfrm>
            <a:off x="1598610" y="2110592"/>
            <a:ext cx="8308881" cy="3080206"/>
          </a:xfrm>
          <a:prstGeom prst="rect">
            <a:avLst/>
          </a:prstGeom>
        </p:spPr>
      </p:pic>
      <p:sp>
        <p:nvSpPr>
          <p:cNvPr id="17" name="文本框 16"/>
          <p:cNvSpPr txBox="1"/>
          <p:nvPr/>
        </p:nvSpPr>
        <p:spPr>
          <a:xfrm>
            <a:off x="375386" y="5385560"/>
            <a:ext cx="10755331" cy="829945"/>
          </a:xfrm>
          <a:prstGeom prst="rect">
            <a:avLst/>
          </a:prstGeom>
          <a:noFill/>
        </p:spPr>
        <p:txBody>
          <a:bodyPr wrap="square">
            <a:spAutoFit/>
          </a:bodyPr>
          <a:lstStyle/>
          <a:p>
            <a:r>
              <a:rPr lang="zh-CN" altLang="en-US" sz="2400">
                <a:solidFill>
                  <a:schemeClr val="tx1"/>
                </a:solidFill>
              </a:rPr>
              <a:t>通过对散点图进行分析</a:t>
            </a:r>
            <a:r>
              <a:rPr lang="zh-CN" altLang="en-US" sz="2400">
                <a:solidFill>
                  <a:srgbClr val="FF0000"/>
                </a:solidFill>
              </a:rPr>
              <a:t>，</a:t>
            </a:r>
            <a:r>
              <a:rPr lang="zh-CN" altLang="en-US" sz="2400"/>
              <a:t>高钾玻璃的风化统计规律是：</a:t>
            </a:r>
            <a:r>
              <a:rPr lang="zh-CN" altLang="en-US" sz="2400" b="1"/>
              <a:t>风化后的二氧化硅含量明显上升，并且具有较大 比重，而其他化学成分均有不同程度的下降。</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统计规律</a:t>
            </a:r>
            <a:r>
              <a:rPr lang="zh-CN" altLang="en-US" b="1">
                <a:solidFill>
                  <a:srgbClr val="4B649F"/>
                </a:solidFill>
              </a:rPr>
              <a:t>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文本框 7"/>
          <p:cNvSpPr txBox="1"/>
          <p:nvPr/>
        </p:nvSpPr>
        <p:spPr>
          <a:xfrm>
            <a:off x="176213" y="899453"/>
            <a:ext cx="6098458" cy="461665"/>
          </a:xfrm>
          <a:prstGeom prst="rect">
            <a:avLst/>
          </a:prstGeom>
          <a:noFill/>
        </p:spPr>
        <p:txBody>
          <a:bodyPr wrap="square">
            <a:spAutoFit/>
          </a:bodyPr>
          <a:lstStyle/>
          <a:p>
            <a:pPr eaLnBrk="1" fontAlgn="auto" hangingPunct="1">
              <a:defRPr/>
            </a:pPr>
            <a:r>
              <a:rPr lang="zh-CN" altLang="en-US" sz="2400" b="1" noProof="1"/>
              <a:t>铅钡玻璃</a:t>
            </a:r>
            <a:endParaRPr lang="zh-CN" altLang="en-US" sz="2400" b="1" noProof="1"/>
          </a:p>
        </p:txBody>
      </p:sp>
      <p:sp>
        <p:nvSpPr>
          <p:cNvPr id="11" name="文本框 10"/>
          <p:cNvSpPr txBox="1"/>
          <p:nvPr/>
        </p:nvSpPr>
        <p:spPr>
          <a:xfrm>
            <a:off x="453231" y="5363533"/>
            <a:ext cx="11151581" cy="829945"/>
          </a:xfrm>
          <a:prstGeom prst="rect">
            <a:avLst/>
          </a:prstGeom>
          <a:noFill/>
        </p:spPr>
        <p:txBody>
          <a:bodyPr wrap="square">
            <a:spAutoFit/>
          </a:bodyPr>
          <a:lstStyle/>
          <a:p>
            <a:pPr eaLnBrk="1" fontAlgn="auto" hangingPunct="1">
              <a:defRPr/>
            </a:pPr>
            <a:r>
              <a:rPr lang="zh-CN" altLang="en-US" sz="2400" noProof="1"/>
              <a:t>铅钡玻璃的风化统计规律是</a:t>
            </a:r>
            <a:r>
              <a:rPr lang="zh-CN" altLang="en-US" sz="2400" b="1" noProof="1"/>
              <a:t>：风化后二氧化硅的含量显著下降，而氧化铅的含量有所上升，其他化学成分都能保持一定的稳定性。</a:t>
            </a:r>
            <a:endParaRPr lang="zh-CN" altLang="en-US" sz="2400" b="1" noProof="1"/>
          </a:p>
        </p:txBody>
      </p:sp>
      <p:sp>
        <p:nvSpPr>
          <p:cNvPr id="1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2"/>
          <a:stretch>
            <a:fillRect/>
          </a:stretch>
        </p:blipFill>
        <p:spPr>
          <a:xfrm>
            <a:off x="555025" y="1361118"/>
            <a:ext cx="10065949" cy="38190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7294002"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 </a:t>
            </a:r>
            <a:r>
              <a:rPr lang="en-US" altLang="zh-CN" b="1">
                <a:solidFill>
                  <a:srgbClr val="4B649F"/>
                </a:solidFill>
              </a:rPr>
              <a:t>Mapie</a:t>
            </a:r>
            <a:r>
              <a:rPr lang="zh-CN" altLang="en-US" b="1">
                <a:solidFill>
                  <a:srgbClr val="4B649F"/>
                </a:solidFill>
              </a:rPr>
              <a:t>区间预测算法进行化学成分含量预测</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176212" y="905523"/>
            <a:ext cx="11401705" cy="97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2400">
                <a:effectLst/>
                <a:latin typeface="+mj-ea"/>
                <a:ea typeface="+mj-ea"/>
                <a:cs typeface="Times New Roman" panose="02020603050405020304" pitchFamily="18" charset="0"/>
              </a:rPr>
              <a:t>首先做出每一类化合物的未风化前的频数分布直方图，然后对其计算拟合分布，最后根据拟合的结果求出每一种元素的置信区间。</a:t>
            </a:r>
            <a:endParaRPr lang="zh-CN" altLang="en-US" sz="2400">
              <a:solidFill>
                <a:srgbClr val="808080"/>
              </a:solidFill>
              <a:latin typeface="+mj-ea"/>
              <a:ea typeface="+mj-ea"/>
            </a:endParaRPr>
          </a:p>
        </p:txBody>
      </p:sp>
      <p:sp>
        <p:nvSpPr>
          <p:cNvPr id="12" name="文本框 11"/>
          <p:cNvSpPr txBox="1"/>
          <p:nvPr/>
        </p:nvSpPr>
        <p:spPr>
          <a:xfrm>
            <a:off x="272133" y="5640404"/>
            <a:ext cx="11682301" cy="830997"/>
          </a:xfrm>
          <a:prstGeom prst="rect">
            <a:avLst/>
          </a:prstGeom>
          <a:noFill/>
        </p:spPr>
        <p:txBody>
          <a:bodyPr wrap="square">
            <a:spAutoFit/>
          </a:bodyPr>
          <a:lstStyle/>
          <a:p>
            <a:r>
              <a:rPr lang="zh-CN" altLang="en-US" sz="2400"/>
              <a:t>经验证，所有分布中仅有氧化钠和氧化锡无法拟合正态分布，所以单独对这两列拟合并对氧化纳和氧化锡的置信区间进行修正</a:t>
            </a:r>
            <a:endParaRPr lang="zh-CN" altLang="en-US" sz="2400"/>
          </a:p>
        </p:txBody>
      </p:sp>
      <p:pic>
        <p:nvPicPr>
          <p:cNvPr id="5" name="图片 4"/>
          <p:cNvPicPr>
            <a:picLocks noChangeAspect="1"/>
          </p:cNvPicPr>
          <p:nvPr/>
        </p:nvPicPr>
        <p:blipFill>
          <a:blip r:embed="rId2"/>
          <a:stretch>
            <a:fillRect/>
          </a:stretch>
        </p:blipFill>
        <p:spPr>
          <a:xfrm>
            <a:off x="2873290" y="2008927"/>
            <a:ext cx="5429419" cy="34692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拟合修正</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176213" y="864901"/>
            <a:ext cx="1054167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2400" b="1">
                <a:effectLst/>
                <a:latin typeface="+mj-ea"/>
                <a:ea typeface="+mj-ea"/>
                <a:cs typeface="Times New Roman" panose="02020603050405020304" pitchFamily="18" charset="0"/>
              </a:rPr>
              <a:t>以氧化钠为例，其修正前后图如下：</a:t>
            </a:r>
            <a:endParaRPr lang="zh-CN" altLang="en-US" sz="2400" b="1">
              <a:solidFill>
                <a:srgbClr val="808080"/>
              </a:solidFill>
              <a:latin typeface="+mj-ea"/>
              <a:ea typeface="+mj-ea"/>
            </a:endParaRPr>
          </a:p>
        </p:txBody>
      </p:sp>
      <p:sp>
        <p:nvSpPr>
          <p:cNvPr id="9" name="文本框 8"/>
          <p:cNvSpPr txBox="1"/>
          <p:nvPr/>
        </p:nvSpPr>
        <p:spPr>
          <a:xfrm>
            <a:off x="5813817" y="2001490"/>
            <a:ext cx="5362183" cy="1938020"/>
          </a:xfrm>
          <a:prstGeom prst="rect">
            <a:avLst/>
          </a:prstGeom>
          <a:noFill/>
        </p:spPr>
        <p:txBody>
          <a:bodyPr wrap="square">
            <a:spAutoFit/>
          </a:bodyPr>
          <a:lstStyle/>
          <a:p>
            <a:r>
              <a:rPr lang="zh-CN" altLang="en-US" sz="2400" kern="100">
                <a:effectLst/>
                <a:latin typeface="+mj-ea"/>
                <a:ea typeface="+mj-ea"/>
                <a:cs typeface="宋体" panose="02010600030101010101" pitchFamily="2" charset="-122"/>
              </a:rPr>
              <a:t>随后利用</a:t>
            </a:r>
            <a:r>
              <a:rPr lang="en-US" altLang="zh-CN" sz="2400" kern="100">
                <a:effectLst/>
                <a:latin typeface="+mj-ea"/>
                <a:ea typeface="+mj-ea"/>
                <a:cs typeface="宋体" panose="02010600030101010101" pitchFamily="2" charset="-122"/>
              </a:rPr>
              <a:t>mapie</a:t>
            </a:r>
            <a:r>
              <a:rPr lang="zh-CN" altLang="en-US" sz="2400" kern="100">
                <a:effectLst/>
                <a:latin typeface="+mj-ea"/>
                <a:ea typeface="+mj-ea"/>
                <a:cs typeface="宋体" panose="02010600030101010101" pitchFamily="2" charset="-122"/>
              </a:rPr>
              <a:t>区间预测算法拟合占比变化率进而根据占比变化率求出风化前的化学成分含量。</a:t>
            </a:r>
            <a:endParaRPr lang="zh-CN" altLang="en-US" sz="2400" kern="100">
              <a:effectLst/>
              <a:latin typeface="+mj-ea"/>
              <a:ea typeface="+mj-ea"/>
              <a:cs typeface="宋体" panose="02010600030101010101" pitchFamily="2" charset="-122"/>
            </a:endParaRPr>
          </a:p>
          <a:p>
            <a:r>
              <a:rPr lang="zh-CN" altLang="en-US" sz="2400" kern="100">
                <a:effectLst/>
                <a:latin typeface="+mj-ea"/>
                <a:ea typeface="+mj-ea"/>
                <a:cs typeface="宋体" panose="02010600030101010101" pitchFamily="2" charset="-122"/>
              </a:rPr>
              <a:t>最终得到各个化合物风化前含量如下表</a:t>
            </a:r>
            <a:endParaRPr lang="zh-CN" altLang="en-US" sz="2400" kern="100">
              <a:effectLst/>
              <a:latin typeface="+mj-ea"/>
              <a:ea typeface="+mj-ea"/>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272135" y="1442533"/>
            <a:ext cx="5362184" cy="3306918"/>
          </a:xfrm>
          <a:prstGeom prst="rect">
            <a:avLst/>
          </a:prstGeom>
        </p:spPr>
      </p:pic>
      <p:pic>
        <p:nvPicPr>
          <p:cNvPr id="7" name="图片 6"/>
          <p:cNvPicPr>
            <a:picLocks noChangeAspect="1"/>
          </p:cNvPicPr>
          <p:nvPr/>
        </p:nvPicPr>
        <p:blipFill>
          <a:blip r:embed="rId3"/>
          <a:stretch>
            <a:fillRect/>
          </a:stretch>
        </p:blipFill>
        <p:spPr>
          <a:xfrm>
            <a:off x="281659" y="5042357"/>
            <a:ext cx="11562734" cy="15555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问题二模型的建立与分析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189017" y="921501"/>
            <a:ext cx="1726795" cy="46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2200" b="1">
                <a:effectLst/>
                <a:latin typeface="+mj-ea"/>
                <a:ea typeface="+mj-ea"/>
                <a:cs typeface="Times New Roman" panose="02020603050405020304" pitchFamily="18" charset="0"/>
              </a:rPr>
              <a:t>数据预处理</a:t>
            </a:r>
            <a:endParaRPr lang="zh-CN" altLang="en-US" sz="2200" b="1">
              <a:solidFill>
                <a:srgbClr val="808080"/>
              </a:solidFill>
              <a:latin typeface="+mj-ea"/>
              <a:ea typeface="+mj-ea"/>
            </a:endParaRPr>
          </a:p>
        </p:txBody>
      </p:sp>
      <p:sp>
        <p:nvSpPr>
          <p:cNvPr id="9" name="文本框 8"/>
          <p:cNvSpPr txBox="1"/>
          <p:nvPr/>
        </p:nvSpPr>
        <p:spPr>
          <a:xfrm>
            <a:off x="589382" y="1385667"/>
            <a:ext cx="7626771" cy="830997"/>
          </a:xfrm>
          <a:prstGeom prst="rect">
            <a:avLst/>
          </a:prstGeom>
          <a:noFill/>
        </p:spPr>
        <p:txBody>
          <a:bodyPr wrap="square">
            <a:spAutoFit/>
          </a:bodyPr>
          <a:lstStyle/>
          <a:p>
            <a:r>
              <a:rPr lang="zh-CN" altLang="en-US" sz="2400"/>
              <a:t>①删除已风化的所有数据</a:t>
            </a:r>
            <a:endParaRPr lang="en-US" altLang="zh-CN" sz="2400"/>
          </a:p>
          <a:p>
            <a:r>
              <a:rPr lang="zh-CN" altLang="en-US" sz="2400"/>
              <a:t>②对化学成分含量这个连续变量进行等距分箱处理</a:t>
            </a:r>
            <a:endParaRPr lang="zh-CN" altLang="en-US" sz="2400"/>
          </a:p>
        </p:txBody>
      </p:sp>
      <p:sp>
        <p:nvSpPr>
          <p:cNvPr id="5" name="文本框 4"/>
          <p:cNvSpPr txBox="1"/>
          <p:nvPr/>
        </p:nvSpPr>
        <p:spPr>
          <a:xfrm>
            <a:off x="189017" y="2464295"/>
            <a:ext cx="6225988" cy="461665"/>
          </a:xfrm>
          <a:prstGeom prst="rect">
            <a:avLst/>
          </a:prstGeom>
          <a:noFill/>
        </p:spPr>
        <p:txBody>
          <a:bodyPr wrap="square">
            <a:spAutoFit/>
          </a:bodyPr>
          <a:lstStyle/>
          <a:p>
            <a:r>
              <a:rPr lang="zh-CN" altLang="en-US" sz="2400"/>
              <a:t>最终得到研究特征和类型特征的分箱结果图</a:t>
            </a:r>
            <a:endParaRPr lang="zh-CN" altLang="en-US" sz="2400"/>
          </a:p>
        </p:txBody>
      </p:sp>
      <p:pic>
        <p:nvPicPr>
          <p:cNvPr id="8" name="图片 7"/>
          <p:cNvPicPr>
            <a:picLocks noChangeAspect="1"/>
          </p:cNvPicPr>
          <p:nvPr/>
        </p:nvPicPr>
        <p:blipFill>
          <a:blip r:embed="rId2"/>
          <a:stretch>
            <a:fillRect/>
          </a:stretch>
        </p:blipFill>
        <p:spPr>
          <a:xfrm>
            <a:off x="326091" y="3032104"/>
            <a:ext cx="5084109" cy="3556308"/>
          </a:xfrm>
          <a:prstGeom prst="rect">
            <a:avLst/>
          </a:prstGeom>
        </p:spPr>
      </p:pic>
      <p:sp>
        <p:nvSpPr>
          <p:cNvPr id="11" name="文本框 10"/>
          <p:cNvSpPr txBox="1"/>
          <p:nvPr/>
        </p:nvSpPr>
        <p:spPr>
          <a:xfrm>
            <a:off x="5639921" y="4150619"/>
            <a:ext cx="6225988" cy="1200329"/>
          </a:xfrm>
          <a:prstGeom prst="rect">
            <a:avLst/>
          </a:prstGeom>
          <a:noFill/>
        </p:spPr>
        <p:txBody>
          <a:bodyPr wrap="square">
            <a:spAutoFit/>
          </a:bodyPr>
          <a:lstStyle/>
          <a:p>
            <a:r>
              <a:rPr lang="zh-CN" altLang="en-US" sz="2400"/>
              <a:t>最后，根据柱状图去除冗余编码。将连续数据转化为离散数据，方便比较，使结果更为精确。</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问题二的模型建立与求解</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176213" y="910263"/>
            <a:ext cx="11435572" cy="46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2200" b="1">
                <a:effectLst/>
                <a:latin typeface="+mj-ea"/>
                <a:ea typeface="+mj-ea"/>
                <a:cs typeface="Times New Roman" panose="02020603050405020304" pitchFamily="18" charset="0"/>
              </a:rPr>
              <a:t>再次运用卡方检验，对每一种化学成分与玻璃类型进行关联性分析，得到卡方值与</a:t>
            </a:r>
            <a:r>
              <a:rPr lang="en-US" altLang="zh-CN" sz="2200" b="1">
                <a:effectLst/>
                <a:latin typeface="+mj-ea"/>
                <a:ea typeface="+mj-ea"/>
                <a:cs typeface="Times New Roman" panose="02020603050405020304" pitchFamily="18" charset="0"/>
              </a:rPr>
              <a:t>p</a:t>
            </a:r>
            <a:r>
              <a:rPr lang="zh-CN" altLang="en-US" sz="2200" b="1">
                <a:effectLst/>
                <a:latin typeface="+mj-ea"/>
                <a:ea typeface="+mj-ea"/>
                <a:cs typeface="Times New Roman" panose="02020603050405020304" pitchFamily="18" charset="0"/>
              </a:rPr>
              <a:t> 值。</a:t>
            </a:r>
            <a:endParaRPr lang="zh-CN" altLang="en-US" sz="2200" b="1">
              <a:effectLst/>
              <a:latin typeface="+mj-ea"/>
              <a:ea typeface="+mj-ea"/>
              <a:cs typeface="Times New Roman" panose="02020603050405020304" pitchFamily="18" charset="0"/>
            </a:endParaRPr>
          </a:p>
        </p:txBody>
      </p:sp>
      <p:sp>
        <p:nvSpPr>
          <p:cNvPr id="6" name="文本框 5"/>
          <p:cNvSpPr txBox="1"/>
          <p:nvPr/>
        </p:nvSpPr>
        <p:spPr>
          <a:xfrm>
            <a:off x="453231" y="4355372"/>
            <a:ext cx="11003663" cy="829945"/>
          </a:xfrm>
          <a:prstGeom prst="rect">
            <a:avLst/>
          </a:prstGeom>
          <a:noFill/>
        </p:spPr>
        <p:txBody>
          <a:bodyPr wrap="square">
            <a:spAutoFit/>
          </a:bodyPr>
          <a:lstStyle/>
          <a:p>
            <a:r>
              <a:rPr lang="zh-CN" altLang="en-US" sz="2400">
                <a:highlight>
                  <a:srgbClr val="FFFF00"/>
                </a:highlight>
              </a:rPr>
              <a:t> </a:t>
            </a:r>
            <a:endParaRPr lang="en-US" altLang="zh-CN" sz="2400">
              <a:highlight>
                <a:srgbClr val="FFFF00"/>
              </a:highlight>
            </a:endParaRPr>
          </a:p>
          <a:p>
            <a:r>
              <a:rPr lang="zh-CN" altLang="en-US" sz="2400"/>
              <a:t>结论：</a:t>
            </a:r>
            <a:r>
              <a:rPr lang="zh-CN" altLang="en-US" sz="2400" b="1"/>
              <a:t>氧化钾，氧化铅</a:t>
            </a:r>
            <a:r>
              <a:rPr lang="en-US" altLang="zh-CN" sz="2400" b="1"/>
              <a:t>,</a:t>
            </a:r>
            <a:r>
              <a:rPr lang="zh-CN" altLang="en-US" sz="2400" b="1"/>
              <a:t>氧化钡</a:t>
            </a:r>
            <a:r>
              <a:rPr lang="en-US" altLang="zh-CN" sz="2400" b="1"/>
              <a:t>,</a:t>
            </a:r>
            <a:r>
              <a:rPr lang="zh-CN" altLang="en-US" sz="2400" b="1"/>
              <a:t>氧化钙与玻璃类型有强相关性。</a:t>
            </a:r>
            <a:endParaRPr lang="zh-CN" altLang="en-US" sz="2400" b="1"/>
          </a:p>
        </p:txBody>
      </p:sp>
      <p:pic>
        <p:nvPicPr>
          <p:cNvPr id="5" name="图片 4"/>
          <p:cNvPicPr>
            <a:picLocks noChangeAspect="1"/>
          </p:cNvPicPr>
          <p:nvPr/>
        </p:nvPicPr>
        <p:blipFill>
          <a:blip r:embed="rId2"/>
          <a:stretch>
            <a:fillRect/>
          </a:stretch>
        </p:blipFill>
        <p:spPr>
          <a:xfrm>
            <a:off x="1485713" y="1401737"/>
            <a:ext cx="9220573" cy="2539870"/>
          </a:xfrm>
          <a:prstGeom prst="rect">
            <a:avLst/>
          </a:prstGeom>
        </p:spPr>
      </p:pic>
      <p:sp>
        <p:nvSpPr>
          <p:cNvPr id="7" name="文本框 5"/>
          <p:cNvSpPr txBox="1">
            <a:spLocks noChangeArrowheads="1"/>
          </p:cNvSpPr>
          <p:nvPr/>
        </p:nvSpPr>
        <p:spPr bwMode="auto">
          <a:xfrm>
            <a:off x="453231" y="5186369"/>
            <a:ext cx="10487895"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endParaRPr lang="zh-CN" altLang="en-US" sz="2200" b="1">
              <a:effectLst/>
              <a:highlight>
                <a:srgbClr val="FFFF00"/>
              </a:highlight>
              <a:latin typeface="+mj-ea"/>
              <a:ea typeface="+mj-ea"/>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关联性分析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文本框 4"/>
          <p:cNvSpPr txBox="1"/>
          <p:nvPr/>
        </p:nvSpPr>
        <p:spPr>
          <a:xfrm>
            <a:off x="408150" y="4796921"/>
            <a:ext cx="11375699" cy="1446550"/>
          </a:xfrm>
          <a:prstGeom prst="rect">
            <a:avLst/>
          </a:prstGeom>
          <a:noFill/>
        </p:spPr>
        <p:txBody>
          <a:bodyPr wrap="square">
            <a:spAutoFit/>
          </a:bodyPr>
          <a:lstStyle/>
          <a:p>
            <a:r>
              <a:rPr lang="zh-CN" altLang="en-US" sz="2200" b="1">
                <a:effectLst/>
                <a:latin typeface="+mj-ea"/>
                <a:ea typeface="+mj-ea"/>
                <a:cs typeface="Times New Roman" panose="02020603050405020304" pitchFamily="18" charset="0"/>
              </a:rPr>
              <a:t>①高钾玻璃类型氧化钾的含量与氧化钙含量远远高于铅钡玻璃类型，这非常符合高钾玻璃的特点。</a:t>
            </a:r>
            <a:endParaRPr lang="en-US" altLang="zh-CN" sz="2200" b="1">
              <a:effectLst/>
              <a:latin typeface="+mj-ea"/>
              <a:ea typeface="+mj-ea"/>
              <a:cs typeface="Times New Roman" panose="02020603050405020304" pitchFamily="18" charset="0"/>
            </a:endParaRPr>
          </a:p>
          <a:p>
            <a:r>
              <a:rPr lang="zh-CN" altLang="en-US" sz="2200" b="1">
                <a:effectLst/>
                <a:latin typeface="+mj-ea"/>
                <a:ea typeface="+mj-ea"/>
                <a:cs typeface="Times New Roman" panose="02020603050405020304" pitchFamily="18" charset="0"/>
              </a:rPr>
              <a:t>②铅钡玻璃中氧化钙的含量低于高钾玻璃也得到了很好的解释。</a:t>
            </a:r>
            <a:r>
              <a:rPr lang="zh-CN" altLang="en-US" sz="2200" b="1">
                <a:effectLst/>
                <a:latin typeface="+mj-ea"/>
                <a:ea typeface="+mj-ea"/>
                <a:cs typeface="Times New Roman" panose="02020603050405020304" pitchFamily="18" charset="0"/>
              </a:rPr>
              <a:t>因为随着玻璃工艺的发展，铅钡玻璃逐渐用铅去替代高钾玻璃中的钙</a:t>
            </a:r>
            <a:endParaRPr lang="zh-CN" altLang="en-US" sz="2200" b="1">
              <a:effectLst/>
              <a:latin typeface="+mj-ea"/>
              <a:ea typeface="+mj-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176620" y="823119"/>
            <a:ext cx="7626285" cy="3657613"/>
          </a:xfrm>
          <a:prstGeom prst="rect">
            <a:avLst/>
          </a:prstGeom>
        </p:spPr>
      </p:pic>
      <p:sp>
        <p:nvSpPr>
          <p:cNvPr id="12" name="文本框 11"/>
          <p:cNvSpPr txBox="1"/>
          <p:nvPr/>
        </p:nvSpPr>
        <p:spPr>
          <a:xfrm>
            <a:off x="133350" y="4262250"/>
            <a:ext cx="6098240" cy="430887"/>
          </a:xfrm>
          <a:prstGeom prst="rect">
            <a:avLst/>
          </a:prstGeom>
          <a:noFill/>
        </p:spPr>
        <p:txBody>
          <a:bodyPr wrap="square">
            <a:spAutoFit/>
          </a:bodyPr>
          <a:lstStyle/>
          <a:p>
            <a:r>
              <a:rPr kumimoji="0" lang="zh-CN" altLang="en-US" sz="22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2134" y="967353"/>
            <a:ext cx="11674060" cy="707886"/>
          </a:xfrm>
          <a:prstGeom prst="rect">
            <a:avLst/>
          </a:prstGeom>
          <a:noFill/>
        </p:spPr>
        <p:txBody>
          <a:bodyPr wrap="square">
            <a:spAutoFit/>
          </a:bodyPr>
          <a:lstStyle/>
          <a:p>
            <a:pPr eaLnBrk="1" fontAlgn="auto" hangingPunct="1">
              <a:defRPr/>
            </a:pPr>
            <a:r>
              <a:rPr lang="zh-CN" altLang="en-US" sz="2000" b="1" noProof="1">
                <a:solidFill>
                  <a:schemeClr val="tx1"/>
                </a:solidFill>
                <a:latin typeface="+mn-lt"/>
                <a:ea typeface="+mn-ea"/>
              </a:rPr>
              <a:t>数据选择上，由于根据玻璃原始成分分类，所以我们</a:t>
            </a:r>
            <a:r>
              <a:rPr lang="zh-CN" altLang="en-US" sz="2000" b="1" noProof="1">
                <a:latin typeface="+mn-lt"/>
                <a:ea typeface="+mn-ea"/>
              </a:rPr>
              <a:t>选择未风化的数据作为数据集，并绘制其</a:t>
            </a:r>
            <a:endParaRPr lang="zh-CN" altLang="en-US" sz="2000" b="1" noProof="1">
              <a:latin typeface="+mn-lt"/>
              <a:ea typeface="+mn-ea"/>
            </a:endParaRPr>
          </a:p>
          <a:p>
            <a:pPr eaLnBrk="1" fontAlgn="auto" hangingPunct="1">
              <a:defRPr/>
            </a:pPr>
            <a:r>
              <a:rPr lang="zh-CN" altLang="en-US" sz="2000" b="1" noProof="1">
                <a:latin typeface="+mn-lt"/>
                <a:ea typeface="+mn-ea"/>
              </a:rPr>
              <a:t>化学成分分布图。</a:t>
            </a:r>
            <a:endParaRPr lang="zh-CN" altLang="en-US" sz="2000" b="1" noProof="1">
              <a:latin typeface="+mn-lt"/>
              <a:ea typeface="+mn-ea"/>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系统聚类法</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文本框 9"/>
          <p:cNvSpPr txBox="1"/>
          <p:nvPr/>
        </p:nvSpPr>
        <p:spPr>
          <a:xfrm>
            <a:off x="6804212" y="2969331"/>
            <a:ext cx="5261161" cy="1938992"/>
          </a:xfrm>
          <a:prstGeom prst="rect">
            <a:avLst/>
          </a:prstGeom>
          <a:noFill/>
        </p:spPr>
        <p:txBody>
          <a:bodyPr wrap="square">
            <a:spAutoFit/>
          </a:bodyPr>
          <a:lstStyle/>
          <a:p>
            <a:r>
              <a:rPr lang="zh-CN" altLang="en-US" sz="2400"/>
              <a:t>经上述图像分析发现，高钾类中氧化钙和氧化铝差异较大，为了提高精确度，故对全部数据进行归一化处理后，将该两列乘以权重值</a:t>
            </a:r>
            <a:r>
              <a:rPr lang="en-US" altLang="zh-CN" sz="2400"/>
              <a:t>4</a:t>
            </a:r>
            <a:r>
              <a:rPr lang="zh-CN" altLang="en-US" sz="2400"/>
              <a:t>，扩大其影响力，使实现效果更显著。</a:t>
            </a:r>
            <a:endParaRPr lang="zh-CN" altLang="en-US" sz="2400"/>
          </a:p>
        </p:txBody>
      </p:sp>
      <p:pic>
        <p:nvPicPr>
          <p:cNvPr id="3" name="图片 2"/>
          <p:cNvPicPr>
            <a:picLocks noChangeAspect="1"/>
          </p:cNvPicPr>
          <p:nvPr/>
        </p:nvPicPr>
        <p:blipFill>
          <a:blip r:embed="rId2"/>
          <a:stretch>
            <a:fillRect/>
          </a:stretch>
        </p:blipFill>
        <p:spPr>
          <a:xfrm>
            <a:off x="176214" y="1730942"/>
            <a:ext cx="6627998" cy="364788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453231" y="4275436"/>
            <a:ext cx="9222367" cy="1979943"/>
          </a:xfrm>
          <a:prstGeom prst="rect">
            <a:avLst/>
          </a:prstGeom>
        </p:spPr>
      </p:pic>
      <p:pic>
        <p:nvPicPr>
          <p:cNvPr id="7" name="图片 6"/>
          <p:cNvPicPr>
            <a:picLocks noChangeAspect="1"/>
          </p:cNvPicPr>
          <p:nvPr/>
        </p:nvPicPr>
        <p:blipFill>
          <a:blip r:embed="rId2"/>
          <a:stretch>
            <a:fillRect/>
          </a:stretch>
        </p:blipFill>
        <p:spPr>
          <a:xfrm>
            <a:off x="599118" y="1627996"/>
            <a:ext cx="8849025" cy="2192679"/>
          </a:xfrm>
          <a:prstGeom prst="rect">
            <a:avLst/>
          </a:prstGeom>
        </p:spPr>
      </p:pic>
      <p:pic>
        <p:nvPicPr>
          <p:cNvPr id="3278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模型的建立与求解</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272134" y="958991"/>
            <a:ext cx="10754454" cy="707886"/>
          </a:xfrm>
          <a:prstGeom prst="rect">
            <a:avLst/>
          </a:prstGeom>
          <a:noFill/>
        </p:spPr>
        <p:txBody>
          <a:bodyPr wrap="square">
            <a:spAutoFit/>
          </a:bodyPr>
          <a:lstStyle/>
          <a:p>
            <a:r>
              <a:rPr lang="zh-CN" altLang="en-US" sz="2000" b="1"/>
              <a:t>使用</a:t>
            </a:r>
            <a:r>
              <a:rPr lang="en-US" altLang="zh-CN" sz="2000" b="1"/>
              <a:t>K-means</a:t>
            </a:r>
            <a:r>
              <a:rPr lang="zh-CN" altLang="en-US" sz="2000" b="1"/>
              <a:t>方法进行聚类，将数据集置入算法模型，我们得到以下的聚类曲线。</a:t>
            </a:r>
            <a:endParaRPr lang="zh-CN" altLang="en-US" sz="2000" b="1"/>
          </a:p>
          <a:p>
            <a:endParaRPr lang="zh-CN" altLang="en-US" sz="2000" b="1"/>
          </a:p>
        </p:txBody>
      </p:sp>
      <p:sp>
        <p:nvSpPr>
          <p:cNvPr id="3" name="文本框 2"/>
          <p:cNvSpPr txBox="1"/>
          <p:nvPr/>
        </p:nvSpPr>
        <p:spPr>
          <a:xfrm>
            <a:off x="168274" y="1416916"/>
            <a:ext cx="6246158" cy="400110"/>
          </a:xfrm>
          <a:prstGeom prst="rect">
            <a:avLst/>
          </a:prstGeom>
          <a:noFill/>
        </p:spPr>
        <p:txBody>
          <a:bodyPr wrap="square">
            <a:spAutoFit/>
          </a:bodyPr>
          <a:lstStyle/>
          <a:p>
            <a:r>
              <a:rPr lang="zh-CN" altLang="en-US" sz="2000" b="1">
                <a:solidFill>
                  <a:srgbClr val="FF0000"/>
                </a:solidFill>
              </a:rPr>
              <a:t>高钾玻璃</a:t>
            </a:r>
            <a:r>
              <a:rPr lang="en-US" altLang="zh-CN" sz="2000" b="1">
                <a:solidFill>
                  <a:srgbClr val="FF0000"/>
                </a:solidFill>
              </a:rPr>
              <a:t>: </a:t>
            </a:r>
            <a:endParaRPr lang="zh-CN" altLang="en-US" sz="2000" b="1">
              <a:solidFill>
                <a:srgbClr val="FF0000"/>
              </a:solidFill>
            </a:endParaRPr>
          </a:p>
        </p:txBody>
      </p:sp>
      <p:sp>
        <p:nvSpPr>
          <p:cNvPr id="11" name="文本框 10"/>
          <p:cNvSpPr txBox="1"/>
          <p:nvPr/>
        </p:nvSpPr>
        <p:spPr>
          <a:xfrm>
            <a:off x="5494642" y="3598453"/>
            <a:ext cx="6098240" cy="398780"/>
          </a:xfrm>
          <a:prstGeom prst="rect">
            <a:avLst/>
          </a:prstGeom>
          <a:noFill/>
        </p:spPr>
        <p:txBody>
          <a:bodyPr wrap="square">
            <a:spAutoFit/>
          </a:bodyPr>
          <a:lstStyle/>
          <a:p>
            <a:endParaRPr lang="zh-CN" altLang="en-US" sz="2000">
              <a:highlight>
                <a:srgbClr val="FFFF00"/>
              </a:highlight>
            </a:endParaRPr>
          </a:p>
        </p:txBody>
      </p:sp>
      <p:sp>
        <p:nvSpPr>
          <p:cNvPr id="14" name="文本框 13"/>
          <p:cNvSpPr txBox="1"/>
          <p:nvPr/>
        </p:nvSpPr>
        <p:spPr>
          <a:xfrm>
            <a:off x="133350" y="3885132"/>
            <a:ext cx="4890281" cy="400110"/>
          </a:xfrm>
          <a:prstGeom prst="rect">
            <a:avLst/>
          </a:prstGeom>
          <a:noFill/>
        </p:spPr>
        <p:txBody>
          <a:bodyPr wrap="square">
            <a:spAutoFit/>
          </a:bodyPr>
          <a:lstStyle/>
          <a:p>
            <a:r>
              <a:rPr lang="zh-CN" altLang="en-US" sz="2000" b="1">
                <a:solidFill>
                  <a:srgbClr val="FF0000"/>
                </a:solidFill>
              </a:rPr>
              <a:t>铅钡玻璃：</a:t>
            </a:r>
            <a:endParaRPr lang="zh-CN" altLang="en-US" sz="2000"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47" name="文本框 2"/>
          <p:cNvSpPr txBox="1">
            <a:spLocks noChangeArrowheads="1"/>
          </p:cNvSpPr>
          <p:nvPr/>
        </p:nvSpPr>
        <p:spPr bwMode="auto">
          <a:xfrm>
            <a:off x="5861798" y="3016772"/>
            <a:ext cx="5943600" cy="8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第一部分 问题分析</a:t>
            </a:r>
            <a:endParaRPr lang="zh-CN" altLang="en-US" sz="3600" b="1">
              <a:solidFill>
                <a:srgbClr val="4B649F"/>
              </a:solidFill>
            </a:endParaRPr>
          </a:p>
        </p:txBody>
      </p:sp>
      <p:grpSp>
        <p:nvGrpSpPr>
          <p:cNvPr id="31749"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54"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31750"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问题三模型的建立与分析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272134" y="687248"/>
            <a:ext cx="6437948" cy="398780"/>
          </a:xfrm>
          <a:prstGeom prst="rect">
            <a:avLst/>
          </a:prstGeom>
          <a:noFill/>
        </p:spPr>
        <p:txBody>
          <a:bodyPr wrap="square">
            <a:spAutoFit/>
          </a:bodyPr>
          <a:lstStyle/>
          <a:p>
            <a:endParaRPr lang="zh-CN" altLang="en-US" sz="2000">
              <a:highlight>
                <a:srgbClr val="FFFF00"/>
              </a:highlight>
            </a:endParaRPr>
          </a:p>
        </p:txBody>
      </p:sp>
      <p:sp>
        <p:nvSpPr>
          <p:cNvPr id="8" name="文本框 7"/>
          <p:cNvSpPr txBox="1"/>
          <p:nvPr/>
        </p:nvSpPr>
        <p:spPr>
          <a:xfrm>
            <a:off x="453231" y="4124385"/>
            <a:ext cx="10268594" cy="461665"/>
          </a:xfrm>
          <a:prstGeom prst="rect">
            <a:avLst/>
          </a:prstGeom>
          <a:noFill/>
        </p:spPr>
        <p:txBody>
          <a:bodyPr wrap="square">
            <a:spAutoFit/>
          </a:bodyPr>
          <a:lstStyle/>
          <a:p>
            <a:r>
              <a:rPr lang="zh-CN" altLang="en-US" sz="2400"/>
              <a:t>最终验证得分为</a:t>
            </a:r>
            <a:r>
              <a:rPr lang="en-US" altLang="zh-CN" sz="2400"/>
              <a:t>Cathboost</a:t>
            </a:r>
            <a:r>
              <a:rPr lang="zh-CN" altLang="en-US" sz="2400"/>
              <a:t>最高，故我们选择该预测未知基本类型。</a:t>
            </a:r>
            <a:endParaRPr lang="zh-CN" altLang="en-US" sz="2400"/>
          </a:p>
        </p:txBody>
      </p:sp>
      <p:sp>
        <p:nvSpPr>
          <p:cNvPr id="3" name="文本框 2"/>
          <p:cNvSpPr txBox="1"/>
          <p:nvPr/>
        </p:nvSpPr>
        <p:spPr>
          <a:xfrm>
            <a:off x="176213" y="1348849"/>
            <a:ext cx="10268595" cy="400110"/>
          </a:xfrm>
          <a:prstGeom prst="rect">
            <a:avLst/>
          </a:prstGeom>
          <a:noFill/>
        </p:spPr>
        <p:txBody>
          <a:bodyPr wrap="square">
            <a:spAutoFit/>
          </a:bodyPr>
          <a:lstStyle/>
          <a:p>
            <a:r>
              <a:rPr lang="zh-CN" altLang="en-US" sz="2000" b="1"/>
              <a:t>分别使用</a:t>
            </a:r>
            <a:r>
              <a:rPr lang="en-US" altLang="zh-CN" sz="2000" b="1"/>
              <a:t>Cathboost</a:t>
            </a:r>
            <a:r>
              <a:rPr lang="zh-CN" altLang="en-US" sz="2000" b="1"/>
              <a:t>、</a:t>
            </a:r>
            <a:r>
              <a:rPr lang="en-US" altLang="zh-CN" sz="2000" b="1"/>
              <a:t>Lightgbm</a:t>
            </a:r>
            <a:r>
              <a:rPr lang="zh-CN" altLang="en-US" sz="2000" b="1"/>
              <a:t>和</a:t>
            </a:r>
            <a:r>
              <a:rPr lang="en-US" altLang="zh-CN" sz="2000" b="1"/>
              <a:t>sum</a:t>
            </a:r>
            <a:r>
              <a:rPr lang="zh-CN" altLang="en-US" sz="2000" b="1"/>
              <a:t>对已分类玻璃文物的化学成分比例进行拟合</a:t>
            </a:r>
            <a:endParaRPr lang="zh-CN" altLang="en-US" sz="2000" b="1"/>
          </a:p>
        </p:txBody>
      </p:sp>
      <p:pic>
        <p:nvPicPr>
          <p:cNvPr id="7" name="图片 6"/>
          <p:cNvPicPr>
            <a:picLocks noChangeAspect="1"/>
          </p:cNvPicPr>
          <p:nvPr/>
        </p:nvPicPr>
        <p:blipFill>
          <a:blip r:embed="rId2"/>
          <a:stretch>
            <a:fillRect/>
          </a:stretch>
        </p:blipFill>
        <p:spPr>
          <a:xfrm>
            <a:off x="1388990" y="1920863"/>
            <a:ext cx="8723688" cy="2096248"/>
          </a:xfrm>
          <a:prstGeom prst="rect">
            <a:avLst/>
          </a:prstGeom>
        </p:spPr>
      </p:pic>
      <p:sp>
        <p:nvSpPr>
          <p:cNvPr id="11" name="文本框 10"/>
          <p:cNvSpPr txBox="1"/>
          <p:nvPr/>
        </p:nvSpPr>
        <p:spPr>
          <a:xfrm>
            <a:off x="272134" y="4866869"/>
            <a:ext cx="11138134" cy="830997"/>
          </a:xfrm>
          <a:prstGeom prst="rect">
            <a:avLst/>
          </a:prstGeom>
          <a:noFill/>
        </p:spPr>
        <p:txBody>
          <a:bodyPr wrap="square">
            <a:spAutoFit/>
          </a:bodyPr>
          <a:lstStyle/>
          <a:p>
            <a:r>
              <a:rPr lang="zh-CN" altLang="en-US" sz="2400"/>
              <a:t>同时，结合上题的聚类结果，我们成功将原来的聚类分析转化成分类预测，将无监督学习变为有监督学习，模型表现力更好，拟合效果更强。</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卷积神经网络</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272134" y="958991"/>
            <a:ext cx="6437948" cy="461665"/>
          </a:xfrm>
          <a:prstGeom prst="rect">
            <a:avLst/>
          </a:prstGeom>
          <a:noFill/>
        </p:spPr>
        <p:txBody>
          <a:bodyPr wrap="square">
            <a:spAutoFit/>
          </a:bodyPr>
          <a:lstStyle/>
          <a:p>
            <a:r>
              <a:rPr lang="zh-CN" altLang="en-US" sz="2400"/>
              <a:t>卷积神经网络流程如下</a:t>
            </a:r>
            <a:endParaRPr lang="zh-CN" altLang="en-US" sz="2400"/>
          </a:p>
        </p:txBody>
      </p:sp>
      <p:sp>
        <p:nvSpPr>
          <p:cNvPr id="8" name="文本框 7"/>
          <p:cNvSpPr txBox="1"/>
          <p:nvPr/>
        </p:nvSpPr>
        <p:spPr>
          <a:xfrm>
            <a:off x="6504407" y="1829594"/>
            <a:ext cx="4844910" cy="1200329"/>
          </a:xfrm>
          <a:prstGeom prst="rect">
            <a:avLst/>
          </a:prstGeom>
          <a:noFill/>
        </p:spPr>
        <p:txBody>
          <a:bodyPr wrap="square">
            <a:spAutoFit/>
          </a:bodyPr>
          <a:lstStyle/>
          <a:p>
            <a:r>
              <a:rPr lang="zh-CN" altLang="en-US" sz="2400"/>
              <a:t>将训练集带入卷积神经网络中训练，并对模型进行评价，其准确率</a:t>
            </a:r>
            <a:r>
              <a:rPr lang="en-US" altLang="zh-CN" sz="2400" b="1">
                <a:solidFill>
                  <a:srgbClr val="FF0000"/>
                </a:solidFill>
              </a:rPr>
              <a:t>89.89372</a:t>
            </a:r>
            <a:r>
              <a:rPr lang="zh-CN" altLang="en-US" sz="2400"/>
              <a:t>。</a:t>
            </a:r>
            <a:endParaRPr lang="zh-CN" altLang="en-US" sz="2400"/>
          </a:p>
        </p:txBody>
      </p:sp>
      <p:pic>
        <p:nvPicPr>
          <p:cNvPr id="3" name="图片 2"/>
          <p:cNvPicPr>
            <a:picLocks noChangeAspect="1"/>
          </p:cNvPicPr>
          <p:nvPr/>
        </p:nvPicPr>
        <p:blipFill>
          <a:blip r:embed="rId2"/>
          <a:stretch>
            <a:fillRect/>
          </a:stretch>
        </p:blipFill>
        <p:spPr>
          <a:xfrm>
            <a:off x="272134" y="1442533"/>
            <a:ext cx="5617678" cy="2279773"/>
          </a:xfrm>
          <a:prstGeom prst="rect">
            <a:avLst/>
          </a:prstGeom>
        </p:spPr>
      </p:pic>
      <p:sp>
        <p:nvSpPr>
          <p:cNvPr id="7" name="文本框 6"/>
          <p:cNvSpPr txBox="1"/>
          <p:nvPr/>
        </p:nvSpPr>
        <p:spPr>
          <a:xfrm>
            <a:off x="5877742" y="3298132"/>
            <a:ext cx="6098240" cy="398780"/>
          </a:xfrm>
          <a:prstGeom prst="rect">
            <a:avLst/>
          </a:prstGeom>
          <a:noFill/>
        </p:spPr>
        <p:txBody>
          <a:bodyPr wrap="square">
            <a:spAutoFit/>
          </a:bodyPr>
          <a:lstStyle/>
          <a:p>
            <a:endParaRPr lang="zh-CN" altLang="en-US" sz="2000">
              <a:highlight>
                <a:srgbClr val="FFFF00"/>
              </a:highlight>
            </a:endParaRPr>
          </a:p>
        </p:txBody>
      </p:sp>
      <p:pic>
        <p:nvPicPr>
          <p:cNvPr id="11" name="图片 10"/>
          <p:cNvPicPr>
            <a:picLocks noChangeAspect="1"/>
          </p:cNvPicPr>
          <p:nvPr/>
        </p:nvPicPr>
        <p:blipFill>
          <a:blip r:embed="rId3"/>
          <a:stretch>
            <a:fillRect/>
          </a:stretch>
        </p:blipFill>
        <p:spPr>
          <a:xfrm>
            <a:off x="1641511" y="4036397"/>
            <a:ext cx="8300539" cy="24918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问题四模型的建立与分析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272133" y="958991"/>
            <a:ext cx="11682302" cy="460375"/>
          </a:xfrm>
          <a:prstGeom prst="rect">
            <a:avLst/>
          </a:prstGeom>
          <a:noFill/>
        </p:spPr>
        <p:txBody>
          <a:bodyPr wrap="square">
            <a:spAutoFit/>
          </a:bodyPr>
          <a:lstStyle/>
          <a:p>
            <a:r>
              <a:rPr lang="zh-CN" altLang="en-US" sz="2400"/>
              <a:t>我们采用皮尔逊相关系数的方法在数据集中的各列之间找相关性 </a:t>
            </a:r>
            <a:endParaRPr lang="zh-CN" altLang="en-US" sz="2400">
              <a:highlight>
                <a:srgbClr val="FFFF00"/>
              </a:highlight>
            </a:endParaRPr>
          </a:p>
        </p:txBody>
      </p:sp>
      <p:sp>
        <p:nvSpPr>
          <p:cNvPr id="8" name="文本框 7"/>
          <p:cNvSpPr txBox="1"/>
          <p:nvPr/>
        </p:nvSpPr>
        <p:spPr>
          <a:xfrm>
            <a:off x="773113" y="5467417"/>
            <a:ext cx="10022028" cy="461665"/>
          </a:xfrm>
          <a:prstGeom prst="rect">
            <a:avLst/>
          </a:prstGeom>
          <a:noFill/>
        </p:spPr>
        <p:txBody>
          <a:bodyPr wrap="square">
            <a:spAutoFit/>
          </a:bodyPr>
          <a:lstStyle/>
          <a:p>
            <a:r>
              <a:rPr lang="zh-CN" altLang="en-US" sz="2400"/>
              <a:t>通过图像，我们得到相关系数</a:t>
            </a:r>
            <a:r>
              <a:rPr lang="en-US" altLang="zh-CN" sz="2400"/>
              <a:t>&gt;0.5</a:t>
            </a:r>
            <a:r>
              <a:rPr lang="zh-CN" altLang="en-US" sz="2400"/>
              <a:t>的化合物组合，认为其具有关联性</a:t>
            </a:r>
            <a:endParaRPr lang="zh-CN" altLang="en-US" sz="2400"/>
          </a:p>
        </p:txBody>
      </p:sp>
      <p:pic>
        <p:nvPicPr>
          <p:cNvPr id="3" name="图片 2"/>
          <p:cNvPicPr>
            <a:picLocks noChangeAspect="1"/>
          </p:cNvPicPr>
          <p:nvPr/>
        </p:nvPicPr>
        <p:blipFill>
          <a:blip r:embed="rId2"/>
          <a:stretch>
            <a:fillRect/>
          </a:stretch>
        </p:blipFill>
        <p:spPr>
          <a:xfrm>
            <a:off x="988785" y="1688592"/>
            <a:ext cx="10214429" cy="35704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689059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a:solidFill>
                  <a:srgbClr val="4B649F"/>
                </a:solidFill>
              </a:rPr>
              <a:t>MVTEST</a:t>
            </a:r>
            <a:r>
              <a:rPr lang="zh-CN" altLang="en-US" b="1">
                <a:solidFill>
                  <a:srgbClr val="4B649F"/>
                </a:solidFill>
              </a:rPr>
              <a:t>库独立性检验</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272133" y="958991"/>
            <a:ext cx="11373019" cy="830997"/>
          </a:xfrm>
          <a:prstGeom prst="rect">
            <a:avLst/>
          </a:prstGeom>
          <a:noFill/>
        </p:spPr>
        <p:txBody>
          <a:bodyPr wrap="square">
            <a:spAutoFit/>
          </a:bodyPr>
          <a:lstStyle/>
          <a:p>
            <a:r>
              <a:rPr lang="zh-CN" altLang="en-US" sz="2400" b="1"/>
              <a:t>经过分析我们找出其中置信度为</a:t>
            </a:r>
            <a:r>
              <a:rPr lang="en-US" altLang="zh-CN" sz="2400" b="1"/>
              <a:t>99%</a:t>
            </a:r>
            <a:r>
              <a:rPr lang="zh-CN" altLang="en-US" sz="2400" b="1"/>
              <a:t>的特征组，画它们的散点图进行统计分析，下面给出部分散点图</a:t>
            </a:r>
            <a:endParaRPr lang="zh-CN" altLang="en-US" sz="2400" b="1"/>
          </a:p>
        </p:txBody>
      </p:sp>
      <p:pic>
        <p:nvPicPr>
          <p:cNvPr id="3" name="图片 2"/>
          <p:cNvPicPr>
            <a:picLocks noChangeAspect="1"/>
          </p:cNvPicPr>
          <p:nvPr/>
        </p:nvPicPr>
        <p:blipFill>
          <a:blip r:embed="rId2"/>
          <a:stretch>
            <a:fillRect/>
          </a:stretch>
        </p:blipFill>
        <p:spPr>
          <a:xfrm>
            <a:off x="176213" y="1925859"/>
            <a:ext cx="6968738" cy="3783864"/>
          </a:xfrm>
          <a:prstGeom prst="rect">
            <a:avLst/>
          </a:prstGeom>
        </p:spPr>
      </p:pic>
      <p:sp>
        <p:nvSpPr>
          <p:cNvPr id="7" name="文本框 6"/>
          <p:cNvSpPr txBox="1"/>
          <p:nvPr/>
        </p:nvSpPr>
        <p:spPr>
          <a:xfrm>
            <a:off x="7144951" y="1755271"/>
            <a:ext cx="4440891" cy="398780"/>
          </a:xfrm>
          <a:prstGeom prst="rect">
            <a:avLst/>
          </a:prstGeom>
          <a:noFill/>
        </p:spPr>
        <p:txBody>
          <a:bodyPr wrap="square">
            <a:spAutoFit/>
          </a:bodyPr>
          <a:lstStyle/>
          <a:p>
            <a:endParaRPr lang="zh-CN" altLang="en-US" sz="2000">
              <a:highlight>
                <a:srgbClr val="FFFF00"/>
              </a:highlight>
            </a:endParaRPr>
          </a:p>
        </p:txBody>
      </p:sp>
      <p:sp>
        <p:nvSpPr>
          <p:cNvPr id="11" name="文本框 10"/>
          <p:cNvSpPr txBox="1"/>
          <p:nvPr/>
        </p:nvSpPr>
        <p:spPr>
          <a:xfrm>
            <a:off x="5958642" y="4832191"/>
            <a:ext cx="6098240" cy="368300"/>
          </a:xfrm>
          <a:prstGeom prst="rect">
            <a:avLst/>
          </a:prstGeom>
          <a:noFill/>
        </p:spPr>
        <p:txBody>
          <a:bodyPr wrap="square">
            <a:spAutoFit/>
          </a:bodyPr>
          <a:lstStyle/>
          <a:p>
            <a:endParaRPr lang="zh-CN" altLang="en-US">
              <a:highlight>
                <a:srgbClr val="FFFF00"/>
              </a:highlight>
            </a:endParaRPr>
          </a:p>
        </p:txBody>
      </p:sp>
      <p:sp>
        <p:nvSpPr>
          <p:cNvPr id="13" name="文本框 12"/>
          <p:cNvSpPr txBox="1"/>
          <p:nvPr/>
        </p:nvSpPr>
        <p:spPr>
          <a:xfrm>
            <a:off x="7244603" y="2551837"/>
            <a:ext cx="4771184" cy="1569660"/>
          </a:xfrm>
          <a:prstGeom prst="rect">
            <a:avLst/>
          </a:prstGeom>
          <a:noFill/>
        </p:spPr>
        <p:txBody>
          <a:bodyPr wrap="square">
            <a:spAutoFit/>
          </a:bodyPr>
          <a:lstStyle/>
          <a:p>
            <a:r>
              <a:rPr lang="zh-CN" altLang="en-US" sz="2400"/>
              <a:t>在其所属类别中，当二氧化硅含量升高时，其氧化铅的含量将会相应的降低，所以在其所属类别中，二氧化硅与氧化铅呈负相关。</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50182" name="文本框 62"/>
          <p:cNvSpPr txBox="1">
            <a:spLocks noChangeArrowheads="1"/>
          </p:cNvSpPr>
          <p:nvPr/>
        </p:nvSpPr>
        <p:spPr bwMode="auto">
          <a:xfrm>
            <a:off x="2679958" y="2900442"/>
            <a:ext cx="742703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rPr>
              <a:t>汇报完毕  谢谢大家</a:t>
            </a:r>
            <a:endParaRPr lang="zh-CN" altLang="en-US" sz="6600" b="1">
              <a:solidFill>
                <a:srgbClr val="4B649F"/>
              </a:solidFill>
            </a:endParaRPr>
          </a:p>
        </p:txBody>
      </p:sp>
      <p:sp>
        <p:nvSpPr>
          <p:cNvPr id="50187" name="文本框 1066"/>
          <p:cNvSpPr txBox="1">
            <a:spLocks noChangeArrowheads="1"/>
          </p:cNvSpPr>
          <p:nvPr/>
        </p:nvSpPr>
        <p:spPr bwMode="auto">
          <a:xfrm>
            <a:off x="1766888" y="59848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燕山大学</a:t>
            </a:r>
            <a:endParaRPr lang="zh-CN" altLang="en-US" sz="3200" b="1">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86" b="97368" l="3509" r="98246">
                        <a14:foregroundMark x1="22807" y1="16667" x2="7456" y2="46930"/>
                        <a14:foregroundMark x1="7456" y1="46930" x2="10965" y2="68860"/>
                        <a14:foregroundMark x1="10965" y1="68860" x2="46930" y2="89912"/>
                        <a14:foregroundMark x1="46930" y1="89912" x2="68421" y2="89035"/>
                        <a14:foregroundMark x1="68421" y1="89035" x2="85088" y2="71491"/>
                        <a14:foregroundMark x1="85088" y1="71491" x2="96491" y2="49123"/>
                        <a14:foregroundMark x1="96491" y1="49123" x2="90351" y2="23246"/>
                        <a14:foregroundMark x1="90351" y1="23246" x2="58772" y2="7895"/>
                        <a14:foregroundMark x1="58772" y1="7895" x2="17982" y2="14474"/>
                        <a14:foregroundMark x1="17982" y1="14474" x2="10088" y2="21930"/>
                        <a14:foregroundMark x1="36404" y1="8772" x2="67105" y2="14035"/>
                        <a14:foregroundMark x1="67105" y1="14035" x2="90789" y2="60088"/>
                        <a14:foregroundMark x1="90789" y1="60088" x2="89474" y2="63158"/>
                        <a14:foregroundMark x1="81579" y1="22368" x2="91228" y2="51316"/>
                        <a14:foregroundMark x1="91228" y1="51316" x2="90789" y2="52193"/>
                        <a14:foregroundMark x1="66667" y1="36404" x2="46930" y2="49561"/>
                        <a14:foregroundMark x1="46930" y1="49561" x2="64474" y2="46930"/>
                        <a14:foregroundMark x1="61842" y1="33772" x2="42105" y2="46053"/>
                        <a14:foregroundMark x1="42105" y1="46053" x2="48246" y2="45175"/>
                        <a14:foregroundMark x1="35088" y1="33333" x2="32895" y2="53070"/>
                        <a14:foregroundMark x1="39474" y1="33772" x2="23246" y2="49123"/>
                        <a14:foregroundMark x1="23246" y1="49123" x2="23684" y2="40351"/>
                        <a14:foregroundMark x1="19737" y1="18421" x2="13158" y2="49123"/>
                        <a14:foregroundMark x1="17105" y1="23246" x2="10088" y2="34211"/>
                        <a14:foregroundMark x1="36842" y1="37281" x2="36842" y2="61404"/>
                        <a14:foregroundMark x1="36842" y1="61404" x2="46930" y2="49123"/>
                        <a14:foregroundMark x1="56579" y1="51754" x2="61842" y2="61404"/>
                        <a14:foregroundMark x1="70175" y1="55702" x2="71053" y2="55263"/>
                        <a14:foregroundMark x1="71053" y1="48684" x2="60526" y2="67982"/>
                        <a14:foregroundMark x1="60526" y1="67982" x2="64474" y2="59649"/>
                        <a14:foregroundMark x1="80702" y1="49123" x2="60088" y2="75000"/>
                        <a14:foregroundMark x1="60088" y1="75000" x2="78070" y2="76754"/>
                        <a14:foregroundMark x1="74123" y1="81579" x2="64474" y2="81140"/>
                        <a14:foregroundMark x1="26754" y1="61842" x2="38596" y2="79825"/>
                        <a14:foregroundMark x1="38596" y1="79825" x2="70175" y2="82895"/>
                        <a14:foregroundMark x1="70175" y1="82895" x2="69298" y2="78947"/>
                        <a14:foregroundMark x1="72807" y1="77193" x2="51316" y2="87281"/>
                        <a14:foregroundMark x1="51316" y1="87281" x2="41228" y2="58772"/>
                        <a14:foregroundMark x1="41228" y1="58772" x2="42105" y2="57456"/>
                        <a14:foregroundMark x1="42982" y1="37281" x2="48684" y2="50439"/>
                        <a14:foregroundMark x1="25439" y1="38596" x2="18860" y2="55702"/>
                        <a14:foregroundMark x1="17982" y1="36404" x2="41228" y2="25439"/>
                        <a14:foregroundMark x1="41228" y1="25439" x2="39474" y2="28947"/>
                        <a14:foregroundMark x1="38596" y1="19298" x2="36404" y2="41667"/>
                        <a14:foregroundMark x1="36404" y1="41667" x2="48246" y2="22368"/>
                        <a14:foregroundMark x1="36404" y1="7018" x2="61404" y2="8333"/>
                        <a14:foregroundMark x1="55263" y1="4386" x2="29386" y2="11842"/>
                        <a14:foregroundMark x1="39912" y1="8772" x2="18421" y2="19298"/>
                        <a14:foregroundMark x1="18421" y1="19298" x2="3947" y2="52193"/>
                        <a14:foregroundMark x1="3947" y1="52193" x2="24123" y2="78070"/>
                        <a14:foregroundMark x1="24123" y1="78070" x2="48684" y2="80263"/>
                        <a14:foregroundMark x1="8772" y1="42105" x2="21053" y2="78947"/>
                        <a14:foregroundMark x1="21053" y1="78947" x2="36842" y2="86842"/>
                        <a14:foregroundMark x1="3070" y1="60088" x2="25877" y2="85088"/>
                        <a14:foregroundMark x1="25877" y1="85088" x2="50877" y2="90351"/>
                        <a14:foregroundMark x1="7895" y1="63158" x2="28509" y2="87719"/>
                        <a14:foregroundMark x1="28509" y1="87719" x2="38158" y2="89912"/>
                        <a14:foregroundMark x1="3947" y1="68421" x2="24123" y2="89912"/>
                        <a14:foregroundMark x1="24123" y1="89912" x2="44298" y2="97807"/>
                        <a14:foregroundMark x1="44298" y1="97807" x2="62719" y2="96930"/>
                        <a14:foregroundMark x1="53509" y1="85088" x2="82895" y2="72368"/>
                        <a14:foregroundMark x1="82895" y1="72368" x2="89912" y2="63596"/>
                        <a14:foregroundMark x1="91228" y1="28947" x2="92544" y2="53070"/>
                        <a14:foregroundMark x1="92544" y1="53070" x2="67105" y2="86404"/>
                        <a14:foregroundMark x1="67105" y1="86404" x2="87719" y2="73684"/>
                        <a14:foregroundMark x1="87719" y1="73684" x2="98246" y2="44298"/>
                        <a14:foregroundMark x1="98246" y1="44298" x2="84211" y2="30702"/>
                        <a14:foregroundMark x1="67982" y1="39912" x2="70175" y2="61404"/>
                        <a14:foregroundMark x1="70175" y1="61404" x2="21053" y2="57456"/>
                        <a14:foregroundMark x1="21053" y1="57456" x2="40789" y2="64474"/>
                        <a14:foregroundMark x1="40789" y1="64474" x2="33772" y2="57456"/>
                        <a14:foregroundMark x1="21053" y1="39035" x2="41228" y2="44737"/>
                        <a14:foregroundMark x1="10088" y1="40789" x2="32018" y2="43421"/>
                        <a14:foregroundMark x1="70175" y1="53070" x2="76316" y2="73684"/>
                        <a14:foregroundMark x1="26316" y1="48684" x2="31140" y2="51754"/>
                        <a14:foregroundMark x1="67544" y1="66228" x2="67105" y2="91228"/>
                        <a14:foregroundMark x1="67105" y1="91228" x2="85088" y2="77193"/>
                        <a14:foregroundMark x1="85088" y1="77193" x2="85965" y2="80263"/>
                        <a14:foregroundMark x1="62719" y1="24123" x2="19737" y2="55263"/>
                        <a14:foregroundMark x1="19737" y1="55263" x2="28070" y2="55263"/>
                        <a14:foregroundMark x1="27193" y1="36404" x2="35088" y2="56579"/>
                        <a14:foregroundMark x1="22807" y1="44737" x2="29825" y2="43421"/>
                        <a14:foregroundMark x1="22807" y1="46930" x2="22807" y2="44737"/>
                        <a14:foregroundMark x1="21491" y1="42544" x2="16667" y2="43860"/>
                        <a14:foregroundMark x1="25000" y1="42544" x2="21053" y2="51316"/>
                      </a14:backgroundRemoval>
                    </a14:imgEffect>
                  </a14:imgLayer>
                </a14:imgProps>
              </a:ext>
              <a:ext uri="{28A0092B-C50C-407E-A947-70E740481C1C}">
                <a14:useLocalDpi xmlns:a14="http://schemas.microsoft.com/office/drawing/2010/main" val="0"/>
              </a:ext>
            </a:extLst>
          </a:blip>
          <a:srcRect/>
          <a:stretch>
            <a:fillRect/>
          </a:stretch>
        </p:blipFill>
        <p:spPr bwMode="auto">
          <a:xfrm>
            <a:off x="254048" y="192508"/>
            <a:ext cx="1443783" cy="144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1026"/>
          <p:cNvGrpSpPr/>
          <p:nvPr/>
        </p:nvGrpSpPr>
        <p:grpSpPr bwMode="auto">
          <a:xfrm>
            <a:off x="2024935" y="4141245"/>
            <a:ext cx="315913" cy="317500"/>
            <a:chOff x="2724480" y="3856218"/>
            <a:chExt cx="317004" cy="317004"/>
          </a:xfrm>
        </p:grpSpPr>
        <p:sp>
          <p:nvSpPr>
            <p:cNvPr id="4" name="椭圆 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6" name="文本框 1027"/>
          <p:cNvSpPr txBox="1">
            <a:spLocks noChangeArrowheads="1"/>
          </p:cNvSpPr>
          <p:nvPr/>
        </p:nvSpPr>
        <p:spPr bwMode="auto">
          <a:xfrm>
            <a:off x="2340848" y="408885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t>答辩人：于诗曼</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3351" y="967353"/>
            <a:ext cx="11768598" cy="461665"/>
          </a:xfrm>
          <a:prstGeom prst="rect">
            <a:avLst/>
          </a:prstGeom>
          <a:noFill/>
        </p:spPr>
        <p:txBody>
          <a:bodyPr wrap="square">
            <a:spAutoFit/>
          </a:bodyPr>
          <a:lstStyle/>
          <a:p>
            <a:pPr eaLnBrk="1" fontAlgn="auto" hangingPunct="1">
              <a:defRPr/>
            </a:pPr>
            <a:r>
              <a:rPr lang="zh-CN" altLang="en-US" sz="2400" b="1" noProof="1">
                <a:solidFill>
                  <a:schemeClr val="accent6"/>
                </a:solidFill>
                <a:latin typeface="+mn-lt"/>
                <a:ea typeface="+mn-ea"/>
              </a:rPr>
              <a:t>问题一：分析风化对玻璃特征的影响，并预测风化前的玻璃特征。</a:t>
            </a:r>
            <a:endParaRPr lang="zh-CN" altLang="en-US" sz="2400" b="1" noProof="1">
              <a:solidFill>
                <a:schemeClr val="accent6"/>
              </a:solidFill>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问题一</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405484" y="2333784"/>
            <a:ext cx="112233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a:effectLst/>
                <a:latin typeface="+mj-ea"/>
                <a:ea typeface="+mj-ea"/>
                <a:cs typeface="Times New Roman" panose="02020603050405020304" pitchFamily="18" charset="0"/>
              </a:rPr>
              <a:t>我们需要对其的特征进行差异性检验，我们可以采用</a:t>
            </a:r>
            <a:r>
              <a:rPr lang="zh-CN" altLang="en-US">
                <a:solidFill>
                  <a:srgbClr val="FF0000"/>
                </a:solidFill>
                <a:effectLst/>
                <a:latin typeface="+mj-ea"/>
                <a:ea typeface="+mj-ea"/>
                <a:cs typeface="Times New Roman" panose="02020603050405020304" pitchFamily="18" charset="0"/>
              </a:rPr>
              <a:t>卡方检验</a:t>
            </a:r>
            <a:r>
              <a:rPr lang="zh-CN" altLang="en-US">
                <a:effectLst/>
                <a:latin typeface="+mj-ea"/>
                <a:ea typeface="+mj-ea"/>
                <a:cs typeface="Times New Roman" panose="02020603050405020304" pitchFamily="18" charset="0"/>
              </a:rPr>
              <a:t>进行处理，</a:t>
            </a:r>
            <a:r>
              <a:rPr lang="zh-CN" altLang="en-US">
                <a:solidFill>
                  <a:srgbClr val="FF0000"/>
                </a:solidFill>
                <a:effectLst/>
                <a:latin typeface="+mj-ea"/>
                <a:ea typeface="+mj-ea"/>
                <a:cs typeface="Times New Roman" panose="02020603050405020304" pitchFamily="18" charset="0"/>
              </a:rPr>
              <a:t>并利用</a:t>
            </a:r>
            <a:r>
              <a:rPr lang="en-US" altLang="zh-CN">
                <a:solidFill>
                  <a:srgbClr val="FF0000"/>
                </a:solidFill>
                <a:effectLst/>
                <a:latin typeface="+mj-ea"/>
                <a:ea typeface="+mj-ea"/>
                <a:cs typeface="Times New Roman" panose="02020603050405020304" pitchFamily="18" charset="0"/>
              </a:rPr>
              <a:t>p</a:t>
            </a:r>
            <a:r>
              <a:rPr lang="zh-CN" altLang="en-US">
                <a:solidFill>
                  <a:srgbClr val="FF0000"/>
                </a:solidFill>
                <a:effectLst/>
                <a:latin typeface="+mj-ea"/>
                <a:ea typeface="+mj-ea"/>
                <a:cs typeface="Times New Roman" panose="02020603050405020304" pitchFamily="18" charset="0"/>
              </a:rPr>
              <a:t>值判断</a:t>
            </a:r>
            <a:r>
              <a:rPr lang="zh-CN" altLang="en-US">
                <a:effectLst/>
                <a:latin typeface="+mj-ea"/>
                <a:ea typeface="+mj-ea"/>
                <a:cs typeface="Times New Roman" panose="02020603050405020304" pitchFamily="18" charset="0"/>
              </a:rPr>
              <a:t>玻璃特征组合是否显著影响风化。</a:t>
            </a:r>
            <a:endParaRPr lang="zh-CN" altLang="en-US">
              <a:effectLst/>
              <a:latin typeface="+mj-ea"/>
              <a:ea typeface="+mj-ea"/>
              <a:cs typeface="Times New Roman" panose="02020603050405020304" pitchFamily="18" charset="0"/>
            </a:endParaRPr>
          </a:p>
          <a:p>
            <a:pPr algn="just" eaLnBrk="1" hangingPunct="1">
              <a:lnSpc>
                <a:spcPct val="150000"/>
              </a:lnSpc>
              <a:spcBef>
                <a:spcPct val="0"/>
              </a:spcBef>
              <a:buFontTx/>
              <a:buNone/>
            </a:pPr>
            <a:r>
              <a:rPr lang="zh-CN" altLang="en-US">
                <a:effectLst/>
                <a:latin typeface="+mj-ea"/>
                <a:ea typeface="+mj-ea"/>
                <a:cs typeface="Times New Roman" panose="02020603050405020304" pitchFamily="18" charset="0"/>
              </a:rPr>
              <a:t>我们可以对数据</a:t>
            </a:r>
            <a:r>
              <a:rPr lang="zh-CN" altLang="en-US">
                <a:solidFill>
                  <a:srgbClr val="FF0000"/>
                </a:solidFill>
                <a:effectLst/>
                <a:latin typeface="+mj-ea"/>
                <a:ea typeface="+mj-ea"/>
                <a:cs typeface="Times New Roman" panose="02020603050405020304" pitchFamily="18" charset="0"/>
              </a:rPr>
              <a:t>进行散点图处理</a:t>
            </a:r>
            <a:r>
              <a:rPr lang="zh-CN" altLang="en-US">
                <a:effectLst/>
                <a:latin typeface="+mj-ea"/>
                <a:ea typeface="+mj-ea"/>
                <a:cs typeface="Times New Roman" panose="02020603050405020304" pitchFamily="18" charset="0"/>
              </a:rPr>
              <a:t>，并将他们的变化进行</a:t>
            </a:r>
            <a:r>
              <a:rPr lang="zh-CN" altLang="en-US">
                <a:solidFill>
                  <a:srgbClr val="FF0000"/>
                </a:solidFill>
                <a:effectLst/>
                <a:latin typeface="+mj-ea"/>
                <a:ea typeface="+mj-ea"/>
                <a:cs typeface="Times New Roman" panose="02020603050405020304" pitchFamily="18" charset="0"/>
              </a:rPr>
              <a:t>可视化处理</a:t>
            </a:r>
            <a:r>
              <a:rPr lang="zh-CN" altLang="en-US">
                <a:effectLst/>
                <a:latin typeface="+mj-ea"/>
                <a:ea typeface="+mj-ea"/>
                <a:cs typeface="Times New Roman" panose="02020603050405020304" pitchFamily="18" charset="0"/>
              </a:rPr>
              <a:t>，来分析其风化前后的化学成分含量的变化。</a:t>
            </a:r>
            <a:endParaRPr lang="zh-CN" altLang="en-US">
              <a:effectLst/>
              <a:latin typeface="+mj-ea"/>
              <a:ea typeface="+mj-ea"/>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3351" y="967353"/>
            <a:ext cx="11833362" cy="830997"/>
          </a:xfrm>
          <a:prstGeom prst="rect">
            <a:avLst/>
          </a:prstGeom>
          <a:noFill/>
        </p:spPr>
        <p:txBody>
          <a:bodyPr wrap="square">
            <a:spAutoFit/>
          </a:bodyPr>
          <a:lstStyle/>
          <a:p>
            <a:pPr eaLnBrk="1" fontAlgn="auto" hangingPunct="1">
              <a:defRPr/>
            </a:pPr>
            <a:r>
              <a:rPr lang="zh-CN" altLang="en-US" sz="2400" b="1" noProof="1">
                <a:solidFill>
                  <a:schemeClr val="accent6"/>
                </a:solidFill>
                <a:latin typeface="+mn-lt"/>
                <a:ea typeface="+mn-ea"/>
              </a:rPr>
              <a:t>问题二：对一般问题进行研究，给出高钾玻璃和铅钡玻璃的判断模型和相应分类方法；</a:t>
            </a:r>
            <a:endParaRPr lang="zh-CN" altLang="en-US" sz="2400" b="1" noProof="1">
              <a:solidFill>
                <a:schemeClr val="accent6"/>
              </a:solidFill>
              <a:latin typeface="+mn-lt"/>
              <a:ea typeface="+mn-ea"/>
            </a:endParaRPr>
          </a:p>
          <a:p>
            <a:pPr eaLnBrk="1" fontAlgn="auto" hangingPunct="1">
              <a:defRPr/>
            </a:pPr>
            <a:endParaRPr lang="zh-CN" altLang="en-US" sz="2400" b="1" noProof="1">
              <a:solidFill>
                <a:schemeClr val="accent6"/>
              </a:solidFill>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问题二</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453231" y="1918672"/>
            <a:ext cx="10541672" cy="370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通过观察数据特点，我们认为利用</a:t>
            </a:r>
            <a:r>
              <a:rPr lang="en-US" altLang="zh-CN">
                <a:effectLst/>
                <a:latin typeface="+mj-ea"/>
                <a:ea typeface="+mj-ea"/>
                <a:cs typeface="Times New Roman" panose="02020603050405020304" pitchFamily="18" charset="0"/>
              </a:rPr>
              <a:t>K-means</a:t>
            </a:r>
            <a:r>
              <a:rPr lang="zh-CN" altLang="en-US">
                <a:effectLst/>
                <a:latin typeface="+mj-ea"/>
                <a:ea typeface="+mj-ea"/>
                <a:cs typeface="Times New Roman" panose="02020603050405020304" pitchFamily="18" charset="0"/>
              </a:rPr>
              <a:t>聚类算法可以很好的对这两种玻璃进行再一次的亚分类</a:t>
            </a: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endParaRPr lang="zh-CN" altLang="en-US">
              <a:effectLst/>
              <a:highlight>
                <a:srgbClr val="FFFF00"/>
              </a:highlight>
              <a:latin typeface="+mj-ea"/>
              <a:ea typeface="+mj-ea"/>
              <a:cs typeface="Times New Roman" panose="02020603050405020304" pitchFamily="18" charset="0"/>
            </a:endParaRPr>
          </a:p>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我们利用系统聚类算法建立分类模型。</a:t>
            </a: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我们可以分别</a:t>
            </a:r>
            <a:r>
              <a:rPr lang="zh-CN" altLang="en-US">
                <a:effectLst/>
                <a:latin typeface="+mj-ea"/>
                <a:ea typeface="+mj-ea"/>
                <a:cs typeface="Times New Roman" panose="02020603050405020304" pitchFamily="18" charset="0"/>
              </a:rPr>
              <a:t>对模型进行</a:t>
            </a:r>
            <a:r>
              <a:rPr lang="zh-CN" altLang="en-US">
                <a:solidFill>
                  <a:srgbClr val="FF0000"/>
                </a:solidFill>
                <a:effectLst/>
                <a:latin typeface="+mj-ea"/>
                <a:ea typeface="+mj-ea"/>
                <a:cs typeface="Times New Roman" panose="02020603050405020304" pitchFamily="18" charset="0"/>
              </a:rPr>
              <a:t>五折交叉分析</a:t>
            </a:r>
            <a:r>
              <a:rPr lang="zh-CN" altLang="en-US">
                <a:effectLst/>
                <a:latin typeface="+mj-ea"/>
                <a:ea typeface="+mj-ea"/>
                <a:cs typeface="Times New Roman" panose="02020603050405020304" pitchFamily="18" charset="0"/>
              </a:rPr>
              <a:t>验证和添加高斯噪声，来进行合理性和灵敏度的分析。</a:t>
            </a:r>
            <a:endParaRPr lang="zh-CN" altLang="en-US">
              <a:solidFill>
                <a:srgbClr val="808080"/>
              </a:solidFill>
              <a:latin typeface="+mj-ea"/>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6213" y="955807"/>
            <a:ext cx="12052725" cy="1200329"/>
          </a:xfrm>
          <a:prstGeom prst="rect">
            <a:avLst/>
          </a:prstGeom>
          <a:noFill/>
        </p:spPr>
        <p:txBody>
          <a:bodyPr wrap="square">
            <a:spAutoFit/>
          </a:bodyPr>
          <a:lstStyle/>
          <a:p>
            <a:pPr eaLnBrk="1" fontAlgn="auto" hangingPunct="1">
              <a:defRPr/>
            </a:pPr>
            <a:r>
              <a:rPr lang="zh-CN" altLang="en-US" sz="2400" b="1" noProof="1">
                <a:solidFill>
                  <a:schemeClr val="accent6"/>
                </a:solidFill>
                <a:latin typeface="+mn-lt"/>
                <a:ea typeface="+mn-ea"/>
              </a:rPr>
              <a:t>问题三：利用我们建立的模型对附件表单</a:t>
            </a:r>
            <a:r>
              <a:rPr lang="en-US" altLang="zh-CN" sz="2400" b="1" noProof="1">
                <a:solidFill>
                  <a:schemeClr val="accent6"/>
                </a:solidFill>
                <a:latin typeface="+mn-lt"/>
                <a:ea typeface="+mn-ea"/>
              </a:rPr>
              <a:t>3</a:t>
            </a:r>
            <a:r>
              <a:rPr lang="zh-CN" altLang="en-US" sz="2400" b="1" noProof="1">
                <a:solidFill>
                  <a:schemeClr val="accent6"/>
                </a:solidFill>
                <a:latin typeface="+mn-lt"/>
                <a:ea typeface="+mn-ea"/>
              </a:rPr>
              <a:t>中的未知类别的玻璃文物的化学成分进行分析，鉴别其所属种类。</a:t>
            </a:r>
            <a:endParaRPr lang="zh-CN" altLang="en-US" sz="2400" b="1" noProof="1">
              <a:solidFill>
                <a:schemeClr val="accent6"/>
              </a:solidFill>
              <a:latin typeface="+mn-lt"/>
              <a:ea typeface="+mn-ea"/>
            </a:endParaRPr>
          </a:p>
          <a:p>
            <a:pPr eaLnBrk="1" fontAlgn="auto" hangingPunct="1">
              <a:defRPr/>
            </a:pPr>
            <a:endParaRPr lang="zh-CN" altLang="en-US" sz="2400" b="1" noProof="1">
              <a:solidFill>
                <a:schemeClr val="accent6"/>
              </a:solidFill>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问题三</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272134" y="2288426"/>
            <a:ext cx="11480595" cy="267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我们采取的方法是先对其进行大类分类，在大类基础上进行亚类分类。</a:t>
            </a: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此题我们有三部分预测与拟合：根据未分化文物的数据预测基本类型，根据已分化数据预测其分化前的数据，最终选择</a:t>
            </a:r>
            <a:r>
              <a:rPr lang="zh-CN" altLang="en-US">
                <a:solidFill>
                  <a:srgbClr val="FF0000"/>
                </a:solidFill>
                <a:effectLst/>
                <a:latin typeface="+mj-ea"/>
                <a:ea typeface="+mj-ea"/>
                <a:cs typeface="Times New Roman" panose="02020603050405020304" pitchFamily="18" charset="0"/>
              </a:rPr>
              <a:t>卷积神经网络</a:t>
            </a:r>
            <a:r>
              <a:rPr lang="zh-CN" altLang="en-US">
                <a:effectLst/>
                <a:latin typeface="+mj-ea"/>
                <a:ea typeface="+mj-ea"/>
                <a:cs typeface="Times New Roman" panose="02020603050405020304" pitchFamily="18" charset="0"/>
              </a:rPr>
              <a:t>综合前两部分结果作为特征预测亚类，涉及到模型融合部分。</a:t>
            </a:r>
            <a:endParaRPr lang="zh-CN" altLang="en-US">
              <a:effectLst/>
              <a:latin typeface="+mj-ea"/>
              <a:ea typeface="+mj-ea"/>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2134" y="967353"/>
            <a:ext cx="11574725" cy="830997"/>
          </a:xfrm>
          <a:prstGeom prst="rect">
            <a:avLst/>
          </a:prstGeom>
          <a:noFill/>
        </p:spPr>
        <p:txBody>
          <a:bodyPr wrap="square">
            <a:spAutoFit/>
          </a:bodyPr>
          <a:lstStyle/>
          <a:p>
            <a:pPr eaLnBrk="1" fontAlgn="auto" hangingPunct="1">
              <a:defRPr/>
            </a:pPr>
            <a:r>
              <a:rPr lang="zh-CN" altLang="en-US" sz="2400" b="1" noProof="1">
                <a:solidFill>
                  <a:schemeClr val="accent6"/>
                </a:solidFill>
                <a:latin typeface="+mn-lt"/>
                <a:ea typeface="+mn-ea"/>
              </a:rPr>
              <a:t>问题四：分析不同类别其化学成分含量之间的关联性和差异性，并给出分析。</a:t>
            </a:r>
            <a:endParaRPr lang="zh-CN" altLang="en-US" sz="2400" b="1" noProof="1">
              <a:solidFill>
                <a:schemeClr val="accent6"/>
              </a:solidFill>
              <a:latin typeface="+mn-lt"/>
              <a:ea typeface="+mn-ea"/>
            </a:endParaRPr>
          </a:p>
          <a:p>
            <a:pPr eaLnBrk="1" fontAlgn="auto" hangingPunct="1">
              <a:defRPr/>
            </a:pPr>
            <a:endParaRPr lang="zh-CN" altLang="en-US" sz="2400" b="1" noProof="1">
              <a:solidFill>
                <a:schemeClr val="accent6"/>
              </a:solidFill>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问题四</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453231" y="2436654"/>
            <a:ext cx="10987401" cy="267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为了能直观的反应关联关系，我们利用 函数采用</a:t>
            </a:r>
            <a:r>
              <a:rPr lang="zh-CN" altLang="en-US">
                <a:solidFill>
                  <a:srgbClr val="FF0000"/>
                </a:solidFill>
                <a:effectLst/>
                <a:latin typeface="+mj-ea"/>
                <a:ea typeface="+mj-ea"/>
                <a:cs typeface="Times New Roman" panose="02020603050405020304" pitchFamily="18" charset="0"/>
              </a:rPr>
              <a:t>皮尔逊方法</a:t>
            </a:r>
            <a:r>
              <a:rPr lang="zh-CN" altLang="en-US">
                <a:effectLst/>
                <a:latin typeface="+mj-ea"/>
                <a:ea typeface="+mj-ea"/>
                <a:cs typeface="Times New Roman" panose="02020603050405020304" pitchFamily="18" charset="0"/>
              </a:rPr>
              <a:t>求相关性</a:t>
            </a:r>
            <a:r>
              <a:rPr lang="en-US" altLang="zh-CN">
                <a:effectLst/>
                <a:latin typeface="+mj-ea"/>
                <a:ea typeface="+mj-ea"/>
                <a:cs typeface="Times New Roman" panose="02020603050405020304" pitchFamily="18" charset="0"/>
              </a:rPr>
              <a:t>,</a:t>
            </a:r>
            <a:r>
              <a:rPr lang="zh-CN" altLang="en-US">
                <a:effectLst/>
                <a:latin typeface="+mj-ea"/>
                <a:ea typeface="+mj-ea"/>
                <a:cs typeface="Times New Roman" panose="02020603050405020304" pitchFamily="18" charset="0"/>
              </a:rPr>
              <a:t>并通过</a:t>
            </a:r>
            <a:r>
              <a:rPr lang="zh-CN" altLang="en-US">
                <a:solidFill>
                  <a:srgbClr val="FF0000"/>
                </a:solidFill>
                <a:effectLst/>
                <a:latin typeface="+mj-ea"/>
                <a:ea typeface="+mj-ea"/>
                <a:cs typeface="Times New Roman" panose="02020603050405020304" pitchFamily="18" charset="0"/>
              </a:rPr>
              <a:t>热图</a:t>
            </a:r>
            <a:r>
              <a:rPr lang="zh-CN" altLang="en-US">
                <a:effectLst/>
                <a:latin typeface="+mj-ea"/>
                <a:ea typeface="+mj-ea"/>
                <a:cs typeface="Times New Roman" panose="02020603050405020304" pitchFamily="18" charset="0"/>
              </a:rPr>
              <a:t>的形式表示出来。</a:t>
            </a: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endParaRPr lang="zh-CN" altLang="en-US">
              <a:effectLst/>
              <a:latin typeface="+mj-ea"/>
              <a:ea typeface="+mj-ea"/>
              <a:cs typeface="Times New Roman" panose="02020603050405020304" pitchFamily="18" charset="0"/>
            </a:endParaRPr>
          </a:p>
          <a:p>
            <a:pPr algn="just" eaLnBrk="1" hangingPunct="1">
              <a:lnSpc>
                <a:spcPct val="120000"/>
              </a:lnSpc>
              <a:spcBef>
                <a:spcPct val="0"/>
              </a:spcBef>
              <a:buFontTx/>
              <a:buNone/>
            </a:pPr>
            <a:r>
              <a:rPr lang="zh-CN" altLang="en-US">
                <a:effectLst/>
                <a:latin typeface="+mj-ea"/>
                <a:ea typeface="+mj-ea"/>
                <a:cs typeface="Times New Roman" panose="02020603050405020304" pitchFamily="18" charset="0"/>
              </a:rPr>
              <a:t>因此，我们又引入</a:t>
            </a:r>
            <a:r>
              <a:rPr lang="zh-CN" altLang="en-US">
                <a:solidFill>
                  <a:srgbClr val="FF0000"/>
                </a:solidFill>
                <a:effectLst/>
                <a:latin typeface="+mj-ea"/>
                <a:ea typeface="+mj-ea"/>
                <a:cs typeface="Times New Roman" panose="02020603050405020304" pitchFamily="18" charset="0"/>
              </a:rPr>
              <a:t>独立性检验</a:t>
            </a:r>
            <a:r>
              <a:rPr lang="zh-CN" altLang="en-US">
                <a:effectLst/>
                <a:latin typeface="+mj-ea"/>
                <a:ea typeface="+mj-ea"/>
                <a:cs typeface="Times New Roman" panose="02020603050405020304" pitchFamily="18" charset="0"/>
              </a:rPr>
              <a:t>，通过调用 库，对每组对象进行全面的相关性分析及差异性分析。</a:t>
            </a:r>
            <a:endParaRPr lang="zh-CN" altLang="en-US">
              <a:effectLst/>
              <a:latin typeface="+mj-ea"/>
              <a:ea typeface="+mj-ea"/>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867" name="文本框 2"/>
          <p:cNvSpPr txBox="1">
            <a:spLocks noChangeArrowheads="1"/>
          </p:cNvSpPr>
          <p:nvPr/>
        </p:nvSpPr>
        <p:spPr bwMode="auto">
          <a:xfrm>
            <a:off x="5619750" y="3016772"/>
            <a:ext cx="63373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第二部分 模型的建立与</a:t>
            </a:r>
            <a:r>
              <a:rPr lang="zh-CN" altLang="en-US" sz="3600" b="1">
                <a:solidFill>
                  <a:srgbClr val="4B649F"/>
                </a:solidFill>
              </a:rPr>
              <a:t>求解</a:t>
            </a:r>
            <a:endParaRPr lang="zh-CN" altLang="en-US" sz="3600" b="1">
              <a:solidFill>
                <a:srgbClr val="4B649F"/>
              </a:solidFill>
            </a:endParaRPr>
          </a:p>
        </p:txBody>
      </p:sp>
      <p:pic>
        <p:nvPicPr>
          <p:cNvPr id="3686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问题一</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5"/>
          <p:cNvSpPr txBox="1">
            <a:spLocks noChangeArrowheads="1"/>
          </p:cNvSpPr>
          <p:nvPr/>
        </p:nvSpPr>
        <p:spPr bwMode="auto">
          <a:xfrm>
            <a:off x="265643" y="986145"/>
            <a:ext cx="5744151"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2400" b="1">
                <a:effectLst/>
                <a:latin typeface="+mj-ea"/>
                <a:ea typeface="+mj-ea"/>
                <a:cs typeface="Times New Roman" panose="02020603050405020304" pitchFamily="18" charset="0"/>
              </a:rPr>
              <a:t>数据预处理</a:t>
            </a:r>
            <a:endParaRPr lang="en-US" altLang="zh-CN" sz="2400" b="1">
              <a:latin typeface="+mj-ea"/>
              <a:ea typeface="+mj-ea"/>
              <a:cs typeface="Times New Roman" panose="02020603050405020304" pitchFamily="18" charset="0"/>
            </a:endParaRPr>
          </a:p>
        </p:txBody>
      </p:sp>
      <p:sp>
        <p:nvSpPr>
          <p:cNvPr id="13" name="文本框 12"/>
          <p:cNvSpPr txBox="1"/>
          <p:nvPr/>
        </p:nvSpPr>
        <p:spPr>
          <a:xfrm>
            <a:off x="5712337" y="3356933"/>
            <a:ext cx="6098240" cy="1198880"/>
          </a:xfrm>
          <a:prstGeom prst="rect">
            <a:avLst/>
          </a:prstGeom>
          <a:noFill/>
        </p:spPr>
        <p:txBody>
          <a:bodyPr wrap="square">
            <a:spAutoFit/>
          </a:bodyPr>
          <a:lstStyle/>
          <a:p>
            <a:r>
              <a:rPr lang="en-US" altLang="zh-CN" sz="2400"/>
              <a:t>      </a:t>
            </a:r>
            <a:r>
              <a:rPr lang="zh-CN" altLang="en-US" sz="2400"/>
              <a:t>可以看出所有采样点中存在两个无效数据，对应表单</a:t>
            </a:r>
            <a:r>
              <a:rPr lang="en-US" altLang="zh-CN" sz="2400"/>
              <a:t>2</a:t>
            </a:r>
            <a:r>
              <a:rPr lang="zh-CN" altLang="en-US" sz="2400"/>
              <a:t>中的</a:t>
            </a:r>
            <a:r>
              <a:rPr lang="en-US" altLang="zh-CN" sz="2400"/>
              <a:t>17</a:t>
            </a:r>
            <a:r>
              <a:rPr lang="zh-CN" altLang="en-US" sz="2400"/>
              <a:t>与</a:t>
            </a:r>
            <a:r>
              <a:rPr lang="en-US" altLang="zh-CN" sz="2400"/>
              <a:t>19</a:t>
            </a:r>
            <a:r>
              <a:rPr lang="zh-CN" altLang="en-US" sz="2400"/>
              <a:t>采样点，我们对其进行了剔除。</a:t>
            </a:r>
            <a:endParaRPr lang="zh-CN" altLang="en-US" sz="2400"/>
          </a:p>
        </p:txBody>
      </p:sp>
      <p:sp>
        <p:nvSpPr>
          <p:cNvPr id="15" name="文本框 14"/>
          <p:cNvSpPr txBox="1"/>
          <p:nvPr/>
        </p:nvSpPr>
        <p:spPr>
          <a:xfrm>
            <a:off x="2764180" y="286008"/>
            <a:ext cx="9294470" cy="460375"/>
          </a:xfrm>
          <a:prstGeom prst="rect">
            <a:avLst/>
          </a:prstGeom>
          <a:noFill/>
        </p:spPr>
        <p:txBody>
          <a:bodyPr wrap="square">
            <a:spAutoFit/>
          </a:bodyPr>
          <a:lstStyle/>
          <a:p>
            <a:endParaRPr lang="zh-CN" altLang="en-US" sz="2400">
              <a:highlight>
                <a:srgbClr val="FFFF00"/>
              </a:highlight>
            </a:endParaRPr>
          </a:p>
        </p:txBody>
      </p:sp>
      <p:sp>
        <p:nvSpPr>
          <p:cNvPr id="14" name="文本框 13"/>
          <p:cNvSpPr txBox="1"/>
          <p:nvPr/>
        </p:nvSpPr>
        <p:spPr>
          <a:xfrm>
            <a:off x="265642" y="1469743"/>
            <a:ext cx="10169275" cy="460375"/>
          </a:xfrm>
          <a:prstGeom prst="rect">
            <a:avLst/>
          </a:prstGeom>
          <a:noFill/>
        </p:spPr>
        <p:txBody>
          <a:bodyPr wrap="square">
            <a:spAutoFit/>
          </a:bodyPr>
          <a:lstStyle/>
          <a:p>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rPr>
              <a:t>对各采样点数据进行可视化处理：</a:t>
            </a:r>
            <a:endParaRPr lang="zh-CN" altLang="en-US">
              <a:highlight>
                <a:srgbClr val="FFFF00"/>
              </a:highlight>
            </a:endParaRPr>
          </a:p>
        </p:txBody>
      </p:sp>
      <p:pic>
        <p:nvPicPr>
          <p:cNvPr id="18" name="图片 17"/>
          <p:cNvPicPr>
            <a:picLocks noChangeAspect="1"/>
          </p:cNvPicPr>
          <p:nvPr/>
        </p:nvPicPr>
        <p:blipFill>
          <a:blip r:embed="rId2"/>
          <a:stretch>
            <a:fillRect/>
          </a:stretch>
        </p:blipFill>
        <p:spPr>
          <a:xfrm>
            <a:off x="133350" y="2143594"/>
            <a:ext cx="5578987" cy="40703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868363" y="2540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问题一模型的建立与分析</a:t>
            </a: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文本框 7"/>
          <p:cNvSpPr txBox="1"/>
          <p:nvPr/>
        </p:nvSpPr>
        <p:spPr>
          <a:xfrm>
            <a:off x="272134" y="1021158"/>
            <a:ext cx="6098458" cy="461665"/>
          </a:xfrm>
          <a:prstGeom prst="rect">
            <a:avLst/>
          </a:prstGeom>
          <a:noFill/>
        </p:spPr>
        <p:txBody>
          <a:bodyPr wrap="square">
            <a:spAutoFit/>
          </a:bodyPr>
          <a:lstStyle/>
          <a:p>
            <a:pPr eaLnBrk="1" fontAlgn="auto" hangingPunct="1">
              <a:defRPr/>
            </a:pPr>
            <a:r>
              <a:rPr lang="zh-CN" altLang="en-US" sz="2400" b="1" noProof="1"/>
              <a:t>卡方检验</a:t>
            </a:r>
            <a:endParaRPr lang="zh-CN" altLang="en-US" sz="2400" b="1" noProof="1"/>
          </a:p>
        </p:txBody>
      </p:sp>
      <p:pic>
        <p:nvPicPr>
          <p:cNvPr id="4" name="图片 3"/>
          <p:cNvPicPr>
            <a:picLocks noChangeAspect="1"/>
          </p:cNvPicPr>
          <p:nvPr/>
        </p:nvPicPr>
        <p:blipFill>
          <a:blip r:embed="rId2"/>
          <a:stretch>
            <a:fillRect/>
          </a:stretch>
        </p:blipFill>
        <p:spPr>
          <a:xfrm>
            <a:off x="3964319" y="1353083"/>
            <a:ext cx="2891761" cy="996675"/>
          </a:xfrm>
          <a:prstGeom prst="rect">
            <a:avLst/>
          </a:prstGeom>
        </p:spPr>
      </p:pic>
      <p:sp>
        <p:nvSpPr>
          <p:cNvPr id="7" name="文本框 6"/>
          <p:cNvSpPr txBox="1"/>
          <p:nvPr/>
        </p:nvSpPr>
        <p:spPr>
          <a:xfrm>
            <a:off x="634328" y="2386140"/>
            <a:ext cx="9693013" cy="400110"/>
          </a:xfrm>
          <a:prstGeom prst="rect">
            <a:avLst/>
          </a:prstGeom>
          <a:noFill/>
        </p:spPr>
        <p:txBody>
          <a:bodyPr wrap="square">
            <a:spAutoFit/>
          </a:bodyPr>
          <a:lstStyle/>
          <a:p>
            <a:r>
              <a:rPr lang="zh-CN" altLang="en-US" sz="2000"/>
              <a:t>若卡方值越大，则说明玻璃特征组合</a:t>
            </a:r>
            <a:r>
              <a:rPr lang="en-US" altLang="zh-CN" sz="2000"/>
              <a:t>X</a:t>
            </a:r>
            <a:r>
              <a:rPr lang="zh-CN" altLang="en-US" sz="2000"/>
              <a:t>与风化</a:t>
            </a:r>
            <a:r>
              <a:rPr lang="en-US" altLang="zh-CN" sz="2000"/>
              <a:t>Y</a:t>
            </a:r>
            <a:r>
              <a:rPr lang="zh-CN" altLang="en-US" sz="2000"/>
              <a:t>有关系的可能性越大。</a:t>
            </a:r>
            <a:endParaRPr lang="zh-CN" altLang="en-US" sz="2000"/>
          </a:p>
        </p:txBody>
      </p:sp>
      <p:pic>
        <p:nvPicPr>
          <p:cNvPr id="17" name="图片 16"/>
          <p:cNvPicPr>
            <a:picLocks noChangeAspect="1"/>
          </p:cNvPicPr>
          <p:nvPr/>
        </p:nvPicPr>
        <p:blipFill>
          <a:blip r:embed="rId3"/>
          <a:stretch>
            <a:fillRect/>
          </a:stretch>
        </p:blipFill>
        <p:spPr>
          <a:xfrm>
            <a:off x="730250" y="2710335"/>
            <a:ext cx="10125522" cy="2310450"/>
          </a:xfrm>
          <a:prstGeom prst="rect">
            <a:avLst/>
          </a:prstGeom>
        </p:spPr>
      </p:pic>
      <p:sp>
        <p:nvSpPr>
          <p:cNvPr id="22" name="文本框 21"/>
          <p:cNvSpPr txBox="1"/>
          <p:nvPr/>
        </p:nvSpPr>
        <p:spPr>
          <a:xfrm>
            <a:off x="474559" y="5105082"/>
            <a:ext cx="10592370" cy="1322070"/>
          </a:xfrm>
          <a:prstGeom prst="rect">
            <a:avLst/>
          </a:prstGeom>
          <a:noFill/>
        </p:spPr>
        <p:txBody>
          <a:bodyPr wrap="square">
            <a:spAutoFit/>
          </a:bodyPr>
          <a:lstStyle/>
          <a:p>
            <a:r>
              <a:rPr lang="zh-CN" altLang="en-US" sz="2000" b="1">
                <a:solidFill>
                  <a:srgbClr val="FF0000"/>
                </a:solidFill>
              </a:rPr>
              <a:t>其中的玻璃特征组合中，颜色、纹饰</a:t>
            </a:r>
            <a:r>
              <a:rPr lang="en-US" altLang="zh-CN" sz="2000" b="1">
                <a:solidFill>
                  <a:srgbClr val="FF0000"/>
                </a:solidFill>
              </a:rPr>
              <a:t>-</a:t>
            </a:r>
            <a:r>
              <a:rPr lang="zh-CN" altLang="en-US" sz="2000" b="1">
                <a:solidFill>
                  <a:srgbClr val="FF0000"/>
                </a:solidFill>
              </a:rPr>
              <a:t>颜色与类型</a:t>
            </a:r>
            <a:r>
              <a:rPr lang="en-US" altLang="zh-CN" sz="2000" b="1">
                <a:solidFill>
                  <a:srgbClr val="FF0000"/>
                </a:solidFill>
              </a:rPr>
              <a:t>-</a:t>
            </a:r>
            <a:r>
              <a:rPr lang="zh-CN" altLang="en-US" sz="2000" b="1">
                <a:solidFill>
                  <a:srgbClr val="FF0000"/>
                </a:solidFill>
              </a:rPr>
              <a:t>颜色的</a:t>
            </a:r>
            <a:r>
              <a:rPr lang="en-US" altLang="zh-CN" sz="2000" b="1">
                <a:solidFill>
                  <a:srgbClr val="FF0000"/>
                </a:solidFill>
              </a:rPr>
              <a:t>P</a:t>
            </a:r>
            <a:r>
              <a:rPr lang="zh-CN" altLang="en-US" sz="2000" b="1">
                <a:solidFill>
                  <a:srgbClr val="FF0000"/>
                </a:solidFill>
              </a:rPr>
              <a:t>值均大于</a:t>
            </a:r>
            <a:r>
              <a:rPr lang="en-US" altLang="zh-CN" sz="2000" b="1">
                <a:solidFill>
                  <a:srgbClr val="FF0000"/>
                </a:solidFill>
              </a:rPr>
              <a:t>0.5</a:t>
            </a:r>
            <a:r>
              <a:rPr lang="zh-CN" altLang="en-US" sz="2000" b="1">
                <a:solidFill>
                  <a:srgbClr val="FF0000"/>
                </a:solidFill>
              </a:rPr>
              <a:t>，</a:t>
            </a:r>
            <a:r>
              <a:rPr lang="zh-CN" altLang="en-US" sz="2000" b="1"/>
              <a:t>可以认为其与玻璃是否 风化没有显著性，而与玻璃是否风化具有显著性的玻璃特征为</a:t>
            </a:r>
            <a:r>
              <a:rPr lang="en-US" altLang="zh-CN" sz="2000" b="1"/>
              <a:t>:</a:t>
            </a:r>
            <a:r>
              <a:rPr lang="zh-CN" altLang="en-US" sz="2000" b="1"/>
              <a:t>纹饰</a:t>
            </a:r>
            <a:r>
              <a:rPr lang="en-US" altLang="zh-CN" sz="2000" b="1"/>
              <a:t>-</a:t>
            </a:r>
            <a:r>
              <a:rPr lang="zh-CN" altLang="en-US" sz="2000" b="1"/>
              <a:t>类型组合。同时也可以得到玻璃 的纹饰</a:t>
            </a:r>
            <a:r>
              <a:rPr lang="en-US" altLang="zh-CN" sz="2000" b="1"/>
              <a:t>,</a:t>
            </a:r>
            <a:r>
              <a:rPr lang="zh-CN" altLang="en-US" sz="2000" b="1"/>
              <a:t>类型也能显著的影响玻璃是否风化，但是纹饰</a:t>
            </a:r>
            <a:r>
              <a:rPr lang="en-US" altLang="zh-CN" sz="2000" b="1"/>
              <a:t>-</a:t>
            </a:r>
            <a:r>
              <a:rPr lang="zh-CN" altLang="en-US" sz="2000" b="1"/>
              <a:t>类型组合与玻璃是否风化的关联性最大。</a:t>
            </a:r>
            <a:endParaRPr lang="zh-CN" altLang="en-US" sz="20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PP_MARK_KEY" val="655f0f17-4eb0-4fdf-9c15-22ec9afccd04"/>
  <p:tag name="COMMONDATA" val="eyJoZGlkIjoiYmYxNTVhOTIxNWU4MzUyN2NlMWZiYTVlZTg5YTgzMTAifQ=="/>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Words>
  <Application>WPS 演示</Application>
  <PresentationFormat>宽屏</PresentationFormat>
  <Paragraphs>173</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24</vt:i4>
      </vt:variant>
    </vt:vector>
  </HeadingPairs>
  <TitlesOfParts>
    <vt:vector size="36" baseType="lpstr">
      <vt:lpstr>Arial</vt:lpstr>
      <vt:lpstr>宋体</vt:lpstr>
      <vt:lpstr>Wingdings</vt:lpstr>
      <vt:lpstr>微软雅黑</vt:lpstr>
      <vt:lpstr>Calibri</vt:lpstr>
      <vt:lpstr>Times New Roman</vt:lpstr>
      <vt:lpstr>Arial Unicode MS</vt:lpstr>
      <vt:lpstr>等线</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于小于</cp:lastModifiedBy>
  <cp:revision>41</cp:revision>
  <dcterms:created xsi:type="dcterms:W3CDTF">2016-01-15T03:19:00Z</dcterms:created>
  <dcterms:modified xsi:type="dcterms:W3CDTF">2023-07-29T04:09:28Z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F5E15D266AEF4C7B895DBBCBBA104063_13</vt:lpwstr>
  </property>
</Properties>
</file>