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8" r:id="rId3"/>
    <p:sldId id="381" r:id="rId4"/>
    <p:sldId id="259" r:id="rId5"/>
    <p:sldId id="326" r:id="rId6"/>
    <p:sldId id="261" r:id="rId7"/>
    <p:sldId id="265" r:id="rId8"/>
    <p:sldId id="266" r:id="rId9"/>
    <p:sldId id="267" r:id="rId10"/>
    <p:sldId id="274" r:id="rId11"/>
    <p:sldId id="275" r:id="rId12"/>
    <p:sldId id="278" r:id="rId13"/>
    <p:sldId id="296" r:id="rId14"/>
    <p:sldId id="268" r:id="rId15"/>
    <p:sldId id="269" r:id="rId16"/>
    <p:sldId id="270" r:id="rId17"/>
    <p:sldId id="271" r:id="rId18"/>
    <p:sldId id="279" r:id="rId19"/>
    <p:sldId id="280" r:id="rId20"/>
    <p:sldId id="276" r:id="rId21"/>
    <p:sldId id="277" r:id="rId22"/>
    <p:sldId id="281" r:id="rId23"/>
    <p:sldId id="282" r:id="rId24"/>
    <p:sldId id="284" r:id="rId25"/>
    <p:sldId id="283" r:id="rId26"/>
    <p:sldId id="285" r:id="rId27"/>
    <p:sldId id="286" r:id="rId28"/>
    <p:sldId id="287" r:id="rId29"/>
    <p:sldId id="288" r:id="rId30"/>
    <p:sldId id="290" r:id="rId31"/>
    <p:sldId id="291" r:id="rId32"/>
    <p:sldId id="289" r:id="rId33"/>
    <p:sldId id="293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5" r:id="rId42"/>
    <p:sldId id="306" r:id="rId43"/>
    <p:sldId id="312" r:id="rId44"/>
    <p:sldId id="307" r:id="rId45"/>
    <p:sldId id="308" r:id="rId46"/>
    <p:sldId id="313" r:id="rId47"/>
    <p:sldId id="314" r:id="rId48"/>
    <p:sldId id="324" r:id="rId49"/>
    <p:sldId id="315" r:id="rId50"/>
    <p:sldId id="316" r:id="rId51"/>
    <p:sldId id="320" r:id="rId52"/>
    <p:sldId id="321" r:id="rId53"/>
    <p:sldId id="322" r:id="rId54"/>
    <p:sldId id="327" r:id="rId55"/>
    <p:sldId id="328" r:id="rId56"/>
    <p:sldId id="329" r:id="rId57"/>
    <p:sldId id="325" r:id="rId58"/>
  </p:sldIdLst>
  <p:sldSz cx="9144000" cy="6858000" type="screen4x3"/>
  <p:notesSz cx="6858000" cy="9144000"/>
  <p:custDataLst>
    <p:tags r:id="rId6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FFFF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99FF"/>
    <a:srgbClr val="66FF33"/>
    <a:srgbClr val="FF9900"/>
    <a:srgbClr val="FFCC00"/>
    <a:srgbClr val="FFFF00"/>
    <a:srgbClr val="FF3300"/>
    <a:srgbClr val="00FF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6"/>
    <p:restoredTop sz="94660"/>
  </p:normalViewPr>
  <p:slideViewPr>
    <p:cSldViewPr showGuides="1">
      <p:cViewPr varScale="1">
        <p:scale>
          <a:sx n="77" d="100"/>
          <a:sy n="77" d="100"/>
        </p:scale>
        <p:origin x="964" y="64"/>
      </p:cViewPr>
      <p:guideLst>
        <p:guide orient="horz" pos="2154"/>
        <p:guide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gs" Target="tags/tag2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emf"/><Relationship Id="rId8" Type="http://schemas.openxmlformats.org/officeDocument/2006/relationships/image" Target="../media/image10.emf"/><Relationship Id="rId7" Type="http://schemas.openxmlformats.org/officeDocument/2006/relationships/image" Target="../media/image9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2" Type="http://schemas.openxmlformats.org/officeDocument/2006/relationships/image" Target="../media/image14.emf"/><Relationship Id="rId11" Type="http://schemas.openxmlformats.org/officeDocument/2006/relationships/image" Target="../media/image13.emf"/><Relationship Id="rId10" Type="http://schemas.openxmlformats.org/officeDocument/2006/relationships/image" Target="../media/image12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emf"/><Relationship Id="rId8" Type="http://schemas.openxmlformats.org/officeDocument/2006/relationships/image" Target="../media/image119.emf"/><Relationship Id="rId7" Type="http://schemas.openxmlformats.org/officeDocument/2006/relationships/image" Target="../media/image118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4" Type="http://schemas.openxmlformats.org/officeDocument/2006/relationships/image" Target="../media/image125.emf"/><Relationship Id="rId13" Type="http://schemas.openxmlformats.org/officeDocument/2006/relationships/image" Target="../media/image124.emf"/><Relationship Id="rId12" Type="http://schemas.openxmlformats.org/officeDocument/2006/relationships/image" Target="../media/image123.emf"/><Relationship Id="rId11" Type="http://schemas.openxmlformats.org/officeDocument/2006/relationships/image" Target="../media/image122.emf"/><Relationship Id="rId10" Type="http://schemas.openxmlformats.org/officeDocument/2006/relationships/image" Target="../media/image121.emf"/><Relationship Id="rId1" Type="http://schemas.openxmlformats.org/officeDocument/2006/relationships/image" Target="../media/image1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emf"/><Relationship Id="rId8" Type="http://schemas.openxmlformats.org/officeDocument/2006/relationships/image" Target="../media/image134.emf"/><Relationship Id="rId7" Type="http://schemas.openxmlformats.org/officeDocument/2006/relationships/image" Target="../media/image133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1" Type="http://schemas.openxmlformats.org/officeDocument/2006/relationships/image" Target="../media/image137.emf"/><Relationship Id="rId10" Type="http://schemas.openxmlformats.org/officeDocument/2006/relationships/image" Target="../media/image136.emf"/><Relationship Id="rId1" Type="http://schemas.openxmlformats.org/officeDocument/2006/relationships/image" Target="../media/image127.e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2.emf"/><Relationship Id="rId4" Type="http://schemas.openxmlformats.org/officeDocument/2006/relationships/image" Target="../media/image141.emf"/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image" Target="../media/image138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1.emf"/><Relationship Id="rId8" Type="http://schemas.openxmlformats.org/officeDocument/2006/relationships/image" Target="../media/image150.emf"/><Relationship Id="rId7" Type="http://schemas.openxmlformats.org/officeDocument/2006/relationships/image" Target="../media/image149.w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2" Type="http://schemas.openxmlformats.org/officeDocument/2006/relationships/image" Target="../media/image154.wmf"/><Relationship Id="rId11" Type="http://schemas.openxmlformats.org/officeDocument/2006/relationships/image" Target="../media/image153.wmf"/><Relationship Id="rId10" Type="http://schemas.openxmlformats.org/officeDocument/2006/relationships/image" Target="../media/image152.emf"/><Relationship Id="rId1" Type="http://schemas.openxmlformats.org/officeDocument/2006/relationships/image" Target="../media/image143.e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2.emf"/><Relationship Id="rId6" Type="http://schemas.openxmlformats.org/officeDocument/2006/relationships/image" Target="../media/image160.e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1.emf"/><Relationship Id="rId8" Type="http://schemas.openxmlformats.org/officeDocument/2006/relationships/image" Target="../media/image170.emf"/><Relationship Id="rId7" Type="http://schemas.openxmlformats.org/officeDocument/2006/relationships/image" Target="../media/image169.e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4" Type="http://schemas.openxmlformats.org/officeDocument/2006/relationships/image" Target="../media/image166.emf"/><Relationship Id="rId3" Type="http://schemas.openxmlformats.org/officeDocument/2006/relationships/image" Target="../media/image165.w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0.emf"/><Relationship Id="rId8" Type="http://schemas.openxmlformats.org/officeDocument/2006/relationships/image" Target="../media/image179.emf"/><Relationship Id="rId7" Type="http://schemas.openxmlformats.org/officeDocument/2006/relationships/image" Target="../media/image178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0" Type="http://schemas.openxmlformats.org/officeDocument/2006/relationships/image" Target="../media/image181.wmf"/><Relationship Id="rId1" Type="http://schemas.openxmlformats.org/officeDocument/2006/relationships/image" Target="../media/image17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e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3.emf"/><Relationship Id="rId8" Type="http://schemas.openxmlformats.org/officeDocument/2006/relationships/image" Target="../media/image192.emf"/><Relationship Id="rId7" Type="http://schemas.openxmlformats.org/officeDocument/2006/relationships/image" Target="../media/image191.emf"/><Relationship Id="rId6" Type="http://schemas.openxmlformats.org/officeDocument/2006/relationships/image" Target="../media/image190.emf"/><Relationship Id="rId5" Type="http://schemas.openxmlformats.org/officeDocument/2006/relationships/image" Target="../media/image189.emf"/><Relationship Id="rId4" Type="http://schemas.openxmlformats.org/officeDocument/2006/relationships/image" Target="../media/image188.emf"/><Relationship Id="rId3" Type="http://schemas.openxmlformats.org/officeDocument/2006/relationships/image" Target="../media/image187.emf"/><Relationship Id="rId2" Type="http://schemas.openxmlformats.org/officeDocument/2006/relationships/image" Target="../media/image186.emf"/><Relationship Id="rId11" Type="http://schemas.openxmlformats.org/officeDocument/2006/relationships/image" Target="../media/image195.emf"/><Relationship Id="rId10" Type="http://schemas.openxmlformats.org/officeDocument/2006/relationships/image" Target="../media/image194.emf"/><Relationship Id="rId1" Type="http://schemas.openxmlformats.org/officeDocument/2006/relationships/image" Target="../media/image185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wmf"/><Relationship Id="rId5" Type="http://schemas.openxmlformats.org/officeDocument/2006/relationships/image" Target="../media/image19.e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4.emf"/><Relationship Id="rId8" Type="http://schemas.openxmlformats.org/officeDocument/2006/relationships/image" Target="../media/image203.emf"/><Relationship Id="rId7" Type="http://schemas.openxmlformats.org/officeDocument/2006/relationships/image" Target="../media/image202.emf"/><Relationship Id="rId6" Type="http://schemas.openxmlformats.org/officeDocument/2006/relationships/image" Target="../media/image201.emf"/><Relationship Id="rId5" Type="http://schemas.openxmlformats.org/officeDocument/2006/relationships/image" Target="../media/image200.emf"/><Relationship Id="rId4" Type="http://schemas.openxmlformats.org/officeDocument/2006/relationships/image" Target="../media/image199.emf"/><Relationship Id="rId3" Type="http://schemas.openxmlformats.org/officeDocument/2006/relationships/image" Target="../media/image198.emf"/><Relationship Id="rId2" Type="http://schemas.openxmlformats.org/officeDocument/2006/relationships/image" Target="../media/image197.emf"/><Relationship Id="rId11" Type="http://schemas.openxmlformats.org/officeDocument/2006/relationships/image" Target="../media/image206.wmf"/><Relationship Id="rId10" Type="http://schemas.openxmlformats.org/officeDocument/2006/relationships/image" Target="../media/image205.emf"/><Relationship Id="rId1" Type="http://schemas.openxmlformats.org/officeDocument/2006/relationships/image" Target="../media/image196.e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emf"/><Relationship Id="rId8" Type="http://schemas.openxmlformats.org/officeDocument/2006/relationships/image" Target="../media/image214.emf"/><Relationship Id="rId7" Type="http://schemas.openxmlformats.org/officeDocument/2006/relationships/image" Target="../media/image213.emf"/><Relationship Id="rId6" Type="http://schemas.openxmlformats.org/officeDocument/2006/relationships/image" Target="../media/image212.emf"/><Relationship Id="rId5" Type="http://schemas.openxmlformats.org/officeDocument/2006/relationships/image" Target="../media/image211.emf"/><Relationship Id="rId4" Type="http://schemas.openxmlformats.org/officeDocument/2006/relationships/image" Target="../media/image210.emf"/><Relationship Id="rId3" Type="http://schemas.openxmlformats.org/officeDocument/2006/relationships/image" Target="../media/image209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7" Type="http://schemas.openxmlformats.org/officeDocument/2006/relationships/image" Target="../media/image223.emf"/><Relationship Id="rId6" Type="http://schemas.openxmlformats.org/officeDocument/2006/relationships/image" Target="../media/image222.emf"/><Relationship Id="rId5" Type="http://schemas.openxmlformats.org/officeDocument/2006/relationships/image" Target="../media/image221.emf"/><Relationship Id="rId4" Type="http://schemas.openxmlformats.org/officeDocument/2006/relationships/image" Target="../media/image220.emf"/><Relationship Id="rId3" Type="http://schemas.openxmlformats.org/officeDocument/2006/relationships/image" Target="../media/image219.emf"/><Relationship Id="rId2" Type="http://schemas.openxmlformats.org/officeDocument/2006/relationships/image" Target="../media/image218.emf"/><Relationship Id="rId1" Type="http://schemas.openxmlformats.org/officeDocument/2006/relationships/image" Target="../media/image217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3.emf"/><Relationship Id="rId8" Type="http://schemas.openxmlformats.org/officeDocument/2006/relationships/image" Target="../media/image232.emf"/><Relationship Id="rId7" Type="http://schemas.openxmlformats.org/officeDocument/2006/relationships/image" Target="../media/image231.emf"/><Relationship Id="rId6" Type="http://schemas.openxmlformats.org/officeDocument/2006/relationships/image" Target="../media/image230.emf"/><Relationship Id="rId5" Type="http://schemas.openxmlformats.org/officeDocument/2006/relationships/image" Target="../media/image229.emf"/><Relationship Id="rId4" Type="http://schemas.openxmlformats.org/officeDocument/2006/relationships/image" Target="../media/image228.emf"/><Relationship Id="rId3" Type="http://schemas.openxmlformats.org/officeDocument/2006/relationships/image" Target="../media/image227.emf"/><Relationship Id="rId2" Type="http://schemas.openxmlformats.org/officeDocument/2006/relationships/image" Target="../media/image226.emf"/><Relationship Id="rId19" Type="http://schemas.openxmlformats.org/officeDocument/2006/relationships/image" Target="../media/image243.emf"/><Relationship Id="rId18" Type="http://schemas.openxmlformats.org/officeDocument/2006/relationships/image" Target="../media/image242.emf"/><Relationship Id="rId17" Type="http://schemas.openxmlformats.org/officeDocument/2006/relationships/image" Target="../media/image241.emf"/><Relationship Id="rId16" Type="http://schemas.openxmlformats.org/officeDocument/2006/relationships/image" Target="../media/image240.emf"/><Relationship Id="rId15" Type="http://schemas.openxmlformats.org/officeDocument/2006/relationships/image" Target="../media/image239.emf"/><Relationship Id="rId14" Type="http://schemas.openxmlformats.org/officeDocument/2006/relationships/image" Target="../media/image238.emf"/><Relationship Id="rId13" Type="http://schemas.openxmlformats.org/officeDocument/2006/relationships/image" Target="../media/image237.emf"/><Relationship Id="rId12" Type="http://schemas.openxmlformats.org/officeDocument/2006/relationships/image" Target="../media/image236.emf"/><Relationship Id="rId11" Type="http://schemas.openxmlformats.org/officeDocument/2006/relationships/image" Target="../media/image235.emf"/><Relationship Id="rId10" Type="http://schemas.openxmlformats.org/officeDocument/2006/relationships/image" Target="../media/image234.emf"/><Relationship Id="rId1" Type="http://schemas.openxmlformats.org/officeDocument/2006/relationships/image" Target="../media/image225.emf"/></Relationships>
</file>

<file path=ppt/drawings/_rels/vmlDrawing2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0.wmf"/><Relationship Id="rId6" Type="http://schemas.openxmlformats.org/officeDocument/2006/relationships/image" Target="../media/image249.emf"/><Relationship Id="rId5" Type="http://schemas.openxmlformats.org/officeDocument/2006/relationships/image" Target="../media/image248.emf"/><Relationship Id="rId4" Type="http://schemas.openxmlformats.org/officeDocument/2006/relationships/image" Target="../media/image247.emf"/><Relationship Id="rId3" Type="http://schemas.openxmlformats.org/officeDocument/2006/relationships/image" Target="../media/image246.emf"/><Relationship Id="rId2" Type="http://schemas.openxmlformats.org/officeDocument/2006/relationships/image" Target="../media/image245.emf"/><Relationship Id="rId1" Type="http://schemas.openxmlformats.org/officeDocument/2006/relationships/image" Target="../media/image244.e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6.emf"/><Relationship Id="rId5" Type="http://schemas.openxmlformats.org/officeDocument/2006/relationships/image" Target="../media/image255.emf"/><Relationship Id="rId4" Type="http://schemas.openxmlformats.org/officeDocument/2006/relationships/image" Target="../media/image254.emf"/><Relationship Id="rId3" Type="http://schemas.openxmlformats.org/officeDocument/2006/relationships/image" Target="../media/image253.emf"/><Relationship Id="rId2" Type="http://schemas.openxmlformats.org/officeDocument/2006/relationships/image" Target="../media/image252.emf"/><Relationship Id="rId1" Type="http://schemas.openxmlformats.org/officeDocument/2006/relationships/image" Target="../media/image251.e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1.emf"/><Relationship Id="rId4" Type="http://schemas.openxmlformats.org/officeDocument/2006/relationships/image" Target="../media/image260.emf"/><Relationship Id="rId3" Type="http://schemas.openxmlformats.org/officeDocument/2006/relationships/image" Target="../media/image259.emf"/><Relationship Id="rId2" Type="http://schemas.openxmlformats.org/officeDocument/2006/relationships/image" Target="../media/image258.emf"/><Relationship Id="rId1" Type="http://schemas.openxmlformats.org/officeDocument/2006/relationships/image" Target="../media/image257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0.emf"/><Relationship Id="rId8" Type="http://schemas.openxmlformats.org/officeDocument/2006/relationships/image" Target="../media/image269.emf"/><Relationship Id="rId7" Type="http://schemas.openxmlformats.org/officeDocument/2006/relationships/image" Target="../media/image268.emf"/><Relationship Id="rId6" Type="http://schemas.openxmlformats.org/officeDocument/2006/relationships/image" Target="../media/image267.emf"/><Relationship Id="rId5" Type="http://schemas.openxmlformats.org/officeDocument/2006/relationships/image" Target="../media/image266.emf"/><Relationship Id="rId4" Type="http://schemas.openxmlformats.org/officeDocument/2006/relationships/image" Target="../media/image265.emf"/><Relationship Id="rId3" Type="http://schemas.openxmlformats.org/officeDocument/2006/relationships/image" Target="../media/image264.emf"/><Relationship Id="rId2" Type="http://schemas.openxmlformats.org/officeDocument/2006/relationships/image" Target="../media/image263.emf"/><Relationship Id="rId10" Type="http://schemas.openxmlformats.org/officeDocument/2006/relationships/image" Target="../media/image271.emf"/><Relationship Id="rId1" Type="http://schemas.openxmlformats.org/officeDocument/2006/relationships/image" Target="../media/image262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emf"/><Relationship Id="rId8" Type="http://schemas.openxmlformats.org/officeDocument/2006/relationships/image" Target="../media/image279.emf"/><Relationship Id="rId7" Type="http://schemas.openxmlformats.org/officeDocument/2006/relationships/image" Target="../media/image278.emf"/><Relationship Id="rId6" Type="http://schemas.openxmlformats.org/officeDocument/2006/relationships/image" Target="../media/image277.emf"/><Relationship Id="rId5" Type="http://schemas.openxmlformats.org/officeDocument/2006/relationships/image" Target="../media/image276.emf"/><Relationship Id="rId4" Type="http://schemas.openxmlformats.org/officeDocument/2006/relationships/image" Target="../media/image275.emf"/><Relationship Id="rId3" Type="http://schemas.openxmlformats.org/officeDocument/2006/relationships/image" Target="../media/image274.emf"/><Relationship Id="rId2" Type="http://schemas.openxmlformats.org/officeDocument/2006/relationships/image" Target="../media/image273.emf"/><Relationship Id="rId10" Type="http://schemas.openxmlformats.org/officeDocument/2006/relationships/image" Target="../media/image281.emf"/><Relationship Id="rId1" Type="http://schemas.openxmlformats.org/officeDocument/2006/relationships/image" Target="../media/image272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7" Type="http://schemas.openxmlformats.org/officeDocument/2006/relationships/image" Target="../media/image288.emf"/><Relationship Id="rId6" Type="http://schemas.openxmlformats.org/officeDocument/2006/relationships/image" Target="../media/image287.emf"/><Relationship Id="rId5" Type="http://schemas.openxmlformats.org/officeDocument/2006/relationships/image" Target="../media/image286.emf"/><Relationship Id="rId4" Type="http://schemas.openxmlformats.org/officeDocument/2006/relationships/image" Target="../media/image285.emf"/><Relationship Id="rId3" Type="http://schemas.openxmlformats.org/officeDocument/2006/relationships/image" Target="../media/image284.emf"/><Relationship Id="rId2" Type="http://schemas.openxmlformats.org/officeDocument/2006/relationships/image" Target="../media/image283.emf"/><Relationship Id="rId1" Type="http://schemas.openxmlformats.org/officeDocument/2006/relationships/image" Target="../media/image282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emf"/><Relationship Id="rId7" Type="http://schemas.openxmlformats.org/officeDocument/2006/relationships/image" Target="../media/image27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2" Type="http://schemas.openxmlformats.org/officeDocument/2006/relationships/image" Target="../media/image32.emf"/><Relationship Id="rId11" Type="http://schemas.openxmlformats.org/officeDocument/2006/relationships/image" Target="../media/image31.emf"/><Relationship Id="rId10" Type="http://schemas.openxmlformats.org/officeDocument/2006/relationships/image" Target="../media/image30.emf"/><Relationship Id="rId1" Type="http://schemas.openxmlformats.org/officeDocument/2006/relationships/image" Target="../media/image21.emf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4.emf"/><Relationship Id="rId4" Type="http://schemas.openxmlformats.org/officeDocument/2006/relationships/image" Target="../media/image293.emf"/><Relationship Id="rId3" Type="http://schemas.openxmlformats.org/officeDocument/2006/relationships/image" Target="../media/image292.emf"/><Relationship Id="rId2" Type="http://schemas.openxmlformats.org/officeDocument/2006/relationships/image" Target="../media/image291.emf"/><Relationship Id="rId1" Type="http://schemas.openxmlformats.org/officeDocument/2006/relationships/image" Target="../media/image290.emf"/></Relationships>
</file>

<file path=ppt/drawings/_rels/vmlDrawing3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3.emf"/><Relationship Id="rId6" Type="http://schemas.openxmlformats.org/officeDocument/2006/relationships/image" Target="../media/image302.emf"/><Relationship Id="rId5" Type="http://schemas.openxmlformats.org/officeDocument/2006/relationships/image" Target="../media/image301.emf"/><Relationship Id="rId4" Type="http://schemas.openxmlformats.org/officeDocument/2006/relationships/image" Target="../media/image300.emf"/><Relationship Id="rId3" Type="http://schemas.openxmlformats.org/officeDocument/2006/relationships/image" Target="../media/image299.emf"/><Relationship Id="rId2" Type="http://schemas.openxmlformats.org/officeDocument/2006/relationships/image" Target="../media/image298.emf"/><Relationship Id="rId1" Type="http://schemas.openxmlformats.org/officeDocument/2006/relationships/image" Target="../media/image29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4.emf"/></Relationships>
</file>

<file path=ppt/drawings/_rels/vmlDrawing33.vml.rels><?xml version="1.0" encoding="UTF-8" standalone="yes"?>
<Relationships xmlns="http://schemas.openxmlformats.org/package/2006/relationships"><Relationship Id="rId7" Type="http://schemas.openxmlformats.org/officeDocument/2006/relationships/image" Target="../media/image311.wmf"/><Relationship Id="rId6" Type="http://schemas.openxmlformats.org/officeDocument/2006/relationships/image" Target="../media/image310.wmf"/><Relationship Id="rId5" Type="http://schemas.openxmlformats.org/officeDocument/2006/relationships/image" Target="../media/image309.wmf"/><Relationship Id="rId4" Type="http://schemas.openxmlformats.org/officeDocument/2006/relationships/image" Target="../media/image308.wmf"/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2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4.emf"/><Relationship Id="rId1" Type="http://schemas.openxmlformats.org/officeDocument/2006/relationships/image" Target="../media/image313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6.emf"/><Relationship Id="rId1" Type="http://schemas.openxmlformats.org/officeDocument/2006/relationships/image" Target="../media/image315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wmf"/><Relationship Id="rId1" Type="http://schemas.openxmlformats.org/officeDocument/2006/relationships/image" Target="../media/image317.wmf"/></Relationships>
</file>

<file path=ppt/drawings/_rels/vmlDrawing38.vml.rels><?xml version="1.0" encoding="UTF-8" standalone="yes"?>
<Relationships xmlns="http://schemas.openxmlformats.org/package/2006/relationships"><Relationship Id="rId4" Type="http://schemas.openxmlformats.org/officeDocument/2006/relationships/image" Target="../media/image322.emf"/><Relationship Id="rId3" Type="http://schemas.openxmlformats.org/officeDocument/2006/relationships/image" Target="../media/image321.emf"/><Relationship Id="rId2" Type="http://schemas.openxmlformats.org/officeDocument/2006/relationships/image" Target="../media/image320.emf"/><Relationship Id="rId1" Type="http://schemas.openxmlformats.org/officeDocument/2006/relationships/image" Target="../media/image319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emf"/><Relationship Id="rId1" Type="http://schemas.openxmlformats.org/officeDocument/2006/relationships/image" Target="../media/image323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emf"/><Relationship Id="rId8" Type="http://schemas.openxmlformats.org/officeDocument/2006/relationships/image" Target="../media/image40.emf"/><Relationship Id="rId7" Type="http://schemas.openxmlformats.org/officeDocument/2006/relationships/image" Target="../media/image39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2" Type="http://schemas.openxmlformats.org/officeDocument/2006/relationships/image" Target="../media/image44.emf"/><Relationship Id="rId11" Type="http://schemas.openxmlformats.org/officeDocument/2006/relationships/image" Target="../media/image43.emf"/><Relationship Id="rId10" Type="http://schemas.openxmlformats.org/officeDocument/2006/relationships/image" Target="../media/image42.emf"/><Relationship Id="rId1" Type="http://schemas.openxmlformats.org/officeDocument/2006/relationships/image" Target="../media/image33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5.e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2.emf"/><Relationship Id="rId4" Type="http://schemas.openxmlformats.org/officeDocument/2006/relationships/image" Target="../media/image331.emf"/><Relationship Id="rId3" Type="http://schemas.openxmlformats.org/officeDocument/2006/relationships/image" Target="../media/image330.emf"/><Relationship Id="rId2" Type="http://schemas.openxmlformats.org/officeDocument/2006/relationships/image" Target="../media/image329.emf"/><Relationship Id="rId1" Type="http://schemas.openxmlformats.org/officeDocument/2006/relationships/image" Target="../media/image328.emf"/></Relationships>
</file>

<file path=ppt/drawings/_rels/vmlDrawing42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8.emf"/><Relationship Id="rId5" Type="http://schemas.openxmlformats.org/officeDocument/2006/relationships/image" Target="../media/image337.emf"/><Relationship Id="rId4" Type="http://schemas.openxmlformats.org/officeDocument/2006/relationships/image" Target="../media/image336.emf"/><Relationship Id="rId3" Type="http://schemas.openxmlformats.org/officeDocument/2006/relationships/image" Target="../media/image335.emf"/><Relationship Id="rId2" Type="http://schemas.openxmlformats.org/officeDocument/2006/relationships/image" Target="../media/image334.emf"/><Relationship Id="rId1" Type="http://schemas.openxmlformats.org/officeDocument/2006/relationships/image" Target="../media/image333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emf"/><Relationship Id="rId1" Type="http://schemas.openxmlformats.org/officeDocument/2006/relationships/image" Target="../media/image339.e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9.emf"/><Relationship Id="rId8" Type="http://schemas.openxmlformats.org/officeDocument/2006/relationships/image" Target="../media/image348.emf"/><Relationship Id="rId7" Type="http://schemas.openxmlformats.org/officeDocument/2006/relationships/image" Target="../media/image347.emf"/><Relationship Id="rId6" Type="http://schemas.openxmlformats.org/officeDocument/2006/relationships/image" Target="../media/image346.emf"/><Relationship Id="rId5" Type="http://schemas.openxmlformats.org/officeDocument/2006/relationships/image" Target="../media/image345.emf"/><Relationship Id="rId4" Type="http://schemas.openxmlformats.org/officeDocument/2006/relationships/image" Target="../media/image344.emf"/><Relationship Id="rId3" Type="http://schemas.openxmlformats.org/officeDocument/2006/relationships/image" Target="../media/image343.emf"/><Relationship Id="rId2" Type="http://schemas.openxmlformats.org/officeDocument/2006/relationships/image" Target="../media/image342.emf"/><Relationship Id="rId1" Type="http://schemas.openxmlformats.org/officeDocument/2006/relationships/image" Target="../media/image341.emf"/></Relationships>
</file>

<file path=ppt/drawings/_rels/vmlDrawing4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353.wmf"/><Relationship Id="rId3" Type="http://schemas.openxmlformats.org/officeDocument/2006/relationships/image" Target="../media/image352.wmf"/><Relationship Id="rId2" Type="http://schemas.openxmlformats.org/officeDocument/2006/relationships/image" Target="../media/image351.wmf"/><Relationship Id="rId1" Type="http://schemas.openxmlformats.org/officeDocument/2006/relationships/image" Target="../media/image350.emf"/></Relationships>
</file>

<file path=ppt/drawings/_rels/vmlDrawing4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62.wmf"/><Relationship Id="rId6" Type="http://schemas.openxmlformats.org/officeDocument/2006/relationships/image" Target="../media/image361.emf"/><Relationship Id="rId5" Type="http://schemas.openxmlformats.org/officeDocument/2006/relationships/image" Target="../media/image360.emf"/><Relationship Id="rId4" Type="http://schemas.openxmlformats.org/officeDocument/2006/relationships/image" Target="../media/image359.emf"/><Relationship Id="rId3" Type="http://schemas.openxmlformats.org/officeDocument/2006/relationships/image" Target="../media/image358.emf"/><Relationship Id="rId2" Type="http://schemas.openxmlformats.org/officeDocument/2006/relationships/image" Target="../media/image357.wmf"/><Relationship Id="rId1" Type="http://schemas.openxmlformats.org/officeDocument/2006/relationships/image" Target="../media/image356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emf"/><Relationship Id="rId8" Type="http://schemas.openxmlformats.org/officeDocument/2006/relationships/image" Target="../media/image52.emf"/><Relationship Id="rId7" Type="http://schemas.openxmlformats.org/officeDocument/2006/relationships/image" Target="../media/image51.emf"/><Relationship Id="rId6" Type="http://schemas.openxmlformats.org/officeDocument/2006/relationships/image" Target="../media/image50.emf"/><Relationship Id="rId5" Type="http://schemas.openxmlformats.org/officeDocument/2006/relationships/image" Target="../media/image49.emf"/><Relationship Id="rId4" Type="http://schemas.openxmlformats.org/officeDocument/2006/relationships/image" Target="../media/image48.emf"/><Relationship Id="rId3" Type="http://schemas.openxmlformats.org/officeDocument/2006/relationships/image" Target="../media/image47.emf"/><Relationship Id="rId22" Type="http://schemas.openxmlformats.org/officeDocument/2006/relationships/image" Target="../media/image66.emf"/><Relationship Id="rId21" Type="http://schemas.openxmlformats.org/officeDocument/2006/relationships/image" Target="../media/image65.emf"/><Relationship Id="rId20" Type="http://schemas.openxmlformats.org/officeDocument/2006/relationships/image" Target="../media/image64.emf"/><Relationship Id="rId2" Type="http://schemas.openxmlformats.org/officeDocument/2006/relationships/image" Target="../media/image46.emf"/><Relationship Id="rId19" Type="http://schemas.openxmlformats.org/officeDocument/2006/relationships/image" Target="../media/image63.emf"/><Relationship Id="rId18" Type="http://schemas.openxmlformats.org/officeDocument/2006/relationships/image" Target="../media/image62.emf"/><Relationship Id="rId17" Type="http://schemas.openxmlformats.org/officeDocument/2006/relationships/image" Target="../media/image61.emf"/><Relationship Id="rId16" Type="http://schemas.openxmlformats.org/officeDocument/2006/relationships/image" Target="../media/image60.emf"/><Relationship Id="rId15" Type="http://schemas.openxmlformats.org/officeDocument/2006/relationships/image" Target="../media/image59.emf"/><Relationship Id="rId14" Type="http://schemas.openxmlformats.org/officeDocument/2006/relationships/image" Target="../media/image58.emf"/><Relationship Id="rId13" Type="http://schemas.openxmlformats.org/officeDocument/2006/relationships/image" Target="../media/image57.emf"/><Relationship Id="rId12" Type="http://schemas.openxmlformats.org/officeDocument/2006/relationships/image" Target="../media/image56.emf"/><Relationship Id="rId11" Type="http://schemas.openxmlformats.org/officeDocument/2006/relationships/image" Target="../media/image55.emf"/><Relationship Id="rId10" Type="http://schemas.openxmlformats.org/officeDocument/2006/relationships/image" Target="../media/image54.emf"/><Relationship Id="rId1" Type="http://schemas.openxmlformats.org/officeDocument/2006/relationships/image" Target="../media/image45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75.emf"/><Relationship Id="rId8" Type="http://schemas.openxmlformats.org/officeDocument/2006/relationships/image" Target="../media/image74.emf"/><Relationship Id="rId7" Type="http://schemas.openxmlformats.org/officeDocument/2006/relationships/image" Target="../media/image73.emf"/><Relationship Id="rId6" Type="http://schemas.openxmlformats.org/officeDocument/2006/relationships/image" Target="../media/image72.emf"/><Relationship Id="rId5" Type="http://schemas.openxmlformats.org/officeDocument/2006/relationships/image" Target="../media/image71.emf"/><Relationship Id="rId4" Type="http://schemas.openxmlformats.org/officeDocument/2006/relationships/image" Target="../media/image70.emf"/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1" Type="http://schemas.openxmlformats.org/officeDocument/2006/relationships/image" Target="../media/image77.emf"/><Relationship Id="rId10" Type="http://schemas.openxmlformats.org/officeDocument/2006/relationships/image" Target="../media/image76.emf"/><Relationship Id="rId1" Type="http://schemas.openxmlformats.org/officeDocument/2006/relationships/image" Target="../media/image67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6.emf"/><Relationship Id="rId8" Type="http://schemas.openxmlformats.org/officeDocument/2006/relationships/image" Target="../media/image85.emf"/><Relationship Id="rId7" Type="http://schemas.openxmlformats.org/officeDocument/2006/relationships/image" Target="../media/image84.e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7" Type="http://schemas.openxmlformats.org/officeDocument/2006/relationships/image" Target="../media/image94.wmf"/><Relationship Id="rId16" Type="http://schemas.openxmlformats.org/officeDocument/2006/relationships/image" Target="../media/image93.emf"/><Relationship Id="rId15" Type="http://schemas.openxmlformats.org/officeDocument/2006/relationships/image" Target="../media/image92.emf"/><Relationship Id="rId14" Type="http://schemas.openxmlformats.org/officeDocument/2006/relationships/image" Target="../media/image91.emf"/><Relationship Id="rId13" Type="http://schemas.openxmlformats.org/officeDocument/2006/relationships/image" Target="../media/image90.emf"/><Relationship Id="rId12" Type="http://schemas.openxmlformats.org/officeDocument/2006/relationships/image" Target="../media/image89.emf"/><Relationship Id="rId11" Type="http://schemas.openxmlformats.org/officeDocument/2006/relationships/image" Target="../media/image88.emf"/><Relationship Id="rId10" Type="http://schemas.openxmlformats.org/officeDocument/2006/relationships/image" Target="../media/image87.emf"/><Relationship Id="rId1" Type="http://schemas.openxmlformats.org/officeDocument/2006/relationships/image" Target="../media/image78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emf"/><Relationship Id="rId8" Type="http://schemas.openxmlformats.org/officeDocument/2006/relationships/image" Target="../media/image108.emf"/><Relationship Id="rId7" Type="http://schemas.openxmlformats.org/officeDocument/2006/relationships/image" Target="../media/image107.emf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1" Type="http://schemas.openxmlformats.org/officeDocument/2006/relationships/image" Target="../media/image111.emf"/><Relationship Id="rId10" Type="http://schemas.openxmlformats.org/officeDocument/2006/relationships/image" Target="../media/image110.emf"/><Relationship Id="rId1" Type="http://schemas.openxmlformats.org/officeDocument/2006/relationships/image" Target="../media/image10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4994" name="页眉占位符 8499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b="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日期占位符 84994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b="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幻灯片图像占位符 84995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84996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4998" name="页脚占位符 8499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b="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9" name="灯片编号占位符 8499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 b="0" noProof="1" dirty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D1759A9-3856-40DD-8125-76E3583CC228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B9E66E9-FCB6-46A4-9DC7-E2A568C9E49B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A99544C-BA78-42B2-8DCF-ED730B15C897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3C07388-47C1-4A3E-9A02-CCCF0B12D5E5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9E9140-9D74-4408-ADCB-031B9B16BD06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8D41B2-766F-45EB-8066-CE32E2DA1172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92A80E7-3524-40B5-A3DF-C3DA3978F572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E50E2D-274A-4168-89C8-D6632590BB37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5A19FA-E267-40CB-9486-F90ACB9DB2B1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3CD4C0F-9C55-4259-A7A3-BB70F56BBC90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F272C17-B2B4-4DE4-BAE0-17F699706C20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23BD5B2-5EFC-4710-921D-B1A0F735EF1E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>
            <a:miter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51DACA2-F0D7-4758-BE72-85A128890600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b="0" noProof="1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b="0" noProof="1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 b="0" noProof="1" dirty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55AB89-E465-43A0-8D25-8B0AFF2862DF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FF00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FF00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FF00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FF00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FF00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FF00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FF00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1" i="0" u="none" kern="1200" baseline="0">
          <a:solidFill>
            <a:srgbClr val="FFFF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81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9.wmf"/><Relationship Id="rId36" Type="http://schemas.openxmlformats.org/officeDocument/2006/relationships/vmlDrawing" Target="../drawings/vmlDrawing7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94.wmf"/><Relationship Id="rId33" Type="http://schemas.openxmlformats.org/officeDocument/2006/relationships/oleObject" Target="../embeddings/oleObject92.bin"/><Relationship Id="rId32" Type="http://schemas.openxmlformats.org/officeDocument/2006/relationships/image" Target="../media/image93.emf"/><Relationship Id="rId31" Type="http://schemas.openxmlformats.org/officeDocument/2006/relationships/oleObject" Target="../embeddings/oleObject91.bin"/><Relationship Id="rId30" Type="http://schemas.openxmlformats.org/officeDocument/2006/relationships/image" Target="../media/image92.emf"/><Relationship Id="rId3" Type="http://schemas.openxmlformats.org/officeDocument/2006/relationships/oleObject" Target="../embeddings/oleObject77.bin"/><Relationship Id="rId29" Type="http://schemas.openxmlformats.org/officeDocument/2006/relationships/oleObject" Target="../embeddings/oleObject90.bin"/><Relationship Id="rId28" Type="http://schemas.openxmlformats.org/officeDocument/2006/relationships/image" Target="../media/image91.emf"/><Relationship Id="rId27" Type="http://schemas.openxmlformats.org/officeDocument/2006/relationships/oleObject" Target="../embeddings/oleObject89.bin"/><Relationship Id="rId26" Type="http://schemas.openxmlformats.org/officeDocument/2006/relationships/image" Target="../media/image90.emf"/><Relationship Id="rId25" Type="http://schemas.openxmlformats.org/officeDocument/2006/relationships/oleObject" Target="../embeddings/oleObject88.bin"/><Relationship Id="rId24" Type="http://schemas.openxmlformats.org/officeDocument/2006/relationships/image" Target="../media/image89.emf"/><Relationship Id="rId23" Type="http://schemas.openxmlformats.org/officeDocument/2006/relationships/oleObject" Target="../embeddings/oleObject87.bin"/><Relationship Id="rId22" Type="http://schemas.openxmlformats.org/officeDocument/2006/relationships/image" Target="../media/image88.emf"/><Relationship Id="rId21" Type="http://schemas.openxmlformats.org/officeDocument/2006/relationships/oleObject" Target="../embeddings/oleObject86.bin"/><Relationship Id="rId20" Type="http://schemas.openxmlformats.org/officeDocument/2006/relationships/image" Target="../media/image87.emf"/><Relationship Id="rId2" Type="http://schemas.openxmlformats.org/officeDocument/2006/relationships/image" Target="../media/image78.wmf"/><Relationship Id="rId19" Type="http://schemas.openxmlformats.org/officeDocument/2006/relationships/oleObject" Target="../embeddings/oleObject85.bin"/><Relationship Id="rId18" Type="http://schemas.openxmlformats.org/officeDocument/2006/relationships/image" Target="../media/image86.emf"/><Relationship Id="rId17" Type="http://schemas.openxmlformats.org/officeDocument/2006/relationships/oleObject" Target="../embeddings/oleObject84.bin"/><Relationship Id="rId16" Type="http://schemas.openxmlformats.org/officeDocument/2006/relationships/image" Target="../media/image85.e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84.e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82.wmf"/><Relationship Id="rId1" Type="http://schemas.openxmlformats.org/officeDocument/2006/relationships/oleObject" Target="../embeddings/oleObject76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8.e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6.e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5.e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0.e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9.emf"/><Relationship Id="rId1" Type="http://schemas.openxmlformats.org/officeDocument/2006/relationships/oleObject" Target="../embeddings/oleObject9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04.e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2.emf"/><Relationship Id="rId3" Type="http://schemas.openxmlformats.org/officeDocument/2006/relationships/oleObject" Target="../embeddings/oleObject100.bin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11.emf"/><Relationship Id="rId21" Type="http://schemas.openxmlformats.org/officeDocument/2006/relationships/oleObject" Target="../embeddings/oleObject109.bin"/><Relationship Id="rId20" Type="http://schemas.openxmlformats.org/officeDocument/2006/relationships/image" Target="../media/image110.emf"/><Relationship Id="rId2" Type="http://schemas.openxmlformats.org/officeDocument/2006/relationships/image" Target="../media/image101.emf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109.e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108.e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107.e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106.e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105.emf"/><Relationship Id="rId1" Type="http://schemas.openxmlformats.org/officeDocument/2006/relationships/oleObject" Target="../embeddings/oleObject9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5.e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3.emf"/><Relationship Id="rId30" Type="http://schemas.openxmlformats.org/officeDocument/2006/relationships/vmlDrawing" Target="../drawings/vmlDrawing10.vml"/><Relationship Id="rId3" Type="http://schemas.openxmlformats.org/officeDocument/2006/relationships/oleObject" Target="../embeddings/oleObject11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25.emf"/><Relationship Id="rId27" Type="http://schemas.openxmlformats.org/officeDocument/2006/relationships/oleObject" Target="../embeddings/oleObject123.bin"/><Relationship Id="rId26" Type="http://schemas.openxmlformats.org/officeDocument/2006/relationships/image" Target="../media/image124.emf"/><Relationship Id="rId25" Type="http://schemas.openxmlformats.org/officeDocument/2006/relationships/oleObject" Target="../embeddings/oleObject122.bin"/><Relationship Id="rId24" Type="http://schemas.openxmlformats.org/officeDocument/2006/relationships/image" Target="../media/image123.emf"/><Relationship Id="rId23" Type="http://schemas.openxmlformats.org/officeDocument/2006/relationships/oleObject" Target="../embeddings/oleObject121.bin"/><Relationship Id="rId22" Type="http://schemas.openxmlformats.org/officeDocument/2006/relationships/image" Target="../media/image122.emf"/><Relationship Id="rId21" Type="http://schemas.openxmlformats.org/officeDocument/2006/relationships/oleObject" Target="../embeddings/oleObject120.bin"/><Relationship Id="rId20" Type="http://schemas.openxmlformats.org/officeDocument/2006/relationships/image" Target="../media/image121.emf"/><Relationship Id="rId2" Type="http://schemas.openxmlformats.org/officeDocument/2006/relationships/image" Target="../media/image112.wmf"/><Relationship Id="rId19" Type="http://schemas.openxmlformats.org/officeDocument/2006/relationships/oleObject" Target="../embeddings/oleObject119.bin"/><Relationship Id="rId18" Type="http://schemas.openxmlformats.org/officeDocument/2006/relationships/image" Target="../media/image120.emf"/><Relationship Id="rId17" Type="http://schemas.openxmlformats.org/officeDocument/2006/relationships/oleObject" Target="../embeddings/oleObject118.bin"/><Relationship Id="rId16" Type="http://schemas.openxmlformats.org/officeDocument/2006/relationships/image" Target="../media/image119.emf"/><Relationship Id="rId15" Type="http://schemas.openxmlformats.org/officeDocument/2006/relationships/oleObject" Target="../embeddings/oleObject117.bin"/><Relationship Id="rId14" Type="http://schemas.openxmlformats.org/officeDocument/2006/relationships/image" Target="../media/image118.e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117.e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6.emf"/><Relationship Id="rId1" Type="http://schemas.openxmlformats.org/officeDocument/2006/relationships/oleObject" Target="../embeddings/oleObject11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6.emf"/><Relationship Id="rId1" Type="http://schemas.openxmlformats.org/officeDocument/2006/relationships/oleObject" Target="../embeddings/oleObject12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30.e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9.e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8.emf"/><Relationship Id="rId3" Type="http://schemas.openxmlformats.org/officeDocument/2006/relationships/oleObject" Target="../embeddings/oleObject126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37.emf"/><Relationship Id="rId21" Type="http://schemas.openxmlformats.org/officeDocument/2006/relationships/oleObject" Target="../embeddings/oleObject135.bin"/><Relationship Id="rId20" Type="http://schemas.openxmlformats.org/officeDocument/2006/relationships/image" Target="../media/image136.emf"/><Relationship Id="rId2" Type="http://schemas.openxmlformats.org/officeDocument/2006/relationships/image" Target="../media/image127.emf"/><Relationship Id="rId19" Type="http://schemas.openxmlformats.org/officeDocument/2006/relationships/oleObject" Target="../embeddings/oleObject134.bin"/><Relationship Id="rId18" Type="http://schemas.openxmlformats.org/officeDocument/2006/relationships/image" Target="../media/image135.emf"/><Relationship Id="rId17" Type="http://schemas.openxmlformats.org/officeDocument/2006/relationships/oleObject" Target="../embeddings/oleObject133.bin"/><Relationship Id="rId16" Type="http://schemas.openxmlformats.org/officeDocument/2006/relationships/image" Target="../media/image134.emf"/><Relationship Id="rId15" Type="http://schemas.openxmlformats.org/officeDocument/2006/relationships/oleObject" Target="../embeddings/oleObject132.bin"/><Relationship Id="rId14" Type="http://schemas.openxmlformats.org/officeDocument/2006/relationships/image" Target="../media/image133.e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32.e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31.emf"/><Relationship Id="rId1" Type="http://schemas.openxmlformats.org/officeDocument/2006/relationships/oleObject" Target="../embeddings/oleObject125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image" Target="../media/image141.emf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9.emf"/><Relationship Id="rId3" Type="http://schemas.openxmlformats.org/officeDocument/2006/relationships/oleObject" Target="../embeddings/oleObject137.bin"/><Relationship Id="rId2" Type="http://schemas.openxmlformats.org/officeDocument/2006/relationships/image" Target="../media/image138.e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2.emf"/><Relationship Id="rId1" Type="http://schemas.openxmlformats.org/officeDocument/2006/relationships/oleObject" Target="../embeddings/oleObject136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46.e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45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4.emf"/><Relationship Id="rId3" Type="http://schemas.openxmlformats.org/officeDocument/2006/relationships/oleObject" Target="../embeddings/oleObject142.bin"/><Relationship Id="rId26" Type="http://schemas.openxmlformats.org/officeDocument/2006/relationships/vmlDrawing" Target="../drawings/vmlDrawing1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54.wmf"/><Relationship Id="rId23" Type="http://schemas.openxmlformats.org/officeDocument/2006/relationships/oleObject" Target="../embeddings/oleObject152.bin"/><Relationship Id="rId22" Type="http://schemas.openxmlformats.org/officeDocument/2006/relationships/image" Target="../media/image153.wmf"/><Relationship Id="rId21" Type="http://schemas.openxmlformats.org/officeDocument/2006/relationships/oleObject" Target="../embeddings/oleObject151.bin"/><Relationship Id="rId20" Type="http://schemas.openxmlformats.org/officeDocument/2006/relationships/image" Target="../media/image152.emf"/><Relationship Id="rId2" Type="http://schemas.openxmlformats.org/officeDocument/2006/relationships/image" Target="../media/image143.emf"/><Relationship Id="rId19" Type="http://schemas.openxmlformats.org/officeDocument/2006/relationships/oleObject" Target="../embeddings/oleObject150.bin"/><Relationship Id="rId18" Type="http://schemas.openxmlformats.org/officeDocument/2006/relationships/image" Target="../media/image151.emf"/><Relationship Id="rId17" Type="http://schemas.openxmlformats.org/officeDocument/2006/relationships/oleObject" Target="../embeddings/oleObject149.bin"/><Relationship Id="rId16" Type="http://schemas.openxmlformats.org/officeDocument/2006/relationships/image" Target="../media/image150.emf"/><Relationship Id="rId15" Type="http://schemas.openxmlformats.org/officeDocument/2006/relationships/oleObject" Target="../embeddings/oleObject148.bin"/><Relationship Id="rId14" Type="http://schemas.openxmlformats.org/officeDocument/2006/relationships/image" Target="../media/image149.wmf"/><Relationship Id="rId13" Type="http://schemas.openxmlformats.org/officeDocument/2006/relationships/oleObject" Target="../embeddings/oleObject147.bin"/><Relationship Id="rId12" Type="http://schemas.openxmlformats.org/officeDocument/2006/relationships/image" Target="../media/image148.emf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47.emf"/><Relationship Id="rId1" Type="http://schemas.openxmlformats.org/officeDocument/2006/relationships/oleObject" Target="../embeddings/oleObject1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58.e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57.e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6.e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5.emf"/><Relationship Id="rId17" Type="http://schemas.openxmlformats.org/officeDocument/2006/relationships/vmlDrawing" Target="../drawings/vmlDrawing1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62.emf"/><Relationship Id="rId14" Type="http://schemas.openxmlformats.org/officeDocument/2006/relationships/oleObject" Target="../embeddings/oleObject159.bin"/><Relationship Id="rId13" Type="http://schemas.openxmlformats.org/officeDocument/2006/relationships/image" Target="../media/image161.png"/><Relationship Id="rId12" Type="http://schemas.openxmlformats.org/officeDocument/2006/relationships/image" Target="../media/image160.e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59.emf"/><Relationship Id="rId1" Type="http://schemas.openxmlformats.org/officeDocument/2006/relationships/oleObject" Target="../embeddings/oleObject153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66.e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4.emf"/><Relationship Id="rId3" Type="http://schemas.openxmlformats.org/officeDocument/2006/relationships/oleObject" Target="../embeddings/oleObject161.bin"/><Relationship Id="rId20" Type="http://schemas.openxmlformats.org/officeDocument/2006/relationships/vmlDrawing" Target="../drawings/vmlDrawing16.vml"/><Relationship Id="rId2" Type="http://schemas.openxmlformats.org/officeDocument/2006/relationships/image" Target="../media/image163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71.emf"/><Relationship Id="rId17" Type="http://schemas.openxmlformats.org/officeDocument/2006/relationships/oleObject" Target="../embeddings/oleObject168.bin"/><Relationship Id="rId16" Type="http://schemas.openxmlformats.org/officeDocument/2006/relationships/image" Target="../media/image170.emf"/><Relationship Id="rId15" Type="http://schemas.openxmlformats.org/officeDocument/2006/relationships/oleObject" Target="../embeddings/oleObject167.bin"/><Relationship Id="rId14" Type="http://schemas.openxmlformats.org/officeDocument/2006/relationships/image" Target="../media/image169.emf"/><Relationship Id="rId13" Type="http://schemas.openxmlformats.org/officeDocument/2006/relationships/oleObject" Target="../embeddings/oleObject166.bin"/><Relationship Id="rId12" Type="http://schemas.openxmlformats.org/officeDocument/2006/relationships/image" Target="../media/image168.e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67.emf"/><Relationship Id="rId1" Type="http://schemas.openxmlformats.org/officeDocument/2006/relationships/oleObject" Target="../embeddings/oleObject16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75.e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74.e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73.emf"/><Relationship Id="rId3" Type="http://schemas.openxmlformats.org/officeDocument/2006/relationships/oleObject" Target="../embeddings/oleObject170.bin"/><Relationship Id="rId23" Type="http://schemas.openxmlformats.org/officeDocument/2006/relationships/vmlDrawing" Target="../drawings/vmlDrawing17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82.jpeg"/><Relationship Id="rId20" Type="http://schemas.openxmlformats.org/officeDocument/2006/relationships/image" Target="../media/image181.wmf"/><Relationship Id="rId2" Type="http://schemas.openxmlformats.org/officeDocument/2006/relationships/image" Target="../media/image172.emf"/><Relationship Id="rId19" Type="http://schemas.openxmlformats.org/officeDocument/2006/relationships/oleObject" Target="../embeddings/oleObject178.bin"/><Relationship Id="rId18" Type="http://schemas.openxmlformats.org/officeDocument/2006/relationships/image" Target="../media/image180.emf"/><Relationship Id="rId17" Type="http://schemas.openxmlformats.org/officeDocument/2006/relationships/oleObject" Target="../embeddings/oleObject177.bin"/><Relationship Id="rId16" Type="http://schemas.openxmlformats.org/officeDocument/2006/relationships/image" Target="../media/image179.e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78.e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77.e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76.emf"/><Relationship Id="rId1" Type="http://schemas.openxmlformats.org/officeDocument/2006/relationships/oleObject" Target="../embeddings/oleObject169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4.wmf"/><Relationship Id="rId4" Type="http://schemas.openxmlformats.org/officeDocument/2006/relationships/oleObject" Target="../embeddings/oleObject180.bin"/><Relationship Id="rId3" Type="http://schemas.openxmlformats.org/officeDocument/2006/relationships/image" Target="../media/image182.jpeg"/><Relationship Id="rId2" Type="http://schemas.openxmlformats.org/officeDocument/2006/relationships/image" Target="../media/image183.emf"/><Relationship Id="rId1" Type="http://schemas.openxmlformats.org/officeDocument/2006/relationships/oleObject" Target="../embeddings/oleObject17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5.bin"/><Relationship Id="rId8" Type="http://schemas.openxmlformats.org/officeDocument/2006/relationships/image" Target="../media/image188.emf"/><Relationship Id="rId7" Type="http://schemas.openxmlformats.org/officeDocument/2006/relationships/oleObject" Target="../embeddings/oleObject184.bin"/><Relationship Id="rId6" Type="http://schemas.openxmlformats.org/officeDocument/2006/relationships/image" Target="../media/image187.e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6.emf"/><Relationship Id="rId3" Type="http://schemas.openxmlformats.org/officeDocument/2006/relationships/oleObject" Target="../embeddings/oleObject182.bin"/><Relationship Id="rId24" Type="http://schemas.openxmlformats.org/officeDocument/2006/relationships/vmlDrawing" Target="../drawings/vmlDrawing1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95.emf"/><Relationship Id="rId21" Type="http://schemas.openxmlformats.org/officeDocument/2006/relationships/oleObject" Target="../embeddings/oleObject191.bin"/><Relationship Id="rId20" Type="http://schemas.openxmlformats.org/officeDocument/2006/relationships/image" Target="../media/image194.emf"/><Relationship Id="rId2" Type="http://schemas.openxmlformats.org/officeDocument/2006/relationships/image" Target="../media/image185.emf"/><Relationship Id="rId19" Type="http://schemas.openxmlformats.org/officeDocument/2006/relationships/oleObject" Target="../embeddings/oleObject190.bin"/><Relationship Id="rId18" Type="http://schemas.openxmlformats.org/officeDocument/2006/relationships/image" Target="../media/image193.emf"/><Relationship Id="rId17" Type="http://schemas.openxmlformats.org/officeDocument/2006/relationships/oleObject" Target="../embeddings/oleObject189.bin"/><Relationship Id="rId16" Type="http://schemas.openxmlformats.org/officeDocument/2006/relationships/image" Target="../media/image192.emf"/><Relationship Id="rId15" Type="http://schemas.openxmlformats.org/officeDocument/2006/relationships/oleObject" Target="../embeddings/oleObject188.bin"/><Relationship Id="rId14" Type="http://schemas.openxmlformats.org/officeDocument/2006/relationships/image" Target="../media/image191.emf"/><Relationship Id="rId13" Type="http://schemas.openxmlformats.org/officeDocument/2006/relationships/oleObject" Target="../embeddings/oleObject187.bin"/><Relationship Id="rId12" Type="http://schemas.openxmlformats.org/officeDocument/2006/relationships/image" Target="../media/image190.emf"/><Relationship Id="rId11" Type="http://schemas.openxmlformats.org/officeDocument/2006/relationships/oleObject" Target="../embeddings/oleObject186.bin"/><Relationship Id="rId10" Type="http://schemas.openxmlformats.org/officeDocument/2006/relationships/image" Target="../media/image189.emf"/><Relationship Id="rId1" Type="http://schemas.openxmlformats.org/officeDocument/2006/relationships/oleObject" Target="../embeddings/oleObject18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6.bin"/><Relationship Id="rId8" Type="http://schemas.openxmlformats.org/officeDocument/2006/relationships/image" Target="../media/image199.emf"/><Relationship Id="rId7" Type="http://schemas.openxmlformats.org/officeDocument/2006/relationships/oleObject" Target="../embeddings/oleObject195.bin"/><Relationship Id="rId6" Type="http://schemas.openxmlformats.org/officeDocument/2006/relationships/image" Target="../media/image198.emf"/><Relationship Id="rId5" Type="http://schemas.openxmlformats.org/officeDocument/2006/relationships/oleObject" Target="../embeddings/oleObject194.bin"/><Relationship Id="rId4" Type="http://schemas.openxmlformats.org/officeDocument/2006/relationships/image" Target="../media/image197.emf"/><Relationship Id="rId3" Type="http://schemas.openxmlformats.org/officeDocument/2006/relationships/oleObject" Target="../embeddings/oleObject193.bin"/><Relationship Id="rId24" Type="http://schemas.openxmlformats.org/officeDocument/2006/relationships/vmlDrawing" Target="../drawings/vmlDrawing2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06.wmf"/><Relationship Id="rId21" Type="http://schemas.openxmlformats.org/officeDocument/2006/relationships/oleObject" Target="../embeddings/oleObject202.bin"/><Relationship Id="rId20" Type="http://schemas.openxmlformats.org/officeDocument/2006/relationships/image" Target="../media/image205.emf"/><Relationship Id="rId2" Type="http://schemas.openxmlformats.org/officeDocument/2006/relationships/image" Target="../media/image196.emf"/><Relationship Id="rId19" Type="http://schemas.openxmlformats.org/officeDocument/2006/relationships/oleObject" Target="../embeddings/oleObject201.bin"/><Relationship Id="rId18" Type="http://schemas.openxmlformats.org/officeDocument/2006/relationships/image" Target="../media/image204.emf"/><Relationship Id="rId17" Type="http://schemas.openxmlformats.org/officeDocument/2006/relationships/oleObject" Target="../embeddings/oleObject200.bin"/><Relationship Id="rId16" Type="http://schemas.openxmlformats.org/officeDocument/2006/relationships/image" Target="../media/image203.emf"/><Relationship Id="rId15" Type="http://schemas.openxmlformats.org/officeDocument/2006/relationships/oleObject" Target="../embeddings/oleObject199.bin"/><Relationship Id="rId14" Type="http://schemas.openxmlformats.org/officeDocument/2006/relationships/image" Target="../media/image202.emf"/><Relationship Id="rId13" Type="http://schemas.openxmlformats.org/officeDocument/2006/relationships/oleObject" Target="../embeddings/oleObject198.bin"/><Relationship Id="rId12" Type="http://schemas.openxmlformats.org/officeDocument/2006/relationships/image" Target="../media/image201.emf"/><Relationship Id="rId11" Type="http://schemas.openxmlformats.org/officeDocument/2006/relationships/oleObject" Target="../embeddings/oleObject197.bin"/><Relationship Id="rId10" Type="http://schemas.openxmlformats.org/officeDocument/2006/relationships/image" Target="../media/image200.emf"/><Relationship Id="rId1" Type="http://schemas.openxmlformats.org/officeDocument/2006/relationships/oleObject" Target="../embeddings/oleObject192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210.e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209.e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208.emf"/><Relationship Id="rId3" Type="http://schemas.openxmlformats.org/officeDocument/2006/relationships/oleObject" Target="../embeddings/oleObject204.bin"/><Relationship Id="rId21" Type="http://schemas.openxmlformats.org/officeDocument/2006/relationships/vmlDrawing" Target="../drawings/vmlDrawing2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07.emf"/><Relationship Id="rId19" Type="http://schemas.openxmlformats.org/officeDocument/2006/relationships/image" Target="../media/image216.jpeg"/><Relationship Id="rId18" Type="http://schemas.openxmlformats.org/officeDocument/2006/relationships/image" Target="../media/image215.emf"/><Relationship Id="rId17" Type="http://schemas.openxmlformats.org/officeDocument/2006/relationships/oleObject" Target="../embeddings/oleObject211.bin"/><Relationship Id="rId16" Type="http://schemas.openxmlformats.org/officeDocument/2006/relationships/image" Target="../media/image214.emf"/><Relationship Id="rId15" Type="http://schemas.openxmlformats.org/officeDocument/2006/relationships/oleObject" Target="../embeddings/oleObject210.bin"/><Relationship Id="rId14" Type="http://schemas.openxmlformats.org/officeDocument/2006/relationships/image" Target="../media/image213.e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212.e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211.emf"/><Relationship Id="rId1" Type="http://schemas.openxmlformats.org/officeDocument/2006/relationships/oleObject" Target="../embeddings/oleObject20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220.e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219.e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218.emf"/><Relationship Id="rId3" Type="http://schemas.openxmlformats.org/officeDocument/2006/relationships/oleObject" Target="../embeddings/oleObject213.bin"/><Relationship Id="rId2" Type="http://schemas.openxmlformats.org/officeDocument/2006/relationships/image" Target="../media/image217.emf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24.wmf"/><Relationship Id="rId15" Type="http://schemas.openxmlformats.org/officeDocument/2006/relationships/oleObject" Target="../embeddings/oleObject219.bin"/><Relationship Id="rId14" Type="http://schemas.openxmlformats.org/officeDocument/2006/relationships/image" Target="../media/image223.emf"/><Relationship Id="rId13" Type="http://schemas.openxmlformats.org/officeDocument/2006/relationships/oleObject" Target="../embeddings/oleObject218.bin"/><Relationship Id="rId12" Type="http://schemas.openxmlformats.org/officeDocument/2006/relationships/image" Target="../media/image222.emf"/><Relationship Id="rId11" Type="http://schemas.openxmlformats.org/officeDocument/2006/relationships/oleObject" Target="../embeddings/oleObject217.bin"/><Relationship Id="rId10" Type="http://schemas.openxmlformats.org/officeDocument/2006/relationships/image" Target="../media/image221.emf"/><Relationship Id="rId1" Type="http://schemas.openxmlformats.org/officeDocument/2006/relationships/oleObject" Target="../embeddings/oleObject212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4.bin"/><Relationship Id="rId8" Type="http://schemas.openxmlformats.org/officeDocument/2006/relationships/image" Target="../media/image228.emf"/><Relationship Id="rId7" Type="http://schemas.openxmlformats.org/officeDocument/2006/relationships/oleObject" Target="../embeddings/oleObject223.bin"/><Relationship Id="rId6" Type="http://schemas.openxmlformats.org/officeDocument/2006/relationships/image" Target="../media/image227.emf"/><Relationship Id="rId5" Type="http://schemas.openxmlformats.org/officeDocument/2006/relationships/oleObject" Target="../embeddings/oleObject222.bin"/><Relationship Id="rId40" Type="http://schemas.openxmlformats.org/officeDocument/2006/relationships/vmlDrawing" Target="../drawings/vmlDrawing23.vml"/><Relationship Id="rId4" Type="http://schemas.openxmlformats.org/officeDocument/2006/relationships/image" Target="../media/image226.e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243.emf"/><Relationship Id="rId37" Type="http://schemas.openxmlformats.org/officeDocument/2006/relationships/oleObject" Target="../embeddings/oleObject238.bin"/><Relationship Id="rId36" Type="http://schemas.openxmlformats.org/officeDocument/2006/relationships/image" Target="../media/image242.emf"/><Relationship Id="rId35" Type="http://schemas.openxmlformats.org/officeDocument/2006/relationships/oleObject" Target="../embeddings/oleObject237.bin"/><Relationship Id="rId34" Type="http://schemas.openxmlformats.org/officeDocument/2006/relationships/image" Target="../media/image241.emf"/><Relationship Id="rId33" Type="http://schemas.openxmlformats.org/officeDocument/2006/relationships/oleObject" Target="../embeddings/oleObject236.bin"/><Relationship Id="rId32" Type="http://schemas.openxmlformats.org/officeDocument/2006/relationships/image" Target="../media/image240.emf"/><Relationship Id="rId31" Type="http://schemas.openxmlformats.org/officeDocument/2006/relationships/oleObject" Target="../embeddings/oleObject235.bin"/><Relationship Id="rId30" Type="http://schemas.openxmlformats.org/officeDocument/2006/relationships/image" Target="../media/image239.emf"/><Relationship Id="rId3" Type="http://schemas.openxmlformats.org/officeDocument/2006/relationships/oleObject" Target="../embeddings/oleObject221.bin"/><Relationship Id="rId29" Type="http://schemas.openxmlformats.org/officeDocument/2006/relationships/oleObject" Target="../embeddings/oleObject234.bin"/><Relationship Id="rId28" Type="http://schemas.openxmlformats.org/officeDocument/2006/relationships/image" Target="../media/image238.emf"/><Relationship Id="rId27" Type="http://schemas.openxmlformats.org/officeDocument/2006/relationships/oleObject" Target="../embeddings/oleObject233.bin"/><Relationship Id="rId26" Type="http://schemas.openxmlformats.org/officeDocument/2006/relationships/image" Target="../media/image237.emf"/><Relationship Id="rId25" Type="http://schemas.openxmlformats.org/officeDocument/2006/relationships/oleObject" Target="../embeddings/oleObject232.bin"/><Relationship Id="rId24" Type="http://schemas.openxmlformats.org/officeDocument/2006/relationships/image" Target="../media/image236.emf"/><Relationship Id="rId23" Type="http://schemas.openxmlformats.org/officeDocument/2006/relationships/oleObject" Target="../embeddings/oleObject231.bin"/><Relationship Id="rId22" Type="http://schemas.openxmlformats.org/officeDocument/2006/relationships/image" Target="../media/image235.emf"/><Relationship Id="rId21" Type="http://schemas.openxmlformats.org/officeDocument/2006/relationships/oleObject" Target="../embeddings/oleObject230.bin"/><Relationship Id="rId20" Type="http://schemas.openxmlformats.org/officeDocument/2006/relationships/image" Target="../media/image234.emf"/><Relationship Id="rId2" Type="http://schemas.openxmlformats.org/officeDocument/2006/relationships/image" Target="../media/image225.emf"/><Relationship Id="rId19" Type="http://schemas.openxmlformats.org/officeDocument/2006/relationships/oleObject" Target="../embeddings/oleObject229.bin"/><Relationship Id="rId18" Type="http://schemas.openxmlformats.org/officeDocument/2006/relationships/image" Target="../media/image233.emf"/><Relationship Id="rId17" Type="http://schemas.openxmlformats.org/officeDocument/2006/relationships/oleObject" Target="../embeddings/oleObject228.bin"/><Relationship Id="rId16" Type="http://schemas.openxmlformats.org/officeDocument/2006/relationships/image" Target="../media/image232.emf"/><Relationship Id="rId15" Type="http://schemas.openxmlformats.org/officeDocument/2006/relationships/oleObject" Target="../embeddings/oleObject227.bin"/><Relationship Id="rId14" Type="http://schemas.openxmlformats.org/officeDocument/2006/relationships/image" Target="../media/image231.emf"/><Relationship Id="rId13" Type="http://schemas.openxmlformats.org/officeDocument/2006/relationships/oleObject" Target="../embeddings/oleObject226.bin"/><Relationship Id="rId12" Type="http://schemas.openxmlformats.org/officeDocument/2006/relationships/image" Target="../media/image230.emf"/><Relationship Id="rId11" Type="http://schemas.openxmlformats.org/officeDocument/2006/relationships/oleObject" Target="../embeddings/oleObject225.bin"/><Relationship Id="rId10" Type="http://schemas.openxmlformats.org/officeDocument/2006/relationships/image" Target="../media/image229.emf"/><Relationship Id="rId1" Type="http://schemas.openxmlformats.org/officeDocument/2006/relationships/oleObject" Target="../embeddings/oleObject22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247.emf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246.e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45.emf"/><Relationship Id="rId3" Type="http://schemas.openxmlformats.org/officeDocument/2006/relationships/oleObject" Target="../embeddings/oleObject240.bin"/><Relationship Id="rId2" Type="http://schemas.openxmlformats.org/officeDocument/2006/relationships/image" Target="../media/image244.emf"/><Relationship Id="rId16" Type="http://schemas.openxmlformats.org/officeDocument/2006/relationships/vmlDrawing" Target="../drawings/vmlDrawing2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50.wmf"/><Relationship Id="rId13" Type="http://schemas.openxmlformats.org/officeDocument/2006/relationships/oleObject" Target="../embeddings/oleObject245.bin"/><Relationship Id="rId12" Type="http://schemas.openxmlformats.org/officeDocument/2006/relationships/image" Target="../media/image249.emf"/><Relationship Id="rId11" Type="http://schemas.openxmlformats.org/officeDocument/2006/relationships/oleObject" Target="../embeddings/oleObject244.bin"/><Relationship Id="rId10" Type="http://schemas.openxmlformats.org/officeDocument/2006/relationships/image" Target="../media/image248.emf"/><Relationship Id="rId1" Type="http://schemas.openxmlformats.org/officeDocument/2006/relationships/oleObject" Target="../embeddings/oleObject23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0.bin"/><Relationship Id="rId8" Type="http://schemas.openxmlformats.org/officeDocument/2006/relationships/image" Target="../media/image254.emf"/><Relationship Id="rId7" Type="http://schemas.openxmlformats.org/officeDocument/2006/relationships/oleObject" Target="../embeddings/oleObject249.bin"/><Relationship Id="rId6" Type="http://schemas.openxmlformats.org/officeDocument/2006/relationships/image" Target="../media/image253.e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52.emf"/><Relationship Id="rId3" Type="http://schemas.openxmlformats.org/officeDocument/2006/relationships/oleObject" Target="../embeddings/oleObject247.bin"/><Relationship Id="rId2" Type="http://schemas.openxmlformats.org/officeDocument/2006/relationships/image" Target="../media/image251.e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56.emf"/><Relationship Id="rId11" Type="http://schemas.openxmlformats.org/officeDocument/2006/relationships/oleObject" Target="../embeddings/oleObject251.bin"/><Relationship Id="rId10" Type="http://schemas.openxmlformats.org/officeDocument/2006/relationships/image" Target="../media/image255.emf"/><Relationship Id="rId1" Type="http://schemas.openxmlformats.org/officeDocument/2006/relationships/oleObject" Target="../embeddings/oleObject246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60.e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59.e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58.emf"/><Relationship Id="rId3" Type="http://schemas.openxmlformats.org/officeDocument/2006/relationships/oleObject" Target="../embeddings/oleObject253.bin"/><Relationship Id="rId2" Type="http://schemas.openxmlformats.org/officeDocument/2006/relationships/image" Target="../media/image257.e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61.emf"/><Relationship Id="rId1" Type="http://schemas.openxmlformats.org/officeDocument/2006/relationships/oleObject" Target="../embeddings/oleObject252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1.bin"/><Relationship Id="rId8" Type="http://schemas.openxmlformats.org/officeDocument/2006/relationships/image" Target="../media/image265.emf"/><Relationship Id="rId7" Type="http://schemas.openxmlformats.org/officeDocument/2006/relationships/oleObject" Target="../embeddings/oleObject260.bin"/><Relationship Id="rId6" Type="http://schemas.openxmlformats.org/officeDocument/2006/relationships/image" Target="../media/image264.emf"/><Relationship Id="rId5" Type="http://schemas.openxmlformats.org/officeDocument/2006/relationships/oleObject" Target="../embeddings/oleObject259.bin"/><Relationship Id="rId4" Type="http://schemas.openxmlformats.org/officeDocument/2006/relationships/image" Target="../media/image263.emf"/><Relationship Id="rId3" Type="http://schemas.openxmlformats.org/officeDocument/2006/relationships/oleObject" Target="../embeddings/oleObject258.bin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71.emf"/><Relationship Id="rId2" Type="http://schemas.openxmlformats.org/officeDocument/2006/relationships/image" Target="../media/image262.emf"/><Relationship Id="rId19" Type="http://schemas.openxmlformats.org/officeDocument/2006/relationships/oleObject" Target="../embeddings/oleObject266.bin"/><Relationship Id="rId18" Type="http://schemas.openxmlformats.org/officeDocument/2006/relationships/image" Target="../media/image270.emf"/><Relationship Id="rId17" Type="http://schemas.openxmlformats.org/officeDocument/2006/relationships/oleObject" Target="../embeddings/oleObject265.bin"/><Relationship Id="rId16" Type="http://schemas.openxmlformats.org/officeDocument/2006/relationships/image" Target="../media/image269.emf"/><Relationship Id="rId15" Type="http://schemas.openxmlformats.org/officeDocument/2006/relationships/oleObject" Target="../embeddings/oleObject264.bin"/><Relationship Id="rId14" Type="http://schemas.openxmlformats.org/officeDocument/2006/relationships/image" Target="../media/image268.emf"/><Relationship Id="rId13" Type="http://schemas.openxmlformats.org/officeDocument/2006/relationships/oleObject" Target="../embeddings/oleObject263.bin"/><Relationship Id="rId12" Type="http://schemas.openxmlformats.org/officeDocument/2006/relationships/image" Target="../media/image267.emf"/><Relationship Id="rId11" Type="http://schemas.openxmlformats.org/officeDocument/2006/relationships/oleObject" Target="../embeddings/oleObject262.bin"/><Relationship Id="rId10" Type="http://schemas.openxmlformats.org/officeDocument/2006/relationships/image" Target="../media/image266.emf"/><Relationship Id="rId1" Type="http://schemas.openxmlformats.org/officeDocument/2006/relationships/oleObject" Target="../embeddings/oleObject257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1.bin"/><Relationship Id="rId8" Type="http://schemas.openxmlformats.org/officeDocument/2006/relationships/image" Target="../media/image275.emf"/><Relationship Id="rId7" Type="http://schemas.openxmlformats.org/officeDocument/2006/relationships/oleObject" Target="../embeddings/oleObject270.bin"/><Relationship Id="rId6" Type="http://schemas.openxmlformats.org/officeDocument/2006/relationships/image" Target="../media/image274.e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73.emf"/><Relationship Id="rId3" Type="http://schemas.openxmlformats.org/officeDocument/2006/relationships/oleObject" Target="../embeddings/oleObject268.bin"/><Relationship Id="rId22" Type="http://schemas.openxmlformats.org/officeDocument/2006/relationships/vmlDrawing" Target="../drawings/vmlDrawing2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81.emf"/><Relationship Id="rId2" Type="http://schemas.openxmlformats.org/officeDocument/2006/relationships/image" Target="../media/image272.emf"/><Relationship Id="rId19" Type="http://schemas.openxmlformats.org/officeDocument/2006/relationships/oleObject" Target="../embeddings/oleObject276.bin"/><Relationship Id="rId18" Type="http://schemas.openxmlformats.org/officeDocument/2006/relationships/image" Target="../media/image280.emf"/><Relationship Id="rId17" Type="http://schemas.openxmlformats.org/officeDocument/2006/relationships/oleObject" Target="../embeddings/oleObject275.bin"/><Relationship Id="rId16" Type="http://schemas.openxmlformats.org/officeDocument/2006/relationships/image" Target="../media/image279.emf"/><Relationship Id="rId15" Type="http://schemas.openxmlformats.org/officeDocument/2006/relationships/oleObject" Target="../embeddings/oleObject274.bin"/><Relationship Id="rId14" Type="http://schemas.openxmlformats.org/officeDocument/2006/relationships/image" Target="../media/image278.emf"/><Relationship Id="rId13" Type="http://schemas.openxmlformats.org/officeDocument/2006/relationships/oleObject" Target="../embeddings/oleObject273.bin"/><Relationship Id="rId12" Type="http://schemas.openxmlformats.org/officeDocument/2006/relationships/image" Target="../media/image277.emf"/><Relationship Id="rId11" Type="http://schemas.openxmlformats.org/officeDocument/2006/relationships/oleObject" Target="../embeddings/oleObject272.bin"/><Relationship Id="rId10" Type="http://schemas.openxmlformats.org/officeDocument/2006/relationships/image" Target="../media/image276.emf"/><Relationship Id="rId1" Type="http://schemas.openxmlformats.org/officeDocument/2006/relationships/oleObject" Target="../embeddings/oleObject267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85.e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84.e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83.emf"/><Relationship Id="rId3" Type="http://schemas.openxmlformats.org/officeDocument/2006/relationships/oleObject" Target="../embeddings/oleObject278.bin"/><Relationship Id="rId2" Type="http://schemas.openxmlformats.org/officeDocument/2006/relationships/image" Target="../media/image282.emf"/><Relationship Id="rId18" Type="http://schemas.openxmlformats.org/officeDocument/2006/relationships/vmlDrawing" Target="../drawings/vmlDrawing2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89.emf"/><Relationship Id="rId15" Type="http://schemas.openxmlformats.org/officeDocument/2006/relationships/oleObject" Target="../embeddings/oleObject284.bin"/><Relationship Id="rId14" Type="http://schemas.openxmlformats.org/officeDocument/2006/relationships/image" Target="../media/image288.emf"/><Relationship Id="rId13" Type="http://schemas.openxmlformats.org/officeDocument/2006/relationships/oleObject" Target="../embeddings/oleObject283.bin"/><Relationship Id="rId12" Type="http://schemas.openxmlformats.org/officeDocument/2006/relationships/image" Target="../media/image287.emf"/><Relationship Id="rId11" Type="http://schemas.openxmlformats.org/officeDocument/2006/relationships/oleObject" Target="../embeddings/oleObject282.bin"/><Relationship Id="rId10" Type="http://schemas.openxmlformats.org/officeDocument/2006/relationships/image" Target="../media/image286.emf"/><Relationship Id="rId1" Type="http://schemas.openxmlformats.org/officeDocument/2006/relationships/oleObject" Target="../embeddings/oleObject277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9.bin"/><Relationship Id="rId8" Type="http://schemas.openxmlformats.org/officeDocument/2006/relationships/image" Target="../media/image293.emf"/><Relationship Id="rId7" Type="http://schemas.openxmlformats.org/officeDocument/2006/relationships/oleObject" Target="../embeddings/oleObject288.bin"/><Relationship Id="rId6" Type="http://schemas.openxmlformats.org/officeDocument/2006/relationships/image" Target="../media/image292.e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291.emf"/><Relationship Id="rId3" Type="http://schemas.openxmlformats.org/officeDocument/2006/relationships/oleObject" Target="../embeddings/oleObject286.bin"/><Relationship Id="rId2" Type="http://schemas.openxmlformats.org/officeDocument/2006/relationships/image" Target="../media/image290.e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6.png"/><Relationship Id="rId11" Type="http://schemas.openxmlformats.org/officeDocument/2006/relationships/image" Target="../media/image295.png"/><Relationship Id="rId10" Type="http://schemas.openxmlformats.org/officeDocument/2006/relationships/image" Target="../media/image294.emf"/><Relationship Id="rId1" Type="http://schemas.openxmlformats.org/officeDocument/2006/relationships/oleObject" Target="../embeddings/oleObject285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4.bin"/><Relationship Id="rId8" Type="http://schemas.openxmlformats.org/officeDocument/2006/relationships/image" Target="../media/image300.emf"/><Relationship Id="rId7" Type="http://schemas.openxmlformats.org/officeDocument/2006/relationships/oleObject" Target="../embeddings/oleObject293.bin"/><Relationship Id="rId6" Type="http://schemas.openxmlformats.org/officeDocument/2006/relationships/image" Target="../media/image299.emf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298.emf"/><Relationship Id="rId3" Type="http://schemas.openxmlformats.org/officeDocument/2006/relationships/oleObject" Target="../embeddings/oleObject291.bin"/><Relationship Id="rId2" Type="http://schemas.openxmlformats.org/officeDocument/2006/relationships/image" Target="../media/image297.emf"/><Relationship Id="rId16" Type="http://schemas.openxmlformats.org/officeDocument/2006/relationships/vmlDrawing" Target="../drawings/vmlDrawing3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03.emf"/><Relationship Id="rId13" Type="http://schemas.openxmlformats.org/officeDocument/2006/relationships/oleObject" Target="../embeddings/oleObject296.bin"/><Relationship Id="rId12" Type="http://schemas.openxmlformats.org/officeDocument/2006/relationships/image" Target="../media/image302.emf"/><Relationship Id="rId11" Type="http://schemas.openxmlformats.org/officeDocument/2006/relationships/oleObject" Target="../embeddings/oleObject295.bin"/><Relationship Id="rId10" Type="http://schemas.openxmlformats.org/officeDocument/2006/relationships/image" Target="../media/image301.emf"/><Relationship Id="rId1" Type="http://schemas.openxmlformats.org/officeDocument/2006/relationships/oleObject" Target="../embeddings/oleObject290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4.emf"/><Relationship Id="rId1" Type="http://schemas.openxmlformats.org/officeDocument/2006/relationships/oleObject" Target="../embeddings/oleObject297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2.bin"/><Relationship Id="rId8" Type="http://schemas.openxmlformats.org/officeDocument/2006/relationships/image" Target="../media/image308.wmf"/><Relationship Id="rId7" Type="http://schemas.openxmlformats.org/officeDocument/2006/relationships/oleObject" Target="../embeddings/oleObject301.bin"/><Relationship Id="rId6" Type="http://schemas.openxmlformats.org/officeDocument/2006/relationships/image" Target="../media/image307.wmf"/><Relationship Id="rId5" Type="http://schemas.openxmlformats.org/officeDocument/2006/relationships/oleObject" Target="../embeddings/oleObject300.bin"/><Relationship Id="rId4" Type="http://schemas.openxmlformats.org/officeDocument/2006/relationships/image" Target="../media/image306.wmf"/><Relationship Id="rId3" Type="http://schemas.openxmlformats.org/officeDocument/2006/relationships/oleObject" Target="../embeddings/oleObject299.bin"/><Relationship Id="rId2" Type="http://schemas.openxmlformats.org/officeDocument/2006/relationships/image" Target="../media/image305.emf"/><Relationship Id="rId16" Type="http://schemas.openxmlformats.org/officeDocument/2006/relationships/vmlDrawing" Target="../drawings/vmlDrawing3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11.wmf"/><Relationship Id="rId13" Type="http://schemas.openxmlformats.org/officeDocument/2006/relationships/oleObject" Target="../embeddings/oleObject304.bin"/><Relationship Id="rId12" Type="http://schemas.openxmlformats.org/officeDocument/2006/relationships/image" Target="../media/image310.wmf"/><Relationship Id="rId11" Type="http://schemas.openxmlformats.org/officeDocument/2006/relationships/oleObject" Target="../embeddings/oleObject303.bin"/><Relationship Id="rId10" Type="http://schemas.openxmlformats.org/officeDocument/2006/relationships/image" Target="../media/image309.wmf"/><Relationship Id="rId1" Type="http://schemas.openxmlformats.org/officeDocument/2006/relationships/oleObject" Target="../embeddings/oleObject29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12.xml"/><Relationship Id="rId24" Type="http://schemas.openxmlformats.org/officeDocument/2006/relationships/image" Target="../media/image14.e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3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2.emf"/><Relationship Id="rId2" Type="http://schemas.openxmlformats.org/officeDocument/2006/relationships/image" Target="../media/image3.e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1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0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e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2.emf"/><Relationship Id="rId1" Type="http://schemas.openxmlformats.org/officeDocument/2006/relationships/oleObject" Target="../embeddings/oleObject305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4.emf"/><Relationship Id="rId3" Type="http://schemas.openxmlformats.org/officeDocument/2006/relationships/oleObject" Target="../embeddings/oleObject307.bin"/><Relationship Id="rId2" Type="http://schemas.openxmlformats.org/officeDocument/2006/relationships/image" Target="../media/image313.wmf"/><Relationship Id="rId1" Type="http://schemas.openxmlformats.org/officeDocument/2006/relationships/oleObject" Target="../embeddings/oleObject306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6.emf"/><Relationship Id="rId3" Type="http://schemas.openxmlformats.org/officeDocument/2006/relationships/oleObject" Target="../embeddings/oleObject309.bin"/><Relationship Id="rId2" Type="http://schemas.openxmlformats.org/officeDocument/2006/relationships/image" Target="../media/image315.wmf"/><Relationship Id="rId1" Type="http://schemas.openxmlformats.org/officeDocument/2006/relationships/oleObject" Target="../embeddings/oleObject308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8.wmf"/><Relationship Id="rId3" Type="http://schemas.openxmlformats.org/officeDocument/2006/relationships/oleObject" Target="../embeddings/oleObject311.bin"/><Relationship Id="rId2" Type="http://schemas.openxmlformats.org/officeDocument/2006/relationships/image" Target="../media/image317.wmf"/><Relationship Id="rId1" Type="http://schemas.openxmlformats.org/officeDocument/2006/relationships/oleObject" Target="../embeddings/oleObject310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2.emf"/><Relationship Id="rId7" Type="http://schemas.openxmlformats.org/officeDocument/2006/relationships/oleObject" Target="../embeddings/oleObject315.bin"/><Relationship Id="rId6" Type="http://schemas.openxmlformats.org/officeDocument/2006/relationships/image" Target="../media/image321.e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320.emf"/><Relationship Id="rId3" Type="http://schemas.openxmlformats.org/officeDocument/2006/relationships/oleObject" Target="../embeddings/oleObject313.bin"/><Relationship Id="rId2" Type="http://schemas.openxmlformats.org/officeDocument/2006/relationships/image" Target="../media/image319.emf"/><Relationship Id="rId10" Type="http://schemas.openxmlformats.org/officeDocument/2006/relationships/vmlDrawing" Target="../drawings/vmlDrawing38.vml"/><Relationship Id="rId1" Type="http://schemas.openxmlformats.org/officeDocument/2006/relationships/oleObject" Target="../embeddings/oleObject312.bin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2.jpeg"/><Relationship Id="rId4" Type="http://schemas.openxmlformats.org/officeDocument/2006/relationships/image" Target="../media/image324.emf"/><Relationship Id="rId3" Type="http://schemas.openxmlformats.org/officeDocument/2006/relationships/oleObject" Target="../embeddings/oleObject317.bin"/><Relationship Id="rId2" Type="http://schemas.openxmlformats.org/officeDocument/2006/relationships/image" Target="../media/image323.emf"/><Relationship Id="rId1" Type="http://schemas.openxmlformats.org/officeDocument/2006/relationships/oleObject" Target="../embeddings/oleObject316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2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27.png"/><Relationship Id="rId3" Type="http://schemas.openxmlformats.org/officeDocument/2006/relationships/image" Target="../media/image326.png"/><Relationship Id="rId2" Type="http://schemas.openxmlformats.org/officeDocument/2006/relationships/image" Target="../media/image325.emf"/><Relationship Id="rId1" Type="http://schemas.openxmlformats.org/officeDocument/2006/relationships/oleObject" Target="../embeddings/oleObject31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9.emf"/><Relationship Id="rId1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3.bin"/><Relationship Id="rId8" Type="http://schemas.openxmlformats.org/officeDocument/2006/relationships/image" Target="../media/image331.emf"/><Relationship Id="rId7" Type="http://schemas.openxmlformats.org/officeDocument/2006/relationships/oleObject" Target="../embeddings/oleObject322.bin"/><Relationship Id="rId6" Type="http://schemas.openxmlformats.org/officeDocument/2006/relationships/image" Target="../media/image330.emf"/><Relationship Id="rId5" Type="http://schemas.openxmlformats.org/officeDocument/2006/relationships/oleObject" Target="../embeddings/oleObject321.bin"/><Relationship Id="rId4" Type="http://schemas.openxmlformats.org/officeDocument/2006/relationships/image" Target="../media/image329.emf"/><Relationship Id="rId3" Type="http://schemas.openxmlformats.org/officeDocument/2006/relationships/oleObject" Target="../embeddings/oleObject320.bin"/><Relationship Id="rId2" Type="http://schemas.openxmlformats.org/officeDocument/2006/relationships/image" Target="../media/image328.emf"/><Relationship Id="rId12" Type="http://schemas.openxmlformats.org/officeDocument/2006/relationships/vmlDrawing" Target="../drawings/vmlDrawing4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32.emf"/><Relationship Id="rId1" Type="http://schemas.openxmlformats.org/officeDocument/2006/relationships/oleObject" Target="../embeddings/oleObject319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8.bin"/><Relationship Id="rId8" Type="http://schemas.openxmlformats.org/officeDocument/2006/relationships/image" Target="../media/image336.emf"/><Relationship Id="rId7" Type="http://schemas.openxmlformats.org/officeDocument/2006/relationships/oleObject" Target="../embeddings/oleObject327.bin"/><Relationship Id="rId6" Type="http://schemas.openxmlformats.org/officeDocument/2006/relationships/image" Target="../media/image335.emf"/><Relationship Id="rId5" Type="http://schemas.openxmlformats.org/officeDocument/2006/relationships/oleObject" Target="../embeddings/oleObject326.bin"/><Relationship Id="rId4" Type="http://schemas.openxmlformats.org/officeDocument/2006/relationships/image" Target="../media/image334.emf"/><Relationship Id="rId3" Type="http://schemas.openxmlformats.org/officeDocument/2006/relationships/oleObject" Target="../embeddings/oleObject325.bin"/><Relationship Id="rId2" Type="http://schemas.openxmlformats.org/officeDocument/2006/relationships/image" Target="../media/image333.emf"/><Relationship Id="rId14" Type="http://schemas.openxmlformats.org/officeDocument/2006/relationships/vmlDrawing" Target="../drawings/vmlDrawing4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38.emf"/><Relationship Id="rId11" Type="http://schemas.openxmlformats.org/officeDocument/2006/relationships/oleObject" Target="../embeddings/oleObject329.bin"/><Relationship Id="rId10" Type="http://schemas.openxmlformats.org/officeDocument/2006/relationships/image" Target="../media/image337.emf"/><Relationship Id="rId1" Type="http://schemas.openxmlformats.org/officeDocument/2006/relationships/oleObject" Target="../embeddings/oleObject324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0.emf"/><Relationship Id="rId3" Type="http://schemas.openxmlformats.org/officeDocument/2006/relationships/oleObject" Target="../embeddings/oleObject331.bin"/><Relationship Id="rId2" Type="http://schemas.openxmlformats.org/officeDocument/2006/relationships/image" Target="../media/image339.emf"/><Relationship Id="rId1" Type="http://schemas.openxmlformats.org/officeDocument/2006/relationships/oleObject" Target="../embeddings/oleObject330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6.bin"/><Relationship Id="rId8" Type="http://schemas.openxmlformats.org/officeDocument/2006/relationships/image" Target="../media/image344.emf"/><Relationship Id="rId7" Type="http://schemas.openxmlformats.org/officeDocument/2006/relationships/oleObject" Target="../embeddings/oleObject335.bin"/><Relationship Id="rId6" Type="http://schemas.openxmlformats.org/officeDocument/2006/relationships/image" Target="../media/image343.emf"/><Relationship Id="rId5" Type="http://schemas.openxmlformats.org/officeDocument/2006/relationships/oleObject" Target="../embeddings/oleObject334.bin"/><Relationship Id="rId4" Type="http://schemas.openxmlformats.org/officeDocument/2006/relationships/image" Target="../media/image342.emf"/><Relationship Id="rId3" Type="http://schemas.openxmlformats.org/officeDocument/2006/relationships/oleObject" Target="../embeddings/oleObject333.bin"/><Relationship Id="rId20" Type="http://schemas.openxmlformats.org/officeDocument/2006/relationships/vmlDrawing" Target="../drawings/vmlDrawing44.vml"/><Relationship Id="rId2" Type="http://schemas.openxmlformats.org/officeDocument/2006/relationships/image" Target="../media/image341.e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349.emf"/><Relationship Id="rId17" Type="http://schemas.openxmlformats.org/officeDocument/2006/relationships/oleObject" Target="../embeddings/oleObject340.bin"/><Relationship Id="rId16" Type="http://schemas.openxmlformats.org/officeDocument/2006/relationships/image" Target="../media/image348.emf"/><Relationship Id="rId15" Type="http://schemas.openxmlformats.org/officeDocument/2006/relationships/oleObject" Target="../embeddings/oleObject339.bin"/><Relationship Id="rId14" Type="http://schemas.openxmlformats.org/officeDocument/2006/relationships/image" Target="../media/image347.emf"/><Relationship Id="rId13" Type="http://schemas.openxmlformats.org/officeDocument/2006/relationships/oleObject" Target="../embeddings/oleObject338.bin"/><Relationship Id="rId12" Type="http://schemas.openxmlformats.org/officeDocument/2006/relationships/image" Target="../media/image346.emf"/><Relationship Id="rId11" Type="http://schemas.openxmlformats.org/officeDocument/2006/relationships/oleObject" Target="../embeddings/oleObject337.bin"/><Relationship Id="rId10" Type="http://schemas.openxmlformats.org/officeDocument/2006/relationships/image" Target="../media/image345.emf"/><Relationship Id="rId1" Type="http://schemas.openxmlformats.org/officeDocument/2006/relationships/oleObject" Target="../embeddings/oleObject332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5.bin"/><Relationship Id="rId8" Type="http://schemas.openxmlformats.org/officeDocument/2006/relationships/image" Target="../media/image353.wmf"/><Relationship Id="rId7" Type="http://schemas.openxmlformats.org/officeDocument/2006/relationships/oleObject" Target="../embeddings/oleObject344.bin"/><Relationship Id="rId6" Type="http://schemas.openxmlformats.org/officeDocument/2006/relationships/image" Target="../media/image352.wmf"/><Relationship Id="rId5" Type="http://schemas.openxmlformats.org/officeDocument/2006/relationships/oleObject" Target="../embeddings/oleObject343.bin"/><Relationship Id="rId4" Type="http://schemas.openxmlformats.org/officeDocument/2006/relationships/image" Target="../media/image351.wmf"/><Relationship Id="rId3" Type="http://schemas.openxmlformats.org/officeDocument/2006/relationships/oleObject" Target="../embeddings/oleObject342.bin"/><Relationship Id="rId2" Type="http://schemas.openxmlformats.org/officeDocument/2006/relationships/image" Target="../media/image350.emf"/><Relationship Id="rId14" Type="http://schemas.openxmlformats.org/officeDocument/2006/relationships/vmlDrawing" Target="../drawings/vmlDrawing45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55.wmf"/><Relationship Id="rId11" Type="http://schemas.openxmlformats.org/officeDocument/2006/relationships/oleObject" Target="../embeddings/oleObject346.bin"/><Relationship Id="rId10" Type="http://schemas.openxmlformats.org/officeDocument/2006/relationships/image" Target="../media/image354.wmf"/><Relationship Id="rId1" Type="http://schemas.openxmlformats.org/officeDocument/2006/relationships/oleObject" Target="../embeddings/oleObject341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1.bin"/><Relationship Id="rId8" Type="http://schemas.openxmlformats.org/officeDocument/2006/relationships/image" Target="../media/image359.emf"/><Relationship Id="rId7" Type="http://schemas.openxmlformats.org/officeDocument/2006/relationships/oleObject" Target="../embeddings/oleObject350.bin"/><Relationship Id="rId6" Type="http://schemas.openxmlformats.org/officeDocument/2006/relationships/image" Target="../media/image358.emf"/><Relationship Id="rId5" Type="http://schemas.openxmlformats.org/officeDocument/2006/relationships/oleObject" Target="../embeddings/oleObject349.bin"/><Relationship Id="rId4" Type="http://schemas.openxmlformats.org/officeDocument/2006/relationships/image" Target="../media/image357.wmf"/><Relationship Id="rId3" Type="http://schemas.openxmlformats.org/officeDocument/2006/relationships/oleObject" Target="../embeddings/oleObject348.bin"/><Relationship Id="rId2" Type="http://schemas.openxmlformats.org/officeDocument/2006/relationships/image" Target="../media/image356.wmf"/><Relationship Id="rId16" Type="http://schemas.openxmlformats.org/officeDocument/2006/relationships/vmlDrawing" Target="../drawings/vmlDrawing4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62.wmf"/><Relationship Id="rId13" Type="http://schemas.openxmlformats.org/officeDocument/2006/relationships/oleObject" Target="../embeddings/oleObject353.bin"/><Relationship Id="rId12" Type="http://schemas.openxmlformats.org/officeDocument/2006/relationships/image" Target="../media/image361.emf"/><Relationship Id="rId11" Type="http://schemas.openxmlformats.org/officeDocument/2006/relationships/oleObject" Target="../embeddings/oleObject352.bin"/><Relationship Id="rId10" Type="http://schemas.openxmlformats.org/officeDocument/2006/relationships/image" Target="../media/image360.emf"/><Relationship Id="rId1" Type="http://schemas.openxmlformats.org/officeDocument/2006/relationships/oleObject" Target="../embeddings/oleObject347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0.bin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2.emf"/><Relationship Id="rId23" Type="http://schemas.openxmlformats.org/officeDocument/2006/relationships/oleObject" Target="../embeddings/oleObject30.bin"/><Relationship Id="rId22" Type="http://schemas.openxmlformats.org/officeDocument/2006/relationships/image" Target="../media/image31.emf"/><Relationship Id="rId21" Type="http://schemas.openxmlformats.org/officeDocument/2006/relationships/oleObject" Target="../embeddings/oleObject29.bin"/><Relationship Id="rId20" Type="http://schemas.openxmlformats.org/officeDocument/2006/relationships/image" Target="../media/image30.emf"/><Relationship Id="rId2" Type="http://schemas.openxmlformats.org/officeDocument/2006/relationships/image" Target="../media/image21.emf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29.emf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28.e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7.e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44.emf"/><Relationship Id="rId23" Type="http://schemas.openxmlformats.org/officeDocument/2006/relationships/oleObject" Target="../embeddings/oleObject42.bin"/><Relationship Id="rId22" Type="http://schemas.openxmlformats.org/officeDocument/2006/relationships/image" Target="../media/image43.emf"/><Relationship Id="rId21" Type="http://schemas.openxmlformats.org/officeDocument/2006/relationships/oleObject" Target="../embeddings/oleObject41.bin"/><Relationship Id="rId20" Type="http://schemas.openxmlformats.org/officeDocument/2006/relationships/image" Target="../media/image42.emf"/><Relationship Id="rId2" Type="http://schemas.openxmlformats.org/officeDocument/2006/relationships/image" Target="../media/image33.emf"/><Relationship Id="rId19" Type="http://schemas.openxmlformats.org/officeDocument/2006/relationships/oleObject" Target="../embeddings/oleObject40.bin"/><Relationship Id="rId18" Type="http://schemas.openxmlformats.org/officeDocument/2006/relationships/image" Target="../media/image41.emf"/><Relationship Id="rId17" Type="http://schemas.openxmlformats.org/officeDocument/2006/relationships/oleObject" Target="../embeddings/oleObject39.bin"/><Relationship Id="rId16" Type="http://schemas.openxmlformats.org/officeDocument/2006/relationships/image" Target="../media/image40.emf"/><Relationship Id="rId15" Type="http://schemas.openxmlformats.org/officeDocument/2006/relationships/oleObject" Target="../embeddings/oleObject38.bin"/><Relationship Id="rId14" Type="http://schemas.openxmlformats.org/officeDocument/2006/relationships/image" Target="../media/image39.emf"/><Relationship Id="rId13" Type="http://schemas.openxmlformats.org/officeDocument/2006/relationships/oleObject" Target="../embeddings/oleObject37.bin"/><Relationship Id="rId12" Type="http://schemas.openxmlformats.org/officeDocument/2006/relationships/image" Target="../media/image38.emf"/><Relationship Id="rId11" Type="http://schemas.openxmlformats.org/officeDocument/2006/relationships/oleObject" Target="../embeddings/oleObject36.bin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8.e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7.emf"/><Relationship Id="rId5" Type="http://schemas.openxmlformats.org/officeDocument/2006/relationships/oleObject" Target="../embeddings/oleObject45.bin"/><Relationship Id="rId46" Type="http://schemas.openxmlformats.org/officeDocument/2006/relationships/vmlDrawing" Target="../drawings/vmlDrawing5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66.emf"/><Relationship Id="rId43" Type="http://schemas.openxmlformats.org/officeDocument/2006/relationships/oleObject" Target="../embeddings/oleObject64.bin"/><Relationship Id="rId42" Type="http://schemas.openxmlformats.org/officeDocument/2006/relationships/image" Target="../media/image65.emf"/><Relationship Id="rId41" Type="http://schemas.openxmlformats.org/officeDocument/2006/relationships/oleObject" Target="../embeddings/oleObject63.bin"/><Relationship Id="rId40" Type="http://schemas.openxmlformats.org/officeDocument/2006/relationships/image" Target="../media/image64.emf"/><Relationship Id="rId4" Type="http://schemas.openxmlformats.org/officeDocument/2006/relationships/image" Target="../media/image46.emf"/><Relationship Id="rId39" Type="http://schemas.openxmlformats.org/officeDocument/2006/relationships/oleObject" Target="../embeddings/oleObject62.bin"/><Relationship Id="rId38" Type="http://schemas.openxmlformats.org/officeDocument/2006/relationships/image" Target="../media/image63.emf"/><Relationship Id="rId37" Type="http://schemas.openxmlformats.org/officeDocument/2006/relationships/oleObject" Target="../embeddings/oleObject61.bin"/><Relationship Id="rId36" Type="http://schemas.openxmlformats.org/officeDocument/2006/relationships/image" Target="../media/image62.emf"/><Relationship Id="rId35" Type="http://schemas.openxmlformats.org/officeDocument/2006/relationships/oleObject" Target="../embeddings/oleObject60.bin"/><Relationship Id="rId34" Type="http://schemas.openxmlformats.org/officeDocument/2006/relationships/image" Target="../media/image61.emf"/><Relationship Id="rId33" Type="http://schemas.openxmlformats.org/officeDocument/2006/relationships/oleObject" Target="../embeddings/oleObject59.bin"/><Relationship Id="rId32" Type="http://schemas.openxmlformats.org/officeDocument/2006/relationships/image" Target="../media/image60.emf"/><Relationship Id="rId31" Type="http://schemas.openxmlformats.org/officeDocument/2006/relationships/oleObject" Target="../embeddings/oleObject58.bin"/><Relationship Id="rId30" Type="http://schemas.openxmlformats.org/officeDocument/2006/relationships/image" Target="../media/image59.emf"/><Relationship Id="rId3" Type="http://schemas.openxmlformats.org/officeDocument/2006/relationships/oleObject" Target="../embeddings/oleObject44.bin"/><Relationship Id="rId29" Type="http://schemas.openxmlformats.org/officeDocument/2006/relationships/oleObject" Target="../embeddings/oleObject57.bin"/><Relationship Id="rId28" Type="http://schemas.openxmlformats.org/officeDocument/2006/relationships/image" Target="../media/image58.emf"/><Relationship Id="rId27" Type="http://schemas.openxmlformats.org/officeDocument/2006/relationships/oleObject" Target="../embeddings/oleObject56.bin"/><Relationship Id="rId26" Type="http://schemas.openxmlformats.org/officeDocument/2006/relationships/image" Target="../media/image57.emf"/><Relationship Id="rId25" Type="http://schemas.openxmlformats.org/officeDocument/2006/relationships/oleObject" Target="../embeddings/oleObject55.bin"/><Relationship Id="rId24" Type="http://schemas.openxmlformats.org/officeDocument/2006/relationships/image" Target="../media/image56.emf"/><Relationship Id="rId23" Type="http://schemas.openxmlformats.org/officeDocument/2006/relationships/oleObject" Target="../embeddings/oleObject54.bin"/><Relationship Id="rId22" Type="http://schemas.openxmlformats.org/officeDocument/2006/relationships/image" Target="../media/image55.emf"/><Relationship Id="rId21" Type="http://schemas.openxmlformats.org/officeDocument/2006/relationships/oleObject" Target="../embeddings/oleObject53.bin"/><Relationship Id="rId20" Type="http://schemas.openxmlformats.org/officeDocument/2006/relationships/image" Target="../media/image54.emf"/><Relationship Id="rId2" Type="http://schemas.openxmlformats.org/officeDocument/2006/relationships/image" Target="../media/image45.emf"/><Relationship Id="rId19" Type="http://schemas.openxmlformats.org/officeDocument/2006/relationships/oleObject" Target="../embeddings/oleObject52.bin"/><Relationship Id="rId18" Type="http://schemas.openxmlformats.org/officeDocument/2006/relationships/image" Target="../media/image53.emf"/><Relationship Id="rId17" Type="http://schemas.openxmlformats.org/officeDocument/2006/relationships/oleObject" Target="../embeddings/oleObject51.bin"/><Relationship Id="rId16" Type="http://schemas.openxmlformats.org/officeDocument/2006/relationships/image" Target="../media/image52.emf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51.e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50.e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49.emf"/><Relationship Id="rId1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70.e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8.emf"/><Relationship Id="rId3" Type="http://schemas.openxmlformats.org/officeDocument/2006/relationships/oleObject" Target="../embeddings/oleObject66.bin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77.emf"/><Relationship Id="rId21" Type="http://schemas.openxmlformats.org/officeDocument/2006/relationships/oleObject" Target="../embeddings/oleObject75.bin"/><Relationship Id="rId20" Type="http://schemas.openxmlformats.org/officeDocument/2006/relationships/image" Target="../media/image76.emf"/><Relationship Id="rId2" Type="http://schemas.openxmlformats.org/officeDocument/2006/relationships/image" Target="../media/image67.emf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75.e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74.e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73.e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72.e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71.emf"/><Relationship Id="rId1" Type="http://schemas.openxmlformats.org/officeDocument/2006/relationships/oleObject" Target="../embeddings/oleObject6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文本框 40961"/>
          <p:cNvSpPr txBox="1"/>
          <p:nvPr/>
        </p:nvSpPr>
        <p:spPr>
          <a:xfrm>
            <a:off x="1675130" y="257493"/>
            <a:ext cx="6247130" cy="156845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5C991F"/>
            </a:prstShdw>
          </a:effectLst>
        </p:spPr>
        <p:txBody>
          <a:bodyPr wrap="none">
            <a:spAutoFit/>
          </a:bodyPr>
          <a:p>
            <a:pPr algn="ctr" eaLnBrk="1" hangingPunct="1"/>
            <a:r>
              <a:rPr lang="en-US" sz="4800" dirty="0">
                <a:solidFill>
                  <a:schemeClr val="bg1"/>
                </a:solidFill>
                <a:ea typeface="隶书" panose="02010509060101010101" pitchFamily="49" charset="-122"/>
                <a:cs typeface="Arial" panose="020B0604020202020204" pitchFamily="34" charset="0"/>
              </a:rPr>
              <a:t>Chapter6 </a:t>
            </a:r>
            <a:endParaRPr lang="en-US" sz="4800" dirty="0">
              <a:solidFill>
                <a:schemeClr val="bg1"/>
              </a:solidFill>
              <a:ea typeface="隶书" panose="02010509060101010101" pitchFamily="49" charset="-122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4800" dirty="0">
                <a:solidFill>
                  <a:schemeClr val="bg1"/>
                </a:solidFill>
                <a:ea typeface="隶书" panose="02010509060101010101" pitchFamily="49" charset="-122"/>
                <a:cs typeface="Arial" panose="020B0604020202020204" pitchFamily="34" charset="0"/>
              </a:rPr>
              <a:t>Three-phase Circuits</a:t>
            </a:r>
            <a:endParaRPr lang="en-US" altLang="zh-CN" sz="4400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8" name="文本框 40967"/>
          <p:cNvSpPr txBox="1"/>
          <p:nvPr/>
        </p:nvSpPr>
        <p:spPr>
          <a:xfrm>
            <a:off x="468630" y="1987550"/>
            <a:ext cx="2578100" cy="583565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Key points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69" name="文本框 40968"/>
          <p:cNvSpPr txBox="1"/>
          <p:nvPr/>
        </p:nvSpPr>
        <p:spPr>
          <a:xfrm>
            <a:off x="1424940" y="2779078"/>
            <a:ext cx="645953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u="sng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1.Basic Concepts</a:t>
            </a:r>
            <a:r>
              <a:rPr lang="zh-CN" altLang="en-US" sz="3200" u="sng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3200" u="sng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70" name="文本框 40969"/>
          <p:cNvSpPr txBox="1"/>
          <p:nvPr/>
        </p:nvSpPr>
        <p:spPr>
          <a:xfrm>
            <a:off x="1331913" y="3499485"/>
            <a:ext cx="6459537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ts val="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200" u="sng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2.Analysis of the balanced</a:t>
            </a:r>
            <a:endParaRPr lang="en-US" altLang="zh-CN" sz="3200" u="sng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3200" u="sng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three-phase circuit</a:t>
            </a:r>
            <a:endParaRPr lang="en-US" altLang="zh-CN" sz="3200" u="sng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71" name="文本框 40970"/>
          <p:cNvSpPr txBox="1"/>
          <p:nvPr/>
        </p:nvSpPr>
        <p:spPr>
          <a:xfrm>
            <a:off x="1366203" y="4471035"/>
            <a:ext cx="6459537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3.</a:t>
            </a:r>
            <a:r>
              <a:rPr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The concept of unbalanced three-phase circuits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72" name="文本框 40971"/>
          <p:cNvSpPr txBox="1"/>
          <p:nvPr/>
        </p:nvSpPr>
        <p:spPr>
          <a:xfrm>
            <a:off x="1468755" y="5590540"/>
            <a:ext cx="58489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u="sng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4.Power in three-phase circuits</a:t>
            </a:r>
            <a:endParaRPr lang="en-US" altLang="zh-CN" sz="3200" u="sng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ldLvl="0" animBg="1"/>
      <p:bldP spid="40968" grpId="0" bldLvl="0" animBg="1"/>
      <p:bldP spid="40969" grpId="0"/>
      <p:bldP spid="40970" grpId="0"/>
      <p:bldP spid="40971" grpId="0"/>
      <p:bldP spid="409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737" name="组合 23736"/>
          <p:cNvGrpSpPr/>
          <p:nvPr/>
        </p:nvGrpSpPr>
        <p:grpSpPr>
          <a:xfrm>
            <a:off x="846138" y="2919731"/>
            <a:ext cx="6327776" cy="1138238"/>
            <a:chOff x="385" y="2296"/>
            <a:chExt cx="3986" cy="717"/>
          </a:xfrm>
        </p:grpSpPr>
        <p:sp>
          <p:nvSpPr>
            <p:cNvPr id="25704" name="文本框 23631"/>
            <p:cNvSpPr txBox="1"/>
            <p:nvPr/>
          </p:nvSpPr>
          <p:spPr>
            <a:xfrm>
              <a:off x="385" y="2296"/>
              <a:ext cx="34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Phase voltage</a:t>
              </a:r>
              <a:r>
                <a:rPr lang="zh-CN" altLang="en-US" b="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：</a:t>
              </a:r>
              <a:r>
                <a:rPr lang="zh-CN" altLang="en-US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Voltage on load </a:t>
              </a:r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each</a:t>
              </a:r>
              <a:r>
                <a:rPr lang="zh-CN" altLang="en-US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 phase</a:t>
              </a:r>
              <a:endPara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graphicFrame>
          <p:nvGraphicFramePr>
            <p:cNvPr id="25705" name="对象 23632"/>
            <p:cNvGraphicFramePr/>
            <p:nvPr/>
          </p:nvGraphicFramePr>
          <p:xfrm>
            <a:off x="2624" y="2559"/>
            <a:ext cx="1747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1" imgW="1066800" imgH="279400" progId="Equation.DSMT4">
                    <p:embed/>
                  </p:oleObj>
                </mc:Choice>
                <mc:Fallback>
                  <p:oleObj name="" r:id="rId1" imgW="1066800" imgH="279400" progId="Equation.DSMT4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24" y="2559"/>
                          <a:ext cx="1747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37" name="组合 23636"/>
          <p:cNvGrpSpPr/>
          <p:nvPr/>
        </p:nvGrpSpPr>
        <p:grpSpPr>
          <a:xfrm>
            <a:off x="647383" y="4750435"/>
            <a:ext cx="7019926" cy="1052512"/>
            <a:chOff x="560" y="3310"/>
            <a:chExt cx="4422" cy="663"/>
          </a:xfrm>
        </p:grpSpPr>
        <p:sp>
          <p:nvSpPr>
            <p:cNvPr id="25702" name="文本框 23637"/>
            <p:cNvSpPr txBox="1"/>
            <p:nvPr/>
          </p:nvSpPr>
          <p:spPr>
            <a:xfrm>
              <a:off x="560" y="3310"/>
              <a:ext cx="442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Line current</a:t>
              </a:r>
              <a:r>
                <a:rPr lang="zh-CN" altLang="en-US" b="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：</a:t>
              </a:r>
              <a:r>
                <a:rPr lang="zh-CN" altLang="en-US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The current flowing through the end line.</a:t>
              </a:r>
              <a:endPara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graphicFrame>
          <p:nvGraphicFramePr>
            <p:cNvPr id="25703" name="对象 23638"/>
            <p:cNvGraphicFramePr/>
            <p:nvPr/>
          </p:nvGraphicFramePr>
          <p:xfrm>
            <a:off x="3040" y="3557"/>
            <a:ext cx="985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3" imgW="596900" imgH="254000" progId="Equation.DSMT4">
                    <p:embed/>
                  </p:oleObj>
                </mc:Choice>
                <mc:Fallback>
                  <p:oleObj name="" r:id="rId3" imgW="596900" imgH="254000" progId="Equation.DSMT4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40" y="3557"/>
                          <a:ext cx="985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40" name="组合 23639"/>
          <p:cNvGrpSpPr/>
          <p:nvPr/>
        </p:nvGrpSpPr>
        <p:grpSpPr>
          <a:xfrm>
            <a:off x="616268" y="5604510"/>
            <a:ext cx="6859588" cy="1055687"/>
            <a:chOff x="494" y="3793"/>
            <a:chExt cx="4321" cy="665"/>
          </a:xfrm>
        </p:grpSpPr>
        <p:sp>
          <p:nvSpPr>
            <p:cNvPr id="25700" name="文本框 23640"/>
            <p:cNvSpPr txBox="1"/>
            <p:nvPr/>
          </p:nvSpPr>
          <p:spPr>
            <a:xfrm>
              <a:off x="494" y="3793"/>
              <a:ext cx="432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Phase current</a:t>
              </a:r>
              <a:r>
                <a:rPr lang="zh-CN" altLang="en-US" b="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：</a:t>
              </a:r>
              <a:r>
                <a:rPr lang="zh-CN" altLang="en-US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Current </a:t>
              </a:r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flowing</a:t>
              </a:r>
              <a:r>
                <a:rPr lang="zh-CN" altLang="en-US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 the load in each phase</a:t>
              </a:r>
              <a:endPara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graphicFrame>
          <p:nvGraphicFramePr>
            <p:cNvPr id="25701" name="对象 23641"/>
            <p:cNvGraphicFramePr/>
            <p:nvPr/>
          </p:nvGraphicFramePr>
          <p:xfrm>
            <a:off x="2950" y="4056"/>
            <a:ext cx="1126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5" imgW="673100" imgH="241300" progId="Equation.DSMT4">
                    <p:embed/>
                  </p:oleObj>
                </mc:Choice>
                <mc:Fallback>
                  <p:oleObj name="" r:id="rId5" imgW="673100" imgH="241300" progId="Equation.DSMT4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50" y="4056"/>
                          <a:ext cx="1126" cy="4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739" name="组合 23738"/>
          <p:cNvGrpSpPr/>
          <p:nvPr/>
        </p:nvGrpSpPr>
        <p:grpSpPr>
          <a:xfrm>
            <a:off x="2560955" y="142240"/>
            <a:ext cx="1219201" cy="712788"/>
            <a:chOff x="2020" y="180"/>
            <a:chExt cx="768" cy="449"/>
          </a:xfrm>
        </p:grpSpPr>
        <p:graphicFrame>
          <p:nvGraphicFramePr>
            <p:cNvPr id="25699" name="对象 23643"/>
            <p:cNvGraphicFramePr/>
            <p:nvPr/>
          </p:nvGraphicFramePr>
          <p:xfrm>
            <a:off x="2410" y="180"/>
            <a:ext cx="37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" r:id="rId7" imgW="203200" imgH="241300" progId="Equation.DSMT4">
                    <p:embed/>
                  </p:oleObj>
                </mc:Choice>
                <mc:Fallback>
                  <p:oleObj name="" r:id="rId7" imgW="203200" imgH="241300" progId="Equation.DSMT4">
                    <p:embed/>
                    <p:pic>
                      <p:nvPicPr>
                        <p:cNvPr id="0" name="图片 315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10" y="180"/>
                          <a:ext cx="378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98" name="直接连接符 23642"/>
            <p:cNvSpPr/>
            <p:nvPr/>
          </p:nvSpPr>
          <p:spPr>
            <a:xfrm>
              <a:off x="2020" y="486"/>
              <a:ext cx="243" cy="13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3645" name="组合 23644"/>
          <p:cNvGrpSpPr/>
          <p:nvPr/>
        </p:nvGrpSpPr>
        <p:grpSpPr>
          <a:xfrm>
            <a:off x="5838825" y="1125538"/>
            <a:ext cx="879475" cy="741362"/>
            <a:chOff x="3759" y="714"/>
            <a:chExt cx="554" cy="467"/>
          </a:xfrm>
        </p:grpSpPr>
        <p:sp>
          <p:nvSpPr>
            <p:cNvPr id="25693" name="直接连接符 23645"/>
            <p:cNvSpPr/>
            <p:nvPr/>
          </p:nvSpPr>
          <p:spPr>
            <a:xfrm>
              <a:off x="3968" y="1181"/>
              <a:ext cx="116" cy="0"/>
            </a:xfrm>
            <a:prstGeom prst="line">
              <a:avLst/>
            </a:prstGeom>
            <a:ln w="254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5694" name="组合 23646"/>
            <p:cNvGrpSpPr/>
            <p:nvPr/>
          </p:nvGrpSpPr>
          <p:grpSpPr>
            <a:xfrm>
              <a:off x="3956" y="714"/>
              <a:ext cx="116" cy="116"/>
              <a:chOff x="5192" y="2273"/>
              <a:chExt cx="116" cy="116"/>
            </a:xfrm>
          </p:grpSpPr>
          <p:sp>
            <p:nvSpPr>
              <p:cNvPr id="25696" name="直接连接符 23647"/>
              <p:cNvSpPr/>
              <p:nvPr/>
            </p:nvSpPr>
            <p:spPr>
              <a:xfrm>
                <a:off x="5192" y="2331"/>
                <a:ext cx="116" cy="0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97" name="直接连接符 23648"/>
              <p:cNvSpPr/>
              <p:nvPr/>
            </p:nvSpPr>
            <p:spPr>
              <a:xfrm rot="-5400000">
                <a:off x="5192" y="2331"/>
                <a:ext cx="116" cy="0"/>
              </a:xfrm>
              <a:prstGeom prst="line">
                <a:avLst/>
              </a:prstGeom>
              <a:ln w="254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25695" name="对象 23649"/>
            <p:cNvGraphicFramePr/>
            <p:nvPr/>
          </p:nvGraphicFramePr>
          <p:xfrm>
            <a:off x="3759" y="753"/>
            <a:ext cx="554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9" imgW="330200" imgH="254000" progId="Equation.DSMT4">
                    <p:embed/>
                  </p:oleObj>
                </mc:Choice>
                <mc:Fallback>
                  <p:oleObj name="" r:id="rId9" imgW="330200" imgH="254000" progId="Equation.DSMT4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59" y="753"/>
                          <a:ext cx="554" cy="4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51" name="组合 23650"/>
          <p:cNvGrpSpPr/>
          <p:nvPr/>
        </p:nvGrpSpPr>
        <p:grpSpPr>
          <a:xfrm>
            <a:off x="3346450" y="765810"/>
            <a:ext cx="877888" cy="741363"/>
            <a:chOff x="3759" y="714"/>
            <a:chExt cx="553" cy="467"/>
          </a:xfrm>
        </p:grpSpPr>
        <p:sp>
          <p:nvSpPr>
            <p:cNvPr id="25688" name="直接连接符 23651"/>
            <p:cNvSpPr/>
            <p:nvPr/>
          </p:nvSpPr>
          <p:spPr>
            <a:xfrm>
              <a:off x="3968" y="1181"/>
              <a:ext cx="116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5689" name="组合 23652"/>
            <p:cNvGrpSpPr/>
            <p:nvPr/>
          </p:nvGrpSpPr>
          <p:grpSpPr>
            <a:xfrm>
              <a:off x="3956" y="714"/>
              <a:ext cx="116" cy="116"/>
              <a:chOff x="5192" y="2273"/>
              <a:chExt cx="116" cy="116"/>
            </a:xfrm>
          </p:grpSpPr>
          <p:sp>
            <p:nvSpPr>
              <p:cNvPr id="25691" name="直接连接符 23653"/>
              <p:cNvSpPr/>
              <p:nvPr/>
            </p:nvSpPr>
            <p:spPr>
              <a:xfrm>
                <a:off x="5192" y="2331"/>
                <a:ext cx="116" cy="0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92" name="直接连接符 23654"/>
              <p:cNvSpPr/>
              <p:nvPr/>
            </p:nvSpPr>
            <p:spPr>
              <a:xfrm rot="-5400000">
                <a:off x="5192" y="2331"/>
                <a:ext cx="116" cy="0"/>
              </a:xfrm>
              <a:prstGeom prst="line">
                <a:avLst/>
              </a:prstGeom>
              <a:ln w="38100" cap="flat" cmpd="sng">
                <a:solidFill>
                  <a:srgbClr val="FFFF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25690" name="对象 23655"/>
            <p:cNvGraphicFramePr/>
            <p:nvPr/>
          </p:nvGraphicFramePr>
          <p:xfrm>
            <a:off x="3759" y="753"/>
            <a:ext cx="553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0" name="" r:id="rId11" imgW="330200" imgH="254000" progId="Equation.DSMT4">
                    <p:embed/>
                  </p:oleObj>
                </mc:Choice>
                <mc:Fallback>
                  <p:oleObj name="" r:id="rId11" imgW="330200" imgH="254000" progId="Equation.DSMT4">
                    <p:embed/>
                    <p:pic>
                      <p:nvPicPr>
                        <p:cNvPr id="0" name="图片 315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59" y="753"/>
                          <a:ext cx="553" cy="4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57" name="组合 23656"/>
          <p:cNvGrpSpPr/>
          <p:nvPr/>
        </p:nvGrpSpPr>
        <p:grpSpPr>
          <a:xfrm>
            <a:off x="755650" y="0"/>
            <a:ext cx="3409837" cy="2918670"/>
            <a:chOff x="476" y="1162"/>
            <a:chExt cx="2293" cy="2108"/>
          </a:xfrm>
        </p:grpSpPr>
        <p:sp>
          <p:nvSpPr>
            <p:cNvPr id="25652" name="直接连接符 23657"/>
            <p:cNvSpPr/>
            <p:nvPr/>
          </p:nvSpPr>
          <p:spPr>
            <a:xfrm flipV="1">
              <a:off x="788" y="1627"/>
              <a:ext cx="1329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3" name="直接连接符 23658"/>
            <p:cNvSpPr/>
            <p:nvPr/>
          </p:nvSpPr>
          <p:spPr>
            <a:xfrm>
              <a:off x="788" y="2336"/>
              <a:ext cx="135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4" name="直接连接符 23659"/>
            <p:cNvSpPr/>
            <p:nvPr/>
          </p:nvSpPr>
          <p:spPr>
            <a:xfrm flipV="1">
              <a:off x="788" y="2700"/>
              <a:ext cx="729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5" name="任意多边形 23660"/>
            <p:cNvSpPr/>
            <p:nvPr/>
          </p:nvSpPr>
          <p:spPr>
            <a:xfrm flipH="1">
              <a:off x="788" y="2680"/>
              <a:ext cx="1932" cy="4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6"/>
                </a:cxn>
                <a:cxn ang="0">
                  <a:pos x="1932" y="426"/>
                </a:cxn>
              </a:cxnLst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56" name="椭圆 23661"/>
            <p:cNvSpPr/>
            <p:nvPr/>
          </p:nvSpPr>
          <p:spPr>
            <a:xfrm>
              <a:off x="729" y="1609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657" name="椭圆 23662"/>
            <p:cNvSpPr/>
            <p:nvPr/>
          </p:nvSpPr>
          <p:spPr>
            <a:xfrm>
              <a:off x="728" y="2312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658" name="椭圆 23663"/>
            <p:cNvSpPr/>
            <p:nvPr/>
          </p:nvSpPr>
          <p:spPr>
            <a:xfrm>
              <a:off x="729" y="2670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659" name="椭圆 23664"/>
            <p:cNvSpPr/>
            <p:nvPr/>
          </p:nvSpPr>
          <p:spPr>
            <a:xfrm>
              <a:off x="741" y="3077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660" name="文本框 23665"/>
            <p:cNvSpPr txBox="1"/>
            <p:nvPr/>
          </p:nvSpPr>
          <p:spPr>
            <a:xfrm>
              <a:off x="476" y="1511"/>
              <a:ext cx="29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61" name="文本框 23666"/>
            <p:cNvSpPr txBox="1"/>
            <p:nvPr/>
          </p:nvSpPr>
          <p:spPr>
            <a:xfrm>
              <a:off x="491" y="2546"/>
              <a:ext cx="29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62" name="文本框 23667"/>
            <p:cNvSpPr txBox="1"/>
            <p:nvPr/>
          </p:nvSpPr>
          <p:spPr>
            <a:xfrm>
              <a:off x="488" y="2982"/>
              <a:ext cx="29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63" name="文本框 23668"/>
            <p:cNvSpPr txBox="1"/>
            <p:nvPr/>
          </p:nvSpPr>
          <p:spPr>
            <a:xfrm>
              <a:off x="479" y="2185"/>
              <a:ext cx="29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64" name="直接连接符 23669"/>
            <p:cNvSpPr/>
            <p:nvPr/>
          </p:nvSpPr>
          <p:spPr>
            <a:xfrm rot="-5400000">
              <a:off x="1043" y="1335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5665" name="对象 23670"/>
            <p:cNvGraphicFramePr/>
            <p:nvPr/>
          </p:nvGraphicFramePr>
          <p:xfrm>
            <a:off x="881" y="1162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2" name="" r:id="rId13" imgW="154305" imgH="253365" progId="Equation.3">
                    <p:embed/>
                  </p:oleObj>
                </mc:Choice>
                <mc:Fallback>
                  <p:oleObj name="" r:id="rId13" imgW="154305" imgH="253365" progId="Equation.3">
                    <p:embed/>
                    <p:pic>
                      <p:nvPicPr>
                        <p:cNvPr id="0" name="图片 316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1" y="1162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6" name="直接连接符 23671"/>
            <p:cNvSpPr/>
            <p:nvPr/>
          </p:nvSpPr>
          <p:spPr>
            <a:xfrm rot="5400000" flipH="1">
              <a:off x="1031" y="2062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5667" name="对象 23672"/>
            <p:cNvGraphicFramePr/>
            <p:nvPr/>
          </p:nvGraphicFramePr>
          <p:xfrm>
            <a:off x="875" y="2255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5" name="" r:id="rId15" imgW="165100" imgH="264160" progId="Equation.3">
                    <p:embed/>
                  </p:oleObj>
                </mc:Choice>
                <mc:Fallback>
                  <p:oleObj name="" r:id="rId15" imgW="165100" imgH="264160" progId="Equation.3">
                    <p:embed/>
                    <p:pic>
                      <p:nvPicPr>
                        <p:cNvPr id="0" name="图片 316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75" y="2255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68" name="直接连接符 23673"/>
            <p:cNvSpPr/>
            <p:nvPr/>
          </p:nvSpPr>
          <p:spPr>
            <a:xfrm rot="-5400000">
              <a:off x="1007" y="2817"/>
              <a:ext cx="0" cy="381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5669" name="对象 23674"/>
            <p:cNvGraphicFramePr/>
            <p:nvPr/>
          </p:nvGraphicFramePr>
          <p:xfrm>
            <a:off x="860" y="2656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7" imgW="165100" imgH="264160" progId="Equation.3">
                    <p:embed/>
                  </p:oleObj>
                </mc:Choice>
                <mc:Fallback>
                  <p:oleObj name="" r:id="rId17" imgW="165100" imgH="26416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0" y="2656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70" name="组合 23675"/>
            <p:cNvGrpSpPr/>
            <p:nvPr/>
          </p:nvGrpSpPr>
          <p:grpSpPr>
            <a:xfrm>
              <a:off x="2063" y="1629"/>
              <a:ext cx="102" cy="706"/>
              <a:chOff x="4116" y="2366"/>
              <a:chExt cx="102" cy="706"/>
            </a:xfrm>
          </p:grpSpPr>
          <p:sp>
            <p:nvSpPr>
              <p:cNvPr id="25685" name="矩形 23676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86" name="直接连接符 23677"/>
              <p:cNvSpPr/>
              <p:nvPr/>
            </p:nvSpPr>
            <p:spPr>
              <a:xfrm>
                <a:off x="4178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87" name="直接连接符 23678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5671" name="组合 23679"/>
            <p:cNvGrpSpPr/>
            <p:nvPr/>
          </p:nvGrpSpPr>
          <p:grpSpPr>
            <a:xfrm rot="7200000">
              <a:off x="2365" y="2150"/>
              <a:ext cx="102" cy="706"/>
              <a:chOff x="4116" y="2366"/>
              <a:chExt cx="102" cy="706"/>
            </a:xfrm>
          </p:grpSpPr>
          <p:sp>
            <p:nvSpPr>
              <p:cNvPr id="25682" name="矩形 23680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83" name="直接连接符 23681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84" name="直接连接符 23682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5672" name="组合 23683"/>
            <p:cNvGrpSpPr/>
            <p:nvPr/>
          </p:nvGrpSpPr>
          <p:grpSpPr>
            <a:xfrm rot="-7200000">
              <a:off x="1761" y="2158"/>
              <a:ext cx="102" cy="706"/>
              <a:chOff x="4116" y="2366"/>
              <a:chExt cx="102" cy="706"/>
            </a:xfrm>
          </p:grpSpPr>
          <p:sp>
            <p:nvSpPr>
              <p:cNvPr id="25679" name="矩形 23684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80" name="直接连接符 23685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81" name="直接连接符 23686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673" name="椭圆 23687"/>
            <p:cNvSpPr/>
            <p:nvPr/>
          </p:nvSpPr>
          <p:spPr>
            <a:xfrm>
              <a:off x="2094" y="2308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674" name="直接连接符 23688"/>
            <p:cNvSpPr/>
            <p:nvPr/>
          </p:nvSpPr>
          <p:spPr>
            <a:xfrm rot="-5400000">
              <a:off x="1031" y="2439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5675" name="对象 23689"/>
            <p:cNvGraphicFramePr/>
            <p:nvPr/>
          </p:nvGraphicFramePr>
          <p:xfrm>
            <a:off x="881" y="189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" name="" r:id="rId19" imgW="165100" imgH="264160" progId="Equation.3">
                    <p:embed/>
                  </p:oleObj>
                </mc:Choice>
                <mc:Fallback>
                  <p:oleObj name="" r:id="rId19" imgW="165100" imgH="264160" progId="Equation.3">
                    <p:embed/>
                    <p:pic>
                      <p:nvPicPr>
                        <p:cNvPr id="0" name="图片 3162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1" y="1890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76" name="文本框 23690"/>
            <p:cNvSpPr txBox="1"/>
            <p:nvPr/>
          </p:nvSpPr>
          <p:spPr>
            <a:xfrm>
              <a:off x="1701" y="1842"/>
              <a:ext cx="396" cy="33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77" name="文本框 23691"/>
            <p:cNvSpPr txBox="1"/>
            <p:nvPr/>
          </p:nvSpPr>
          <p:spPr>
            <a:xfrm>
              <a:off x="2237" y="2621"/>
              <a:ext cx="409" cy="33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78" name="文本框 23692"/>
            <p:cNvSpPr txBox="1"/>
            <p:nvPr/>
          </p:nvSpPr>
          <p:spPr>
            <a:xfrm>
              <a:off x="1836" y="2483"/>
              <a:ext cx="364" cy="33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694" name="组合 23693"/>
          <p:cNvGrpSpPr/>
          <p:nvPr/>
        </p:nvGrpSpPr>
        <p:grpSpPr>
          <a:xfrm>
            <a:off x="4787900" y="260350"/>
            <a:ext cx="3855085" cy="2616341"/>
            <a:chOff x="2971" y="1298"/>
            <a:chExt cx="2540" cy="1832"/>
          </a:xfrm>
        </p:grpSpPr>
        <p:sp>
          <p:nvSpPr>
            <p:cNvPr id="25613" name="直接连接符 23694"/>
            <p:cNvSpPr/>
            <p:nvPr/>
          </p:nvSpPr>
          <p:spPr>
            <a:xfrm flipV="1">
              <a:off x="3294" y="1768"/>
              <a:ext cx="148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4" name="直接连接符 23695"/>
            <p:cNvSpPr/>
            <p:nvPr/>
          </p:nvSpPr>
          <p:spPr>
            <a:xfrm>
              <a:off x="3293" y="2391"/>
              <a:ext cx="135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5" name="任意多边形 23696"/>
            <p:cNvSpPr/>
            <p:nvPr/>
          </p:nvSpPr>
          <p:spPr>
            <a:xfrm flipH="1">
              <a:off x="3287" y="2385"/>
              <a:ext cx="1853" cy="5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98"/>
                </a:cxn>
                <a:cxn ang="0">
                  <a:pos x="1853" y="598"/>
                </a:cxn>
              </a:cxnLst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16" name="椭圆 23697"/>
            <p:cNvSpPr/>
            <p:nvPr/>
          </p:nvSpPr>
          <p:spPr>
            <a:xfrm>
              <a:off x="3240" y="1742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617" name="椭圆 23698"/>
            <p:cNvSpPr/>
            <p:nvPr/>
          </p:nvSpPr>
          <p:spPr>
            <a:xfrm>
              <a:off x="3239" y="2367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618" name="椭圆 23699"/>
            <p:cNvSpPr/>
            <p:nvPr/>
          </p:nvSpPr>
          <p:spPr>
            <a:xfrm>
              <a:off x="3233" y="2952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619" name="文本框 23700"/>
            <p:cNvSpPr txBox="1"/>
            <p:nvPr/>
          </p:nvSpPr>
          <p:spPr>
            <a:xfrm>
              <a:off x="2975" y="1626"/>
              <a:ext cx="298" cy="27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0" name="文本框 23701"/>
            <p:cNvSpPr txBox="1"/>
            <p:nvPr/>
          </p:nvSpPr>
          <p:spPr>
            <a:xfrm>
              <a:off x="2971" y="2264"/>
              <a:ext cx="298" cy="27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1" name="文本框 23702"/>
            <p:cNvSpPr txBox="1"/>
            <p:nvPr/>
          </p:nvSpPr>
          <p:spPr>
            <a:xfrm>
              <a:off x="2982" y="2851"/>
              <a:ext cx="298" cy="27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2" name="直接连接符 23703"/>
            <p:cNvSpPr/>
            <p:nvPr/>
          </p:nvSpPr>
          <p:spPr>
            <a:xfrm rot="-5400000">
              <a:off x="3548" y="1474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5623" name="对象 23704"/>
            <p:cNvGraphicFramePr/>
            <p:nvPr/>
          </p:nvGraphicFramePr>
          <p:xfrm>
            <a:off x="3404" y="1298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21" imgW="154305" imgH="253365" progId="Equation.3">
                    <p:embed/>
                  </p:oleObj>
                </mc:Choice>
                <mc:Fallback>
                  <p:oleObj name="" r:id="rId21" imgW="154305" imgH="253365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4" y="1298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4" name="直接连接符 23705"/>
            <p:cNvSpPr/>
            <p:nvPr/>
          </p:nvSpPr>
          <p:spPr>
            <a:xfrm rot="1800000" flipH="1">
              <a:off x="4534" y="1781"/>
              <a:ext cx="0" cy="295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5625" name="对象 23706"/>
            <p:cNvGraphicFramePr/>
            <p:nvPr/>
          </p:nvGraphicFramePr>
          <p:xfrm>
            <a:off x="3380" y="1891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6" name="" r:id="rId23" imgW="165100" imgH="264160" progId="Equation.3">
                    <p:embed/>
                  </p:oleObj>
                </mc:Choice>
                <mc:Fallback>
                  <p:oleObj name="" r:id="rId23" imgW="165100" imgH="264160" progId="Equation.3">
                    <p:embed/>
                    <p:pic>
                      <p:nvPicPr>
                        <p:cNvPr id="0" name="图片 3165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80" y="1891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6" name="直接连接符 23707"/>
            <p:cNvSpPr/>
            <p:nvPr/>
          </p:nvSpPr>
          <p:spPr>
            <a:xfrm rot="-5400000">
              <a:off x="3524" y="2707"/>
              <a:ext cx="0" cy="381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5627" name="对象 23708"/>
            <p:cNvGraphicFramePr/>
            <p:nvPr/>
          </p:nvGraphicFramePr>
          <p:xfrm>
            <a:off x="3395" y="2525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25" imgW="165100" imgH="264160" progId="Equation.3">
                    <p:embed/>
                  </p:oleObj>
                </mc:Choice>
                <mc:Fallback>
                  <p:oleObj name="" r:id="rId25" imgW="165100" imgH="26416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95" y="2525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28" name="组合 23709"/>
            <p:cNvGrpSpPr/>
            <p:nvPr/>
          </p:nvGrpSpPr>
          <p:grpSpPr>
            <a:xfrm rot="-1800000">
              <a:off x="4907" y="1713"/>
              <a:ext cx="102" cy="706"/>
              <a:chOff x="4116" y="2366"/>
              <a:chExt cx="102" cy="706"/>
            </a:xfrm>
          </p:grpSpPr>
          <p:sp>
            <p:nvSpPr>
              <p:cNvPr id="25649" name="矩形 23710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50" name="直接连接符 23711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1" name="直接连接符 23712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5629" name="组合 23713"/>
            <p:cNvGrpSpPr/>
            <p:nvPr/>
          </p:nvGrpSpPr>
          <p:grpSpPr>
            <a:xfrm rot="5400000">
              <a:off x="4738" y="2030"/>
              <a:ext cx="102" cy="706"/>
              <a:chOff x="4116" y="2366"/>
              <a:chExt cx="102" cy="706"/>
            </a:xfrm>
          </p:grpSpPr>
          <p:sp>
            <p:nvSpPr>
              <p:cNvPr id="25646" name="矩形 23714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47" name="直接连接符 23715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8" name="直接连接符 23716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5630" name="组合 23717"/>
            <p:cNvGrpSpPr/>
            <p:nvPr/>
          </p:nvGrpSpPr>
          <p:grpSpPr>
            <a:xfrm rot="1800000">
              <a:off x="4557" y="1710"/>
              <a:ext cx="102" cy="706"/>
              <a:chOff x="4116" y="2366"/>
              <a:chExt cx="102" cy="706"/>
            </a:xfrm>
          </p:grpSpPr>
          <p:sp>
            <p:nvSpPr>
              <p:cNvPr id="25643" name="矩形 23718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44" name="直接连接符 23719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5" name="直接连接符 23720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5631" name="椭圆 23721"/>
            <p:cNvSpPr/>
            <p:nvPr/>
          </p:nvSpPr>
          <p:spPr>
            <a:xfrm>
              <a:off x="5116" y="2350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632" name="直接连接符 23722"/>
            <p:cNvSpPr/>
            <p:nvPr/>
          </p:nvSpPr>
          <p:spPr>
            <a:xfrm rot="-5400000">
              <a:off x="3536" y="2121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33" name="文本框 23723"/>
            <p:cNvSpPr txBox="1"/>
            <p:nvPr/>
          </p:nvSpPr>
          <p:spPr>
            <a:xfrm>
              <a:off x="4752" y="2389"/>
              <a:ext cx="441" cy="32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BC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4" name="文本框 23724"/>
            <p:cNvSpPr txBox="1"/>
            <p:nvPr/>
          </p:nvSpPr>
          <p:spPr>
            <a:xfrm>
              <a:off x="4967" y="1752"/>
              <a:ext cx="544" cy="32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CA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5" name="文本框 23725"/>
            <p:cNvSpPr txBox="1"/>
            <p:nvPr/>
          </p:nvSpPr>
          <p:spPr>
            <a:xfrm>
              <a:off x="4066" y="2024"/>
              <a:ext cx="538" cy="32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AB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6" name="椭圆 23726"/>
            <p:cNvSpPr/>
            <p:nvPr/>
          </p:nvSpPr>
          <p:spPr>
            <a:xfrm>
              <a:off x="4755" y="1748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637" name="椭圆 23727"/>
            <p:cNvSpPr/>
            <p:nvPr/>
          </p:nvSpPr>
          <p:spPr>
            <a:xfrm>
              <a:off x="4411" y="2362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5638" name="对象 23728"/>
            <p:cNvGraphicFramePr/>
            <p:nvPr/>
          </p:nvGraphicFramePr>
          <p:xfrm>
            <a:off x="4142" y="1726"/>
            <a:ext cx="28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27" imgW="198120" imgH="253365" progId="Equation.3">
                    <p:embed/>
                  </p:oleObj>
                </mc:Choice>
                <mc:Fallback>
                  <p:oleObj name="" r:id="rId27" imgW="198120" imgH="253365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42" y="1726"/>
                          <a:ext cx="287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9" name="直接连接符 23729"/>
            <p:cNvSpPr/>
            <p:nvPr/>
          </p:nvSpPr>
          <p:spPr>
            <a:xfrm rot="-5400000">
              <a:off x="4595" y="2346"/>
              <a:ext cx="0" cy="295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5640" name="对象 23730"/>
            <p:cNvGraphicFramePr/>
            <p:nvPr/>
          </p:nvGraphicFramePr>
          <p:xfrm>
            <a:off x="4507" y="2444"/>
            <a:ext cx="28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29" imgW="198120" imgH="253365" progId="Equation.3">
                    <p:embed/>
                  </p:oleObj>
                </mc:Choice>
                <mc:Fallback>
                  <p:oleObj name="" r:id="rId29" imgW="198120" imgH="253365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07" y="2444"/>
                          <a:ext cx="287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41" name="对象 23731"/>
            <p:cNvGraphicFramePr/>
            <p:nvPr/>
          </p:nvGraphicFramePr>
          <p:xfrm>
            <a:off x="5224" y="1876"/>
            <a:ext cx="27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" name="" r:id="rId31" imgW="187325" imgH="253365" progId="Equation.3">
                    <p:embed/>
                  </p:oleObj>
                </mc:Choice>
                <mc:Fallback>
                  <p:oleObj name="" r:id="rId31" imgW="187325" imgH="253365" progId="Equation.3">
                    <p:embed/>
                    <p:pic>
                      <p:nvPicPr>
                        <p:cNvPr id="0" name="图片 3170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24" y="1876"/>
                          <a:ext cx="27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42" name="直接连接符 23732"/>
            <p:cNvSpPr/>
            <p:nvPr/>
          </p:nvSpPr>
          <p:spPr>
            <a:xfrm rot="-1800000" flipV="1">
              <a:off x="5161" y="2042"/>
              <a:ext cx="0" cy="295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3738" name="组合 23737"/>
          <p:cNvGrpSpPr/>
          <p:nvPr/>
        </p:nvGrpSpPr>
        <p:grpSpPr>
          <a:xfrm>
            <a:off x="920750" y="3938239"/>
            <a:ext cx="6457950" cy="977501"/>
            <a:chOff x="410" y="2329"/>
            <a:chExt cx="4068" cy="710"/>
          </a:xfrm>
        </p:grpSpPr>
        <p:sp>
          <p:nvSpPr>
            <p:cNvPr id="25611" name="文本框 23634"/>
            <p:cNvSpPr txBox="1"/>
            <p:nvPr/>
          </p:nvSpPr>
          <p:spPr>
            <a:xfrm>
              <a:off x="410" y="2329"/>
              <a:ext cx="4068" cy="3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l"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Line voltage</a:t>
              </a:r>
              <a:r>
                <a:rPr lang="zh-CN" altLang="en-US" b="0" dirty="0">
                  <a:solidFill>
                    <a:srgbClr val="FFC000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：</a:t>
              </a:r>
              <a:r>
                <a:rPr lang="zh-CN" altLang="en-US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Voltage between load terminal</a:t>
              </a:r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s.</a:t>
              </a:r>
              <a:endPara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graphicFrame>
          <p:nvGraphicFramePr>
            <p:cNvPr id="25612" name="对象 23735"/>
            <p:cNvGraphicFramePr/>
            <p:nvPr/>
          </p:nvGraphicFramePr>
          <p:xfrm>
            <a:off x="2699" y="2585"/>
            <a:ext cx="1684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2" name="" r:id="rId33" imgW="1028700" imgH="279400" progId="Equation.DSMT4">
                    <p:embed/>
                  </p:oleObj>
                </mc:Choice>
                <mc:Fallback>
                  <p:oleObj name="" r:id="rId33" imgW="1028700" imgH="279400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99" y="2585"/>
                          <a:ext cx="1684" cy="4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3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3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文本框 20481"/>
          <p:cNvSpPr txBox="1"/>
          <p:nvPr/>
        </p:nvSpPr>
        <p:spPr>
          <a:xfrm>
            <a:off x="395605" y="405130"/>
            <a:ext cx="4014470" cy="52197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</a:rPr>
              <a:t>4. Three-phase circuit</a:t>
            </a:r>
            <a:endParaRPr lang="en-US" altLang="zh-CN" sz="2800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20483" name="文本框 20482"/>
          <p:cNvSpPr txBox="1"/>
          <p:nvPr/>
        </p:nvSpPr>
        <p:spPr>
          <a:xfrm>
            <a:off x="611188" y="1196975"/>
            <a:ext cx="7993062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</a:rPr>
              <a:t>     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three-phase circuit is a system composed of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balanced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three-phase power supply and three-phase load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492" name="组合 20491"/>
          <p:cNvGrpSpPr/>
          <p:nvPr/>
        </p:nvGrpSpPr>
        <p:grpSpPr>
          <a:xfrm>
            <a:off x="1042988" y="2060575"/>
            <a:ext cx="5473700" cy="1516063"/>
            <a:chOff x="657" y="1298"/>
            <a:chExt cx="3448" cy="955"/>
          </a:xfrm>
        </p:grpSpPr>
        <p:sp>
          <p:nvSpPr>
            <p:cNvPr id="26639" name="文本框 20483"/>
            <p:cNvSpPr txBox="1"/>
            <p:nvPr/>
          </p:nvSpPr>
          <p:spPr>
            <a:xfrm>
              <a:off x="657" y="1570"/>
              <a:ext cx="817" cy="290"/>
            </a:xfrm>
            <a:prstGeom prst="rect">
              <a:avLst/>
            </a:prstGeom>
            <a:noFill/>
            <a:ln w="38100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rPr>
                <a:t>Source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26640" name="文本框 20484"/>
            <p:cNvSpPr txBox="1"/>
            <p:nvPr/>
          </p:nvSpPr>
          <p:spPr>
            <a:xfrm>
              <a:off x="1701" y="1570"/>
              <a:ext cx="4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Y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26641" name="直接连接符 20485"/>
            <p:cNvSpPr/>
            <p:nvPr/>
          </p:nvSpPr>
          <p:spPr>
            <a:xfrm>
              <a:off x="2018" y="1752"/>
              <a:ext cx="45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2" name="直接连接符 20486"/>
            <p:cNvSpPr/>
            <p:nvPr/>
          </p:nvSpPr>
          <p:spPr>
            <a:xfrm flipV="1">
              <a:off x="2472" y="1480"/>
              <a:ext cx="408" cy="27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3" name="直接连接符 20487"/>
            <p:cNvSpPr/>
            <p:nvPr/>
          </p:nvSpPr>
          <p:spPr>
            <a:xfrm>
              <a:off x="2472" y="1752"/>
              <a:ext cx="408" cy="27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4" name="文本框 20488"/>
            <p:cNvSpPr txBox="1"/>
            <p:nvPr/>
          </p:nvSpPr>
          <p:spPr>
            <a:xfrm>
              <a:off x="2971" y="1298"/>
              <a:ext cx="4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Y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26645" name="文本框 20489"/>
            <p:cNvSpPr txBox="1"/>
            <p:nvPr/>
          </p:nvSpPr>
          <p:spPr>
            <a:xfrm>
              <a:off x="2971" y="1888"/>
              <a:ext cx="4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△</a:t>
              </a:r>
              <a:endParaRPr lang="en-US" altLang="zh-CN" sz="32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26646" name="文本框 20490"/>
            <p:cNvSpPr txBox="1"/>
            <p:nvPr/>
          </p:nvSpPr>
          <p:spPr>
            <a:xfrm>
              <a:off x="3470" y="1570"/>
              <a:ext cx="635" cy="290"/>
            </a:xfrm>
            <a:prstGeom prst="rect">
              <a:avLst/>
            </a:prstGeom>
            <a:noFill/>
            <a:ln w="38100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rPr>
                <a:t>Load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</p:grpSp>
      <p:grpSp>
        <p:nvGrpSpPr>
          <p:cNvPr id="20493" name="组合 20492"/>
          <p:cNvGrpSpPr/>
          <p:nvPr/>
        </p:nvGrpSpPr>
        <p:grpSpPr>
          <a:xfrm>
            <a:off x="1099820" y="3716338"/>
            <a:ext cx="5416550" cy="1516062"/>
            <a:chOff x="693" y="1298"/>
            <a:chExt cx="3412" cy="955"/>
          </a:xfrm>
        </p:grpSpPr>
        <p:sp>
          <p:nvSpPr>
            <p:cNvPr id="26631" name="文本框 20493"/>
            <p:cNvSpPr txBox="1"/>
            <p:nvPr/>
          </p:nvSpPr>
          <p:spPr>
            <a:xfrm>
              <a:off x="693" y="1570"/>
              <a:ext cx="782" cy="290"/>
            </a:xfrm>
            <a:prstGeom prst="rect">
              <a:avLst/>
            </a:prstGeom>
            <a:noFill/>
            <a:ln w="38100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rPr>
                <a:t>Source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26632" name="文本框 20494"/>
            <p:cNvSpPr txBox="1"/>
            <p:nvPr/>
          </p:nvSpPr>
          <p:spPr>
            <a:xfrm>
              <a:off x="1701" y="1570"/>
              <a:ext cx="4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△</a:t>
              </a:r>
              <a:endParaRPr lang="en-US" altLang="zh-CN" sz="32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26633" name="直接连接符 20495"/>
            <p:cNvSpPr/>
            <p:nvPr/>
          </p:nvSpPr>
          <p:spPr>
            <a:xfrm>
              <a:off x="2018" y="1752"/>
              <a:ext cx="45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4" name="直接连接符 20496"/>
            <p:cNvSpPr/>
            <p:nvPr/>
          </p:nvSpPr>
          <p:spPr>
            <a:xfrm flipV="1">
              <a:off x="2472" y="1480"/>
              <a:ext cx="408" cy="27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5" name="直接连接符 20497"/>
            <p:cNvSpPr/>
            <p:nvPr/>
          </p:nvSpPr>
          <p:spPr>
            <a:xfrm>
              <a:off x="2472" y="1752"/>
              <a:ext cx="408" cy="27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6" name="文本框 20498"/>
            <p:cNvSpPr txBox="1"/>
            <p:nvPr/>
          </p:nvSpPr>
          <p:spPr>
            <a:xfrm>
              <a:off x="2971" y="1298"/>
              <a:ext cx="4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Y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26637" name="文本框 20499"/>
            <p:cNvSpPr txBox="1"/>
            <p:nvPr/>
          </p:nvSpPr>
          <p:spPr>
            <a:xfrm>
              <a:off x="2971" y="1888"/>
              <a:ext cx="4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△</a:t>
              </a:r>
              <a:endParaRPr lang="en-US" altLang="zh-CN" sz="32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  <p:sp>
          <p:nvSpPr>
            <p:cNvPr id="26638" name="文本框 20500"/>
            <p:cNvSpPr txBox="1"/>
            <p:nvPr/>
          </p:nvSpPr>
          <p:spPr>
            <a:xfrm>
              <a:off x="3470" y="1570"/>
              <a:ext cx="635" cy="290"/>
            </a:xfrm>
            <a:prstGeom prst="rect">
              <a:avLst/>
            </a:prstGeom>
            <a:noFill/>
            <a:ln w="38100" cap="flat" cmpd="sng">
              <a:solidFill>
                <a:srgbClr val="00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rPr>
                <a:t>Load</a:t>
              </a:r>
              <a:endPara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</p:grpSp>
      <p:sp>
        <p:nvSpPr>
          <p:cNvPr id="20504" name="文本框 20503"/>
          <p:cNvSpPr txBox="1"/>
          <p:nvPr/>
        </p:nvSpPr>
        <p:spPr>
          <a:xfrm>
            <a:off x="539750" y="5516563"/>
            <a:ext cx="8280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When the 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source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and load of a three-phase circuit are 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balanced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it is called a 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balanced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three-phase circuit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ldLvl="0" animBg="1"/>
      <p:bldP spid="20483" grpId="0"/>
      <p:bldP spid="205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4089" name="组合 44088"/>
          <p:cNvGrpSpPr/>
          <p:nvPr/>
        </p:nvGrpSpPr>
        <p:grpSpPr>
          <a:xfrm>
            <a:off x="1116013" y="260350"/>
            <a:ext cx="4465637" cy="3097213"/>
            <a:chOff x="385" y="164"/>
            <a:chExt cx="2813" cy="1951"/>
          </a:xfrm>
        </p:grpSpPr>
        <p:sp>
          <p:nvSpPr>
            <p:cNvPr id="27691" name="椭圆 44034"/>
            <p:cNvSpPr/>
            <p:nvPr/>
          </p:nvSpPr>
          <p:spPr>
            <a:xfrm rot="5400000">
              <a:off x="1013" y="531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92" name="椭圆 44037"/>
            <p:cNvSpPr/>
            <p:nvPr/>
          </p:nvSpPr>
          <p:spPr>
            <a:xfrm rot="5400000">
              <a:off x="756" y="660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93" name="文本框 44038"/>
            <p:cNvSpPr txBox="1"/>
            <p:nvPr/>
          </p:nvSpPr>
          <p:spPr>
            <a:xfrm rot="5400000">
              <a:off x="1293" y="443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94" name="文本框 44039"/>
            <p:cNvSpPr txBox="1"/>
            <p:nvPr/>
          </p:nvSpPr>
          <p:spPr>
            <a:xfrm>
              <a:off x="814" y="452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95" name="文本框 44043"/>
            <p:cNvSpPr txBox="1"/>
            <p:nvPr/>
          </p:nvSpPr>
          <p:spPr>
            <a:xfrm>
              <a:off x="1519" y="618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96" name="文本框 44044"/>
            <p:cNvSpPr txBox="1"/>
            <p:nvPr/>
          </p:nvSpPr>
          <p:spPr>
            <a:xfrm>
              <a:off x="431" y="1162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97" name="椭圆 44046"/>
            <p:cNvSpPr/>
            <p:nvPr/>
          </p:nvSpPr>
          <p:spPr>
            <a:xfrm rot="5400000">
              <a:off x="1014" y="1040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98" name="椭圆 44049"/>
            <p:cNvSpPr/>
            <p:nvPr/>
          </p:nvSpPr>
          <p:spPr>
            <a:xfrm rot="5400000">
              <a:off x="757" y="1169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99" name="文本框 44050"/>
            <p:cNvSpPr txBox="1"/>
            <p:nvPr/>
          </p:nvSpPr>
          <p:spPr>
            <a:xfrm rot="5400000">
              <a:off x="1294" y="952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00" name="文本框 44051"/>
            <p:cNvSpPr txBox="1"/>
            <p:nvPr/>
          </p:nvSpPr>
          <p:spPr>
            <a:xfrm>
              <a:off x="815" y="96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01" name="文本框 44054"/>
            <p:cNvSpPr txBox="1"/>
            <p:nvPr/>
          </p:nvSpPr>
          <p:spPr>
            <a:xfrm>
              <a:off x="1565" y="1162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02" name="椭圆 44056"/>
            <p:cNvSpPr/>
            <p:nvPr/>
          </p:nvSpPr>
          <p:spPr>
            <a:xfrm rot="5400000">
              <a:off x="1013" y="1539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703" name="椭圆 44059"/>
            <p:cNvSpPr/>
            <p:nvPr/>
          </p:nvSpPr>
          <p:spPr>
            <a:xfrm rot="5400000">
              <a:off x="756" y="1668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704" name="文本框 44060"/>
            <p:cNvSpPr txBox="1"/>
            <p:nvPr/>
          </p:nvSpPr>
          <p:spPr>
            <a:xfrm rot="5400000">
              <a:off x="1293" y="145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05" name="文本框 44061"/>
            <p:cNvSpPr txBox="1"/>
            <p:nvPr/>
          </p:nvSpPr>
          <p:spPr>
            <a:xfrm>
              <a:off x="814" y="1460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06" name="文本框 44064"/>
            <p:cNvSpPr txBox="1"/>
            <p:nvPr/>
          </p:nvSpPr>
          <p:spPr>
            <a:xfrm>
              <a:off x="1519" y="1706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07" name="文本框 44065"/>
            <p:cNvSpPr txBox="1"/>
            <p:nvPr/>
          </p:nvSpPr>
          <p:spPr>
            <a:xfrm>
              <a:off x="2154" y="346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08" name="直接连接符 44066"/>
            <p:cNvSpPr/>
            <p:nvPr/>
          </p:nvSpPr>
          <p:spPr>
            <a:xfrm>
              <a:off x="775" y="662"/>
              <a:ext cx="0" cy="10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7709" name="任意多边形 44067"/>
            <p:cNvSpPr/>
            <p:nvPr/>
          </p:nvSpPr>
          <p:spPr>
            <a:xfrm>
              <a:off x="385" y="1162"/>
              <a:ext cx="2812" cy="953"/>
            </a:xfrm>
            <a:custGeom>
              <a:avLst/>
              <a:gdLst/>
              <a:ahLst/>
              <a:cxnLst>
                <a:cxn ang="0">
                  <a:pos x="402" y="0"/>
                </a:cxn>
                <a:cxn ang="0">
                  <a:pos x="0" y="0"/>
                </a:cxn>
                <a:cxn ang="0">
                  <a:pos x="0" y="953"/>
                </a:cxn>
                <a:cxn ang="0">
                  <a:pos x="2812" y="953"/>
                </a:cxn>
              </a:cxnLst>
              <a:pathLst>
                <a:path w="1680" h="996">
                  <a:moveTo>
                    <a:pt x="240" y="0"/>
                  </a:moveTo>
                  <a:lnTo>
                    <a:pt x="0" y="0"/>
                  </a:lnTo>
                  <a:lnTo>
                    <a:pt x="0" y="996"/>
                  </a:lnTo>
                  <a:lnTo>
                    <a:pt x="1680" y="99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7710" name="对象 44068"/>
            <p:cNvGraphicFramePr/>
            <p:nvPr/>
          </p:nvGraphicFramePr>
          <p:xfrm>
            <a:off x="1029" y="164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4" name="" r:id="rId1" imgW="187325" imgH="253365" progId="Equation.3">
                    <p:embed/>
                  </p:oleObj>
                </mc:Choice>
                <mc:Fallback>
                  <p:oleObj name="" r:id="rId1" imgW="187325" imgH="253365" progId="Equation.3">
                    <p:embed/>
                    <p:pic>
                      <p:nvPicPr>
                        <p:cNvPr id="0" name="图片 317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29" y="164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11" name="对象 44069"/>
            <p:cNvGraphicFramePr/>
            <p:nvPr/>
          </p:nvGraphicFramePr>
          <p:xfrm>
            <a:off x="1041" y="708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5" name="" r:id="rId3" imgW="187325" imgH="264160" progId="Equation.3">
                    <p:embed/>
                  </p:oleObj>
                </mc:Choice>
                <mc:Fallback>
                  <p:oleObj name="" r:id="rId3" imgW="187325" imgH="26416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41" y="708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12" name="对象 44070"/>
            <p:cNvGraphicFramePr/>
            <p:nvPr/>
          </p:nvGraphicFramePr>
          <p:xfrm>
            <a:off x="1053" y="1224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5" imgW="187325" imgH="264160" progId="Equation.3">
                    <p:embed/>
                  </p:oleObj>
                </mc:Choice>
                <mc:Fallback>
                  <p:oleObj name="" r:id="rId5" imgW="187325" imgH="26416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53" y="1224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13" name="直接连接符 44075"/>
            <p:cNvSpPr/>
            <p:nvPr/>
          </p:nvSpPr>
          <p:spPr>
            <a:xfrm>
              <a:off x="748" y="1162"/>
              <a:ext cx="204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7714" name="直接连接符 44076"/>
            <p:cNvSpPr/>
            <p:nvPr/>
          </p:nvSpPr>
          <p:spPr>
            <a:xfrm>
              <a:off x="748" y="663"/>
              <a:ext cx="204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5" name="直接连接符 44077"/>
            <p:cNvSpPr/>
            <p:nvPr/>
          </p:nvSpPr>
          <p:spPr>
            <a:xfrm>
              <a:off x="748" y="1706"/>
              <a:ext cx="204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6" name="直接连接符 44079"/>
            <p:cNvSpPr/>
            <p:nvPr/>
          </p:nvSpPr>
          <p:spPr>
            <a:xfrm>
              <a:off x="2789" y="663"/>
              <a:ext cx="0" cy="104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7" name="直接连接符 44080"/>
            <p:cNvSpPr/>
            <p:nvPr/>
          </p:nvSpPr>
          <p:spPr>
            <a:xfrm>
              <a:off x="3198" y="1162"/>
              <a:ext cx="0" cy="95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8" name="直接连接符 44081"/>
            <p:cNvSpPr/>
            <p:nvPr/>
          </p:nvSpPr>
          <p:spPr>
            <a:xfrm>
              <a:off x="2744" y="1162"/>
              <a:ext cx="45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9" name="矩形 44082"/>
            <p:cNvSpPr/>
            <p:nvPr/>
          </p:nvSpPr>
          <p:spPr>
            <a:xfrm>
              <a:off x="2154" y="619"/>
              <a:ext cx="317" cy="9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720" name="矩形 44083"/>
            <p:cNvSpPr/>
            <p:nvPr/>
          </p:nvSpPr>
          <p:spPr>
            <a:xfrm>
              <a:off x="2154" y="1117"/>
              <a:ext cx="317" cy="9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721" name="矩形 44084"/>
            <p:cNvSpPr/>
            <p:nvPr/>
          </p:nvSpPr>
          <p:spPr>
            <a:xfrm>
              <a:off x="2154" y="1661"/>
              <a:ext cx="317" cy="90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722" name="文本框 44085"/>
            <p:cNvSpPr txBox="1"/>
            <p:nvPr/>
          </p:nvSpPr>
          <p:spPr>
            <a:xfrm>
              <a:off x="2154" y="845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23" name="文本框 44086"/>
            <p:cNvSpPr txBox="1"/>
            <p:nvPr/>
          </p:nvSpPr>
          <p:spPr>
            <a:xfrm>
              <a:off x="2154" y="1389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24" name="文本框 44087"/>
            <p:cNvSpPr txBox="1"/>
            <p:nvPr/>
          </p:nvSpPr>
          <p:spPr>
            <a:xfrm>
              <a:off x="2789" y="1162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N’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4090" name="文本框 44089"/>
          <p:cNvSpPr txBox="1"/>
          <p:nvPr/>
        </p:nvSpPr>
        <p:spPr>
          <a:xfrm>
            <a:off x="6085205" y="1125855"/>
            <a:ext cx="2732405" cy="829945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three-phase four-wire system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4183" name="组合 44182"/>
          <p:cNvGrpSpPr/>
          <p:nvPr/>
        </p:nvGrpSpPr>
        <p:grpSpPr>
          <a:xfrm>
            <a:off x="1619250" y="3500438"/>
            <a:ext cx="4073525" cy="2771775"/>
            <a:chOff x="1247" y="1979"/>
            <a:chExt cx="2566" cy="1746"/>
          </a:xfrm>
        </p:grpSpPr>
        <p:sp>
          <p:nvSpPr>
            <p:cNvPr id="27661" name="椭圆 44092"/>
            <p:cNvSpPr/>
            <p:nvPr/>
          </p:nvSpPr>
          <p:spPr>
            <a:xfrm rot="5400000">
              <a:off x="1512" y="2346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2" name="椭圆 44095"/>
            <p:cNvSpPr/>
            <p:nvPr/>
          </p:nvSpPr>
          <p:spPr>
            <a:xfrm rot="5400000">
              <a:off x="1255" y="2475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3" name="文本框 44096"/>
            <p:cNvSpPr txBox="1"/>
            <p:nvPr/>
          </p:nvSpPr>
          <p:spPr>
            <a:xfrm rot="5400000">
              <a:off x="1792" y="2258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4" name="文本框 44097"/>
            <p:cNvSpPr txBox="1"/>
            <p:nvPr/>
          </p:nvSpPr>
          <p:spPr>
            <a:xfrm>
              <a:off x="1313" y="226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5" name="椭圆 44104"/>
            <p:cNvSpPr/>
            <p:nvPr/>
          </p:nvSpPr>
          <p:spPr>
            <a:xfrm rot="5400000">
              <a:off x="1513" y="2855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6" name="椭圆 44107"/>
            <p:cNvSpPr/>
            <p:nvPr/>
          </p:nvSpPr>
          <p:spPr>
            <a:xfrm rot="5400000">
              <a:off x="1256" y="2984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67" name="文本框 44108"/>
            <p:cNvSpPr txBox="1"/>
            <p:nvPr/>
          </p:nvSpPr>
          <p:spPr>
            <a:xfrm rot="5400000">
              <a:off x="1793" y="276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8" name="文本框 44109"/>
            <p:cNvSpPr txBox="1"/>
            <p:nvPr/>
          </p:nvSpPr>
          <p:spPr>
            <a:xfrm>
              <a:off x="1314" y="277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69" name="椭圆 44114"/>
            <p:cNvSpPr/>
            <p:nvPr/>
          </p:nvSpPr>
          <p:spPr>
            <a:xfrm rot="5400000">
              <a:off x="1512" y="3354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0" name="椭圆 44117"/>
            <p:cNvSpPr/>
            <p:nvPr/>
          </p:nvSpPr>
          <p:spPr>
            <a:xfrm rot="5400000">
              <a:off x="1255" y="3483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71" name="文本框 44118"/>
            <p:cNvSpPr txBox="1"/>
            <p:nvPr/>
          </p:nvSpPr>
          <p:spPr>
            <a:xfrm rot="5400000">
              <a:off x="1792" y="326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2" name="文本框 44119"/>
            <p:cNvSpPr txBox="1"/>
            <p:nvPr/>
          </p:nvSpPr>
          <p:spPr>
            <a:xfrm>
              <a:off x="1313" y="3275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3" name="直接连接符 44124"/>
            <p:cNvSpPr/>
            <p:nvPr/>
          </p:nvSpPr>
          <p:spPr>
            <a:xfrm>
              <a:off x="1274" y="2477"/>
              <a:ext cx="0" cy="10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graphicFrame>
          <p:nvGraphicFramePr>
            <p:cNvPr id="27674" name="对象 44126"/>
            <p:cNvGraphicFramePr/>
            <p:nvPr/>
          </p:nvGraphicFramePr>
          <p:xfrm>
            <a:off x="1528" y="1979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6" name="" r:id="rId7" imgW="187325" imgH="253365" progId="Equation.3">
                    <p:embed/>
                  </p:oleObj>
                </mc:Choice>
                <mc:Fallback>
                  <p:oleObj name="" r:id="rId7" imgW="187325" imgH="253365" progId="Equation.3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28" y="1979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5" name="对象 44127"/>
            <p:cNvGraphicFramePr/>
            <p:nvPr/>
          </p:nvGraphicFramePr>
          <p:xfrm>
            <a:off x="1540" y="2523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7" name="" r:id="rId9" imgW="187325" imgH="264160" progId="Equation.3">
                    <p:embed/>
                  </p:oleObj>
                </mc:Choice>
                <mc:Fallback>
                  <p:oleObj name="" r:id="rId9" imgW="187325" imgH="264160" progId="Equation.3">
                    <p:embed/>
                    <p:pic>
                      <p:nvPicPr>
                        <p:cNvPr id="0" name="图片 317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40" y="2523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6" name="对象 44128"/>
            <p:cNvGraphicFramePr/>
            <p:nvPr/>
          </p:nvGraphicFramePr>
          <p:xfrm>
            <a:off x="1552" y="303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" r:id="rId11" imgW="187325" imgH="264160" progId="Equation.3">
                    <p:embed/>
                  </p:oleObj>
                </mc:Choice>
                <mc:Fallback>
                  <p:oleObj name="" r:id="rId11" imgW="187325" imgH="26416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52" y="3039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7" name="文本框 44136"/>
            <p:cNvSpPr txBox="1"/>
            <p:nvPr/>
          </p:nvSpPr>
          <p:spPr>
            <a:xfrm>
              <a:off x="1973" y="2478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8" name="文本框 44137"/>
            <p:cNvSpPr txBox="1"/>
            <p:nvPr/>
          </p:nvSpPr>
          <p:spPr>
            <a:xfrm>
              <a:off x="1973" y="2931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9" name="文本框 44138"/>
            <p:cNvSpPr txBox="1"/>
            <p:nvPr/>
          </p:nvSpPr>
          <p:spPr>
            <a:xfrm>
              <a:off x="1973" y="3475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80" name="直接连接符 44169"/>
            <p:cNvSpPr/>
            <p:nvPr/>
          </p:nvSpPr>
          <p:spPr>
            <a:xfrm>
              <a:off x="1247" y="2478"/>
              <a:ext cx="2177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1" name="直接连接符 44170"/>
            <p:cNvSpPr/>
            <p:nvPr/>
          </p:nvSpPr>
          <p:spPr>
            <a:xfrm>
              <a:off x="1247" y="2976"/>
              <a:ext cx="154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7682" name="直接连接符 44171"/>
            <p:cNvSpPr/>
            <p:nvPr/>
          </p:nvSpPr>
          <p:spPr>
            <a:xfrm>
              <a:off x="1292" y="3521"/>
              <a:ext cx="213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3" name="直接连接符 44172"/>
            <p:cNvSpPr/>
            <p:nvPr/>
          </p:nvSpPr>
          <p:spPr>
            <a:xfrm>
              <a:off x="3424" y="2478"/>
              <a:ext cx="0" cy="104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4" name="直接连接符 44173"/>
            <p:cNvSpPr/>
            <p:nvPr/>
          </p:nvSpPr>
          <p:spPr>
            <a:xfrm>
              <a:off x="2789" y="2478"/>
              <a:ext cx="0" cy="104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5" name="矩形 44174"/>
            <p:cNvSpPr/>
            <p:nvPr/>
          </p:nvSpPr>
          <p:spPr>
            <a:xfrm>
              <a:off x="2744" y="2614"/>
              <a:ext cx="91" cy="272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86" name="矩形 44175"/>
            <p:cNvSpPr/>
            <p:nvPr/>
          </p:nvSpPr>
          <p:spPr>
            <a:xfrm>
              <a:off x="2744" y="3113"/>
              <a:ext cx="91" cy="272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87" name="矩形 44176"/>
            <p:cNvSpPr/>
            <p:nvPr/>
          </p:nvSpPr>
          <p:spPr>
            <a:xfrm>
              <a:off x="3379" y="2886"/>
              <a:ext cx="91" cy="272"/>
            </a:xfrm>
            <a:prstGeom prst="rect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7688" name="文本框 44179"/>
            <p:cNvSpPr txBox="1"/>
            <p:nvPr/>
          </p:nvSpPr>
          <p:spPr>
            <a:xfrm>
              <a:off x="3515" y="2886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89" name="文本框 44180"/>
            <p:cNvSpPr txBox="1"/>
            <p:nvPr/>
          </p:nvSpPr>
          <p:spPr>
            <a:xfrm>
              <a:off x="2835" y="3113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90" name="文本框 44181"/>
            <p:cNvSpPr txBox="1"/>
            <p:nvPr/>
          </p:nvSpPr>
          <p:spPr>
            <a:xfrm>
              <a:off x="2835" y="2568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4187" name="组合 44186"/>
          <p:cNvGrpSpPr/>
          <p:nvPr/>
        </p:nvGrpSpPr>
        <p:grpSpPr>
          <a:xfrm>
            <a:off x="6300788" y="4724400"/>
            <a:ext cx="1873250" cy="579438"/>
            <a:chOff x="4059" y="1434"/>
            <a:chExt cx="1180" cy="365"/>
          </a:xfrm>
        </p:grpSpPr>
        <p:sp>
          <p:nvSpPr>
            <p:cNvPr id="27658" name="文本框 44183"/>
            <p:cNvSpPr txBox="1"/>
            <p:nvPr/>
          </p:nvSpPr>
          <p:spPr>
            <a:xfrm>
              <a:off x="4059" y="1434"/>
              <a:ext cx="31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Y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27659" name="直接连接符 44184"/>
            <p:cNvSpPr/>
            <p:nvPr/>
          </p:nvSpPr>
          <p:spPr>
            <a:xfrm>
              <a:off x="4468" y="1616"/>
              <a:ext cx="40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60" name="文本框 44185"/>
            <p:cNvSpPr txBox="1"/>
            <p:nvPr/>
          </p:nvSpPr>
          <p:spPr>
            <a:xfrm>
              <a:off x="4921" y="1434"/>
              <a:ext cx="31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△</a:t>
              </a:r>
              <a:endParaRPr lang="en-US" altLang="zh-CN" sz="320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endParaRPr>
            </a:p>
          </p:txBody>
        </p:sp>
      </p:grpSp>
      <p:grpSp>
        <p:nvGrpSpPr>
          <p:cNvPr id="44188" name="组合 44187"/>
          <p:cNvGrpSpPr/>
          <p:nvPr/>
        </p:nvGrpSpPr>
        <p:grpSpPr>
          <a:xfrm>
            <a:off x="6300788" y="2420938"/>
            <a:ext cx="1873250" cy="579437"/>
            <a:chOff x="4059" y="1434"/>
            <a:chExt cx="1180" cy="365"/>
          </a:xfrm>
        </p:grpSpPr>
        <p:sp>
          <p:nvSpPr>
            <p:cNvPr id="27655" name="文本框 44188"/>
            <p:cNvSpPr txBox="1"/>
            <p:nvPr/>
          </p:nvSpPr>
          <p:spPr>
            <a:xfrm>
              <a:off x="4059" y="1434"/>
              <a:ext cx="31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Y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27656" name="直接连接符 44189"/>
            <p:cNvSpPr/>
            <p:nvPr/>
          </p:nvSpPr>
          <p:spPr>
            <a:xfrm>
              <a:off x="4468" y="1616"/>
              <a:ext cx="40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7" name="文本框 44190"/>
            <p:cNvSpPr txBox="1"/>
            <p:nvPr/>
          </p:nvSpPr>
          <p:spPr>
            <a:xfrm>
              <a:off x="4921" y="1434"/>
              <a:ext cx="31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Y</a:t>
              </a:r>
              <a:endPara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90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文本框 30721"/>
          <p:cNvSpPr txBox="1"/>
          <p:nvPr/>
        </p:nvSpPr>
        <p:spPr>
          <a:xfrm>
            <a:off x="762000" y="1257300"/>
            <a:ext cx="2973705" cy="52197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</a:rPr>
              <a:t>1.  Y connection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78" name="对象 30777"/>
          <p:cNvGraphicFramePr/>
          <p:nvPr/>
        </p:nvGraphicFramePr>
        <p:xfrm>
          <a:off x="684213" y="4503738"/>
          <a:ext cx="7202487" cy="187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3128645" imgH="815340" progId="Equation.3">
                  <p:embed/>
                </p:oleObj>
              </mc:Choice>
              <mc:Fallback>
                <p:oleObj name="" r:id="rId1" imgW="3128645" imgH="81534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4503738"/>
                        <a:ext cx="7202487" cy="187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81" name="组合 30780"/>
          <p:cNvGrpSpPr/>
          <p:nvPr/>
        </p:nvGrpSpPr>
        <p:grpSpPr>
          <a:xfrm>
            <a:off x="4356100" y="1257300"/>
            <a:ext cx="4067175" cy="3324225"/>
            <a:chOff x="550" y="1440"/>
            <a:chExt cx="2562" cy="2094"/>
          </a:xfrm>
        </p:grpSpPr>
        <p:sp>
          <p:nvSpPr>
            <p:cNvPr id="28680" name="文本框 30781"/>
            <p:cNvSpPr txBox="1"/>
            <p:nvPr/>
          </p:nvSpPr>
          <p:spPr>
            <a:xfrm>
              <a:off x="961" y="1742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8681" name="组合 30782"/>
            <p:cNvGrpSpPr/>
            <p:nvPr/>
          </p:nvGrpSpPr>
          <p:grpSpPr>
            <a:xfrm>
              <a:off x="1027" y="1873"/>
              <a:ext cx="312" cy="771"/>
              <a:chOff x="967" y="1813"/>
              <a:chExt cx="312" cy="771"/>
            </a:xfrm>
          </p:grpSpPr>
          <p:sp>
            <p:nvSpPr>
              <p:cNvPr id="28726" name="椭圆 30783"/>
              <p:cNvSpPr/>
              <p:nvPr/>
            </p:nvSpPr>
            <p:spPr>
              <a:xfrm>
                <a:off x="1007" y="2055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727" name="直接连接符 30784"/>
              <p:cNvSpPr/>
              <p:nvPr/>
            </p:nvSpPr>
            <p:spPr>
              <a:xfrm flipH="1">
                <a:off x="1153" y="1852"/>
                <a:ext cx="0" cy="698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28728" name="椭圆 30785"/>
              <p:cNvSpPr/>
              <p:nvPr/>
            </p:nvSpPr>
            <p:spPr>
              <a:xfrm>
                <a:off x="1132" y="1813"/>
                <a:ext cx="45" cy="45"/>
              </a:xfrm>
              <a:prstGeom prst="ellipse">
                <a:avLst/>
              </a:prstGeom>
              <a:solidFill>
                <a:srgbClr val="FFCC00"/>
              </a:solidFill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729" name="椭圆 30786"/>
              <p:cNvSpPr/>
              <p:nvPr/>
            </p:nvSpPr>
            <p:spPr>
              <a:xfrm>
                <a:off x="1136" y="2550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730" name="文本框 30787"/>
              <p:cNvSpPr txBox="1"/>
              <p:nvPr/>
            </p:nvSpPr>
            <p:spPr>
              <a:xfrm>
                <a:off x="967" y="1828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731" name="文本框 30788"/>
              <p:cNvSpPr txBox="1"/>
              <p:nvPr/>
            </p:nvSpPr>
            <p:spPr>
              <a:xfrm>
                <a:off x="967" y="2291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682" name="文本框 30789"/>
            <p:cNvSpPr txBox="1"/>
            <p:nvPr/>
          </p:nvSpPr>
          <p:spPr>
            <a:xfrm>
              <a:off x="973" y="246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3" name="椭圆 30790"/>
            <p:cNvSpPr/>
            <p:nvPr/>
          </p:nvSpPr>
          <p:spPr>
            <a:xfrm rot="7200000">
              <a:off x="1409" y="2673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84" name="直接连接符 30791"/>
            <p:cNvSpPr/>
            <p:nvPr/>
          </p:nvSpPr>
          <p:spPr>
            <a:xfrm rot="7200000" flipH="1">
              <a:off x="1532" y="2463"/>
              <a:ext cx="0" cy="69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8685" name="椭圆 30792"/>
            <p:cNvSpPr/>
            <p:nvPr/>
          </p:nvSpPr>
          <p:spPr>
            <a:xfrm rot="7200000">
              <a:off x="1818" y="2968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86" name="椭圆 30793"/>
            <p:cNvSpPr/>
            <p:nvPr/>
          </p:nvSpPr>
          <p:spPr>
            <a:xfrm rot="7200000">
              <a:off x="1198" y="2612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87" name="文本框 30794"/>
            <p:cNvSpPr txBox="1"/>
            <p:nvPr/>
          </p:nvSpPr>
          <p:spPr>
            <a:xfrm rot="7200000">
              <a:off x="1701" y="2738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8" name="文本框 30795"/>
            <p:cNvSpPr txBox="1"/>
            <p:nvPr/>
          </p:nvSpPr>
          <p:spPr>
            <a:xfrm rot="7200000">
              <a:off x="1348" y="2543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89" name="椭圆 30796"/>
            <p:cNvSpPr/>
            <p:nvPr/>
          </p:nvSpPr>
          <p:spPr>
            <a:xfrm rot="-7200000">
              <a:off x="759" y="2689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90" name="直接连接符 30797"/>
            <p:cNvSpPr/>
            <p:nvPr/>
          </p:nvSpPr>
          <p:spPr>
            <a:xfrm rot="-7200000" flipH="1">
              <a:off x="899" y="2462"/>
              <a:ext cx="0" cy="69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8691" name="椭圆 30798"/>
            <p:cNvSpPr/>
            <p:nvPr/>
          </p:nvSpPr>
          <p:spPr>
            <a:xfrm rot="-7200000">
              <a:off x="553" y="2963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92" name="椭圆 30799"/>
            <p:cNvSpPr/>
            <p:nvPr/>
          </p:nvSpPr>
          <p:spPr>
            <a:xfrm rot="-7200000">
              <a:off x="1199" y="2611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693" name="文本框 30800"/>
            <p:cNvSpPr txBox="1"/>
            <p:nvPr/>
          </p:nvSpPr>
          <p:spPr>
            <a:xfrm rot="-7200000">
              <a:off x="675" y="287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4" name="文本框 30801"/>
            <p:cNvSpPr txBox="1"/>
            <p:nvPr/>
          </p:nvSpPr>
          <p:spPr>
            <a:xfrm rot="-7200000">
              <a:off x="1003" y="269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5" name="文本框 30802"/>
            <p:cNvSpPr txBox="1"/>
            <p:nvPr/>
          </p:nvSpPr>
          <p:spPr>
            <a:xfrm>
              <a:off x="1824" y="2749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6" name="文本框 30803"/>
            <p:cNvSpPr txBox="1"/>
            <p:nvPr/>
          </p:nvSpPr>
          <p:spPr>
            <a:xfrm>
              <a:off x="567" y="297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7" name="文本框 30804"/>
            <p:cNvSpPr txBox="1"/>
            <p:nvPr/>
          </p:nvSpPr>
          <p:spPr>
            <a:xfrm>
              <a:off x="1183" y="2377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8" name="文本框 30805"/>
            <p:cNvSpPr txBox="1"/>
            <p:nvPr/>
          </p:nvSpPr>
          <p:spPr>
            <a:xfrm>
              <a:off x="1121" y="2620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699" name="直接连接符 30806"/>
            <p:cNvSpPr/>
            <p:nvPr/>
          </p:nvSpPr>
          <p:spPr>
            <a:xfrm>
              <a:off x="1231" y="1894"/>
              <a:ext cx="1535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0" name="直接连接符 30807"/>
            <p:cNvSpPr/>
            <p:nvPr/>
          </p:nvSpPr>
          <p:spPr>
            <a:xfrm>
              <a:off x="1213" y="2620"/>
              <a:ext cx="1553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28701" name="直接连接符 30808"/>
            <p:cNvSpPr/>
            <p:nvPr/>
          </p:nvSpPr>
          <p:spPr>
            <a:xfrm>
              <a:off x="1863" y="3002"/>
              <a:ext cx="897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02" name="任意多边形 30809"/>
            <p:cNvSpPr/>
            <p:nvPr/>
          </p:nvSpPr>
          <p:spPr>
            <a:xfrm>
              <a:off x="576" y="3006"/>
              <a:ext cx="2184" cy="4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6"/>
                </a:cxn>
                <a:cxn ang="0">
                  <a:pos x="2184" y="426"/>
                </a:cxn>
              </a:cxnLst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8703" name="椭圆 30810"/>
            <p:cNvSpPr/>
            <p:nvPr/>
          </p:nvSpPr>
          <p:spPr>
            <a:xfrm>
              <a:off x="2760" y="1870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704" name="椭圆 30811"/>
            <p:cNvSpPr/>
            <p:nvPr/>
          </p:nvSpPr>
          <p:spPr>
            <a:xfrm>
              <a:off x="2760" y="2591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705" name="椭圆 30812"/>
            <p:cNvSpPr/>
            <p:nvPr/>
          </p:nvSpPr>
          <p:spPr>
            <a:xfrm>
              <a:off x="2766" y="2974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706" name="椭圆 30813"/>
            <p:cNvSpPr/>
            <p:nvPr/>
          </p:nvSpPr>
          <p:spPr>
            <a:xfrm>
              <a:off x="2760" y="3403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8707" name="文本框 30814"/>
            <p:cNvSpPr txBox="1"/>
            <p:nvPr/>
          </p:nvSpPr>
          <p:spPr>
            <a:xfrm>
              <a:off x="2813" y="175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8" name="文本框 30815"/>
            <p:cNvSpPr txBox="1"/>
            <p:nvPr/>
          </p:nvSpPr>
          <p:spPr>
            <a:xfrm>
              <a:off x="2813" y="287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09" name="文本框 30816"/>
            <p:cNvSpPr txBox="1"/>
            <p:nvPr/>
          </p:nvSpPr>
          <p:spPr>
            <a:xfrm>
              <a:off x="2814" y="328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710" name="文本框 30817"/>
            <p:cNvSpPr txBox="1"/>
            <p:nvPr/>
          </p:nvSpPr>
          <p:spPr>
            <a:xfrm>
              <a:off x="2813" y="2487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8711" name="对象 30818"/>
            <p:cNvGraphicFramePr/>
            <p:nvPr/>
          </p:nvGraphicFramePr>
          <p:xfrm>
            <a:off x="808" y="2029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3" imgW="187325" imgH="253365" progId="Equation.3">
                    <p:embed/>
                  </p:oleObj>
                </mc:Choice>
                <mc:Fallback>
                  <p:oleObj name="" r:id="rId3" imgW="187325" imgH="253365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08" y="2029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2" name="对象 30819"/>
            <p:cNvGraphicFramePr/>
            <p:nvPr/>
          </p:nvGraphicFramePr>
          <p:xfrm>
            <a:off x="1372" y="2837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" name="" r:id="rId5" imgW="187325" imgH="264160" progId="Equation.3">
                    <p:embed/>
                  </p:oleObj>
                </mc:Choice>
                <mc:Fallback>
                  <p:oleObj name="" r:id="rId5" imgW="187325" imgH="26416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72" y="2837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3" name="对象 30820"/>
            <p:cNvGraphicFramePr/>
            <p:nvPr/>
          </p:nvGraphicFramePr>
          <p:xfrm>
            <a:off x="856" y="2885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7" imgW="187325" imgH="264160" progId="Equation.3">
                    <p:embed/>
                  </p:oleObj>
                </mc:Choice>
                <mc:Fallback>
                  <p:oleObj name="" r:id="rId7" imgW="187325" imgH="26416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56" y="2885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4" name="直接连接符 30821"/>
            <p:cNvSpPr/>
            <p:nvPr/>
          </p:nvSpPr>
          <p:spPr>
            <a:xfrm>
              <a:off x="2322" y="1936"/>
              <a:ext cx="0" cy="105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8715" name="直接连接符 30822"/>
            <p:cNvSpPr/>
            <p:nvPr/>
          </p:nvSpPr>
          <p:spPr>
            <a:xfrm>
              <a:off x="2322" y="3028"/>
              <a:ext cx="0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8716" name="对象 30823"/>
            <p:cNvGraphicFramePr/>
            <p:nvPr/>
          </p:nvGraphicFramePr>
          <p:xfrm>
            <a:off x="2335" y="2086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7" name="" r:id="rId9" imgW="253365" imgH="253365" progId="Equation.3">
                    <p:embed/>
                  </p:oleObj>
                </mc:Choice>
                <mc:Fallback>
                  <p:oleObj name="" r:id="rId9" imgW="253365" imgH="253365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35" y="2086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17" name="对象 30824"/>
            <p:cNvGraphicFramePr/>
            <p:nvPr/>
          </p:nvGraphicFramePr>
          <p:xfrm>
            <a:off x="2313" y="2999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11" imgW="242570" imgH="253365" progId="Equation.3">
                    <p:embed/>
                  </p:oleObj>
                </mc:Choice>
                <mc:Fallback>
                  <p:oleObj name="" r:id="rId11" imgW="242570" imgH="253365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3" y="2999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18" name="直接连接符 30825"/>
            <p:cNvSpPr/>
            <p:nvPr/>
          </p:nvSpPr>
          <p:spPr>
            <a:xfrm flipV="1">
              <a:off x="2675" y="1935"/>
              <a:ext cx="0" cy="1453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8719" name="对象 30826"/>
            <p:cNvGraphicFramePr/>
            <p:nvPr/>
          </p:nvGraphicFramePr>
          <p:xfrm>
            <a:off x="2707" y="2086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13" imgW="242570" imgH="253365" progId="Equation.3">
                    <p:embed/>
                  </p:oleObj>
                </mc:Choice>
                <mc:Fallback>
                  <p:oleObj name="" r:id="rId13" imgW="242570" imgH="253365" progId="Equation.3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07" y="2086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0" name="直接连接符 30827"/>
            <p:cNvSpPr/>
            <p:nvPr/>
          </p:nvSpPr>
          <p:spPr>
            <a:xfrm rot="-5400000">
              <a:off x="2110" y="1626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8721" name="对象 30828"/>
            <p:cNvGraphicFramePr/>
            <p:nvPr/>
          </p:nvGraphicFramePr>
          <p:xfrm>
            <a:off x="2033" y="1440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8" name="" r:id="rId15" imgW="154305" imgH="253365" progId="Equation.3">
                    <p:embed/>
                  </p:oleObj>
                </mc:Choice>
                <mc:Fallback>
                  <p:oleObj name="" r:id="rId15" imgW="154305" imgH="253365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" y="1440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2" name="直接连接符 30829"/>
            <p:cNvSpPr/>
            <p:nvPr/>
          </p:nvSpPr>
          <p:spPr>
            <a:xfrm rot="-5400000">
              <a:off x="2097" y="2783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8723" name="对象 30830"/>
            <p:cNvGraphicFramePr/>
            <p:nvPr/>
          </p:nvGraphicFramePr>
          <p:xfrm>
            <a:off x="2011" y="2589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17" imgW="165100" imgH="264160" progId="Equation.3">
                    <p:embed/>
                  </p:oleObj>
                </mc:Choice>
                <mc:Fallback>
                  <p:oleObj name="" r:id="rId17" imgW="165100" imgH="26416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1" y="2589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4" name="直接连接符 30831"/>
            <p:cNvSpPr/>
            <p:nvPr/>
          </p:nvSpPr>
          <p:spPr>
            <a:xfrm rot="-5400000">
              <a:off x="2100" y="3196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8725" name="对象 30832"/>
            <p:cNvGraphicFramePr/>
            <p:nvPr/>
          </p:nvGraphicFramePr>
          <p:xfrm>
            <a:off x="2014" y="3002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19" imgW="165100" imgH="264160" progId="Equation.3">
                    <p:embed/>
                  </p:oleObj>
                </mc:Choice>
                <mc:Fallback>
                  <p:oleObj name="" r:id="rId19" imgW="165100" imgH="26416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4" y="3002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47" name="文本框 30846"/>
          <p:cNvSpPr txBox="1"/>
          <p:nvPr/>
        </p:nvSpPr>
        <p:spPr>
          <a:xfrm>
            <a:off x="171450" y="189230"/>
            <a:ext cx="897255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ct val="50000"/>
              </a:spcBef>
              <a:buClrTx/>
              <a:buSzTx/>
            </a:pPr>
            <a:r>
              <a:rPr lang="en-US" altLang="zh-CN" sz="3000" i="1" dirty="0">
                <a:solidFill>
                  <a:schemeClr val="bg1"/>
                </a:solidFill>
                <a:latin typeface="+mn-lt"/>
                <a:ea typeface="仿宋_GB2312" panose="02010609030101010101" pitchFamily="49" charset="-122"/>
                <a:cs typeface="+mn-lt"/>
              </a:rPr>
              <a:t>6.2  Calculation of balanced three-phase circuits</a:t>
            </a:r>
            <a:endParaRPr lang="en-US" altLang="zh-CN" sz="3000" i="1" dirty="0">
              <a:solidFill>
                <a:schemeClr val="bg1"/>
              </a:solidFill>
              <a:latin typeface="+mn-lt"/>
              <a:ea typeface="仿宋_GB2312" panose="02010609030101010101" pitchFamily="49" charset="-122"/>
              <a:cs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4530" y="2178685"/>
            <a:ext cx="3373120" cy="1878330"/>
            <a:chOff x="1078" y="3431"/>
            <a:chExt cx="5312" cy="2958"/>
          </a:xfrm>
        </p:grpSpPr>
        <p:graphicFrame>
          <p:nvGraphicFramePr>
            <p:cNvPr id="30777" name="对象 30776"/>
            <p:cNvGraphicFramePr/>
            <p:nvPr/>
          </p:nvGraphicFramePr>
          <p:xfrm>
            <a:off x="1078" y="3431"/>
            <a:ext cx="5312" cy="2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0" name="" r:id="rId21" imgW="1464945" imgH="815340" progId="Equation.3">
                    <p:embed/>
                  </p:oleObj>
                </mc:Choice>
                <mc:Fallback>
                  <p:oleObj name="" r:id="rId21" imgW="1464945" imgH="81534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78" y="3431"/>
                          <a:ext cx="5312" cy="29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8" y="3725"/>
              <a:ext cx="683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3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bldLvl="0" animBg="1"/>
      <p:bldP spid="308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698" name="组合 29697"/>
          <p:cNvGrpSpPr/>
          <p:nvPr/>
        </p:nvGrpSpPr>
        <p:grpSpPr>
          <a:xfrm>
            <a:off x="3094038" y="1630363"/>
            <a:ext cx="801688" cy="806450"/>
            <a:chOff x="1788" y="915"/>
            <a:chExt cx="505" cy="508"/>
          </a:xfrm>
        </p:grpSpPr>
        <p:sp>
          <p:nvSpPr>
            <p:cNvPr id="29739" name="直接连接符 29698"/>
            <p:cNvSpPr/>
            <p:nvPr/>
          </p:nvSpPr>
          <p:spPr>
            <a:xfrm flipV="1">
              <a:off x="1788" y="915"/>
              <a:ext cx="360" cy="465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9740" name="对象 29699"/>
            <p:cNvGraphicFramePr/>
            <p:nvPr/>
          </p:nvGraphicFramePr>
          <p:xfrm>
            <a:off x="1889" y="1157"/>
            <a:ext cx="40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0" name="" r:id="rId1" imgW="368300" imgH="241300" progId="Equation.DSMT4">
                    <p:embed/>
                  </p:oleObj>
                </mc:Choice>
                <mc:Fallback>
                  <p:oleObj name="" r:id="rId1" imgW="368300" imgH="241300" progId="Equation.DSMT4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9" y="1157"/>
                          <a:ext cx="404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01" name="文本框 29700"/>
          <p:cNvSpPr txBox="1"/>
          <p:nvPr/>
        </p:nvSpPr>
        <p:spPr>
          <a:xfrm>
            <a:off x="539115" y="233680"/>
            <a:ext cx="672211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The relationship between phase voltage and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 line voltage is obtained by using phasor diagram: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29702" name="文本框 29701"/>
          <p:cNvSpPr txBox="1"/>
          <p:nvPr/>
        </p:nvSpPr>
        <p:spPr>
          <a:xfrm>
            <a:off x="4631690" y="4704080"/>
            <a:ext cx="291655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Line voltage 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balanced</a:t>
            </a:r>
            <a:endParaRPr 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(equal in magnitude, </a:t>
            </a:r>
            <a:endParaRPr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phase difference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120</a:t>
            </a:r>
            <a:r>
              <a:rPr lang="en-US" altLang="zh-CN" b="0" baseline="42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o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703" name="右大括号 29702"/>
          <p:cNvSpPr/>
          <p:nvPr/>
        </p:nvSpPr>
        <p:spPr>
          <a:xfrm>
            <a:off x="4140200" y="4779963"/>
            <a:ext cx="152400" cy="1460500"/>
          </a:xfrm>
          <a:prstGeom prst="rightBrace">
            <a:avLst>
              <a:gd name="adj1" fmla="val 79506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9704" name="文本框 29703"/>
          <p:cNvSpPr txBox="1"/>
          <p:nvPr/>
        </p:nvSpPr>
        <p:spPr>
          <a:xfrm>
            <a:off x="809625" y="4076700"/>
            <a:ext cx="32581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Generally expressed as: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9705" name="组合 29704"/>
          <p:cNvGrpSpPr/>
          <p:nvPr/>
        </p:nvGrpSpPr>
        <p:grpSpPr>
          <a:xfrm>
            <a:off x="2139950" y="1495425"/>
            <a:ext cx="2030413" cy="606425"/>
            <a:chOff x="1212" y="806"/>
            <a:chExt cx="1279" cy="382"/>
          </a:xfrm>
        </p:grpSpPr>
        <p:sp>
          <p:nvSpPr>
            <p:cNvPr id="29737" name="直接连接符 29705"/>
            <p:cNvSpPr/>
            <p:nvPr/>
          </p:nvSpPr>
          <p:spPr>
            <a:xfrm rot="-7089965">
              <a:off x="1694" y="614"/>
              <a:ext cx="27" cy="100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9738" name="对象 29706"/>
            <p:cNvGraphicFramePr/>
            <p:nvPr/>
          </p:nvGraphicFramePr>
          <p:xfrm>
            <a:off x="2125" y="80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9" name="" r:id="rId3" imgW="253365" imgH="264160" progId="Equation.3">
                    <p:embed/>
                  </p:oleObj>
                </mc:Choice>
                <mc:Fallback>
                  <p:oleObj name="" r:id="rId3" imgW="253365" imgH="26416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5" y="806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8" name="组合 29707"/>
          <p:cNvGrpSpPr/>
          <p:nvPr/>
        </p:nvGrpSpPr>
        <p:grpSpPr>
          <a:xfrm>
            <a:off x="2478088" y="2101850"/>
            <a:ext cx="615950" cy="396875"/>
            <a:chOff x="1425" y="1188"/>
            <a:chExt cx="388" cy="250"/>
          </a:xfrm>
        </p:grpSpPr>
        <p:sp>
          <p:nvSpPr>
            <p:cNvPr id="29735" name="文本框 29708"/>
            <p:cNvSpPr txBox="1"/>
            <p:nvPr/>
          </p:nvSpPr>
          <p:spPr>
            <a:xfrm>
              <a:off x="1485" y="1188"/>
              <a:ext cx="3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30</a:t>
              </a:r>
              <a:r>
                <a:rPr lang="en-US" altLang="zh-CN" sz="2000" baseline="40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6" name="任意多边形 29709"/>
            <p:cNvSpPr/>
            <p:nvPr/>
          </p:nvSpPr>
          <p:spPr>
            <a:xfrm rot="-4438641" flipV="1">
              <a:off x="1398" y="1291"/>
              <a:ext cx="84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4" y="47"/>
                </a:cxn>
                <a:cxn ang="0">
                  <a:pos x="84" y="47"/>
                </a:cxn>
                <a:cxn ang="0">
                  <a:pos x="126" y="0"/>
                </a:cxn>
                <a:cxn ang="0">
                  <a:pos x="168" y="47"/>
                </a:cxn>
                <a:cxn ang="0">
                  <a:pos x="166" y="62"/>
                </a:cxn>
                <a:cxn ang="0">
                  <a:pos x="0" y="0"/>
                </a:cxn>
              </a:cxnLst>
              <a:pathLst>
                <a:path w="21631" h="21600" fill="none">
                  <a:moveTo>
                    <a:pt x="0" y="0"/>
                  </a:moveTo>
                  <a:cubicBezTo>
                    <a:pt x="-21" y="0"/>
                    <a:pt x="-10" y="0"/>
                    <a:pt x="0" y="0"/>
                  </a:cubicBezTo>
                  <a:cubicBezTo>
                    <a:pt x="11929" y="0"/>
                    <a:pt x="21600" y="9671"/>
                    <a:pt x="21600" y="21600"/>
                  </a:cubicBezTo>
                </a:path>
                <a:path w="21631" h="21600" stroke="0">
                  <a:moveTo>
                    <a:pt x="21631" y="21600"/>
                  </a:moveTo>
                  <a:cubicBezTo>
                    <a:pt x="21631" y="9671"/>
                    <a:pt x="26473" y="0"/>
                    <a:pt x="32446" y="0"/>
                  </a:cubicBezTo>
                  <a:cubicBezTo>
                    <a:pt x="38419" y="0"/>
                    <a:pt x="43261" y="9671"/>
                    <a:pt x="43261" y="21600"/>
                  </a:cubicBezTo>
                  <a:cubicBezTo>
                    <a:pt x="43261" y="23995"/>
                    <a:pt x="43066" y="26299"/>
                    <a:pt x="42706" y="28447"/>
                  </a:cubicBezTo>
                  <a:lnTo>
                    <a:pt x="0" y="0"/>
                  </a:lnTo>
                  <a:lnTo>
                    <a:pt x="21631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66FF33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9711" name="组合 29710"/>
          <p:cNvGrpSpPr/>
          <p:nvPr/>
        </p:nvGrpSpPr>
        <p:grpSpPr>
          <a:xfrm>
            <a:off x="1531938" y="1171575"/>
            <a:ext cx="1920875" cy="2482850"/>
            <a:chOff x="829" y="602"/>
            <a:chExt cx="1210" cy="1564"/>
          </a:xfrm>
        </p:grpSpPr>
        <p:sp>
          <p:nvSpPr>
            <p:cNvPr id="29729" name="直接连接符 29711"/>
            <p:cNvSpPr/>
            <p:nvPr/>
          </p:nvSpPr>
          <p:spPr>
            <a:xfrm>
              <a:off x="1284" y="1380"/>
              <a:ext cx="576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9730" name="对象 29712"/>
            <p:cNvGraphicFramePr/>
            <p:nvPr/>
          </p:nvGraphicFramePr>
          <p:xfrm>
            <a:off x="1673" y="129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" name="" r:id="rId5" imgW="253365" imgH="264160" progId="Equation.3">
                    <p:embed/>
                  </p:oleObj>
                </mc:Choice>
                <mc:Fallback>
                  <p:oleObj name="" r:id="rId5" imgW="253365" imgH="264160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73" y="1296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1" name="对象 29713"/>
            <p:cNvGraphicFramePr/>
            <p:nvPr/>
          </p:nvGraphicFramePr>
          <p:xfrm>
            <a:off x="829" y="1784"/>
            <a:ext cx="35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9" name="" r:id="rId7" imgW="242570" imgH="264160" progId="Equation.3">
                    <p:embed/>
                  </p:oleObj>
                </mc:Choice>
                <mc:Fallback>
                  <p:oleObj name="" r:id="rId7" imgW="242570" imgH="26416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29" y="1784"/>
                          <a:ext cx="352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2" name="对象 29714"/>
            <p:cNvGraphicFramePr/>
            <p:nvPr/>
          </p:nvGraphicFramePr>
          <p:xfrm>
            <a:off x="1074" y="602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8" name="" r:id="rId9" imgW="253365" imgH="264160" progId="Equation.3">
                    <p:embed/>
                  </p:oleObj>
                </mc:Choice>
                <mc:Fallback>
                  <p:oleObj name="" r:id="rId9" imgW="253365" imgH="264160" progId="Equation.3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74" y="602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3" name="直接连接符 29715"/>
            <p:cNvSpPr/>
            <p:nvPr/>
          </p:nvSpPr>
          <p:spPr>
            <a:xfrm rot="-7200000">
              <a:off x="846" y="1122"/>
              <a:ext cx="576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34" name="直接连接符 29716"/>
            <p:cNvSpPr/>
            <p:nvPr/>
          </p:nvSpPr>
          <p:spPr>
            <a:xfrm rot="7200000">
              <a:off x="846" y="1626"/>
              <a:ext cx="576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9718" name="组合 29717"/>
          <p:cNvGrpSpPr/>
          <p:nvPr/>
        </p:nvGrpSpPr>
        <p:grpSpPr>
          <a:xfrm>
            <a:off x="695325" y="1654175"/>
            <a:ext cx="2176463" cy="2349500"/>
            <a:chOff x="302" y="906"/>
            <a:chExt cx="1371" cy="1480"/>
          </a:xfrm>
        </p:grpSpPr>
        <p:sp>
          <p:nvSpPr>
            <p:cNvPr id="29721" name="文本框 29718"/>
            <p:cNvSpPr txBox="1"/>
            <p:nvPr/>
          </p:nvSpPr>
          <p:spPr>
            <a:xfrm>
              <a:off x="792" y="961"/>
              <a:ext cx="32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30</a:t>
              </a:r>
              <a:r>
                <a:rPr lang="en-US" altLang="zh-CN" sz="2000" baseline="40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22" name="文本框 29719"/>
            <p:cNvSpPr txBox="1"/>
            <p:nvPr/>
          </p:nvSpPr>
          <p:spPr>
            <a:xfrm>
              <a:off x="993" y="1696"/>
              <a:ext cx="32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30</a:t>
              </a:r>
              <a:r>
                <a:rPr lang="en-US" altLang="zh-CN" sz="2000" baseline="40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9723" name="对象 29720"/>
            <p:cNvGraphicFramePr/>
            <p:nvPr/>
          </p:nvGraphicFramePr>
          <p:xfrm>
            <a:off x="1321" y="1954"/>
            <a:ext cx="35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11" imgW="242570" imgH="275590" progId="Equation.3">
                    <p:embed/>
                  </p:oleObj>
                </mc:Choice>
                <mc:Fallback>
                  <p:oleObj name="" r:id="rId11" imgW="242570" imgH="27559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21" y="1954"/>
                          <a:ext cx="352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4" name="对象 29721"/>
            <p:cNvGraphicFramePr/>
            <p:nvPr/>
          </p:nvGraphicFramePr>
          <p:xfrm>
            <a:off x="302" y="90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" name="" r:id="rId13" imgW="253365" imgH="264160" progId="Equation.3">
                    <p:embed/>
                  </p:oleObj>
                </mc:Choice>
                <mc:Fallback>
                  <p:oleObj name="" r:id="rId13" imgW="253365" imgH="264160" progId="Equation.3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2" y="906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任意多边形 29722"/>
            <p:cNvSpPr/>
            <p:nvPr/>
          </p:nvSpPr>
          <p:spPr>
            <a:xfrm rot="2633826" flipV="1">
              <a:off x="1188" y="1542"/>
              <a:ext cx="84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4" y="47"/>
                </a:cxn>
                <a:cxn ang="0">
                  <a:pos x="84" y="47"/>
                </a:cxn>
                <a:cxn ang="0">
                  <a:pos x="126" y="0"/>
                </a:cxn>
                <a:cxn ang="0">
                  <a:pos x="168" y="47"/>
                </a:cxn>
                <a:cxn ang="0">
                  <a:pos x="166" y="62"/>
                </a:cxn>
                <a:cxn ang="0">
                  <a:pos x="0" y="0"/>
                </a:cxn>
              </a:cxnLst>
              <a:pathLst>
                <a:path w="21631" h="21600" fill="none">
                  <a:moveTo>
                    <a:pt x="0" y="0"/>
                  </a:moveTo>
                  <a:cubicBezTo>
                    <a:pt x="-21" y="0"/>
                    <a:pt x="-10" y="0"/>
                    <a:pt x="0" y="0"/>
                  </a:cubicBezTo>
                  <a:cubicBezTo>
                    <a:pt x="11929" y="0"/>
                    <a:pt x="21600" y="9671"/>
                    <a:pt x="21600" y="21600"/>
                  </a:cubicBezTo>
                </a:path>
                <a:path w="21631" h="21600" stroke="0">
                  <a:moveTo>
                    <a:pt x="21631" y="21600"/>
                  </a:moveTo>
                  <a:cubicBezTo>
                    <a:pt x="21631" y="9671"/>
                    <a:pt x="26473" y="0"/>
                    <a:pt x="32446" y="0"/>
                  </a:cubicBezTo>
                  <a:cubicBezTo>
                    <a:pt x="38419" y="0"/>
                    <a:pt x="43261" y="9671"/>
                    <a:pt x="43261" y="21600"/>
                  </a:cubicBezTo>
                  <a:cubicBezTo>
                    <a:pt x="43261" y="23995"/>
                    <a:pt x="43066" y="26299"/>
                    <a:pt x="42706" y="28447"/>
                  </a:cubicBezTo>
                  <a:lnTo>
                    <a:pt x="0" y="0"/>
                  </a:lnTo>
                  <a:lnTo>
                    <a:pt x="21631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66FF33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6" name="任意多边形 29723"/>
            <p:cNvSpPr/>
            <p:nvPr/>
          </p:nvSpPr>
          <p:spPr>
            <a:xfrm rot="9386495" flipV="1">
              <a:off x="1104" y="1225"/>
              <a:ext cx="84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4" y="47"/>
                </a:cxn>
                <a:cxn ang="0">
                  <a:pos x="84" y="47"/>
                </a:cxn>
                <a:cxn ang="0">
                  <a:pos x="126" y="0"/>
                </a:cxn>
                <a:cxn ang="0">
                  <a:pos x="168" y="47"/>
                </a:cxn>
                <a:cxn ang="0">
                  <a:pos x="166" y="62"/>
                </a:cxn>
                <a:cxn ang="0">
                  <a:pos x="0" y="0"/>
                </a:cxn>
              </a:cxnLst>
              <a:pathLst>
                <a:path w="21631" h="21600" fill="none">
                  <a:moveTo>
                    <a:pt x="0" y="0"/>
                  </a:moveTo>
                  <a:cubicBezTo>
                    <a:pt x="-21" y="0"/>
                    <a:pt x="-10" y="0"/>
                    <a:pt x="0" y="0"/>
                  </a:cubicBezTo>
                  <a:cubicBezTo>
                    <a:pt x="11929" y="0"/>
                    <a:pt x="21600" y="9671"/>
                    <a:pt x="21600" y="21600"/>
                  </a:cubicBezTo>
                </a:path>
                <a:path w="21631" h="21600" stroke="0">
                  <a:moveTo>
                    <a:pt x="21631" y="21600"/>
                  </a:moveTo>
                  <a:cubicBezTo>
                    <a:pt x="21631" y="9671"/>
                    <a:pt x="26473" y="0"/>
                    <a:pt x="32446" y="0"/>
                  </a:cubicBezTo>
                  <a:cubicBezTo>
                    <a:pt x="38419" y="0"/>
                    <a:pt x="43261" y="9671"/>
                    <a:pt x="43261" y="21600"/>
                  </a:cubicBezTo>
                  <a:cubicBezTo>
                    <a:pt x="43261" y="23995"/>
                    <a:pt x="43066" y="26299"/>
                    <a:pt x="42706" y="28447"/>
                  </a:cubicBezTo>
                  <a:lnTo>
                    <a:pt x="0" y="0"/>
                  </a:lnTo>
                  <a:lnTo>
                    <a:pt x="21631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66FF33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27" name="直接连接符 29724"/>
            <p:cNvSpPr/>
            <p:nvPr/>
          </p:nvSpPr>
          <p:spPr>
            <a:xfrm rot="7200000">
              <a:off x="813" y="629"/>
              <a:ext cx="27" cy="100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8" name="直接连接符 29725"/>
            <p:cNvSpPr/>
            <p:nvPr/>
          </p:nvSpPr>
          <p:spPr>
            <a:xfrm rot="76899">
              <a:off x="1267" y="1378"/>
              <a:ext cx="22" cy="100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" name="组合 29726"/>
          <p:cNvGrpSpPr/>
          <p:nvPr/>
        </p:nvGrpSpPr>
        <p:grpSpPr>
          <a:xfrm>
            <a:off x="5272088" y="1304925"/>
            <a:ext cx="2570162" cy="2644775"/>
            <a:chOff x="3185" y="686"/>
            <a:chExt cx="1619" cy="1666"/>
          </a:xfrm>
        </p:grpSpPr>
        <p:sp>
          <p:nvSpPr>
            <p:cNvPr id="29709" name="直接连接符 29727"/>
            <p:cNvSpPr/>
            <p:nvPr/>
          </p:nvSpPr>
          <p:spPr>
            <a:xfrm>
              <a:off x="3850" y="1554"/>
              <a:ext cx="576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29710" name="直接连接符 29728"/>
            <p:cNvSpPr/>
            <p:nvPr/>
          </p:nvSpPr>
          <p:spPr>
            <a:xfrm rot="-7089965">
              <a:off x="3966" y="1293"/>
              <a:ext cx="27" cy="100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" name="对象 29729"/>
            <p:cNvGraphicFramePr/>
            <p:nvPr/>
          </p:nvGraphicFramePr>
          <p:xfrm>
            <a:off x="4438" y="1344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5" imgW="253365" imgH="264160" progId="Equation.3">
                    <p:embed/>
                  </p:oleObj>
                </mc:Choice>
                <mc:Fallback>
                  <p:oleObj name="" r:id="rId15" imgW="253365" imgH="264160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38" y="1344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对象 29730"/>
            <p:cNvGraphicFramePr/>
            <p:nvPr/>
          </p:nvGraphicFramePr>
          <p:xfrm>
            <a:off x="3395" y="1970"/>
            <a:ext cx="35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" name="" r:id="rId17" imgW="242570" imgH="264160" progId="Equation.3">
                    <p:embed/>
                  </p:oleObj>
                </mc:Choice>
                <mc:Fallback>
                  <p:oleObj name="" r:id="rId17" imgW="242570" imgH="264160" progId="Equation.3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95" y="1970"/>
                          <a:ext cx="352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对象 29731"/>
            <p:cNvGraphicFramePr/>
            <p:nvPr/>
          </p:nvGraphicFramePr>
          <p:xfrm>
            <a:off x="3369" y="68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1" name="" r:id="rId19" imgW="253365" imgH="264160" progId="Equation.3">
                    <p:embed/>
                  </p:oleObj>
                </mc:Choice>
                <mc:Fallback>
                  <p:oleObj name="" r:id="rId19" imgW="253365" imgH="264160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9" y="686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对象 29732"/>
            <p:cNvGraphicFramePr/>
            <p:nvPr/>
          </p:nvGraphicFramePr>
          <p:xfrm>
            <a:off x="4006" y="167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2" name="" r:id="rId21" imgW="253365" imgH="264160" progId="Equation.3">
                    <p:embed/>
                  </p:oleObj>
                </mc:Choice>
                <mc:Fallback>
                  <p:oleObj name="" r:id="rId21" imgW="253365" imgH="26416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06" y="1676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5" name="对象 29733"/>
            <p:cNvGraphicFramePr/>
            <p:nvPr/>
          </p:nvGraphicFramePr>
          <p:xfrm>
            <a:off x="3185" y="1353"/>
            <a:ext cx="35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3" name="" r:id="rId23" imgW="242570" imgH="275590" progId="Equation.3">
                    <p:embed/>
                  </p:oleObj>
                </mc:Choice>
                <mc:Fallback>
                  <p:oleObj name="" r:id="rId23" imgW="242570" imgH="275590" progId="Equation.3">
                    <p:embed/>
                    <p:pic>
                      <p:nvPicPr>
                        <p:cNvPr id="0" name="图片 3202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85" y="1353"/>
                          <a:ext cx="352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对象 29734"/>
            <p:cNvGraphicFramePr/>
            <p:nvPr/>
          </p:nvGraphicFramePr>
          <p:xfrm>
            <a:off x="3873" y="915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25" imgW="253365" imgH="264160" progId="Equation.3">
                    <p:embed/>
                  </p:oleObj>
                </mc:Choice>
                <mc:Fallback>
                  <p:oleObj name="" r:id="rId25" imgW="253365" imgH="26416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73" y="915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7" name="直接连接符 29735"/>
            <p:cNvSpPr/>
            <p:nvPr/>
          </p:nvSpPr>
          <p:spPr>
            <a:xfrm rot="-7200000">
              <a:off x="3412" y="1296"/>
              <a:ext cx="576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" name="直接连接符 29736"/>
            <p:cNvSpPr/>
            <p:nvPr/>
          </p:nvSpPr>
          <p:spPr>
            <a:xfrm rot="7200000">
              <a:off x="3412" y="1800"/>
              <a:ext cx="576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9" name="直接连接符 29737"/>
            <p:cNvSpPr/>
            <p:nvPr/>
          </p:nvSpPr>
          <p:spPr>
            <a:xfrm rot="7200000">
              <a:off x="3963" y="780"/>
              <a:ext cx="7" cy="1015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20" name="直接连接符 29738"/>
            <p:cNvSpPr/>
            <p:nvPr/>
          </p:nvSpPr>
          <p:spPr>
            <a:xfrm rot="76899">
              <a:off x="3537" y="1062"/>
              <a:ext cx="22" cy="100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5" name="对象 29739"/>
          <p:cNvGraphicFramePr/>
          <p:nvPr/>
        </p:nvGraphicFramePr>
        <p:xfrm>
          <a:off x="1549400" y="4476750"/>
          <a:ext cx="268922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27" imgW="1173480" imgH="815340" progId="Equation.3">
                  <p:embed/>
                </p:oleObj>
              </mc:Choice>
              <mc:Fallback>
                <p:oleObj name="" r:id="rId27" imgW="1173480" imgH="81534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9400" y="4476750"/>
                        <a:ext cx="2689225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20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20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29702" grpId="0"/>
      <p:bldP spid="2970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文本框 28673"/>
          <p:cNvSpPr txBox="1"/>
          <p:nvPr/>
        </p:nvSpPr>
        <p:spPr>
          <a:xfrm>
            <a:off x="794385" y="975995"/>
            <a:ext cx="68567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connection of balanced three-phase souce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6" name="矩形 28675"/>
          <p:cNvSpPr/>
          <p:nvPr/>
        </p:nvSpPr>
        <p:spPr>
          <a:xfrm>
            <a:off x="1043305" y="1557655"/>
            <a:ext cx="79641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(1) </a:t>
            </a:r>
            <a:r>
              <a:rPr lang="zh-CN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Phase voltage is balanced</a:t>
            </a:r>
            <a:r>
              <a:rPr lang="zh-CN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so line voltage is balanced.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矩形 28676"/>
          <p:cNvSpPr/>
          <p:nvPr/>
        </p:nvSpPr>
        <p:spPr>
          <a:xfrm>
            <a:off x="1043305" y="2900680"/>
            <a:ext cx="5727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(3)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Line voltage leads phase voltage </a:t>
            </a:r>
            <a:r>
              <a:rPr lang="zh-CN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by </a:t>
            </a:r>
            <a:r>
              <a:rPr lang="zh-CN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30</a:t>
            </a:r>
            <a:r>
              <a:rPr lang="en-US" altLang="zh-CN" b="0" baseline="42000" dirty="0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zh-CN" altLang="en-US" b="0" baseline="42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8679" name="对象 28678"/>
          <p:cNvGraphicFramePr/>
          <p:nvPr/>
        </p:nvGraphicFramePr>
        <p:xfrm>
          <a:off x="2286635" y="3894455"/>
          <a:ext cx="1620838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704850" imgH="815340" progId="Equation.3">
                  <p:embed/>
                </p:oleObj>
              </mc:Choice>
              <mc:Fallback>
                <p:oleObj name="" r:id="rId1" imgW="704850" imgH="81534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635" y="3894455"/>
                        <a:ext cx="1620838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左大括号 28679"/>
          <p:cNvSpPr/>
          <p:nvPr/>
        </p:nvSpPr>
        <p:spPr>
          <a:xfrm>
            <a:off x="2110105" y="4218305"/>
            <a:ext cx="176213" cy="1554163"/>
          </a:xfrm>
          <a:prstGeom prst="leftBrace">
            <a:avLst>
              <a:gd name="adj1" fmla="val 73171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8683" name="文本框 28682"/>
          <p:cNvSpPr txBox="1"/>
          <p:nvPr/>
        </p:nvSpPr>
        <p:spPr>
          <a:xfrm>
            <a:off x="323850" y="333375"/>
            <a:ext cx="1962785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305" y="2070735"/>
            <a:ext cx="7837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(2)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The magnitude of the line voltage is equal to √3 times 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  <a:p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     the phase voltage.</a:t>
            </a: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6" grpId="0"/>
      <p:bldP spid="28677" grpId="0"/>
      <p:bldP spid="28683" grpId="0" bldLvl="0" animBg="1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文本框 27649"/>
          <p:cNvSpPr txBox="1"/>
          <p:nvPr/>
        </p:nvSpPr>
        <p:spPr>
          <a:xfrm>
            <a:off x="611505" y="405130"/>
            <a:ext cx="3131820" cy="52197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buClrTx/>
              <a:buSzTx/>
            </a:pPr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</a:rPr>
              <a:t>2.   </a:t>
            </a:r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 connection</a:t>
            </a:r>
            <a:endParaRPr lang="en-US" altLang="zh-CN" sz="2800" i="1" dirty="0">
              <a:solidFill>
                <a:schemeClr val="bg1"/>
              </a:solidFill>
              <a:ea typeface="仿宋_GB2312" panose="0201060903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27652" name="对象 27651"/>
          <p:cNvGraphicFramePr/>
          <p:nvPr/>
        </p:nvGraphicFramePr>
        <p:xfrm>
          <a:off x="5364163" y="2565400"/>
          <a:ext cx="3043237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" imgW="1322070" imgH="815340" progId="Equation.3">
                  <p:embed/>
                </p:oleObj>
              </mc:Choice>
              <mc:Fallback>
                <p:oleObj name="" r:id="rId1" imgW="1322070" imgH="81534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64163" y="2565400"/>
                        <a:ext cx="3043237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00" name="文本框 27699"/>
          <p:cNvSpPr txBox="1"/>
          <p:nvPr/>
        </p:nvSpPr>
        <p:spPr>
          <a:xfrm>
            <a:off x="827405" y="4581525"/>
            <a:ext cx="7992110" cy="46037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The line voltage is equal to the corresponding phase voltage.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7750" name="组合 27749"/>
          <p:cNvGrpSpPr/>
          <p:nvPr/>
        </p:nvGrpSpPr>
        <p:grpSpPr>
          <a:xfrm>
            <a:off x="539750" y="1052513"/>
            <a:ext cx="4013200" cy="3076575"/>
            <a:chOff x="295" y="542"/>
            <a:chExt cx="2528" cy="1938"/>
          </a:xfrm>
        </p:grpSpPr>
        <p:grpSp>
          <p:nvGrpSpPr>
            <p:cNvPr id="31752" name="组合 27750"/>
            <p:cNvGrpSpPr/>
            <p:nvPr/>
          </p:nvGrpSpPr>
          <p:grpSpPr>
            <a:xfrm>
              <a:off x="295" y="848"/>
              <a:ext cx="2528" cy="1632"/>
              <a:chOff x="247" y="1148"/>
              <a:chExt cx="2528" cy="1632"/>
            </a:xfrm>
          </p:grpSpPr>
          <p:sp>
            <p:nvSpPr>
              <p:cNvPr id="31765" name="文本框 27751"/>
              <p:cNvSpPr txBox="1"/>
              <p:nvPr/>
            </p:nvSpPr>
            <p:spPr>
              <a:xfrm>
                <a:off x="963" y="1243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6" name="椭圆 27752"/>
              <p:cNvSpPr/>
              <p:nvPr/>
            </p:nvSpPr>
            <p:spPr>
              <a:xfrm rot="-1800000">
                <a:off x="1016" y="1584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67" name="直接连接符 27753"/>
              <p:cNvSpPr/>
              <p:nvPr/>
            </p:nvSpPr>
            <p:spPr>
              <a:xfrm rot="-1800000" flipH="1">
                <a:off x="1153" y="1231"/>
                <a:ext cx="17" cy="999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31768" name="椭圆 27754"/>
              <p:cNvSpPr/>
              <p:nvPr/>
            </p:nvSpPr>
            <p:spPr>
              <a:xfrm rot="-1800000">
                <a:off x="1387" y="2143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69" name="文本框 27755"/>
              <p:cNvSpPr txBox="1"/>
              <p:nvPr/>
            </p:nvSpPr>
            <p:spPr>
              <a:xfrm rot="-1800000">
                <a:off x="1006" y="1388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0" name="文本框 27756"/>
              <p:cNvSpPr txBox="1"/>
              <p:nvPr/>
            </p:nvSpPr>
            <p:spPr>
              <a:xfrm rot="-1800000">
                <a:off x="1207" y="1711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1" name="文本框 27757"/>
              <p:cNvSpPr txBox="1"/>
              <p:nvPr/>
            </p:nvSpPr>
            <p:spPr>
              <a:xfrm>
                <a:off x="1354" y="1912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2" name="椭圆 27758"/>
              <p:cNvSpPr/>
              <p:nvPr/>
            </p:nvSpPr>
            <p:spPr>
              <a:xfrm rot="5400000">
                <a:off x="802" y="2017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73" name="直接连接符 27759"/>
              <p:cNvSpPr/>
              <p:nvPr/>
            </p:nvSpPr>
            <p:spPr>
              <a:xfrm rot="-5400000" flipH="1" flipV="1">
                <a:off x="916" y="1670"/>
                <a:ext cx="6" cy="992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74" name="椭圆 27760"/>
              <p:cNvSpPr/>
              <p:nvPr/>
            </p:nvSpPr>
            <p:spPr>
              <a:xfrm rot="5400000">
                <a:off x="413" y="2146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75" name="文本框 27761"/>
              <p:cNvSpPr txBox="1"/>
              <p:nvPr/>
            </p:nvSpPr>
            <p:spPr>
              <a:xfrm rot="5400000">
                <a:off x="1069" y="2159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6" name="文本框 27762"/>
              <p:cNvSpPr txBox="1"/>
              <p:nvPr/>
            </p:nvSpPr>
            <p:spPr>
              <a:xfrm>
                <a:off x="617" y="2100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7" name="椭圆 27763"/>
              <p:cNvSpPr/>
              <p:nvPr/>
            </p:nvSpPr>
            <p:spPr>
              <a:xfrm rot="-9000000">
                <a:off x="527" y="1601"/>
                <a:ext cx="271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78" name="直接连接符 27764"/>
              <p:cNvSpPr/>
              <p:nvPr/>
            </p:nvSpPr>
            <p:spPr>
              <a:xfrm rot="-9000000">
                <a:off x="657" y="1243"/>
                <a:ext cx="13" cy="98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31779" name="椭圆 27765"/>
              <p:cNvSpPr/>
              <p:nvPr/>
            </p:nvSpPr>
            <p:spPr>
              <a:xfrm rot="-9000000">
                <a:off x="897" y="1275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80" name="文本框 27766"/>
              <p:cNvSpPr txBox="1"/>
              <p:nvPr/>
            </p:nvSpPr>
            <p:spPr>
              <a:xfrm rot="-9000000">
                <a:off x="430" y="1785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1" name="文本框 27767"/>
              <p:cNvSpPr txBox="1"/>
              <p:nvPr/>
            </p:nvSpPr>
            <p:spPr>
              <a:xfrm rot="-9000000">
                <a:off x="633" y="1405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2" name="文本框 27768"/>
              <p:cNvSpPr txBox="1"/>
              <p:nvPr/>
            </p:nvSpPr>
            <p:spPr>
              <a:xfrm>
                <a:off x="1213" y="2148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3" name="文本框 27769"/>
              <p:cNvSpPr txBox="1"/>
              <p:nvPr/>
            </p:nvSpPr>
            <p:spPr>
              <a:xfrm>
                <a:off x="247" y="1908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4" name="文本框 27770"/>
              <p:cNvSpPr txBox="1"/>
              <p:nvPr/>
            </p:nvSpPr>
            <p:spPr>
              <a:xfrm>
                <a:off x="430" y="2154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5" name="文本框 27771"/>
              <p:cNvSpPr txBox="1"/>
              <p:nvPr/>
            </p:nvSpPr>
            <p:spPr>
              <a:xfrm>
                <a:off x="677" y="1210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86" name="直接连接符 27772"/>
              <p:cNvSpPr/>
              <p:nvPr/>
            </p:nvSpPr>
            <p:spPr>
              <a:xfrm>
                <a:off x="919" y="1294"/>
                <a:ext cx="1535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none" w="med" len="med"/>
              </a:ln>
            </p:spPr>
          </p:sp>
          <p:sp>
            <p:nvSpPr>
              <p:cNvPr id="31787" name="直接连接符 27773"/>
              <p:cNvSpPr/>
              <p:nvPr/>
            </p:nvSpPr>
            <p:spPr>
              <a:xfrm>
                <a:off x="1403" y="2163"/>
                <a:ext cx="1027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none" w="med" len="med"/>
              </a:ln>
            </p:spPr>
          </p:sp>
          <p:sp>
            <p:nvSpPr>
              <p:cNvPr id="31788" name="任意多边形 27774"/>
              <p:cNvSpPr/>
              <p:nvPr/>
            </p:nvSpPr>
            <p:spPr>
              <a:xfrm>
                <a:off x="426" y="2166"/>
                <a:ext cx="1998" cy="4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92"/>
                  </a:cxn>
                  <a:cxn ang="0">
                    <a:pos x="1998" y="492"/>
                  </a:cxn>
                </a:cxnLst>
                <a:pathLst>
                  <a:path w="2184" h="426">
                    <a:moveTo>
                      <a:pt x="0" y="0"/>
                    </a:moveTo>
                    <a:lnTo>
                      <a:pt x="0" y="426"/>
                    </a:lnTo>
                    <a:lnTo>
                      <a:pt x="2184" y="426"/>
                    </a:lnTo>
                  </a:path>
                </a:pathLst>
              </a:custGeom>
              <a:noFill/>
              <a:ln w="38100" cap="flat" cmpd="sng">
                <a:solidFill>
                  <a:srgbClr val="FFCC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89" name="椭圆 27775"/>
              <p:cNvSpPr/>
              <p:nvPr/>
            </p:nvSpPr>
            <p:spPr>
              <a:xfrm>
                <a:off x="2448" y="1270"/>
                <a:ext cx="47" cy="47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90" name="椭圆 27776"/>
              <p:cNvSpPr/>
              <p:nvPr/>
            </p:nvSpPr>
            <p:spPr>
              <a:xfrm>
                <a:off x="2424" y="2143"/>
                <a:ext cx="47" cy="47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91" name="椭圆 27777"/>
              <p:cNvSpPr/>
              <p:nvPr/>
            </p:nvSpPr>
            <p:spPr>
              <a:xfrm>
                <a:off x="2430" y="2626"/>
                <a:ext cx="47" cy="47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792" name="文本框 27778"/>
              <p:cNvSpPr txBox="1"/>
              <p:nvPr/>
            </p:nvSpPr>
            <p:spPr>
              <a:xfrm>
                <a:off x="2477" y="1148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93" name="文本框 27779"/>
              <p:cNvSpPr txBox="1"/>
              <p:nvPr/>
            </p:nvSpPr>
            <p:spPr>
              <a:xfrm>
                <a:off x="2472" y="2045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94" name="文本框 27780"/>
              <p:cNvSpPr txBox="1"/>
              <p:nvPr/>
            </p:nvSpPr>
            <p:spPr>
              <a:xfrm>
                <a:off x="2471" y="2530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31795" name="对象 27781"/>
              <p:cNvGraphicFramePr/>
              <p:nvPr/>
            </p:nvGraphicFramePr>
            <p:xfrm>
              <a:off x="820" y="2213"/>
              <a:ext cx="269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2" name="" r:id="rId3" imgW="187325" imgH="264160" progId="Equation.3">
                      <p:embed/>
                    </p:oleObj>
                  </mc:Choice>
                  <mc:Fallback>
                    <p:oleObj name="" r:id="rId3" imgW="187325" imgH="264160" progId="Equation.3">
                      <p:embed/>
                      <p:pic>
                        <p:nvPicPr>
                          <p:cNvPr id="0" name="图片 3211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20" y="2213"/>
                            <a:ext cx="269" cy="3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96" name="对象 27782"/>
              <p:cNvGraphicFramePr/>
              <p:nvPr/>
            </p:nvGraphicFramePr>
            <p:xfrm>
              <a:off x="264" y="1368"/>
              <a:ext cx="269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4" name="" r:id="rId5" imgW="187325" imgH="264160" progId="Equation.3">
                      <p:embed/>
                    </p:oleObj>
                  </mc:Choice>
                  <mc:Fallback>
                    <p:oleObj name="" r:id="rId5" imgW="187325" imgH="264160" progId="Equation.3">
                      <p:embed/>
                      <p:pic>
                        <p:nvPicPr>
                          <p:cNvPr id="0" name="图片 3213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64" y="1368"/>
                            <a:ext cx="269" cy="3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97" name="对象 27783"/>
              <p:cNvGraphicFramePr/>
              <p:nvPr/>
            </p:nvGraphicFramePr>
            <p:xfrm>
              <a:off x="1278" y="1420"/>
              <a:ext cx="26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3" name="" r:id="rId7" imgW="187325" imgH="253365" progId="Equation.3">
                      <p:embed/>
                    </p:oleObj>
                  </mc:Choice>
                  <mc:Fallback>
                    <p:oleObj name="" r:id="rId7" imgW="187325" imgH="253365" progId="Equation.3">
                      <p:embed/>
                      <p:pic>
                        <p:nvPicPr>
                          <p:cNvPr id="0" name="图片 3212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78" y="1420"/>
                            <a:ext cx="269" cy="3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53" name="直接连接符 27784"/>
            <p:cNvSpPr/>
            <p:nvPr/>
          </p:nvSpPr>
          <p:spPr>
            <a:xfrm>
              <a:off x="2083" y="1036"/>
              <a:ext cx="0" cy="78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54" name="直接连接符 27785"/>
            <p:cNvSpPr/>
            <p:nvPr/>
          </p:nvSpPr>
          <p:spPr>
            <a:xfrm>
              <a:off x="2087" y="1916"/>
              <a:ext cx="0" cy="38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1755" name="对象 27786"/>
            <p:cNvGraphicFramePr/>
            <p:nvPr/>
          </p:nvGraphicFramePr>
          <p:xfrm>
            <a:off x="2083" y="1208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5" name="" r:id="rId9" imgW="253365" imgH="253365" progId="Equation.3">
                    <p:embed/>
                  </p:oleObj>
                </mc:Choice>
                <mc:Fallback>
                  <p:oleObj name="" r:id="rId9" imgW="253365" imgH="253365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3" y="1208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6" name="对象 27787"/>
            <p:cNvGraphicFramePr/>
            <p:nvPr/>
          </p:nvGraphicFramePr>
          <p:xfrm>
            <a:off x="2092" y="1890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" name="" r:id="rId11" imgW="242570" imgH="253365" progId="Equation.3">
                    <p:embed/>
                  </p:oleObj>
                </mc:Choice>
                <mc:Fallback>
                  <p:oleObj name="" r:id="rId11" imgW="242570" imgH="253365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2" y="1890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7" name="直接连接符 27788"/>
            <p:cNvSpPr/>
            <p:nvPr/>
          </p:nvSpPr>
          <p:spPr>
            <a:xfrm flipH="1" flipV="1">
              <a:off x="2442" y="1084"/>
              <a:ext cx="0" cy="117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58" name="直接连接符 27789"/>
            <p:cNvSpPr/>
            <p:nvPr/>
          </p:nvSpPr>
          <p:spPr>
            <a:xfrm rot="-5400000">
              <a:off x="1868" y="740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1759" name="对象 27790"/>
            <p:cNvGraphicFramePr/>
            <p:nvPr/>
          </p:nvGraphicFramePr>
          <p:xfrm>
            <a:off x="1791" y="542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13" imgW="154305" imgH="253365" progId="Equation.3">
                    <p:embed/>
                  </p:oleObj>
                </mc:Choice>
                <mc:Fallback>
                  <p:oleObj name="" r:id="rId13" imgW="154305" imgH="253365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1" y="542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直接连接符 27791"/>
            <p:cNvSpPr/>
            <p:nvPr/>
          </p:nvSpPr>
          <p:spPr>
            <a:xfrm rot="-5400000">
              <a:off x="1859" y="1581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1761" name="对象 27792"/>
            <p:cNvGraphicFramePr/>
            <p:nvPr/>
          </p:nvGraphicFramePr>
          <p:xfrm>
            <a:off x="1761" y="1387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" name="" r:id="rId15" imgW="165100" imgH="264160" progId="Equation.3">
                    <p:embed/>
                  </p:oleObj>
                </mc:Choice>
                <mc:Fallback>
                  <p:oleObj name="" r:id="rId15" imgW="165100" imgH="264160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61" y="1387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直接连接符 27793"/>
            <p:cNvSpPr/>
            <p:nvPr/>
          </p:nvSpPr>
          <p:spPr>
            <a:xfrm rot="-5400000">
              <a:off x="1859" y="2084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1763" name="对象 27794"/>
            <p:cNvGraphicFramePr/>
            <p:nvPr/>
          </p:nvGraphicFramePr>
          <p:xfrm>
            <a:off x="1773" y="189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17" imgW="165100" imgH="264160" progId="Equation.3">
                    <p:embed/>
                  </p:oleObj>
                </mc:Choice>
                <mc:Fallback>
                  <p:oleObj name="" r:id="rId17" imgW="165100" imgH="26416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73" y="1890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对象 27795"/>
            <p:cNvGraphicFramePr/>
            <p:nvPr/>
          </p:nvGraphicFramePr>
          <p:xfrm>
            <a:off x="2471" y="1247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9" name="" r:id="rId19" imgW="242570" imgH="253365" progId="Equation.3">
                    <p:embed/>
                  </p:oleObj>
                </mc:Choice>
                <mc:Fallback>
                  <p:oleObj name="" r:id="rId19" imgW="242570" imgH="253365" progId="Equation.3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1" y="1247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799" name="文本框 27798"/>
          <p:cNvSpPr txBox="1"/>
          <p:nvPr/>
        </p:nvSpPr>
        <p:spPr>
          <a:xfrm>
            <a:off x="827088" y="5157788"/>
            <a:ext cx="72009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</a:rPr>
              <a:t>   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relationship between line-voltage and phase-voltage also applies to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balanced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star and triangular loads.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292725" y="549275"/>
            <a:ext cx="2484120" cy="1878330"/>
            <a:chOff x="8335" y="865"/>
            <a:chExt cx="3912" cy="2958"/>
          </a:xfrm>
        </p:grpSpPr>
        <p:graphicFrame>
          <p:nvGraphicFramePr>
            <p:cNvPr id="27651" name="对象 27650"/>
            <p:cNvGraphicFramePr/>
            <p:nvPr/>
          </p:nvGraphicFramePr>
          <p:xfrm>
            <a:off x="8335" y="865"/>
            <a:ext cx="3913" cy="2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7" name="" r:id="rId21" imgW="1085215" imgH="815340" progId="Equation.3">
                    <p:embed/>
                  </p:oleObj>
                </mc:Choice>
                <mc:Fallback>
                  <p:oleObj name="" r:id="rId21" imgW="1085215" imgH="81534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335" y="865"/>
                          <a:ext cx="3913" cy="29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8440" y="1013"/>
              <a:ext cx="575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2000"/>
                                        <p:tgtEl>
                                          <p:spTgt spid="2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ldLvl="0" animBg="1"/>
      <p:bldP spid="27700" grpId="0" bldLvl="0" animBg="1"/>
      <p:bldP spid="277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框 19457"/>
          <p:cNvSpPr txBox="1"/>
          <p:nvPr/>
        </p:nvSpPr>
        <p:spPr>
          <a:xfrm>
            <a:off x="75248" y="244475"/>
            <a:ext cx="8562975" cy="460375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buClrTx/>
              <a:buSzTx/>
            </a:pPr>
            <a:r>
              <a:rPr lang="en-US" altLang="zh-CN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</a:rPr>
              <a:t>3.The relationship between phase current and line current</a:t>
            </a:r>
            <a:endParaRPr lang="en-US" altLang="zh-CN" i="1" dirty="0">
              <a:solidFill>
                <a:schemeClr val="bg1"/>
              </a:solidFill>
              <a:ea typeface="仿宋_GB2312" panose="0201060903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9513" name="组合 19512"/>
          <p:cNvGrpSpPr/>
          <p:nvPr/>
        </p:nvGrpSpPr>
        <p:grpSpPr>
          <a:xfrm>
            <a:off x="5003800" y="1052513"/>
            <a:ext cx="3673475" cy="3286125"/>
            <a:chOff x="476" y="1162"/>
            <a:chExt cx="2314" cy="2070"/>
          </a:xfrm>
        </p:grpSpPr>
        <p:sp>
          <p:nvSpPr>
            <p:cNvPr id="32775" name="直接连接符 19513"/>
            <p:cNvSpPr/>
            <p:nvPr/>
          </p:nvSpPr>
          <p:spPr>
            <a:xfrm flipV="1">
              <a:off x="788" y="1627"/>
              <a:ext cx="1329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6" name="直接连接符 19514"/>
            <p:cNvSpPr/>
            <p:nvPr/>
          </p:nvSpPr>
          <p:spPr>
            <a:xfrm>
              <a:off x="788" y="2336"/>
              <a:ext cx="135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7" name="直接连接符 19515"/>
            <p:cNvSpPr/>
            <p:nvPr/>
          </p:nvSpPr>
          <p:spPr>
            <a:xfrm flipV="1">
              <a:off x="788" y="2700"/>
              <a:ext cx="729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778" name="任意多边形 19516"/>
            <p:cNvSpPr/>
            <p:nvPr/>
          </p:nvSpPr>
          <p:spPr>
            <a:xfrm flipH="1">
              <a:off x="788" y="2680"/>
              <a:ext cx="1932" cy="4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6"/>
                </a:cxn>
                <a:cxn ang="0">
                  <a:pos x="1932" y="426"/>
                </a:cxn>
              </a:cxnLst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779" name="椭圆 19517"/>
            <p:cNvSpPr/>
            <p:nvPr/>
          </p:nvSpPr>
          <p:spPr>
            <a:xfrm>
              <a:off x="729" y="1609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80" name="椭圆 19518"/>
            <p:cNvSpPr/>
            <p:nvPr/>
          </p:nvSpPr>
          <p:spPr>
            <a:xfrm>
              <a:off x="728" y="2312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81" name="椭圆 19519"/>
            <p:cNvSpPr/>
            <p:nvPr/>
          </p:nvSpPr>
          <p:spPr>
            <a:xfrm>
              <a:off x="729" y="2670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82" name="椭圆 19520"/>
            <p:cNvSpPr/>
            <p:nvPr/>
          </p:nvSpPr>
          <p:spPr>
            <a:xfrm>
              <a:off x="741" y="3077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83" name="文本框 19521"/>
            <p:cNvSpPr txBox="1"/>
            <p:nvPr/>
          </p:nvSpPr>
          <p:spPr>
            <a:xfrm>
              <a:off x="476" y="1511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4" name="文本框 19522"/>
            <p:cNvSpPr txBox="1"/>
            <p:nvPr/>
          </p:nvSpPr>
          <p:spPr>
            <a:xfrm>
              <a:off x="491" y="2546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5" name="文本框 19523"/>
            <p:cNvSpPr txBox="1"/>
            <p:nvPr/>
          </p:nvSpPr>
          <p:spPr>
            <a:xfrm>
              <a:off x="488" y="2982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6" name="文本框 19524"/>
            <p:cNvSpPr txBox="1"/>
            <p:nvPr/>
          </p:nvSpPr>
          <p:spPr>
            <a:xfrm>
              <a:off x="479" y="2185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87" name="直接连接符 19525"/>
            <p:cNvSpPr/>
            <p:nvPr/>
          </p:nvSpPr>
          <p:spPr>
            <a:xfrm rot="-5400000">
              <a:off x="1043" y="1335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2788" name="对象 19526"/>
            <p:cNvGraphicFramePr/>
            <p:nvPr/>
          </p:nvGraphicFramePr>
          <p:xfrm>
            <a:off x="881" y="1162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" imgW="154305" imgH="253365" progId="Equation.3">
                    <p:embed/>
                  </p:oleObj>
                </mc:Choice>
                <mc:Fallback>
                  <p:oleObj name="" r:id="rId1" imgW="154305" imgH="253365" progId="Equation.3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1" y="1162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89" name="直接连接符 19527"/>
            <p:cNvSpPr/>
            <p:nvPr/>
          </p:nvSpPr>
          <p:spPr>
            <a:xfrm rot="5400000" flipH="1">
              <a:off x="1031" y="2062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2790" name="对象 19528"/>
            <p:cNvGraphicFramePr/>
            <p:nvPr/>
          </p:nvGraphicFramePr>
          <p:xfrm>
            <a:off x="875" y="2255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3" imgW="165100" imgH="264160" progId="Equation.3">
                    <p:embed/>
                  </p:oleObj>
                </mc:Choice>
                <mc:Fallback>
                  <p:oleObj name="" r:id="rId3" imgW="165100" imgH="26416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75" y="2255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1" name="直接连接符 19529"/>
            <p:cNvSpPr/>
            <p:nvPr/>
          </p:nvSpPr>
          <p:spPr>
            <a:xfrm rot="-5400000">
              <a:off x="1007" y="2817"/>
              <a:ext cx="0" cy="381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2792" name="对象 19530"/>
            <p:cNvGraphicFramePr/>
            <p:nvPr/>
          </p:nvGraphicFramePr>
          <p:xfrm>
            <a:off x="860" y="2656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5" imgW="165100" imgH="264160" progId="Equation.3">
                    <p:embed/>
                  </p:oleObj>
                </mc:Choice>
                <mc:Fallback>
                  <p:oleObj name="" r:id="rId5" imgW="165100" imgH="26416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0" y="2656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93" name="组合 19531"/>
            <p:cNvGrpSpPr/>
            <p:nvPr/>
          </p:nvGrpSpPr>
          <p:grpSpPr>
            <a:xfrm>
              <a:off x="2063" y="1629"/>
              <a:ext cx="102" cy="706"/>
              <a:chOff x="4116" y="2366"/>
              <a:chExt cx="102" cy="706"/>
            </a:xfrm>
          </p:grpSpPr>
          <p:sp>
            <p:nvSpPr>
              <p:cNvPr id="32808" name="矩形 19532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809" name="直接连接符 19533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10" name="直接连接符 19534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2794" name="组合 19535"/>
            <p:cNvGrpSpPr/>
            <p:nvPr/>
          </p:nvGrpSpPr>
          <p:grpSpPr>
            <a:xfrm rot="7200000">
              <a:off x="2365" y="2150"/>
              <a:ext cx="102" cy="706"/>
              <a:chOff x="4116" y="2366"/>
              <a:chExt cx="102" cy="706"/>
            </a:xfrm>
          </p:grpSpPr>
          <p:sp>
            <p:nvSpPr>
              <p:cNvPr id="32805" name="矩形 19536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806" name="直接连接符 19537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7" name="直接连接符 19538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2795" name="组合 19539"/>
            <p:cNvGrpSpPr/>
            <p:nvPr/>
          </p:nvGrpSpPr>
          <p:grpSpPr>
            <a:xfrm rot="-7200000">
              <a:off x="1761" y="2158"/>
              <a:ext cx="102" cy="706"/>
              <a:chOff x="4116" y="2366"/>
              <a:chExt cx="102" cy="706"/>
            </a:xfrm>
          </p:grpSpPr>
          <p:sp>
            <p:nvSpPr>
              <p:cNvPr id="32802" name="矩形 19540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803" name="直接连接符 19541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4" name="直接连接符 19542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2796" name="椭圆 19543"/>
            <p:cNvSpPr/>
            <p:nvPr/>
          </p:nvSpPr>
          <p:spPr>
            <a:xfrm>
              <a:off x="2094" y="2308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97" name="直接连接符 19544"/>
            <p:cNvSpPr/>
            <p:nvPr/>
          </p:nvSpPr>
          <p:spPr>
            <a:xfrm rot="-5400000">
              <a:off x="1031" y="2439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2798" name="对象 19545"/>
            <p:cNvGraphicFramePr/>
            <p:nvPr/>
          </p:nvGraphicFramePr>
          <p:xfrm>
            <a:off x="881" y="189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7" imgW="165100" imgH="264160" progId="Equation.3">
                    <p:embed/>
                  </p:oleObj>
                </mc:Choice>
                <mc:Fallback>
                  <p:oleObj name="" r:id="rId7" imgW="165100" imgH="264160" progId="Equation.3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1" y="1890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9" name="文本框 19546"/>
            <p:cNvSpPr txBox="1"/>
            <p:nvPr/>
          </p:nvSpPr>
          <p:spPr>
            <a:xfrm>
              <a:off x="1701" y="1842"/>
              <a:ext cx="39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0" name="文本框 19547"/>
            <p:cNvSpPr txBox="1"/>
            <p:nvPr/>
          </p:nvSpPr>
          <p:spPr>
            <a:xfrm>
              <a:off x="2381" y="2205"/>
              <a:ext cx="40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01" name="文本框 19548"/>
            <p:cNvSpPr txBox="1"/>
            <p:nvPr/>
          </p:nvSpPr>
          <p:spPr>
            <a:xfrm>
              <a:off x="1836" y="2483"/>
              <a:ext cx="36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550" name="文本框 19549"/>
          <p:cNvSpPr txBox="1"/>
          <p:nvPr/>
        </p:nvSpPr>
        <p:spPr>
          <a:xfrm>
            <a:off x="660400" y="5541010"/>
            <a:ext cx="8223885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In star connection, the line current is equal to the phase current.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551" name="文本框 19550"/>
          <p:cNvSpPr txBox="1"/>
          <p:nvPr/>
        </p:nvSpPr>
        <p:spPr>
          <a:xfrm>
            <a:off x="468630" y="4911090"/>
            <a:ext cx="1938655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774" name="对象 19569"/>
          <p:cNvGraphicFramePr/>
          <p:nvPr/>
        </p:nvGraphicFramePr>
        <p:xfrm>
          <a:off x="468313" y="931863"/>
          <a:ext cx="4284662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9" imgW="4633595" imgH="3790950" progId="Visio.Drawing.11">
                  <p:embed/>
                </p:oleObj>
              </mc:Choice>
              <mc:Fallback>
                <p:oleObj name="" r:id="rId9" imgW="4633595" imgH="3790950" progId="Visio.Drawing.11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8313" y="931863"/>
                        <a:ext cx="4284662" cy="350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/>
      <p:bldP spid="19550" grpId="0" bldLvl="0" animBg="1"/>
      <p:bldP spid="1955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8523" name="组合 18522"/>
          <p:cNvGrpSpPr/>
          <p:nvPr/>
        </p:nvGrpSpPr>
        <p:grpSpPr>
          <a:xfrm>
            <a:off x="4859338" y="0"/>
            <a:ext cx="4032250" cy="2862263"/>
            <a:chOff x="3016" y="164"/>
            <a:chExt cx="2540" cy="1803"/>
          </a:xfrm>
        </p:grpSpPr>
        <p:sp>
          <p:nvSpPr>
            <p:cNvPr id="33828" name="直接连接符 18434"/>
            <p:cNvSpPr/>
            <p:nvPr/>
          </p:nvSpPr>
          <p:spPr>
            <a:xfrm flipV="1">
              <a:off x="3339" y="634"/>
              <a:ext cx="148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9" name="直接连接符 18435"/>
            <p:cNvSpPr/>
            <p:nvPr/>
          </p:nvSpPr>
          <p:spPr>
            <a:xfrm>
              <a:off x="3338" y="1257"/>
              <a:ext cx="135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0" name="任意多边形 18436"/>
            <p:cNvSpPr/>
            <p:nvPr/>
          </p:nvSpPr>
          <p:spPr>
            <a:xfrm flipH="1">
              <a:off x="3332" y="1251"/>
              <a:ext cx="1853" cy="5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98"/>
                </a:cxn>
                <a:cxn ang="0">
                  <a:pos x="1853" y="598"/>
                </a:cxn>
              </a:cxnLst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31" name="椭圆 18437"/>
            <p:cNvSpPr/>
            <p:nvPr/>
          </p:nvSpPr>
          <p:spPr>
            <a:xfrm>
              <a:off x="3285" y="608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832" name="椭圆 18438"/>
            <p:cNvSpPr/>
            <p:nvPr/>
          </p:nvSpPr>
          <p:spPr>
            <a:xfrm>
              <a:off x="3284" y="1233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833" name="椭圆 18439"/>
            <p:cNvSpPr/>
            <p:nvPr/>
          </p:nvSpPr>
          <p:spPr>
            <a:xfrm>
              <a:off x="3278" y="1818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834" name="文本框 18440"/>
            <p:cNvSpPr txBox="1"/>
            <p:nvPr/>
          </p:nvSpPr>
          <p:spPr>
            <a:xfrm>
              <a:off x="3020" y="492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5" name="文本框 18441"/>
            <p:cNvSpPr txBox="1"/>
            <p:nvPr/>
          </p:nvSpPr>
          <p:spPr>
            <a:xfrm>
              <a:off x="3016" y="1130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6" name="文本框 18442"/>
            <p:cNvSpPr txBox="1"/>
            <p:nvPr/>
          </p:nvSpPr>
          <p:spPr>
            <a:xfrm>
              <a:off x="3027" y="1717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7" name="直接连接符 18443"/>
            <p:cNvSpPr/>
            <p:nvPr/>
          </p:nvSpPr>
          <p:spPr>
            <a:xfrm rot="-5400000">
              <a:off x="3593" y="340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3838" name="对象 18444"/>
            <p:cNvGraphicFramePr/>
            <p:nvPr/>
          </p:nvGraphicFramePr>
          <p:xfrm>
            <a:off x="3449" y="164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1" imgW="154305" imgH="253365" progId="Equation.3">
                    <p:embed/>
                  </p:oleObj>
                </mc:Choice>
                <mc:Fallback>
                  <p:oleObj name="" r:id="rId1" imgW="154305" imgH="253365" progId="Equation.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49" y="164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9" name="直接连接符 18445"/>
            <p:cNvSpPr/>
            <p:nvPr/>
          </p:nvSpPr>
          <p:spPr>
            <a:xfrm rot="1800000" flipH="1">
              <a:off x="4579" y="647"/>
              <a:ext cx="0" cy="295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3840" name="对象 18446"/>
            <p:cNvGraphicFramePr/>
            <p:nvPr/>
          </p:nvGraphicFramePr>
          <p:xfrm>
            <a:off x="3425" y="757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2" name="" r:id="rId3" imgW="165100" imgH="264160" progId="Equation.3">
                    <p:embed/>
                  </p:oleObj>
                </mc:Choice>
                <mc:Fallback>
                  <p:oleObj name="" r:id="rId3" imgW="165100" imgH="26416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25" y="757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1" name="直接连接符 18447"/>
            <p:cNvSpPr/>
            <p:nvPr/>
          </p:nvSpPr>
          <p:spPr>
            <a:xfrm rot="-5400000">
              <a:off x="3569" y="1573"/>
              <a:ext cx="0" cy="381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3842" name="对象 18448"/>
            <p:cNvGraphicFramePr/>
            <p:nvPr/>
          </p:nvGraphicFramePr>
          <p:xfrm>
            <a:off x="3440" y="1391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3" name="" r:id="rId5" imgW="165100" imgH="264160" progId="Equation.3">
                    <p:embed/>
                  </p:oleObj>
                </mc:Choice>
                <mc:Fallback>
                  <p:oleObj name="" r:id="rId5" imgW="165100" imgH="264160" progId="Equation.3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40" y="1391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43" name="组合 18449"/>
            <p:cNvGrpSpPr/>
            <p:nvPr/>
          </p:nvGrpSpPr>
          <p:grpSpPr>
            <a:xfrm rot="-1800000">
              <a:off x="4952" y="579"/>
              <a:ext cx="102" cy="706"/>
              <a:chOff x="4116" y="2366"/>
              <a:chExt cx="102" cy="706"/>
            </a:xfrm>
          </p:grpSpPr>
          <p:sp>
            <p:nvSpPr>
              <p:cNvPr id="33864" name="矩形 18450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865" name="直接连接符 18451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66" name="直接连接符 18452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3844" name="组合 18453"/>
            <p:cNvGrpSpPr/>
            <p:nvPr/>
          </p:nvGrpSpPr>
          <p:grpSpPr>
            <a:xfrm rot="5400000">
              <a:off x="4783" y="896"/>
              <a:ext cx="102" cy="706"/>
              <a:chOff x="4116" y="2366"/>
              <a:chExt cx="102" cy="706"/>
            </a:xfrm>
          </p:grpSpPr>
          <p:sp>
            <p:nvSpPr>
              <p:cNvPr id="33861" name="矩形 18454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862" name="直接连接符 18455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63" name="直接连接符 18456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3845" name="组合 18457"/>
            <p:cNvGrpSpPr/>
            <p:nvPr/>
          </p:nvGrpSpPr>
          <p:grpSpPr>
            <a:xfrm rot="1800000">
              <a:off x="4602" y="576"/>
              <a:ext cx="102" cy="706"/>
              <a:chOff x="4116" y="2366"/>
              <a:chExt cx="102" cy="706"/>
            </a:xfrm>
          </p:grpSpPr>
          <p:sp>
            <p:nvSpPr>
              <p:cNvPr id="33858" name="矩形 18458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859" name="直接连接符 18459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60" name="直接连接符 18460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3846" name="椭圆 18461"/>
            <p:cNvSpPr/>
            <p:nvPr/>
          </p:nvSpPr>
          <p:spPr>
            <a:xfrm>
              <a:off x="5161" y="1216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847" name="直接连接符 18462"/>
            <p:cNvSpPr/>
            <p:nvPr/>
          </p:nvSpPr>
          <p:spPr>
            <a:xfrm rot="-5400000">
              <a:off x="3581" y="987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48" name="文本框 18463"/>
            <p:cNvSpPr txBox="1"/>
            <p:nvPr/>
          </p:nvSpPr>
          <p:spPr>
            <a:xfrm>
              <a:off x="4797" y="1255"/>
              <a:ext cx="44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49" name="文本框 18464"/>
            <p:cNvSpPr txBox="1"/>
            <p:nvPr/>
          </p:nvSpPr>
          <p:spPr>
            <a:xfrm>
              <a:off x="5012" y="618"/>
              <a:ext cx="5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50" name="文本框 18465"/>
            <p:cNvSpPr txBox="1"/>
            <p:nvPr/>
          </p:nvSpPr>
          <p:spPr>
            <a:xfrm>
              <a:off x="4202" y="890"/>
              <a:ext cx="26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51" name="椭圆 18466"/>
            <p:cNvSpPr/>
            <p:nvPr/>
          </p:nvSpPr>
          <p:spPr>
            <a:xfrm>
              <a:off x="4800" y="614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3852" name="椭圆 18467"/>
            <p:cNvSpPr/>
            <p:nvPr/>
          </p:nvSpPr>
          <p:spPr>
            <a:xfrm>
              <a:off x="4456" y="1228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3853" name="对象 18468"/>
            <p:cNvGraphicFramePr/>
            <p:nvPr/>
          </p:nvGraphicFramePr>
          <p:xfrm>
            <a:off x="4187" y="592"/>
            <a:ext cx="28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" name="" r:id="rId7" imgW="198120" imgH="253365" progId="Equation.3">
                    <p:embed/>
                  </p:oleObj>
                </mc:Choice>
                <mc:Fallback>
                  <p:oleObj name="" r:id="rId7" imgW="198120" imgH="253365" progId="Equation.3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87" y="592"/>
                          <a:ext cx="287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4" name="直接连接符 18469"/>
            <p:cNvSpPr/>
            <p:nvPr/>
          </p:nvSpPr>
          <p:spPr>
            <a:xfrm rot="-5400000">
              <a:off x="4640" y="1212"/>
              <a:ext cx="0" cy="295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3855" name="对象 18470"/>
            <p:cNvGraphicFramePr/>
            <p:nvPr/>
          </p:nvGraphicFramePr>
          <p:xfrm>
            <a:off x="4552" y="1310"/>
            <a:ext cx="28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9" name="" r:id="rId9" imgW="198120" imgH="253365" progId="Equation.3">
                    <p:embed/>
                  </p:oleObj>
                </mc:Choice>
                <mc:Fallback>
                  <p:oleObj name="" r:id="rId9" imgW="198120" imgH="253365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52" y="1310"/>
                          <a:ext cx="287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6" name="对象 18471"/>
            <p:cNvGraphicFramePr/>
            <p:nvPr/>
          </p:nvGraphicFramePr>
          <p:xfrm>
            <a:off x="5269" y="742"/>
            <a:ext cx="27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11" imgW="187325" imgH="253365" progId="Equation.3">
                    <p:embed/>
                  </p:oleObj>
                </mc:Choice>
                <mc:Fallback>
                  <p:oleObj name="" r:id="rId11" imgW="187325" imgH="253365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69" y="742"/>
                          <a:ext cx="27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7" name="直接连接符 18472"/>
            <p:cNvSpPr/>
            <p:nvPr/>
          </p:nvSpPr>
          <p:spPr>
            <a:xfrm rot="-1800000" flipV="1">
              <a:off x="5206" y="908"/>
              <a:ext cx="0" cy="295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18476" name="对象 18475"/>
          <p:cNvGraphicFramePr/>
          <p:nvPr/>
        </p:nvGraphicFramePr>
        <p:xfrm>
          <a:off x="811848" y="-31432"/>
          <a:ext cx="2624455" cy="93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3" imgW="1028700" imgH="368300" progId="Equation.DSMT4">
                  <p:embed/>
                </p:oleObj>
              </mc:Choice>
              <mc:Fallback>
                <p:oleObj name="" r:id="rId13" imgW="1028700" imgH="3683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1848" y="-31432"/>
                        <a:ext cx="2624455" cy="939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7" name="直接连接符 18476"/>
          <p:cNvSpPr/>
          <p:nvPr/>
        </p:nvSpPr>
        <p:spPr>
          <a:xfrm>
            <a:off x="6877050" y="2924175"/>
            <a:ext cx="0" cy="64770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8529" name="组合 18528"/>
          <p:cNvGrpSpPr/>
          <p:nvPr/>
        </p:nvGrpSpPr>
        <p:grpSpPr>
          <a:xfrm>
            <a:off x="5543550" y="3573463"/>
            <a:ext cx="3600450" cy="2862262"/>
            <a:chOff x="3288" y="2160"/>
            <a:chExt cx="2268" cy="1803"/>
          </a:xfrm>
        </p:grpSpPr>
        <p:grpSp>
          <p:nvGrpSpPr>
            <p:cNvPr id="33804" name="组合 18526"/>
            <p:cNvGrpSpPr/>
            <p:nvPr/>
          </p:nvGrpSpPr>
          <p:grpSpPr>
            <a:xfrm>
              <a:off x="3288" y="2160"/>
              <a:ext cx="1805" cy="1803"/>
              <a:chOff x="3016" y="2115"/>
              <a:chExt cx="1805" cy="1803"/>
            </a:xfrm>
          </p:grpSpPr>
          <p:sp>
            <p:nvSpPr>
              <p:cNvPr id="33806" name="直接连接符 18478"/>
              <p:cNvSpPr/>
              <p:nvPr/>
            </p:nvSpPr>
            <p:spPr>
              <a:xfrm flipV="1">
                <a:off x="3339" y="2585"/>
                <a:ext cx="1482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07" name="直接连接符 18479"/>
              <p:cNvSpPr/>
              <p:nvPr/>
            </p:nvSpPr>
            <p:spPr>
              <a:xfrm flipV="1">
                <a:off x="3338" y="3203"/>
                <a:ext cx="1447" cy="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33808" name="椭圆 18481"/>
              <p:cNvSpPr/>
              <p:nvPr/>
            </p:nvSpPr>
            <p:spPr>
              <a:xfrm>
                <a:off x="3285" y="2559"/>
                <a:ext cx="47" cy="47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809" name="椭圆 18482"/>
              <p:cNvSpPr/>
              <p:nvPr/>
            </p:nvSpPr>
            <p:spPr>
              <a:xfrm>
                <a:off x="3284" y="3184"/>
                <a:ext cx="47" cy="47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810" name="椭圆 18483"/>
              <p:cNvSpPr/>
              <p:nvPr/>
            </p:nvSpPr>
            <p:spPr>
              <a:xfrm>
                <a:off x="3278" y="3769"/>
                <a:ext cx="47" cy="47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811" name="文本框 18484"/>
              <p:cNvSpPr txBox="1"/>
              <p:nvPr/>
            </p:nvSpPr>
            <p:spPr>
              <a:xfrm>
                <a:off x="3020" y="2443"/>
                <a:ext cx="298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A'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2" name="文本框 18485"/>
              <p:cNvSpPr txBox="1"/>
              <p:nvPr/>
            </p:nvSpPr>
            <p:spPr>
              <a:xfrm>
                <a:off x="3016" y="3081"/>
                <a:ext cx="298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B'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3" name="文本框 18486"/>
              <p:cNvSpPr txBox="1"/>
              <p:nvPr/>
            </p:nvSpPr>
            <p:spPr>
              <a:xfrm>
                <a:off x="3027" y="3668"/>
                <a:ext cx="298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C'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14" name="直接连接符 18487"/>
              <p:cNvSpPr/>
              <p:nvPr/>
            </p:nvSpPr>
            <p:spPr>
              <a:xfrm rot="-5400000">
                <a:off x="3593" y="2291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00FF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33815" name="对象 18488"/>
              <p:cNvGraphicFramePr/>
              <p:nvPr/>
            </p:nvGraphicFramePr>
            <p:xfrm>
              <a:off x="3449" y="2115"/>
              <a:ext cx="221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5" name="" r:id="rId15" imgW="154305" imgH="253365" progId="Equation.3">
                      <p:embed/>
                    </p:oleObj>
                  </mc:Choice>
                  <mc:Fallback>
                    <p:oleObj name="" r:id="rId15" imgW="154305" imgH="253365" progId="Equation.3">
                      <p:embed/>
                      <p:pic>
                        <p:nvPicPr>
                          <p:cNvPr id="0" name="图片 3224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49" y="2115"/>
                            <a:ext cx="221" cy="3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6" name="对象 18490"/>
              <p:cNvGraphicFramePr/>
              <p:nvPr/>
            </p:nvGraphicFramePr>
            <p:xfrm>
              <a:off x="3425" y="2708"/>
              <a:ext cx="239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31" name="" r:id="rId17" imgW="165100" imgH="264160" progId="Equation.3">
                      <p:embed/>
                    </p:oleObj>
                  </mc:Choice>
                  <mc:Fallback>
                    <p:oleObj name="" r:id="rId17" imgW="165100" imgH="264160" progId="Equation.3">
                      <p:embed/>
                      <p:pic>
                        <p:nvPicPr>
                          <p:cNvPr id="0" name="图片 3230"/>
                          <p:cNvPicPr/>
                          <p:nvPr/>
                        </p:nvPicPr>
                        <p:blipFill>
                          <a:blip r:embed="rId18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25" y="2708"/>
                            <a:ext cx="239" cy="3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17" name="直接连接符 18491"/>
              <p:cNvSpPr/>
              <p:nvPr/>
            </p:nvSpPr>
            <p:spPr>
              <a:xfrm rot="-5400000">
                <a:off x="3569" y="3524"/>
                <a:ext cx="0" cy="381"/>
              </a:xfrm>
              <a:prstGeom prst="line">
                <a:avLst/>
              </a:prstGeom>
              <a:ln w="38100" cap="flat" cmpd="sng">
                <a:solidFill>
                  <a:srgbClr val="00FF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33818" name="对象 18492"/>
              <p:cNvGraphicFramePr/>
              <p:nvPr/>
            </p:nvGraphicFramePr>
            <p:xfrm>
              <a:off x="3440" y="3342"/>
              <a:ext cx="239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26" name="" r:id="rId19" imgW="165100" imgH="264160" progId="Equation.3">
                      <p:embed/>
                    </p:oleObj>
                  </mc:Choice>
                  <mc:Fallback>
                    <p:oleObj name="" r:id="rId19" imgW="165100" imgH="264160" progId="Equation.3">
                      <p:embed/>
                      <p:pic>
                        <p:nvPicPr>
                          <p:cNvPr id="0" name="图片 3225"/>
                          <p:cNvPicPr/>
                          <p:nvPr/>
                        </p:nvPicPr>
                        <p:blipFill>
                          <a:blip r:embed="rId2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40" y="3342"/>
                            <a:ext cx="239" cy="3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19" name="直接连接符 18506"/>
              <p:cNvSpPr/>
              <p:nvPr/>
            </p:nvSpPr>
            <p:spPr>
              <a:xfrm rot="-5400000">
                <a:off x="3581" y="2938"/>
                <a:ext cx="0" cy="384"/>
              </a:xfrm>
              <a:prstGeom prst="line">
                <a:avLst/>
              </a:prstGeom>
              <a:ln w="38100" cap="flat" cmpd="sng">
                <a:solidFill>
                  <a:srgbClr val="00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3820" name="直接连接符 18517"/>
              <p:cNvSpPr/>
              <p:nvPr/>
            </p:nvSpPr>
            <p:spPr>
              <a:xfrm>
                <a:off x="3288" y="3793"/>
                <a:ext cx="1497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1" name="直接连接符 18518"/>
              <p:cNvSpPr/>
              <p:nvPr/>
            </p:nvSpPr>
            <p:spPr>
              <a:xfrm>
                <a:off x="4785" y="2568"/>
                <a:ext cx="0" cy="122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22" name="矩形 18519"/>
              <p:cNvSpPr/>
              <p:nvPr/>
            </p:nvSpPr>
            <p:spPr>
              <a:xfrm>
                <a:off x="4150" y="2523"/>
                <a:ext cx="317" cy="91"/>
              </a:xfrm>
              <a:prstGeom prst="rect">
                <a:avLst/>
              </a:prstGeom>
              <a:solidFill>
                <a:srgbClr val="FF9900"/>
              </a:solidFill>
              <a:ln w="952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823" name="矩形 18520"/>
              <p:cNvSpPr/>
              <p:nvPr/>
            </p:nvSpPr>
            <p:spPr>
              <a:xfrm>
                <a:off x="4150" y="3158"/>
                <a:ext cx="317" cy="91"/>
              </a:xfrm>
              <a:prstGeom prst="rect">
                <a:avLst/>
              </a:prstGeom>
              <a:solidFill>
                <a:srgbClr val="FF9900"/>
              </a:solidFill>
              <a:ln w="952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824" name="矩形 18521"/>
              <p:cNvSpPr/>
              <p:nvPr/>
            </p:nvSpPr>
            <p:spPr>
              <a:xfrm>
                <a:off x="4150" y="3747"/>
                <a:ext cx="317" cy="91"/>
              </a:xfrm>
              <a:prstGeom prst="rect">
                <a:avLst/>
              </a:prstGeom>
              <a:solidFill>
                <a:srgbClr val="FF9900"/>
              </a:solidFill>
              <a:ln w="9525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825" name="文本框 18523"/>
              <p:cNvSpPr txBox="1"/>
              <p:nvPr/>
            </p:nvSpPr>
            <p:spPr>
              <a:xfrm>
                <a:off x="4150" y="2251"/>
                <a:ext cx="4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rPr>
                  <a:t>Z/3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33826" name="文本框 18524"/>
              <p:cNvSpPr txBox="1"/>
              <p:nvPr/>
            </p:nvSpPr>
            <p:spPr>
              <a:xfrm>
                <a:off x="4059" y="2886"/>
                <a:ext cx="4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rPr>
                  <a:t>Z/3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endParaRPr>
              </a:p>
            </p:txBody>
          </p:sp>
          <p:sp>
            <p:nvSpPr>
              <p:cNvPr id="33827" name="文本框 18525"/>
              <p:cNvSpPr txBox="1"/>
              <p:nvPr/>
            </p:nvSpPr>
            <p:spPr>
              <a:xfrm>
                <a:off x="4105" y="3505"/>
                <a:ext cx="4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</a:rPr>
                  <a:t>Z/3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endParaRPr>
              </a:p>
            </p:txBody>
          </p:sp>
        </p:grpSp>
        <p:sp>
          <p:nvSpPr>
            <p:cNvPr id="33805" name="文本框 18527"/>
            <p:cNvSpPr txBox="1"/>
            <p:nvPr/>
          </p:nvSpPr>
          <p:spPr>
            <a:xfrm>
              <a:off x="5057" y="3067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N’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</p:grpSp>
      <p:graphicFrame>
        <p:nvGraphicFramePr>
          <p:cNvPr id="18530" name="对象 18529"/>
          <p:cNvGraphicFramePr/>
          <p:nvPr/>
        </p:nvGraphicFramePr>
        <p:xfrm>
          <a:off x="701199" y="1101725"/>
          <a:ext cx="2844165" cy="173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21" imgW="1181100" imgH="723900" progId="Equation.DSMT4">
                  <p:embed/>
                </p:oleObj>
              </mc:Choice>
              <mc:Fallback>
                <p:oleObj name="" r:id="rId21" imgW="1181100" imgH="7239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199" y="1101725"/>
                        <a:ext cx="2844165" cy="1735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1" name="对象 18530"/>
          <p:cNvGraphicFramePr/>
          <p:nvPr/>
        </p:nvGraphicFramePr>
        <p:xfrm>
          <a:off x="653098" y="2974340"/>
          <a:ext cx="212661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23" imgW="800100" imgH="215900" progId="Equation.DSMT4">
                  <p:embed/>
                </p:oleObj>
              </mc:Choice>
              <mc:Fallback>
                <p:oleObj name="" r:id="rId23" imgW="800100" imgH="2159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3098" y="2974340"/>
                        <a:ext cx="212661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2" name="文本框 18531"/>
          <p:cNvSpPr txBox="1"/>
          <p:nvPr/>
        </p:nvSpPr>
        <p:spPr>
          <a:xfrm>
            <a:off x="224155" y="3571875"/>
            <a:ext cx="1917065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Conclution: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35" name="文本框 18534"/>
          <p:cNvSpPr txBox="1"/>
          <p:nvPr/>
        </p:nvSpPr>
        <p:spPr>
          <a:xfrm>
            <a:off x="467995" y="4094480"/>
            <a:ext cx="52705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Balanced circuit of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connection</a:t>
            </a:r>
            <a:endParaRPr lang="zh-CN" altLang="en-US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4155" y="4858385"/>
            <a:ext cx="480885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(1)The magnitude of the line current is equal to </a:t>
            </a:r>
            <a:r>
              <a:rPr lang="en-US" altLang="zh-CN" b="0" dirty="0">
                <a:solidFill>
                  <a:schemeClr val="bg1"/>
                </a:solidFill>
                <a:ea typeface="楷体_GB2312" panose="02010609030101010101" pitchFamily="49" charset="-122"/>
                <a:cs typeface="Arial" panose="020B0604020202020204" pitchFamily="34" charset="0"/>
                <a:sym typeface="+mn-ea"/>
              </a:rPr>
              <a:t>√3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 times the phase current.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zh-CN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(2)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Phase of line current lags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phase current </a:t>
            </a:r>
            <a:r>
              <a:rPr lang="zh-CN" altLang="zh-C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30</a:t>
            </a:r>
            <a:r>
              <a:rPr lang="en-US" altLang="zh-CN" b="0" baseline="4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</a:t>
            </a:r>
            <a:endParaRPr lang="zh-CN" altLang="en-US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8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20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2000"/>
                                        <p:tgtEl>
                                          <p:spTgt spid="1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8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2" grpId="0" bldLvl="0" animBg="1"/>
      <p:bldP spid="18535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4" name="文本框 22533"/>
          <p:cNvSpPr txBox="1"/>
          <p:nvPr/>
        </p:nvSpPr>
        <p:spPr>
          <a:xfrm>
            <a:off x="173355" y="356870"/>
            <a:ext cx="8818245" cy="52197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buClrTx/>
              <a:buSzTx/>
            </a:pPr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</a:rPr>
              <a:t>1. Y–Y connection(Three-phase three-wire system）</a:t>
            </a:r>
            <a:endParaRPr lang="en-US" altLang="zh-CN" sz="2800" i="1" dirty="0">
              <a:solidFill>
                <a:schemeClr val="bg1"/>
              </a:solidFill>
              <a:ea typeface="仿宋_GB2312" panose="0201060903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2535" name="组合 22534"/>
          <p:cNvGrpSpPr/>
          <p:nvPr/>
        </p:nvGrpSpPr>
        <p:grpSpPr>
          <a:xfrm>
            <a:off x="517525" y="2282825"/>
            <a:ext cx="6021388" cy="2719388"/>
            <a:chOff x="886" y="2162"/>
            <a:chExt cx="3793" cy="1713"/>
          </a:xfrm>
        </p:grpSpPr>
        <p:sp>
          <p:nvSpPr>
            <p:cNvPr id="34823" name="椭圆 22535"/>
            <p:cNvSpPr/>
            <p:nvPr/>
          </p:nvSpPr>
          <p:spPr>
            <a:xfrm>
              <a:off x="1177" y="3137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24" name="椭圆 22536"/>
            <p:cNvSpPr/>
            <p:nvPr/>
          </p:nvSpPr>
          <p:spPr>
            <a:xfrm>
              <a:off x="1693" y="3149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25" name="椭圆 22537"/>
            <p:cNvSpPr/>
            <p:nvPr/>
          </p:nvSpPr>
          <p:spPr>
            <a:xfrm>
              <a:off x="1426" y="2621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26" name="直接连接符 22538"/>
            <p:cNvSpPr/>
            <p:nvPr/>
          </p:nvSpPr>
          <p:spPr>
            <a:xfrm>
              <a:off x="1573" y="2513"/>
              <a:ext cx="0" cy="57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34827" name="直接连接符 22539"/>
            <p:cNvSpPr/>
            <p:nvPr/>
          </p:nvSpPr>
          <p:spPr>
            <a:xfrm>
              <a:off x="1573" y="3089"/>
              <a:ext cx="432" cy="33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8" name="直接连接符 22540"/>
            <p:cNvSpPr/>
            <p:nvPr/>
          </p:nvSpPr>
          <p:spPr>
            <a:xfrm flipH="1">
              <a:off x="1141" y="3089"/>
              <a:ext cx="432" cy="33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9" name="文本框 22541"/>
            <p:cNvSpPr txBox="1"/>
            <p:nvPr/>
          </p:nvSpPr>
          <p:spPr>
            <a:xfrm>
              <a:off x="1369" y="2417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4830" name="文本框 22542"/>
            <p:cNvSpPr txBox="1"/>
            <p:nvPr/>
          </p:nvSpPr>
          <p:spPr>
            <a:xfrm>
              <a:off x="1382" y="2745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4831" name="直接连接符 22543"/>
            <p:cNvSpPr/>
            <p:nvPr/>
          </p:nvSpPr>
          <p:spPr>
            <a:xfrm>
              <a:off x="2005" y="3425"/>
              <a:ext cx="0" cy="144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2" name="直接连接符 22544"/>
            <p:cNvSpPr/>
            <p:nvPr/>
          </p:nvSpPr>
          <p:spPr>
            <a:xfrm>
              <a:off x="1141" y="3425"/>
              <a:ext cx="0" cy="432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3" name="直接连接符 22545"/>
            <p:cNvSpPr/>
            <p:nvPr/>
          </p:nvSpPr>
          <p:spPr>
            <a:xfrm>
              <a:off x="3877" y="2513"/>
              <a:ext cx="0" cy="57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34834" name="直接连接符 22546"/>
            <p:cNvSpPr/>
            <p:nvPr/>
          </p:nvSpPr>
          <p:spPr>
            <a:xfrm>
              <a:off x="3877" y="3089"/>
              <a:ext cx="523" cy="288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5" name="直接连接符 22547"/>
            <p:cNvSpPr/>
            <p:nvPr/>
          </p:nvSpPr>
          <p:spPr>
            <a:xfrm flipH="1">
              <a:off x="3445" y="3089"/>
              <a:ext cx="432" cy="24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6" name="直接连接符 22548"/>
            <p:cNvSpPr/>
            <p:nvPr/>
          </p:nvSpPr>
          <p:spPr>
            <a:xfrm>
              <a:off x="3445" y="3329"/>
              <a:ext cx="0" cy="528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7" name="直接连接符 22549"/>
            <p:cNvSpPr/>
            <p:nvPr/>
          </p:nvSpPr>
          <p:spPr>
            <a:xfrm>
              <a:off x="2005" y="3569"/>
              <a:ext cx="2395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8" name="直接连接符 22550"/>
            <p:cNvSpPr/>
            <p:nvPr/>
          </p:nvSpPr>
          <p:spPr>
            <a:xfrm>
              <a:off x="4400" y="3380"/>
              <a:ext cx="0" cy="189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9" name="直接连接符 22551"/>
            <p:cNvSpPr/>
            <p:nvPr/>
          </p:nvSpPr>
          <p:spPr>
            <a:xfrm>
              <a:off x="1141" y="3857"/>
              <a:ext cx="230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0" name="直接连接符 22552"/>
            <p:cNvSpPr/>
            <p:nvPr/>
          </p:nvSpPr>
          <p:spPr>
            <a:xfrm>
              <a:off x="1573" y="2513"/>
              <a:ext cx="230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1" name="直接连接符 22553"/>
            <p:cNvSpPr/>
            <p:nvPr/>
          </p:nvSpPr>
          <p:spPr>
            <a:xfrm>
              <a:off x="2604" y="2441"/>
              <a:ext cx="397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42" name="直接连接符 22554"/>
            <p:cNvSpPr/>
            <p:nvPr/>
          </p:nvSpPr>
          <p:spPr>
            <a:xfrm>
              <a:off x="2604" y="3473"/>
              <a:ext cx="433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43" name="直接连接符 22555"/>
            <p:cNvSpPr/>
            <p:nvPr/>
          </p:nvSpPr>
          <p:spPr>
            <a:xfrm>
              <a:off x="2604" y="3773"/>
              <a:ext cx="421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44" name="文本框 22556"/>
            <p:cNvSpPr txBox="1"/>
            <p:nvPr/>
          </p:nvSpPr>
          <p:spPr>
            <a:xfrm>
              <a:off x="1129" y="3377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4845" name="文本框 22557"/>
            <p:cNvSpPr txBox="1"/>
            <p:nvPr/>
          </p:nvSpPr>
          <p:spPr>
            <a:xfrm rot="-1800000">
              <a:off x="1369" y="2981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4846" name="文本框 22558"/>
            <p:cNvSpPr txBox="1"/>
            <p:nvPr/>
          </p:nvSpPr>
          <p:spPr>
            <a:xfrm rot="1800000">
              <a:off x="1585" y="2975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4847" name="文本框 22559"/>
            <p:cNvSpPr txBox="1"/>
            <p:nvPr/>
          </p:nvSpPr>
          <p:spPr>
            <a:xfrm>
              <a:off x="1813" y="3365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4848" name="文本框 22560"/>
            <p:cNvSpPr txBox="1"/>
            <p:nvPr/>
          </p:nvSpPr>
          <p:spPr>
            <a:xfrm>
              <a:off x="1609" y="2849"/>
              <a:ext cx="25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9" name="文本框 22561"/>
            <p:cNvSpPr txBox="1"/>
            <p:nvPr/>
          </p:nvSpPr>
          <p:spPr>
            <a:xfrm>
              <a:off x="3925" y="2849"/>
              <a:ext cx="22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0" name="文本框 22562"/>
            <p:cNvSpPr txBox="1"/>
            <p:nvPr/>
          </p:nvSpPr>
          <p:spPr>
            <a:xfrm>
              <a:off x="3915" y="2587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1" name="文本框 22563"/>
            <p:cNvSpPr txBox="1"/>
            <p:nvPr/>
          </p:nvSpPr>
          <p:spPr>
            <a:xfrm>
              <a:off x="4123" y="2969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2" name="文本框 22564"/>
            <p:cNvSpPr txBox="1"/>
            <p:nvPr/>
          </p:nvSpPr>
          <p:spPr>
            <a:xfrm>
              <a:off x="3606" y="3208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53" name="对象 22565"/>
            <p:cNvGraphicFramePr/>
            <p:nvPr/>
          </p:nvGraphicFramePr>
          <p:xfrm>
            <a:off x="1117" y="2534"/>
            <a:ext cx="31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5" name="" r:id="rId1" imgW="220345" imgH="242570" progId="Equation.3">
                    <p:embed/>
                  </p:oleObj>
                </mc:Choice>
                <mc:Fallback>
                  <p:oleObj name="" r:id="rId1" imgW="220345" imgH="242570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17" y="2534"/>
                          <a:ext cx="31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4" name="对象 22566"/>
            <p:cNvGraphicFramePr/>
            <p:nvPr/>
          </p:nvGraphicFramePr>
          <p:xfrm>
            <a:off x="1965" y="2942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3" imgW="209550" imgH="242570" progId="Equation.3">
                    <p:embed/>
                  </p:oleObj>
                </mc:Choice>
                <mc:Fallback>
                  <p:oleObj name="" r:id="rId3" imgW="209550" imgH="242570" progId="Equation.3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5" y="2942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5" name="对象 22567"/>
            <p:cNvGraphicFramePr/>
            <p:nvPr/>
          </p:nvGraphicFramePr>
          <p:xfrm>
            <a:off x="904" y="2930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5" imgW="209550" imgH="242570" progId="Equation.3">
                    <p:embed/>
                  </p:oleObj>
                </mc:Choice>
                <mc:Fallback>
                  <p:oleObj name="" r:id="rId5" imgW="209550" imgH="24257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04" y="2930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6" name="对象 22568"/>
            <p:cNvGraphicFramePr/>
            <p:nvPr/>
          </p:nvGraphicFramePr>
          <p:xfrm>
            <a:off x="3031" y="2162"/>
            <a:ext cx="26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7" imgW="187325" imgH="242570" progId="Equation.3">
                    <p:embed/>
                  </p:oleObj>
                </mc:Choice>
                <mc:Fallback>
                  <p:oleObj name="" r:id="rId7" imgW="187325" imgH="24257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31" y="2162"/>
                          <a:ext cx="269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7" name="对象 22569"/>
            <p:cNvGraphicFramePr/>
            <p:nvPr/>
          </p:nvGraphicFramePr>
          <p:xfrm>
            <a:off x="3093" y="3197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9" imgW="176530" imgH="242570" progId="Equation.3">
                    <p:embed/>
                  </p:oleObj>
                </mc:Choice>
                <mc:Fallback>
                  <p:oleObj name="" r:id="rId9" imgW="176530" imgH="242570" progId="Equation.3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93" y="3197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8" name="对象 22570"/>
            <p:cNvGraphicFramePr/>
            <p:nvPr/>
          </p:nvGraphicFramePr>
          <p:xfrm>
            <a:off x="3065" y="3524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11" imgW="176530" imgH="242570" progId="Equation.3">
                    <p:embed/>
                  </p:oleObj>
                </mc:Choice>
                <mc:Fallback>
                  <p:oleObj name="" r:id="rId11" imgW="176530" imgH="24257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65" y="3524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9" name="矩形 22571"/>
            <p:cNvSpPr/>
            <p:nvPr/>
          </p:nvSpPr>
          <p:spPr>
            <a:xfrm>
              <a:off x="3823" y="2640"/>
              <a:ext cx="102" cy="272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60" name="矩形 22572"/>
            <p:cNvSpPr/>
            <p:nvPr/>
          </p:nvSpPr>
          <p:spPr>
            <a:xfrm rot="7200000">
              <a:off x="4066" y="3087"/>
              <a:ext cx="102" cy="272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61" name="矩形 22573"/>
            <p:cNvSpPr/>
            <p:nvPr/>
          </p:nvSpPr>
          <p:spPr>
            <a:xfrm rot="-7200000">
              <a:off x="3600" y="3076"/>
              <a:ext cx="102" cy="272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4862" name="文本框 22574"/>
            <p:cNvSpPr txBox="1"/>
            <p:nvPr/>
          </p:nvSpPr>
          <p:spPr>
            <a:xfrm>
              <a:off x="1444" y="2246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3" name="文本框 22575"/>
            <p:cNvSpPr txBox="1"/>
            <p:nvPr/>
          </p:nvSpPr>
          <p:spPr>
            <a:xfrm>
              <a:off x="2010" y="3281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4" name="文本框 22576"/>
            <p:cNvSpPr txBox="1"/>
            <p:nvPr/>
          </p:nvSpPr>
          <p:spPr>
            <a:xfrm>
              <a:off x="886" y="3329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5" name="文本框 22577"/>
            <p:cNvSpPr txBox="1"/>
            <p:nvPr/>
          </p:nvSpPr>
          <p:spPr>
            <a:xfrm>
              <a:off x="3756" y="2239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6" name="文本框 22578"/>
            <p:cNvSpPr txBox="1"/>
            <p:nvPr/>
          </p:nvSpPr>
          <p:spPr>
            <a:xfrm>
              <a:off x="4394" y="3263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7" name="文本框 22579"/>
            <p:cNvSpPr txBox="1"/>
            <p:nvPr/>
          </p:nvSpPr>
          <p:spPr>
            <a:xfrm>
              <a:off x="3286" y="3077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pic>
        <p:nvPicPr>
          <p:cNvPr id="22598" name="图片 2259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7208" y="961073"/>
            <a:ext cx="7561262" cy="57007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" name="组合 2"/>
          <p:cNvGrpSpPr/>
          <p:nvPr/>
        </p:nvGrpSpPr>
        <p:grpSpPr>
          <a:xfrm>
            <a:off x="6086475" y="1654175"/>
            <a:ext cx="2687320" cy="2081530"/>
            <a:chOff x="9663" y="4195"/>
            <a:chExt cx="4232" cy="3278"/>
          </a:xfrm>
        </p:grpSpPr>
        <p:graphicFrame>
          <p:nvGraphicFramePr>
            <p:cNvPr id="22581" name="对象 22580"/>
            <p:cNvGraphicFramePr/>
            <p:nvPr/>
          </p:nvGraphicFramePr>
          <p:xfrm>
            <a:off x="9663" y="4195"/>
            <a:ext cx="4232" cy="3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14" imgW="1167765" imgH="903605" progId="Equation.3">
                    <p:embed/>
                  </p:oleObj>
                </mc:Choice>
                <mc:Fallback>
                  <p:oleObj name="" r:id="rId14" imgW="1167765" imgH="903605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63" y="4195"/>
                          <a:ext cx="4232" cy="3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9743" y="4473"/>
              <a:ext cx="519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2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605" y="1052830"/>
            <a:ext cx="3876675" cy="288861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57225" y="4129405"/>
            <a:ext cx="782891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6070" algn="just"/>
            <a:r>
              <a:rPr lang="en-US" altLang="zh-CN" b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</a:t>
            </a:r>
            <a:r>
              <a:rPr lang="en-US" altLang="zh-CN" sz="2000" b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In 2019, China's major power grid operators have energized their largest and strongest transmission line to date - 1.1 million volt DC power transmission. The transmission capacity of the newly built UHVDC line can reach 12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kMW</a:t>
            </a:r>
            <a:r>
              <a:rPr 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. This can meet the electricity demand of 50 million Chinese households, and the transmission capacity is 50% higher than most of the 800 k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V</a:t>
            </a:r>
            <a:r>
              <a:rPr lang="zh-CN" sz="2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UHVDC transmission lines built by the State Grid in the past decade.</a:t>
            </a:r>
            <a:endParaRPr lang="zh-CN" sz="20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035" y="1052830"/>
            <a:ext cx="3960495" cy="28886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0060" y="404495"/>
            <a:ext cx="83667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u="sng"/>
              <a:t>The sole owner of UHV transmission core technology!</a:t>
            </a:r>
            <a:endParaRPr lang="en-US" altLang="zh-CN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552" name="组合 21551"/>
          <p:cNvGrpSpPr/>
          <p:nvPr/>
        </p:nvGrpSpPr>
        <p:grpSpPr>
          <a:xfrm>
            <a:off x="2195513" y="2349500"/>
            <a:ext cx="360362" cy="792163"/>
            <a:chOff x="1272" y="1531"/>
            <a:chExt cx="204" cy="227"/>
          </a:xfrm>
        </p:grpSpPr>
        <p:sp>
          <p:nvSpPr>
            <p:cNvPr id="35895" name="直接连接符 21552"/>
            <p:cNvSpPr/>
            <p:nvPr/>
          </p:nvSpPr>
          <p:spPr>
            <a:xfrm flipV="1">
              <a:off x="1272" y="1668"/>
              <a:ext cx="204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6" name="直接连接符 21553"/>
            <p:cNvSpPr/>
            <p:nvPr/>
          </p:nvSpPr>
          <p:spPr>
            <a:xfrm>
              <a:off x="1302" y="1716"/>
              <a:ext cx="132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7" name="直接连接符 21554"/>
            <p:cNvSpPr/>
            <p:nvPr/>
          </p:nvSpPr>
          <p:spPr>
            <a:xfrm>
              <a:off x="1326" y="1758"/>
              <a:ext cx="87" cy="0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8" name="直接连接符 21555"/>
            <p:cNvSpPr/>
            <p:nvPr/>
          </p:nvSpPr>
          <p:spPr>
            <a:xfrm flipH="1">
              <a:off x="1371" y="1531"/>
              <a:ext cx="0" cy="137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1557" name="文本框 21556"/>
          <p:cNvSpPr txBox="1"/>
          <p:nvPr/>
        </p:nvSpPr>
        <p:spPr>
          <a:xfrm>
            <a:off x="468630" y="333375"/>
            <a:ext cx="853630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Take N points as reference points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write node equations for N point</a:t>
            </a:r>
            <a:endParaRPr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558" name="对象 21557"/>
          <p:cNvGraphicFramePr/>
          <p:nvPr/>
        </p:nvGraphicFramePr>
        <p:xfrm>
          <a:off x="1116013" y="4005263"/>
          <a:ext cx="53625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" imgW="2324735" imgH="352425" progId="Equation.3">
                  <p:embed/>
                </p:oleObj>
              </mc:Choice>
              <mc:Fallback>
                <p:oleObj name="" r:id="rId1" imgW="2324735" imgH="352425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4005263"/>
                        <a:ext cx="5362575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59" name="对象 21558"/>
          <p:cNvGraphicFramePr/>
          <p:nvPr/>
        </p:nvGraphicFramePr>
        <p:xfrm>
          <a:off x="1116013" y="4868863"/>
          <a:ext cx="60753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3" imgW="2633345" imgH="352425" progId="Equation.3">
                  <p:embed/>
                </p:oleObj>
              </mc:Choice>
              <mc:Fallback>
                <p:oleObj name="" r:id="rId3" imgW="2633345" imgH="352425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4868863"/>
                        <a:ext cx="6075362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66" name="组合 21565"/>
          <p:cNvGrpSpPr/>
          <p:nvPr/>
        </p:nvGrpSpPr>
        <p:grpSpPr>
          <a:xfrm>
            <a:off x="2916238" y="1764572"/>
            <a:ext cx="2592387" cy="584928"/>
            <a:chOff x="3564" y="669"/>
            <a:chExt cx="1308" cy="270"/>
          </a:xfrm>
        </p:grpSpPr>
        <p:sp>
          <p:nvSpPr>
            <p:cNvPr id="35893" name="直接连接符 21566"/>
            <p:cNvSpPr/>
            <p:nvPr/>
          </p:nvSpPr>
          <p:spPr>
            <a:xfrm flipH="1">
              <a:off x="3564" y="939"/>
              <a:ext cx="130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5894" name="对象 21567"/>
            <p:cNvGraphicFramePr/>
            <p:nvPr/>
          </p:nvGraphicFramePr>
          <p:xfrm>
            <a:off x="4093" y="669"/>
            <a:ext cx="27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3" name="" r:id="rId5" imgW="228600" imgH="215900" progId="Equation.DSMT4">
                    <p:embed/>
                  </p:oleObj>
                </mc:Choice>
                <mc:Fallback>
                  <p:oleObj name="" r:id="rId5" imgW="228600" imgH="215900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93" y="669"/>
                          <a:ext cx="270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75" name="组合 21574"/>
          <p:cNvGrpSpPr/>
          <p:nvPr/>
        </p:nvGrpSpPr>
        <p:grpSpPr>
          <a:xfrm>
            <a:off x="1258888" y="908050"/>
            <a:ext cx="6021387" cy="2719388"/>
            <a:chOff x="886" y="2162"/>
            <a:chExt cx="3793" cy="1713"/>
          </a:xfrm>
        </p:grpSpPr>
        <p:sp>
          <p:nvSpPr>
            <p:cNvPr id="35848" name="椭圆 21575"/>
            <p:cNvSpPr/>
            <p:nvPr/>
          </p:nvSpPr>
          <p:spPr>
            <a:xfrm>
              <a:off x="1177" y="3137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5849" name="椭圆 21576"/>
            <p:cNvSpPr/>
            <p:nvPr/>
          </p:nvSpPr>
          <p:spPr>
            <a:xfrm>
              <a:off x="1693" y="3149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5850" name="椭圆 21577"/>
            <p:cNvSpPr/>
            <p:nvPr/>
          </p:nvSpPr>
          <p:spPr>
            <a:xfrm>
              <a:off x="1426" y="2621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5851" name="直接连接符 21578"/>
            <p:cNvSpPr/>
            <p:nvPr/>
          </p:nvSpPr>
          <p:spPr>
            <a:xfrm>
              <a:off x="1573" y="2513"/>
              <a:ext cx="0" cy="57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35852" name="直接连接符 21579"/>
            <p:cNvSpPr/>
            <p:nvPr/>
          </p:nvSpPr>
          <p:spPr>
            <a:xfrm>
              <a:off x="1573" y="3089"/>
              <a:ext cx="432" cy="33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3" name="直接连接符 21580"/>
            <p:cNvSpPr/>
            <p:nvPr/>
          </p:nvSpPr>
          <p:spPr>
            <a:xfrm flipH="1">
              <a:off x="1141" y="3089"/>
              <a:ext cx="432" cy="33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4" name="文本框 21581"/>
            <p:cNvSpPr txBox="1"/>
            <p:nvPr/>
          </p:nvSpPr>
          <p:spPr>
            <a:xfrm>
              <a:off x="1369" y="2417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5855" name="文本框 21582"/>
            <p:cNvSpPr txBox="1"/>
            <p:nvPr/>
          </p:nvSpPr>
          <p:spPr>
            <a:xfrm>
              <a:off x="1382" y="2745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5856" name="直接连接符 21583"/>
            <p:cNvSpPr/>
            <p:nvPr/>
          </p:nvSpPr>
          <p:spPr>
            <a:xfrm>
              <a:off x="2005" y="3425"/>
              <a:ext cx="0" cy="144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7" name="直接连接符 21584"/>
            <p:cNvSpPr/>
            <p:nvPr/>
          </p:nvSpPr>
          <p:spPr>
            <a:xfrm>
              <a:off x="1141" y="3425"/>
              <a:ext cx="0" cy="432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58" name="直接连接符 21585"/>
            <p:cNvSpPr/>
            <p:nvPr/>
          </p:nvSpPr>
          <p:spPr>
            <a:xfrm>
              <a:off x="3877" y="2513"/>
              <a:ext cx="0" cy="57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35859" name="直接连接符 21586"/>
            <p:cNvSpPr/>
            <p:nvPr/>
          </p:nvSpPr>
          <p:spPr>
            <a:xfrm>
              <a:off x="3877" y="3089"/>
              <a:ext cx="523" cy="288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0" name="直接连接符 21587"/>
            <p:cNvSpPr/>
            <p:nvPr/>
          </p:nvSpPr>
          <p:spPr>
            <a:xfrm flipH="1">
              <a:off x="3445" y="3089"/>
              <a:ext cx="432" cy="24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1" name="直接连接符 21588"/>
            <p:cNvSpPr/>
            <p:nvPr/>
          </p:nvSpPr>
          <p:spPr>
            <a:xfrm>
              <a:off x="3445" y="3329"/>
              <a:ext cx="0" cy="528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2" name="直接连接符 21589"/>
            <p:cNvSpPr/>
            <p:nvPr/>
          </p:nvSpPr>
          <p:spPr>
            <a:xfrm>
              <a:off x="2005" y="3569"/>
              <a:ext cx="2395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3" name="直接连接符 21590"/>
            <p:cNvSpPr/>
            <p:nvPr/>
          </p:nvSpPr>
          <p:spPr>
            <a:xfrm>
              <a:off x="4400" y="3380"/>
              <a:ext cx="0" cy="189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4" name="直接连接符 21591"/>
            <p:cNvSpPr/>
            <p:nvPr/>
          </p:nvSpPr>
          <p:spPr>
            <a:xfrm>
              <a:off x="1141" y="3857"/>
              <a:ext cx="230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5" name="直接连接符 21592"/>
            <p:cNvSpPr/>
            <p:nvPr/>
          </p:nvSpPr>
          <p:spPr>
            <a:xfrm>
              <a:off x="1573" y="2513"/>
              <a:ext cx="230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6" name="直接连接符 21593"/>
            <p:cNvSpPr/>
            <p:nvPr/>
          </p:nvSpPr>
          <p:spPr>
            <a:xfrm>
              <a:off x="2604" y="2441"/>
              <a:ext cx="397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7" name="直接连接符 21594"/>
            <p:cNvSpPr/>
            <p:nvPr/>
          </p:nvSpPr>
          <p:spPr>
            <a:xfrm>
              <a:off x="2604" y="3473"/>
              <a:ext cx="433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8" name="直接连接符 21595"/>
            <p:cNvSpPr/>
            <p:nvPr/>
          </p:nvSpPr>
          <p:spPr>
            <a:xfrm>
              <a:off x="2604" y="3773"/>
              <a:ext cx="421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9" name="文本框 21596"/>
            <p:cNvSpPr txBox="1"/>
            <p:nvPr/>
          </p:nvSpPr>
          <p:spPr>
            <a:xfrm>
              <a:off x="1129" y="3377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5870" name="文本框 21597"/>
            <p:cNvSpPr txBox="1"/>
            <p:nvPr/>
          </p:nvSpPr>
          <p:spPr>
            <a:xfrm rot="-1800000">
              <a:off x="1369" y="2981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5871" name="文本框 21598"/>
            <p:cNvSpPr txBox="1"/>
            <p:nvPr/>
          </p:nvSpPr>
          <p:spPr>
            <a:xfrm rot="1800000">
              <a:off x="1585" y="2975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5872" name="文本框 21599"/>
            <p:cNvSpPr txBox="1"/>
            <p:nvPr/>
          </p:nvSpPr>
          <p:spPr>
            <a:xfrm>
              <a:off x="1813" y="3365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5873" name="文本框 21600"/>
            <p:cNvSpPr txBox="1"/>
            <p:nvPr/>
          </p:nvSpPr>
          <p:spPr>
            <a:xfrm>
              <a:off x="1609" y="2849"/>
              <a:ext cx="25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4" name="文本框 21601"/>
            <p:cNvSpPr txBox="1"/>
            <p:nvPr/>
          </p:nvSpPr>
          <p:spPr>
            <a:xfrm>
              <a:off x="3925" y="2849"/>
              <a:ext cx="22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5" name="文本框 21602"/>
            <p:cNvSpPr txBox="1"/>
            <p:nvPr/>
          </p:nvSpPr>
          <p:spPr>
            <a:xfrm>
              <a:off x="3915" y="2587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6" name="文本框 21603"/>
            <p:cNvSpPr txBox="1"/>
            <p:nvPr/>
          </p:nvSpPr>
          <p:spPr>
            <a:xfrm>
              <a:off x="4123" y="2969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77" name="文本框 21604"/>
            <p:cNvSpPr txBox="1"/>
            <p:nvPr/>
          </p:nvSpPr>
          <p:spPr>
            <a:xfrm>
              <a:off x="3606" y="3208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5878" name="对象 21605"/>
            <p:cNvGraphicFramePr/>
            <p:nvPr/>
          </p:nvGraphicFramePr>
          <p:xfrm>
            <a:off x="1117" y="2534"/>
            <a:ext cx="31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8" name="" r:id="rId7" imgW="220345" imgH="242570" progId="Equation.3">
                    <p:embed/>
                  </p:oleObj>
                </mc:Choice>
                <mc:Fallback>
                  <p:oleObj name="" r:id="rId7" imgW="220345" imgH="242570" progId="Equation.3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17" y="2534"/>
                          <a:ext cx="31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9" name="对象 21606"/>
            <p:cNvGraphicFramePr/>
            <p:nvPr/>
          </p:nvGraphicFramePr>
          <p:xfrm>
            <a:off x="1965" y="2942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" r:id="rId9" imgW="209550" imgH="242570" progId="Equation.3">
                    <p:embed/>
                  </p:oleObj>
                </mc:Choice>
                <mc:Fallback>
                  <p:oleObj name="" r:id="rId9" imgW="209550" imgH="24257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5" y="2942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0" name="对象 21607"/>
            <p:cNvGraphicFramePr/>
            <p:nvPr/>
          </p:nvGraphicFramePr>
          <p:xfrm>
            <a:off x="904" y="2930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" r:id="rId11" imgW="209550" imgH="242570" progId="Equation.3">
                    <p:embed/>
                  </p:oleObj>
                </mc:Choice>
                <mc:Fallback>
                  <p:oleObj name="" r:id="rId11" imgW="209550" imgH="242570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04" y="2930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1" name="对象 21608"/>
            <p:cNvGraphicFramePr/>
            <p:nvPr/>
          </p:nvGraphicFramePr>
          <p:xfrm>
            <a:off x="3031" y="2162"/>
            <a:ext cx="26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7" name="" r:id="rId13" imgW="187325" imgH="242570" progId="Equation.3">
                    <p:embed/>
                  </p:oleObj>
                </mc:Choice>
                <mc:Fallback>
                  <p:oleObj name="" r:id="rId13" imgW="187325" imgH="24257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31" y="2162"/>
                          <a:ext cx="269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2" name="对象 21609"/>
            <p:cNvGraphicFramePr/>
            <p:nvPr/>
          </p:nvGraphicFramePr>
          <p:xfrm>
            <a:off x="3093" y="3197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6" name="" r:id="rId15" imgW="176530" imgH="242570" progId="Equation.3">
                    <p:embed/>
                  </p:oleObj>
                </mc:Choice>
                <mc:Fallback>
                  <p:oleObj name="" r:id="rId15" imgW="176530" imgH="24257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93" y="3197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3" name="对象 21610"/>
            <p:cNvGraphicFramePr/>
            <p:nvPr/>
          </p:nvGraphicFramePr>
          <p:xfrm>
            <a:off x="3065" y="3524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" r:id="rId17" imgW="176530" imgH="242570" progId="Equation.3">
                    <p:embed/>
                  </p:oleObj>
                </mc:Choice>
                <mc:Fallback>
                  <p:oleObj name="" r:id="rId17" imgW="176530" imgH="24257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65" y="3524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4" name="矩形 21611"/>
            <p:cNvSpPr/>
            <p:nvPr/>
          </p:nvSpPr>
          <p:spPr>
            <a:xfrm>
              <a:off x="3823" y="2640"/>
              <a:ext cx="102" cy="272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5885" name="矩形 21612"/>
            <p:cNvSpPr/>
            <p:nvPr/>
          </p:nvSpPr>
          <p:spPr>
            <a:xfrm rot="7200000">
              <a:off x="4066" y="3087"/>
              <a:ext cx="102" cy="272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5886" name="矩形 21613"/>
            <p:cNvSpPr/>
            <p:nvPr/>
          </p:nvSpPr>
          <p:spPr>
            <a:xfrm rot="-7200000">
              <a:off x="3600" y="3076"/>
              <a:ext cx="102" cy="272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5887" name="文本框 21614"/>
            <p:cNvSpPr txBox="1"/>
            <p:nvPr/>
          </p:nvSpPr>
          <p:spPr>
            <a:xfrm>
              <a:off x="1444" y="2246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88" name="文本框 21615"/>
            <p:cNvSpPr txBox="1"/>
            <p:nvPr/>
          </p:nvSpPr>
          <p:spPr>
            <a:xfrm>
              <a:off x="2010" y="3281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89" name="文本框 21616"/>
            <p:cNvSpPr txBox="1"/>
            <p:nvPr/>
          </p:nvSpPr>
          <p:spPr>
            <a:xfrm>
              <a:off x="886" y="3329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0" name="文本框 21617"/>
            <p:cNvSpPr txBox="1"/>
            <p:nvPr/>
          </p:nvSpPr>
          <p:spPr>
            <a:xfrm>
              <a:off x="3756" y="2239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1" name="文本框 21618"/>
            <p:cNvSpPr txBox="1"/>
            <p:nvPr/>
          </p:nvSpPr>
          <p:spPr>
            <a:xfrm>
              <a:off x="4394" y="3263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892" name="文本框 21619"/>
            <p:cNvSpPr txBox="1"/>
            <p:nvPr/>
          </p:nvSpPr>
          <p:spPr>
            <a:xfrm>
              <a:off x="3286" y="3077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1" name="文本框 17410"/>
          <p:cNvSpPr txBox="1"/>
          <p:nvPr/>
        </p:nvSpPr>
        <p:spPr>
          <a:xfrm>
            <a:off x="395288" y="4508500"/>
            <a:ext cx="2438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Load side phase voltage：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12" name="对象 17411"/>
          <p:cNvGraphicFramePr/>
          <p:nvPr/>
        </p:nvGraphicFramePr>
        <p:xfrm>
          <a:off x="3059113" y="4365625"/>
          <a:ext cx="309403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" imgW="1344295" imgH="727075" progId="Equation.3">
                  <p:embed/>
                </p:oleObj>
              </mc:Choice>
              <mc:Fallback>
                <p:oleObj name="" r:id="rId1" imgW="1344295" imgH="727075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59113" y="4365625"/>
                        <a:ext cx="3094037" cy="167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左大括号 17412"/>
          <p:cNvSpPr/>
          <p:nvPr/>
        </p:nvSpPr>
        <p:spPr>
          <a:xfrm>
            <a:off x="2700338" y="4437063"/>
            <a:ext cx="236537" cy="1574800"/>
          </a:xfrm>
          <a:prstGeom prst="leftBrace">
            <a:avLst>
              <a:gd name="adj1" fmla="val 55234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4" name="文本框 17413"/>
          <p:cNvSpPr txBox="1"/>
          <p:nvPr/>
        </p:nvSpPr>
        <p:spPr>
          <a:xfrm>
            <a:off x="395288" y="260350"/>
            <a:ext cx="769620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571500" eaLnBrk="1" hangingPunct="1">
              <a:lnSpc>
                <a:spcPct val="120000"/>
              </a:lnSpc>
              <a:spcBef>
                <a:spcPct val="50000"/>
              </a:spcBef>
            </a:pP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Because of the equipotential of N and 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n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points, it can be short-circuited, and the current is zero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grpSp>
        <p:nvGrpSpPr>
          <p:cNvPr id="17415" name="组合 17414"/>
          <p:cNvGrpSpPr/>
          <p:nvPr/>
        </p:nvGrpSpPr>
        <p:grpSpPr>
          <a:xfrm>
            <a:off x="395288" y="1341438"/>
            <a:ext cx="6021387" cy="2719387"/>
            <a:chOff x="886" y="2162"/>
            <a:chExt cx="3793" cy="1713"/>
          </a:xfrm>
        </p:grpSpPr>
        <p:sp>
          <p:nvSpPr>
            <p:cNvPr id="36898" name="椭圆 17415"/>
            <p:cNvSpPr/>
            <p:nvPr/>
          </p:nvSpPr>
          <p:spPr>
            <a:xfrm>
              <a:off x="1177" y="3137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6899" name="椭圆 17416"/>
            <p:cNvSpPr/>
            <p:nvPr/>
          </p:nvSpPr>
          <p:spPr>
            <a:xfrm>
              <a:off x="1693" y="3149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6900" name="椭圆 17417"/>
            <p:cNvSpPr/>
            <p:nvPr/>
          </p:nvSpPr>
          <p:spPr>
            <a:xfrm>
              <a:off x="1426" y="2621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6901" name="直接连接符 17418"/>
            <p:cNvSpPr/>
            <p:nvPr/>
          </p:nvSpPr>
          <p:spPr>
            <a:xfrm>
              <a:off x="1573" y="2513"/>
              <a:ext cx="0" cy="57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36902" name="直接连接符 17419"/>
            <p:cNvSpPr/>
            <p:nvPr/>
          </p:nvSpPr>
          <p:spPr>
            <a:xfrm>
              <a:off x="1573" y="3089"/>
              <a:ext cx="432" cy="33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03" name="直接连接符 17420"/>
            <p:cNvSpPr/>
            <p:nvPr/>
          </p:nvSpPr>
          <p:spPr>
            <a:xfrm flipH="1">
              <a:off x="1141" y="3089"/>
              <a:ext cx="432" cy="33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04" name="文本框 17421"/>
            <p:cNvSpPr txBox="1"/>
            <p:nvPr/>
          </p:nvSpPr>
          <p:spPr>
            <a:xfrm>
              <a:off x="1369" y="2417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6905" name="文本框 17422"/>
            <p:cNvSpPr txBox="1"/>
            <p:nvPr/>
          </p:nvSpPr>
          <p:spPr>
            <a:xfrm>
              <a:off x="1382" y="2745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6906" name="直接连接符 17423"/>
            <p:cNvSpPr/>
            <p:nvPr/>
          </p:nvSpPr>
          <p:spPr>
            <a:xfrm>
              <a:off x="2005" y="3425"/>
              <a:ext cx="0" cy="144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07" name="直接连接符 17424"/>
            <p:cNvSpPr/>
            <p:nvPr/>
          </p:nvSpPr>
          <p:spPr>
            <a:xfrm>
              <a:off x="1141" y="3425"/>
              <a:ext cx="0" cy="432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08" name="直接连接符 17425"/>
            <p:cNvSpPr/>
            <p:nvPr/>
          </p:nvSpPr>
          <p:spPr>
            <a:xfrm>
              <a:off x="3877" y="2513"/>
              <a:ext cx="0" cy="57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36909" name="直接连接符 17426"/>
            <p:cNvSpPr/>
            <p:nvPr/>
          </p:nvSpPr>
          <p:spPr>
            <a:xfrm>
              <a:off x="3877" y="3089"/>
              <a:ext cx="523" cy="288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0" name="直接连接符 17427"/>
            <p:cNvSpPr/>
            <p:nvPr/>
          </p:nvSpPr>
          <p:spPr>
            <a:xfrm flipH="1">
              <a:off x="3445" y="3089"/>
              <a:ext cx="432" cy="24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1" name="直接连接符 17428"/>
            <p:cNvSpPr/>
            <p:nvPr/>
          </p:nvSpPr>
          <p:spPr>
            <a:xfrm>
              <a:off x="3445" y="3329"/>
              <a:ext cx="0" cy="528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2" name="直接连接符 17429"/>
            <p:cNvSpPr/>
            <p:nvPr/>
          </p:nvSpPr>
          <p:spPr>
            <a:xfrm>
              <a:off x="2005" y="3569"/>
              <a:ext cx="2395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3" name="直接连接符 17430"/>
            <p:cNvSpPr/>
            <p:nvPr/>
          </p:nvSpPr>
          <p:spPr>
            <a:xfrm>
              <a:off x="4400" y="3380"/>
              <a:ext cx="0" cy="189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4" name="直接连接符 17431"/>
            <p:cNvSpPr/>
            <p:nvPr/>
          </p:nvSpPr>
          <p:spPr>
            <a:xfrm>
              <a:off x="1141" y="3857"/>
              <a:ext cx="230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5" name="直接连接符 17432"/>
            <p:cNvSpPr/>
            <p:nvPr/>
          </p:nvSpPr>
          <p:spPr>
            <a:xfrm>
              <a:off x="1573" y="2513"/>
              <a:ext cx="230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16" name="直接连接符 17433"/>
            <p:cNvSpPr/>
            <p:nvPr/>
          </p:nvSpPr>
          <p:spPr>
            <a:xfrm>
              <a:off x="2604" y="2441"/>
              <a:ext cx="397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917" name="直接连接符 17434"/>
            <p:cNvSpPr/>
            <p:nvPr/>
          </p:nvSpPr>
          <p:spPr>
            <a:xfrm>
              <a:off x="2604" y="3473"/>
              <a:ext cx="433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918" name="直接连接符 17435"/>
            <p:cNvSpPr/>
            <p:nvPr/>
          </p:nvSpPr>
          <p:spPr>
            <a:xfrm>
              <a:off x="2604" y="3773"/>
              <a:ext cx="421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919" name="文本框 17436"/>
            <p:cNvSpPr txBox="1"/>
            <p:nvPr/>
          </p:nvSpPr>
          <p:spPr>
            <a:xfrm>
              <a:off x="1129" y="3377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6920" name="文本框 17437"/>
            <p:cNvSpPr txBox="1"/>
            <p:nvPr/>
          </p:nvSpPr>
          <p:spPr>
            <a:xfrm rot="-1800000">
              <a:off x="1369" y="2981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6921" name="文本框 17438"/>
            <p:cNvSpPr txBox="1"/>
            <p:nvPr/>
          </p:nvSpPr>
          <p:spPr>
            <a:xfrm rot="1800000">
              <a:off x="1585" y="2975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6922" name="文本框 17439"/>
            <p:cNvSpPr txBox="1"/>
            <p:nvPr/>
          </p:nvSpPr>
          <p:spPr>
            <a:xfrm>
              <a:off x="1813" y="3365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6923" name="文本框 17440"/>
            <p:cNvSpPr txBox="1"/>
            <p:nvPr/>
          </p:nvSpPr>
          <p:spPr>
            <a:xfrm>
              <a:off x="1609" y="2849"/>
              <a:ext cx="25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4" name="文本框 17441"/>
            <p:cNvSpPr txBox="1"/>
            <p:nvPr/>
          </p:nvSpPr>
          <p:spPr>
            <a:xfrm>
              <a:off x="3925" y="2849"/>
              <a:ext cx="22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5" name="文本框 17442"/>
            <p:cNvSpPr txBox="1"/>
            <p:nvPr/>
          </p:nvSpPr>
          <p:spPr>
            <a:xfrm>
              <a:off x="3915" y="2587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6" name="文本框 17443"/>
            <p:cNvSpPr txBox="1"/>
            <p:nvPr/>
          </p:nvSpPr>
          <p:spPr>
            <a:xfrm>
              <a:off x="4123" y="2969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7" name="文本框 17444"/>
            <p:cNvSpPr txBox="1"/>
            <p:nvPr/>
          </p:nvSpPr>
          <p:spPr>
            <a:xfrm>
              <a:off x="3606" y="3208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928" name="对象 17445"/>
            <p:cNvGraphicFramePr/>
            <p:nvPr/>
          </p:nvGraphicFramePr>
          <p:xfrm>
            <a:off x="1117" y="2534"/>
            <a:ext cx="31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5" name="" r:id="rId3" imgW="220345" imgH="242570" progId="Equation.3">
                    <p:embed/>
                  </p:oleObj>
                </mc:Choice>
                <mc:Fallback>
                  <p:oleObj name="" r:id="rId3" imgW="220345" imgH="24257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17" y="2534"/>
                          <a:ext cx="31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29" name="对象 17446"/>
            <p:cNvGraphicFramePr/>
            <p:nvPr/>
          </p:nvGraphicFramePr>
          <p:xfrm>
            <a:off x="1965" y="2942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8" name="" r:id="rId5" imgW="209550" imgH="242570" progId="Equation.3">
                    <p:embed/>
                  </p:oleObj>
                </mc:Choice>
                <mc:Fallback>
                  <p:oleObj name="" r:id="rId5" imgW="209550" imgH="24257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5" y="2942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30" name="对象 17447"/>
            <p:cNvGraphicFramePr/>
            <p:nvPr/>
          </p:nvGraphicFramePr>
          <p:xfrm>
            <a:off x="904" y="2930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6" name="" r:id="rId7" imgW="209550" imgH="242570" progId="Equation.3">
                    <p:embed/>
                  </p:oleObj>
                </mc:Choice>
                <mc:Fallback>
                  <p:oleObj name="" r:id="rId7" imgW="209550" imgH="242570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04" y="2930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31" name="对象 17448"/>
            <p:cNvGraphicFramePr/>
            <p:nvPr/>
          </p:nvGraphicFramePr>
          <p:xfrm>
            <a:off x="3031" y="2162"/>
            <a:ext cx="26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7" name="" r:id="rId9" imgW="187325" imgH="242570" progId="Equation.3">
                    <p:embed/>
                  </p:oleObj>
                </mc:Choice>
                <mc:Fallback>
                  <p:oleObj name="" r:id="rId9" imgW="187325" imgH="242570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31" y="2162"/>
                          <a:ext cx="269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32" name="对象 17449"/>
            <p:cNvGraphicFramePr/>
            <p:nvPr/>
          </p:nvGraphicFramePr>
          <p:xfrm>
            <a:off x="3093" y="3197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11" imgW="176530" imgH="242570" progId="Equation.3">
                    <p:embed/>
                  </p:oleObj>
                </mc:Choice>
                <mc:Fallback>
                  <p:oleObj name="" r:id="rId11" imgW="176530" imgH="24257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93" y="3197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33" name="对象 17450"/>
            <p:cNvGraphicFramePr/>
            <p:nvPr/>
          </p:nvGraphicFramePr>
          <p:xfrm>
            <a:off x="3065" y="3524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9" name="" r:id="rId13" imgW="176530" imgH="242570" progId="Equation.3">
                    <p:embed/>
                  </p:oleObj>
                </mc:Choice>
                <mc:Fallback>
                  <p:oleObj name="" r:id="rId13" imgW="176530" imgH="242570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65" y="3524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34" name="矩形 17451"/>
            <p:cNvSpPr/>
            <p:nvPr/>
          </p:nvSpPr>
          <p:spPr>
            <a:xfrm>
              <a:off x="3823" y="2640"/>
              <a:ext cx="102" cy="272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6935" name="矩形 17452"/>
            <p:cNvSpPr/>
            <p:nvPr/>
          </p:nvSpPr>
          <p:spPr>
            <a:xfrm rot="7200000">
              <a:off x="4066" y="3087"/>
              <a:ext cx="102" cy="272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6936" name="矩形 17453"/>
            <p:cNvSpPr/>
            <p:nvPr/>
          </p:nvSpPr>
          <p:spPr>
            <a:xfrm rot="-7200000">
              <a:off x="3600" y="3076"/>
              <a:ext cx="102" cy="272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6937" name="文本框 17454"/>
            <p:cNvSpPr txBox="1"/>
            <p:nvPr/>
          </p:nvSpPr>
          <p:spPr>
            <a:xfrm>
              <a:off x="1444" y="2246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8" name="文本框 17455"/>
            <p:cNvSpPr txBox="1"/>
            <p:nvPr/>
          </p:nvSpPr>
          <p:spPr>
            <a:xfrm>
              <a:off x="2010" y="3281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9" name="文本框 17456"/>
            <p:cNvSpPr txBox="1"/>
            <p:nvPr/>
          </p:nvSpPr>
          <p:spPr>
            <a:xfrm>
              <a:off x="886" y="3329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0" name="文本框 17457"/>
            <p:cNvSpPr txBox="1"/>
            <p:nvPr/>
          </p:nvSpPr>
          <p:spPr>
            <a:xfrm>
              <a:off x="3756" y="2239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1" name="文本框 17458"/>
            <p:cNvSpPr txBox="1"/>
            <p:nvPr/>
          </p:nvSpPr>
          <p:spPr>
            <a:xfrm>
              <a:off x="4394" y="3263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42" name="文本框 17459"/>
            <p:cNvSpPr txBox="1"/>
            <p:nvPr/>
          </p:nvSpPr>
          <p:spPr>
            <a:xfrm>
              <a:off x="3286" y="3077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461" name="直接连接符 17460"/>
          <p:cNvSpPr/>
          <p:nvPr/>
        </p:nvSpPr>
        <p:spPr>
          <a:xfrm>
            <a:off x="1547813" y="2781300"/>
            <a:ext cx="3671887" cy="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62" name="文本框 17461"/>
          <p:cNvSpPr txBox="1"/>
          <p:nvPr/>
        </p:nvSpPr>
        <p:spPr>
          <a:xfrm>
            <a:off x="6416675" y="3727450"/>
            <a:ext cx="2582545" cy="82994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phase A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calculating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circuit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63" name="组合 17462"/>
          <p:cNvGrpSpPr/>
          <p:nvPr/>
        </p:nvGrpSpPr>
        <p:grpSpPr>
          <a:xfrm>
            <a:off x="6227763" y="1484313"/>
            <a:ext cx="2687637" cy="2154237"/>
            <a:chOff x="588" y="2111"/>
            <a:chExt cx="1693" cy="1357"/>
          </a:xfrm>
        </p:grpSpPr>
        <p:sp>
          <p:nvSpPr>
            <p:cNvPr id="36881" name="矩形 17463"/>
            <p:cNvSpPr/>
            <p:nvPr/>
          </p:nvSpPr>
          <p:spPr>
            <a:xfrm>
              <a:off x="1933" y="2724"/>
              <a:ext cx="102" cy="295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6882" name="椭圆 17464"/>
            <p:cNvSpPr/>
            <p:nvPr/>
          </p:nvSpPr>
          <p:spPr>
            <a:xfrm>
              <a:off x="842" y="2700"/>
              <a:ext cx="295" cy="295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6883" name="直接连接符 17465"/>
            <p:cNvSpPr/>
            <p:nvPr/>
          </p:nvSpPr>
          <p:spPr>
            <a:xfrm>
              <a:off x="995" y="2478"/>
              <a:ext cx="0" cy="82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4" name="直接连接符 17466"/>
            <p:cNvSpPr/>
            <p:nvPr/>
          </p:nvSpPr>
          <p:spPr>
            <a:xfrm>
              <a:off x="1982" y="2478"/>
              <a:ext cx="0" cy="24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5" name="直接连接符 17467"/>
            <p:cNvSpPr/>
            <p:nvPr/>
          </p:nvSpPr>
          <p:spPr>
            <a:xfrm>
              <a:off x="1982" y="3019"/>
              <a:ext cx="0" cy="281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6" name="直接连接符 17468"/>
            <p:cNvSpPr/>
            <p:nvPr/>
          </p:nvSpPr>
          <p:spPr>
            <a:xfrm>
              <a:off x="995" y="3300"/>
              <a:ext cx="987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7" name="直接连接符 17469"/>
            <p:cNvSpPr/>
            <p:nvPr/>
          </p:nvSpPr>
          <p:spPr>
            <a:xfrm>
              <a:off x="995" y="2478"/>
              <a:ext cx="987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8" name="文本框 17470"/>
            <p:cNvSpPr txBox="1"/>
            <p:nvPr/>
          </p:nvSpPr>
          <p:spPr>
            <a:xfrm>
              <a:off x="804" y="2478"/>
              <a:ext cx="25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9" name="文本框 17471"/>
            <p:cNvSpPr txBox="1"/>
            <p:nvPr/>
          </p:nvSpPr>
          <p:spPr>
            <a:xfrm>
              <a:off x="810" y="2935"/>
              <a:ext cx="25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6890" name="对象 17472"/>
            <p:cNvGraphicFramePr/>
            <p:nvPr/>
          </p:nvGraphicFramePr>
          <p:xfrm>
            <a:off x="588" y="2625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2" name="" r:id="rId15" imgW="198120" imgH="264160" progId="Equation.3">
                    <p:embed/>
                  </p:oleObj>
                </mc:Choice>
                <mc:Fallback>
                  <p:oleObj name="" r:id="rId15" imgW="198120" imgH="26416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88" y="2625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1" name="直接连接符 17473"/>
            <p:cNvSpPr/>
            <p:nvPr/>
          </p:nvSpPr>
          <p:spPr>
            <a:xfrm>
              <a:off x="1307" y="2406"/>
              <a:ext cx="34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6892" name="对象 17474"/>
            <p:cNvGraphicFramePr/>
            <p:nvPr/>
          </p:nvGraphicFramePr>
          <p:xfrm>
            <a:off x="1645" y="2111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" r:id="rId17" imgW="187325" imgH="242570" progId="Equation.3">
                    <p:embed/>
                  </p:oleObj>
                </mc:Choice>
                <mc:Fallback>
                  <p:oleObj name="" r:id="rId17" imgW="187325" imgH="242570" progId="Equation.3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45" y="2111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3" name="文本框 17475"/>
            <p:cNvSpPr txBox="1"/>
            <p:nvPr/>
          </p:nvSpPr>
          <p:spPr>
            <a:xfrm>
              <a:off x="762" y="2280"/>
              <a:ext cx="25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4" name="文本框 17476"/>
            <p:cNvSpPr txBox="1"/>
            <p:nvPr/>
          </p:nvSpPr>
          <p:spPr>
            <a:xfrm>
              <a:off x="765" y="3180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5" name="文本框 17477"/>
            <p:cNvSpPr txBox="1"/>
            <p:nvPr/>
          </p:nvSpPr>
          <p:spPr>
            <a:xfrm>
              <a:off x="1969" y="3174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6" name="文本框 17478"/>
            <p:cNvSpPr txBox="1"/>
            <p:nvPr/>
          </p:nvSpPr>
          <p:spPr>
            <a:xfrm>
              <a:off x="1949" y="2238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7" name="文本框 17479"/>
            <p:cNvSpPr txBox="1"/>
            <p:nvPr/>
          </p:nvSpPr>
          <p:spPr>
            <a:xfrm>
              <a:off x="2027" y="2731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81" name="组合 17480"/>
          <p:cNvGrpSpPr/>
          <p:nvPr/>
        </p:nvGrpSpPr>
        <p:grpSpPr>
          <a:xfrm>
            <a:off x="7816633" y="2349500"/>
            <a:ext cx="424225" cy="647700"/>
            <a:chOff x="4775" y="2055"/>
            <a:chExt cx="280" cy="383"/>
          </a:xfrm>
        </p:grpSpPr>
        <p:sp>
          <p:nvSpPr>
            <p:cNvPr id="36876" name="直接连接符 17481"/>
            <p:cNvSpPr/>
            <p:nvPr/>
          </p:nvSpPr>
          <p:spPr>
            <a:xfrm>
              <a:off x="4889" y="2438"/>
              <a:ext cx="116" cy="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6877" name="组合 17482"/>
            <p:cNvGrpSpPr/>
            <p:nvPr/>
          </p:nvGrpSpPr>
          <p:grpSpPr>
            <a:xfrm>
              <a:off x="4877" y="2055"/>
              <a:ext cx="116" cy="116"/>
              <a:chOff x="5192" y="2273"/>
              <a:chExt cx="116" cy="116"/>
            </a:xfrm>
          </p:grpSpPr>
          <p:sp>
            <p:nvSpPr>
              <p:cNvPr id="36879" name="直接连接符 17483"/>
              <p:cNvSpPr/>
              <p:nvPr/>
            </p:nvSpPr>
            <p:spPr>
              <a:xfrm>
                <a:off x="5192" y="2331"/>
                <a:ext cx="116" cy="0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880" name="直接连接符 17484"/>
              <p:cNvSpPr/>
              <p:nvPr/>
            </p:nvSpPr>
            <p:spPr>
              <a:xfrm rot="-5400000">
                <a:off x="5192" y="2331"/>
                <a:ext cx="116" cy="0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36878" name="对象 17485"/>
            <p:cNvGraphicFramePr/>
            <p:nvPr/>
          </p:nvGraphicFramePr>
          <p:xfrm>
            <a:off x="4775" y="2127"/>
            <a:ext cx="28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" name="" r:id="rId19" imgW="215900" imgH="215900" progId="Equation.DSMT4">
                    <p:embed/>
                  </p:oleObj>
                </mc:Choice>
                <mc:Fallback>
                  <p:oleObj name="" r:id="rId19" imgW="215900" imgH="215900" progId="Equation.DSMT4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75" y="2127"/>
                          <a:ext cx="280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87" name="圆角矩形标注 17486" descr="羊皮纸"/>
          <p:cNvSpPr/>
          <p:nvPr/>
        </p:nvSpPr>
        <p:spPr>
          <a:xfrm>
            <a:off x="7092950" y="4868863"/>
            <a:ext cx="1512888" cy="936625"/>
          </a:xfrm>
          <a:prstGeom prst="wedgeRoundRectCallout">
            <a:avLst>
              <a:gd name="adj1" fmla="val -131426"/>
              <a:gd name="adj2" fmla="val -29829"/>
              <a:gd name="adj3" fmla="val 16667"/>
            </a:avLst>
          </a:prstGeom>
          <a:blipFill rotWithShape="1">
            <a:blip r:embed="rId21"/>
          </a:blipFill>
          <a:ln w="9525">
            <a:noFill/>
          </a:ln>
        </p:spPr>
        <p:txBody>
          <a:bodyPr/>
          <a:p>
            <a:pPr algn="ctr" eaLnBrk="1" hangingPunct="1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balanced voltage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4" grpId="0"/>
      <p:bldP spid="17462" grpId="0" bldLvl="0" animBg="1"/>
      <p:bldP spid="174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16385"/>
          <p:cNvSpPr txBox="1"/>
          <p:nvPr/>
        </p:nvSpPr>
        <p:spPr>
          <a:xfrm>
            <a:off x="400050" y="423863"/>
            <a:ext cx="19050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calculating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+mn-ea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current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87" name="对象 16386"/>
          <p:cNvGraphicFramePr/>
          <p:nvPr/>
        </p:nvGraphicFramePr>
        <p:xfrm>
          <a:off x="2339975" y="260350"/>
          <a:ext cx="4464050" cy="277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" imgW="2005330" imgH="1244600" progId="Equation.3">
                  <p:embed/>
                </p:oleObj>
              </mc:Choice>
              <mc:Fallback>
                <p:oleObj name="" r:id="rId1" imgW="2005330" imgH="12446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9975" y="260350"/>
                        <a:ext cx="4464050" cy="2776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左大括号 16387"/>
          <p:cNvSpPr/>
          <p:nvPr/>
        </p:nvSpPr>
        <p:spPr>
          <a:xfrm>
            <a:off x="1979613" y="333375"/>
            <a:ext cx="293687" cy="2476500"/>
          </a:xfrm>
          <a:prstGeom prst="leftBrace">
            <a:avLst>
              <a:gd name="adj1" fmla="val 69958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390" name="圆角矩形标注 16389" descr="羊皮纸"/>
          <p:cNvSpPr/>
          <p:nvPr/>
        </p:nvSpPr>
        <p:spPr>
          <a:xfrm>
            <a:off x="7235825" y="620713"/>
            <a:ext cx="1368425" cy="865187"/>
          </a:xfrm>
          <a:prstGeom prst="wedgeRoundRectCallout">
            <a:avLst>
              <a:gd name="adj1" fmla="val -119838"/>
              <a:gd name="adj2" fmla="val 20824"/>
              <a:gd name="adj3" fmla="val 16667"/>
            </a:avLst>
          </a:prstGeom>
          <a:blipFill rotWithShape="1">
            <a:blip r:embed="rId3"/>
          </a:blipFill>
          <a:ln w="9525">
            <a:noFill/>
          </a:ln>
        </p:spPr>
        <p:txBody>
          <a:bodyPr/>
          <a:p>
            <a:pPr algn="ctr" eaLnBrk="1" hangingPunct="1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balanced current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91" name="文本框 16390"/>
          <p:cNvSpPr txBox="1"/>
          <p:nvPr/>
        </p:nvSpPr>
        <p:spPr>
          <a:xfrm>
            <a:off x="128905" y="2686685"/>
            <a:ext cx="1950720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3" name="矩形 16392"/>
          <p:cNvSpPr/>
          <p:nvPr/>
        </p:nvSpPr>
        <p:spPr>
          <a:xfrm>
            <a:off x="684530" y="3340735"/>
            <a:ext cx="80772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1</a:t>
            </a:r>
            <a:r>
              <a:rPr kumimoji="0" lang="en-US" altLang="zh-CN" sz="2400" b="1" i="1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.U</a:t>
            </a:r>
            <a:r>
              <a:rPr kumimoji="0" lang="en-US" altLang="zh-CN" sz="2400" b="1" i="0" u="none" strike="noStrike" kern="1200" cap="none" spc="0" normalizeH="0" baseline="-2500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nN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=0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，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ea"/>
              </a:rPr>
              <a:t>source neutral and load neutral are equipotential.</a:t>
            </a: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仿宋_GB2312" panose="02010609030101010101" pitchFamily="49" charset="-122"/>
              <a:cs typeface="+mn-ea"/>
            </a:endParaRPr>
          </a:p>
        </p:txBody>
      </p:sp>
      <p:sp>
        <p:nvSpPr>
          <p:cNvPr id="16394" name="文本框 16393"/>
          <p:cNvSpPr txBox="1"/>
          <p:nvPr/>
        </p:nvSpPr>
        <p:spPr>
          <a:xfrm>
            <a:off x="684213" y="3933825"/>
            <a:ext cx="80772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76250" indent="-476250" algn="just" eaLnBrk="1" hangingPunct="1">
              <a:lnSpc>
                <a:spcPct val="100000"/>
              </a:lnSpc>
            </a:pPr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2.</a:t>
            </a:r>
            <a:r>
              <a:rPr lang="en-US" altLang="zh-CN" b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anose="02010609030101010101" pitchFamily="49" charset="-122"/>
                <a:cs typeface="+mn-ea"/>
              </a:rPr>
              <a:t>In the balanced case, the voltage and current of each phase are balanced, and the equivalent circuit of one phase (A phase) can be used for calculation.</a:t>
            </a:r>
            <a:endParaRPr lang="en-US" altLang="zh-CN" b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仿宋_GB2312" panose="02010609030101010101" pitchFamily="49" charset="-122"/>
              <a:cs typeface="+mn-ea"/>
            </a:endParaRPr>
          </a:p>
        </p:txBody>
      </p:sp>
      <p:sp>
        <p:nvSpPr>
          <p:cNvPr id="16395" name="文本框 16394"/>
          <p:cNvSpPr txBox="1"/>
          <p:nvPr/>
        </p:nvSpPr>
        <p:spPr>
          <a:xfrm>
            <a:off x="684213" y="5418138"/>
            <a:ext cx="80248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3.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Y</a:t>
            </a:r>
            <a:r>
              <a:rPr lang="zh-CN" altLang="en-US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connection</a:t>
            </a:r>
            <a:r>
              <a:rPr lang="zh-CN" altLang="en-US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graphicFrame>
        <p:nvGraphicFramePr>
          <p:cNvPr id="16396" name="对象 16395"/>
          <p:cNvGraphicFramePr/>
          <p:nvPr/>
        </p:nvGraphicFramePr>
        <p:xfrm>
          <a:off x="1948180" y="5884228"/>
          <a:ext cx="3964940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4" imgW="1511300" imgH="215900" progId="Equation.DSMT4">
                  <p:embed/>
                </p:oleObj>
              </mc:Choice>
              <mc:Fallback>
                <p:oleObj name="" r:id="rId4" imgW="1511300" imgH="2159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48180" y="5884228"/>
                        <a:ext cx="3964940" cy="563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90" grpId="0" animBg="1"/>
      <p:bldP spid="16391" grpId="0" bldLvl="0" animBg="1"/>
      <p:bldP spid="16393" grpId="0"/>
      <p:bldP spid="16394" grpId="0"/>
      <p:bldP spid="163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文本框 14337"/>
          <p:cNvSpPr txBox="1"/>
          <p:nvPr/>
        </p:nvSpPr>
        <p:spPr>
          <a:xfrm>
            <a:off x="568325" y="487680"/>
            <a:ext cx="3341370" cy="52197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</a:rPr>
              <a:t>2. Y–</a:t>
            </a:r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 connection</a:t>
            </a:r>
            <a:endParaRPr lang="zh-CN" altLang="en-US" sz="2800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grpSp>
        <p:nvGrpSpPr>
          <p:cNvPr id="14339" name="组合 14338"/>
          <p:cNvGrpSpPr/>
          <p:nvPr/>
        </p:nvGrpSpPr>
        <p:grpSpPr>
          <a:xfrm>
            <a:off x="492125" y="995363"/>
            <a:ext cx="5945188" cy="2719387"/>
            <a:chOff x="310" y="627"/>
            <a:chExt cx="3745" cy="1713"/>
          </a:xfrm>
        </p:grpSpPr>
        <p:sp>
          <p:nvSpPr>
            <p:cNvPr id="38921" name="椭圆 14339"/>
            <p:cNvSpPr/>
            <p:nvPr/>
          </p:nvSpPr>
          <p:spPr>
            <a:xfrm>
              <a:off x="601" y="1602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922" name="椭圆 14340"/>
            <p:cNvSpPr/>
            <p:nvPr/>
          </p:nvSpPr>
          <p:spPr>
            <a:xfrm>
              <a:off x="1117" y="1614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923" name="椭圆 14341"/>
            <p:cNvSpPr/>
            <p:nvPr/>
          </p:nvSpPr>
          <p:spPr>
            <a:xfrm>
              <a:off x="850" y="1086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924" name="直接连接符 14342"/>
            <p:cNvSpPr/>
            <p:nvPr/>
          </p:nvSpPr>
          <p:spPr>
            <a:xfrm>
              <a:off x="997" y="978"/>
              <a:ext cx="0" cy="57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38925" name="直接连接符 14343"/>
            <p:cNvSpPr/>
            <p:nvPr/>
          </p:nvSpPr>
          <p:spPr>
            <a:xfrm>
              <a:off x="997" y="1554"/>
              <a:ext cx="432" cy="33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6" name="直接连接符 14344"/>
            <p:cNvSpPr/>
            <p:nvPr/>
          </p:nvSpPr>
          <p:spPr>
            <a:xfrm flipH="1">
              <a:off x="565" y="1554"/>
              <a:ext cx="432" cy="33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27" name="文本框 14345"/>
            <p:cNvSpPr txBox="1"/>
            <p:nvPr/>
          </p:nvSpPr>
          <p:spPr>
            <a:xfrm>
              <a:off x="793" y="882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28" name="文本框 14346"/>
            <p:cNvSpPr txBox="1"/>
            <p:nvPr/>
          </p:nvSpPr>
          <p:spPr>
            <a:xfrm>
              <a:off x="806" y="1210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29" name="直接连接符 14347"/>
            <p:cNvSpPr/>
            <p:nvPr/>
          </p:nvSpPr>
          <p:spPr>
            <a:xfrm>
              <a:off x="1429" y="1880"/>
              <a:ext cx="0" cy="17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0" name="直接连接符 14348"/>
            <p:cNvSpPr/>
            <p:nvPr/>
          </p:nvSpPr>
          <p:spPr>
            <a:xfrm>
              <a:off x="565" y="1890"/>
              <a:ext cx="0" cy="432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1" name="直接连接符 14349"/>
            <p:cNvSpPr/>
            <p:nvPr/>
          </p:nvSpPr>
          <p:spPr>
            <a:xfrm>
              <a:off x="2806" y="1794"/>
              <a:ext cx="0" cy="528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2" name="直接连接符 14350"/>
            <p:cNvSpPr/>
            <p:nvPr/>
          </p:nvSpPr>
          <p:spPr>
            <a:xfrm>
              <a:off x="1429" y="2052"/>
              <a:ext cx="2347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3" name="任意多边形 14351"/>
            <p:cNvSpPr/>
            <p:nvPr/>
          </p:nvSpPr>
          <p:spPr>
            <a:xfrm>
              <a:off x="3763" y="1813"/>
              <a:ext cx="1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9"/>
                </a:cxn>
              </a:cxnLst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8934" name="直接连接符 14352"/>
            <p:cNvSpPr/>
            <p:nvPr/>
          </p:nvSpPr>
          <p:spPr>
            <a:xfrm>
              <a:off x="566" y="2311"/>
              <a:ext cx="224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5" name="直接连接符 14353"/>
            <p:cNvSpPr/>
            <p:nvPr/>
          </p:nvSpPr>
          <p:spPr>
            <a:xfrm>
              <a:off x="997" y="984"/>
              <a:ext cx="230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36" name="直接连接符 14354"/>
            <p:cNvSpPr/>
            <p:nvPr/>
          </p:nvSpPr>
          <p:spPr>
            <a:xfrm>
              <a:off x="2040" y="916"/>
              <a:ext cx="385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7" name="直接连接符 14355"/>
            <p:cNvSpPr/>
            <p:nvPr/>
          </p:nvSpPr>
          <p:spPr>
            <a:xfrm>
              <a:off x="1926" y="1949"/>
              <a:ext cx="433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8" name="直接连接符 14356"/>
            <p:cNvSpPr/>
            <p:nvPr/>
          </p:nvSpPr>
          <p:spPr>
            <a:xfrm>
              <a:off x="1926" y="2153"/>
              <a:ext cx="431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9" name="文本框 14357"/>
            <p:cNvSpPr txBox="1"/>
            <p:nvPr/>
          </p:nvSpPr>
          <p:spPr>
            <a:xfrm>
              <a:off x="553" y="1842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40" name="文本框 14358"/>
            <p:cNvSpPr txBox="1"/>
            <p:nvPr/>
          </p:nvSpPr>
          <p:spPr>
            <a:xfrm rot="-1800000">
              <a:off x="793" y="1446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41" name="文本框 14359"/>
            <p:cNvSpPr txBox="1"/>
            <p:nvPr/>
          </p:nvSpPr>
          <p:spPr>
            <a:xfrm rot="1800000">
              <a:off x="1009" y="1440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42" name="文本框 14360"/>
            <p:cNvSpPr txBox="1"/>
            <p:nvPr/>
          </p:nvSpPr>
          <p:spPr>
            <a:xfrm>
              <a:off x="1237" y="1830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8943" name="文本框 14361"/>
            <p:cNvSpPr txBox="1"/>
            <p:nvPr/>
          </p:nvSpPr>
          <p:spPr>
            <a:xfrm>
              <a:off x="1033" y="1314"/>
              <a:ext cx="25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4" name="文本框 14362"/>
            <p:cNvSpPr txBox="1"/>
            <p:nvPr/>
          </p:nvSpPr>
          <p:spPr>
            <a:xfrm>
              <a:off x="3196" y="1500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5" name="文本框 14363"/>
            <p:cNvSpPr txBox="1"/>
            <p:nvPr/>
          </p:nvSpPr>
          <p:spPr>
            <a:xfrm>
              <a:off x="3259" y="1278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46" name="文本框 14364"/>
            <p:cNvSpPr txBox="1"/>
            <p:nvPr/>
          </p:nvSpPr>
          <p:spPr>
            <a:xfrm>
              <a:off x="3056" y="1281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47" name="对象 14365"/>
            <p:cNvGraphicFramePr/>
            <p:nvPr/>
          </p:nvGraphicFramePr>
          <p:xfrm>
            <a:off x="541" y="999"/>
            <a:ext cx="31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3" name="" r:id="rId1" imgW="220345" imgH="242570" progId="Equation.3">
                    <p:embed/>
                  </p:oleObj>
                </mc:Choice>
                <mc:Fallback>
                  <p:oleObj name="" r:id="rId1" imgW="220345" imgH="242570" progId="Equation.3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1" y="999"/>
                          <a:ext cx="31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8" name="对象 14366"/>
            <p:cNvGraphicFramePr/>
            <p:nvPr/>
          </p:nvGraphicFramePr>
          <p:xfrm>
            <a:off x="1389" y="1407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" r:id="rId3" imgW="209550" imgH="242570" progId="Equation.3">
                    <p:embed/>
                  </p:oleObj>
                </mc:Choice>
                <mc:Fallback>
                  <p:oleObj name="" r:id="rId3" imgW="209550" imgH="24257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89" y="1407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9" name="对象 14367"/>
            <p:cNvGraphicFramePr/>
            <p:nvPr/>
          </p:nvGraphicFramePr>
          <p:xfrm>
            <a:off x="328" y="1395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4" name="" r:id="rId5" imgW="209550" imgH="242570" progId="Equation.3">
                    <p:embed/>
                  </p:oleObj>
                </mc:Choice>
                <mc:Fallback>
                  <p:oleObj name="" r:id="rId5" imgW="209550" imgH="24257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8" y="1395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0" name="对象 14368"/>
            <p:cNvGraphicFramePr/>
            <p:nvPr/>
          </p:nvGraphicFramePr>
          <p:xfrm>
            <a:off x="2425" y="627"/>
            <a:ext cx="26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" r:id="rId7" imgW="187325" imgH="242570" progId="Equation.3">
                    <p:embed/>
                  </p:oleObj>
                </mc:Choice>
                <mc:Fallback>
                  <p:oleObj name="" r:id="rId7" imgW="187325" imgH="242570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5" y="627"/>
                          <a:ext cx="269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1" name="对象 14369"/>
            <p:cNvGraphicFramePr/>
            <p:nvPr/>
          </p:nvGraphicFramePr>
          <p:xfrm>
            <a:off x="2371" y="1683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8" name="" r:id="rId9" imgW="176530" imgH="242570" progId="Equation.3">
                    <p:embed/>
                  </p:oleObj>
                </mc:Choice>
                <mc:Fallback>
                  <p:oleObj name="" r:id="rId9" imgW="176530" imgH="242570" progId="Equation.3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71" y="1683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2" name="对象 14370"/>
            <p:cNvGraphicFramePr/>
            <p:nvPr/>
          </p:nvGraphicFramePr>
          <p:xfrm>
            <a:off x="2353" y="1989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" name="" r:id="rId11" imgW="176530" imgH="242570" progId="Equation.3">
                    <p:embed/>
                  </p:oleObj>
                </mc:Choice>
                <mc:Fallback>
                  <p:oleObj name="" r:id="rId11" imgW="176530" imgH="242570" progId="Equation.3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53" y="1989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3" name="文本框 14371"/>
            <p:cNvSpPr txBox="1"/>
            <p:nvPr/>
          </p:nvSpPr>
          <p:spPr>
            <a:xfrm>
              <a:off x="868" y="711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4" name="文本框 14372"/>
            <p:cNvSpPr txBox="1"/>
            <p:nvPr/>
          </p:nvSpPr>
          <p:spPr>
            <a:xfrm>
              <a:off x="1434" y="1746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5" name="文本框 14373"/>
            <p:cNvSpPr txBox="1"/>
            <p:nvPr/>
          </p:nvSpPr>
          <p:spPr>
            <a:xfrm>
              <a:off x="310" y="1794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6" name="文本框 14374"/>
            <p:cNvSpPr txBox="1"/>
            <p:nvPr/>
          </p:nvSpPr>
          <p:spPr>
            <a:xfrm>
              <a:off x="3180" y="704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7" name="文本框 14375"/>
            <p:cNvSpPr txBox="1"/>
            <p:nvPr/>
          </p:nvSpPr>
          <p:spPr>
            <a:xfrm>
              <a:off x="3770" y="1644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8" name="文本框 14376"/>
            <p:cNvSpPr txBox="1"/>
            <p:nvPr/>
          </p:nvSpPr>
          <p:spPr>
            <a:xfrm>
              <a:off x="2626" y="1596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59" name="等腰三角形 14377"/>
            <p:cNvSpPr/>
            <p:nvPr/>
          </p:nvSpPr>
          <p:spPr>
            <a:xfrm>
              <a:off x="2806" y="984"/>
              <a:ext cx="970" cy="81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960" name="矩形 14378"/>
            <p:cNvSpPr/>
            <p:nvPr/>
          </p:nvSpPr>
          <p:spPr>
            <a:xfrm rot="-1800000">
              <a:off x="3493" y="1276"/>
              <a:ext cx="102" cy="272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961" name="矩形 14379"/>
            <p:cNvSpPr/>
            <p:nvPr/>
          </p:nvSpPr>
          <p:spPr>
            <a:xfrm rot="1800000">
              <a:off x="2990" y="1268"/>
              <a:ext cx="102" cy="272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962" name="矩形 14380"/>
            <p:cNvSpPr/>
            <p:nvPr/>
          </p:nvSpPr>
          <p:spPr>
            <a:xfrm rot="5400000">
              <a:off x="3254" y="1655"/>
              <a:ext cx="102" cy="272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963" name="椭圆 14381"/>
            <p:cNvSpPr/>
            <p:nvPr/>
          </p:nvSpPr>
          <p:spPr>
            <a:xfrm>
              <a:off x="3271" y="972"/>
              <a:ext cx="45" cy="4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964" name="椭圆 14382"/>
            <p:cNvSpPr/>
            <p:nvPr/>
          </p:nvSpPr>
          <p:spPr>
            <a:xfrm>
              <a:off x="2788" y="1758"/>
              <a:ext cx="45" cy="4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965" name="椭圆 14383"/>
            <p:cNvSpPr/>
            <p:nvPr/>
          </p:nvSpPr>
          <p:spPr>
            <a:xfrm>
              <a:off x="3746" y="1761"/>
              <a:ext cx="45" cy="4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8966" name="直接连接符 14384"/>
            <p:cNvSpPr/>
            <p:nvPr/>
          </p:nvSpPr>
          <p:spPr>
            <a:xfrm rot="3600000">
              <a:off x="3457" y="1312"/>
              <a:ext cx="397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67" name="对象 14385"/>
            <p:cNvGraphicFramePr/>
            <p:nvPr/>
          </p:nvGraphicFramePr>
          <p:xfrm>
            <a:off x="3700" y="1056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13" imgW="209550" imgH="242570" progId="Equation.3">
                    <p:embed/>
                  </p:oleObj>
                </mc:Choice>
                <mc:Fallback>
                  <p:oleObj name="" r:id="rId13" imgW="209550" imgH="242570" progId="Equation.3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00" y="1056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8" name="直接连接符 14386"/>
            <p:cNvSpPr/>
            <p:nvPr/>
          </p:nvSpPr>
          <p:spPr>
            <a:xfrm flipH="1">
              <a:off x="3158" y="1932"/>
              <a:ext cx="433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69" name="对象 14387"/>
            <p:cNvGraphicFramePr/>
            <p:nvPr/>
          </p:nvGraphicFramePr>
          <p:xfrm>
            <a:off x="2902" y="1694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15" imgW="198120" imgH="242570" progId="Equation.3">
                    <p:embed/>
                  </p:oleObj>
                </mc:Choice>
                <mc:Fallback>
                  <p:oleObj name="" r:id="rId15" imgW="198120" imgH="242570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02" y="1694"/>
                          <a:ext cx="28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70" name="直接连接符 14388"/>
            <p:cNvSpPr/>
            <p:nvPr/>
          </p:nvSpPr>
          <p:spPr>
            <a:xfrm rot="7200000" flipH="1">
              <a:off x="2686" y="1365"/>
              <a:ext cx="433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71" name="对象 14389"/>
            <p:cNvGraphicFramePr/>
            <p:nvPr/>
          </p:nvGraphicFramePr>
          <p:xfrm>
            <a:off x="2615" y="1113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" name="" r:id="rId17" imgW="198120" imgH="242570" progId="Equation.3">
                    <p:embed/>
                  </p:oleObj>
                </mc:Choice>
                <mc:Fallback>
                  <p:oleObj name="" r:id="rId17" imgW="198120" imgH="242570" progId="Equation.3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15" y="1113"/>
                          <a:ext cx="28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91" name="对象 14390"/>
          <p:cNvGraphicFramePr/>
          <p:nvPr/>
        </p:nvGraphicFramePr>
        <p:xfrm>
          <a:off x="2771775" y="4581525"/>
          <a:ext cx="3548063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19" imgW="1542415" imgH="804545" progId="Equation.3">
                  <p:embed/>
                </p:oleObj>
              </mc:Choice>
              <mc:Fallback>
                <p:oleObj name="" r:id="rId19" imgW="1542415" imgH="804545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4581525"/>
                        <a:ext cx="3548063" cy="185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2" name="文本框 14391"/>
          <p:cNvSpPr txBox="1"/>
          <p:nvPr/>
        </p:nvSpPr>
        <p:spPr>
          <a:xfrm>
            <a:off x="2049780" y="4149725"/>
            <a:ext cx="64179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The voltage on the load is equal to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line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voltage :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93" name="左大括号 14392"/>
          <p:cNvSpPr/>
          <p:nvPr/>
        </p:nvSpPr>
        <p:spPr>
          <a:xfrm>
            <a:off x="2268538" y="4868863"/>
            <a:ext cx="204787" cy="1431925"/>
          </a:xfrm>
          <a:prstGeom prst="leftBrace">
            <a:avLst>
              <a:gd name="adj1" fmla="val 58009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397" name="文本框 14396"/>
          <p:cNvSpPr txBox="1"/>
          <p:nvPr/>
        </p:nvSpPr>
        <p:spPr>
          <a:xfrm>
            <a:off x="374650" y="4149725"/>
            <a:ext cx="1605280" cy="460375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1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56325" y="260350"/>
            <a:ext cx="2687320" cy="2081530"/>
            <a:chOff x="9695" y="410"/>
            <a:chExt cx="4232" cy="3278"/>
          </a:xfrm>
        </p:grpSpPr>
        <p:graphicFrame>
          <p:nvGraphicFramePr>
            <p:cNvPr id="14394" name="对象 14393"/>
            <p:cNvGraphicFramePr/>
            <p:nvPr/>
          </p:nvGraphicFramePr>
          <p:xfrm>
            <a:off x="9695" y="410"/>
            <a:ext cx="4233" cy="3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" name="" r:id="rId21" imgW="1167765" imgH="903605" progId="Equation.3">
                    <p:embed/>
                  </p:oleObj>
                </mc:Choice>
                <mc:Fallback>
                  <p:oleObj name="" r:id="rId21" imgW="1167765" imgH="903605" progId="Equation.3">
                    <p:embed/>
                    <p:pic>
                      <p:nvPicPr>
                        <p:cNvPr id="0" name="图片 327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695" y="410"/>
                          <a:ext cx="4233" cy="3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9759" y="681"/>
              <a:ext cx="502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3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3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ldLvl="0" animBg="1"/>
      <p:bldP spid="14392" grpId="0"/>
      <p:bldP spid="1439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422" name="对象 15421"/>
          <p:cNvGraphicFramePr/>
          <p:nvPr/>
        </p:nvGraphicFramePr>
        <p:xfrm>
          <a:off x="3492500" y="260350"/>
          <a:ext cx="4157663" cy="299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1" imgW="1806575" imgH="1299845" progId="Equation.3">
                  <p:embed/>
                </p:oleObj>
              </mc:Choice>
              <mc:Fallback>
                <p:oleObj name="" r:id="rId1" imgW="1806575" imgH="1299845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260350"/>
                        <a:ext cx="4157663" cy="299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3" name="左大括号 15422"/>
          <p:cNvSpPr/>
          <p:nvPr/>
        </p:nvSpPr>
        <p:spPr>
          <a:xfrm>
            <a:off x="3059113" y="692150"/>
            <a:ext cx="320675" cy="2190750"/>
          </a:xfrm>
          <a:prstGeom prst="leftBrace">
            <a:avLst>
              <a:gd name="adj1" fmla="val 56677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5424" name="文本框 15423"/>
          <p:cNvSpPr txBox="1"/>
          <p:nvPr/>
        </p:nvSpPr>
        <p:spPr>
          <a:xfrm>
            <a:off x="827088" y="620713"/>
            <a:ext cx="22098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Calculate phase current：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425" name="文本框 15424"/>
          <p:cNvSpPr txBox="1"/>
          <p:nvPr/>
        </p:nvSpPr>
        <p:spPr>
          <a:xfrm>
            <a:off x="755650" y="3141980"/>
            <a:ext cx="22815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Line current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426" name="对象 15425"/>
          <p:cNvGraphicFramePr/>
          <p:nvPr/>
        </p:nvGraphicFramePr>
        <p:xfrm>
          <a:off x="684213" y="3933825"/>
          <a:ext cx="385603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3" imgW="1674495" imgH="804545" progId="Equation.3">
                  <p:embed/>
                </p:oleObj>
              </mc:Choice>
              <mc:Fallback>
                <p:oleObj name="" r:id="rId3" imgW="1674495" imgH="804545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3933825"/>
                        <a:ext cx="3856037" cy="185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27" name="左大括号 15426"/>
          <p:cNvSpPr/>
          <p:nvPr/>
        </p:nvSpPr>
        <p:spPr>
          <a:xfrm>
            <a:off x="323850" y="4292600"/>
            <a:ext cx="320675" cy="1344613"/>
          </a:xfrm>
          <a:prstGeom prst="leftBrace">
            <a:avLst>
              <a:gd name="adj1" fmla="val 34786"/>
              <a:gd name="adj2" fmla="val 50051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5430" name="组合 15429"/>
          <p:cNvGrpSpPr/>
          <p:nvPr/>
        </p:nvGrpSpPr>
        <p:grpSpPr>
          <a:xfrm>
            <a:off x="5076825" y="3141663"/>
            <a:ext cx="3484563" cy="3313112"/>
            <a:chOff x="3270" y="2233"/>
            <a:chExt cx="1863" cy="1845"/>
          </a:xfrm>
        </p:grpSpPr>
        <p:sp>
          <p:nvSpPr>
            <p:cNvPr id="39945" name="直接连接符 15430"/>
            <p:cNvSpPr/>
            <p:nvPr/>
          </p:nvSpPr>
          <p:spPr>
            <a:xfrm>
              <a:off x="3992" y="3168"/>
              <a:ext cx="576" cy="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46" name="直接连接符 15431"/>
            <p:cNvSpPr/>
            <p:nvPr/>
          </p:nvSpPr>
          <p:spPr>
            <a:xfrm rot="-7089965">
              <a:off x="4414" y="2408"/>
              <a:ext cx="27" cy="1008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47" name="文本框 15432"/>
            <p:cNvSpPr txBox="1"/>
            <p:nvPr/>
          </p:nvSpPr>
          <p:spPr>
            <a:xfrm>
              <a:off x="4193" y="2962"/>
              <a:ext cx="278" cy="2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30</a:t>
              </a:r>
              <a:r>
                <a:rPr lang="en-US" altLang="zh-CN" sz="2000" baseline="40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8" name="文本框 15433"/>
            <p:cNvSpPr txBox="1"/>
            <p:nvPr/>
          </p:nvSpPr>
          <p:spPr>
            <a:xfrm>
              <a:off x="3537" y="3116"/>
              <a:ext cx="279" cy="2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30</a:t>
              </a:r>
              <a:r>
                <a:rPr lang="en-US" altLang="zh-CN" sz="2000" baseline="40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49" name="对象 15434"/>
            <p:cNvGraphicFramePr/>
            <p:nvPr/>
          </p:nvGraphicFramePr>
          <p:xfrm>
            <a:off x="4574" y="2941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3" name="" r:id="rId5" imgW="198120" imgH="264160" progId="Equation.3">
                    <p:embed/>
                  </p:oleObj>
                </mc:Choice>
                <mc:Fallback>
                  <p:oleObj name="" r:id="rId5" imgW="198120" imgH="264160" progId="Equation.3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74" y="2941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对象 15435"/>
            <p:cNvGraphicFramePr/>
            <p:nvPr/>
          </p:nvGraphicFramePr>
          <p:xfrm>
            <a:off x="4357" y="3143"/>
            <a:ext cx="35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" name="" r:id="rId7" imgW="242570" imgH="286385" progId="Equation.3">
                    <p:embed/>
                  </p:oleObj>
                </mc:Choice>
                <mc:Fallback>
                  <p:oleObj name="" r:id="rId7" imgW="242570" imgH="286385" progId="Equation.3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57" y="3143"/>
                          <a:ext cx="352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对象 15436"/>
            <p:cNvGraphicFramePr/>
            <p:nvPr/>
          </p:nvGraphicFramePr>
          <p:xfrm>
            <a:off x="4831" y="2382"/>
            <a:ext cx="30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9" imgW="209550" imgH="242570" progId="Equation.3">
                    <p:embed/>
                  </p:oleObj>
                </mc:Choice>
                <mc:Fallback>
                  <p:oleObj name="" r:id="rId9" imgW="209550" imgH="242570" progId="Equation.3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31" y="2382"/>
                          <a:ext cx="30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2" name="任意多边形 15437"/>
            <p:cNvSpPr/>
            <p:nvPr/>
          </p:nvSpPr>
          <p:spPr>
            <a:xfrm rot="-1595087" flipV="1">
              <a:off x="4053" y="3257"/>
              <a:ext cx="84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4" y="47"/>
                </a:cxn>
                <a:cxn ang="0">
                  <a:pos x="84" y="47"/>
                </a:cxn>
                <a:cxn ang="0">
                  <a:pos x="126" y="0"/>
                </a:cxn>
                <a:cxn ang="0">
                  <a:pos x="168" y="47"/>
                </a:cxn>
                <a:cxn ang="0">
                  <a:pos x="166" y="62"/>
                </a:cxn>
                <a:cxn ang="0">
                  <a:pos x="0" y="0"/>
                </a:cxn>
              </a:cxnLst>
              <a:pathLst>
                <a:path w="21631" h="21600" fill="none">
                  <a:moveTo>
                    <a:pt x="0" y="0"/>
                  </a:moveTo>
                  <a:cubicBezTo>
                    <a:pt x="-21" y="0"/>
                    <a:pt x="-10" y="0"/>
                    <a:pt x="0" y="0"/>
                  </a:cubicBezTo>
                  <a:cubicBezTo>
                    <a:pt x="11929" y="0"/>
                    <a:pt x="21600" y="9671"/>
                    <a:pt x="21600" y="21600"/>
                  </a:cubicBezTo>
                </a:path>
                <a:path w="21631" h="21600" stroke="0">
                  <a:moveTo>
                    <a:pt x="21631" y="21600"/>
                  </a:moveTo>
                  <a:cubicBezTo>
                    <a:pt x="21631" y="9671"/>
                    <a:pt x="26473" y="0"/>
                    <a:pt x="32446" y="0"/>
                  </a:cubicBezTo>
                  <a:cubicBezTo>
                    <a:pt x="38419" y="0"/>
                    <a:pt x="43261" y="9671"/>
                    <a:pt x="43261" y="21600"/>
                  </a:cubicBezTo>
                  <a:cubicBezTo>
                    <a:pt x="43261" y="23995"/>
                    <a:pt x="43066" y="26299"/>
                    <a:pt x="42706" y="28447"/>
                  </a:cubicBezTo>
                  <a:lnTo>
                    <a:pt x="0" y="0"/>
                  </a:lnTo>
                  <a:lnTo>
                    <a:pt x="21631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66FF33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53" name="任意多边形 15438"/>
            <p:cNvSpPr/>
            <p:nvPr/>
          </p:nvSpPr>
          <p:spPr>
            <a:xfrm rot="-4831461" flipV="1">
              <a:off x="4121" y="3091"/>
              <a:ext cx="84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4" y="47"/>
                </a:cxn>
                <a:cxn ang="0">
                  <a:pos x="84" y="47"/>
                </a:cxn>
                <a:cxn ang="0">
                  <a:pos x="126" y="0"/>
                </a:cxn>
                <a:cxn ang="0">
                  <a:pos x="168" y="47"/>
                </a:cxn>
                <a:cxn ang="0">
                  <a:pos x="166" y="62"/>
                </a:cxn>
                <a:cxn ang="0">
                  <a:pos x="0" y="0"/>
                </a:cxn>
              </a:cxnLst>
              <a:pathLst>
                <a:path w="21631" h="21600" fill="none">
                  <a:moveTo>
                    <a:pt x="0" y="0"/>
                  </a:moveTo>
                  <a:cubicBezTo>
                    <a:pt x="-21" y="0"/>
                    <a:pt x="-10" y="0"/>
                    <a:pt x="0" y="0"/>
                  </a:cubicBezTo>
                  <a:cubicBezTo>
                    <a:pt x="11929" y="0"/>
                    <a:pt x="21600" y="9671"/>
                    <a:pt x="21600" y="21600"/>
                  </a:cubicBezTo>
                </a:path>
                <a:path w="21631" h="21600" stroke="0">
                  <a:moveTo>
                    <a:pt x="21631" y="21600"/>
                  </a:moveTo>
                  <a:cubicBezTo>
                    <a:pt x="21631" y="9671"/>
                    <a:pt x="26473" y="0"/>
                    <a:pt x="32446" y="0"/>
                  </a:cubicBezTo>
                  <a:cubicBezTo>
                    <a:pt x="38419" y="0"/>
                    <a:pt x="43261" y="9671"/>
                    <a:pt x="43261" y="21600"/>
                  </a:cubicBezTo>
                  <a:cubicBezTo>
                    <a:pt x="43261" y="23995"/>
                    <a:pt x="43066" y="26299"/>
                    <a:pt x="42706" y="28447"/>
                  </a:cubicBezTo>
                  <a:lnTo>
                    <a:pt x="0" y="0"/>
                  </a:lnTo>
                  <a:lnTo>
                    <a:pt x="21631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66FF33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54" name="任意多边形 15439"/>
            <p:cNvSpPr/>
            <p:nvPr/>
          </p:nvSpPr>
          <p:spPr>
            <a:xfrm rot="6444738" flipV="1">
              <a:off x="3791" y="3175"/>
              <a:ext cx="84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4" y="47"/>
                </a:cxn>
                <a:cxn ang="0">
                  <a:pos x="84" y="47"/>
                </a:cxn>
                <a:cxn ang="0">
                  <a:pos x="126" y="0"/>
                </a:cxn>
                <a:cxn ang="0">
                  <a:pos x="168" y="47"/>
                </a:cxn>
                <a:cxn ang="0">
                  <a:pos x="166" y="62"/>
                </a:cxn>
                <a:cxn ang="0">
                  <a:pos x="0" y="0"/>
                </a:cxn>
              </a:cxnLst>
              <a:pathLst>
                <a:path w="21631" h="21600" fill="none">
                  <a:moveTo>
                    <a:pt x="0" y="0"/>
                  </a:moveTo>
                  <a:cubicBezTo>
                    <a:pt x="-21" y="0"/>
                    <a:pt x="-10" y="0"/>
                    <a:pt x="0" y="0"/>
                  </a:cubicBezTo>
                  <a:cubicBezTo>
                    <a:pt x="11929" y="0"/>
                    <a:pt x="21600" y="9671"/>
                    <a:pt x="21600" y="21600"/>
                  </a:cubicBezTo>
                </a:path>
                <a:path w="21631" h="21600" stroke="0">
                  <a:moveTo>
                    <a:pt x="21631" y="21600"/>
                  </a:moveTo>
                  <a:cubicBezTo>
                    <a:pt x="21631" y="9671"/>
                    <a:pt x="26473" y="0"/>
                    <a:pt x="32446" y="0"/>
                  </a:cubicBezTo>
                  <a:cubicBezTo>
                    <a:pt x="38419" y="0"/>
                    <a:pt x="43261" y="9671"/>
                    <a:pt x="43261" y="21600"/>
                  </a:cubicBezTo>
                  <a:cubicBezTo>
                    <a:pt x="43261" y="23995"/>
                    <a:pt x="43066" y="26299"/>
                    <a:pt x="42706" y="28447"/>
                  </a:cubicBezTo>
                  <a:lnTo>
                    <a:pt x="0" y="0"/>
                  </a:lnTo>
                  <a:lnTo>
                    <a:pt x="21631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66FF33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55" name="直接连接符 15440"/>
            <p:cNvSpPr/>
            <p:nvPr/>
          </p:nvSpPr>
          <p:spPr>
            <a:xfrm rot="2292804" flipV="1">
              <a:off x="3975" y="3230"/>
              <a:ext cx="425" cy="85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6" name="直接连接符 15441"/>
            <p:cNvSpPr/>
            <p:nvPr/>
          </p:nvSpPr>
          <p:spPr>
            <a:xfrm rot="1834131">
              <a:off x="3846" y="3298"/>
              <a:ext cx="602" cy="393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9957" name="直接连接符 15442"/>
            <p:cNvSpPr/>
            <p:nvPr/>
          </p:nvSpPr>
          <p:spPr>
            <a:xfrm rot="9480000" flipV="1">
              <a:off x="3598" y="3245"/>
              <a:ext cx="425" cy="85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8" name="直接连接符 15443"/>
            <p:cNvSpPr/>
            <p:nvPr/>
          </p:nvSpPr>
          <p:spPr>
            <a:xfrm rot="-4320000" flipV="1">
              <a:off x="3791" y="2884"/>
              <a:ext cx="424" cy="101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9" name="文本框 15444"/>
            <p:cNvSpPr txBox="1"/>
            <p:nvPr/>
          </p:nvSpPr>
          <p:spPr>
            <a:xfrm rot="2107919">
              <a:off x="4072" y="3266"/>
              <a:ext cx="278" cy="22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30</a:t>
              </a:r>
              <a:r>
                <a:rPr lang="en-US" altLang="zh-CN" sz="2000" baseline="40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60" name="对象 15445"/>
            <p:cNvGraphicFramePr/>
            <p:nvPr/>
          </p:nvGraphicFramePr>
          <p:xfrm>
            <a:off x="4269" y="3662"/>
            <a:ext cx="31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" name="" r:id="rId11" imgW="220345" imgH="286385" progId="Equation.3">
                    <p:embed/>
                  </p:oleObj>
                </mc:Choice>
                <mc:Fallback>
                  <p:oleObj name="" r:id="rId11" imgW="220345" imgH="286385" progId="Equation.3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69" y="3662"/>
                          <a:ext cx="318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1" name="直接连接符 15446"/>
            <p:cNvSpPr/>
            <p:nvPr/>
          </p:nvSpPr>
          <p:spPr>
            <a:xfrm rot="9060000">
              <a:off x="3330" y="2949"/>
              <a:ext cx="602" cy="393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9962" name="直接连接符 15447"/>
            <p:cNvSpPr/>
            <p:nvPr/>
          </p:nvSpPr>
          <p:spPr>
            <a:xfrm rot="-5460000">
              <a:off x="3876" y="2659"/>
              <a:ext cx="602" cy="393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9963" name="任意多边形 15448"/>
            <p:cNvSpPr/>
            <p:nvPr/>
          </p:nvSpPr>
          <p:spPr>
            <a:xfrm rot="-7696915" flipV="1">
              <a:off x="4007" y="2953"/>
              <a:ext cx="84" cy="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84" y="47"/>
                </a:cxn>
                <a:cxn ang="0">
                  <a:pos x="84" y="47"/>
                </a:cxn>
                <a:cxn ang="0">
                  <a:pos x="126" y="0"/>
                </a:cxn>
                <a:cxn ang="0">
                  <a:pos x="168" y="47"/>
                </a:cxn>
                <a:cxn ang="0">
                  <a:pos x="166" y="62"/>
                </a:cxn>
                <a:cxn ang="0">
                  <a:pos x="0" y="0"/>
                </a:cxn>
              </a:cxnLst>
              <a:pathLst>
                <a:path w="21631" h="21600" fill="none">
                  <a:moveTo>
                    <a:pt x="0" y="0"/>
                  </a:moveTo>
                  <a:cubicBezTo>
                    <a:pt x="-21" y="0"/>
                    <a:pt x="-10" y="0"/>
                    <a:pt x="0" y="0"/>
                  </a:cubicBezTo>
                  <a:cubicBezTo>
                    <a:pt x="11929" y="0"/>
                    <a:pt x="21600" y="9671"/>
                    <a:pt x="21600" y="21600"/>
                  </a:cubicBezTo>
                </a:path>
                <a:path w="21631" h="21600" stroke="0">
                  <a:moveTo>
                    <a:pt x="21631" y="21600"/>
                  </a:moveTo>
                  <a:cubicBezTo>
                    <a:pt x="21631" y="9671"/>
                    <a:pt x="26473" y="0"/>
                    <a:pt x="32446" y="0"/>
                  </a:cubicBezTo>
                  <a:cubicBezTo>
                    <a:pt x="38419" y="0"/>
                    <a:pt x="43261" y="9671"/>
                    <a:pt x="43261" y="21600"/>
                  </a:cubicBezTo>
                  <a:cubicBezTo>
                    <a:pt x="43261" y="23995"/>
                    <a:pt x="43066" y="26299"/>
                    <a:pt x="42706" y="28447"/>
                  </a:cubicBezTo>
                  <a:lnTo>
                    <a:pt x="0" y="0"/>
                  </a:lnTo>
                  <a:lnTo>
                    <a:pt x="21631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66FF33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64" name="文本框 15449"/>
            <p:cNvSpPr txBox="1"/>
            <p:nvPr/>
          </p:nvSpPr>
          <p:spPr>
            <a:xfrm rot="-3950795">
              <a:off x="3953" y="2717"/>
              <a:ext cx="290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30</a:t>
              </a:r>
              <a:r>
                <a:rPr lang="en-US" altLang="zh-CN" sz="2000" baseline="40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5" name="直接连接符 15450"/>
            <p:cNvSpPr/>
            <p:nvPr/>
          </p:nvSpPr>
          <p:spPr>
            <a:xfrm rot="-80156" flipH="1">
              <a:off x="4302" y="3366"/>
              <a:ext cx="82" cy="442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9966" name="直接连接符 15451"/>
            <p:cNvSpPr/>
            <p:nvPr/>
          </p:nvSpPr>
          <p:spPr>
            <a:xfrm>
              <a:off x="3270" y="3122"/>
              <a:ext cx="358" cy="29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9967" name="直接连接符 15452"/>
            <p:cNvSpPr/>
            <p:nvPr/>
          </p:nvSpPr>
          <p:spPr>
            <a:xfrm flipV="1">
              <a:off x="4031" y="2563"/>
              <a:ext cx="348" cy="171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9968" name="对象 15453"/>
            <p:cNvGraphicFramePr/>
            <p:nvPr/>
          </p:nvGraphicFramePr>
          <p:xfrm>
            <a:off x="3467" y="3302"/>
            <a:ext cx="35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9" name="" r:id="rId13" imgW="242570" imgH="286385" progId="Equation.3">
                    <p:embed/>
                  </p:oleObj>
                </mc:Choice>
                <mc:Fallback>
                  <p:oleObj name="" r:id="rId13" imgW="242570" imgH="286385" progId="Equation.3">
                    <p:embed/>
                    <p:pic>
                      <p:nvPicPr>
                        <p:cNvPr id="0" name="图片 327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67" y="3302"/>
                          <a:ext cx="352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9" name="对象 15454"/>
            <p:cNvGraphicFramePr/>
            <p:nvPr/>
          </p:nvGraphicFramePr>
          <p:xfrm>
            <a:off x="3721" y="2447"/>
            <a:ext cx="352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" name="" r:id="rId15" imgW="242570" imgH="286385" progId="Equation.3">
                    <p:embed/>
                  </p:oleObj>
                </mc:Choice>
                <mc:Fallback>
                  <p:oleObj name="" r:id="rId15" imgW="242570" imgH="286385" progId="Equation.3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21" y="2447"/>
                          <a:ext cx="352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0" name="对象 15455"/>
            <p:cNvGraphicFramePr/>
            <p:nvPr/>
          </p:nvGraphicFramePr>
          <p:xfrm>
            <a:off x="3287" y="2742"/>
            <a:ext cx="31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" r:id="rId17" imgW="220345" imgH="286385" progId="Equation.3">
                    <p:embed/>
                  </p:oleObj>
                </mc:Choice>
                <mc:Fallback>
                  <p:oleObj name="" r:id="rId17" imgW="220345" imgH="286385" progId="Equation.3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87" y="2742"/>
                          <a:ext cx="318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1" name="对象 15456"/>
            <p:cNvGraphicFramePr/>
            <p:nvPr/>
          </p:nvGraphicFramePr>
          <p:xfrm>
            <a:off x="4326" y="2233"/>
            <a:ext cx="318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" name="" r:id="rId19" imgW="220345" imgH="286385" progId="Equation.3">
                    <p:embed/>
                  </p:oleObj>
                </mc:Choice>
                <mc:Fallback>
                  <p:oleObj name="" r:id="rId19" imgW="220345" imgH="286385" progId="Equation.3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6" y="2233"/>
                          <a:ext cx="318" cy="4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2" name="任意多边形 15457"/>
            <p:cNvSpPr/>
            <p:nvPr/>
          </p:nvSpPr>
          <p:spPr>
            <a:xfrm rot="-4438641" flipV="1">
              <a:off x="4061" y="3138"/>
              <a:ext cx="120" cy="47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36" y="0"/>
                </a:cxn>
                <a:cxn ang="0">
                  <a:pos x="120" y="47"/>
                </a:cxn>
                <a:cxn ang="0">
                  <a:pos x="120" y="47"/>
                </a:cxn>
                <a:cxn ang="0">
                  <a:pos x="120" y="45"/>
                </a:cxn>
                <a:cxn ang="0">
                  <a:pos x="180" y="0"/>
                </a:cxn>
                <a:cxn ang="0">
                  <a:pos x="240" y="45"/>
                </a:cxn>
                <a:cxn ang="0">
                  <a:pos x="231" y="68"/>
                </a:cxn>
                <a:cxn ang="0">
                  <a:pos x="0" y="4"/>
                </a:cxn>
              </a:cxnLst>
              <a:pathLst>
                <a:path w="30824" h="21600" fill="none">
                  <a:moveTo>
                    <a:pt x="0" y="2068"/>
                  </a:moveTo>
                  <a:cubicBezTo>
                    <a:pt x="2794" y="741"/>
                    <a:pt x="5923" y="0"/>
                    <a:pt x="9224" y="0"/>
                  </a:cubicBezTo>
                  <a:cubicBezTo>
                    <a:pt x="21153" y="0"/>
                    <a:pt x="30824" y="9671"/>
                    <a:pt x="30824" y="21600"/>
                  </a:cubicBezTo>
                </a:path>
                <a:path w="30824" h="21600" stroke="0">
                  <a:moveTo>
                    <a:pt x="30824" y="21600"/>
                  </a:moveTo>
                  <a:cubicBezTo>
                    <a:pt x="30811" y="21258"/>
                    <a:pt x="30805" y="20913"/>
                    <a:pt x="30805" y="20567"/>
                  </a:cubicBezTo>
                  <a:cubicBezTo>
                    <a:pt x="30805" y="9209"/>
                    <a:pt x="37705" y="1"/>
                    <a:pt x="46217" y="1"/>
                  </a:cubicBezTo>
                  <a:cubicBezTo>
                    <a:pt x="54729" y="1"/>
                    <a:pt x="61629" y="9209"/>
                    <a:pt x="61629" y="20567"/>
                  </a:cubicBezTo>
                  <a:cubicBezTo>
                    <a:pt x="61629" y="24494"/>
                    <a:pt x="60804" y="28164"/>
                    <a:pt x="59374" y="31284"/>
                  </a:cubicBezTo>
                  <a:lnTo>
                    <a:pt x="0" y="2068"/>
                  </a:lnTo>
                  <a:lnTo>
                    <a:pt x="30824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66FF33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73" name="文本框 15458"/>
            <p:cNvSpPr txBox="1"/>
            <p:nvPr/>
          </p:nvSpPr>
          <p:spPr>
            <a:xfrm>
              <a:off x="4195" y="3212"/>
              <a:ext cx="205" cy="25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endPara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74" name="文本框 15459"/>
            <p:cNvSpPr txBox="1"/>
            <p:nvPr/>
          </p:nvSpPr>
          <p:spPr>
            <a:xfrm>
              <a:off x="4156" y="3069"/>
              <a:ext cx="250" cy="22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lang="en-US" altLang="zh-CN" sz="2000" b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75" name="对象 15460"/>
            <p:cNvGraphicFramePr/>
            <p:nvPr/>
          </p:nvGraphicFramePr>
          <p:xfrm>
            <a:off x="4374" y="3503"/>
            <a:ext cx="366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" name="" r:id="rId21" imgW="254000" imgH="215900" progId="Equation.DSMT4">
                    <p:embed/>
                  </p:oleObj>
                </mc:Choice>
                <mc:Fallback>
                  <p:oleObj name="" r:id="rId21" imgW="254000" imgH="215900" progId="Equation.DSMT4">
                    <p:embed/>
                    <p:pic>
                      <p:nvPicPr>
                        <p:cNvPr id="0" name="图片 3277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CC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74" y="3503"/>
                          <a:ext cx="366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20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24" grpId="0"/>
      <p:bldP spid="154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5" name="文本框 13314"/>
          <p:cNvSpPr txBox="1"/>
          <p:nvPr/>
        </p:nvSpPr>
        <p:spPr>
          <a:xfrm>
            <a:off x="1392873" y="755015"/>
            <a:ext cx="6062662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81000" indent="-381000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(1)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Phase voltage and line voltage on the load are same and balanced.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033" name="文本框 13315"/>
          <p:cNvSpPr txBox="1"/>
          <p:nvPr/>
        </p:nvSpPr>
        <p:spPr>
          <a:xfrm>
            <a:off x="1362075" y="1732280"/>
            <a:ext cx="7219950" cy="14204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81000" indent="-381000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(2)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Line current and phase current are balanced.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The magnitude of the line current is equal to </a:t>
            </a:r>
            <a:r>
              <a:rPr lang="en-US" altLang="zh-CN" b="0" dirty="0">
                <a:solidFill>
                  <a:schemeClr val="bg1"/>
                </a:solidFill>
                <a:ea typeface="楷体_GB2312" panose="02010609030101010101" pitchFamily="49" charset="-122"/>
                <a:cs typeface="Arial" panose="020B0604020202020204" pitchFamily="34" charset="0"/>
                <a:sym typeface="+mn-ea"/>
              </a:rPr>
              <a:t>√3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 times the phase current.</a:t>
            </a:r>
            <a:endParaRPr lang="zh-CN" altLang="en-US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grpSp>
        <p:nvGrpSpPr>
          <p:cNvPr id="13337" name="组合 13336"/>
          <p:cNvGrpSpPr/>
          <p:nvPr/>
        </p:nvGrpSpPr>
        <p:grpSpPr>
          <a:xfrm>
            <a:off x="1692275" y="3213100"/>
            <a:ext cx="5970588" cy="2719388"/>
            <a:chOff x="106" y="2003"/>
            <a:chExt cx="3761" cy="1713"/>
          </a:xfrm>
        </p:grpSpPr>
        <p:sp>
          <p:nvSpPr>
            <p:cNvPr id="40971" name="椭圆 13337"/>
            <p:cNvSpPr/>
            <p:nvPr/>
          </p:nvSpPr>
          <p:spPr>
            <a:xfrm>
              <a:off x="397" y="2978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0972" name="椭圆 13338"/>
            <p:cNvSpPr/>
            <p:nvPr/>
          </p:nvSpPr>
          <p:spPr>
            <a:xfrm>
              <a:off x="913" y="2990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0973" name="椭圆 13339"/>
            <p:cNvSpPr/>
            <p:nvPr/>
          </p:nvSpPr>
          <p:spPr>
            <a:xfrm>
              <a:off x="646" y="2462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0974" name="直接连接符 13340"/>
            <p:cNvSpPr/>
            <p:nvPr/>
          </p:nvSpPr>
          <p:spPr>
            <a:xfrm>
              <a:off x="793" y="2354"/>
              <a:ext cx="0" cy="57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5" name="直接连接符 13341"/>
            <p:cNvSpPr/>
            <p:nvPr/>
          </p:nvSpPr>
          <p:spPr>
            <a:xfrm>
              <a:off x="793" y="2930"/>
              <a:ext cx="432" cy="33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6" name="直接连接符 13342"/>
            <p:cNvSpPr/>
            <p:nvPr/>
          </p:nvSpPr>
          <p:spPr>
            <a:xfrm flipH="1">
              <a:off x="361" y="2930"/>
              <a:ext cx="432" cy="33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7" name="文本框 13343"/>
            <p:cNvSpPr txBox="1"/>
            <p:nvPr/>
          </p:nvSpPr>
          <p:spPr>
            <a:xfrm>
              <a:off x="589" y="2258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978" name="文本框 13344"/>
            <p:cNvSpPr txBox="1"/>
            <p:nvPr/>
          </p:nvSpPr>
          <p:spPr>
            <a:xfrm>
              <a:off x="602" y="2586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979" name="直接连接符 13345"/>
            <p:cNvSpPr/>
            <p:nvPr/>
          </p:nvSpPr>
          <p:spPr>
            <a:xfrm>
              <a:off x="1225" y="3256"/>
              <a:ext cx="0" cy="17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0" name="直接连接符 13346"/>
            <p:cNvSpPr/>
            <p:nvPr/>
          </p:nvSpPr>
          <p:spPr>
            <a:xfrm>
              <a:off x="361" y="3266"/>
              <a:ext cx="0" cy="432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1" name="直接连接符 13347"/>
            <p:cNvSpPr/>
            <p:nvPr/>
          </p:nvSpPr>
          <p:spPr>
            <a:xfrm>
              <a:off x="2602" y="3170"/>
              <a:ext cx="0" cy="528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2" name="直接连接符 13348"/>
            <p:cNvSpPr/>
            <p:nvPr/>
          </p:nvSpPr>
          <p:spPr>
            <a:xfrm>
              <a:off x="1225" y="3428"/>
              <a:ext cx="2347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3" name="任意多边形 13349"/>
            <p:cNvSpPr/>
            <p:nvPr/>
          </p:nvSpPr>
          <p:spPr>
            <a:xfrm>
              <a:off x="3559" y="3189"/>
              <a:ext cx="1" cy="2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49"/>
                </a:cxn>
              </a:cxnLst>
              <a:pathLst>
                <a:path w="1" h="240">
                  <a:moveTo>
                    <a:pt x="0" y="0"/>
                  </a:move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84" name="直接连接符 13350"/>
            <p:cNvSpPr/>
            <p:nvPr/>
          </p:nvSpPr>
          <p:spPr>
            <a:xfrm>
              <a:off x="362" y="3687"/>
              <a:ext cx="224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5" name="直接连接符 13351"/>
            <p:cNvSpPr/>
            <p:nvPr/>
          </p:nvSpPr>
          <p:spPr>
            <a:xfrm>
              <a:off x="793" y="2360"/>
              <a:ext cx="230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6" name="直接连接符 13352"/>
            <p:cNvSpPr/>
            <p:nvPr/>
          </p:nvSpPr>
          <p:spPr>
            <a:xfrm>
              <a:off x="1836" y="2292"/>
              <a:ext cx="385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87" name="直接连接符 13353"/>
            <p:cNvSpPr/>
            <p:nvPr/>
          </p:nvSpPr>
          <p:spPr>
            <a:xfrm>
              <a:off x="1722" y="3325"/>
              <a:ext cx="433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88" name="直接连接符 13354"/>
            <p:cNvSpPr/>
            <p:nvPr/>
          </p:nvSpPr>
          <p:spPr>
            <a:xfrm>
              <a:off x="1722" y="3529"/>
              <a:ext cx="431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0989" name="文本框 13355"/>
            <p:cNvSpPr txBox="1"/>
            <p:nvPr/>
          </p:nvSpPr>
          <p:spPr>
            <a:xfrm>
              <a:off x="349" y="3218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990" name="文本框 13356"/>
            <p:cNvSpPr txBox="1"/>
            <p:nvPr/>
          </p:nvSpPr>
          <p:spPr>
            <a:xfrm rot="-1800000">
              <a:off x="589" y="2822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991" name="文本框 13357"/>
            <p:cNvSpPr txBox="1"/>
            <p:nvPr/>
          </p:nvSpPr>
          <p:spPr>
            <a:xfrm rot="1800000">
              <a:off x="805" y="2816"/>
              <a:ext cx="21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992" name="文本框 13358"/>
            <p:cNvSpPr txBox="1"/>
            <p:nvPr/>
          </p:nvSpPr>
          <p:spPr>
            <a:xfrm>
              <a:off x="1033" y="3206"/>
              <a:ext cx="22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0993" name="文本框 13359"/>
            <p:cNvSpPr txBox="1"/>
            <p:nvPr/>
          </p:nvSpPr>
          <p:spPr>
            <a:xfrm>
              <a:off x="829" y="2690"/>
              <a:ext cx="25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94" name="文本框 13360"/>
            <p:cNvSpPr txBox="1"/>
            <p:nvPr/>
          </p:nvSpPr>
          <p:spPr>
            <a:xfrm>
              <a:off x="3213" y="3140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95" name="文本框 13361"/>
            <p:cNvSpPr txBox="1"/>
            <p:nvPr/>
          </p:nvSpPr>
          <p:spPr>
            <a:xfrm>
              <a:off x="3230" y="2382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96" name="文本框 13362"/>
            <p:cNvSpPr txBox="1"/>
            <p:nvPr/>
          </p:nvSpPr>
          <p:spPr>
            <a:xfrm>
              <a:off x="2707" y="2393"/>
              <a:ext cx="23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97" name="对象 13363"/>
            <p:cNvGraphicFramePr/>
            <p:nvPr/>
          </p:nvGraphicFramePr>
          <p:xfrm>
            <a:off x="337" y="2375"/>
            <a:ext cx="31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6" name="" r:id="rId1" imgW="220345" imgH="242570" progId="Equation.3">
                    <p:embed/>
                  </p:oleObj>
                </mc:Choice>
                <mc:Fallback>
                  <p:oleObj name="" r:id="rId1" imgW="220345" imgH="242570" progId="Equation.3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7" y="2375"/>
                          <a:ext cx="31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8" name="对象 13364"/>
            <p:cNvGraphicFramePr/>
            <p:nvPr/>
          </p:nvGraphicFramePr>
          <p:xfrm>
            <a:off x="1185" y="2783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" name="" r:id="rId3" imgW="209550" imgH="242570" progId="Equation.3">
                    <p:embed/>
                  </p:oleObj>
                </mc:Choice>
                <mc:Fallback>
                  <p:oleObj name="" r:id="rId3" imgW="209550" imgH="242570" progId="Equation.3">
                    <p:embed/>
                    <p:pic>
                      <p:nvPicPr>
                        <p:cNvPr id="0" name="图片 329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85" y="2783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9" name="对象 13365"/>
            <p:cNvGraphicFramePr/>
            <p:nvPr/>
          </p:nvGraphicFramePr>
          <p:xfrm>
            <a:off x="124" y="2771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9" name="" r:id="rId5" imgW="209550" imgH="242570" progId="Equation.3">
                    <p:embed/>
                  </p:oleObj>
                </mc:Choice>
                <mc:Fallback>
                  <p:oleObj name="" r:id="rId5" imgW="209550" imgH="242570" progId="Equation.3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4" y="2771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0" name="对象 13366"/>
            <p:cNvGraphicFramePr/>
            <p:nvPr/>
          </p:nvGraphicFramePr>
          <p:xfrm>
            <a:off x="2221" y="2003"/>
            <a:ext cx="269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name="" r:id="rId7" imgW="187325" imgH="242570" progId="Equation.3">
                    <p:embed/>
                  </p:oleObj>
                </mc:Choice>
                <mc:Fallback>
                  <p:oleObj name="" r:id="rId7" imgW="187325" imgH="242570" progId="Equation.3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21" y="2003"/>
                          <a:ext cx="269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1" name="对象 13367"/>
            <p:cNvGraphicFramePr/>
            <p:nvPr/>
          </p:nvGraphicFramePr>
          <p:xfrm>
            <a:off x="2167" y="3059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7" name="" r:id="rId9" imgW="176530" imgH="242570" progId="Equation.3">
                    <p:embed/>
                  </p:oleObj>
                </mc:Choice>
                <mc:Fallback>
                  <p:oleObj name="" r:id="rId9" imgW="176530" imgH="24257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67" y="3059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2" name="对象 13368"/>
            <p:cNvGraphicFramePr/>
            <p:nvPr/>
          </p:nvGraphicFramePr>
          <p:xfrm>
            <a:off x="2149" y="3365"/>
            <a:ext cx="25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11" imgW="176530" imgH="242570" progId="Equation.3">
                    <p:embed/>
                  </p:oleObj>
                </mc:Choice>
                <mc:Fallback>
                  <p:oleObj name="" r:id="rId11" imgW="176530" imgH="242570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49" y="3365"/>
                          <a:ext cx="253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3" name="文本框 13369"/>
            <p:cNvSpPr txBox="1"/>
            <p:nvPr/>
          </p:nvSpPr>
          <p:spPr>
            <a:xfrm>
              <a:off x="664" y="2087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04" name="文本框 13370"/>
            <p:cNvSpPr txBox="1"/>
            <p:nvPr/>
          </p:nvSpPr>
          <p:spPr>
            <a:xfrm>
              <a:off x="1230" y="3122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05" name="文本框 13371"/>
            <p:cNvSpPr txBox="1"/>
            <p:nvPr/>
          </p:nvSpPr>
          <p:spPr>
            <a:xfrm>
              <a:off x="106" y="3170"/>
              <a:ext cx="33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06" name="文本框 13372"/>
            <p:cNvSpPr txBox="1"/>
            <p:nvPr/>
          </p:nvSpPr>
          <p:spPr>
            <a:xfrm>
              <a:off x="2976" y="2080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07" name="文本框 13373"/>
            <p:cNvSpPr txBox="1"/>
            <p:nvPr/>
          </p:nvSpPr>
          <p:spPr>
            <a:xfrm>
              <a:off x="3566" y="3020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08" name="文本框 13374"/>
            <p:cNvSpPr txBox="1"/>
            <p:nvPr/>
          </p:nvSpPr>
          <p:spPr>
            <a:xfrm>
              <a:off x="2422" y="2972"/>
              <a:ext cx="285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09" name="等腰三角形 13375"/>
            <p:cNvSpPr/>
            <p:nvPr/>
          </p:nvSpPr>
          <p:spPr>
            <a:xfrm>
              <a:off x="2602" y="2360"/>
              <a:ext cx="970" cy="810"/>
            </a:xfrm>
            <a:prstGeom prst="triangle">
              <a:avLst>
                <a:gd name="adj" fmla="val 50000"/>
              </a:avLst>
            </a:prstGeom>
            <a:noFill/>
            <a:ln w="28575" cap="flat" cmpd="sng">
              <a:solidFill>
                <a:srgbClr val="FFCC00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010" name="矩形 13376"/>
            <p:cNvSpPr/>
            <p:nvPr/>
          </p:nvSpPr>
          <p:spPr>
            <a:xfrm rot="-1800000">
              <a:off x="3289" y="2652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rgbClr val="FF99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011" name="矩形 13377"/>
            <p:cNvSpPr/>
            <p:nvPr/>
          </p:nvSpPr>
          <p:spPr>
            <a:xfrm rot="1800000">
              <a:off x="2786" y="2644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rgbClr val="FF99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012" name="矩形 13378"/>
            <p:cNvSpPr/>
            <p:nvPr/>
          </p:nvSpPr>
          <p:spPr>
            <a:xfrm rot="5400000">
              <a:off x="3050" y="3031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rgbClr val="FF99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013" name="椭圆 13379"/>
            <p:cNvSpPr/>
            <p:nvPr/>
          </p:nvSpPr>
          <p:spPr>
            <a:xfrm>
              <a:off x="3067" y="2348"/>
              <a:ext cx="45" cy="4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014" name="椭圆 13380"/>
            <p:cNvSpPr/>
            <p:nvPr/>
          </p:nvSpPr>
          <p:spPr>
            <a:xfrm>
              <a:off x="2584" y="3134"/>
              <a:ext cx="45" cy="4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015" name="椭圆 13381"/>
            <p:cNvSpPr/>
            <p:nvPr/>
          </p:nvSpPr>
          <p:spPr>
            <a:xfrm>
              <a:off x="3542" y="3137"/>
              <a:ext cx="45" cy="4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016" name="直接连接符 13382"/>
            <p:cNvSpPr/>
            <p:nvPr/>
          </p:nvSpPr>
          <p:spPr>
            <a:xfrm rot="3600000">
              <a:off x="3301" y="2844"/>
              <a:ext cx="397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1017" name="对象 13383"/>
            <p:cNvGraphicFramePr/>
            <p:nvPr/>
          </p:nvGraphicFramePr>
          <p:xfrm>
            <a:off x="3566" y="2615"/>
            <a:ext cx="30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name="" r:id="rId13" imgW="209550" imgH="242570" progId="Equation.3">
                    <p:embed/>
                  </p:oleObj>
                </mc:Choice>
                <mc:Fallback>
                  <p:oleObj name="" r:id="rId13" imgW="209550" imgH="242570" progId="Equation.3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66" y="2615"/>
                          <a:ext cx="301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8" name="直接连接符 13384"/>
            <p:cNvSpPr/>
            <p:nvPr/>
          </p:nvSpPr>
          <p:spPr>
            <a:xfrm flipH="1">
              <a:off x="2930" y="3308"/>
              <a:ext cx="300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1019" name="对象 13385"/>
            <p:cNvGraphicFramePr/>
            <p:nvPr/>
          </p:nvGraphicFramePr>
          <p:xfrm>
            <a:off x="2650" y="3082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name="" r:id="rId15" imgW="198120" imgH="242570" progId="Equation.3">
                    <p:embed/>
                  </p:oleObj>
                </mc:Choice>
                <mc:Fallback>
                  <p:oleObj name="" r:id="rId15" imgW="198120" imgH="242570" progId="Equation.3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50" y="3082"/>
                          <a:ext cx="28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0" name="直接连接符 13386"/>
            <p:cNvSpPr/>
            <p:nvPr/>
          </p:nvSpPr>
          <p:spPr>
            <a:xfrm rot="7200000" flipH="1">
              <a:off x="2446" y="2825"/>
              <a:ext cx="433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1021" name="对象 13387"/>
            <p:cNvGraphicFramePr/>
            <p:nvPr/>
          </p:nvGraphicFramePr>
          <p:xfrm>
            <a:off x="2378" y="2546"/>
            <a:ext cx="28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name="" r:id="rId17" imgW="198120" imgH="242570" progId="Equation.3">
                    <p:embed/>
                  </p:oleObj>
                </mc:Choice>
                <mc:Fallback>
                  <p:oleObj name="" r:id="rId17" imgW="198120" imgH="242570" progId="Equation.3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78" y="2546"/>
                          <a:ext cx="287" cy="3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2" name="矩形 13388"/>
            <p:cNvSpPr/>
            <p:nvPr/>
          </p:nvSpPr>
          <p:spPr>
            <a:xfrm rot="10800000">
              <a:off x="3047" y="2530"/>
              <a:ext cx="91" cy="227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023" name="矩形 13389"/>
            <p:cNvSpPr/>
            <p:nvPr/>
          </p:nvSpPr>
          <p:spPr>
            <a:xfrm rot="7200000">
              <a:off x="3266" y="2902"/>
              <a:ext cx="91" cy="227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024" name="矩形 13390"/>
            <p:cNvSpPr/>
            <p:nvPr/>
          </p:nvSpPr>
          <p:spPr>
            <a:xfrm rot="-7200000">
              <a:off x="2791" y="2905"/>
              <a:ext cx="91" cy="227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025" name="直接连接符 13391"/>
            <p:cNvSpPr/>
            <p:nvPr/>
          </p:nvSpPr>
          <p:spPr>
            <a:xfrm>
              <a:off x="3091" y="2366"/>
              <a:ext cx="0" cy="164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26" name="直接连接符 13392"/>
            <p:cNvSpPr/>
            <p:nvPr/>
          </p:nvSpPr>
          <p:spPr>
            <a:xfrm>
              <a:off x="3091" y="2757"/>
              <a:ext cx="0" cy="14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27" name="直接连接符 13393"/>
            <p:cNvSpPr/>
            <p:nvPr/>
          </p:nvSpPr>
          <p:spPr>
            <a:xfrm>
              <a:off x="3091" y="2897"/>
              <a:ext cx="139" cy="69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28" name="直接连接符 13394"/>
            <p:cNvSpPr/>
            <p:nvPr/>
          </p:nvSpPr>
          <p:spPr>
            <a:xfrm>
              <a:off x="3416" y="3076"/>
              <a:ext cx="147" cy="79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29" name="直接连接符 13395"/>
            <p:cNvSpPr/>
            <p:nvPr/>
          </p:nvSpPr>
          <p:spPr>
            <a:xfrm flipV="1">
              <a:off x="2609" y="3082"/>
              <a:ext cx="129" cy="79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30" name="直接连接符 13396"/>
            <p:cNvSpPr/>
            <p:nvPr/>
          </p:nvSpPr>
          <p:spPr>
            <a:xfrm flipV="1">
              <a:off x="2940" y="2894"/>
              <a:ext cx="151" cy="81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31" name="椭圆 13397"/>
            <p:cNvSpPr/>
            <p:nvPr/>
          </p:nvSpPr>
          <p:spPr>
            <a:xfrm>
              <a:off x="3064" y="2879"/>
              <a:ext cx="45" cy="4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032" name="文本框 13398"/>
            <p:cNvSpPr txBox="1"/>
            <p:nvPr/>
          </p:nvSpPr>
          <p:spPr>
            <a:xfrm>
              <a:off x="2990" y="2844"/>
              <a:ext cx="223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402" name="组合 13401"/>
          <p:cNvGrpSpPr/>
          <p:nvPr/>
        </p:nvGrpSpPr>
        <p:grpSpPr>
          <a:xfrm>
            <a:off x="7667625" y="2924175"/>
            <a:ext cx="914400" cy="609600"/>
            <a:chOff x="4092" y="2067"/>
            <a:chExt cx="576" cy="384"/>
          </a:xfrm>
        </p:grpSpPr>
        <p:sp>
          <p:nvSpPr>
            <p:cNvPr id="40969" name="矩形标注 13402" descr="信纸"/>
            <p:cNvSpPr/>
            <p:nvPr/>
          </p:nvSpPr>
          <p:spPr>
            <a:xfrm>
              <a:off x="4092" y="2067"/>
              <a:ext cx="576" cy="384"/>
            </a:xfrm>
            <a:prstGeom prst="wedgeRectCallout">
              <a:avLst>
                <a:gd name="adj1" fmla="val -131426"/>
                <a:gd name="adj2" fmla="val 111981"/>
              </a:avLst>
            </a:prstGeom>
            <a:blipFill rotWithShape="1">
              <a:blip r:embed="rId19"/>
            </a:blipFill>
            <a:ln w="9525">
              <a:noFill/>
            </a:ln>
          </p:spPr>
          <p:txBody>
            <a:bodyPr wrap="none" anchor="ctr"/>
            <a:p>
              <a:pPr algn="ctr" eaLnBrk="1" hangingPunct="1">
                <a:spcBef>
                  <a:spcPct val="50000"/>
                </a:spcBef>
              </a:pP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0" name="文本框 13403" descr="信纸"/>
            <p:cNvSpPr txBox="1"/>
            <p:nvPr/>
          </p:nvSpPr>
          <p:spPr>
            <a:xfrm>
              <a:off x="4189" y="2108"/>
              <a:ext cx="410" cy="288"/>
            </a:xfrm>
            <a:prstGeom prst="rect">
              <a:avLst/>
            </a:prstGeom>
            <a:blipFill rotWithShape="1">
              <a:blip r:embed="rId19"/>
            </a:blipFill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Z/3</a:t>
              </a:r>
              <a:endPara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405" name="文本框 13404"/>
          <p:cNvSpPr txBox="1"/>
          <p:nvPr/>
        </p:nvSpPr>
        <p:spPr>
          <a:xfrm>
            <a:off x="27305" y="100330"/>
            <a:ext cx="2071370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06" name="文本框 13405"/>
          <p:cNvSpPr txBox="1"/>
          <p:nvPr/>
        </p:nvSpPr>
        <p:spPr>
          <a:xfrm>
            <a:off x="396240" y="3068955"/>
            <a:ext cx="1583690" cy="460375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2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405" grpId="0" bldLvl="0" animBg="1"/>
      <p:bldP spid="13406" grpId="0" bldLvl="0" animBg="1"/>
      <p:bldP spid="410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对象 12289"/>
          <p:cNvGraphicFramePr/>
          <p:nvPr/>
        </p:nvGraphicFramePr>
        <p:xfrm>
          <a:off x="3714750" y="204788"/>
          <a:ext cx="4208463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" imgW="1828800" imgH="451485" progId="Equation.3">
                  <p:embed/>
                </p:oleObj>
              </mc:Choice>
              <mc:Fallback>
                <p:oleObj name="" r:id="rId1" imgW="1828800" imgH="451485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14750" y="204788"/>
                        <a:ext cx="4208463" cy="1039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1" name="组合 12290"/>
          <p:cNvGrpSpPr/>
          <p:nvPr/>
        </p:nvGrpSpPr>
        <p:grpSpPr>
          <a:xfrm>
            <a:off x="671513" y="185738"/>
            <a:ext cx="2928937" cy="2154237"/>
            <a:chOff x="3915" y="2282"/>
            <a:chExt cx="1845" cy="1357"/>
          </a:xfrm>
        </p:grpSpPr>
        <p:sp>
          <p:nvSpPr>
            <p:cNvPr id="42011" name="矩形 12291"/>
            <p:cNvSpPr/>
            <p:nvPr/>
          </p:nvSpPr>
          <p:spPr>
            <a:xfrm>
              <a:off x="5260" y="2895"/>
              <a:ext cx="102" cy="295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2012" name="椭圆 12292"/>
            <p:cNvSpPr/>
            <p:nvPr/>
          </p:nvSpPr>
          <p:spPr>
            <a:xfrm>
              <a:off x="4169" y="2871"/>
              <a:ext cx="295" cy="295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2013" name="直接连接符 12293"/>
            <p:cNvSpPr/>
            <p:nvPr/>
          </p:nvSpPr>
          <p:spPr>
            <a:xfrm>
              <a:off x="4322" y="2649"/>
              <a:ext cx="0" cy="82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4" name="直接连接符 12294"/>
            <p:cNvSpPr/>
            <p:nvPr/>
          </p:nvSpPr>
          <p:spPr>
            <a:xfrm>
              <a:off x="5309" y="2649"/>
              <a:ext cx="0" cy="24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5" name="直接连接符 12295"/>
            <p:cNvSpPr/>
            <p:nvPr/>
          </p:nvSpPr>
          <p:spPr>
            <a:xfrm>
              <a:off x="5309" y="3190"/>
              <a:ext cx="0" cy="281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6" name="直接连接符 12296"/>
            <p:cNvSpPr/>
            <p:nvPr/>
          </p:nvSpPr>
          <p:spPr>
            <a:xfrm>
              <a:off x="4322" y="3471"/>
              <a:ext cx="987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7" name="直接连接符 12297"/>
            <p:cNvSpPr/>
            <p:nvPr/>
          </p:nvSpPr>
          <p:spPr>
            <a:xfrm>
              <a:off x="4322" y="2649"/>
              <a:ext cx="987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8" name="文本框 12298"/>
            <p:cNvSpPr txBox="1"/>
            <p:nvPr/>
          </p:nvSpPr>
          <p:spPr>
            <a:xfrm>
              <a:off x="4131" y="2649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9" name="文本框 12299"/>
            <p:cNvSpPr txBox="1"/>
            <p:nvPr/>
          </p:nvSpPr>
          <p:spPr>
            <a:xfrm>
              <a:off x="4137" y="3106"/>
              <a:ext cx="2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020" name="对象 12300"/>
            <p:cNvGraphicFramePr/>
            <p:nvPr/>
          </p:nvGraphicFramePr>
          <p:xfrm>
            <a:off x="3915" y="2796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" r:id="rId3" imgW="198120" imgH="264160" progId="Equation.3">
                    <p:embed/>
                  </p:oleObj>
                </mc:Choice>
                <mc:Fallback>
                  <p:oleObj name="" r:id="rId3" imgW="198120" imgH="264160" progId="Equation.3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15" y="2796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1" name="直接连接符 12301"/>
            <p:cNvSpPr/>
            <p:nvPr/>
          </p:nvSpPr>
          <p:spPr>
            <a:xfrm>
              <a:off x="4634" y="2577"/>
              <a:ext cx="34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2022" name="对象 12302"/>
            <p:cNvGraphicFramePr/>
            <p:nvPr/>
          </p:nvGraphicFramePr>
          <p:xfrm>
            <a:off x="4972" y="2282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" name="" r:id="rId5" imgW="187325" imgH="242570" progId="Equation.3">
                    <p:embed/>
                  </p:oleObj>
                </mc:Choice>
                <mc:Fallback>
                  <p:oleObj name="" r:id="rId5" imgW="187325" imgH="242570" progId="Equation.3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72" y="2282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3" name="文本框 12303"/>
            <p:cNvSpPr txBox="1"/>
            <p:nvPr/>
          </p:nvSpPr>
          <p:spPr>
            <a:xfrm>
              <a:off x="4089" y="2451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4" name="文本框 12304"/>
            <p:cNvSpPr txBox="1"/>
            <p:nvPr/>
          </p:nvSpPr>
          <p:spPr>
            <a:xfrm>
              <a:off x="4092" y="3351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5" name="文本框 12305"/>
            <p:cNvSpPr txBox="1"/>
            <p:nvPr/>
          </p:nvSpPr>
          <p:spPr>
            <a:xfrm>
              <a:off x="5296" y="3345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6" name="文本框 12306"/>
            <p:cNvSpPr txBox="1"/>
            <p:nvPr/>
          </p:nvSpPr>
          <p:spPr>
            <a:xfrm>
              <a:off x="5276" y="2409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7" name="文本框 12307"/>
            <p:cNvSpPr txBox="1"/>
            <p:nvPr/>
          </p:nvSpPr>
          <p:spPr>
            <a:xfrm>
              <a:off x="5354" y="2902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Z/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309" name="对象 12308"/>
          <p:cNvGraphicFramePr/>
          <p:nvPr/>
        </p:nvGraphicFramePr>
        <p:xfrm>
          <a:off x="3709988" y="1127125"/>
          <a:ext cx="50958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7" imgW="2214245" imgH="396875" progId="Equation.3">
                  <p:embed/>
                </p:oleObj>
              </mc:Choice>
              <mc:Fallback>
                <p:oleObj name="" r:id="rId7" imgW="2214245" imgH="396875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9988" y="1127125"/>
                        <a:ext cx="5095875" cy="912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10" name="对象 12309"/>
          <p:cNvGraphicFramePr/>
          <p:nvPr/>
        </p:nvGraphicFramePr>
        <p:xfrm>
          <a:off x="3638550" y="1925638"/>
          <a:ext cx="461486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9" imgW="2005330" imgH="253365" progId="Equation.3">
                  <p:embed/>
                </p:oleObj>
              </mc:Choice>
              <mc:Fallback>
                <p:oleObj name="" r:id="rId9" imgW="2005330" imgH="253365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38550" y="1925638"/>
                        <a:ext cx="4614863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1" name="文本框 12310"/>
          <p:cNvSpPr txBox="1"/>
          <p:nvPr/>
        </p:nvSpPr>
        <p:spPr>
          <a:xfrm>
            <a:off x="2268855" y="2708275"/>
            <a:ext cx="67703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Applying a single-phase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equivalent circuit for calculating phase current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.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pSp>
        <p:nvGrpSpPr>
          <p:cNvPr id="12312" name="组合 12311"/>
          <p:cNvGrpSpPr/>
          <p:nvPr/>
        </p:nvGrpSpPr>
        <p:grpSpPr>
          <a:xfrm>
            <a:off x="520700" y="3576638"/>
            <a:ext cx="3079750" cy="2154237"/>
            <a:chOff x="1655" y="2421"/>
            <a:chExt cx="1940" cy="1357"/>
          </a:xfrm>
        </p:grpSpPr>
        <p:sp>
          <p:nvSpPr>
            <p:cNvPr id="41994" name="矩形 12312"/>
            <p:cNvSpPr/>
            <p:nvPr/>
          </p:nvSpPr>
          <p:spPr>
            <a:xfrm>
              <a:off x="3095" y="3034"/>
              <a:ext cx="102" cy="295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995" name="椭圆 12313"/>
            <p:cNvSpPr/>
            <p:nvPr/>
          </p:nvSpPr>
          <p:spPr>
            <a:xfrm>
              <a:off x="2004" y="3010"/>
              <a:ext cx="295" cy="295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1996" name="直接连接符 12314"/>
            <p:cNvSpPr/>
            <p:nvPr/>
          </p:nvSpPr>
          <p:spPr>
            <a:xfrm>
              <a:off x="2157" y="2788"/>
              <a:ext cx="0" cy="82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7" name="直接连接符 12315"/>
            <p:cNvSpPr/>
            <p:nvPr/>
          </p:nvSpPr>
          <p:spPr>
            <a:xfrm>
              <a:off x="3144" y="2788"/>
              <a:ext cx="0" cy="24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8" name="直接连接符 12316"/>
            <p:cNvSpPr/>
            <p:nvPr/>
          </p:nvSpPr>
          <p:spPr>
            <a:xfrm>
              <a:off x="3144" y="3329"/>
              <a:ext cx="0" cy="281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9" name="直接连接符 12317"/>
            <p:cNvSpPr/>
            <p:nvPr/>
          </p:nvSpPr>
          <p:spPr>
            <a:xfrm>
              <a:off x="2157" y="3610"/>
              <a:ext cx="987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0" name="直接连接符 12318"/>
            <p:cNvSpPr/>
            <p:nvPr/>
          </p:nvSpPr>
          <p:spPr>
            <a:xfrm>
              <a:off x="2157" y="2788"/>
              <a:ext cx="987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1" name="文本框 12319"/>
            <p:cNvSpPr txBox="1"/>
            <p:nvPr/>
          </p:nvSpPr>
          <p:spPr>
            <a:xfrm>
              <a:off x="1966" y="2788"/>
              <a:ext cx="25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2" name="文本框 12320"/>
            <p:cNvSpPr txBox="1"/>
            <p:nvPr/>
          </p:nvSpPr>
          <p:spPr>
            <a:xfrm>
              <a:off x="1972" y="3245"/>
              <a:ext cx="25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003" name="对象 12321"/>
            <p:cNvGraphicFramePr/>
            <p:nvPr/>
          </p:nvGraphicFramePr>
          <p:xfrm>
            <a:off x="1655" y="2927"/>
            <a:ext cx="382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name="" r:id="rId11" imgW="264160" imgH="275590" progId="Equation.3">
                    <p:embed/>
                  </p:oleObj>
                </mc:Choice>
                <mc:Fallback>
                  <p:oleObj name="" r:id="rId11" imgW="264160" imgH="275590" progId="Equation.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55" y="2927"/>
                          <a:ext cx="382" cy="3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直接连接符 12322"/>
            <p:cNvSpPr/>
            <p:nvPr/>
          </p:nvSpPr>
          <p:spPr>
            <a:xfrm>
              <a:off x="2469" y="2716"/>
              <a:ext cx="34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2005" name="对象 12323"/>
            <p:cNvGraphicFramePr/>
            <p:nvPr/>
          </p:nvGraphicFramePr>
          <p:xfrm>
            <a:off x="2798" y="2421"/>
            <a:ext cx="28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" r:id="rId13" imgW="198120" imgH="242570" progId="Equation.3">
                    <p:embed/>
                  </p:oleObj>
                </mc:Choice>
                <mc:Fallback>
                  <p:oleObj name="" r:id="rId13" imgW="198120" imgH="242570" progId="Equation.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98" y="2421"/>
                          <a:ext cx="28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6" name="文本框 12324"/>
            <p:cNvSpPr txBox="1"/>
            <p:nvPr/>
          </p:nvSpPr>
          <p:spPr>
            <a:xfrm>
              <a:off x="1924" y="2590"/>
              <a:ext cx="25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7" name="文本框 12325"/>
            <p:cNvSpPr txBox="1"/>
            <p:nvPr/>
          </p:nvSpPr>
          <p:spPr>
            <a:xfrm>
              <a:off x="1927" y="3490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8" name="文本框 12326"/>
            <p:cNvSpPr txBox="1"/>
            <p:nvPr/>
          </p:nvSpPr>
          <p:spPr>
            <a:xfrm>
              <a:off x="3131" y="3484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9" name="文本框 12327"/>
            <p:cNvSpPr txBox="1"/>
            <p:nvPr/>
          </p:nvSpPr>
          <p:spPr>
            <a:xfrm>
              <a:off x="3111" y="2548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0" name="文本框 12328"/>
            <p:cNvSpPr txBox="1"/>
            <p:nvPr/>
          </p:nvSpPr>
          <p:spPr>
            <a:xfrm>
              <a:off x="3189" y="3041"/>
              <a:ext cx="40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330" name="对象 12329"/>
          <p:cNvGraphicFramePr/>
          <p:nvPr/>
        </p:nvGraphicFramePr>
        <p:xfrm>
          <a:off x="3797459" y="3631883"/>
          <a:ext cx="4528820" cy="231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5" imgW="1968500" imgH="1002665" progId="Equation.DSMT4">
                  <p:embed/>
                </p:oleObj>
              </mc:Choice>
              <mc:Fallback>
                <p:oleObj name="" r:id="rId15" imgW="1968500" imgH="1002665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97459" y="3631883"/>
                        <a:ext cx="4528820" cy="23120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1" name="文本框 12330"/>
          <p:cNvSpPr txBox="1"/>
          <p:nvPr/>
        </p:nvSpPr>
        <p:spPr>
          <a:xfrm>
            <a:off x="459105" y="2708275"/>
            <a:ext cx="1539240" cy="460375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3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/>
      <p:bldP spid="12331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11265"/>
          <p:cNvSpPr txBox="1"/>
          <p:nvPr/>
        </p:nvSpPr>
        <p:spPr>
          <a:xfrm>
            <a:off x="274955" y="142875"/>
            <a:ext cx="8006080" cy="953135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ts val="0"/>
              </a:spcBef>
              <a:buClrTx/>
              <a:buSzTx/>
            </a:pPr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</a:rPr>
              <a:t>3. Calculation of balanced three-phase circuit with </a:t>
            </a:r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 connected source </a:t>
            </a:r>
            <a:endParaRPr lang="en-US" altLang="zh-CN" sz="2800" i="1" dirty="0">
              <a:solidFill>
                <a:schemeClr val="bg1"/>
              </a:solidFill>
              <a:ea typeface="仿宋_GB2312" panose="0201060903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1346" name="文本框 11345"/>
          <p:cNvSpPr txBox="1"/>
          <p:nvPr/>
        </p:nvSpPr>
        <p:spPr>
          <a:xfrm>
            <a:off x="539750" y="4364990"/>
            <a:ext cx="3600450" cy="230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</a:pP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Replacing the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connect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ed source with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Y connect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ed source, then calculate applying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Y–Y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，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Y– 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connection.</a:t>
            </a:r>
            <a:endParaRPr lang="zh-CN" altLang="en-US" b="0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  <a:sym typeface="Symbol" panose="05050102010706020507" pitchFamily="18" charset="2"/>
            </a:endParaRPr>
          </a:p>
        </p:txBody>
      </p:sp>
      <p:grpSp>
        <p:nvGrpSpPr>
          <p:cNvPr id="11450" name="组合 11449"/>
          <p:cNvGrpSpPr/>
          <p:nvPr/>
        </p:nvGrpSpPr>
        <p:grpSpPr>
          <a:xfrm>
            <a:off x="539750" y="1196340"/>
            <a:ext cx="4013200" cy="3076575"/>
            <a:chOff x="340" y="618"/>
            <a:chExt cx="2528" cy="1938"/>
          </a:xfrm>
        </p:grpSpPr>
        <p:sp>
          <p:nvSpPr>
            <p:cNvPr id="43065" name="椭圆 11351"/>
            <p:cNvSpPr/>
            <p:nvPr/>
          </p:nvSpPr>
          <p:spPr>
            <a:xfrm rot="-1800000">
              <a:off x="1109" y="1360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3066" name="直接连接符 11352"/>
            <p:cNvSpPr/>
            <p:nvPr/>
          </p:nvSpPr>
          <p:spPr>
            <a:xfrm rot="-1800000" flipH="1">
              <a:off x="1246" y="1007"/>
              <a:ext cx="17" cy="99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43067" name="椭圆 11353"/>
            <p:cNvSpPr/>
            <p:nvPr/>
          </p:nvSpPr>
          <p:spPr>
            <a:xfrm rot="-1800000">
              <a:off x="1480" y="1919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3068" name="文本框 11354"/>
            <p:cNvSpPr txBox="1"/>
            <p:nvPr/>
          </p:nvSpPr>
          <p:spPr>
            <a:xfrm rot="-1800000">
              <a:off x="1099" y="1164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69" name="文本框 11355"/>
            <p:cNvSpPr txBox="1"/>
            <p:nvPr/>
          </p:nvSpPr>
          <p:spPr>
            <a:xfrm rot="-1800000">
              <a:off x="1300" y="148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70" name="椭圆 11357"/>
            <p:cNvSpPr/>
            <p:nvPr/>
          </p:nvSpPr>
          <p:spPr>
            <a:xfrm rot="5400000">
              <a:off x="895" y="1793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3071" name="直接连接符 11358"/>
            <p:cNvSpPr/>
            <p:nvPr/>
          </p:nvSpPr>
          <p:spPr>
            <a:xfrm rot="-5400000" flipH="1" flipV="1">
              <a:off x="1009" y="1446"/>
              <a:ext cx="6" cy="99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2" name="椭圆 11359"/>
            <p:cNvSpPr/>
            <p:nvPr/>
          </p:nvSpPr>
          <p:spPr>
            <a:xfrm rot="5400000">
              <a:off x="506" y="1922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3073" name="文本框 11360"/>
            <p:cNvSpPr txBox="1"/>
            <p:nvPr/>
          </p:nvSpPr>
          <p:spPr>
            <a:xfrm rot="5400000">
              <a:off x="1162" y="1935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74" name="文本框 11361"/>
            <p:cNvSpPr txBox="1"/>
            <p:nvPr/>
          </p:nvSpPr>
          <p:spPr>
            <a:xfrm>
              <a:off x="710" y="1876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75" name="椭圆 11362"/>
            <p:cNvSpPr/>
            <p:nvPr/>
          </p:nvSpPr>
          <p:spPr>
            <a:xfrm rot="-9000000">
              <a:off x="620" y="1377"/>
              <a:ext cx="271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3076" name="直接连接符 11363"/>
            <p:cNvSpPr/>
            <p:nvPr/>
          </p:nvSpPr>
          <p:spPr>
            <a:xfrm rot="-9000000">
              <a:off x="750" y="1019"/>
              <a:ext cx="13" cy="98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43077" name="椭圆 11364"/>
            <p:cNvSpPr/>
            <p:nvPr/>
          </p:nvSpPr>
          <p:spPr>
            <a:xfrm rot="-9000000">
              <a:off x="990" y="1051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3078" name="文本框 11365"/>
            <p:cNvSpPr txBox="1"/>
            <p:nvPr/>
          </p:nvSpPr>
          <p:spPr>
            <a:xfrm rot="-9000000">
              <a:off x="523" y="156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79" name="文本框 11366"/>
            <p:cNvSpPr txBox="1"/>
            <p:nvPr/>
          </p:nvSpPr>
          <p:spPr>
            <a:xfrm rot="-9000000">
              <a:off x="726" y="118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80" name="直接连接符 11371"/>
            <p:cNvSpPr/>
            <p:nvPr/>
          </p:nvSpPr>
          <p:spPr>
            <a:xfrm>
              <a:off x="1012" y="1070"/>
              <a:ext cx="1535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3081" name="直接连接符 11372"/>
            <p:cNvSpPr/>
            <p:nvPr/>
          </p:nvSpPr>
          <p:spPr>
            <a:xfrm>
              <a:off x="1496" y="1939"/>
              <a:ext cx="1027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3082" name="任意多边形 11373"/>
            <p:cNvSpPr/>
            <p:nvPr/>
          </p:nvSpPr>
          <p:spPr>
            <a:xfrm>
              <a:off x="519" y="1942"/>
              <a:ext cx="1998" cy="4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92"/>
                </a:cxn>
                <a:cxn ang="0">
                  <a:pos x="1998" y="492"/>
                </a:cxn>
              </a:cxnLst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3083" name="椭圆 11374"/>
            <p:cNvSpPr/>
            <p:nvPr/>
          </p:nvSpPr>
          <p:spPr>
            <a:xfrm>
              <a:off x="2541" y="1046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3084" name="椭圆 11375"/>
            <p:cNvSpPr/>
            <p:nvPr/>
          </p:nvSpPr>
          <p:spPr>
            <a:xfrm>
              <a:off x="2517" y="1919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3085" name="椭圆 11376"/>
            <p:cNvSpPr/>
            <p:nvPr/>
          </p:nvSpPr>
          <p:spPr>
            <a:xfrm>
              <a:off x="2523" y="2402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3086" name="文本框 11377"/>
            <p:cNvSpPr txBox="1"/>
            <p:nvPr/>
          </p:nvSpPr>
          <p:spPr>
            <a:xfrm>
              <a:off x="2570" y="92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87" name="文本框 11378"/>
            <p:cNvSpPr txBox="1"/>
            <p:nvPr/>
          </p:nvSpPr>
          <p:spPr>
            <a:xfrm>
              <a:off x="2565" y="182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88" name="文本框 11379"/>
            <p:cNvSpPr txBox="1"/>
            <p:nvPr/>
          </p:nvSpPr>
          <p:spPr>
            <a:xfrm>
              <a:off x="2564" y="2306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89" name="对象 11380"/>
            <p:cNvGraphicFramePr/>
            <p:nvPr/>
          </p:nvGraphicFramePr>
          <p:xfrm>
            <a:off x="858" y="2004"/>
            <a:ext cx="380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4" name="" r:id="rId1" imgW="264160" imgH="242570" progId="Equation.3">
                    <p:embed/>
                  </p:oleObj>
                </mc:Choice>
                <mc:Fallback>
                  <p:oleObj name="" r:id="rId1" imgW="264160" imgH="242570" progId="Equation.3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58" y="2004"/>
                          <a:ext cx="380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0" name="对象 11381"/>
            <p:cNvGraphicFramePr/>
            <p:nvPr/>
          </p:nvGraphicFramePr>
          <p:xfrm>
            <a:off x="340" y="1071"/>
            <a:ext cx="36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5" name="" r:id="rId3" imgW="253365" imgH="242570" progId="Equation.3">
                    <p:embed/>
                  </p:oleObj>
                </mc:Choice>
                <mc:Fallback>
                  <p:oleObj name="" r:id="rId3" imgW="253365" imgH="242570" progId="Equation.3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" y="1071"/>
                          <a:ext cx="364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1" name="对象 11382"/>
            <p:cNvGraphicFramePr/>
            <p:nvPr/>
          </p:nvGraphicFramePr>
          <p:xfrm>
            <a:off x="1383" y="1117"/>
            <a:ext cx="379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6" name="" r:id="rId5" imgW="264160" imgH="242570" progId="Equation.3">
                    <p:embed/>
                  </p:oleObj>
                </mc:Choice>
                <mc:Fallback>
                  <p:oleObj name="" r:id="rId5" imgW="264160" imgH="242570" progId="Equation.3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83" y="1117"/>
                          <a:ext cx="379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92" name="直接连接符 11383"/>
            <p:cNvSpPr/>
            <p:nvPr/>
          </p:nvSpPr>
          <p:spPr>
            <a:xfrm>
              <a:off x="2128" y="1112"/>
              <a:ext cx="0" cy="78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93" name="直接连接符 11384"/>
            <p:cNvSpPr/>
            <p:nvPr/>
          </p:nvSpPr>
          <p:spPr>
            <a:xfrm>
              <a:off x="2132" y="1992"/>
              <a:ext cx="0" cy="38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3094" name="对象 11385"/>
            <p:cNvGraphicFramePr/>
            <p:nvPr/>
          </p:nvGraphicFramePr>
          <p:xfrm>
            <a:off x="2128" y="1284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" name="" r:id="rId7" imgW="253365" imgH="253365" progId="Equation.3">
                    <p:embed/>
                  </p:oleObj>
                </mc:Choice>
                <mc:Fallback>
                  <p:oleObj name="" r:id="rId7" imgW="253365" imgH="253365" progId="Equation.3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8" y="1284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5" name="对象 11386"/>
            <p:cNvGraphicFramePr/>
            <p:nvPr/>
          </p:nvGraphicFramePr>
          <p:xfrm>
            <a:off x="2137" y="1966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3" name="" r:id="rId9" imgW="242570" imgH="253365" progId="Equation.3">
                    <p:embed/>
                  </p:oleObj>
                </mc:Choice>
                <mc:Fallback>
                  <p:oleObj name="" r:id="rId9" imgW="242570" imgH="253365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37" y="1966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96" name="直接连接符 11387"/>
            <p:cNvSpPr/>
            <p:nvPr/>
          </p:nvSpPr>
          <p:spPr>
            <a:xfrm flipH="1" flipV="1">
              <a:off x="2487" y="1160"/>
              <a:ext cx="0" cy="117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97" name="直接连接符 11388"/>
            <p:cNvSpPr/>
            <p:nvPr/>
          </p:nvSpPr>
          <p:spPr>
            <a:xfrm rot="-5400000">
              <a:off x="1913" y="816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3098" name="对象 11389"/>
            <p:cNvGraphicFramePr/>
            <p:nvPr/>
          </p:nvGraphicFramePr>
          <p:xfrm>
            <a:off x="1836" y="618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11" imgW="154305" imgH="253365" progId="Equation.3">
                    <p:embed/>
                  </p:oleObj>
                </mc:Choice>
                <mc:Fallback>
                  <p:oleObj name="" r:id="rId11" imgW="154305" imgH="253365" progId="Equation.3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6" y="618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99" name="直接连接符 11390"/>
            <p:cNvSpPr/>
            <p:nvPr/>
          </p:nvSpPr>
          <p:spPr>
            <a:xfrm rot="-5400000">
              <a:off x="1904" y="1657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3100" name="对象 11391"/>
            <p:cNvGraphicFramePr/>
            <p:nvPr/>
          </p:nvGraphicFramePr>
          <p:xfrm>
            <a:off x="1806" y="1463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" name="" r:id="rId13" imgW="165100" imgH="264160" progId="Equation.3">
                    <p:embed/>
                  </p:oleObj>
                </mc:Choice>
                <mc:Fallback>
                  <p:oleObj name="" r:id="rId13" imgW="165100" imgH="264160" progId="Equation.3">
                    <p:embed/>
                    <p:pic>
                      <p:nvPicPr>
                        <p:cNvPr id="0" name="图片 330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06" y="1463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01" name="直接连接符 11392"/>
            <p:cNvSpPr/>
            <p:nvPr/>
          </p:nvSpPr>
          <p:spPr>
            <a:xfrm rot="-5400000">
              <a:off x="1904" y="2160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3102" name="对象 11393"/>
            <p:cNvGraphicFramePr/>
            <p:nvPr/>
          </p:nvGraphicFramePr>
          <p:xfrm>
            <a:off x="1818" y="1966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1" name="" r:id="rId15" imgW="165100" imgH="264160" progId="Equation.3">
                    <p:embed/>
                  </p:oleObj>
                </mc:Choice>
                <mc:Fallback>
                  <p:oleObj name="" r:id="rId15" imgW="165100" imgH="264160" progId="Equation.3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18" y="1966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03" name="对象 11394"/>
            <p:cNvGraphicFramePr/>
            <p:nvPr/>
          </p:nvGraphicFramePr>
          <p:xfrm>
            <a:off x="2516" y="1323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2" name="" r:id="rId17" imgW="242570" imgH="253365" progId="Equation.3">
                    <p:embed/>
                  </p:oleObj>
                </mc:Choice>
                <mc:Fallback>
                  <p:oleObj name="" r:id="rId17" imgW="242570" imgH="253365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16" y="1323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54" name="组合 11453"/>
          <p:cNvGrpSpPr/>
          <p:nvPr/>
        </p:nvGrpSpPr>
        <p:grpSpPr>
          <a:xfrm>
            <a:off x="4643438" y="1051878"/>
            <a:ext cx="3960812" cy="3187700"/>
            <a:chOff x="2925" y="527"/>
            <a:chExt cx="2495" cy="2008"/>
          </a:xfrm>
        </p:grpSpPr>
        <p:graphicFrame>
          <p:nvGraphicFramePr>
            <p:cNvPr id="43017" name="对象 11443"/>
            <p:cNvGraphicFramePr/>
            <p:nvPr/>
          </p:nvGraphicFramePr>
          <p:xfrm>
            <a:off x="4369" y="527"/>
            <a:ext cx="21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" name="" r:id="rId19" imgW="154305" imgH="253365" progId="Equation.3">
                    <p:embed/>
                  </p:oleObj>
                </mc:Choice>
                <mc:Fallback>
                  <p:oleObj name="" r:id="rId19" imgW="154305" imgH="253365" progId="Equation.3">
                    <p:embed/>
                    <p:pic>
                      <p:nvPicPr>
                        <p:cNvPr id="0" name="图片 3307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69" y="527"/>
                          <a:ext cx="21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018" name="组合 11448"/>
            <p:cNvGrpSpPr/>
            <p:nvPr/>
          </p:nvGrpSpPr>
          <p:grpSpPr>
            <a:xfrm>
              <a:off x="2925" y="826"/>
              <a:ext cx="2495" cy="1709"/>
              <a:chOff x="2925" y="826"/>
              <a:chExt cx="2495" cy="1709"/>
            </a:xfrm>
          </p:grpSpPr>
          <p:grpSp>
            <p:nvGrpSpPr>
              <p:cNvPr id="43019" name="组合 11397"/>
              <p:cNvGrpSpPr/>
              <p:nvPr/>
            </p:nvGrpSpPr>
            <p:grpSpPr>
              <a:xfrm>
                <a:off x="3390" y="940"/>
                <a:ext cx="303" cy="734"/>
                <a:chOff x="967" y="1813"/>
                <a:chExt cx="312" cy="771"/>
              </a:xfrm>
            </p:grpSpPr>
            <p:sp>
              <p:nvSpPr>
                <p:cNvPr id="43059" name="椭圆 11398"/>
                <p:cNvSpPr/>
                <p:nvPr/>
              </p:nvSpPr>
              <p:spPr>
                <a:xfrm>
                  <a:off x="1007" y="2055"/>
                  <a:ext cx="272" cy="272"/>
                </a:xfrm>
                <a:prstGeom prst="ellipse">
                  <a:avLst/>
                </a:prstGeom>
                <a:solidFill>
                  <a:srgbClr val="3399FF"/>
                </a:solidFill>
                <a:ln w="38100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060" name="直接连接符 11399"/>
                <p:cNvSpPr/>
                <p:nvPr/>
              </p:nvSpPr>
              <p:spPr>
                <a:xfrm flipH="1">
                  <a:off x="1153" y="1852"/>
                  <a:ext cx="0" cy="698"/>
                </a:xfrm>
                <a:prstGeom prst="line">
                  <a:avLst/>
                </a:prstGeom>
                <a:ln w="38100" cap="flat" cmpd="sng">
                  <a:solidFill>
                    <a:srgbClr val="FFCC00"/>
                  </a:solidFill>
                  <a:prstDash val="solid"/>
                  <a:headEnd type="oval" w="med" len="med"/>
                  <a:tailEnd type="oval" w="med" len="med"/>
                </a:ln>
              </p:spPr>
            </p:sp>
            <p:sp>
              <p:nvSpPr>
                <p:cNvPr id="43061" name="椭圆 11400"/>
                <p:cNvSpPr/>
                <p:nvPr/>
              </p:nvSpPr>
              <p:spPr>
                <a:xfrm>
                  <a:off x="1132" y="1813"/>
                  <a:ext cx="45" cy="45"/>
                </a:xfrm>
                <a:prstGeom prst="ellipse">
                  <a:avLst/>
                </a:prstGeom>
                <a:solidFill>
                  <a:srgbClr val="FFCC00"/>
                </a:solidFill>
                <a:ln w="38100" cap="flat" cmpd="sng">
                  <a:solidFill>
                    <a:srgbClr val="FFCC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062" name="椭圆 11401"/>
                <p:cNvSpPr/>
                <p:nvPr/>
              </p:nvSpPr>
              <p:spPr>
                <a:xfrm>
                  <a:off x="1136" y="2550"/>
                  <a:ext cx="34" cy="34"/>
                </a:xfrm>
                <a:prstGeom prst="ellipse">
                  <a:avLst/>
                </a:prstGeom>
                <a:solidFill>
                  <a:schemeClr val="tx1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063" name="文本框 11402"/>
                <p:cNvSpPr txBox="1"/>
                <p:nvPr/>
              </p:nvSpPr>
              <p:spPr>
                <a:xfrm>
                  <a:off x="967" y="1828"/>
                  <a:ext cx="171" cy="2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064" name="文本框 11403"/>
                <p:cNvSpPr txBox="1"/>
                <p:nvPr/>
              </p:nvSpPr>
              <p:spPr>
                <a:xfrm>
                  <a:off x="967" y="2291"/>
                  <a:ext cx="171" cy="2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000" dirty="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–</a:t>
                  </a:r>
                  <a:endPara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020" name="椭圆 11405"/>
              <p:cNvSpPr/>
              <p:nvPr/>
            </p:nvSpPr>
            <p:spPr>
              <a:xfrm rot="7200000">
                <a:off x="3756" y="1691"/>
                <a:ext cx="259" cy="264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021" name="直接连接符 11406"/>
              <p:cNvSpPr/>
              <p:nvPr/>
            </p:nvSpPr>
            <p:spPr>
              <a:xfrm rot="7200000" flipH="1">
                <a:off x="3881" y="1495"/>
                <a:ext cx="0" cy="68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43022" name="椭圆 11407"/>
              <p:cNvSpPr/>
              <p:nvPr/>
            </p:nvSpPr>
            <p:spPr>
              <a:xfrm rot="7200000">
                <a:off x="4158" y="1980"/>
                <a:ext cx="43" cy="44"/>
              </a:xfrm>
              <a:prstGeom prst="ellipse">
                <a:avLst/>
              </a:prstGeom>
              <a:solidFill>
                <a:srgbClr val="FFCC00"/>
              </a:solidFill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023" name="椭圆 11408"/>
              <p:cNvSpPr/>
              <p:nvPr/>
            </p:nvSpPr>
            <p:spPr>
              <a:xfrm rot="7200000">
                <a:off x="3548" y="1635"/>
                <a:ext cx="32" cy="33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024" name="文本框 11409"/>
              <p:cNvSpPr txBox="1"/>
              <p:nvPr/>
            </p:nvSpPr>
            <p:spPr>
              <a:xfrm rot="7200000">
                <a:off x="4044" y="1758"/>
                <a:ext cx="16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5" name="文本框 11410"/>
              <p:cNvSpPr txBox="1"/>
              <p:nvPr/>
            </p:nvSpPr>
            <p:spPr>
              <a:xfrm rot="7200000">
                <a:off x="3700" y="1572"/>
                <a:ext cx="16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26" name="椭圆 11411"/>
              <p:cNvSpPr/>
              <p:nvPr/>
            </p:nvSpPr>
            <p:spPr>
              <a:xfrm rot="-7200000">
                <a:off x="3131" y="1715"/>
                <a:ext cx="260" cy="264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027" name="直接连接符 11412"/>
              <p:cNvSpPr/>
              <p:nvPr/>
            </p:nvSpPr>
            <p:spPr>
              <a:xfrm rot="-7200000" flipH="1">
                <a:off x="3265" y="1494"/>
                <a:ext cx="0" cy="68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43028" name="椭圆 11413"/>
              <p:cNvSpPr/>
              <p:nvPr/>
            </p:nvSpPr>
            <p:spPr>
              <a:xfrm rot="-7200000">
                <a:off x="2926" y="1975"/>
                <a:ext cx="43" cy="44"/>
              </a:xfrm>
              <a:prstGeom prst="ellipse">
                <a:avLst/>
              </a:prstGeom>
              <a:solidFill>
                <a:srgbClr val="FFCC00"/>
              </a:solidFill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029" name="椭圆 11414"/>
              <p:cNvSpPr/>
              <p:nvPr/>
            </p:nvSpPr>
            <p:spPr>
              <a:xfrm rot="-7200000">
                <a:off x="3549" y="1634"/>
                <a:ext cx="32" cy="33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030" name="文本框 11415"/>
              <p:cNvSpPr txBox="1"/>
              <p:nvPr/>
            </p:nvSpPr>
            <p:spPr>
              <a:xfrm rot="-7200000">
                <a:off x="3053" y="1888"/>
                <a:ext cx="16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1" name="文本框 11416"/>
              <p:cNvSpPr txBox="1"/>
              <p:nvPr/>
            </p:nvSpPr>
            <p:spPr>
              <a:xfrm rot="-7200000">
                <a:off x="3372" y="1712"/>
                <a:ext cx="163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2" name="文本框 11420"/>
              <p:cNvSpPr txBox="1"/>
              <p:nvPr/>
            </p:nvSpPr>
            <p:spPr>
              <a:xfrm>
                <a:off x="3481" y="1652"/>
                <a:ext cx="2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33" name="直接连接符 11421"/>
              <p:cNvSpPr/>
              <p:nvPr/>
            </p:nvSpPr>
            <p:spPr>
              <a:xfrm>
                <a:off x="3588" y="960"/>
                <a:ext cx="1495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4" name="直接连接符 11422"/>
              <p:cNvSpPr/>
              <p:nvPr/>
            </p:nvSpPr>
            <p:spPr>
              <a:xfrm>
                <a:off x="3571" y="1652"/>
                <a:ext cx="1512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none" w="med" len="med"/>
              </a:ln>
            </p:spPr>
          </p:sp>
          <p:sp>
            <p:nvSpPr>
              <p:cNvPr id="43035" name="直接连接符 11423"/>
              <p:cNvSpPr/>
              <p:nvPr/>
            </p:nvSpPr>
            <p:spPr>
              <a:xfrm>
                <a:off x="4204" y="2016"/>
                <a:ext cx="873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6" name="任意多边形 11424"/>
              <p:cNvSpPr/>
              <p:nvPr/>
            </p:nvSpPr>
            <p:spPr>
              <a:xfrm>
                <a:off x="2950" y="2019"/>
                <a:ext cx="2127" cy="40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06"/>
                  </a:cxn>
                  <a:cxn ang="0">
                    <a:pos x="2127" y="406"/>
                  </a:cxn>
                </a:cxnLst>
                <a:pathLst>
                  <a:path w="2184" h="426">
                    <a:moveTo>
                      <a:pt x="0" y="0"/>
                    </a:moveTo>
                    <a:lnTo>
                      <a:pt x="0" y="426"/>
                    </a:lnTo>
                    <a:lnTo>
                      <a:pt x="2184" y="426"/>
                    </a:lnTo>
                  </a:path>
                </a:pathLst>
              </a:custGeom>
              <a:noFill/>
              <a:ln w="38100" cap="flat" cmpd="sng">
                <a:solidFill>
                  <a:srgbClr val="FFCC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37" name="椭圆 11425"/>
              <p:cNvSpPr/>
              <p:nvPr/>
            </p:nvSpPr>
            <p:spPr>
              <a:xfrm>
                <a:off x="5077" y="937"/>
                <a:ext cx="46" cy="45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038" name="椭圆 11426"/>
              <p:cNvSpPr/>
              <p:nvPr/>
            </p:nvSpPr>
            <p:spPr>
              <a:xfrm>
                <a:off x="5077" y="1624"/>
                <a:ext cx="46" cy="45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039" name="椭圆 11427"/>
              <p:cNvSpPr/>
              <p:nvPr/>
            </p:nvSpPr>
            <p:spPr>
              <a:xfrm>
                <a:off x="5083" y="1989"/>
                <a:ext cx="46" cy="45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040" name="椭圆 11428"/>
              <p:cNvSpPr/>
              <p:nvPr/>
            </p:nvSpPr>
            <p:spPr>
              <a:xfrm>
                <a:off x="5077" y="2398"/>
                <a:ext cx="46" cy="45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041" name="文本框 11429"/>
              <p:cNvSpPr txBox="1"/>
              <p:nvPr/>
            </p:nvSpPr>
            <p:spPr>
              <a:xfrm>
                <a:off x="5129" y="826"/>
                <a:ext cx="2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2" name="文本框 11430"/>
              <p:cNvSpPr txBox="1"/>
              <p:nvPr/>
            </p:nvSpPr>
            <p:spPr>
              <a:xfrm>
                <a:off x="5129" y="1894"/>
                <a:ext cx="2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3" name="文本框 11431"/>
              <p:cNvSpPr txBox="1"/>
              <p:nvPr/>
            </p:nvSpPr>
            <p:spPr>
              <a:xfrm>
                <a:off x="5130" y="2284"/>
                <a:ext cx="290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44" name="文本框 11432"/>
              <p:cNvSpPr txBox="1"/>
              <p:nvPr/>
            </p:nvSpPr>
            <p:spPr>
              <a:xfrm>
                <a:off x="5129" y="1525"/>
                <a:ext cx="290" cy="24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43045" name="对象 11433"/>
              <p:cNvGraphicFramePr/>
              <p:nvPr/>
            </p:nvGraphicFramePr>
            <p:xfrm>
              <a:off x="3681" y="1124"/>
              <a:ext cx="385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4" name="" r:id="rId21" imgW="275590" imgH="242570" progId="Equation.3">
                      <p:embed/>
                    </p:oleObj>
                  </mc:Choice>
                  <mc:Fallback>
                    <p:oleObj name="" r:id="rId21" imgW="275590" imgH="242570" progId="Equation.3">
                      <p:embed/>
                      <p:pic>
                        <p:nvPicPr>
                          <p:cNvPr id="0" name="图片 3313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81" y="1124"/>
                            <a:ext cx="385" cy="33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46" name="对象 11434"/>
              <p:cNvGraphicFramePr/>
              <p:nvPr/>
            </p:nvGraphicFramePr>
            <p:xfrm>
              <a:off x="3665" y="1873"/>
              <a:ext cx="384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3" name="" r:id="rId23" imgW="275590" imgH="242570" progId="Equation.3">
                      <p:embed/>
                    </p:oleObj>
                  </mc:Choice>
                  <mc:Fallback>
                    <p:oleObj name="" r:id="rId23" imgW="275590" imgH="242570" progId="Equation.3">
                      <p:embed/>
                      <p:pic>
                        <p:nvPicPr>
                          <p:cNvPr id="0" name="图片 3312"/>
                          <p:cNvPicPr/>
                          <p:nvPr/>
                        </p:nvPicPr>
                        <p:blipFill>
                          <a:blip r:embed="rId24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65" y="1873"/>
                            <a:ext cx="384" cy="33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47" name="对象 11435"/>
              <p:cNvGraphicFramePr/>
              <p:nvPr/>
            </p:nvGraphicFramePr>
            <p:xfrm>
              <a:off x="3169" y="1919"/>
              <a:ext cx="370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7" name="" r:id="rId25" imgW="264160" imgH="242570" progId="Equation.3">
                      <p:embed/>
                    </p:oleObj>
                  </mc:Choice>
                  <mc:Fallback>
                    <p:oleObj name="" r:id="rId25" imgW="264160" imgH="242570" progId="Equation.3">
                      <p:embed/>
                      <p:pic>
                        <p:nvPicPr>
                          <p:cNvPr id="0" name="图片 3316"/>
                          <p:cNvPicPr/>
                          <p:nvPr/>
                        </p:nvPicPr>
                        <p:blipFill>
                          <a:blip r:embed="rId2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169" y="1919"/>
                            <a:ext cx="370" cy="33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8" name="直接连接符 11436"/>
              <p:cNvSpPr/>
              <p:nvPr/>
            </p:nvSpPr>
            <p:spPr>
              <a:xfrm>
                <a:off x="4651" y="1000"/>
                <a:ext cx="0" cy="1005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3049" name="直接连接符 11437"/>
              <p:cNvSpPr/>
              <p:nvPr/>
            </p:nvSpPr>
            <p:spPr>
              <a:xfrm>
                <a:off x="4651" y="2040"/>
                <a:ext cx="0" cy="366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3050" name="对象 11438"/>
              <p:cNvGraphicFramePr/>
              <p:nvPr/>
            </p:nvGraphicFramePr>
            <p:xfrm>
              <a:off x="4663" y="1143"/>
              <a:ext cx="355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6" name="" r:id="rId27" imgW="253365" imgH="253365" progId="Equation.3">
                      <p:embed/>
                    </p:oleObj>
                  </mc:Choice>
                  <mc:Fallback>
                    <p:oleObj name="" r:id="rId27" imgW="253365" imgH="253365" progId="Equation.3">
                      <p:embed/>
                      <p:pic>
                        <p:nvPicPr>
                          <p:cNvPr id="0" name="图片 3315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00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63" y="1143"/>
                            <a:ext cx="355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51" name="对象 11439"/>
              <p:cNvGraphicFramePr/>
              <p:nvPr/>
            </p:nvGraphicFramePr>
            <p:xfrm>
              <a:off x="4642" y="2013"/>
              <a:ext cx="341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5" name="" r:id="rId29" imgW="242570" imgH="253365" progId="Equation.3">
                      <p:embed/>
                    </p:oleObj>
                  </mc:Choice>
                  <mc:Fallback>
                    <p:oleObj name="" r:id="rId29" imgW="242570" imgH="253365" progId="Equation.3">
                      <p:embed/>
                      <p:pic>
                        <p:nvPicPr>
                          <p:cNvPr id="0" name="图片 3314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00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42" y="2013"/>
                            <a:ext cx="341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2" name="直接连接符 11440"/>
              <p:cNvSpPr/>
              <p:nvPr/>
            </p:nvSpPr>
            <p:spPr>
              <a:xfrm flipV="1">
                <a:off x="4994" y="999"/>
                <a:ext cx="0" cy="1384"/>
              </a:xfrm>
              <a:prstGeom prst="line">
                <a:avLst/>
              </a:prstGeom>
              <a:ln w="19050" cap="flat" cmpd="sng">
                <a:solidFill>
                  <a:srgbClr val="FF3300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3053" name="对象 11441"/>
              <p:cNvGraphicFramePr/>
              <p:nvPr/>
            </p:nvGraphicFramePr>
            <p:xfrm>
              <a:off x="5026" y="1143"/>
              <a:ext cx="340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8" name="" r:id="rId31" imgW="242570" imgH="253365" progId="Equation.3">
                      <p:embed/>
                    </p:oleObj>
                  </mc:Choice>
                  <mc:Fallback>
                    <p:oleObj name="" r:id="rId31" imgW="242570" imgH="253365" progId="Equation.3">
                      <p:embed/>
                      <p:pic>
                        <p:nvPicPr>
                          <p:cNvPr id="0" name="图片 3317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00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026" y="1143"/>
                            <a:ext cx="340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4" name="直接连接符 11442"/>
              <p:cNvSpPr/>
              <p:nvPr/>
            </p:nvSpPr>
            <p:spPr>
              <a:xfrm rot="-5400000">
                <a:off x="4444" y="700"/>
                <a:ext cx="0" cy="374"/>
              </a:xfrm>
              <a:prstGeom prst="line">
                <a:avLst/>
              </a:prstGeom>
              <a:ln w="38100" cap="flat" cmpd="sng">
                <a:solidFill>
                  <a:srgbClr val="00FF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3055" name="直接连接符 11444"/>
              <p:cNvSpPr/>
              <p:nvPr/>
            </p:nvSpPr>
            <p:spPr>
              <a:xfrm rot="-5400000">
                <a:off x="4432" y="1822"/>
                <a:ext cx="0" cy="374"/>
              </a:xfrm>
              <a:prstGeom prst="line">
                <a:avLst/>
              </a:prstGeom>
              <a:ln w="38100" cap="flat" cmpd="sng">
                <a:solidFill>
                  <a:srgbClr val="00FF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3056" name="对象 11445"/>
              <p:cNvGraphicFramePr/>
              <p:nvPr/>
            </p:nvGraphicFramePr>
            <p:xfrm>
              <a:off x="4348" y="1596"/>
              <a:ext cx="233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19" name="" r:id="rId33" imgW="165100" imgH="264160" progId="Equation.3">
                      <p:embed/>
                    </p:oleObj>
                  </mc:Choice>
                  <mc:Fallback>
                    <p:oleObj name="" r:id="rId33" imgW="165100" imgH="264160" progId="Equation.3">
                      <p:embed/>
                      <p:pic>
                        <p:nvPicPr>
                          <p:cNvPr id="0" name="图片 3318"/>
                          <p:cNvPicPr/>
                          <p:nvPr/>
                        </p:nvPicPr>
                        <p:blipFill>
                          <a:blip r:embed="rId34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48" y="1596"/>
                            <a:ext cx="233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57" name="直接连接符 11446"/>
              <p:cNvSpPr/>
              <p:nvPr/>
            </p:nvSpPr>
            <p:spPr>
              <a:xfrm rot="-5400000">
                <a:off x="4434" y="2196"/>
                <a:ext cx="0" cy="374"/>
              </a:xfrm>
              <a:prstGeom prst="line">
                <a:avLst/>
              </a:prstGeom>
              <a:ln w="38100" cap="flat" cmpd="sng">
                <a:solidFill>
                  <a:srgbClr val="00FF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3058" name="对象 11447"/>
              <p:cNvGraphicFramePr/>
              <p:nvPr/>
            </p:nvGraphicFramePr>
            <p:xfrm>
              <a:off x="4351" y="2016"/>
              <a:ext cx="23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0" name="" r:id="rId35" imgW="165100" imgH="264160" progId="Equation.3">
                      <p:embed/>
                    </p:oleObj>
                  </mc:Choice>
                  <mc:Fallback>
                    <p:oleObj name="" r:id="rId35" imgW="165100" imgH="264160" progId="Equation.3">
                      <p:embed/>
                      <p:pic>
                        <p:nvPicPr>
                          <p:cNvPr id="0" name="图片 3319"/>
                          <p:cNvPicPr/>
                          <p:nvPr/>
                        </p:nvPicPr>
                        <p:blipFill>
                          <a:blip r:embed="rId3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51" y="2016"/>
                            <a:ext cx="232" cy="36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1451" name="直接连接符 11450"/>
          <p:cNvSpPr/>
          <p:nvPr/>
        </p:nvSpPr>
        <p:spPr>
          <a:xfrm>
            <a:off x="4716463" y="2348865"/>
            <a:ext cx="433387" cy="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1452" name="对象 11451"/>
          <p:cNvGraphicFramePr/>
          <p:nvPr/>
        </p:nvGraphicFramePr>
        <p:xfrm>
          <a:off x="4859338" y="4312603"/>
          <a:ext cx="2914650" cy="228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37" imgW="1266825" imgH="991235" progId="Equation.3">
                  <p:embed/>
                </p:oleObj>
              </mc:Choice>
              <mc:Fallback>
                <p:oleObj name="" r:id="rId37" imgW="1266825" imgH="991235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59338" y="4312603"/>
                        <a:ext cx="2914650" cy="228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53" name="左大括号 11452"/>
          <p:cNvSpPr/>
          <p:nvPr/>
        </p:nvSpPr>
        <p:spPr>
          <a:xfrm>
            <a:off x="4587875" y="4330065"/>
            <a:ext cx="200025" cy="2193925"/>
          </a:xfrm>
          <a:prstGeom prst="leftBrace">
            <a:avLst>
              <a:gd name="adj1" fmla="val 90995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20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/>
      <p:bldP spid="113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文本框 10243"/>
          <p:cNvSpPr txBox="1"/>
          <p:nvPr/>
        </p:nvSpPr>
        <p:spPr>
          <a:xfrm>
            <a:off x="539750" y="352425"/>
            <a:ext cx="1644650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Example: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0245" name="组合 10244"/>
          <p:cNvGrpSpPr/>
          <p:nvPr/>
        </p:nvGrpSpPr>
        <p:grpSpPr>
          <a:xfrm>
            <a:off x="1331913" y="476250"/>
            <a:ext cx="6059487" cy="3206750"/>
            <a:chOff x="12" y="2063"/>
            <a:chExt cx="3817" cy="2020"/>
          </a:xfrm>
        </p:grpSpPr>
        <p:sp>
          <p:nvSpPr>
            <p:cNvPr id="44059" name="文本框 10245"/>
            <p:cNvSpPr txBox="1"/>
            <p:nvPr/>
          </p:nvSpPr>
          <p:spPr>
            <a:xfrm>
              <a:off x="3522" y="3193"/>
              <a:ext cx="30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0" name="椭圆 10246"/>
            <p:cNvSpPr/>
            <p:nvPr/>
          </p:nvSpPr>
          <p:spPr>
            <a:xfrm>
              <a:off x="851" y="2737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61" name="椭圆 10247"/>
            <p:cNvSpPr/>
            <p:nvPr/>
          </p:nvSpPr>
          <p:spPr>
            <a:xfrm>
              <a:off x="611" y="3205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62" name="椭圆 10248"/>
            <p:cNvSpPr/>
            <p:nvPr/>
          </p:nvSpPr>
          <p:spPr>
            <a:xfrm>
              <a:off x="371" y="2749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63" name="等腰三角形 10249"/>
            <p:cNvSpPr/>
            <p:nvPr/>
          </p:nvSpPr>
          <p:spPr>
            <a:xfrm>
              <a:off x="275" y="2437"/>
              <a:ext cx="960" cy="912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64" name="等腰三角形 10250"/>
            <p:cNvSpPr/>
            <p:nvPr/>
          </p:nvSpPr>
          <p:spPr>
            <a:xfrm>
              <a:off x="2567" y="2437"/>
              <a:ext cx="960" cy="912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65" name="直接连接符 10251"/>
            <p:cNvSpPr/>
            <p:nvPr/>
          </p:nvSpPr>
          <p:spPr>
            <a:xfrm>
              <a:off x="755" y="2437"/>
              <a:ext cx="230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44066" name="直接连接符 10252"/>
            <p:cNvSpPr/>
            <p:nvPr/>
          </p:nvSpPr>
          <p:spPr>
            <a:xfrm>
              <a:off x="1223" y="3349"/>
              <a:ext cx="0" cy="19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4067" name="直接连接符 10253"/>
            <p:cNvSpPr/>
            <p:nvPr/>
          </p:nvSpPr>
          <p:spPr>
            <a:xfrm>
              <a:off x="3527" y="3349"/>
              <a:ext cx="0" cy="19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4068" name="直接连接符 10254"/>
            <p:cNvSpPr/>
            <p:nvPr/>
          </p:nvSpPr>
          <p:spPr>
            <a:xfrm>
              <a:off x="1223" y="3541"/>
              <a:ext cx="230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69" name="直接连接符 10255"/>
            <p:cNvSpPr/>
            <p:nvPr/>
          </p:nvSpPr>
          <p:spPr>
            <a:xfrm>
              <a:off x="2579" y="3349"/>
              <a:ext cx="0" cy="43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4070" name="直接连接符 10256"/>
            <p:cNvSpPr/>
            <p:nvPr/>
          </p:nvSpPr>
          <p:spPr>
            <a:xfrm>
              <a:off x="275" y="3349"/>
              <a:ext cx="0" cy="43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4071" name="直接连接符 10257"/>
            <p:cNvSpPr/>
            <p:nvPr/>
          </p:nvSpPr>
          <p:spPr>
            <a:xfrm>
              <a:off x="281" y="3783"/>
              <a:ext cx="2310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72" name="文本框 10258"/>
            <p:cNvSpPr txBox="1"/>
            <p:nvPr/>
          </p:nvSpPr>
          <p:spPr>
            <a:xfrm>
              <a:off x="215" y="2917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73" name="矩形 10259"/>
            <p:cNvSpPr/>
            <p:nvPr/>
          </p:nvSpPr>
          <p:spPr>
            <a:xfrm rot="-5400000">
              <a:off x="3023" y="3205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74" name="矩形 10260"/>
            <p:cNvSpPr/>
            <p:nvPr/>
          </p:nvSpPr>
          <p:spPr>
            <a:xfrm rot="-1588970">
              <a:off x="3239" y="2773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75" name="矩形 10261"/>
            <p:cNvSpPr/>
            <p:nvPr/>
          </p:nvSpPr>
          <p:spPr>
            <a:xfrm rot="1764512">
              <a:off x="2747" y="2749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76" name="文本框 10262"/>
            <p:cNvSpPr txBox="1"/>
            <p:nvPr/>
          </p:nvSpPr>
          <p:spPr>
            <a:xfrm>
              <a:off x="887" y="3121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77" name="文本框 10263"/>
            <p:cNvSpPr txBox="1"/>
            <p:nvPr/>
          </p:nvSpPr>
          <p:spPr>
            <a:xfrm>
              <a:off x="869" y="2485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78" name="文本框 10264"/>
            <p:cNvSpPr txBox="1"/>
            <p:nvPr/>
          </p:nvSpPr>
          <p:spPr>
            <a:xfrm>
              <a:off x="401" y="3043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79" name="文本框 10265"/>
            <p:cNvSpPr txBox="1"/>
            <p:nvPr/>
          </p:nvSpPr>
          <p:spPr>
            <a:xfrm>
              <a:off x="1091" y="2839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80" name="文本框 10266"/>
            <p:cNvSpPr txBox="1"/>
            <p:nvPr/>
          </p:nvSpPr>
          <p:spPr>
            <a:xfrm>
              <a:off x="425" y="2389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4081" name="文本框 10267"/>
            <p:cNvSpPr txBox="1"/>
            <p:nvPr/>
          </p:nvSpPr>
          <p:spPr>
            <a:xfrm>
              <a:off x="625" y="2163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2" name="文本框 10268"/>
            <p:cNvSpPr txBox="1"/>
            <p:nvPr/>
          </p:nvSpPr>
          <p:spPr>
            <a:xfrm>
              <a:off x="25" y="3195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3" name="文本框 10269"/>
            <p:cNvSpPr txBox="1"/>
            <p:nvPr/>
          </p:nvSpPr>
          <p:spPr>
            <a:xfrm>
              <a:off x="1235" y="3205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4" name="矩形 10270"/>
            <p:cNvSpPr/>
            <p:nvPr/>
          </p:nvSpPr>
          <p:spPr>
            <a:xfrm rot="-5400000">
              <a:off x="1837" y="2295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85" name="矩形 10271"/>
            <p:cNvSpPr/>
            <p:nvPr/>
          </p:nvSpPr>
          <p:spPr>
            <a:xfrm rot="-5400000">
              <a:off x="1837" y="3387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86" name="矩形 10272"/>
            <p:cNvSpPr/>
            <p:nvPr/>
          </p:nvSpPr>
          <p:spPr>
            <a:xfrm rot="-5400000">
              <a:off x="1837" y="3615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87" name="文本框 10273"/>
            <p:cNvSpPr txBox="1"/>
            <p:nvPr/>
          </p:nvSpPr>
          <p:spPr>
            <a:xfrm>
              <a:off x="2951" y="3025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88" name="文本框 10274"/>
            <p:cNvSpPr txBox="1"/>
            <p:nvPr/>
          </p:nvSpPr>
          <p:spPr>
            <a:xfrm>
              <a:off x="1759" y="2091"/>
              <a:ext cx="26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89" name="对象 10275"/>
            <p:cNvGraphicFramePr/>
            <p:nvPr/>
          </p:nvGraphicFramePr>
          <p:xfrm>
            <a:off x="1169" y="2592"/>
            <a:ext cx="358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1" imgW="253365" imgH="253365" progId="Equation.3">
                    <p:embed/>
                  </p:oleObj>
                </mc:Choice>
                <mc:Fallback>
                  <p:oleObj name="" r:id="rId1" imgW="253365" imgH="253365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69" y="2592"/>
                          <a:ext cx="358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0" name="对象 10276"/>
            <p:cNvGraphicFramePr/>
            <p:nvPr/>
          </p:nvGraphicFramePr>
          <p:xfrm>
            <a:off x="625" y="3403"/>
            <a:ext cx="345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3" imgW="242570" imgH="253365" progId="Equation.3">
                    <p:embed/>
                  </p:oleObj>
                </mc:Choice>
                <mc:Fallback>
                  <p:oleObj name="" r:id="rId3" imgW="242570" imgH="253365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5" y="3403"/>
                          <a:ext cx="345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91" name="对象 10277"/>
            <p:cNvGraphicFramePr/>
            <p:nvPr/>
          </p:nvGraphicFramePr>
          <p:xfrm>
            <a:off x="12" y="2544"/>
            <a:ext cx="35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5" imgW="253365" imgH="253365" progId="Equation.3">
                    <p:embed/>
                  </p:oleObj>
                </mc:Choice>
                <mc:Fallback>
                  <p:oleObj name="" r:id="rId5" imgW="253365" imgH="253365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" y="2544"/>
                          <a:ext cx="359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92" name="文本框 10278"/>
            <p:cNvSpPr txBox="1"/>
            <p:nvPr/>
          </p:nvSpPr>
          <p:spPr>
            <a:xfrm>
              <a:off x="1770" y="3199"/>
              <a:ext cx="26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3" name="文本框 10279"/>
            <p:cNvSpPr txBox="1"/>
            <p:nvPr/>
          </p:nvSpPr>
          <p:spPr>
            <a:xfrm>
              <a:off x="1782" y="3795"/>
              <a:ext cx="26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4" name="文本框 10280"/>
            <p:cNvSpPr txBox="1"/>
            <p:nvPr/>
          </p:nvSpPr>
          <p:spPr>
            <a:xfrm>
              <a:off x="3359" y="2725"/>
              <a:ext cx="22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5" name="文本框 10281"/>
            <p:cNvSpPr txBox="1"/>
            <p:nvPr/>
          </p:nvSpPr>
          <p:spPr>
            <a:xfrm>
              <a:off x="2500" y="2725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6" name="文本框 10282"/>
            <p:cNvSpPr txBox="1"/>
            <p:nvPr/>
          </p:nvSpPr>
          <p:spPr>
            <a:xfrm>
              <a:off x="2927" y="2127"/>
              <a:ext cx="30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97" name="文本框 10283"/>
            <p:cNvSpPr txBox="1"/>
            <p:nvPr/>
          </p:nvSpPr>
          <p:spPr>
            <a:xfrm>
              <a:off x="2349" y="3183"/>
              <a:ext cx="30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98" name="对象 10284"/>
            <p:cNvGraphicFramePr/>
            <p:nvPr/>
          </p:nvGraphicFramePr>
          <p:xfrm>
            <a:off x="1387" y="2063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7" imgW="187325" imgH="242570" progId="Equation.3">
                    <p:embed/>
                  </p:oleObj>
                </mc:Choice>
                <mc:Fallback>
                  <p:oleObj name="" r:id="rId7" imgW="187325" imgH="24257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87" y="2063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99" name="直接连接符 10285"/>
            <p:cNvSpPr/>
            <p:nvPr/>
          </p:nvSpPr>
          <p:spPr>
            <a:xfrm>
              <a:off x="1067" y="2331"/>
              <a:ext cx="34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287" name="组合 10286"/>
          <p:cNvGrpSpPr/>
          <p:nvPr/>
        </p:nvGrpSpPr>
        <p:grpSpPr>
          <a:xfrm>
            <a:off x="2124075" y="3789363"/>
            <a:ext cx="3200400" cy="2214562"/>
            <a:chOff x="3772" y="2064"/>
            <a:chExt cx="2016" cy="1395"/>
          </a:xfrm>
        </p:grpSpPr>
        <p:sp>
          <p:nvSpPr>
            <p:cNvPr id="44039" name="矩形 10287"/>
            <p:cNvSpPr/>
            <p:nvPr/>
          </p:nvSpPr>
          <p:spPr>
            <a:xfrm>
              <a:off x="5300" y="2715"/>
              <a:ext cx="102" cy="295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40" name="椭圆 10288"/>
            <p:cNvSpPr/>
            <p:nvPr/>
          </p:nvSpPr>
          <p:spPr>
            <a:xfrm>
              <a:off x="4119" y="2691"/>
              <a:ext cx="295" cy="295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41" name="直接连接符 10289"/>
            <p:cNvSpPr/>
            <p:nvPr/>
          </p:nvSpPr>
          <p:spPr>
            <a:xfrm>
              <a:off x="4272" y="2469"/>
              <a:ext cx="0" cy="82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2" name="直接连接符 10290"/>
            <p:cNvSpPr/>
            <p:nvPr/>
          </p:nvSpPr>
          <p:spPr>
            <a:xfrm>
              <a:off x="5350" y="2471"/>
              <a:ext cx="0" cy="24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3" name="直接连接符 10291"/>
            <p:cNvSpPr/>
            <p:nvPr/>
          </p:nvSpPr>
          <p:spPr>
            <a:xfrm>
              <a:off x="5350" y="3019"/>
              <a:ext cx="0" cy="281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4" name="直接连接符 10292"/>
            <p:cNvSpPr/>
            <p:nvPr/>
          </p:nvSpPr>
          <p:spPr>
            <a:xfrm>
              <a:off x="4266" y="3293"/>
              <a:ext cx="107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5" name="直接连接符 10293"/>
            <p:cNvSpPr/>
            <p:nvPr/>
          </p:nvSpPr>
          <p:spPr>
            <a:xfrm>
              <a:off x="4272" y="2469"/>
              <a:ext cx="389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6" name="文本框 10294"/>
            <p:cNvSpPr txBox="1"/>
            <p:nvPr/>
          </p:nvSpPr>
          <p:spPr>
            <a:xfrm>
              <a:off x="4081" y="2469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47" name="文本框 10295"/>
            <p:cNvSpPr txBox="1"/>
            <p:nvPr/>
          </p:nvSpPr>
          <p:spPr>
            <a:xfrm>
              <a:off x="4087" y="2926"/>
              <a:ext cx="25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48" name="对象 10296"/>
            <p:cNvGraphicFramePr/>
            <p:nvPr/>
          </p:nvGraphicFramePr>
          <p:xfrm>
            <a:off x="3772" y="2616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9" imgW="253365" imgH="264160" progId="Equation.3">
                    <p:embed/>
                  </p:oleObj>
                </mc:Choice>
                <mc:Fallback>
                  <p:oleObj name="" r:id="rId9" imgW="253365" imgH="26416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72" y="2616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49" name="直接连接符 10297"/>
            <p:cNvSpPr/>
            <p:nvPr/>
          </p:nvSpPr>
          <p:spPr>
            <a:xfrm>
              <a:off x="4608" y="2325"/>
              <a:ext cx="34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4050" name="对象 10298"/>
            <p:cNvGraphicFramePr/>
            <p:nvPr/>
          </p:nvGraphicFramePr>
          <p:xfrm>
            <a:off x="4947" y="2064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1" imgW="187325" imgH="242570" progId="Equation.3">
                    <p:embed/>
                  </p:oleObj>
                </mc:Choice>
                <mc:Fallback>
                  <p:oleObj name="" r:id="rId11" imgW="187325" imgH="24257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7" y="2064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1" name="文本框 10299"/>
            <p:cNvSpPr txBox="1"/>
            <p:nvPr/>
          </p:nvSpPr>
          <p:spPr>
            <a:xfrm>
              <a:off x="4039" y="2271"/>
              <a:ext cx="25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2" name="文本框 10300"/>
            <p:cNvSpPr txBox="1"/>
            <p:nvPr/>
          </p:nvSpPr>
          <p:spPr>
            <a:xfrm>
              <a:off x="4042" y="3171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3" name="文本框 10301"/>
            <p:cNvSpPr txBox="1"/>
            <p:nvPr/>
          </p:nvSpPr>
          <p:spPr>
            <a:xfrm>
              <a:off x="5378" y="3165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4" name="文本框 10302"/>
            <p:cNvSpPr txBox="1"/>
            <p:nvPr/>
          </p:nvSpPr>
          <p:spPr>
            <a:xfrm>
              <a:off x="5358" y="2229"/>
              <a:ext cx="2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5" name="文本框 10303"/>
            <p:cNvSpPr txBox="1"/>
            <p:nvPr/>
          </p:nvSpPr>
          <p:spPr>
            <a:xfrm>
              <a:off x="5382" y="2722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Z/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6" name="矩形 10304"/>
            <p:cNvSpPr/>
            <p:nvPr/>
          </p:nvSpPr>
          <p:spPr>
            <a:xfrm rot="5400000">
              <a:off x="4752" y="2317"/>
              <a:ext cx="96" cy="295"/>
            </a:xfrm>
            <a:prstGeom prst="rect">
              <a:avLst/>
            </a:prstGeom>
            <a:solidFill>
              <a:srgbClr val="FF9900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4057" name="直接连接符 10305"/>
            <p:cNvSpPr/>
            <p:nvPr/>
          </p:nvSpPr>
          <p:spPr>
            <a:xfrm>
              <a:off x="4963" y="2475"/>
              <a:ext cx="389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8" name="文本框 10306"/>
            <p:cNvSpPr txBox="1"/>
            <p:nvPr/>
          </p:nvSpPr>
          <p:spPr>
            <a:xfrm>
              <a:off x="4680" y="2496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311" name="直接连接符 10310"/>
          <p:cNvSpPr/>
          <p:nvPr/>
        </p:nvSpPr>
        <p:spPr>
          <a:xfrm>
            <a:off x="827088" y="4941888"/>
            <a:ext cx="936625" cy="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0312" name="对象 10311"/>
          <p:cNvGraphicFramePr/>
          <p:nvPr/>
        </p:nvGraphicFramePr>
        <p:xfrm>
          <a:off x="5405755" y="3725386"/>
          <a:ext cx="3234690" cy="103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3" imgW="1143000" imgH="368300" progId="Equation.DSMT4">
                  <p:embed/>
                </p:oleObj>
              </mc:Choice>
              <mc:Fallback>
                <p:oleObj name="" r:id="rId13" imgW="1143000" imgH="3683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05755" y="3725386"/>
                        <a:ext cx="3234690" cy="1037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8193"/>
          <p:cNvSpPr txBox="1"/>
          <p:nvPr/>
        </p:nvSpPr>
        <p:spPr>
          <a:xfrm>
            <a:off x="403225" y="1417638"/>
            <a:ext cx="576008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b="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(1) 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Convert all three-phase 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souces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and load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</a:t>
            </a:r>
            <a:endParaRPr 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into Y - Y connected circuit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； 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5" name="文本框 8194"/>
          <p:cNvSpPr txBox="1"/>
          <p:nvPr/>
        </p:nvSpPr>
        <p:spPr>
          <a:xfrm>
            <a:off x="490855" y="2247900"/>
            <a:ext cx="61353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(2) 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Connect each load to the source neutral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；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8196" name="文本框 8195"/>
          <p:cNvSpPr txBox="1"/>
          <p:nvPr/>
        </p:nvSpPr>
        <p:spPr>
          <a:xfrm>
            <a:off x="490855" y="2708275"/>
            <a:ext cx="7831138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(3) 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Draw a single-phase circuit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find the voltage 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and current of single-phase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7" name="文本框 8196"/>
          <p:cNvSpPr txBox="1"/>
          <p:nvPr/>
        </p:nvSpPr>
        <p:spPr>
          <a:xfrm>
            <a:off x="562610" y="4987290"/>
            <a:ext cx="76390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(4) 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Find the current and voltage of the original 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spcBef>
                <a:spcPts val="0"/>
              </a:spcBef>
              <a:buClrTx/>
              <a:buSzTx/>
            </a:pP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  circuit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,according to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 connection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connection.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8" name="文本框 8197"/>
          <p:cNvSpPr txBox="1"/>
          <p:nvPr/>
        </p:nvSpPr>
        <p:spPr>
          <a:xfrm>
            <a:off x="539750" y="5961380"/>
            <a:ext cx="73739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(5) Find t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he voltage and current of the other two phases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99" name="文本框 8198"/>
          <p:cNvSpPr txBox="1"/>
          <p:nvPr/>
        </p:nvSpPr>
        <p:spPr>
          <a:xfrm>
            <a:off x="1390650" y="222250"/>
            <a:ext cx="6487160" cy="95313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FFFF"/>
            </a:solidFill>
          </a:ln>
        </p:spPr>
        <p:txBody>
          <a:bodyPr wrap="square">
            <a:spAutoFit/>
          </a:bodyPr>
          <a:p>
            <a:pPr algn="ctr" eaLnBrk="1" hangingPunct="1">
              <a:spcBef>
                <a:spcPct val="50000"/>
              </a:spcBef>
            </a:pPr>
            <a:r>
              <a:rPr sz="28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General calculation method for balanced three-phase circuits:</a:t>
            </a:r>
            <a:endParaRPr sz="280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00" name="文本框 8199"/>
          <p:cNvSpPr txBox="1"/>
          <p:nvPr/>
        </p:nvSpPr>
        <p:spPr>
          <a:xfrm>
            <a:off x="1219200" y="3538220"/>
            <a:ext cx="53911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voltage in single-phase circuit is the   phase voltage at Y connection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01" name="文本框 8200"/>
          <p:cNvSpPr txBox="1"/>
          <p:nvPr/>
        </p:nvSpPr>
        <p:spPr>
          <a:xfrm>
            <a:off x="1120140" y="4368165"/>
            <a:ext cx="69043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current in single-phase circuit is a line current.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/>
      <p:bldP spid="8196" grpId="0"/>
      <p:bldP spid="8197" grpId="0"/>
      <p:bldP spid="8198" grpId="0"/>
      <p:bldP spid="8199" grpId="0" bldLvl="0" animBg="1"/>
      <p:bldP spid="8200" grpId="0"/>
      <p:bldP spid="820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文本框 39937"/>
          <p:cNvSpPr txBox="1"/>
          <p:nvPr/>
        </p:nvSpPr>
        <p:spPr>
          <a:xfrm>
            <a:off x="381000" y="914400"/>
            <a:ext cx="3926205" cy="52197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</a:rPr>
              <a:t>1.Three-phase source</a:t>
            </a:r>
            <a:endParaRPr lang="en-US" altLang="zh-CN" sz="2800" i="1" dirty="0">
              <a:solidFill>
                <a:schemeClr val="bg1"/>
              </a:solidFill>
              <a:ea typeface="仿宋_GB2312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39939" name="文本框 39938"/>
          <p:cNvSpPr txBox="1"/>
          <p:nvPr/>
        </p:nvSpPr>
        <p:spPr>
          <a:xfrm>
            <a:off x="4627880" y="1436370"/>
            <a:ext cx="4291330" cy="40786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666750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Usually generated by the three phase ac generator, three-phase winding in the spatial difference of 120 °, when the rotor rotates at uniform angular velocity </a:t>
            </a:r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Symbol" panose="05050102010706020507" pitchFamily="18" charset="2"/>
              </a:rPr>
              <a:t>,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voltage is produced in the three-phase winding, forming a balanced three-phase source.</a:t>
            </a:r>
            <a:endParaRPr 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9940" name="组合 39939"/>
          <p:cNvGrpSpPr/>
          <p:nvPr/>
        </p:nvGrpSpPr>
        <p:grpSpPr>
          <a:xfrm>
            <a:off x="827088" y="1844675"/>
            <a:ext cx="3257550" cy="3128963"/>
            <a:chOff x="1224" y="1737"/>
            <a:chExt cx="2388" cy="2343"/>
          </a:xfrm>
        </p:grpSpPr>
        <p:sp>
          <p:nvSpPr>
            <p:cNvPr id="18439" name="椭圆 39940"/>
            <p:cNvSpPr/>
            <p:nvPr/>
          </p:nvSpPr>
          <p:spPr>
            <a:xfrm>
              <a:off x="1680" y="2064"/>
              <a:ext cx="1392" cy="1392"/>
            </a:xfrm>
            <a:prstGeom prst="ellipse">
              <a:avLst/>
            </a:prstGeom>
            <a:noFill/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8440" name="组合 39941"/>
            <p:cNvGrpSpPr/>
            <p:nvPr/>
          </p:nvGrpSpPr>
          <p:grpSpPr>
            <a:xfrm>
              <a:off x="1980" y="2184"/>
              <a:ext cx="816" cy="864"/>
              <a:chOff x="972" y="2040"/>
              <a:chExt cx="816" cy="864"/>
            </a:xfrm>
          </p:grpSpPr>
          <p:sp>
            <p:nvSpPr>
              <p:cNvPr id="18516" name="直接连接符 39942"/>
              <p:cNvSpPr/>
              <p:nvPr/>
            </p:nvSpPr>
            <p:spPr>
              <a:xfrm>
                <a:off x="1212" y="2328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17" name="直接连接符 39943"/>
              <p:cNvSpPr/>
              <p:nvPr/>
            </p:nvSpPr>
            <p:spPr>
              <a:xfrm>
                <a:off x="1548" y="2328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18" name="任意多边形 39944"/>
              <p:cNvSpPr/>
              <p:nvPr/>
            </p:nvSpPr>
            <p:spPr>
              <a:xfrm rot="-8240074" flipV="1">
                <a:off x="1092" y="2040"/>
                <a:ext cx="576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576"/>
                  </a:cxn>
                  <a:cxn ang="0">
                    <a:pos x="576" y="576"/>
                  </a:cxn>
                  <a:cxn ang="0">
                    <a:pos x="864" y="0"/>
                  </a:cxn>
                  <a:cxn ang="0">
                    <a:pos x="1152" y="576"/>
                  </a:cxn>
                  <a:cxn ang="0">
                    <a:pos x="1137" y="758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21600" y="21600"/>
                    </a:moveTo>
                    <a:cubicBezTo>
                      <a:pt x="21600" y="9671"/>
                      <a:pt x="26435" y="0"/>
                      <a:pt x="32400" y="0"/>
                    </a:cubicBezTo>
                    <a:cubicBezTo>
                      <a:pt x="38365" y="0"/>
                      <a:pt x="43200" y="9671"/>
                      <a:pt x="43200" y="21600"/>
                    </a:cubicBezTo>
                    <a:cubicBezTo>
                      <a:pt x="43200" y="23991"/>
                      <a:pt x="43006" y="26290"/>
                      <a:pt x="42648" y="28436"/>
                    </a:cubicBezTo>
                    <a:lnTo>
                      <a:pt x="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66FF33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19" name="直接连接符 39945"/>
              <p:cNvSpPr/>
              <p:nvPr/>
            </p:nvSpPr>
            <p:spPr>
              <a:xfrm>
                <a:off x="1548" y="2316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20" name="直接连接符 39946"/>
              <p:cNvSpPr/>
              <p:nvPr/>
            </p:nvSpPr>
            <p:spPr>
              <a:xfrm flipH="1">
                <a:off x="972" y="2328"/>
                <a:ext cx="228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8441" name="组合 39947"/>
            <p:cNvGrpSpPr/>
            <p:nvPr/>
          </p:nvGrpSpPr>
          <p:grpSpPr>
            <a:xfrm rot="10800000">
              <a:off x="1980" y="2484"/>
              <a:ext cx="816" cy="864"/>
              <a:chOff x="972" y="2040"/>
              <a:chExt cx="816" cy="864"/>
            </a:xfrm>
          </p:grpSpPr>
          <p:sp>
            <p:nvSpPr>
              <p:cNvPr id="18511" name="直接连接符 39948"/>
              <p:cNvSpPr/>
              <p:nvPr/>
            </p:nvSpPr>
            <p:spPr>
              <a:xfrm>
                <a:off x="1212" y="2328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12" name="直接连接符 39949"/>
              <p:cNvSpPr/>
              <p:nvPr/>
            </p:nvSpPr>
            <p:spPr>
              <a:xfrm>
                <a:off x="1548" y="2328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13" name="任意多边形 39950"/>
              <p:cNvSpPr/>
              <p:nvPr/>
            </p:nvSpPr>
            <p:spPr>
              <a:xfrm rot="-8240074" flipV="1">
                <a:off x="1092" y="2040"/>
                <a:ext cx="576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76" y="576"/>
                  </a:cxn>
                  <a:cxn ang="0">
                    <a:pos x="576" y="576"/>
                  </a:cxn>
                  <a:cxn ang="0">
                    <a:pos x="864" y="0"/>
                  </a:cxn>
                  <a:cxn ang="0">
                    <a:pos x="1152" y="576"/>
                  </a:cxn>
                  <a:cxn ang="0">
                    <a:pos x="1137" y="758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21600" y="21600"/>
                    </a:moveTo>
                    <a:cubicBezTo>
                      <a:pt x="21600" y="9671"/>
                      <a:pt x="26435" y="0"/>
                      <a:pt x="32400" y="0"/>
                    </a:cubicBezTo>
                    <a:cubicBezTo>
                      <a:pt x="38365" y="0"/>
                      <a:pt x="43200" y="9671"/>
                      <a:pt x="43200" y="21600"/>
                    </a:cubicBezTo>
                    <a:cubicBezTo>
                      <a:pt x="43200" y="23991"/>
                      <a:pt x="43006" y="26290"/>
                      <a:pt x="42648" y="28436"/>
                    </a:cubicBezTo>
                    <a:lnTo>
                      <a:pt x="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66FF33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14" name="直接连接符 39951"/>
              <p:cNvSpPr/>
              <p:nvPr/>
            </p:nvSpPr>
            <p:spPr>
              <a:xfrm>
                <a:off x="1548" y="2316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515" name="直接连接符 39952"/>
              <p:cNvSpPr/>
              <p:nvPr/>
            </p:nvSpPr>
            <p:spPr>
              <a:xfrm flipH="1">
                <a:off x="972" y="2328"/>
                <a:ext cx="228" cy="0"/>
              </a:xfrm>
              <a:prstGeom prst="line">
                <a:avLst/>
              </a:prstGeom>
              <a:ln w="381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442" name="任意多边形 39953"/>
            <p:cNvSpPr/>
            <p:nvPr/>
          </p:nvSpPr>
          <p:spPr>
            <a:xfrm>
              <a:off x="2124" y="2604"/>
              <a:ext cx="528" cy="132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59" y="33"/>
                </a:cxn>
                <a:cxn ang="0">
                  <a:pos x="469" y="99"/>
                </a:cxn>
                <a:cxn ang="0">
                  <a:pos x="414" y="132"/>
                </a:cxn>
              </a:cxnLst>
              <a:pathLst>
                <a:path w="928" h="192">
                  <a:moveTo>
                    <a:pt x="200" y="0"/>
                  </a:moveTo>
                  <a:cubicBezTo>
                    <a:pt x="100" y="12"/>
                    <a:pt x="0" y="24"/>
                    <a:pt x="104" y="48"/>
                  </a:cubicBezTo>
                  <a:cubicBezTo>
                    <a:pt x="208" y="72"/>
                    <a:pt x="720" y="120"/>
                    <a:pt x="824" y="144"/>
                  </a:cubicBezTo>
                  <a:cubicBezTo>
                    <a:pt x="928" y="168"/>
                    <a:pt x="744" y="192"/>
                    <a:pt x="728" y="192"/>
                  </a:cubicBezTo>
                </a:path>
              </a:pathLst>
            </a:custGeom>
            <a:noFill/>
            <a:ln w="38100" cap="flat" cmpd="sng">
              <a:solidFill>
                <a:srgbClr val="FF99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3" name="任意多边形 39954"/>
            <p:cNvSpPr/>
            <p:nvPr/>
          </p:nvSpPr>
          <p:spPr>
            <a:xfrm>
              <a:off x="2112" y="2688"/>
              <a:ext cx="528" cy="132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59" y="33"/>
                </a:cxn>
                <a:cxn ang="0">
                  <a:pos x="469" y="99"/>
                </a:cxn>
                <a:cxn ang="0">
                  <a:pos x="414" y="132"/>
                </a:cxn>
              </a:cxnLst>
              <a:pathLst>
                <a:path w="928" h="192">
                  <a:moveTo>
                    <a:pt x="200" y="0"/>
                  </a:moveTo>
                  <a:cubicBezTo>
                    <a:pt x="100" y="12"/>
                    <a:pt x="0" y="24"/>
                    <a:pt x="104" y="48"/>
                  </a:cubicBezTo>
                  <a:cubicBezTo>
                    <a:pt x="208" y="72"/>
                    <a:pt x="720" y="120"/>
                    <a:pt x="824" y="144"/>
                  </a:cubicBezTo>
                  <a:cubicBezTo>
                    <a:pt x="928" y="168"/>
                    <a:pt x="744" y="192"/>
                    <a:pt x="728" y="192"/>
                  </a:cubicBezTo>
                </a:path>
              </a:pathLst>
            </a:custGeom>
            <a:noFill/>
            <a:ln w="38100" cap="flat" cmpd="sng">
              <a:solidFill>
                <a:srgbClr val="FF99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4" name="任意多边形 39955"/>
            <p:cNvSpPr/>
            <p:nvPr/>
          </p:nvSpPr>
          <p:spPr>
            <a:xfrm>
              <a:off x="2112" y="2784"/>
              <a:ext cx="528" cy="132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59" y="33"/>
                </a:cxn>
                <a:cxn ang="0">
                  <a:pos x="469" y="99"/>
                </a:cxn>
                <a:cxn ang="0">
                  <a:pos x="414" y="132"/>
                </a:cxn>
              </a:cxnLst>
              <a:pathLst>
                <a:path w="928" h="192">
                  <a:moveTo>
                    <a:pt x="200" y="0"/>
                  </a:moveTo>
                  <a:cubicBezTo>
                    <a:pt x="100" y="12"/>
                    <a:pt x="0" y="24"/>
                    <a:pt x="104" y="48"/>
                  </a:cubicBezTo>
                  <a:cubicBezTo>
                    <a:pt x="208" y="72"/>
                    <a:pt x="720" y="120"/>
                    <a:pt x="824" y="144"/>
                  </a:cubicBezTo>
                  <a:cubicBezTo>
                    <a:pt x="928" y="168"/>
                    <a:pt x="744" y="192"/>
                    <a:pt x="728" y="192"/>
                  </a:cubicBezTo>
                </a:path>
              </a:pathLst>
            </a:custGeom>
            <a:noFill/>
            <a:ln w="38100" cap="flat" cmpd="sng">
              <a:solidFill>
                <a:srgbClr val="FF99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5" name="任意多边形 39956"/>
            <p:cNvSpPr/>
            <p:nvPr/>
          </p:nvSpPr>
          <p:spPr>
            <a:xfrm>
              <a:off x="2112" y="2880"/>
              <a:ext cx="528" cy="132"/>
            </a:xfrm>
            <a:custGeom>
              <a:avLst/>
              <a:gdLst/>
              <a:ahLst/>
              <a:cxnLst>
                <a:cxn ang="0">
                  <a:pos x="114" y="0"/>
                </a:cxn>
                <a:cxn ang="0">
                  <a:pos x="59" y="33"/>
                </a:cxn>
                <a:cxn ang="0">
                  <a:pos x="469" y="99"/>
                </a:cxn>
                <a:cxn ang="0">
                  <a:pos x="414" y="132"/>
                </a:cxn>
              </a:cxnLst>
              <a:pathLst>
                <a:path w="928" h="192">
                  <a:moveTo>
                    <a:pt x="200" y="0"/>
                  </a:moveTo>
                  <a:cubicBezTo>
                    <a:pt x="100" y="12"/>
                    <a:pt x="0" y="24"/>
                    <a:pt x="104" y="48"/>
                  </a:cubicBezTo>
                  <a:cubicBezTo>
                    <a:pt x="208" y="72"/>
                    <a:pt x="720" y="120"/>
                    <a:pt x="824" y="144"/>
                  </a:cubicBezTo>
                  <a:cubicBezTo>
                    <a:pt x="928" y="168"/>
                    <a:pt x="744" y="192"/>
                    <a:pt x="728" y="192"/>
                  </a:cubicBezTo>
                </a:path>
              </a:pathLst>
            </a:custGeom>
            <a:noFill/>
            <a:ln w="38100" cap="flat" cmpd="sng">
              <a:solidFill>
                <a:srgbClr val="FF99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6" name="直接连接符 39957"/>
            <p:cNvSpPr/>
            <p:nvPr/>
          </p:nvSpPr>
          <p:spPr>
            <a:xfrm flipH="1">
              <a:off x="1920" y="3012"/>
              <a:ext cx="288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7" name="任意多边形 39958"/>
            <p:cNvSpPr/>
            <p:nvPr/>
          </p:nvSpPr>
          <p:spPr>
            <a:xfrm rot="351775">
              <a:off x="2232" y="2568"/>
              <a:ext cx="384" cy="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16"/>
                </a:cxn>
                <a:cxn ang="0">
                  <a:pos x="384" y="32"/>
                </a:cxn>
                <a:cxn ang="0">
                  <a:pos x="288" y="48"/>
                </a:cxn>
              </a:cxnLst>
              <a:pathLst>
                <a:path w="384" h="144">
                  <a:moveTo>
                    <a:pt x="0" y="0"/>
                  </a:moveTo>
                  <a:cubicBezTo>
                    <a:pt x="112" y="16"/>
                    <a:pt x="224" y="32"/>
                    <a:pt x="288" y="48"/>
                  </a:cubicBezTo>
                  <a:cubicBezTo>
                    <a:pt x="352" y="64"/>
                    <a:pt x="384" y="80"/>
                    <a:pt x="384" y="96"/>
                  </a:cubicBezTo>
                  <a:cubicBezTo>
                    <a:pt x="384" y="112"/>
                    <a:pt x="336" y="128"/>
                    <a:pt x="288" y="144"/>
                  </a:cubicBezTo>
                </a:path>
              </a:pathLst>
            </a:custGeom>
            <a:noFill/>
            <a:ln w="38100" cap="flat" cmpd="sng">
              <a:solidFill>
                <a:srgbClr val="FF99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48" name="直接连接符 39959"/>
            <p:cNvSpPr/>
            <p:nvPr/>
          </p:nvSpPr>
          <p:spPr>
            <a:xfrm flipH="1">
              <a:off x="1920" y="2544"/>
              <a:ext cx="288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9" name="文本框 39960"/>
            <p:cNvSpPr txBox="1"/>
            <p:nvPr/>
          </p:nvSpPr>
          <p:spPr>
            <a:xfrm>
              <a:off x="2268" y="2304"/>
              <a:ext cx="297" cy="3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0" name="文本框 39961"/>
            <p:cNvSpPr txBox="1"/>
            <p:nvPr/>
          </p:nvSpPr>
          <p:spPr>
            <a:xfrm>
              <a:off x="2280" y="2940"/>
              <a:ext cx="259" cy="3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1" name="直接连接符 39962"/>
            <p:cNvSpPr/>
            <p:nvPr/>
          </p:nvSpPr>
          <p:spPr>
            <a:xfrm>
              <a:off x="1920" y="2544"/>
              <a:ext cx="144" cy="0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2" name="文本框 39963"/>
            <p:cNvSpPr txBox="1"/>
            <p:nvPr/>
          </p:nvSpPr>
          <p:spPr>
            <a:xfrm>
              <a:off x="1823" y="2409"/>
              <a:ext cx="163" cy="342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453" name="文本框 39964"/>
            <p:cNvSpPr txBox="1"/>
            <p:nvPr/>
          </p:nvSpPr>
          <p:spPr>
            <a:xfrm>
              <a:off x="1835" y="2877"/>
              <a:ext cx="163" cy="342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8454" name="文本框 39965"/>
            <p:cNvSpPr txBox="1"/>
            <p:nvPr/>
          </p:nvSpPr>
          <p:spPr>
            <a:xfrm>
              <a:off x="1920" y="2544"/>
              <a:ext cx="222" cy="3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5" name="直接连接符 39966"/>
            <p:cNvSpPr/>
            <p:nvPr/>
          </p:nvSpPr>
          <p:spPr>
            <a:xfrm flipV="1">
              <a:off x="2400" y="2112"/>
              <a:ext cx="0" cy="14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6" name="直接连接符 39967"/>
            <p:cNvSpPr/>
            <p:nvPr/>
          </p:nvSpPr>
          <p:spPr>
            <a:xfrm rot="-1107049" flipV="1">
              <a:off x="2172" y="2160"/>
              <a:ext cx="1" cy="14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7" name="直接连接符 39968"/>
            <p:cNvSpPr/>
            <p:nvPr/>
          </p:nvSpPr>
          <p:spPr>
            <a:xfrm rot="-2713708" flipV="1">
              <a:off x="1960" y="2247"/>
              <a:ext cx="1" cy="14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8" name="直接连接符 39969"/>
            <p:cNvSpPr/>
            <p:nvPr/>
          </p:nvSpPr>
          <p:spPr>
            <a:xfrm rot="1741084" flipV="1">
              <a:off x="2616" y="2148"/>
              <a:ext cx="1" cy="14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9" name="直接连接符 39970"/>
            <p:cNvSpPr/>
            <p:nvPr/>
          </p:nvSpPr>
          <p:spPr>
            <a:xfrm rot="2500223" flipV="1">
              <a:off x="2784" y="2244"/>
              <a:ext cx="1" cy="144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0" name="直接连接符 39971"/>
            <p:cNvSpPr/>
            <p:nvPr/>
          </p:nvSpPr>
          <p:spPr>
            <a:xfrm>
              <a:off x="2880" y="2448"/>
              <a:ext cx="96" cy="19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1" name="文本框 39972"/>
            <p:cNvSpPr txBox="1"/>
            <p:nvPr/>
          </p:nvSpPr>
          <p:spPr>
            <a:xfrm>
              <a:off x="2736" y="2544"/>
              <a:ext cx="288" cy="3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Symbol" panose="05050102010706020507" pitchFamily="18" charset="2"/>
                </a:rPr>
                <a:t>w</a:t>
              </a:r>
              <a:endParaRPr lang="en-US" altLang="zh-CN" i="1" dirty="0">
                <a:solidFill>
                  <a:schemeClr val="bg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18462" name="直接连接符 39973"/>
            <p:cNvSpPr/>
            <p:nvPr/>
          </p:nvSpPr>
          <p:spPr>
            <a:xfrm>
              <a:off x="2400" y="3216"/>
              <a:ext cx="0" cy="192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3" name="直接连接符 39974"/>
            <p:cNvSpPr/>
            <p:nvPr/>
          </p:nvSpPr>
          <p:spPr>
            <a:xfrm rot="-1231107">
              <a:off x="2592" y="3168"/>
              <a:ext cx="1" cy="192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4" name="直接连接符 39975"/>
            <p:cNvSpPr/>
            <p:nvPr/>
          </p:nvSpPr>
          <p:spPr>
            <a:xfrm rot="-2392961">
              <a:off x="2784" y="3072"/>
              <a:ext cx="1" cy="192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5" name="直接连接符 39976"/>
            <p:cNvSpPr/>
            <p:nvPr/>
          </p:nvSpPr>
          <p:spPr>
            <a:xfrm rot="1128713">
              <a:off x="2172" y="3192"/>
              <a:ext cx="1" cy="192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6" name="直接连接符 39977"/>
            <p:cNvSpPr/>
            <p:nvPr/>
          </p:nvSpPr>
          <p:spPr>
            <a:xfrm rot="2851567">
              <a:off x="1971" y="3075"/>
              <a:ext cx="1" cy="192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7" name="文本框 39978"/>
            <p:cNvSpPr txBox="1"/>
            <p:nvPr/>
          </p:nvSpPr>
          <p:spPr>
            <a:xfrm>
              <a:off x="2274" y="1737"/>
              <a:ext cx="296" cy="3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8" name="文本框 39979"/>
            <p:cNvSpPr txBox="1"/>
            <p:nvPr/>
          </p:nvSpPr>
          <p:spPr>
            <a:xfrm>
              <a:off x="3060" y="2243"/>
              <a:ext cx="284" cy="3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69" name="文本框 39980"/>
            <p:cNvSpPr txBox="1"/>
            <p:nvPr/>
          </p:nvSpPr>
          <p:spPr>
            <a:xfrm>
              <a:off x="2952" y="3125"/>
              <a:ext cx="284" cy="3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0" name="文本框 39981"/>
            <p:cNvSpPr txBox="1"/>
            <p:nvPr/>
          </p:nvSpPr>
          <p:spPr>
            <a:xfrm>
              <a:off x="2238" y="3503"/>
              <a:ext cx="296" cy="34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1" name="文本框 39982"/>
            <p:cNvSpPr txBox="1"/>
            <p:nvPr/>
          </p:nvSpPr>
          <p:spPr>
            <a:xfrm>
              <a:off x="1531" y="3102"/>
              <a:ext cx="297" cy="3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72" name="文本框 39983"/>
            <p:cNvSpPr txBox="1"/>
            <p:nvPr/>
          </p:nvSpPr>
          <p:spPr>
            <a:xfrm>
              <a:off x="1463" y="2292"/>
              <a:ext cx="296" cy="34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8473" name="组合 39984"/>
            <p:cNvGrpSpPr/>
            <p:nvPr/>
          </p:nvGrpSpPr>
          <p:grpSpPr>
            <a:xfrm>
              <a:off x="2346" y="1983"/>
              <a:ext cx="102" cy="99"/>
              <a:chOff x="1260" y="2709"/>
              <a:chExt cx="102" cy="99"/>
            </a:xfrm>
          </p:grpSpPr>
          <p:sp>
            <p:nvSpPr>
              <p:cNvPr id="18507" name="矩形 39985"/>
              <p:cNvSpPr/>
              <p:nvPr/>
            </p:nvSpPr>
            <p:spPr>
              <a:xfrm>
                <a:off x="1260" y="2712"/>
                <a:ext cx="102" cy="96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508" name="椭圆 39986"/>
              <p:cNvSpPr/>
              <p:nvPr/>
            </p:nvSpPr>
            <p:spPr>
              <a:xfrm>
                <a:off x="1266" y="2717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509" name="任意多边形 39987"/>
              <p:cNvSpPr/>
              <p:nvPr/>
            </p:nvSpPr>
            <p:spPr>
              <a:xfrm>
                <a:off x="1266" y="2709"/>
                <a:ext cx="9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0" y="3"/>
                  </a:cxn>
                  <a:cxn ang="0">
                    <a:pos x="96" y="0"/>
                  </a:cxn>
                  <a:cxn ang="0">
                    <a:pos x="96" y="90"/>
                  </a:cxn>
                </a:cxnLst>
                <a:pathLst>
                  <a:path w="96" h="90">
                    <a:moveTo>
                      <a:pt x="0" y="90"/>
                    </a:moveTo>
                    <a:lnTo>
                      <a:pt x="0" y="3"/>
                    </a:lnTo>
                    <a:lnTo>
                      <a:pt x="96" y="0"/>
                    </a:lnTo>
                    <a:lnTo>
                      <a:pt x="96" y="90"/>
                    </a:lnTo>
                  </a:path>
                </a:pathLst>
              </a:custGeom>
              <a:noFill/>
              <a:ln w="38100" cap="flat" cmpd="sng">
                <a:solidFill>
                  <a:srgbClr val="FF99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10" name="椭圆 39988"/>
              <p:cNvSpPr/>
              <p:nvPr/>
            </p:nvSpPr>
            <p:spPr>
              <a:xfrm>
                <a:off x="1300" y="2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74" name="组合 39989"/>
            <p:cNvGrpSpPr/>
            <p:nvPr/>
          </p:nvGrpSpPr>
          <p:grpSpPr>
            <a:xfrm rot="7200000">
              <a:off x="2883" y="3163"/>
              <a:ext cx="102" cy="99"/>
              <a:chOff x="1260" y="2709"/>
              <a:chExt cx="102" cy="99"/>
            </a:xfrm>
          </p:grpSpPr>
          <p:sp>
            <p:nvSpPr>
              <p:cNvPr id="18503" name="矩形 39990"/>
              <p:cNvSpPr/>
              <p:nvPr/>
            </p:nvSpPr>
            <p:spPr>
              <a:xfrm>
                <a:off x="1260" y="2712"/>
                <a:ext cx="102" cy="96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504" name="椭圆 39991"/>
              <p:cNvSpPr/>
              <p:nvPr/>
            </p:nvSpPr>
            <p:spPr>
              <a:xfrm>
                <a:off x="1266" y="2717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505" name="任意多边形 39992"/>
              <p:cNvSpPr/>
              <p:nvPr/>
            </p:nvSpPr>
            <p:spPr>
              <a:xfrm>
                <a:off x="1266" y="2709"/>
                <a:ext cx="9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0" y="3"/>
                  </a:cxn>
                  <a:cxn ang="0">
                    <a:pos x="96" y="0"/>
                  </a:cxn>
                  <a:cxn ang="0">
                    <a:pos x="96" y="90"/>
                  </a:cxn>
                </a:cxnLst>
                <a:pathLst>
                  <a:path w="96" h="90">
                    <a:moveTo>
                      <a:pt x="0" y="90"/>
                    </a:moveTo>
                    <a:lnTo>
                      <a:pt x="0" y="3"/>
                    </a:lnTo>
                    <a:lnTo>
                      <a:pt x="96" y="0"/>
                    </a:lnTo>
                    <a:lnTo>
                      <a:pt x="96" y="90"/>
                    </a:lnTo>
                  </a:path>
                </a:pathLst>
              </a:custGeom>
              <a:noFill/>
              <a:ln w="381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06" name="椭圆 39993"/>
              <p:cNvSpPr/>
              <p:nvPr/>
            </p:nvSpPr>
            <p:spPr>
              <a:xfrm>
                <a:off x="1300" y="2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75" name="组合 39994"/>
            <p:cNvGrpSpPr/>
            <p:nvPr/>
          </p:nvGrpSpPr>
          <p:grpSpPr>
            <a:xfrm rot="-7200000">
              <a:off x="1707" y="3106"/>
              <a:ext cx="102" cy="99"/>
              <a:chOff x="1260" y="2709"/>
              <a:chExt cx="102" cy="99"/>
            </a:xfrm>
          </p:grpSpPr>
          <p:sp>
            <p:nvSpPr>
              <p:cNvPr id="18499" name="矩形 39995"/>
              <p:cNvSpPr/>
              <p:nvPr/>
            </p:nvSpPr>
            <p:spPr>
              <a:xfrm>
                <a:off x="1260" y="2712"/>
                <a:ext cx="102" cy="96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500" name="椭圆 39996"/>
              <p:cNvSpPr/>
              <p:nvPr/>
            </p:nvSpPr>
            <p:spPr>
              <a:xfrm>
                <a:off x="1266" y="2717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501" name="任意多边形 39997"/>
              <p:cNvSpPr/>
              <p:nvPr/>
            </p:nvSpPr>
            <p:spPr>
              <a:xfrm>
                <a:off x="1266" y="2709"/>
                <a:ext cx="9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0" y="3"/>
                  </a:cxn>
                  <a:cxn ang="0">
                    <a:pos x="96" y="0"/>
                  </a:cxn>
                  <a:cxn ang="0">
                    <a:pos x="96" y="90"/>
                  </a:cxn>
                </a:cxnLst>
                <a:pathLst>
                  <a:path w="96" h="90">
                    <a:moveTo>
                      <a:pt x="0" y="90"/>
                    </a:moveTo>
                    <a:lnTo>
                      <a:pt x="0" y="3"/>
                    </a:lnTo>
                    <a:lnTo>
                      <a:pt x="96" y="0"/>
                    </a:lnTo>
                    <a:lnTo>
                      <a:pt x="96" y="90"/>
                    </a:lnTo>
                  </a:path>
                </a:pathLst>
              </a:custGeom>
              <a:noFill/>
              <a:ln w="38100" cap="flat" cmpd="sng">
                <a:solidFill>
                  <a:srgbClr val="FF99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502" name="椭圆 39998"/>
              <p:cNvSpPr/>
              <p:nvPr/>
            </p:nvSpPr>
            <p:spPr>
              <a:xfrm>
                <a:off x="1300" y="275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eaVert" wrap="none" anchor="ctr"/>
              <a:p>
                <a:pPr algn="ctr" eaLnBrk="1" hangingPunct="1"/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</p:grpSp>
        <p:grpSp>
          <p:nvGrpSpPr>
            <p:cNvPr id="18476" name="组合 39999"/>
            <p:cNvGrpSpPr/>
            <p:nvPr/>
          </p:nvGrpSpPr>
          <p:grpSpPr>
            <a:xfrm rot="3600000">
              <a:off x="2979" y="2386"/>
              <a:ext cx="102" cy="99"/>
              <a:chOff x="3264" y="1927"/>
              <a:chExt cx="102" cy="99"/>
            </a:xfrm>
          </p:grpSpPr>
          <p:sp>
            <p:nvSpPr>
              <p:cNvPr id="18497" name="矩形 40000"/>
              <p:cNvSpPr/>
              <p:nvPr/>
            </p:nvSpPr>
            <p:spPr>
              <a:xfrm>
                <a:off x="3264" y="1930"/>
                <a:ext cx="102" cy="96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98" name="任意多边形 40001"/>
              <p:cNvSpPr/>
              <p:nvPr/>
            </p:nvSpPr>
            <p:spPr>
              <a:xfrm>
                <a:off x="3270" y="1927"/>
                <a:ext cx="9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0" y="3"/>
                  </a:cxn>
                  <a:cxn ang="0">
                    <a:pos x="96" y="0"/>
                  </a:cxn>
                  <a:cxn ang="0">
                    <a:pos x="96" y="90"/>
                  </a:cxn>
                </a:cxnLst>
                <a:pathLst>
                  <a:path w="96" h="90">
                    <a:moveTo>
                      <a:pt x="0" y="90"/>
                    </a:moveTo>
                    <a:lnTo>
                      <a:pt x="0" y="3"/>
                    </a:lnTo>
                    <a:lnTo>
                      <a:pt x="96" y="0"/>
                    </a:lnTo>
                    <a:lnTo>
                      <a:pt x="96" y="90"/>
                    </a:lnTo>
                  </a:path>
                </a:pathLst>
              </a:custGeom>
              <a:noFill/>
              <a:ln w="38100" cap="flat" cmpd="sng">
                <a:solidFill>
                  <a:srgbClr val="FF99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8477" name="组合 40002"/>
            <p:cNvGrpSpPr/>
            <p:nvPr/>
          </p:nvGrpSpPr>
          <p:grpSpPr>
            <a:xfrm rot="2643584">
              <a:off x="2996" y="2403"/>
              <a:ext cx="91" cy="92"/>
              <a:chOff x="3269" y="2111"/>
              <a:chExt cx="91" cy="92"/>
            </a:xfrm>
          </p:grpSpPr>
          <p:sp>
            <p:nvSpPr>
              <p:cNvPr id="18494" name="椭圆 40003"/>
              <p:cNvSpPr/>
              <p:nvPr/>
            </p:nvSpPr>
            <p:spPr>
              <a:xfrm rot="5400000">
                <a:off x="3263" y="2106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95" name="直接连接符 40004"/>
              <p:cNvSpPr/>
              <p:nvPr/>
            </p:nvSpPr>
            <p:spPr>
              <a:xfrm rot="5400000">
                <a:off x="3261" y="2148"/>
                <a:ext cx="91" cy="0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96" name="直接连接符 40005"/>
              <p:cNvSpPr/>
              <p:nvPr/>
            </p:nvSpPr>
            <p:spPr>
              <a:xfrm rot="5400000">
                <a:off x="3306" y="2104"/>
                <a:ext cx="0" cy="91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8478" name="组合 40006"/>
            <p:cNvGrpSpPr/>
            <p:nvPr/>
          </p:nvGrpSpPr>
          <p:grpSpPr>
            <a:xfrm rot="-4079253" flipH="1">
              <a:off x="1638" y="2429"/>
              <a:ext cx="102" cy="99"/>
              <a:chOff x="3264" y="1927"/>
              <a:chExt cx="102" cy="99"/>
            </a:xfrm>
          </p:grpSpPr>
          <p:sp>
            <p:nvSpPr>
              <p:cNvPr id="18492" name="矩形 40007"/>
              <p:cNvSpPr/>
              <p:nvPr/>
            </p:nvSpPr>
            <p:spPr>
              <a:xfrm>
                <a:off x="3264" y="1930"/>
                <a:ext cx="102" cy="96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93" name="任意多边形 40008"/>
              <p:cNvSpPr/>
              <p:nvPr/>
            </p:nvSpPr>
            <p:spPr>
              <a:xfrm>
                <a:off x="3270" y="1927"/>
                <a:ext cx="9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0" y="3"/>
                  </a:cxn>
                  <a:cxn ang="0">
                    <a:pos x="96" y="0"/>
                  </a:cxn>
                  <a:cxn ang="0">
                    <a:pos x="96" y="90"/>
                  </a:cxn>
                </a:cxnLst>
                <a:pathLst>
                  <a:path w="96" h="90">
                    <a:moveTo>
                      <a:pt x="0" y="90"/>
                    </a:moveTo>
                    <a:lnTo>
                      <a:pt x="0" y="3"/>
                    </a:lnTo>
                    <a:lnTo>
                      <a:pt x="96" y="0"/>
                    </a:lnTo>
                    <a:lnTo>
                      <a:pt x="96" y="90"/>
                    </a:lnTo>
                  </a:path>
                </a:pathLst>
              </a:custGeom>
              <a:noFill/>
              <a:ln w="38100" cap="flat" cmpd="sng">
                <a:solidFill>
                  <a:srgbClr val="FF99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8479" name="组合 40009"/>
            <p:cNvGrpSpPr/>
            <p:nvPr/>
          </p:nvGrpSpPr>
          <p:grpSpPr>
            <a:xfrm rot="2643584">
              <a:off x="1655" y="2440"/>
              <a:ext cx="91" cy="92"/>
              <a:chOff x="3269" y="2111"/>
              <a:chExt cx="91" cy="92"/>
            </a:xfrm>
          </p:grpSpPr>
          <p:sp>
            <p:nvSpPr>
              <p:cNvPr id="18489" name="椭圆 40010"/>
              <p:cNvSpPr/>
              <p:nvPr/>
            </p:nvSpPr>
            <p:spPr>
              <a:xfrm rot="5400000">
                <a:off x="3263" y="2106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90" name="直接连接符 40011"/>
              <p:cNvSpPr/>
              <p:nvPr/>
            </p:nvSpPr>
            <p:spPr>
              <a:xfrm rot="5400000">
                <a:off x="3261" y="2148"/>
                <a:ext cx="91" cy="0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91" name="直接连接符 40012"/>
              <p:cNvSpPr/>
              <p:nvPr/>
            </p:nvSpPr>
            <p:spPr>
              <a:xfrm rot="5400000">
                <a:off x="3306" y="2104"/>
                <a:ext cx="0" cy="91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8480" name="组合 40013"/>
            <p:cNvGrpSpPr/>
            <p:nvPr/>
          </p:nvGrpSpPr>
          <p:grpSpPr>
            <a:xfrm rot="10678065">
              <a:off x="2316" y="3445"/>
              <a:ext cx="102" cy="99"/>
              <a:chOff x="3264" y="1927"/>
              <a:chExt cx="102" cy="99"/>
            </a:xfrm>
          </p:grpSpPr>
          <p:sp>
            <p:nvSpPr>
              <p:cNvPr id="18487" name="矩形 40014"/>
              <p:cNvSpPr/>
              <p:nvPr/>
            </p:nvSpPr>
            <p:spPr>
              <a:xfrm>
                <a:off x="3264" y="1930"/>
                <a:ext cx="102" cy="96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88" name="任意多边形 40015"/>
              <p:cNvSpPr/>
              <p:nvPr/>
            </p:nvSpPr>
            <p:spPr>
              <a:xfrm>
                <a:off x="3270" y="1927"/>
                <a:ext cx="96" cy="90"/>
              </a:xfrm>
              <a:custGeom>
                <a:avLst/>
                <a:gdLst/>
                <a:ahLst/>
                <a:cxnLst>
                  <a:cxn ang="0">
                    <a:pos x="0" y="90"/>
                  </a:cxn>
                  <a:cxn ang="0">
                    <a:pos x="0" y="3"/>
                  </a:cxn>
                  <a:cxn ang="0">
                    <a:pos x="96" y="0"/>
                  </a:cxn>
                  <a:cxn ang="0">
                    <a:pos x="96" y="90"/>
                  </a:cxn>
                </a:cxnLst>
                <a:pathLst>
                  <a:path w="96" h="90">
                    <a:moveTo>
                      <a:pt x="0" y="90"/>
                    </a:moveTo>
                    <a:lnTo>
                      <a:pt x="0" y="3"/>
                    </a:lnTo>
                    <a:lnTo>
                      <a:pt x="96" y="0"/>
                    </a:lnTo>
                    <a:lnTo>
                      <a:pt x="96" y="90"/>
                    </a:lnTo>
                  </a:path>
                </a:pathLst>
              </a:custGeom>
              <a:noFill/>
              <a:ln w="38100" cap="flat" cmpd="sng">
                <a:solidFill>
                  <a:srgbClr val="FF99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8481" name="组合 40016"/>
            <p:cNvGrpSpPr/>
            <p:nvPr/>
          </p:nvGrpSpPr>
          <p:grpSpPr>
            <a:xfrm rot="2643584">
              <a:off x="2313" y="3450"/>
              <a:ext cx="91" cy="92"/>
              <a:chOff x="3269" y="2111"/>
              <a:chExt cx="91" cy="92"/>
            </a:xfrm>
          </p:grpSpPr>
          <p:sp>
            <p:nvSpPr>
              <p:cNvPr id="18484" name="椭圆 40017"/>
              <p:cNvSpPr/>
              <p:nvPr/>
            </p:nvSpPr>
            <p:spPr>
              <a:xfrm rot="5400000">
                <a:off x="3263" y="2106"/>
                <a:ext cx="91" cy="91"/>
              </a:xfrm>
              <a:prstGeom prst="ellipse">
                <a:avLst/>
              </a:prstGeom>
              <a:solidFill>
                <a:schemeClr val="accent1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485" name="直接连接符 40018"/>
              <p:cNvSpPr/>
              <p:nvPr/>
            </p:nvSpPr>
            <p:spPr>
              <a:xfrm rot="5400000">
                <a:off x="3261" y="2148"/>
                <a:ext cx="91" cy="0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8486" name="直接连接符 40019"/>
              <p:cNvSpPr/>
              <p:nvPr/>
            </p:nvSpPr>
            <p:spPr>
              <a:xfrm rot="5400000">
                <a:off x="3306" y="2104"/>
                <a:ext cx="0" cy="91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8482" name="椭圆 40020"/>
            <p:cNvSpPr/>
            <p:nvPr/>
          </p:nvSpPr>
          <p:spPr>
            <a:xfrm>
              <a:off x="1438" y="1821"/>
              <a:ext cx="1927" cy="1927"/>
            </a:xfrm>
            <a:prstGeom prst="ellipse">
              <a:avLst/>
            </a:prstGeom>
            <a:noFill/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8483" name="任意多边形 40021"/>
            <p:cNvSpPr/>
            <p:nvPr/>
          </p:nvSpPr>
          <p:spPr>
            <a:xfrm>
              <a:off x="1224" y="3576"/>
              <a:ext cx="2388" cy="504"/>
            </a:xfrm>
            <a:custGeom>
              <a:avLst/>
              <a:gdLst/>
              <a:ahLst/>
              <a:cxnLst>
                <a:cxn ang="0">
                  <a:pos x="624" y="19"/>
                </a:cxn>
                <a:cxn ang="0">
                  <a:pos x="0" y="267"/>
                </a:cxn>
                <a:cxn ang="0">
                  <a:pos x="0" y="504"/>
                </a:cxn>
                <a:cxn ang="0">
                  <a:pos x="2388" y="504"/>
                </a:cxn>
                <a:cxn ang="0">
                  <a:pos x="2388" y="219"/>
                </a:cxn>
                <a:cxn ang="0">
                  <a:pos x="1752" y="0"/>
                </a:cxn>
              </a:cxnLst>
              <a:pathLst>
                <a:path w="2388" h="576">
                  <a:moveTo>
                    <a:pt x="624" y="22"/>
                  </a:moveTo>
                  <a:lnTo>
                    <a:pt x="0" y="305"/>
                  </a:lnTo>
                  <a:lnTo>
                    <a:pt x="0" y="576"/>
                  </a:lnTo>
                  <a:lnTo>
                    <a:pt x="2388" y="576"/>
                  </a:lnTo>
                  <a:lnTo>
                    <a:pt x="2388" y="250"/>
                  </a:lnTo>
                  <a:lnTo>
                    <a:pt x="1752" y="0"/>
                  </a:lnTo>
                </a:path>
              </a:pathLst>
            </a:custGeom>
            <a:noFill/>
            <a:ln w="38100" cap="flat" cmpd="sng">
              <a:solidFill>
                <a:srgbClr val="00FF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0023" name="文本框 40022"/>
          <p:cNvSpPr txBox="1"/>
          <p:nvPr/>
        </p:nvSpPr>
        <p:spPr>
          <a:xfrm>
            <a:off x="900430" y="5300980"/>
            <a:ext cx="3966845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A three-phase generator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024" name="文本框 40023"/>
          <p:cNvSpPr txBox="1"/>
          <p:nvPr/>
        </p:nvSpPr>
        <p:spPr>
          <a:xfrm>
            <a:off x="1776730" y="232410"/>
            <a:ext cx="5827395" cy="645160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A7A99"/>
            </a:prstShdw>
          </a:effectLst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600" i="1" dirty="0">
                <a:solidFill>
                  <a:schemeClr val="bg1"/>
                </a:solidFill>
                <a:latin typeface="+mn-lt"/>
                <a:ea typeface="仿宋_GB2312" panose="02010609030101010101" pitchFamily="49" charset="-122"/>
                <a:cs typeface="+mn-lt"/>
              </a:rPr>
              <a:t>6.1  Three-phase circuit</a:t>
            </a:r>
            <a:endParaRPr lang="zh-CN" altLang="en-US" sz="3200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ldLvl="0" animBg="1"/>
      <p:bldP spid="39939" grpId="0"/>
      <p:bldP spid="40023" grpId="0" bldLvl="0" animBg="1"/>
      <p:bldP spid="40024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7169"/>
          <p:cNvSpPr txBox="1"/>
          <p:nvPr/>
        </p:nvSpPr>
        <p:spPr>
          <a:xfrm>
            <a:off x="214630" y="155575"/>
            <a:ext cx="2039620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Example 1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71" name="组合 7170"/>
          <p:cNvGrpSpPr/>
          <p:nvPr/>
        </p:nvGrpSpPr>
        <p:grpSpPr>
          <a:xfrm>
            <a:off x="970915" y="760095"/>
            <a:ext cx="2994879" cy="2589555"/>
            <a:chOff x="559" y="155"/>
            <a:chExt cx="1931" cy="1766"/>
          </a:xfrm>
        </p:grpSpPr>
        <p:sp>
          <p:nvSpPr>
            <p:cNvPr id="46160" name="直接连接符 7171"/>
            <p:cNvSpPr/>
            <p:nvPr/>
          </p:nvSpPr>
          <p:spPr>
            <a:xfrm flipV="1">
              <a:off x="833" y="484"/>
              <a:ext cx="114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61" name="直接连接符 7172"/>
            <p:cNvSpPr/>
            <p:nvPr/>
          </p:nvSpPr>
          <p:spPr>
            <a:xfrm flipV="1">
              <a:off x="825" y="1386"/>
              <a:ext cx="670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62" name="任意多边形 7173"/>
            <p:cNvSpPr/>
            <p:nvPr/>
          </p:nvSpPr>
          <p:spPr>
            <a:xfrm flipH="1">
              <a:off x="841" y="1379"/>
              <a:ext cx="1622" cy="3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65"/>
                </a:cxn>
                <a:cxn ang="0">
                  <a:pos x="1622" y="365"/>
                </a:cxn>
              </a:cxnLst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6163" name="椭圆 7174"/>
            <p:cNvSpPr/>
            <p:nvPr/>
          </p:nvSpPr>
          <p:spPr>
            <a:xfrm>
              <a:off x="787" y="463"/>
              <a:ext cx="38" cy="40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64" name="椭圆 7175"/>
            <p:cNvSpPr/>
            <p:nvPr/>
          </p:nvSpPr>
          <p:spPr>
            <a:xfrm>
              <a:off x="787" y="1360"/>
              <a:ext cx="38" cy="40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65" name="椭圆 7176"/>
            <p:cNvSpPr/>
            <p:nvPr/>
          </p:nvSpPr>
          <p:spPr>
            <a:xfrm>
              <a:off x="797" y="1719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66" name="文本框 7177"/>
            <p:cNvSpPr txBox="1"/>
            <p:nvPr/>
          </p:nvSpPr>
          <p:spPr>
            <a:xfrm>
              <a:off x="561" y="333"/>
              <a:ext cx="238" cy="3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7" name="文本框 7178"/>
            <p:cNvSpPr txBox="1"/>
            <p:nvPr/>
          </p:nvSpPr>
          <p:spPr>
            <a:xfrm>
              <a:off x="561" y="1241"/>
              <a:ext cx="238" cy="3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8" name="文本框 7179"/>
            <p:cNvSpPr txBox="1"/>
            <p:nvPr/>
          </p:nvSpPr>
          <p:spPr>
            <a:xfrm>
              <a:off x="559" y="1607"/>
              <a:ext cx="238" cy="3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69" name="矩形 7180"/>
            <p:cNvSpPr/>
            <p:nvPr/>
          </p:nvSpPr>
          <p:spPr>
            <a:xfrm>
              <a:off x="1931" y="669"/>
              <a:ext cx="82" cy="251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70" name="直接连接符 7181"/>
            <p:cNvSpPr/>
            <p:nvPr/>
          </p:nvSpPr>
          <p:spPr>
            <a:xfrm>
              <a:off x="1976" y="485"/>
              <a:ext cx="0" cy="18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71" name="直接连接符 7182"/>
            <p:cNvSpPr/>
            <p:nvPr/>
          </p:nvSpPr>
          <p:spPr>
            <a:xfrm>
              <a:off x="1976" y="925"/>
              <a:ext cx="0" cy="16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6172" name="组合 7183"/>
            <p:cNvGrpSpPr/>
            <p:nvPr/>
          </p:nvGrpSpPr>
          <p:grpSpPr>
            <a:xfrm rot="7200000">
              <a:off x="2164" y="945"/>
              <a:ext cx="87" cy="565"/>
              <a:chOff x="4116" y="2366"/>
              <a:chExt cx="102" cy="706"/>
            </a:xfrm>
          </p:grpSpPr>
          <p:sp>
            <p:nvSpPr>
              <p:cNvPr id="46187" name="矩形 7184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188" name="直接连接符 7185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9" name="直接连接符 7186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6173" name="组合 7187"/>
            <p:cNvGrpSpPr/>
            <p:nvPr/>
          </p:nvGrpSpPr>
          <p:grpSpPr>
            <a:xfrm rot="-7200000">
              <a:off x="1681" y="952"/>
              <a:ext cx="87" cy="565"/>
              <a:chOff x="4116" y="2366"/>
              <a:chExt cx="102" cy="706"/>
            </a:xfrm>
          </p:grpSpPr>
          <p:sp>
            <p:nvSpPr>
              <p:cNvPr id="46184" name="矩形 7188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185" name="直接连接符 7189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6" name="直接连接符 7190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6174" name="椭圆 7191"/>
            <p:cNvSpPr/>
            <p:nvPr/>
          </p:nvSpPr>
          <p:spPr>
            <a:xfrm>
              <a:off x="1950" y="1085"/>
              <a:ext cx="36" cy="38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75" name="文本框 7192"/>
            <p:cNvSpPr txBox="1"/>
            <p:nvPr/>
          </p:nvSpPr>
          <p:spPr>
            <a:xfrm>
              <a:off x="2014" y="669"/>
              <a:ext cx="234" cy="3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76" name="文本框 7193"/>
            <p:cNvSpPr txBox="1"/>
            <p:nvPr/>
          </p:nvSpPr>
          <p:spPr>
            <a:xfrm>
              <a:off x="2246" y="984"/>
              <a:ext cx="234" cy="3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77" name="文本框 7194"/>
            <p:cNvSpPr txBox="1"/>
            <p:nvPr/>
          </p:nvSpPr>
          <p:spPr>
            <a:xfrm>
              <a:off x="1514" y="962"/>
              <a:ext cx="234" cy="3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78" name="矩形 7195"/>
            <p:cNvSpPr/>
            <p:nvPr/>
          </p:nvSpPr>
          <p:spPr>
            <a:xfrm rot="-5400000">
              <a:off x="1158" y="354"/>
              <a:ext cx="87" cy="234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79" name="矩形 7196"/>
            <p:cNvSpPr/>
            <p:nvPr/>
          </p:nvSpPr>
          <p:spPr>
            <a:xfrm rot="-5400000">
              <a:off x="1177" y="1259"/>
              <a:ext cx="88" cy="235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80" name="矩形 7197"/>
            <p:cNvSpPr/>
            <p:nvPr/>
          </p:nvSpPr>
          <p:spPr>
            <a:xfrm rot="-5400000">
              <a:off x="1190" y="1630"/>
              <a:ext cx="88" cy="234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81" name="文本框 7198"/>
            <p:cNvSpPr txBox="1"/>
            <p:nvPr/>
          </p:nvSpPr>
          <p:spPr>
            <a:xfrm>
              <a:off x="1081" y="155"/>
              <a:ext cx="331" cy="3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82" name="文本框 7199"/>
            <p:cNvSpPr txBox="1"/>
            <p:nvPr/>
          </p:nvSpPr>
          <p:spPr>
            <a:xfrm>
              <a:off x="1098" y="1061"/>
              <a:ext cx="326" cy="3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83" name="文本框 7200"/>
            <p:cNvSpPr txBox="1"/>
            <p:nvPr/>
          </p:nvSpPr>
          <p:spPr>
            <a:xfrm>
              <a:off x="1098" y="1422"/>
              <a:ext cx="392" cy="31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202" name="文本框 7201"/>
          <p:cNvSpPr txBox="1"/>
          <p:nvPr/>
        </p:nvSpPr>
        <p:spPr>
          <a:xfrm>
            <a:off x="2747010" y="93345"/>
            <a:ext cx="568071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666750" indent="-666750"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alanced three-phase source line voltage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666750" indent="-666750"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is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380V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=3+j4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l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=6.4+j4.8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203" name="文本框 7202"/>
          <p:cNvSpPr txBox="1"/>
          <p:nvPr/>
        </p:nvSpPr>
        <p:spPr>
          <a:xfrm>
            <a:off x="3590925" y="922973"/>
            <a:ext cx="508635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Find phase voltage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line voltage and crrent of load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Z.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04" name="文本框 7203"/>
          <p:cNvSpPr txBox="1"/>
          <p:nvPr/>
        </p:nvSpPr>
        <p:spPr>
          <a:xfrm>
            <a:off x="4093845" y="1830705"/>
            <a:ext cx="1778635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Solution: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205" name="组合 7204"/>
          <p:cNvGrpSpPr/>
          <p:nvPr/>
        </p:nvGrpSpPr>
        <p:grpSpPr>
          <a:xfrm>
            <a:off x="611188" y="3429000"/>
            <a:ext cx="4056062" cy="2633663"/>
            <a:chOff x="509" y="1891"/>
            <a:chExt cx="2555" cy="1659"/>
          </a:xfrm>
        </p:grpSpPr>
        <p:graphicFrame>
          <p:nvGraphicFramePr>
            <p:cNvPr id="46113" name="对象 7205"/>
            <p:cNvGraphicFramePr/>
            <p:nvPr/>
          </p:nvGraphicFramePr>
          <p:xfrm>
            <a:off x="1013" y="1891"/>
            <a:ext cx="365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" r:id="rId1" imgW="253365" imgH="253365" progId="Equation.3">
                    <p:embed/>
                  </p:oleObj>
                </mc:Choice>
                <mc:Fallback>
                  <p:oleObj name="" r:id="rId1" imgW="253365" imgH="2533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13" y="1891"/>
                          <a:ext cx="365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4" name="椭圆 7206"/>
            <p:cNvSpPr/>
            <p:nvPr/>
          </p:nvSpPr>
          <p:spPr>
            <a:xfrm rot="5400000">
              <a:off x="991" y="2246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15" name="直接连接符 7207"/>
            <p:cNvSpPr/>
            <p:nvPr/>
          </p:nvSpPr>
          <p:spPr>
            <a:xfrm rot="5400000" flipH="1">
              <a:off x="1132" y="2004"/>
              <a:ext cx="0" cy="76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6" name="文本框 7208"/>
            <p:cNvSpPr txBox="1"/>
            <p:nvPr/>
          </p:nvSpPr>
          <p:spPr>
            <a:xfrm rot="5400000">
              <a:off x="1271" y="2173"/>
              <a:ext cx="171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7" name="文本框 7209"/>
            <p:cNvSpPr txBox="1"/>
            <p:nvPr/>
          </p:nvSpPr>
          <p:spPr>
            <a:xfrm>
              <a:off x="792" y="2179"/>
              <a:ext cx="171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8" name="椭圆 7210"/>
            <p:cNvSpPr/>
            <p:nvPr/>
          </p:nvSpPr>
          <p:spPr>
            <a:xfrm>
              <a:off x="1516" y="2365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19" name="椭圆 7211"/>
            <p:cNvSpPr/>
            <p:nvPr/>
          </p:nvSpPr>
          <p:spPr>
            <a:xfrm>
              <a:off x="3017" y="2877"/>
              <a:ext cx="47" cy="4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20" name="文本框 7212"/>
            <p:cNvSpPr txBox="1"/>
            <p:nvPr/>
          </p:nvSpPr>
          <p:spPr>
            <a:xfrm>
              <a:off x="1424" y="2109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1" name="椭圆 7213"/>
            <p:cNvSpPr/>
            <p:nvPr/>
          </p:nvSpPr>
          <p:spPr>
            <a:xfrm rot="5400000">
              <a:off x="992" y="2767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22" name="直接连接符 7214"/>
            <p:cNvSpPr/>
            <p:nvPr/>
          </p:nvSpPr>
          <p:spPr>
            <a:xfrm rot="5400000" flipH="1">
              <a:off x="1146" y="2536"/>
              <a:ext cx="0" cy="75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3" name="椭圆 7215"/>
            <p:cNvSpPr/>
            <p:nvPr/>
          </p:nvSpPr>
          <p:spPr>
            <a:xfrm rot="5400000">
              <a:off x="735" y="2896"/>
              <a:ext cx="34" cy="34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24" name="文本框 7216"/>
            <p:cNvSpPr txBox="1"/>
            <p:nvPr/>
          </p:nvSpPr>
          <p:spPr>
            <a:xfrm rot="5400000">
              <a:off x="1272" y="2682"/>
              <a:ext cx="171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5" name="文本框 7217"/>
            <p:cNvSpPr txBox="1"/>
            <p:nvPr/>
          </p:nvSpPr>
          <p:spPr>
            <a:xfrm>
              <a:off x="793" y="2688"/>
              <a:ext cx="171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6" name="直接连接符 7218"/>
            <p:cNvSpPr/>
            <p:nvPr/>
          </p:nvSpPr>
          <p:spPr>
            <a:xfrm flipV="1">
              <a:off x="1563" y="2386"/>
              <a:ext cx="291" cy="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7" name="椭圆 7219"/>
            <p:cNvSpPr/>
            <p:nvPr/>
          </p:nvSpPr>
          <p:spPr>
            <a:xfrm>
              <a:off x="1523" y="2892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28" name="文本框 7220"/>
            <p:cNvSpPr txBox="1"/>
            <p:nvPr/>
          </p:nvSpPr>
          <p:spPr>
            <a:xfrm>
              <a:off x="1451" y="2630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29" name="文本框 7221"/>
            <p:cNvSpPr txBox="1"/>
            <p:nvPr/>
          </p:nvSpPr>
          <p:spPr>
            <a:xfrm>
              <a:off x="509" y="2764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0" name="椭圆 7222"/>
            <p:cNvSpPr/>
            <p:nvPr/>
          </p:nvSpPr>
          <p:spPr>
            <a:xfrm rot="5400000">
              <a:off x="991" y="3278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1" name="直接连接符 7223"/>
            <p:cNvSpPr/>
            <p:nvPr/>
          </p:nvSpPr>
          <p:spPr>
            <a:xfrm rot="5400000" flipH="1">
              <a:off x="1128" y="3023"/>
              <a:ext cx="0" cy="77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2" name="文本框 7224"/>
            <p:cNvSpPr txBox="1"/>
            <p:nvPr/>
          </p:nvSpPr>
          <p:spPr>
            <a:xfrm rot="5400000">
              <a:off x="1271" y="3181"/>
              <a:ext cx="171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3" name="文本框 7225"/>
            <p:cNvSpPr txBox="1"/>
            <p:nvPr/>
          </p:nvSpPr>
          <p:spPr>
            <a:xfrm>
              <a:off x="792" y="3193"/>
              <a:ext cx="171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4" name="直接连接符 7226"/>
            <p:cNvSpPr/>
            <p:nvPr/>
          </p:nvSpPr>
          <p:spPr>
            <a:xfrm flipV="1">
              <a:off x="1562" y="3421"/>
              <a:ext cx="26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5" name="椭圆 7227"/>
            <p:cNvSpPr/>
            <p:nvPr/>
          </p:nvSpPr>
          <p:spPr>
            <a:xfrm>
              <a:off x="1516" y="3391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6" name="文本框 7228"/>
            <p:cNvSpPr txBox="1"/>
            <p:nvPr/>
          </p:nvSpPr>
          <p:spPr>
            <a:xfrm>
              <a:off x="1430" y="3141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37" name="直接连接符 7229"/>
            <p:cNvSpPr/>
            <p:nvPr/>
          </p:nvSpPr>
          <p:spPr>
            <a:xfrm>
              <a:off x="753" y="2389"/>
              <a:ext cx="0" cy="10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6138" name="对象 7230"/>
            <p:cNvGraphicFramePr/>
            <p:nvPr/>
          </p:nvGraphicFramePr>
          <p:xfrm>
            <a:off x="1026" y="2429"/>
            <a:ext cx="351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3" imgW="242570" imgH="264160" progId="Equation.3">
                    <p:embed/>
                  </p:oleObj>
                </mc:Choice>
                <mc:Fallback>
                  <p:oleObj name="" r:id="rId3" imgW="242570" imgH="264160" progId="Equation.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26" y="2429"/>
                          <a:ext cx="351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39" name="对象 7231"/>
            <p:cNvGraphicFramePr/>
            <p:nvPr/>
          </p:nvGraphicFramePr>
          <p:xfrm>
            <a:off x="1026" y="2939"/>
            <a:ext cx="364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" r:id="rId5" imgW="253365" imgH="264160" progId="Equation.3">
                    <p:embed/>
                  </p:oleObj>
                </mc:Choice>
                <mc:Fallback>
                  <p:oleObj name="" r:id="rId5" imgW="253365" imgH="26416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26" y="2939"/>
                          <a:ext cx="364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40" name="直接连接符 7232"/>
            <p:cNvSpPr/>
            <p:nvPr/>
          </p:nvSpPr>
          <p:spPr>
            <a:xfrm flipV="1">
              <a:off x="1570" y="2913"/>
              <a:ext cx="28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1" name="矩形 7233"/>
            <p:cNvSpPr/>
            <p:nvPr/>
          </p:nvSpPr>
          <p:spPr>
            <a:xfrm>
              <a:off x="1848" y="2329"/>
              <a:ext cx="272" cy="10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42" name="矩形 7234"/>
            <p:cNvSpPr/>
            <p:nvPr/>
          </p:nvSpPr>
          <p:spPr>
            <a:xfrm>
              <a:off x="1848" y="2849"/>
              <a:ext cx="272" cy="10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43" name="矩形 7235"/>
            <p:cNvSpPr/>
            <p:nvPr/>
          </p:nvSpPr>
          <p:spPr>
            <a:xfrm>
              <a:off x="1832" y="3359"/>
              <a:ext cx="272" cy="10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44" name="矩形 7236"/>
            <p:cNvSpPr/>
            <p:nvPr/>
          </p:nvSpPr>
          <p:spPr>
            <a:xfrm>
              <a:off x="2556" y="2329"/>
              <a:ext cx="272" cy="10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45" name="矩形 7237"/>
            <p:cNvSpPr/>
            <p:nvPr/>
          </p:nvSpPr>
          <p:spPr>
            <a:xfrm>
              <a:off x="2556" y="2849"/>
              <a:ext cx="272" cy="10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46" name="矩形 7238"/>
            <p:cNvSpPr/>
            <p:nvPr/>
          </p:nvSpPr>
          <p:spPr>
            <a:xfrm>
              <a:off x="2540" y="3359"/>
              <a:ext cx="272" cy="10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47" name="直接连接符 7239"/>
            <p:cNvSpPr/>
            <p:nvPr/>
          </p:nvSpPr>
          <p:spPr>
            <a:xfrm>
              <a:off x="2120" y="2386"/>
              <a:ext cx="436" cy="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8" name="直接连接符 7240"/>
            <p:cNvSpPr/>
            <p:nvPr/>
          </p:nvSpPr>
          <p:spPr>
            <a:xfrm>
              <a:off x="2828" y="2386"/>
              <a:ext cx="208" cy="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9" name="直接连接符 7241"/>
            <p:cNvSpPr/>
            <p:nvPr/>
          </p:nvSpPr>
          <p:spPr>
            <a:xfrm>
              <a:off x="2108" y="2901"/>
              <a:ext cx="440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50" name="直接连接符 7242"/>
            <p:cNvSpPr/>
            <p:nvPr/>
          </p:nvSpPr>
          <p:spPr>
            <a:xfrm>
              <a:off x="2833" y="2901"/>
              <a:ext cx="20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51" name="直接连接符 7243"/>
            <p:cNvSpPr/>
            <p:nvPr/>
          </p:nvSpPr>
          <p:spPr>
            <a:xfrm>
              <a:off x="2104" y="3421"/>
              <a:ext cx="436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52" name="直接连接符 7244"/>
            <p:cNvSpPr/>
            <p:nvPr/>
          </p:nvSpPr>
          <p:spPr>
            <a:xfrm>
              <a:off x="2812" y="3418"/>
              <a:ext cx="22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53" name="直接连接符 7245"/>
            <p:cNvSpPr/>
            <p:nvPr/>
          </p:nvSpPr>
          <p:spPr>
            <a:xfrm>
              <a:off x="3036" y="2386"/>
              <a:ext cx="0" cy="104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54" name="文本框 7246"/>
            <p:cNvSpPr txBox="1"/>
            <p:nvPr/>
          </p:nvSpPr>
          <p:spPr>
            <a:xfrm>
              <a:off x="1832" y="2047"/>
              <a:ext cx="3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5" name="文本框 7247"/>
            <p:cNvSpPr txBox="1"/>
            <p:nvPr/>
          </p:nvSpPr>
          <p:spPr>
            <a:xfrm>
              <a:off x="1844" y="2540"/>
              <a:ext cx="3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6" name="文本框 7248"/>
            <p:cNvSpPr txBox="1"/>
            <p:nvPr/>
          </p:nvSpPr>
          <p:spPr>
            <a:xfrm>
              <a:off x="1844" y="3068"/>
              <a:ext cx="3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7" name="文本框 7249"/>
            <p:cNvSpPr txBox="1"/>
            <p:nvPr/>
          </p:nvSpPr>
          <p:spPr>
            <a:xfrm>
              <a:off x="2570" y="2047"/>
              <a:ext cx="3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8" name="文本框 7250"/>
            <p:cNvSpPr txBox="1"/>
            <p:nvPr/>
          </p:nvSpPr>
          <p:spPr>
            <a:xfrm>
              <a:off x="2580" y="2579"/>
              <a:ext cx="3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59" name="文本框 7251"/>
            <p:cNvSpPr txBox="1"/>
            <p:nvPr/>
          </p:nvSpPr>
          <p:spPr>
            <a:xfrm>
              <a:off x="2564" y="3092"/>
              <a:ext cx="3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253" name="右箭头 7252"/>
          <p:cNvSpPr/>
          <p:nvPr/>
        </p:nvSpPr>
        <p:spPr>
          <a:xfrm>
            <a:off x="5003800" y="4797425"/>
            <a:ext cx="495300" cy="301625"/>
          </a:xfrm>
          <a:prstGeom prst="rightArrow">
            <a:avLst>
              <a:gd name="adj1" fmla="val 50000"/>
              <a:gd name="adj2" fmla="val 40991"/>
            </a:avLst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7254" name="组合 7253"/>
          <p:cNvGrpSpPr/>
          <p:nvPr/>
        </p:nvGrpSpPr>
        <p:grpSpPr>
          <a:xfrm>
            <a:off x="5651500" y="3716338"/>
            <a:ext cx="3200400" cy="2290762"/>
            <a:chOff x="3588" y="2179"/>
            <a:chExt cx="2016" cy="1443"/>
          </a:xfrm>
        </p:grpSpPr>
        <p:sp>
          <p:nvSpPr>
            <p:cNvPr id="46093" name="矩形 7254"/>
            <p:cNvSpPr/>
            <p:nvPr/>
          </p:nvSpPr>
          <p:spPr>
            <a:xfrm>
              <a:off x="5116" y="2830"/>
              <a:ext cx="102" cy="295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094" name="椭圆 7255"/>
            <p:cNvSpPr/>
            <p:nvPr/>
          </p:nvSpPr>
          <p:spPr>
            <a:xfrm>
              <a:off x="3935" y="2806"/>
              <a:ext cx="295" cy="295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095" name="直接连接符 7256"/>
            <p:cNvSpPr/>
            <p:nvPr/>
          </p:nvSpPr>
          <p:spPr>
            <a:xfrm>
              <a:off x="4088" y="2584"/>
              <a:ext cx="0" cy="82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6" name="直接连接符 7257"/>
            <p:cNvSpPr/>
            <p:nvPr/>
          </p:nvSpPr>
          <p:spPr>
            <a:xfrm>
              <a:off x="5174" y="2584"/>
              <a:ext cx="0" cy="24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7" name="直接连接符 7258"/>
            <p:cNvSpPr/>
            <p:nvPr/>
          </p:nvSpPr>
          <p:spPr>
            <a:xfrm>
              <a:off x="5174" y="3134"/>
              <a:ext cx="0" cy="281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8" name="直接连接符 7259"/>
            <p:cNvSpPr/>
            <p:nvPr/>
          </p:nvSpPr>
          <p:spPr>
            <a:xfrm>
              <a:off x="4082" y="3408"/>
              <a:ext cx="109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9" name="直接连接符 7260"/>
            <p:cNvSpPr/>
            <p:nvPr/>
          </p:nvSpPr>
          <p:spPr>
            <a:xfrm>
              <a:off x="4088" y="2584"/>
              <a:ext cx="389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0" name="文本框 7261"/>
            <p:cNvSpPr txBox="1"/>
            <p:nvPr/>
          </p:nvSpPr>
          <p:spPr>
            <a:xfrm>
              <a:off x="3897" y="2584"/>
              <a:ext cx="25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1" name="文本框 7262"/>
            <p:cNvSpPr txBox="1"/>
            <p:nvPr/>
          </p:nvSpPr>
          <p:spPr>
            <a:xfrm>
              <a:off x="3903" y="3041"/>
              <a:ext cx="25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6102" name="对象 7263"/>
            <p:cNvGraphicFramePr/>
            <p:nvPr/>
          </p:nvGraphicFramePr>
          <p:xfrm>
            <a:off x="3588" y="2731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" r:id="rId7" imgW="253365" imgH="264160" progId="Equation.3">
                    <p:embed/>
                  </p:oleObj>
                </mc:Choice>
                <mc:Fallback>
                  <p:oleObj name="" r:id="rId7" imgW="253365" imgH="264160" progId="Equation.3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88" y="2731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3" name="直接连接符 7264"/>
            <p:cNvSpPr/>
            <p:nvPr/>
          </p:nvSpPr>
          <p:spPr>
            <a:xfrm>
              <a:off x="4424" y="2440"/>
              <a:ext cx="34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6104" name="对象 7265"/>
            <p:cNvGraphicFramePr/>
            <p:nvPr/>
          </p:nvGraphicFramePr>
          <p:xfrm>
            <a:off x="4763" y="2179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9" imgW="187325" imgH="242570" progId="Equation.3">
                    <p:embed/>
                  </p:oleObj>
                </mc:Choice>
                <mc:Fallback>
                  <p:oleObj name="" r:id="rId9" imgW="187325" imgH="242570" progId="Equation.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63" y="2179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5" name="文本框 7266"/>
            <p:cNvSpPr txBox="1"/>
            <p:nvPr/>
          </p:nvSpPr>
          <p:spPr>
            <a:xfrm>
              <a:off x="3855" y="2386"/>
              <a:ext cx="25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6" name="文本框 7267"/>
            <p:cNvSpPr txBox="1"/>
            <p:nvPr/>
          </p:nvSpPr>
          <p:spPr>
            <a:xfrm>
              <a:off x="3858" y="3334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7" name="文本框 7268"/>
            <p:cNvSpPr txBox="1"/>
            <p:nvPr/>
          </p:nvSpPr>
          <p:spPr>
            <a:xfrm>
              <a:off x="5194" y="3280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8" name="文本框 7269"/>
            <p:cNvSpPr txBox="1"/>
            <p:nvPr/>
          </p:nvSpPr>
          <p:spPr>
            <a:xfrm>
              <a:off x="5174" y="2344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09" name="文本框 7270"/>
            <p:cNvSpPr txBox="1"/>
            <p:nvPr/>
          </p:nvSpPr>
          <p:spPr>
            <a:xfrm>
              <a:off x="5198" y="2837"/>
              <a:ext cx="40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10" name="矩形 7271"/>
            <p:cNvSpPr/>
            <p:nvPr/>
          </p:nvSpPr>
          <p:spPr>
            <a:xfrm rot="5400000">
              <a:off x="4568" y="2432"/>
              <a:ext cx="96" cy="295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11" name="直接连接符 7272"/>
            <p:cNvSpPr/>
            <p:nvPr/>
          </p:nvSpPr>
          <p:spPr>
            <a:xfrm>
              <a:off x="4779" y="2590"/>
              <a:ext cx="389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2" name="文本框 7273"/>
            <p:cNvSpPr txBox="1"/>
            <p:nvPr/>
          </p:nvSpPr>
          <p:spPr>
            <a:xfrm>
              <a:off x="4496" y="2611"/>
              <a:ext cx="40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278" name="文本框 7277"/>
          <p:cNvSpPr txBox="1"/>
          <p:nvPr/>
        </p:nvSpPr>
        <p:spPr>
          <a:xfrm>
            <a:off x="5292090" y="2308225"/>
            <a:ext cx="38519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Draw single-phase diagram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79" name="直接连接符 7278"/>
          <p:cNvSpPr/>
          <p:nvPr/>
        </p:nvSpPr>
        <p:spPr>
          <a:xfrm>
            <a:off x="3132138" y="3213100"/>
            <a:ext cx="0" cy="503238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4" name="组合 3"/>
          <p:cNvGrpSpPr/>
          <p:nvPr/>
        </p:nvGrpSpPr>
        <p:grpSpPr>
          <a:xfrm>
            <a:off x="5316220" y="2768600"/>
            <a:ext cx="3148330" cy="1117600"/>
            <a:chOff x="8372" y="4360"/>
            <a:chExt cx="4958" cy="1760"/>
          </a:xfrm>
        </p:grpSpPr>
        <p:graphicFrame>
          <p:nvGraphicFramePr>
            <p:cNvPr id="7277" name="对象 7276"/>
            <p:cNvGraphicFramePr/>
            <p:nvPr/>
          </p:nvGraphicFramePr>
          <p:xfrm>
            <a:off x="8730" y="4360"/>
            <a:ext cx="4600" cy="1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1" imgW="1266825" imgH="484505" progId="Equation.3">
                    <p:embed/>
                  </p:oleObj>
                </mc:Choice>
                <mc:Fallback>
                  <p:oleObj name="" r:id="rId11" imgW="1266825" imgH="48450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730" y="4360"/>
                          <a:ext cx="4600" cy="17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8372" y="4595"/>
              <a:ext cx="869" cy="1486"/>
            </a:xfrm>
            <a:prstGeom prst="rect">
              <a:avLst/>
            </a:prstGeom>
            <a:solidFill>
              <a:schemeClr val="accent2"/>
            </a:solidFill>
          </p:spPr>
          <p:txBody>
            <a:bodyPr vert="eaVert" wrap="square" rtlCol="0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6" dur="500"/>
                                        <p:tgtEl>
                                          <p:spTgt spid="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 animBg="1"/>
      <p:bldP spid="7202" grpId="0"/>
      <p:bldP spid="7203" grpId="0"/>
      <p:bldP spid="7204" grpId="0" bldLvl="0" animBg="1"/>
      <p:bldP spid="72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30" name="对象 9229"/>
          <p:cNvGraphicFramePr/>
          <p:nvPr/>
        </p:nvGraphicFramePr>
        <p:xfrm>
          <a:off x="395288" y="476250"/>
          <a:ext cx="504031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005330" imgH="770890" progId="Equation.3">
                  <p:embed/>
                </p:oleObj>
              </mc:Choice>
              <mc:Fallback>
                <p:oleObj name="" r:id="rId1" imgW="2005330" imgH="77089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476250"/>
                        <a:ext cx="5040312" cy="193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对象 9230"/>
          <p:cNvGraphicFramePr/>
          <p:nvPr/>
        </p:nvGraphicFramePr>
        <p:xfrm>
          <a:off x="468313" y="2781300"/>
          <a:ext cx="79914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3140075" imgH="242570" progId="Equation.3">
                  <p:embed/>
                </p:oleObj>
              </mc:Choice>
              <mc:Fallback>
                <p:oleObj name="" r:id="rId3" imgW="3140075" imgH="24257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2781300"/>
                        <a:ext cx="799147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对象 9231"/>
          <p:cNvGraphicFramePr/>
          <p:nvPr/>
        </p:nvGraphicFramePr>
        <p:xfrm>
          <a:off x="468313" y="3500438"/>
          <a:ext cx="80645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3338195" imgH="253365" progId="Equation.3">
                  <p:embed/>
                </p:oleObj>
              </mc:Choice>
              <mc:Fallback>
                <p:oleObj name="" r:id="rId5" imgW="3338195" imgH="25336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3500438"/>
                        <a:ext cx="8064500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3" name="组合 9232"/>
          <p:cNvGrpSpPr/>
          <p:nvPr/>
        </p:nvGrpSpPr>
        <p:grpSpPr>
          <a:xfrm>
            <a:off x="5435600" y="333375"/>
            <a:ext cx="3200400" cy="2290763"/>
            <a:chOff x="3588" y="2179"/>
            <a:chExt cx="2016" cy="1443"/>
          </a:xfrm>
        </p:grpSpPr>
        <p:sp>
          <p:nvSpPr>
            <p:cNvPr id="47110" name="矩形 9233"/>
            <p:cNvSpPr/>
            <p:nvPr/>
          </p:nvSpPr>
          <p:spPr>
            <a:xfrm>
              <a:off x="5116" y="2830"/>
              <a:ext cx="102" cy="295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7111" name="椭圆 9234"/>
            <p:cNvSpPr/>
            <p:nvPr/>
          </p:nvSpPr>
          <p:spPr>
            <a:xfrm>
              <a:off x="3935" y="2806"/>
              <a:ext cx="295" cy="295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7112" name="直接连接符 9235"/>
            <p:cNvSpPr/>
            <p:nvPr/>
          </p:nvSpPr>
          <p:spPr>
            <a:xfrm>
              <a:off x="4088" y="2584"/>
              <a:ext cx="0" cy="82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3" name="直接连接符 9236"/>
            <p:cNvSpPr/>
            <p:nvPr/>
          </p:nvSpPr>
          <p:spPr>
            <a:xfrm>
              <a:off x="5174" y="2584"/>
              <a:ext cx="0" cy="24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4" name="直接连接符 9237"/>
            <p:cNvSpPr/>
            <p:nvPr/>
          </p:nvSpPr>
          <p:spPr>
            <a:xfrm>
              <a:off x="5174" y="3134"/>
              <a:ext cx="0" cy="281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5" name="直接连接符 9238"/>
            <p:cNvSpPr/>
            <p:nvPr/>
          </p:nvSpPr>
          <p:spPr>
            <a:xfrm>
              <a:off x="4082" y="3408"/>
              <a:ext cx="109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6" name="直接连接符 9239"/>
            <p:cNvSpPr/>
            <p:nvPr/>
          </p:nvSpPr>
          <p:spPr>
            <a:xfrm>
              <a:off x="4088" y="2584"/>
              <a:ext cx="389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7" name="文本框 9240"/>
            <p:cNvSpPr txBox="1"/>
            <p:nvPr/>
          </p:nvSpPr>
          <p:spPr>
            <a:xfrm>
              <a:off x="3897" y="2584"/>
              <a:ext cx="25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8" name="文本框 9241"/>
            <p:cNvSpPr txBox="1"/>
            <p:nvPr/>
          </p:nvSpPr>
          <p:spPr>
            <a:xfrm>
              <a:off x="3903" y="3041"/>
              <a:ext cx="25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19" name="对象 9242"/>
            <p:cNvGraphicFramePr/>
            <p:nvPr/>
          </p:nvGraphicFramePr>
          <p:xfrm>
            <a:off x="3588" y="2731"/>
            <a:ext cx="36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7" imgW="253365" imgH="264160" progId="Equation.3">
                    <p:embed/>
                  </p:oleObj>
                </mc:Choice>
                <mc:Fallback>
                  <p:oleObj name="" r:id="rId7" imgW="253365" imgH="26416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88" y="2731"/>
                          <a:ext cx="36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0" name="直接连接符 9243"/>
            <p:cNvSpPr/>
            <p:nvPr/>
          </p:nvSpPr>
          <p:spPr>
            <a:xfrm>
              <a:off x="4424" y="2440"/>
              <a:ext cx="34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7121" name="对象 9244"/>
            <p:cNvGraphicFramePr/>
            <p:nvPr/>
          </p:nvGraphicFramePr>
          <p:xfrm>
            <a:off x="4763" y="2179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9" imgW="187325" imgH="242570" progId="Equation.3">
                    <p:embed/>
                  </p:oleObj>
                </mc:Choice>
                <mc:Fallback>
                  <p:oleObj name="" r:id="rId9" imgW="187325" imgH="24257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63" y="2179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2" name="文本框 9245"/>
            <p:cNvSpPr txBox="1"/>
            <p:nvPr/>
          </p:nvSpPr>
          <p:spPr>
            <a:xfrm>
              <a:off x="3855" y="2386"/>
              <a:ext cx="25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3" name="文本框 9246"/>
            <p:cNvSpPr txBox="1"/>
            <p:nvPr/>
          </p:nvSpPr>
          <p:spPr>
            <a:xfrm>
              <a:off x="3858" y="3334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4" name="文本框 9247"/>
            <p:cNvSpPr txBox="1"/>
            <p:nvPr/>
          </p:nvSpPr>
          <p:spPr>
            <a:xfrm>
              <a:off x="5194" y="3280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5" name="文本框 9248"/>
            <p:cNvSpPr txBox="1"/>
            <p:nvPr/>
          </p:nvSpPr>
          <p:spPr>
            <a:xfrm>
              <a:off x="5174" y="2344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6" name="文本框 9249"/>
            <p:cNvSpPr txBox="1"/>
            <p:nvPr/>
          </p:nvSpPr>
          <p:spPr>
            <a:xfrm>
              <a:off x="5198" y="2837"/>
              <a:ext cx="40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7" name="矩形 9250"/>
            <p:cNvSpPr/>
            <p:nvPr/>
          </p:nvSpPr>
          <p:spPr>
            <a:xfrm rot="5400000">
              <a:off x="4568" y="2432"/>
              <a:ext cx="96" cy="295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7128" name="直接连接符 9251"/>
            <p:cNvSpPr/>
            <p:nvPr/>
          </p:nvSpPr>
          <p:spPr>
            <a:xfrm>
              <a:off x="4779" y="2590"/>
              <a:ext cx="389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9" name="文本框 9252"/>
            <p:cNvSpPr txBox="1"/>
            <p:nvPr/>
          </p:nvSpPr>
          <p:spPr>
            <a:xfrm>
              <a:off x="4496" y="2611"/>
              <a:ext cx="40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文本框 5121"/>
          <p:cNvSpPr txBox="1"/>
          <p:nvPr/>
        </p:nvSpPr>
        <p:spPr>
          <a:xfrm>
            <a:off x="149860" y="143510"/>
            <a:ext cx="1809750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Example 2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文本框 5122"/>
          <p:cNvSpPr txBox="1"/>
          <p:nvPr/>
        </p:nvSpPr>
        <p:spPr>
          <a:xfrm>
            <a:off x="716280" y="665480"/>
            <a:ext cx="778192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In balanced three-phae circuit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line voltage of source is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380V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|=10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cos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=0.6(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inductive)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= –j50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=1+ j2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.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+mn-ea"/>
              </a:rPr>
              <a:t>Find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+mn-ea"/>
              </a:rPr>
              <a:t>line current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+mn-ea"/>
              </a:rPr>
              <a:t>phase current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+mn-ea"/>
              </a:rPr>
              <a:t>draw phasor diagram.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125" name="组合 5124"/>
          <p:cNvGrpSpPr/>
          <p:nvPr/>
        </p:nvGrpSpPr>
        <p:grpSpPr>
          <a:xfrm>
            <a:off x="611505" y="2514600"/>
            <a:ext cx="4356795" cy="3382010"/>
            <a:chOff x="372" y="1225"/>
            <a:chExt cx="3168" cy="2417"/>
          </a:xfrm>
        </p:grpSpPr>
        <p:sp>
          <p:nvSpPr>
            <p:cNvPr id="48155" name="椭圆 5125"/>
            <p:cNvSpPr/>
            <p:nvPr/>
          </p:nvSpPr>
          <p:spPr>
            <a:xfrm>
              <a:off x="783" y="2025"/>
              <a:ext cx="265" cy="276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8156" name="椭圆 5126"/>
            <p:cNvSpPr/>
            <p:nvPr/>
          </p:nvSpPr>
          <p:spPr>
            <a:xfrm>
              <a:off x="783" y="2439"/>
              <a:ext cx="265" cy="276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8157" name="椭圆 5127"/>
            <p:cNvSpPr/>
            <p:nvPr/>
          </p:nvSpPr>
          <p:spPr>
            <a:xfrm>
              <a:off x="783" y="1610"/>
              <a:ext cx="265" cy="276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8158" name="直接连接符 5128"/>
            <p:cNvSpPr/>
            <p:nvPr/>
          </p:nvSpPr>
          <p:spPr>
            <a:xfrm>
              <a:off x="606" y="1748"/>
              <a:ext cx="251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59" name="直接连接符 5129"/>
            <p:cNvSpPr/>
            <p:nvPr/>
          </p:nvSpPr>
          <p:spPr>
            <a:xfrm>
              <a:off x="606" y="2163"/>
              <a:ext cx="2113" cy="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48160" name="直接连接符 5130"/>
            <p:cNvSpPr/>
            <p:nvPr/>
          </p:nvSpPr>
          <p:spPr>
            <a:xfrm>
              <a:off x="606" y="2577"/>
              <a:ext cx="251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61" name="直接连接符 5131"/>
            <p:cNvSpPr/>
            <p:nvPr/>
          </p:nvSpPr>
          <p:spPr>
            <a:xfrm>
              <a:off x="606" y="1748"/>
              <a:ext cx="0" cy="82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62" name="文本框 5132"/>
            <p:cNvSpPr txBox="1"/>
            <p:nvPr/>
          </p:nvSpPr>
          <p:spPr>
            <a:xfrm>
              <a:off x="1038" y="1475"/>
              <a:ext cx="225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63" name="文本框 5133"/>
            <p:cNvSpPr txBox="1"/>
            <p:nvPr/>
          </p:nvSpPr>
          <p:spPr>
            <a:xfrm>
              <a:off x="594" y="1389"/>
              <a:ext cx="195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64" name="直接连接符 5134"/>
            <p:cNvSpPr/>
            <p:nvPr/>
          </p:nvSpPr>
          <p:spPr>
            <a:xfrm>
              <a:off x="2719" y="1748"/>
              <a:ext cx="0" cy="82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48165" name="矩形 5135"/>
            <p:cNvSpPr/>
            <p:nvPr/>
          </p:nvSpPr>
          <p:spPr>
            <a:xfrm>
              <a:off x="2664" y="2209"/>
              <a:ext cx="100" cy="276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8166" name="直接连接符 5136"/>
            <p:cNvSpPr/>
            <p:nvPr/>
          </p:nvSpPr>
          <p:spPr>
            <a:xfrm>
              <a:off x="3118" y="1748"/>
              <a:ext cx="0" cy="82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67" name="矩形 5137"/>
            <p:cNvSpPr/>
            <p:nvPr/>
          </p:nvSpPr>
          <p:spPr>
            <a:xfrm>
              <a:off x="2664" y="1829"/>
              <a:ext cx="100" cy="276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8168" name="直接连接符 5138"/>
            <p:cNvSpPr/>
            <p:nvPr/>
          </p:nvSpPr>
          <p:spPr>
            <a:xfrm>
              <a:off x="1624" y="1748"/>
              <a:ext cx="0" cy="147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8169" name="直接连接符 5139"/>
            <p:cNvSpPr/>
            <p:nvPr/>
          </p:nvSpPr>
          <p:spPr>
            <a:xfrm>
              <a:off x="1889" y="2163"/>
              <a:ext cx="0" cy="105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48170" name="直接连接符 5140"/>
            <p:cNvSpPr/>
            <p:nvPr/>
          </p:nvSpPr>
          <p:spPr>
            <a:xfrm>
              <a:off x="2155" y="2577"/>
              <a:ext cx="0" cy="64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8171" name="直接连接符 5141"/>
            <p:cNvSpPr/>
            <p:nvPr/>
          </p:nvSpPr>
          <p:spPr>
            <a:xfrm>
              <a:off x="1624" y="3222"/>
              <a:ext cx="53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72" name="矩形 5142"/>
            <p:cNvSpPr/>
            <p:nvPr/>
          </p:nvSpPr>
          <p:spPr>
            <a:xfrm>
              <a:off x="1568" y="2807"/>
              <a:ext cx="111" cy="277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8173" name="矩形 5143"/>
            <p:cNvSpPr/>
            <p:nvPr/>
          </p:nvSpPr>
          <p:spPr>
            <a:xfrm>
              <a:off x="1834" y="2795"/>
              <a:ext cx="111" cy="277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8174" name="矩形 5144"/>
            <p:cNvSpPr/>
            <p:nvPr/>
          </p:nvSpPr>
          <p:spPr>
            <a:xfrm>
              <a:off x="2099" y="2795"/>
              <a:ext cx="111" cy="277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8175" name="直接连接符 5145"/>
            <p:cNvSpPr/>
            <p:nvPr/>
          </p:nvSpPr>
          <p:spPr>
            <a:xfrm>
              <a:off x="1889" y="3222"/>
              <a:ext cx="0" cy="41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76" name="直接连接符 5146"/>
            <p:cNvSpPr/>
            <p:nvPr/>
          </p:nvSpPr>
          <p:spPr>
            <a:xfrm>
              <a:off x="372" y="2169"/>
              <a:ext cx="0" cy="147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77" name="直接连接符 5147"/>
            <p:cNvSpPr/>
            <p:nvPr/>
          </p:nvSpPr>
          <p:spPr>
            <a:xfrm>
              <a:off x="372" y="3636"/>
              <a:ext cx="1517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78" name="直接连接符 5148"/>
            <p:cNvSpPr/>
            <p:nvPr/>
          </p:nvSpPr>
          <p:spPr>
            <a:xfrm flipH="1">
              <a:off x="372" y="2166"/>
              <a:ext cx="230" cy="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79" name="矩形 5149"/>
            <p:cNvSpPr/>
            <p:nvPr/>
          </p:nvSpPr>
          <p:spPr>
            <a:xfrm>
              <a:off x="1834" y="3279"/>
              <a:ext cx="111" cy="276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8180" name="文本框 5150"/>
            <p:cNvSpPr txBox="1"/>
            <p:nvPr/>
          </p:nvSpPr>
          <p:spPr>
            <a:xfrm>
              <a:off x="608" y="1830"/>
              <a:ext cx="196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81" name="文本框 5151"/>
            <p:cNvSpPr txBox="1"/>
            <p:nvPr/>
          </p:nvSpPr>
          <p:spPr>
            <a:xfrm>
              <a:off x="614" y="2228"/>
              <a:ext cx="196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82" name="文本框 5152"/>
            <p:cNvSpPr txBox="1"/>
            <p:nvPr/>
          </p:nvSpPr>
          <p:spPr>
            <a:xfrm>
              <a:off x="1040" y="1906"/>
              <a:ext cx="225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83" name="文本框 5153"/>
            <p:cNvSpPr txBox="1"/>
            <p:nvPr/>
          </p:nvSpPr>
          <p:spPr>
            <a:xfrm>
              <a:off x="1040" y="2318"/>
              <a:ext cx="225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84" name="直接连接符 5154"/>
            <p:cNvSpPr/>
            <p:nvPr/>
          </p:nvSpPr>
          <p:spPr>
            <a:xfrm>
              <a:off x="1706" y="1794"/>
              <a:ext cx="0" cy="277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85" name="直接连接符 5155"/>
            <p:cNvSpPr/>
            <p:nvPr/>
          </p:nvSpPr>
          <p:spPr>
            <a:xfrm>
              <a:off x="1834" y="1666"/>
              <a:ext cx="276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86" name="直接连接符 5156"/>
            <p:cNvSpPr/>
            <p:nvPr/>
          </p:nvSpPr>
          <p:spPr>
            <a:xfrm>
              <a:off x="1272" y="1672"/>
              <a:ext cx="265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87" name="文本框 5157"/>
            <p:cNvSpPr txBox="1"/>
            <p:nvPr/>
          </p:nvSpPr>
          <p:spPr>
            <a:xfrm>
              <a:off x="376" y="1911"/>
              <a:ext cx="255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88" name="文本框 5158"/>
            <p:cNvSpPr txBox="1"/>
            <p:nvPr/>
          </p:nvSpPr>
          <p:spPr>
            <a:xfrm>
              <a:off x="1520" y="1426"/>
              <a:ext cx="255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89" name="文本框 5159"/>
            <p:cNvSpPr txBox="1"/>
            <p:nvPr/>
          </p:nvSpPr>
          <p:spPr>
            <a:xfrm>
              <a:off x="2123" y="2295"/>
              <a:ext cx="255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90" name="文本框 5160"/>
            <p:cNvSpPr txBox="1"/>
            <p:nvPr/>
          </p:nvSpPr>
          <p:spPr>
            <a:xfrm>
              <a:off x="1966" y="1921"/>
              <a:ext cx="244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91" name="文本框 5161"/>
            <p:cNvSpPr txBox="1"/>
            <p:nvPr/>
          </p:nvSpPr>
          <p:spPr>
            <a:xfrm>
              <a:off x="2204" y="2778"/>
              <a:ext cx="355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92" name="文本框 5162"/>
            <p:cNvSpPr txBox="1"/>
            <p:nvPr/>
          </p:nvSpPr>
          <p:spPr>
            <a:xfrm>
              <a:off x="3164" y="2025"/>
              <a:ext cx="376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93" name="文本框 5163"/>
            <p:cNvSpPr txBox="1"/>
            <p:nvPr/>
          </p:nvSpPr>
          <p:spPr>
            <a:xfrm>
              <a:off x="1948" y="3286"/>
              <a:ext cx="430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94" name="文本框 5164"/>
            <p:cNvSpPr txBox="1"/>
            <p:nvPr/>
          </p:nvSpPr>
          <p:spPr>
            <a:xfrm>
              <a:off x="1520" y="3206"/>
              <a:ext cx="361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N'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95" name="矩形 5165"/>
            <p:cNvSpPr/>
            <p:nvPr/>
          </p:nvSpPr>
          <p:spPr>
            <a:xfrm>
              <a:off x="3070" y="2037"/>
              <a:ext cx="100" cy="276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48196" name="对象 5166"/>
            <p:cNvGraphicFramePr/>
            <p:nvPr/>
          </p:nvGraphicFramePr>
          <p:xfrm>
            <a:off x="1265" y="1287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" imgW="187325" imgH="264160" progId="Equation.3">
                    <p:embed/>
                  </p:oleObj>
                </mc:Choice>
                <mc:Fallback>
                  <p:oleObj name="" r:id="rId1" imgW="187325" imgH="26416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65" y="1287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97" name="对象 5167"/>
            <p:cNvGraphicFramePr/>
            <p:nvPr/>
          </p:nvGraphicFramePr>
          <p:xfrm>
            <a:off x="1718" y="1648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3" imgW="187325" imgH="308610" progId="Equation.3">
                    <p:embed/>
                  </p:oleObj>
                </mc:Choice>
                <mc:Fallback>
                  <p:oleObj name="" r:id="rId3" imgW="187325" imgH="30861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18" y="1648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98" name="对象 5168"/>
            <p:cNvGraphicFramePr/>
            <p:nvPr/>
          </p:nvGraphicFramePr>
          <p:xfrm>
            <a:off x="1790" y="1225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5" imgW="220345" imgH="308610" progId="Equation.3">
                    <p:embed/>
                  </p:oleObj>
                </mc:Choice>
                <mc:Fallback>
                  <p:oleObj name="" r:id="rId5" imgW="220345" imgH="30861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0" y="1225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99" name="对象 5169"/>
            <p:cNvGraphicFramePr/>
            <p:nvPr/>
          </p:nvGraphicFramePr>
          <p:xfrm>
            <a:off x="771" y="1233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7" imgW="275590" imgH="275590" progId="Equation.3">
                    <p:embed/>
                  </p:oleObj>
                </mc:Choice>
                <mc:Fallback>
                  <p:oleObj name="" r:id="rId7" imgW="275590" imgH="27559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71" y="1233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71" name="文本框 5170"/>
          <p:cNvSpPr txBox="1"/>
          <p:nvPr/>
        </p:nvSpPr>
        <p:spPr>
          <a:xfrm>
            <a:off x="4690110" y="1992630"/>
            <a:ext cx="1515745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Solution: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73" name="组合 5172"/>
          <p:cNvGrpSpPr/>
          <p:nvPr/>
        </p:nvGrpSpPr>
        <p:grpSpPr>
          <a:xfrm>
            <a:off x="5076825" y="4004310"/>
            <a:ext cx="3716338" cy="2230438"/>
            <a:chOff x="3401" y="2231"/>
            <a:chExt cx="2341" cy="1405"/>
          </a:xfrm>
        </p:grpSpPr>
        <p:sp>
          <p:nvSpPr>
            <p:cNvPr id="48139" name="椭圆 5173"/>
            <p:cNvSpPr/>
            <p:nvPr/>
          </p:nvSpPr>
          <p:spPr>
            <a:xfrm>
              <a:off x="3401" y="3072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8140" name="矩形 5174"/>
            <p:cNvSpPr/>
            <p:nvPr/>
          </p:nvSpPr>
          <p:spPr>
            <a:xfrm>
              <a:off x="3537" y="2772"/>
              <a:ext cx="1824" cy="864"/>
            </a:xfrm>
            <a:prstGeom prst="rect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8141" name="直接连接符 5175"/>
            <p:cNvSpPr/>
            <p:nvPr/>
          </p:nvSpPr>
          <p:spPr>
            <a:xfrm>
              <a:off x="4465" y="2771"/>
              <a:ext cx="0" cy="86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48142" name="文本框 5176"/>
            <p:cNvSpPr txBox="1"/>
            <p:nvPr/>
          </p:nvSpPr>
          <p:spPr>
            <a:xfrm>
              <a:off x="3525" y="2850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43" name="文本框 5177"/>
            <p:cNvSpPr txBox="1"/>
            <p:nvPr/>
          </p:nvSpPr>
          <p:spPr>
            <a:xfrm>
              <a:off x="3538" y="3226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144" name="文本框 5178"/>
            <p:cNvSpPr txBox="1"/>
            <p:nvPr/>
          </p:nvSpPr>
          <p:spPr>
            <a:xfrm>
              <a:off x="4523" y="3104"/>
              <a:ext cx="29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8145" name="对象 5179"/>
            <p:cNvGraphicFramePr/>
            <p:nvPr/>
          </p:nvGraphicFramePr>
          <p:xfrm>
            <a:off x="3688" y="3000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9" imgW="275590" imgH="275590" progId="Equation.3">
                    <p:embed/>
                  </p:oleObj>
                </mc:Choice>
                <mc:Fallback>
                  <p:oleObj name="" r:id="rId9" imgW="275590" imgH="27559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8" y="3000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6" name="对象 5180"/>
            <p:cNvGraphicFramePr/>
            <p:nvPr/>
          </p:nvGraphicFramePr>
          <p:xfrm>
            <a:off x="4599" y="2691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1" imgW="187325" imgH="308610" progId="Equation.3">
                    <p:embed/>
                  </p:oleObj>
                </mc:Choice>
                <mc:Fallback>
                  <p:oleObj name="" r:id="rId11" imgW="187325" imgH="30861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9" y="2691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7" name="直接连接符 5181"/>
            <p:cNvSpPr/>
            <p:nvPr/>
          </p:nvSpPr>
          <p:spPr>
            <a:xfrm>
              <a:off x="4579" y="2811"/>
              <a:ext cx="0" cy="277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8148" name="直接连接符 5182"/>
            <p:cNvSpPr/>
            <p:nvPr/>
          </p:nvSpPr>
          <p:spPr>
            <a:xfrm>
              <a:off x="4065" y="2681"/>
              <a:ext cx="336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8149" name="对象 5183"/>
            <p:cNvGraphicFramePr/>
            <p:nvPr/>
          </p:nvGraphicFramePr>
          <p:xfrm>
            <a:off x="4112" y="2295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3" imgW="187325" imgH="264160" progId="Equation.3">
                    <p:embed/>
                  </p:oleObj>
                </mc:Choice>
                <mc:Fallback>
                  <p:oleObj name="" r:id="rId13" imgW="187325" imgH="26416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12" y="2295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0" name="直接连接符 5184"/>
            <p:cNvSpPr/>
            <p:nvPr/>
          </p:nvSpPr>
          <p:spPr>
            <a:xfrm>
              <a:off x="4599" y="2691"/>
              <a:ext cx="276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8151" name="对象 5185"/>
            <p:cNvGraphicFramePr/>
            <p:nvPr/>
          </p:nvGraphicFramePr>
          <p:xfrm>
            <a:off x="4591" y="2231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5" imgW="220345" imgH="308610" progId="Equation.3">
                    <p:embed/>
                  </p:oleObj>
                </mc:Choice>
                <mc:Fallback>
                  <p:oleObj name="" r:id="rId15" imgW="220345" imgH="30861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1" y="2231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2" name="矩形 5186"/>
            <p:cNvSpPr/>
            <p:nvPr/>
          </p:nvSpPr>
          <p:spPr>
            <a:xfrm>
              <a:off x="4407" y="3060"/>
              <a:ext cx="102" cy="295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8153" name="矩形 5187"/>
            <p:cNvSpPr/>
            <p:nvPr/>
          </p:nvSpPr>
          <p:spPr>
            <a:xfrm>
              <a:off x="5307" y="3066"/>
              <a:ext cx="102" cy="295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48154" name="对象 5188"/>
            <p:cNvGraphicFramePr/>
            <p:nvPr/>
          </p:nvGraphicFramePr>
          <p:xfrm>
            <a:off x="5422" y="2962"/>
            <a:ext cx="32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7" imgW="220345" imgH="352425" progId="Equation.3">
                    <p:embed/>
                  </p:oleObj>
                </mc:Choice>
                <mc:Fallback>
                  <p:oleObj name="" r:id="rId17" imgW="220345" imgH="352425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22" y="2962"/>
                          <a:ext cx="320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92" name="直接连接符 5191"/>
          <p:cNvSpPr/>
          <p:nvPr/>
        </p:nvSpPr>
        <p:spPr>
          <a:xfrm>
            <a:off x="4211638" y="5372735"/>
            <a:ext cx="647700" cy="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193" name="文本框 5192"/>
          <p:cNvSpPr txBox="1"/>
          <p:nvPr/>
        </p:nvSpPr>
        <p:spPr>
          <a:xfrm>
            <a:off x="5073015" y="2545080"/>
            <a:ext cx="42487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Draw a single-phase diagram.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783580" y="2894965"/>
            <a:ext cx="2820670" cy="1219200"/>
            <a:chOff x="9108" y="4333"/>
            <a:chExt cx="4442" cy="1920"/>
          </a:xfrm>
        </p:grpSpPr>
        <p:graphicFrame>
          <p:nvGraphicFramePr>
            <p:cNvPr id="5172" name="对象 5171"/>
            <p:cNvGraphicFramePr/>
            <p:nvPr/>
          </p:nvGraphicFramePr>
          <p:xfrm>
            <a:off x="9108" y="4333"/>
            <a:ext cx="4443" cy="1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9" imgW="1228090" imgH="528955" progId="Equation.3">
                    <p:embed/>
                  </p:oleObj>
                </mc:Choice>
                <mc:Fallback>
                  <p:oleObj name="" r:id="rId19" imgW="1228090" imgH="528955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108" y="4333"/>
                          <a:ext cx="4443" cy="19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9108" y="4578"/>
              <a:ext cx="587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/>
      <p:bldP spid="5123" grpId="0"/>
      <p:bldP spid="5171" grpId="0" bldLvl="0" animBg="1"/>
      <p:bldP spid="519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115" name="对象 4114"/>
          <p:cNvGraphicFramePr/>
          <p:nvPr/>
        </p:nvGraphicFramePr>
        <p:xfrm>
          <a:off x="827088" y="260350"/>
          <a:ext cx="3529012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1332865" imgH="782320" progId="Equation.3">
                  <p:embed/>
                </p:oleObj>
              </mc:Choice>
              <mc:Fallback>
                <p:oleObj name="" r:id="rId1" imgW="1332865" imgH="78232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260350"/>
                        <a:ext cx="3529012" cy="207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对象 4115"/>
          <p:cNvGraphicFramePr/>
          <p:nvPr/>
        </p:nvGraphicFramePr>
        <p:xfrm>
          <a:off x="971550" y="2420938"/>
          <a:ext cx="74390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3227705" imgH="462915" progId="Equation.3">
                  <p:embed/>
                </p:oleObj>
              </mc:Choice>
              <mc:Fallback>
                <p:oleObj name="" r:id="rId3" imgW="3227705" imgH="46291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2420938"/>
                        <a:ext cx="7439025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7" name="对象 4116"/>
          <p:cNvGraphicFramePr/>
          <p:nvPr/>
        </p:nvGraphicFramePr>
        <p:xfrm>
          <a:off x="1116013" y="3357563"/>
          <a:ext cx="41386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1795780" imgH="462915" progId="Equation.3">
                  <p:embed/>
                </p:oleObj>
              </mc:Choice>
              <mc:Fallback>
                <p:oleObj name="" r:id="rId5" imgW="1795780" imgH="46291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3357563"/>
                        <a:ext cx="4138612" cy="106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对象 4117"/>
          <p:cNvGraphicFramePr/>
          <p:nvPr/>
        </p:nvGraphicFramePr>
        <p:xfrm>
          <a:off x="1116013" y="4365625"/>
          <a:ext cx="42402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1839595" imgH="242570" progId="Equation.3">
                  <p:embed/>
                </p:oleObj>
              </mc:Choice>
              <mc:Fallback>
                <p:oleObj name="" r:id="rId7" imgW="1839595" imgH="24257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4365625"/>
                        <a:ext cx="4240212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9" name="文本框 4118"/>
          <p:cNvSpPr txBox="1"/>
          <p:nvPr/>
        </p:nvSpPr>
        <p:spPr>
          <a:xfrm>
            <a:off x="827088" y="5157788"/>
            <a:ext cx="750252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According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to symmetry, line current and phase current 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of B and C phases can be obtained: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20" name="对象 4119"/>
          <p:cNvGraphicFramePr/>
          <p:nvPr/>
        </p:nvGraphicFramePr>
        <p:xfrm>
          <a:off x="5795963" y="3644900"/>
          <a:ext cx="2895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9" imgW="1261745" imgH="528955" progId="Equation.3">
                  <p:embed/>
                </p:oleObj>
              </mc:Choice>
              <mc:Fallback>
                <p:oleObj name="" r:id="rId9" imgW="1261745" imgH="52895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5963" y="3644900"/>
                        <a:ext cx="28956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23" name="组合 4122"/>
          <p:cNvGrpSpPr/>
          <p:nvPr/>
        </p:nvGrpSpPr>
        <p:grpSpPr>
          <a:xfrm>
            <a:off x="5003800" y="0"/>
            <a:ext cx="3716338" cy="2230438"/>
            <a:chOff x="3401" y="2231"/>
            <a:chExt cx="2341" cy="1405"/>
          </a:xfrm>
        </p:grpSpPr>
        <p:sp>
          <p:nvSpPr>
            <p:cNvPr id="49161" name="椭圆 4123"/>
            <p:cNvSpPr/>
            <p:nvPr/>
          </p:nvSpPr>
          <p:spPr>
            <a:xfrm>
              <a:off x="3401" y="3072"/>
              <a:ext cx="288" cy="28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62" name="矩形 4124"/>
            <p:cNvSpPr/>
            <p:nvPr/>
          </p:nvSpPr>
          <p:spPr>
            <a:xfrm>
              <a:off x="3537" y="2772"/>
              <a:ext cx="1824" cy="864"/>
            </a:xfrm>
            <a:prstGeom prst="rect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63" name="直接连接符 4125"/>
            <p:cNvSpPr/>
            <p:nvPr/>
          </p:nvSpPr>
          <p:spPr>
            <a:xfrm>
              <a:off x="4465" y="2771"/>
              <a:ext cx="0" cy="86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49164" name="文本框 4126"/>
            <p:cNvSpPr txBox="1"/>
            <p:nvPr/>
          </p:nvSpPr>
          <p:spPr>
            <a:xfrm>
              <a:off x="3525" y="2850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165" name="文本框 4127"/>
            <p:cNvSpPr txBox="1"/>
            <p:nvPr/>
          </p:nvSpPr>
          <p:spPr>
            <a:xfrm>
              <a:off x="3538" y="3226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ctr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9166" name="文本框 4128"/>
            <p:cNvSpPr txBox="1"/>
            <p:nvPr/>
          </p:nvSpPr>
          <p:spPr>
            <a:xfrm>
              <a:off x="4523" y="3104"/>
              <a:ext cx="29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9167" name="对象 4129"/>
            <p:cNvGraphicFramePr/>
            <p:nvPr/>
          </p:nvGraphicFramePr>
          <p:xfrm>
            <a:off x="3688" y="3000"/>
            <a:ext cx="40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1" imgW="275590" imgH="275590" progId="Equation.3">
                    <p:embed/>
                  </p:oleObj>
                </mc:Choice>
                <mc:Fallback>
                  <p:oleObj name="" r:id="rId11" imgW="275590" imgH="27559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88" y="3000"/>
                          <a:ext cx="401" cy="4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8" name="对象 4130"/>
            <p:cNvGraphicFramePr/>
            <p:nvPr/>
          </p:nvGraphicFramePr>
          <p:xfrm>
            <a:off x="4599" y="2691"/>
            <a:ext cx="272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3" imgW="187325" imgH="308610" progId="Equation.3">
                    <p:embed/>
                  </p:oleObj>
                </mc:Choice>
                <mc:Fallback>
                  <p:oleObj name="" r:id="rId13" imgW="187325" imgH="30861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9" y="2691"/>
                          <a:ext cx="272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直接连接符 4131"/>
            <p:cNvSpPr/>
            <p:nvPr/>
          </p:nvSpPr>
          <p:spPr>
            <a:xfrm>
              <a:off x="4579" y="2811"/>
              <a:ext cx="0" cy="277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0" name="直接连接符 4132"/>
            <p:cNvSpPr/>
            <p:nvPr/>
          </p:nvSpPr>
          <p:spPr>
            <a:xfrm>
              <a:off x="4065" y="2681"/>
              <a:ext cx="336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9171" name="对象 4133"/>
            <p:cNvGraphicFramePr/>
            <p:nvPr/>
          </p:nvGraphicFramePr>
          <p:xfrm>
            <a:off x="4112" y="2295"/>
            <a:ext cx="272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5" imgW="187325" imgH="264160" progId="Equation.3">
                    <p:embed/>
                  </p:oleObj>
                </mc:Choice>
                <mc:Fallback>
                  <p:oleObj name="" r:id="rId15" imgW="187325" imgH="26416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12" y="2295"/>
                          <a:ext cx="272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2" name="直接连接符 4134"/>
            <p:cNvSpPr/>
            <p:nvPr/>
          </p:nvSpPr>
          <p:spPr>
            <a:xfrm>
              <a:off x="4599" y="2691"/>
              <a:ext cx="276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9173" name="对象 4135"/>
            <p:cNvGraphicFramePr/>
            <p:nvPr/>
          </p:nvGraphicFramePr>
          <p:xfrm>
            <a:off x="4591" y="2231"/>
            <a:ext cx="320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17" imgW="220345" imgH="308610" progId="Equation.3">
                    <p:embed/>
                  </p:oleObj>
                </mc:Choice>
                <mc:Fallback>
                  <p:oleObj name="" r:id="rId17" imgW="220345" imgH="30861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91" y="2231"/>
                          <a:ext cx="320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4" name="矩形 4136"/>
            <p:cNvSpPr/>
            <p:nvPr/>
          </p:nvSpPr>
          <p:spPr>
            <a:xfrm>
              <a:off x="4407" y="3060"/>
              <a:ext cx="102" cy="295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9175" name="矩形 4137"/>
            <p:cNvSpPr/>
            <p:nvPr/>
          </p:nvSpPr>
          <p:spPr>
            <a:xfrm>
              <a:off x="5307" y="3066"/>
              <a:ext cx="102" cy="295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49176" name="对象 4138"/>
            <p:cNvGraphicFramePr/>
            <p:nvPr/>
          </p:nvGraphicFramePr>
          <p:xfrm>
            <a:off x="5422" y="2962"/>
            <a:ext cx="320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9" imgW="220345" imgH="352425" progId="Equation.3">
                    <p:embed/>
                  </p:oleObj>
                </mc:Choice>
                <mc:Fallback>
                  <p:oleObj name="" r:id="rId19" imgW="220345" imgH="352425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22" y="2962"/>
                          <a:ext cx="320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文本框 3073"/>
          <p:cNvSpPr txBox="1"/>
          <p:nvPr/>
        </p:nvSpPr>
        <p:spPr>
          <a:xfrm>
            <a:off x="1354138" y="416560"/>
            <a:ext cx="52425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Thus we can draw a phasor diagram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5" name="对象 3074"/>
          <p:cNvGraphicFramePr/>
          <p:nvPr/>
        </p:nvGraphicFramePr>
        <p:xfrm>
          <a:off x="539750" y="976313"/>
          <a:ext cx="3325813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443355" imgH="881380" progId="Equation.3">
                  <p:embed/>
                </p:oleObj>
              </mc:Choice>
              <mc:Fallback>
                <p:oleObj name="" r:id="rId1" imgW="1443355" imgH="88138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976313"/>
                        <a:ext cx="3325813" cy="20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左大括号 3075"/>
          <p:cNvSpPr/>
          <p:nvPr/>
        </p:nvSpPr>
        <p:spPr>
          <a:xfrm>
            <a:off x="539750" y="1490663"/>
            <a:ext cx="125413" cy="1447800"/>
          </a:xfrm>
          <a:prstGeom prst="leftBrace">
            <a:avLst>
              <a:gd name="adj1" fmla="val 95774"/>
              <a:gd name="adj2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78" name="左大括号 3077"/>
          <p:cNvSpPr/>
          <p:nvPr/>
        </p:nvSpPr>
        <p:spPr>
          <a:xfrm>
            <a:off x="611188" y="4365625"/>
            <a:ext cx="125412" cy="1638300"/>
          </a:xfrm>
          <a:prstGeom prst="leftBrace">
            <a:avLst>
              <a:gd name="adj1" fmla="val 108377"/>
              <a:gd name="adj2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079" name="组合 3078"/>
          <p:cNvGrpSpPr/>
          <p:nvPr/>
        </p:nvGrpSpPr>
        <p:grpSpPr>
          <a:xfrm>
            <a:off x="4497705" y="1773238"/>
            <a:ext cx="4454525" cy="3294062"/>
            <a:chOff x="1388" y="1990"/>
            <a:chExt cx="2806" cy="2075"/>
          </a:xfrm>
        </p:grpSpPr>
        <p:sp>
          <p:nvSpPr>
            <p:cNvPr id="50184" name="直接连接符 3079"/>
            <p:cNvSpPr/>
            <p:nvPr/>
          </p:nvSpPr>
          <p:spPr>
            <a:xfrm>
              <a:off x="2208" y="3012"/>
              <a:ext cx="1152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85" name="直接连接符 3080"/>
            <p:cNvSpPr/>
            <p:nvPr/>
          </p:nvSpPr>
          <p:spPr>
            <a:xfrm flipV="1">
              <a:off x="2220" y="2340"/>
              <a:ext cx="0" cy="672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86" name="直接连接符 3081"/>
            <p:cNvSpPr/>
            <p:nvPr/>
          </p:nvSpPr>
          <p:spPr>
            <a:xfrm flipV="1">
              <a:off x="2208" y="2052"/>
              <a:ext cx="1679" cy="960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87" name="直接连接符 3082"/>
            <p:cNvSpPr/>
            <p:nvPr/>
          </p:nvSpPr>
          <p:spPr>
            <a:xfrm>
              <a:off x="2208" y="3012"/>
              <a:ext cx="642" cy="24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88" name="直接连接符 3083"/>
            <p:cNvSpPr/>
            <p:nvPr/>
          </p:nvSpPr>
          <p:spPr>
            <a:xfrm rot="-180000">
              <a:off x="2220" y="2976"/>
              <a:ext cx="630" cy="1029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89" name="直接连接符 3084"/>
            <p:cNvSpPr/>
            <p:nvPr/>
          </p:nvSpPr>
          <p:spPr>
            <a:xfrm flipH="1" flipV="1">
              <a:off x="1728" y="2052"/>
              <a:ext cx="480" cy="96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0190" name="文本框 3085"/>
            <p:cNvSpPr txBox="1"/>
            <p:nvPr/>
          </p:nvSpPr>
          <p:spPr>
            <a:xfrm>
              <a:off x="2640" y="2724"/>
              <a:ext cx="37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30</a:t>
              </a:r>
              <a:r>
                <a:rPr lang="en-US" altLang="zh-CN" b="0" baseline="50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1" name="文本框 3086"/>
            <p:cNvSpPr txBox="1"/>
            <p:nvPr/>
          </p:nvSpPr>
          <p:spPr>
            <a:xfrm rot="1868746">
              <a:off x="2428" y="3293"/>
              <a:ext cx="6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–53.1</a:t>
              </a:r>
              <a:r>
                <a:rPr lang="en-US" altLang="zh-CN" b="0" baseline="50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2" name="文本框 3087"/>
            <p:cNvSpPr txBox="1"/>
            <p:nvPr/>
          </p:nvSpPr>
          <p:spPr>
            <a:xfrm>
              <a:off x="2790" y="2987"/>
              <a:ext cx="6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–18.4</a:t>
              </a:r>
              <a:r>
                <a:rPr lang="en-US" altLang="zh-CN" b="0" baseline="50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193" name="对象 3088"/>
            <p:cNvGraphicFramePr/>
            <p:nvPr/>
          </p:nvGraphicFramePr>
          <p:xfrm>
            <a:off x="2814" y="3110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187325" imgH="242570" progId="Equation.3">
                    <p:embed/>
                  </p:oleObj>
                </mc:Choice>
                <mc:Fallback>
                  <p:oleObj name="" r:id="rId3" imgW="187325" imgH="24257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14" y="3110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4" name="对象 3089"/>
            <p:cNvGraphicFramePr/>
            <p:nvPr/>
          </p:nvGraphicFramePr>
          <p:xfrm>
            <a:off x="2910" y="3713"/>
            <a:ext cx="270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5" imgW="187325" imgH="242570" progId="Equation.3">
                    <p:embed/>
                  </p:oleObj>
                </mc:Choice>
                <mc:Fallback>
                  <p:oleObj name="" r:id="rId5" imgW="187325" imgH="24257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10" y="3713"/>
                          <a:ext cx="270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5" name="对象 3090"/>
            <p:cNvGraphicFramePr/>
            <p:nvPr/>
          </p:nvGraphicFramePr>
          <p:xfrm>
            <a:off x="2116" y="1994"/>
            <a:ext cx="30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7" imgW="209550" imgH="242570" progId="Equation.3">
                    <p:embed/>
                  </p:oleObj>
                </mc:Choice>
                <mc:Fallback>
                  <p:oleObj name="" r:id="rId7" imgW="209550" imgH="24257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16" y="1994"/>
                          <a:ext cx="30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6" name="任意多边形 3091"/>
            <p:cNvSpPr/>
            <p:nvPr/>
          </p:nvSpPr>
          <p:spPr>
            <a:xfrm rot="-1420729" flipV="1">
              <a:off x="2554" y="2776"/>
              <a:ext cx="133" cy="241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133" y="224"/>
                </a:cxn>
                <a:cxn ang="0">
                  <a:pos x="133" y="224"/>
                </a:cxn>
                <a:cxn ang="0">
                  <a:pos x="133" y="189"/>
                </a:cxn>
                <a:cxn ang="0">
                  <a:pos x="166" y="-70"/>
                </a:cxn>
                <a:cxn ang="0">
                  <a:pos x="200" y="189"/>
                </a:cxn>
                <a:cxn ang="0">
                  <a:pos x="200" y="231"/>
                </a:cxn>
                <a:cxn ang="0">
                  <a:pos x="66" y="0"/>
                </a:cxn>
              </a:cxnLst>
              <a:pathLst>
                <a:path w="21560" h="18765" fill="none">
                  <a:moveTo>
                    <a:pt x="10696" y="0"/>
                  </a:moveTo>
                  <a:cubicBezTo>
                    <a:pt x="16854" y="3514"/>
                    <a:pt x="21112" y="9970"/>
                    <a:pt x="21560" y="17447"/>
                  </a:cubicBezTo>
                </a:path>
                <a:path w="21560" h="18765" stroke="0">
                  <a:moveTo>
                    <a:pt x="21560" y="17452"/>
                  </a:moveTo>
                  <a:cubicBezTo>
                    <a:pt x="21527" y="16563"/>
                    <a:pt x="21510" y="15652"/>
                    <a:pt x="21510" y="14727"/>
                  </a:cubicBezTo>
                  <a:cubicBezTo>
                    <a:pt x="21510" y="3581"/>
                    <a:pt x="23951" y="-5455"/>
                    <a:pt x="26962" y="-5455"/>
                  </a:cubicBezTo>
                  <a:cubicBezTo>
                    <a:pt x="29973" y="-5455"/>
                    <a:pt x="32414" y="3581"/>
                    <a:pt x="32414" y="14727"/>
                  </a:cubicBezTo>
                  <a:cubicBezTo>
                    <a:pt x="32414" y="15847"/>
                    <a:pt x="32389" y="16946"/>
                    <a:pt x="32342" y="18010"/>
                  </a:cubicBezTo>
                  <a:lnTo>
                    <a:pt x="10696" y="0"/>
                  </a:lnTo>
                  <a:lnTo>
                    <a:pt x="21560" y="17452"/>
                  </a:lnTo>
                  <a:close/>
                </a:path>
              </a:pathLst>
            </a:custGeom>
            <a:noFill/>
            <a:ln w="38100" cap="flat" cmpd="sng">
              <a:solidFill>
                <a:srgbClr val="66FF33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7" name="任意多边形 3092"/>
            <p:cNvSpPr/>
            <p:nvPr/>
          </p:nvSpPr>
          <p:spPr>
            <a:xfrm rot="1420729">
              <a:off x="2638" y="3028"/>
              <a:ext cx="50" cy="142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50" y="85"/>
                </a:cxn>
                <a:cxn ang="0">
                  <a:pos x="41" y="142"/>
                </a:cxn>
                <a:cxn ang="0">
                  <a:pos x="41" y="142"/>
                </a:cxn>
                <a:cxn ang="0">
                  <a:pos x="46" y="133"/>
                </a:cxn>
                <a:cxn ang="0">
                  <a:pos x="59" y="224"/>
                </a:cxn>
                <a:cxn ang="0">
                  <a:pos x="59" y="239"/>
                </a:cxn>
                <a:cxn ang="0">
                  <a:pos x="25" y="0"/>
                </a:cxn>
              </a:cxnLst>
              <a:pathLst>
                <a:path w="21600" h="31255" fill="none">
                  <a:moveTo>
                    <a:pt x="10696" y="0"/>
                  </a:moveTo>
                  <a:cubicBezTo>
                    <a:pt x="17211" y="3719"/>
                    <a:pt x="21600" y="10730"/>
                    <a:pt x="21600" y="18766"/>
                  </a:cubicBezTo>
                  <a:cubicBezTo>
                    <a:pt x="21600" y="23420"/>
                    <a:pt x="20128" y="27731"/>
                    <a:pt x="17624" y="31257"/>
                  </a:cubicBezTo>
                </a:path>
                <a:path w="21600" h="31255" stroke="0">
                  <a:moveTo>
                    <a:pt x="17622" y="31254"/>
                  </a:moveTo>
                  <a:cubicBezTo>
                    <a:pt x="18348" y="29922"/>
                    <a:pt x="19166" y="29175"/>
                    <a:pt x="20032" y="29175"/>
                  </a:cubicBezTo>
                  <a:cubicBezTo>
                    <a:pt x="23043" y="29175"/>
                    <a:pt x="25484" y="38211"/>
                    <a:pt x="25484" y="49357"/>
                  </a:cubicBezTo>
                  <a:cubicBezTo>
                    <a:pt x="25484" y="50477"/>
                    <a:pt x="25459" y="51576"/>
                    <a:pt x="25412" y="52640"/>
                  </a:cubicBezTo>
                  <a:lnTo>
                    <a:pt x="10696" y="0"/>
                  </a:lnTo>
                  <a:lnTo>
                    <a:pt x="17622" y="31254"/>
                  </a:lnTo>
                  <a:close/>
                </a:path>
              </a:pathLst>
            </a:custGeom>
            <a:noFill/>
            <a:ln w="38100" cap="flat" cmpd="sng">
              <a:solidFill>
                <a:srgbClr val="66FF33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198" name="任意多边形 3093"/>
            <p:cNvSpPr/>
            <p:nvPr/>
          </p:nvSpPr>
          <p:spPr>
            <a:xfrm rot="1840410">
              <a:off x="2380" y="2995"/>
              <a:ext cx="122" cy="265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22" y="154"/>
                </a:cxn>
                <a:cxn ang="0">
                  <a:pos x="104" y="265"/>
                </a:cxn>
                <a:cxn ang="0">
                  <a:pos x="104" y="265"/>
                </a:cxn>
                <a:cxn ang="0">
                  <a:pos x="107" y="264"/>
                </a:cxn>
                <a:cxn ang="0">
                  <a:pos x="125" y="448"/>
                </a:cxn>
                <a:cxn ang="0">
                  <a:pos x="125" y="468"/>
                </a:cxn>
                <a:cxn ang="0">
                  <a:pos x="85" y="0"/>
                </a:cxn>
              </a:cxnLst>
              <a:pathLst>
                <a:path w="21600" h="26711" fill="none">
                  <a:moveTo>
                    <a:pt x="15013" y="0"/>
                  </a:moveTo>
                  <a:cubicBezTo>
                    <a:pt x="19075" y="3928"/>
                    <a:pt x="21600" y="9434"/>
                    <a:pt x="21600" y="15530"/>
                  </a:cubicBezTo>
                  <a:cubicBezTo>
                    <a:pt x="21600" y="19624"/>
                    <a:pt x="20461" y="23452"/>
                    <a:pt x="18483" y="26714"/>
                  </a:cubicBezTo>
                </a:path>
                <a:path w="21600" h="26711" stroke="0">
                  <a:moveTo>
                    <a:pt x="18480" y="26711"/>
                  </a:moveTo>
                  <a:cubicBezTo>
                    <a:pt x="18609" y="26623"/>
                    <a:pt x="18741" y="26578"/>
                    <a:pt x="18874" y="26578"/>
                  </a:cubicBezTo>
                  <a:cubicBezTo>
                    <a:pt x="20693" y="26578"/>
                    <a:pt x="22167" y="34890"/>
                    <a:pt x="22167" y="45143"/>
                  </a:cubicBezTo>
                  <a:cubicBezTo>
                    <a:pt x="22167" y="45828"/>
                    <a:pt x="22160" y="46505"/>
                    <a:pt x="22148" y="47166"/>
                  </a:cubicBezTo>
                  <a:lnTo>
                    <a:pt x="15013" y="0"/>
                  </a:lnTo>
                  <a:lnTo>
                    <a:pt x="18480" y="26711"/>
                  </a:lnTo>
                  <a:close/>
                </a:path>
              </a:pathLst>
            </a:custGeom>
            <a:noFill/>
            <a:ln w="38100" cap="flat" cmpd="sng">
              <a:solidFill>
                <a:srgbClr val="66FF33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50199" name="对象 3094"/>
            <p:cNvGraphicFramePr/>
            <p:nvPr/>
          </p:nvGraphicFramePr>
          <p:xfrm>
            <a:off x="1388" y="1990"/>
            <a:ext cx="39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9" imgW="275590" imgH="242570" progId="Equation.3">
                    <p:embed/>
                  </p:oleObj>
                </mc:Choice>
                <mc:Fallback>
                  <p:oleObj name="" r:id="rId9" imgW="275590" imgH="24257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88" y="1990"/>
                          <a:ext cx="39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0" name="对象 3095"/>
            <p:cNvGraphicFramePr/>
            <p:nvPr/>
          </p:nvGraphicFramePr>
          <p:xfrm>
            <a:off x="3812" y="1991"/>
            <a:ext cx="38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1" imgW="264160" imgH="242570" progId="Equation.3">
                    <p:embed/>
                  </p:oleObj>
                </mc:Choice>
                <mc:Fallback>
                  <p:oleObj name="" r:id="rId11" imgW="264160" imgH="24257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12" y="1991"/>
                          <a:ext cx="38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1" name="对象 3096"/>
            <p:cNvGraphicFramePr/>
            <p:nvPr/>
          </p:nvGraphicFramePr>
          <p:xfrm>
            <a:off x="3199" y="2642"/>
            <a:ext cx="39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13" imgW="275590" imgH="242570" progId="Equation.3">
                    <p:embed/>
                  </p:oleObj>
                </mc:Choice>
                <mc:Fallback>
                  <p:oleObj name="" r:id="rId13" imgW="275590" imgH="24257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99" y="2642"/>
                          <a:ext cx="398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395605" y="976630"/>
            <a:ext cx="5465445" cy="4603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- phase current for the first load</a:t>
            </a:r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4470" y="3600450"/>
            <a:ext cx="5465445" cy="2286000"/>
            <a:chOff x="322" y="5670"/>
            <a:chExt cx="8607" cy="3600"/>
          </a:xfrm>
        </p:grpSpPr>
        <p:graphicFrame>
          <p:nvGraphicFramePr>
            <p:cNvPr id="3077" name="对象 3076"/>
            <p:cNvGraphicFramePr/>
            <p:nvPr/>
          </p:nvGraphicFramePr>
          <p:xfrm>
            <a:off x="623" y="5670"/>
            <a:ext cx="8157" cy="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15" imgW="2247265" imgH="991235" progId="Equation.3">
                    <p:embed/>
                  </p:oleObj>
                </mc:Choice>
                <mc:Fallback>
                  <p:oleObj name="" r:id="rId15" imgW="2247265" imgH="991235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3" y="5670"/>
                          <a:ext cx="8157" cy="3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322" y="5670"/>
              <a:ext cx="8607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Three - phase current for the 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</a:t>
              </a: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load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文本框 70657"/>
          <p:cNvSpPr txBox="1"/>
          <p:nvPr/>
        </p:nvSpPr>
        <p:spPr>
          <a:xfrm>
            <a:off x="3580765" y="1557020"/>
            <a:ext cx="26073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unbalanced source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659" name="文本框 70658"/>
          <p:cNvSpPr txBox="1"/>
          <p:nvPr/>
        </p:nvSpPr>
        <p:spPr>
          <a:xfrm>
            <a:off x="3633153" y="2061845"/>
            <a:ext cx="24879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unbalanced load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660" name="文本框 70659"/>
          <p:cNvSpPr txBox="1"/>
          <p:nvPr/>
        </p:nvSpPr>
        <p:spPr>
          <a:xfrm>
            <a:off x="3997643" y="2982278"/>
            <a:ext cx="49466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balanced source unbalanced load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661" name="文本框 70660"/>
          <p:cNvSpPr txBox="1"/>
          <p:nvPr/>
        </p:nvSpPr>
        <p:spPr>
          <a:xfrm>
            <a:off x="611188" y="3789363"/>
            <a:ext cx="1529715" cy="460375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98000" rIns="198000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2" name="矩形 70661"/>
          <p:cNvSpPr/>
          <p:nvPr/>
        </p:nvSpPr>
        <p:spPr>
          <a:xfrm>
            <a:off x="611188" y="1844675"/>
            <a:ext cx="1953260" cy="460375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98000" rIns="198000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Unbalanced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3" name="左大括号 70662"/>
          <p:cNvSpPr/>
          <p:nvPr/>
        </p:nvSpPr>
        <p:spPr>
          <a:xfrm>
            <a:off x="3488690" y="170148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4" name="矩形 70663"/>
          <p:cNvSpPr/>
          <p:nvPr/>
        </p:nvSpPr>
        <p:spPr>
          <a:xfrm>
            <a:off x="3348038" y="3860800"/>
            <a:ext cx="54076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Complex AC circuit analysis method</a:t>
            </a: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667" name="文本框 70666"/>
          <p:cNvSpPr txBox="1"/>
          <p:nvPr/>
        </p:nvSpPr>
        <p:spPr>
          <a:xfrm>
            <a:off x="1116013" y="4789170"/>
            <a:ext cx="3180080" cy="460375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 wrap="none" lIns="198000" rIns="198000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Neutral displacement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68" name="文本框 70667"/>
          <p:cNvSpPr txBox="1"/>
          <p:nvPr/>
        </p:nvSpPr>
        <p:spPr>
          <a:xfrm>
            <a:off x="-71120" y="220980"/>
            <a:ext cx="9187180" cy="55308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square">
            <a:spAutoFit/>
          </a:bodyPr>
          <a:p>
            <a:pPr algn="ctr" eaLnBrk="1" hangingPunct="1">
              <a:spcBef>
                <a:spcPct val="50000"/>
              </a:spcBef>
              <a:buClrTx/>
              <a:buSzTx/>
            </a:pPr>
            <a:r>
              <a:rPr lang="en-US" altLang="zh-CN" sz="3000" i="1" dirty="0">
                <a:solidFill>
                  <a:schemeClr val="bg1"/>
                </a:solidFill>
                <a:latin typeface="+mn-lt"/>
                <a:ea typeface="仿宋_GB2312" panose="02010609030101010101" pitchFamily="49" charset="-122"/>
                <a:cs typeface="+mn-lt"/>
              </a:rPr>
              <a:t>6.3 Calculation of unbalanced three-phase circuit </a:t>
            </a:r>
            <a:endParaRPr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671" name="直接连接符 70670"/>
          <p:cNvSpPr/>
          <p:nvPr/>
        </p:nvSpPr>
        <p:spPr>
          <a:xfrm>
            <a:off x="2768600" y="2060575"/>
            <a:ext cx="503238" cy="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72" name="矩形 70671"/>
          <p:cNvSpPr/>
          <p:nvPr/>
        </p:nvSpPr>
        <p:spPr>
          <a:xfrm>
            <a:off x="611188" y="2924175"/>
            <a:ext cx="2367915" cy="460375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98000" rIns="198000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object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73" name="直接连接符 70672"/>
          <p:cNvSpPr/>
          <p:nvPr/>
        </p:nvSpPr>
        <p:spPr>
          <a:xfrm>
            <a:off x="3130233" y="3212465"/>
            <a:ext cx="576262" cy="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0674" name="直接连接符 70673"/>
          <p:cNvSpPr/>
          <p:nvPr/>
        </p:nvSpPr>
        <p:spPr>
          <a:xfrm>
            <a:off x="2627313" y="4076700"/>
            <a:ext cx="503237" cy="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20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2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0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/>
      <p:bldP spid="70660" grpId="0"/>
      <p:bldP spid="70661" grpId="0" bldLvl="0" animBg="1"/>
      <p:bldP spid="70662" grpId="0" bldLvl="0" animBg="1"/>
      <p:bldP spid="70664" grpId="0"/>
      <p:bldP spid="70667" grpId="0" bldLvl="0" animBg="1"/>
      <p:bldP spid="70668" grpId="0" bldLvl="0" animBg="1"/>
      <p:bldP spid="7067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文本框 69633"/>
          <p:cNvSpPr txBox="1"/>
          <p:nvPr/>
        </p:nvSpPr>
        <p:spPr>
          <a:xfrm>
            <a:off x="468313" y="4724400"/>
            <a:ext cx="2453640" cy="460375"/>
          </a:xfrm>
          <a:prstGeom prst="rect">
            <a:avLst/>
          </a:prstGeom>
          <a:noFill/>
          <a:ln w="9525">
            <a:noFill/>
          </a:ln>
        </p:spPr>
        <p:txBody>
          <a:bodyPr wrap="none" lIns="198000" rIns="198000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phase voltage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72" name="文本框 69671"/>
          <p:cNvSpPr txBox="1"/>
          <p:nvPr/>
        </p:nvSpPr>
        <p:spPr>
          <a:xfrm>
            <a:off x="863600" y="2857500"/>
            <a:ext cx="62395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Three-phase load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、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c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are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unequal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9673" name="对象 69672"/>
          <p:cNvGraphicFramePr/>
          <p:nvPr/>
        </p:nvGraphicFramePr>
        <p:xfrm>
          <a:off x="1187450" y="3213100"/>
          <a:ext cx="619283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" imgW="2324735" imgH="462915" progId="Equation.3">
                  <p:embed/>
                </p:oleObj>
              </mc:Choice>
              <mc:Fallback>
                <p:oleObj name="" r:id="rId1" imgW="2324735" imgH="462915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3213100"/>
                        <a:ext cx="6192838" cy="1230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4" name="对象 69673"/>
          <p:cNvGraphicFramePr/>
          <p:nvPr/>
        </p:nvGraphicFramePr>
        <p:xfrm>
          <a:off x="2700338" y="4437063"/>
          <a:ext cx="2952750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3" imgW="1085215" imgH="727075" progId="Equation.3">
                  <p:embed/>
                </p:oleObj>
              </mc:Choice>
              <mc:Fallback>
                <p:oleObj name="" r:id="rId3" imgW="1085215" imgH="72707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4437063"/>
                        <a:ext cx="2952750" cy="198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0" name="组合 69679"/>
          <p:cNvGrpSpPr/>
          <p:nvPr/>
        </p:nvGrpSpPr>
        <p:grpSpPr>
          <a:xfrm>
            <a:off x="938213" y="361950"/>
            <a:ext cx="5697537" cy="2305050"/>
            <a:chOff x="591" y="228"/>
            <a:chExt cx="3589" cy="1452"/>
          </a:xfrm>
        </p:grpSpPr>
        <p:grpSp>
          <p:nvGrpSpPr>
            <p:cNvPr id="52234" name="组合 69634"/>
            <p:cNvGrpSpPr/>
            <p:nvPr/>
          </p:nvGrpSpPr>
          <p:grpSpPr>
            <a:xfrm>
              <a:off x="591" y="228"/>
              <a:ext cx="3589" cy="1452"/>
              <a:chOff x="531" y="228"/>
              <a:chExt cx="3589" cy="1452"/>
            </a:xfrm>
          </p:grpSpPr>
          <p:sp>
            <p:nvSpPr>
              <p:cNvPr id="52238" name="椭圆 69635"/>
              <p:cNvSpPr/>
              <p:nvPr/>
            </p:nvSpPr>
            <p:spPr>
              <a:xfrm>
                <a:off x="840" y="960"/>
                <a:ext cx="288" cy="288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39" name="椭圆 69636"/>
              <p:cNvSpPr/>
              <p:nvPr/>
            </p:nvSpPr>
            <p:spPr>
              <a:xfrm>
                <a:off x="1356" y="972"/>
                <a:ext cx="288" cy="288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40" name="椭圆 69637"/>
              <p:cNvSpPr/>
              <p:nvPr/>
            </p:nvSpPr>
            <p:spPr>
              <a:xfrm>
                <a:off x="1089" y="432"/>
                <a:ext cx="288" cy="288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41" name="直接连接符 69638"/>
              <p:cNvSpPr/>
              <p:nvPr/>
            </p:nvSpPr>
            <p:spPr>
              <a:xfrm>
                <a:off x="1236" y="336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52242" name="直接连接符 69639"/>
              <p:cNvSpPr/>
              <p:nvPr/>
            </p:nvSpPr>
            <p:spPr>
              <a:xfrm>
                <a:off x="1236" y="912"/>
                <a:ext cx="432" cy="336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43" name="直接连接符 69640"/>
              <p:cNvSpPr/>
              <p:nvPr/>
            </p:nvSpPr>
            <p:spPr>
              <a:xfrm flipH="1">
                <a:off x="804" y="912"/>
                <a:ext cx="432" cy="336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44" name="文本框 69641"/>
              <p:cNvSpPr txBox="1"/>
              <p:nvPr/>
            </p:nvSpPr>
            <p:spPr>
              <a:xfrm>
                <a:off x="1020" y="228"/>
                <a:ext cx="225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2245" name="文本框 69642"/>
              <p:cNvSpPr txBox="1"/>
              <p:nvPr/>
            </p:nvSpPr>
            <p:spPr>
              <a:xfrm>
                <a:off x="1015" y="568"/>
                <a:ext cx="212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2246" name="直接连接符 69643"/>
              <p:cNvSpPr/>
              <p:nvPr/>
            </p:nvSpPr>
            <p:spPr>
              <a:xfrm>
                <a:off x="1668" y="1248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47" name="直接连接符 69644"/>
              <p:cNvSpPr/>
              <p:nvPr/>
            </p:nvSpPr>
            <p:spPr>
              <a:xfrm>
                <a:off x="804" y="1248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48" name="直接连接符 69645"/>
              <p:cNvSpPr/>
              <p:nvPr/>
            </p:nvSpPr>
            <p:spPr>
              <a:xfrm>
                <a:off x="1236" y="912"/>
                <a:ext cx="2304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49" name="直接连接符 69646"/>
              <p:cNvSpPr/>
              <p:nvPr/>
            </p:nvSpPr>
            <p:spPr>
              <a:xfrm>
                <a:off x="3540" y="336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52250" name="直接连接符 69647"/>
              <p:cNvSpPr/>
              <p:nvPr/>
            </p:nvSpPr>
            <p:spPr>
              <a:xfrm>
                <a:off x="3540" y="912"/>
                <a:ext cx="432" cy="336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51" name="直接连接符 69648"/>
              <p:cNvSpPr/>
              <p:nvPr/>
            </p:nvSpPr>
            <p:spPr>
              <a:xfrm flipH="1">
                <a:off x="3108" y="912"/>
                <a:ext cx="432" cy="336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52" name="直接连接符 69649"/>
              <p:cNvSpPr/>
              <p:nvPr/>
            </p:nvSpPr>
            <p:spPr>
              <a:xfrm>
                <a:off x="3108" y="1248"/>
                <a:ext cx="0" cy="432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53" name="直接连接符 69650"/>
              <p:cNvSpPr/>
              <p:nvPr/>
            </p:nvSpPr>
            <p:spPr>
              <a:xfrm>
                <a:off x="1668" y="1392"/>
                <a:ext cx="2304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54" name="直接连接符 69651"/>
              <p:cNvSpPr/>
              <p:nvPr/>
            </p:nvSpPr>
            <p:spPr>
              <a:xfrm>
                <a:off x="3972" y="1248"/>
                <a:ext cx="0" cy="144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55" name="直接连接符 69652"/>
              <p:cNvSpPr/>
              <p:nvPr/>
            </p:nvSpPr>
            <p:spPr>
              <a:xfrm>
                <a:off x="804" y="1680"/>
                <a:ext cx="2304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56" name="直接连接符 69653"/>
              <p:cNvSpPr/>
              <p:nvPr/>
            </p:nvSpPr>
            <p:spPr>
              <a:xfrm>
                <a:off x="1236" y="336"/>
                <a:ext cx="2304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57" name="矩形 69654"/>
              <p:cNvSpPr/>
              <p:nvPr/>
            </p:nvSpPr>
            <p:spPr>
              <a:xfrm>
                <a:off x="3480" y="480"/>
                <a:ext cx="120" cy="288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58" name="矩形 69655"/>
              <p:cNvSpPr/>
              <p:nvPr/>
            </p:nvSpPr>
            <p:spPr>
              <a:xfrm rot="-3081491">
                <a:off x="3713" y="948"/>
                <a:ext cx="120" cy="288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59" name="矩形 69656"/>
              <p:cNvSpPr/>
              <p:nvPr/>
            </p:nvSpPr>
            <p:spPr>
              <a:xfrm rot="3244221">
                <a:off x="3242" y="948"/>
                <a:ext cx="120" cy="288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60" name="矩形 69657"/>
              <p:cNvSpPr/>
              <p:nvPr/>
            </p:nvSpPr>
            <p:spPr>
              <a:xfrm rot="-5400000">
                <a:off x="2280" y="768"/>
                <a:ext cx="120" cy="288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61" name="文本框 69658"/>
              <p:cNvSpPr txBox="1"/>
              <p:nvPr/>
            </p:nvSpPr>
            <p:spPr>
              <a:xfrm rot="-2281704">
                <a:off x="768" y="1158"/>
                <a:ext cx="225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2262" name="文本框 69659"/>
              <p:cNvSpPr txBox="1"/>
              <p:nvPr/>
            </p:nvSpPr>
            <p:spPr>
              <a:xfrm rot="-2468153">
                <a:off x="1008" y="812"/>
                <a:ext cx="212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2263" name="文本框 69660"/>
              <p:cNvSpPr txBox="1"/>
              <p:nvPr/>
            </p:nvSpPr>
            <p:spPr>
              <a:xfrm rot="2397863">
                <a:off x="1260" y="792"/>
                <a:ext cx="212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2264" name="文本框 69661"/>
              <p:cNvSpPr txBox="1"/>
              <p:nvPr/>
            </p:nvSpPr>
            <p:spPr>
              <a:xfrm rot="-2578573">
                <a:off x="1482" y="1170"/>
                <a:ext cx="225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52265" name="文本框 69662"/>
              <p:cNvSpPr txBox="1"/>
              <p:nvPr/>
            </p:nvSpPr>
            <p:spPr>
              <a:xfrm>
                <a:off x="1230" y="660"/>
                <a:ext cx="255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6" name="文本框 69663"/>
              <p:cNvSpPr txBox="1"/>
              <p:nvPr/>
            </p:nvSpPr>
            <p:spPr>
              <a:xfrm>
                <a:off x="3540" y="678"/>
                <a:ext cx="308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N'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7" name="文本框 69664"/>
              <p:cNvSpPr txBox="1"/>
              <p:nvPr/>
            </p:nvSpPr>
            <p:spPr>
              <a:xfrm>
                <a:off x="2220" y="558"/>
                <a:ext cx="325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i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8" name="文本框 69665"/>
              <p:cNvSpPr txBox="1"/>
              <p:nvPr/>
            </p:nvSpPr>
            <p:spPr>
              <a:xfrm>
                <a:off x="3578" y="410"/>
                <a:ext cx="297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i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69" name="文本框 69666"/>
              <p:cNvSpPr txBox="1"/>
              <p:nvPr/>
            </p:nvSpPr>
            <p:spPr>
              <a:xfrm>
                <a:off x="3816" y="864"/>
                <a:ext cx="304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i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2270" name="文本框 69667"/>
              <p:cNvSpPr txBox="1"/>
              <p:nvPr/>
            </p:nvSpPr>
            <p:spPr>
              <a:xfrm>
                <a:off x="3281" y="1056"/>
                <a:ext cx="290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i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52271" name="对象 69668"/>
              <p:cNvGraphicFramePr/>
              <p:nvPr/>
            </p:nvGraphicFramePr>
            <p:xfrm>
              <a:off x="720" y="323"/>
              <a:ext cx="352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5" imgW="242570" imgH="264160" progId="Equation.3">
                      <p:embed/>
                    </p:oleObj>
                  </mc:Choice>
                  <mc:Fallback>
                    <p:oleObj name="" r:id="rId5" imgW="242570" imgH="26416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720" y="323"/>
                            <a:ext cx="352" cy="3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72" name="对象 69669"/>
              <p:cNvGraphicFramePr/>
              <p:nvPr/>
            </p:nvGraphicFramePr>
            <p:xfrm>
              <a:off x="531" y="726"/>
              <a:ext cx="334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7" imgW="231140" imgH="264160" progId="Equation.3">
                      <p:embed/>
                    </p:oleObj>
                  </mc:Choice>
                  <mc:Fallback>
                    <p:oleObj name="" r:id="rId7" imgW="231140" imgH="264160" progId="Equation.3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1" y="726"/>
                            <a:ext cx="334" cy="3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273" name="对象 69670"/>
              <p:cNvGraphicFramePr/>
              <p:nvPr/>
            </p:nvGraphicFramePr>
            <p:xfrm>
              <a:off x="1665" y="878"/>
              <a:ext cx="334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" r:id="rId9" imgW="231140" imgH="264160" progId="Equation.3">
                      <p:embed/>
                    </p:oleObj>
                  </mc:Choice>
                  <mc:Fallback>
                    <p:oleObj name="" r:id="rId9" imgW="231140" imgH="264160" progId="Equation.3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665" y="878"/>
                            <a:ext cx="334" cy="3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2235" name="文本框 69676"/>
            <p:cNvSpPr txBox="1"/>
            <p:nvPr/>
          </p:nvSpPr>
          <p:spPr>
            <a:xfrm>
              <a:off x="2018" y="300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52236" name="文本框 69677"/>
            <p:cNvSpPr txBox="1"/>
            <p:nvPr/>
          </p:nvSpPr>
          <p:spPr>
            <a:xfrm>
              <a:off x="2018" y="1071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sp>
          <p:nvSpPr>
            <p:cNvPr id="52237" name="文本框 69678"/>
            <p:cNvSpPr txBox="1"/>
            <p:nvPr/>
          </p:nvSpPr>
          <p:spPr>
            <a:xfrm>
              <a:off x="2018" y="1389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9073" y="148908"/>
            <a:ext cx="5257800" cy="6538912"/>
            <a:chOff x="1303" y="298"/>
            <a:chExt cx="8280" cy="10297"/>
          </a:xfrm>
        </p:grpSpPr>
        <p:pic>
          <p:nvPicPr>
            <p:cNvPr id="52232" name="图片 6969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02" y="297"/>
              <a:ext cx="8280" cy="505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2233" name="图片 6969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02" y="5512"/>
              <a:ext cx="8280" cy="508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6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20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文本框 68609"/>
          <p:cNvSpPr txBox="1"/>
          <p:nvPr/>
        </p:nvSpPr>
        <p:spPr>
          <a:xfrm>
            <a:off x="1346835" y="4001770"/>
            <a:ext cx="77965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The load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neutral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does not coincide with the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source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neutral.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68611" name="文本框 68610"/>
          <p:cNvSpPr txBox="1"/>
          <p:nvPr/>
        </p:nvSpPr>
        <p:spPr>
          <a:xfrm>
            <a:off x="390525" y="4649470"/>
            <a:ext cx="859853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571500" eaLnBrk="1" hangingPunct="1">
              <a:lnSpc>
                <a:spcPct val="120000"/>
              </a:lnSpc>
            </a:pP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 the case of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ba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anced souce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 the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unbalance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of load end can be judged according to the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neutral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displacement. When the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neutral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displacement is large, the phase voltage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of load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will be seriously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unbalanced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and the load working state will be abnormal.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612" name="文本框 68611"/>
          <p:cNvSpPr txBox="1"/>
          <p:nvPr/>
        </p:nvSpPr>
        <p:spPr>
          <a:xfrm>
            <a:off x="476250" y="552450"/>
            <a:ext cx="1358900" cy="829945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Phasor diagram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8613" name="组合 68612"/>
          <p:cNvGrpSpPr/>
          <p:nvPr/>
        </p:nvGrpSpPr>
        <p:grpSpPr>
          <a:xfrm>
            <a:off x="3132138" y="765175"/>
            <a:ext cx="2679700" cy="2417763"/>
            <a:chOff x="1330" y="794"/>
            <a:chExt cx="1688" cy="1523"/>
          </a:xfrm>
        </p:grpSpPr>
        <p:graphicFrame>
          <p:nvGraphicFramePr>
            <p:cNvPr id="53269" name="对象 68613"/>
            <p:cNvGraphicFramePr/>
            <p:nvPr/>
          </p:nvGraphicFramePr>
          <p:xfrm>
            <a:off x="2698" y="1499"/>
            <a:ext cx="32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" imgW="253365" imgH="264160" progId="Equation.3">
                    <p:embed/>
                  </p:oleObj>
                </mc:Choice>
                <mc:Fallback>
                  <p:oleObj name="" r:id="rId1" imgW="253365" imgH="26416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98" y="1499"/>
                          <a:ext cx="320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0" name="对象 68614"/>
            <p:cNvGraphicFramePr/>
            <p:nvPr/>
          </p:nvGraphicFramePr>
          <p:xfrm>
            <a:off x="1330" y="1846"/>
            <a:ext cx="30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3" imgW="242570" imgH="264160" progId="Equation.3">
                    <p:embed/>
                  </p:oleObj>
                </mc:Choice>
                <mc:Fallback>
                  <p:oleObj name="" r:id="rId3" imgW="242570" imgH="26416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0" y="1846"/>
                          <a:ext cx="308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1" name="对象 68615"/>
            <p:cNvGraphicFramePr/>
            <p:nvPr/>
          </p:nvGraphicFramePr>
          <p:xfrm>
            <a:off x="1426" y="825"/>
            <a:ext cx="320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5" imgW="253365" imgH="264160" progId="Equation.3">
                    <p:embed/>
                  </p:oleObj>
                </mc:Choice>
                <mc:Fallback>
                  <p:oleObj name="" r:id="rId5" imgW="253365" imgH="26416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26" y="825"/>
                          <a:ext cx="320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2" name="文本框 68616"/>
            <p:cNvSpPr txBox="1"/>
            <p:nvPr/>
          </p:nvSpPr>
          <p:spPr>
            <a:xfrm>
              <a:off x="1759" y="1412"/>
              <a:ext cx="24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73" name="直接连接符 68617"/>
            <p:cNvSpPr/>
            <p:nvPr/>
          </p:nvSpPr>
          <p:spPr>
            <a:xfrm>
              <a:off x="2032" y="1560"/>
              <a:ext cx="896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74" name="直接连接符 68618"/>
            <p:cNvSpPr/>
            <p:nvPr/>
          </p:nvSpPr>
          <p:spPr>
            <a:xfrm rot="-7200000">
              <a:off x="1411" y="1194"/>
              <a:ext cx="817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75" name="直接连接符 68619"/>
            <p:cNvSpPr/>
            <p:nvPr/>
          </p:nvSpPr>
          <p:spPr>
            <a:xfrm rot="7200000">
              <a:off x="1420" y="1909"/>
              <a:ext cx="816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8621" name="组合 68620"/>
          <p:cNvGrpSpPr/>
          <p:nvPr/>
        </p:nvGrpSpPr>
        <p:grpSpPr>
          <a:xfrm>
            <a:off x="4049713" y="1146175"/>
            <a:ext cx="1330325" cy="687388"/>
            <a:chOff x="1908" y="1034"/>
            <a:chExt cx="838" cy="433"/>
          </a:xfrm>
        </p:grpSpPr>
        <p:graphicFrame>
          <p:nvGraphicFramePr>
            <p:cNvPr id="53266" name="对象 68621"/>
            <p:cNvGraphicFramePr/>
            <p:nvPr/>
          </p:nvGraphicFramePr>
          <p:xfrm>
            <a:off x="1908" y="1053"/>
            <a:ext cx="36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7" imgW="286385" imgH="264160" progId="Equation.3">
                    <p:embed/>
                  </p:oleObj>
                </mc:Choice>
                <mc:Fallback>
                  <p:oleObj name="" r:id="rId7" imgW="286385" imgH="26416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33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08" y="1053"/>
                          <a:ext cx="368" cy="3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7" name="直接连接符 68622"/>
            <p:cNvSpPr/>
            <p:nvPr/>
          </p:nvSpPr>
          <p:spPr>
            <a:xfrm rot="-7089965">
              <a:off x="2188" y="1218"/>
              <a:ext cx="55" cy="431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68" name="文本框 68623"/>
            <p:cNvSpPr txBox="1"/>
            <p:nvPr/>
          </p:nvSpPr>
          <p:spPr>
            <a:xfrm>
              <a:off x="2297" y="1034"/>
              <a:ext cx="44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N'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625" name="组合 68624"/>
          <p:cNvGrpSpPr/>
          <p:nvPr/>
        </p:nvGrpSpPr>
        <p:grpSpPr>
          <a:xfrm>
            <a:off x="5049838" y="1285875"/>
            <a:ext cx="863600" cy="889000"/>
            <a:chOff x="2538" y="1122"/>
            <a:chExt cx="544" cy="560"/>
          </a:xfrm>
        </p:grpSpPr>
        <p:sp>
          <p:nvSpPr>
            <p:cNvPr id="53264" name="直接连接符 68625"/>
            <p:cNvSpPr/>
            <p:nvPr/>
          </p:nvSpPr>
          <p:spPr>
            <a:xfrm rot="-2663683">
              <a:off x="2538" y="1180"/>
              <a:ext cx="208" cy="502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53265" name="对象 68626"/>
            <p:cNvGraphicFramePr/>
            <p:nvPr/>
          </p:nvGraphicFramePr>
          <p:xfrm>
            <a:off x="2718" y="1122"/>
            <a:ext cx="36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9" imgW="286385" imgH="264160" progId="Equation.3">
                    <p:embed/>
                  </p:oleObj>
                </mc:Choice>
                <mc:Fallback>
                  <p:oleObj name="" r:id="rId9" imgW="286385" imgH="26416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18" y="1122"/>
                          <a:ext cx="364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28" name="组合 68627"/>
          <p:cNvGrpSpPr/>
          <p:nvPr/>
        </p:nvGrpSpPr>
        <p:grpSpPr>
          <a:xfrm>
            <a:off x="3824288" y="1422400"/>
            <a:ext cx="554037" cy="1870075"/>
            <a:chOff x="1766" y="1208"/>
            <a:chExt cx="349" cy="1178"/>
          </a:xfrm>
        </p:grpSpPr>
        <p:sp>
          <p:nvSpPr>
            <p:cNvPr id="53262" name="直接连接符 68628"/>
            <p:cNvSpPr/>
            <p:nvPr/>
          </p:nvSpPr>
          <p:spPr>
            <a:xfrm rot="7305563">
              <a:off x="1414" y="1709"/>
              <a:ext cx="1178" cy="159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53263" name="对象 68629"/>
            <p:cNvGraphicFramePr/>
            <p:nvPr/>
          </p:nvGraphicFramePr>
          <p:xfrm>
            <a:off x="1766" y="1994"/>
            <a:ext cx="349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11" imgW="275590" imgH="264160" progId="Equation.3">
                    <p:embed/>
                  </p:oleObj>
                </mc:Choice>
                <mc:Fallback>
                  <p:oleObj name="" r:id="rId11" imgW="275590" imgH="26416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66" y="1994"/>
                          <a:ext cx="349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31" name="组合 68630"/>
          <p:cNvGrpSpPr/>
          <p:nvPr/>
        </p:nvGrpSpPr>
        <p:grpSpPr>
          <a:xfrm>
            <a:off x="3875088" y="495300"/>
            <a:ext cx="676275" cy="1322388"/>
            <a:chOff x="1798" y="624"/>
            <a:chExt cx="426" cy="833"/>
          </a:xfrm>
        </p:grpSpPr>
        <p:sp>
          <p:nvSpPr>
            <p:cNvPr id="53260" name="直接连接符 68631"/>
            <p:cNvSpPr/>
            <p:nvPr/>
          </p:nvSpPr>
          <p:spPr>
            <a:xfrm rot="-7130728" flipV="1">
              <a:off x="1640" y="873"/>
              <a:ext cx="733" cy="418"/>
            </a:xfrm>
            <a:prstGeom prst="line">
              <a:avLst/>
            </a:prstGeom>
            <a:ln w="38100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53261" name="对象 68632"/>
            <p:cNvGraphicFramePr/>
            <p:nvPr/>
          </p:nvGraphicFramePr>
          <p:xfrm>
            <a:off x="1798" y="624"/>
            <a:ext cx="34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13" imgW="275590" imgH="264160" progId="Equation.3">
                    <p:embed/>
                  </p:oleObj>
                </mc:Choice>
                <mc:Fallback>
                  <p:oleObj name="" r:id="rId13" imgW="275590" imgH="26416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8" y="624"/>
                          <a:ext cx="348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36" name="矩形 68635"/>
          <p:cNvSpPr/>
          <p:nvPr/>
        </p:nvSpPr>
        <p:spPr>
          <a:xfrm>
            <a:off x="475933" y="2880678"/>
            <a:ext cx="1977390" cy="829945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Neutral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displacement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</a:rPr>
              <a:t>.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仿宋_GB2312" panose="02010609030101010101" pitchFamily="49" charset="-122"/>
            </a:endParaRPr>
          </a:p>
        </p:txBody>
      </p:sp>
      <p:sp>
        <p:nvSpPr>
          <p:cNvPr id="68637" name="直接连接符 68636"/>
          <p:cNvSpPr/>
          <p:nvPr/>
        </p:nvSpPr>
        <p:spPr>
          <a:xfrm>
            <a:off x="699135" y="4231640"/>
            <a:ext cx="647700" cy="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1" grpId="0"/>
      <p:bldP spid="68612" grpId="0" bldLvl="0" animBg="1"/>
      <p:bldP spid="6863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文本框 67585"/>
          <p:cNvSpPr txBox="1"/>
          <p:nvPr/>
        </p:nvSpPr>
        <p:spPr>
          <a:xfrm>
            <a:off x="395605" y="282575"/>
            <a:ext cx="1933575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Example 1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7" name="文本框 67586"/>
          <p:cNvSpPr txBox="1"/>
          <p:nvPr/>
        </p:nvSpPr>
        <p:spPr>
          <a:xfrm>
            <a:off x="468313" y="815975"/>
            <a:ext cx="627443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(1) 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 general,Three-phase four-wire system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   the neutral  impedance is approximately zero.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89" name="文本框 67588"/>
          <p:cNvSpPr txBox="1"/>
          <p:nvPr/>
        </p:nvSpPr>
        <p:spPr>
          <a:xfrm>
            <a:off x="539750" y="3573463"/>
            <a:ext cx="477901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If three-phase three-wire system,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We sssume phase A is open-circuit.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90" name="文本框 67589"/>
          <p:cNvSpPr txBox="1"/>
          <p:nvPr/>
        </p:nvSpPr>
        <p:spPr>
          <a:xfrm>
            <a:off x="5651500" y="5300663"/>
            <a:ext cx="2951163" cy="119888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The bulb is not operating at rated voltage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7591" name="组合 67590"/>
          <p:cNvGrpSpPr/>
          <p:nvPr/>
        </p:nvGrpSpPr>
        <p:grpSpPr>
          <a:xfrm>
            <a:off x="1586230" y="1645920"/>
            <a:ext cx="3547745" cy="1932110"/>
            <a:chOff x="336" y="756"/>
            <a:chExt cx="2304" cy="1465"/>
          </a:xfrm>
        </p:grpSpPr>
        <p:sp>
          <p:nvSpPr>
            <p:cNvPr id="54313" name="直接连接符 67591"/>
            <p:cNvSpPr/>
            <p:nvPr/>
          </p:nvSpPr>
          <p:spPr>
            <a:xfrm>
              <a:off x="2088" y="924"/>
              <a:ext cx="0" cy="57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4314" name="直接箭头连接符 67592"/>
            <p:cNvCxnSpPr>
              <a:stCxn id="54313" idx="1"/>
            </p:cNvCxnSpPr>
            <p:nvPr/>
          </p:nvCxnSpPr>
          <p:spPr>
            <a:xfrm>
              <a:off x="2088" y="1506"/>
              <a:ext cx="552" cy="283"/>
            </a:xfrm>
            <a:prstGeom prst="straightConnector1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315" name="直接箭头连接符 67593"/>
            <p:cNvCxnSpPr>
              <a:stCxn id="54313" idx="1"/>
              <a:endCxn id="54313" idx="1"/>
            </p:cNvCxnSpPr>
            <p:nvPr/>
          </p:nvCxnSpPr>
          <p:spPr>
            <a:xfrm flipV="1">
              <a:off x="1536" y="1506"/>
              <a:ext cx="552" cy="283"/>
            </a:xfrm>
            <a:prstGeom prst="straightConnector1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4316" name="直接连接符 67594"/>
            <p:cNvSpPr/>
            <p:nvPr/>
          </p:nvSpPr>
          <p:spPr>
            <a:xfrm flipH="1">
              <a:off x="1227" y="924"/>
              <a:ext cx="861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7" name="直接连接符 67595"/>
            <p:cNvSpPr/>
            <p:nvPr/>
          </p:nvSpPr>
          <p:spPr>
            <a:xfrm flipH="1">
              <a:off x="624" y="1500"/>
              <a:ext cx="144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8" name="直接连接符 67596"/>
            <p:cNvSpPr/>
            <p:nvPr/>
          </p:nvSpPr>
          <p:spPr>
            <a:xfrm flipH="1">
              <a:off x="624" y="924"/>
              <a:ext cx="38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9" name="文本框 67597"/>
            <p:cNvSpPr txBox="1"/>
            <p:nvPr/>
          </p:nvSpPr>
          <p:spPr>
            <a:xfrm>
              <a:off x="351" y="756"/>
              <a:ext cx="255" cy="34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20" name="文本框 67598"/>
            <p:cNvSpPr txBox="1"/>
            <p:nvPr/>
          </p:nvSpPr>
          <p:spPr>
            <a:xfrm>
              <a:off x="336" y="1644"/>
              <a:ext cx="255" cy="34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21" name="文本框 67599"/>
            <p:cNvSpPr txBox="1"/>
            <p:nvPr/>
          </p:nvSpPr>
          <p:spPr>
            <a:xfrm>
              <a:off x="342" y="1872"/>
              <a:ext cx="244" cy="34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22" name="文本框 67600"/>
            <p:cNvSpPr txBox="1"/>
            <p:nvPr/>
          </p:nvSpPr>
          <p:spPr>
            <a:xfrm>
              <a:off x="342" y="1338"/>
              <a:ext cx="255" cy="34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323" name="直接连接符 67601"/>
            <p:cNvSpPr/>
            <p:nvPr/>
          </p:nvSpPr>
          <p:spPr>
            <a:xfrm flipH="1">
              <a:off x="1245" y="2028"/>
              <a:ext cx="1395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24" name="直接连接符 67602"/>
            <p:cNvSpPr/>
            <p:nvPr/>
          </p:nvSpPr>
          <p:spPr>
            <a:xfrm flipH="1">
              <a:off x="624" y="2028"/>
              <a:ext cx="381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25" name="直接连接符 67603"/>
            <p:cNvSpPr/>
            <p:nvPr/>
          </p:nvSpPr>
          <p:spPr>
            <a:xfrm>
              <a:off x="2640" y="1788"/>
              <a:ext cx="0" cy="24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26" name="直接连接符 67604"/>
            <p:cNvSpPr/>
            <p:nvPr/>
          </p:nvSpPr>
          <p:spPr>
            <a:xfrm flipH="1">
              <a:off x="1223" y="1786"/>
              <a:ext cx="313" cy="2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27" name="直接连接符 67605"/>
            <p:cNvSpPr/>
            <p:nvPr/>
          </p:nvSpPr>
          <p:spPr>
            <a:xfrm flipH="1">
              <a:off x="624" y="1798"/>
              <a:ext cx="381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4328" name="组合 67606"/>
            <p:cNvGrpSpPr/>
            <p:nvPr/>
          </p:nvGrpSpPr>
          <p:grpSpPr>
            <a:xfrm>
              <a:off x="1970" y="1072"/>
              <a:ext cx="227" cy="227"/>
              <a:chOff x="2363" y="1120"/>
              <a:chExt cx="277" cy="272"/>
            </a:xfrm>
          </p:grpSpPr>
          <p:sp>
            <p:nvSpPr>
              <p:cNvPr id="54354" name="椭圆 67607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355" name="直接连接符 67608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56" name="直接连接符 67609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4329" name="组合 67610"/>
            <p:cNvGrpSpPr/>
            <p:nvPr/>
          </p:nvGrpSpPr>
          <p:grpSpPr>
            <a:xfrm>
              <a:off x="2248" y="1523"/>
              <a:ext cx="227" cy="227"/>
              <a:chOff x="2363" y="1120"/>
              <a:chExt cx="277" cy="272"/>
            </a:xfrm>
          </p:grpSpPr>
          <p:sp>
            <p:nvSpPr>
              <p:cNvPr id="54351" name="椭圆 67611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352" name="直接连接符 67612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53" name="直接连接符 67613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4330" name="组合 67614"/>
            <p:cNvGrpSpPr/>
            <p:nvPr/>
          </p:nvGrpSpPr>
          <p:grpSpPr>
            <a:xfrm>
              <a:off x="1664" y="1545"/>
              <a:ext cx="227" cy="227"/>
              <a:chOff x="2363" y="1120"/>
              <a:chExt cx="277" cy="272"/>
            </a:xfrm>
          </p:grpSpPr>
          <p:sp>
            <p:nvSpPr>
              <p:cNvPr id="54348" name="椭圆 67615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349" name="直接连接符 67616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50" name="直接连接符 67617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4331" name="组合 67618"/>
            <p:cNvGrpSpPr/>
            <p:nvPr/>
          </p:nvGrpSpPr>
          <p:grpSpPr>
            <a:xfrm>
              <a:off x="1005" y="795"/>
              <a:ext cx="240" cy="150"/>
              <a:chOff x="1212" y="795"/>
              <a:chExt cx="240" cy="150"/>
            </a:xfrm>
          </p:grpSpPr>
          <p:sp>
            <p:nvSpPr>
              <p:cNvPr id="54345" name="直接连接符 67619"/>
              <p:cNvSpPr/>
              <p:nvPr/>
            </p:nvSpPr>
            <p:spPr>
              <a:xfrm flipH="1" flipV="1">
                <a:off x="1212" y="795"/>
                <a:ext cx="192" cy="111"/>
              </a:xfrm>
              <a:prstGeom prst="line">
                <a:avLst/>
              </a:prstGeom>
              <a:ln w="28575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46" name="椭圆 67620"/>
              <p:cNvSpPr/>
              <p:nvPr/>
            </p:nvSpPr>
            <p:spPr>
              <a:xfrm>
                <a:off x="1392" y="900"/>
                <a:ext cx="45" cy="45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347" name="任意多边形 67621"/>
              <p:cNvSpPr/>
              <p:nvPr/>
            </p:nvSpPr>
            <p:spPr>
              <a:xfrm flipH="1">
                <a:off x="1251" y="798"/>
                <a:ext cx="201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132"/>
                  </a:cxn>
                  <a:cxn ang="0">
                    <a:pos x="201" y="132"/>
                  </a:cxn>
                  <a:cxn ang="0">
                    <a:pos x="302" y="0"/>
                  </a:cxn>
                  <a:cxn ang="0">
                    <a:pos x="402" y="132"/>
                  </a:cxn>
                  <a:cxn ang="0">
                    <a:pos x="397" y="174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21600" y="21600"/>
                    </a:moveTo>
                    <a:cubicBezTo>
                      <a:pt x="21600" y="9671"/>
                      <a:pt x="26435" y="0"/>
                      <a:pt x="32400" y="0"/>
                    </a:cubicBezTo>
                    <a:cubicBezTo>
                      <a:pt x="38365" y="0"/>
                      <a:pt x="43200" y="9671"/>
                      <a:pt x="43200" y="21600"/>
                    </a:cubicBezTo>
                    <a:cubicBezTo>
                      <a:pt x="43200" y="23991"/>
                      <a:pt x="43006" y="26290"/>
                      <a:pt x="42648" y="28436"/>
                    </a:cubicBezTo>
                    <a:lnTo>
                      <a:pt x="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4332" name="组合 67622"/>
            <p:cNvGrpSpPr/>
            <p:nvPr/>
          </p:nvGrpSpPr>
          <p:grpSpPr>
            <a:xfrm>
              <a:off x="1005" y="1660"/>
              <a:ext cx="240" cy="150"/>
              <a:chOff x="1212" y="795"/>
              <a:chExt cx="240" cy="150"/>
            </a:xfrm>
          </p:grpSpPr>
          <p:sp>
            <p:nvSpPr>
              <p:cNvPr id="54342" name="直接连接符 67623"/>
              <p:cNvSpPr/>
              <p:nvPr/>
            </p:nvSpPr>
            <p:spPr>
              <a:xfrm flipH="1" flipV="1">
                <a:off x="1212" y="795"/>
                <a:ext cx="192" cy="111"/>
              </a:xfrm>
              <a:prstGeom prst="line">
                <a:avLst/>
              </a:prstGeom>
              <a:ln w="28575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43" name="椭圆 67624"/>
              <p:cNvSpPr/>
              <p:nvPr/>
            </p:nvSpPr>
            <p:spPr>
              <a:xfrm>
                <a:off x="1392" y="900"/>
                <a:ext cx="45" cy="45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344" name="任意多边形 67625"/>
              <p:cNvSpPr/>
              <p:nvPr/>
            </p:nvSpPr>
            <p:spPr>
              <a:xfrm flipH="1">
                <a:off x="1251" y="798"/>
                <a:ext cx="201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132"/>
                  </a:cxn>
                  <a:cxn ang="0">
                    <a:pos x="201" y="132"/>
                  </a:cxn>
                  <a:cxn ang="0">
                    <a:pos x="302" y="0"/>
                  </a:cxn>
                  <a:cxn ang="0">
                    <a:pos x="402" y="132"/>
                  </a:cxn>
                  <a:cxn ang="0">
                    <a:pos x="397" y="174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21600" y="21600"/>
                    </a:moveTo>
                    <a:cubicBezTo>
                      <a:pt x="21600" y="9671"/>
                      <a:pt x="26435" y="0"/>
                      <a:pt x="32400" y="0"/>
                    </a:cubicBezTo>
                    <a:cubicBezTo>
                      <a:pt x="38365" y="0"/>
                      <a:pt x="43200" y="9671"/>
                      <a:pt x="43200" y="21600"/>
                    </a:cubicBezTo>
                    <a:cubicBezTo>
                      <a:pt x="43200" y="23991"/>
                      <a:pt x="43006" y="26290"/>
                      <a:pt x="42648" y="28436"/>
                    </a:cubicBezTo>
                    <a:lnTo>
                      <a:pt x="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54333" name="组合 67626"/>
            <p:cNvGrpSpPr/>
            <p:nvPr/>
          </p:nvGrpSpPr>
          <p:grpSpPr>
            <a:xfrm>
              <a:off x="1011" y="1891"/>
              <a:ext cx="240" cy="150"/>
              <a:chOff x="1212" y="795"/>
              <a:chExt cx="240" cy="150"/>
            </a:xfrm>
          </p:grpSpPr>
          <p:sp>
            <p:nvSpPr>
              <p:cNvPr id="54339" name="直接连接符 67627"/>
              <p:cNvSpPr/>
              <p:nvPr/>
            </p:nvSpPr>
            <p:spPr>
              <a:xfrm flipH="1" flipV="1">
                <a:off x="1212" y="795"/>
                <a:ext cx="192" cy="111"/>
              </a:xfrm>
              <a:prstGeom prst="line">
                <a:avLst/>
              </a:prstGeom>
              <a:ln w="28575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40" name="椭圆 67628"/>
              <p:cNvSpPr/>
              <p:nvPr/>
            </p:nvSpPr>
            <p:spPr>
              <a:xfrm>
                <a:off x="1392" y="900"/>
                <a:ext cx="45" cy="45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341" name="任意多边形 67629"/>
              <p:cNvSpPr/>
              <p:nvPr/>
            </p:nvSpPr>
            <p:spPr>
              <a:xfrm flipH="1">
                <a:off x="1251" y="798"/>
                <a:ext cx="201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01" y="132"/>
                  </a:cxn>
                  <a:cxn ang="0">
                    <a:pos x="201" y="132"/>
                  </a:cxn>
                  <a:cxn ang="0">
                    <a:pos x="302" y="0"/>
                  </a:cxn>
                  <a:cxn ang="0">
                    <a:pos x="402" y="132"/>
                  </a:cxn>
                  <a:cxn ang="0">
                    <a:pos x="397" y="174"/>
                  </a:cxn>
                  <a:cxn ang="0">
                    <a:pos x="0" y="0"/>
                  </a:cxn>
                </a:cxnLst>
                <a:pathLst>
                  <a:path w="21600" h="21600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</a:path>
                  <a:path w="21600" h="21600" stroke="0">
                    <a:moveTo>
                      <a:pt x="21600" y="21600"/>
                    </a:moveTo>
                    <a:cubicBezTo>
                      <a:pt x="21600" y="9671"/>
                      <a:pt x="26435" y="0"/>
                      <a:pt x="32400" y="0"/>
                    </a:cubicBezTo>
                    <a:cubicBezTo>
                      <a:pt x="38365" y="0"/>
                      <a:pt x="43200" y="9671"/>
                      <a:pt x="43200" y="21600"/>
                    </a:cubicBezTo>
                    <a:cubicBezTo>
                      <a:pt x="43200" y="23991"/>
                      <a:pt x="43006" y="26290"/>
                      <a:pt x="42648" y="28436"/>
                    </a:cubicBezTo>
                    <a:lnTo>
                      <a:pt x="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4334" name="椭圆 67630"/>
            <p:cNvSpPr/>
            <p:nvPr/>
          </p:nvSpPr>
          <p:spPr>
            <a:xfrm>
              <a:off x="583" y="894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35" name="椭圆 67631"/>
            <p:cNvSpPr/>
            <p:nvPr/>
          </p:nvSpPr>
          <p:spPr>
            <a:xfrm>
              <a:off x="583" y="1467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36" name="椭圆 67632"/>
            <p:cNvSpPr/>
            <p:nvPr/>
          </p:nvSpPr>
          <p:spPr>
            <a:xfrm>
              <a:off x="573" y="1765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37" name="椭圆 67633"/>
            <p:cNvSpPr/>
            <p:nvPr/>
          </p:nvSpPr>
          <p:spPr>
            <a:xfrm>
              <a:off x="571" y="2002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38" name="文本框 67634"/>
            <p:cNvSpPr txBox="1"/>
            <p:nvPr/>
          </p:nvSpPr>
          <p:spPr>
            <a:xfrm>
              <a:off x="2083" y="1278"/>
              <a:ext cx="392" cy="349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N'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7636" name="组合 67635"/>
          <p:cNvGrpSpPr/>
          <p:nvPr/>
        </p:nvGrpSpPr>
        <p:grpSpPr>
          <a:xfrm>
            <a:off x="1476375" y="4498340"/>
            <a:ext cx="3657600" cy="2038083"/>
            <a:chOff x="457" y="2484"/>
            <a:chExt cx="2304" cy="1442"/>
          </a:xfrm>
        </p:grpSpPr>
        <p:sp>
          <p:nvSpPr>
            <p:cNvPr id="54283" name="直接连接符 67636"/>
            <p:cNvSpPr/>
            <p:nvPr/>
          </p:nvSpPr>
          <p:spPr>
            <a:xfrm>
              <a:off x="2209" y="2652"/>
              <a:ext cx="0" cy="576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54284" name="直接箭头连接符 67637"/>
            <p:cNvCxnSpPr>
              <a:stCxn id="54283" idx="1"/>
              <a:endCxn id="54313" idx="1"/>
            </p:cNvCxnSpPr>
            <p:nvPr/>
          </p:nvCxnSpPr>
          <p:spPr>
            <a:xfrm>
              <a:off x="2209" y="3234"/>
              <a:ext cx="552" cy="283"/>
            </a:xfrm>
            <a:prstGeom prst="straightConnector1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54285" name="直接箭头连接符 67638"/>
            <p:cNvCxnSpPr>
              <a:stCxn id="54283" idx="1"/>
              <a:endCxn id="54283" idx="1"/>
            </p:cNvCxnSpPr>
            <p:nvPr/>
          </p:nvCxnSpPr>
          <p:spPr>
            <a:xfrm flipV="1">
              <a:off x="1657" y="3234"/>
              <a:ext cx="552" cy="283"/>
            </a:xfrm>
            <a:prstGeom prst="straightConnector1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54286" name="直接连接符 67639"/>
            <p:cNvSpPr/>
            <p:nvPr/>
          </p:nvSpPr>
          <p:spPr>
            <a:xfrm flipH="1">
              <a:off x="1348" y="2652"/>
              <a:ext cx="861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7" name="直接连接符 67640"/>
            <p:cNvSpPr/>
            <p:nvPr/>
          </p:nvSpPr>
          <p:spPr>
            <a:xfrm flipH="1">
              <a:off x="745" y="2652"/>
              <a:ext cx="384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88" name="文本框 67641"/>
            <p:cNvSpPr txBox="1"/>
            <p:nvPr/>
          </p:nvSpPr>
          <p:spPr>
            <a:xfrm>
              <a:off x="472" y="2484"/>
              <a:ext cx="255" cy="32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89" name="文本框 67642"/>
            <p:cNvSpPr txBox="1"/>
            <p:nvPr/>
          </p:nvSpPr>
          <p:spPr>
            <a:xfrm>
              <a:off x="457" y="3372"/>
              <a:ext cx="255" cy="32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90" name="文本框 67643"/>
            <p:cNvSpPr txBox="1"/>
            <p:nvPr/>
          </p:nvSpPr>
          <p:spPr>
            <a:xfrm>
              <a:off x="463" y="3600"/>
              <a:ext cx="244" cy="32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291" name="直接连接符 67644"/>
            <p:cNvSpPr/>
            <p:nvPr/>
          </p:nvSpPr>
          <p:spPr>
            <a:xfrm flipH="1">
              <a:off x="745" y="3756"/>
              <a:ext cx="2016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2" name="直接连接符 67645"/>
            <p:cNvSpPr/>
            <p:nvPr/>
          </p:nvSpPr>
          <p:spPr>
            <a:xfrm>
              <a:off x="2761" y="3516"/>
              <a:ext cx="0" cy="24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293" name="直接连接符 67646"/>
            <p:cNvSpPr/>
            <p:nvPr/>
          </p:nvSpPr>
          <p:spPr>
            <a:xfrm flipH="1">
              <a:off x="745" y="3514"/>
              <a:ext cx="912" cy="3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4294" name="组合 67647"/>
            <p:cNvGrpSpPr/>
            <p:nvPr/>
          </p:nvGrpSpPr>
          <p:grpSpPr>
            <a:xfrm>
              <a:off x="2091" y="2800"/>
              <a:ext cx="227" cy="227"/>
              <a:chOff x="2363" y="1120"/>
              <a:chExt cx="277" cy="272"/>
            </a:xfrm>
          </p:grpSpPr>
          <p:sp>
            <p:nvSpPr>
              <p:cNvPr id="54310" name="椭圆 67648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311" name="直接连接符 67649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12" name="直接连接符 67650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4295" name="组合 67651"/>
            <p:cNvGrpSpPr/>
            <p:nvPr/>
          </p:nvGrpSpPr>
          <p:grpSpPr>
            <a:xfrm>
              <a:off x="2369" y="3251"/>
              <a:ext cx="227" cy="227"/>
              <a:chOff x="2363" y="1120"/>
              <a:chExt cx="277" cy="272"/>
            </a:xfrm>
          </p:grpSpPr>
          <p:sp>
            <p:nvSpPr>
              <p:cNvPr id="54307" name="椭圆 67652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308" name="直接连接符 67653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09" name="直接连接符 67654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4296" name="组合 67655"/>
            <p:cNvGrpSpPr/>
            <p:nvPr/>
          </p:nvGrpSpPr>
          <p:grpSpPr>
            <a:xfrm>
              <a:off x="1785" y="3273"/>
              <a:ext cx="227" cy="227"/>
              <a:chOff x="2363" y="1120"/>
              <a:chExt cx="277" cy="272"/>
            </a:xfrm>
          </p:grpSpPr>
          <p:sp>
            <p:nvSpPr>
              <p:cNvPr id="54304" name="椭圆 67656"/>
              <p:cNvSpPr/>
              <p:nvPr/>
            </p:nvSpPr>
            <p:spPr>
              <a:xfrm>
                <a:off x="2368" y="1120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305" name="直接连接符 67657"/>
              <p:cNvSpPr/>
              <p:nvPr/>
            </p:nvSpPr>
            <p:spPr>
              <a:xfrm rot="2700000">
                <a:off x="2500" y="1121"/>
                <a:ext cx="0" cy="27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06" name="直接连接符 67658"/>
              <p:cNvSpPr/>
              <p:nvPr/>
            </p:nvSpPr>
            <p:spPr>
              <a:xfrm rot="8100000">
                <a:off x="2499" y="1128"/>
                <a:ext cx="0" cy="264"/>
              </a:xfrm>
              <a:prstGeom prst="line">
                <a:avLst/>
              </a:prstGeom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4297" name="组合 67659"/>
            <p:cNvGrpSpPr/>
            <p:nvPr/>
          </p:nvGrpSpPr>
          <p:grpSpPr>
            <a:xfrm>
              <a:off x="1126" y="2523"/>
              <a:ext cx="225" cy="150"/>
              <a:chOff x="1126" y="2523"/>
              <a:chExt cx="225" cy="150"/>
            </a:xfrm>
          </p:grpSpPr>
          <p:sp>
            <p:nvSpPr>
              <p:cNvPr id="54302" name="直接连接符 67660"/>
              <p:cNvSpPr/>
              <p:nvPr/>
            </p:nvSpPr>
            <p:spPr>
              <a:xfrm flipH="1" flipV="1">
                <a:off x="1126" y="2523"/>
                <a:ext cx="192" cy="111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03" name="椭圆 67661"/>
              <p:cNvSpPr/>
              <p:nvPr/>
            </p:nvSpPr>
            <p:spPr>
              <a:xfrm>
                <a:off x="1306" y="2628"/>
                <a:ext cx="45" cy="45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4298" name="椭圆 67662"/>
            <p:cNvSpPr/>
            <p:nvPr/>
          </p:nvSpPr>
          <p:spPr>
            <a:xfrm>
              <a:off x="704" y="2622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299" name="椭圆 67663"/>
            <p:cNvSpPr/>
            <p:nvPr/>
          </p:nvSpPr>
          <p:spPr>
            <a:xfrm>
              <a:off x="694" y="3493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00" name="椭圆 67664"/>
            <p:cNvSpPr/>
            <p:nvPr/>
          </p:nvSpPr>
          <p:spPr>
            <a:xfrm>
              <a:off x="692" y="3730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4301" name="文本框 67665"/>
            <p:cNvSpPr txBox="1"/>
            <p:nvPr/>
          </p:nvSpPr>
          <p:spPr>
            <a:xfrm>
              <a:off x="2204" y="3006"/>
              <a:ext cx="308" cy="32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N'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7669" name="文本框 67668"/>
          <p:cNvSpPr txBox="1"/>
          <p:nvPr/>
        </p:nvSpPr>
        <p:spPr>
          <a:xfrm>
            <a:off x="2443480" y="344170"/>
            <a:ext cx="336804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Lighting circuit: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7670" name="对象 67669"/>
          <p:cNvGraphicFramePr/>
          <p:nvPr/>
        </p:nvGraphicFramePr>
        <p:xfrm>
          <a:off x="5275580" y="4639945"/>
          <a:ext cx="3252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" imgW="1195070" imgH="198120" progId="Equation.3">
                  <p:embed/>
                </p:oleObj>
              </mc:Choice>
              <mc:Fallback>
                <p:oleObj name="" r:id="rId1" imgW="1195070" imgH="19812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75580" y="4639945"/>
                        <a:ext cx="3252788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6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7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2000"/>
                                        <p:tgtEl>
                                          <p:spTgt spid="6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ldLvl="0" animBg="1"/>
      <p:bldP spid="67587" grpId="0"/>
      <p:bldP spid="67589" grpId="0"/>
      <p:bldP spid="67590" grpId="0" bldLvl="0" animBg="1"/>
      <p:bldP spid="6766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文本框 66561"/>
          <p:cNvSpPr txBox="1"/>
          <p:nvPr/>
        </p:nvSpPr>
        <p:spPr>
          <a:xfrm>
            <a:off x="755650" y="333375"/>
            <a:ext cx="39674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(3) 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Phase A is short-circuit</a:t>
            </a:r>
            <a:endParaRPr 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563" name="矩形 66562"/>
          <p:cNvSpPr/>
          <p:nvPr/>
        </p:nvSpPr>
        <p:spPr>
          <a:xfrm>
            <a:off x="611505" y="1484630"/>
            <a:ext cx="4111625" cy="82994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Exceeding the rated voltage of the bulb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lang="zh-CN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it may burn out.</a:t>
            </a:r>
            <a:endParaRPr lang="zh-CN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66596" name="对象 66595"/>
          <p:cNvGraphicFramePr/>
          <p:nvPr/>
        </p:nvGraphicFramePr>
        <p:xfrm>
          <a:off x="539750" y="908050"/>
          <a:ext cx="38242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1398905" imgH="198120" progId="Equation.3">
                  <p:embed/>
                </p:oleObj>
              </mc:Choice>
              <mc:Fallback>
                <p:oleObj name="" r:id="rId1" imgW="1398905" imgH="19812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908050"/>
                        <a:ext cx="3824288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9" name="文本框 66598"/>
          <p:cNvSpPr txBox="1"/>
          <p:nvPr/>
        </p:nvSpPr>
        <p:spPr>
          <a:xfrm>
            <a:off x="539750" y="2492375"/>
            <a:ext cx="40620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Find short-circuit current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6604" name="对象 66603"/>
          <p:cNvGraphicFramePr/>
          <p:nvPr/>
        </p:nvGraphicFramePr>
        <p:xfrm>
          <a:off x="883761" y="3004979"/>
          <a:ext cx="3361690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1320165" imgH="368300" progId="Equation.DSMT4">
                  <p:embed/>
                </p:oleObj>
              </mc:Choice>
              <mc:Fallback>
                <p:oleObj name="" r:id="rId3" imgW="1320165" imgH="3683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3761" y="3004979"/>
                        <a:ext cx="3361690" cy="938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10" name="组合 66609"/>
          <p:cNvGrpSpPr/>
          <p:nvPr/>
        </p:nvGrpSpPr>
        <p:grpSpPr>
          <a:xfrm>
            <a:off x="4922203" y="323215"/>
            <a:ext cx="3424237" cy="2228850"/>
            <a:chOff x="3107" y="210"/>
            <a:chExt cx="2157" cy="1404"/>
          </a:xfrm>
        </p:grpSpPr>
        <p:grpSp>
          <p:nvGrpSpPr>
            <p:cNvPr id="55307" name="组合 66565"/>
            <p:cNvGrpSpPr/>
            <p:nvPr/>
          </p:nvGrpSpPr>
          <p:grpSpPr>
            <a:xfrm>
              <a:off x="3107" y="210"/>
              <a:ext cx="2157" cy="1404"/>
              <a:chOff x="617" y="636"/>
              <a:chExt cx="2157" cy="1404"/>
            </a:xfrm>
          </p:grpSpPr>
          <p:sp>
            <p:nvSpPr>
              <p:cNvPr id="55314" name="直接连接符 66566"/>
              <p:cNvSpPr/>
              <p:nvPr/>
            </p:nvSpPr>
            <p:spPr>
              <a:xfrm>
                <a:off x="2222" y="804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oval" w="med" len="med"/>
              </a:ln>
            </p:spPr>
          </p:sp>
          <p:cxnSp>
            <p:nvCxnSpPr>
              <p:cNvPr id="55315" name="直接箭头连接符 66567"/>
              <p:cNvCxnSpPr>
                <a:stCxn id="55314" idx="1"/>
              </p:cNvCxnSpPr>
              <p:nvPr/>
            </p:nvCxnSpPr>
            <p:spPr>
              <a:xfrm>
                <a:off x="2222" y="1386"/>
                <a:ext cx="552" cy="283"/>
              </a:xfrm>
              <a:prstGeom prst="straightConnector1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55316" name="直接箭头连接符 66568"/>
              <p:cNvCxnSpPr>
                <a:stCxn id="55314" idx="1"/>
                <a:endCxn id="55314" idx="1"/>
              </p:cNvCxnSpPr>
              <p:nvPr/>
            </p:nvCxnSpPr>
            <p:spPr>
              <a:xfrm flipV="1">
                <a:off x="1670" y="1386"/>
                <a:ext cx="552" cy="283"/>
              </a:xfrm>
              <a:prstGeom prst="straightConnector1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55317" name="直接连接符 66569"/>
              <p:cNvSpPr/>
              <p:nvPr/>
            </p:nvSpPr>
            <p:spPr>
              <a:xfrm flipH="1">
                <a:off x="912" y="804"/>
                <a:ext cx="1310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18" name="文本框 66570"/>
              <p:cNvSpPr txBox="1"/>
              <p:nvPr/>
            </p:nvSpPr>
            <p:spPr>
              <a:xfrm>
                <a:off x="617" y="636"/>
                <a:ext cx="255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19" name="文本框 66571"/>
              <p:cNvSpPr txBox="1"/>
              <p:nvPr/>
            </p:nvSpPr>
            <p:spPr>
              <a:xfrm>
                <a:off x="650" y="1518"/>
                <a:ext cx="255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0" name="文本框 66572"/>
              <p:cNvSpPr txBox="1"/>
              <p:nvPr/>
            </p:nvSpPr>
            <p:spPr>
              <a:xfrm>
                <a:off x="650" y="1752"/>
                <a:ext cx="244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21" name="直接连接符 66573"/>
              <p:cNvSpPr/>
              <p:nvPr/>
            </p:nvSpPr>
            <p:spPr>
              <a:xfrm flipH="1">
                <a:off x="906" y="1908"/>
                <a:ext cx="1868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22" name="直接连接符 66574"/>
              <p:cNvSpPr/>
              <p:nvPr/>
            </p:nvSpPr>
            <p:spPr>
              <a:xfrm>
                <a:off x="2774" y="1668"/>
                <a:ext cx="0" cy="24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5323" name="直接连接符 66575"/>
              <p:cNvSpPr/>
              <p:nvPr/>
            </p:nvSpPr>
            <p:spPr>
              <a:xfrm flipH="1">
                <a:off x="906" y="1666"/>
                <a:ext cx="764" cy="3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5324" name="组合 66576"/>
              <p:cNvGrpSpPr/>
              <p:nvPr/>
            </p:nvGrpSpPr>
            <p:grpSpPr>
              <a:xfrm>
                <a:off x="2104" y="952"/>
                <a:ext cx="227" cy="227"/>
                <a:chOff x="2363" y="1120"/>
                <a:chExt cx="277" cy="272"/>
              </a:xfrm>
            </p:grpSpPr>
            <p:sp>
              <p:nvSpPr>
                <p:cNvPr id="55338" name="椭圆 66577"/>
                <p:cNvSpPr/>
                <p:nvPr/>
              </p:nvSpPr>
              <p:spPr>
                <a:xfrm>
                  <a:off x="2368" y="1120"/>
                  <a:ext cx="272" cy="272"/>
                </a:xfrm>
                <a:prstGeom prst="ellipse">
                  <a:avLst/>
                </a:prstGeom>
                <a:solidFill>
                  <a:srgbClr val="3399FF"/>
                </a:solidFill>
                <a:ln w="38100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339" name="直接连接符 66578"/>
                <p:cNvSpPr/>
                <p:nvPr/>
              </p:nvSpPr>
              <p:spPr>
                <a:xfrm rot="2700000">
                  <a:off x="2500" y="1121"/>
                  <a:ext cx="0" cy="274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5340" name="直接连接符 66579"/>
                <p:cNvSpPr/>
                <p:nvPr/>
              </p:nvSpPr>
              <p:spPr>
                <a:xfrm rot="8100000">
                  <a:off x="2499" y="1128"/>
                  <a:ext cx="0" cy="264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5325" name="组合 66580"/>
              <p:cNvGrpSpPr/>
              <p:nvPr/>
            </p:nvGrpSpPr>
            <p:grpSpPr>
              <a:xfrm>
                <a:off x="2382" y="1403"/>
                <a:ext cx="227" cy="227"/>
                <a:chOff x="2363" y="1120"/>
                <a:chExt cx="277" cy="272"/>
              </a:xfrm>
            </p:grpSpPr>
            <p:sp>
              <p:nvSpPr>
                <p:cNvPr id="55335" name="椭圆 66581"/>
                <p:cNvSpPr/>
                <p:nvPr/>
              </p:nvSpPr>
              <p:spPr>
                <a:xfrm>
                  <a:off x="2368" y="1120"/>
                  <a:ext cx="272" cy="272"/>
                </a:xfrm>
                <a:prstGeom prst="ellipse">
                  <a:avLst/>
                </a:prstGeom>
                <a:solidFill>
                  <a:srgbClr val="3399FF"/>
                </a:solidFill>
                <a:ln w="38100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336" name="直接连接符 66582"/>
                <p:cNvSpPr/>
                <p:nvPr/>
              </p:nvSpPr>
              <p:spPr>
                <a:xfrm rot="2700000">
                  <a:off x="2500" y="1121"/>
                  <a:ext cx="0" cy="274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5337" name="直接连接符 66583"/>
                <p:cNvSpPr/>
                <p:nvPr/>
              </p:nvSpPr>
              <p:spPr>
                <a:xfrm rot="8100000">
                  <a:off x="2499" y="1128"/>
                  <a:ext cx="0" cy="264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5326" name="组合 66584"/>
              <p:cNvGrpSpPr/>
              <p:nvPr/>
            </p:nvGrpSpPr>
            <p:grpSpPr>
              <a:xfrm>
                <a:off x="1798" y="1425"/>
                <a:ext cx="227" cy="227"/>
                <a:chOff x="2363" y="1120"/>
                <a:chExt cx="277" cy="272"/>
              </a:xfrm>
            </p:grpSpPr>
            <p:sp>
              <p:nvSpPr>
                <p:cNvPr id="55332" name="椭圆 66585"/>
                <p:cNvSpPr/>
                <p:nvPr/>
              </p:nvSpPr>
              <p:spPr>
                <a:xfrm>
                  <a:off x="2368" y="1120"/>
                  <a:ext cx="272" cy="272"/>
                </a:xfrm>
                <a:prstGeom prst="ellipse">
                  <a:avLst/>
                </a:prstGeom>
                <a:solidFill>
                  <a:srgbClr val="3399FF"/>
                </a:solidFill>
                <a:ln w="38100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333" name="直接连接符 66586"/>
                <p:cNvSpPr/>
                <p:nvPr/>
              </p:nvSpPr>
              <p:spPr>
                <a:xfrm rot="2700000">
                  <a:off x="2500" y="1121"/>
                  <a:ext cx="0" cy="274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5334" name="直接连接符 66587"/>
                <p:cNvSpPr/>
                <p:nvPr/>
              </p:nvSpPr>
              <p:spPr>
                <a:xfrm rot="8100000">
                  <a:off x="2499" y="1128"/>
                  <a:ext cx="0" cy="264"/>
                </a:xfrm>
                <a:prstGeom prst="line">
                  <a:avLst/>
                </a:prstGeom>
                <a:ln w="38100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5327" name="椭圆 66588"/>
              <p:cNvSpPr/>
              <p:nvPr/>
            </p:nvSpPr>
            <p:spPr>
              <a:xfrm>
                <a:off x="861" y="774"/>
                <a:ext cx="45" cy="45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328" name="椭圆 66589"/>
              <p:cNvSpPr/>
              <p:nvPr/>
            </p:nvSpPr>
            <p:spPr>
              <a:xfrm>
                <a:off x="861" y="1639"/>
                <a:ext cx="45" cy="45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329" name="椭圆 66590"/>
              <p:cNvSpPr/>
              <p:nvPr/>
            </p:nvSpPr>
            <p:spPr>
              <a:xfrm>
                <a:off x="867" y="1882"/>
                <a:ext cx="45" cy="45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330" name="文本框 66591"/>
              <p:cNvSpPr txBox="1"/>
              <p:nvPr/>
            </p:nvSpPr>
            <p:spPr>
              <a:xfrm>
                <a:off x="2217" y="1158"/>
                <a:ext cx="308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N'</a:t>
                </a:r>
                <a:endPara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5331" name="任意多边形 66592"/>
              <p:cNvSpPr/>
              <p:nvPr/>
            </p:nvSpPr>
            <p:spPr>
              <a:xfrm flipH="1">
                <a:off x="1909" y="797"/>
                <a:ext cx="306" cy="58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6" y="292"/>
                  </a:cxn>
                  <a:cxn ang="0">
                    <a:pos x="5" y="583"/>
                  </a:cxn>
                  <a:cxn ang="0">
                    <a:pos x="5" y="583"/>
                  </a:cxn>
                  <a:cxn ang="0">
                    <a:pos x="52" y="793"/>
                  </a:cxn>
                  <a:cxn ang="0">
                    <a:pos x="44" y="885"/>
                  </a:cxn>
                  <a:cxn ang="0">
                    <a:pos x="0" y="0"/>
                  </a:cxn>
                </a:cxnLst>
                <a:pathLst>
                  <a:path w="21600" h="43197" fill="none">
                    <a:moveTo>
                      <a:pt x="0" y="0"/>
                    </a:moveTo>
                    <a:cubicBezTo>
                      <a:pt x="11929" y="0"/>
                      <a:pt x="21600" y="9671"/>
                      <a:pt x="21600" y="21600"/>
                    </a:cubicBezTo>
                    <a:cubicBezTo>
                      <a:pt x="21600" y="33411"/>
                      <a:pt x="12120" y="43008"/>
                      <a:pt x="356" y="43197"/>
                    </a:cubicBezTo>
                  </a:path>
                  <a:path w="21600" h="43197" stroke="0">
                    <a:moveTo>
                      <a:pt x="354" y="43197"/>
                    </a:moveTo>
                    <a:cubicBezTo>
                      <a:pt x="2383" y="47124"/>
                      <a:pt x="3645" y="52628"/>
                      <a:pt x="3645" y="58722"/>
                    </a:cubicBezTo>
                    <a:cubicBezTo>
                      <a:pt x="3645" y="61113"/>
                      <a:pt x="3451" y="63412"/>
                      <a:pt x="3093" y="65558"/>
                    </a:cubicBezTo>
                    <a:lnTo>
                      <a:pt x="0" y="0"/>
                    </a:lnTo>
                    <a:lnTo>
                      <a:pt x="354" y="43197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55308" name="直接连接符 66599"/>
            <p:cNvSpPr/>
            <p:nvPr/>
          </p:nvSpPr>
          <p:spPr>
            <a:xfrm>
              <a:off x="4513" y="1434"/>
              <a:ext cx="40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5309" name="直接连接符 66600"/>
            <p:cNvSpPr/>
            <p:nvPr/>
          </p:nvSpPr>
          <p:spPr>
            <a:xfrm>
              <a:off x="3606" y="1162"/>
              <a:ext cx="40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55310" name="对象 66601"/>
            <p:cNvGraphicFramePr/>
            <p:nvPr/>
          </p:nvGraphicFramePr>
          <p:xfrm>
            <a:off x="4614" y="1103"/>
            <a:ext cx="24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5" imgW="152400" imgH="215900" progId="Equation.DSMT4">
                    <p:embed/>
                  </p:oleObj>
                </mc:Choice>
                <mc:Fallback>
                  <p:oleObj name="" r:id="rId5" imgW="152400" imgH="2159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14" y="1103"/>
                          <a:ext cx="245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1" name="对象 66602"/>
            <p:cNvGraphicFramePr/>
            <p:nvPr/>
          </p:nvGraphicFramePr>
          <p:xfrm>
            <a:off x="3662" y="785"/>
            <a:ext cx="25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7" imgW="152400" imgH="215900" progId="Equation.DSMT4">
                    <p:embed/>
                  </p:oleObj>
                </mc:Choice>
                <mc:Fallback>
                  <p:oleObj name="" r:id="rId7" imgW="152400" imgH="2159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62" y="785"/>
                          <a:ext cx="251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2" name="对象 66604"/>
            <p:cNvGraphicFramePr/>
            <p:nvPr/>
          </p:nvGraphicFramePr>
          <p:xfrm>
            <a:off x="3797" y="332"/>
            <a:ext cx="24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9" imgW="152400" imgH="215900" progId="Equation.DSMT4">
                    <p:embed/>
                  </p:oleObj>
                </mc:Choice>
                <mc:Fallback>
                  <p:oleObj name="" r:id="rId9" imgW="152400" imgH="215900" progId="Equation.DSMT4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97" y="332"/>
                          <a:ext cx="245" cy="3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3" name="直接连接符 66605"/>
            <p:cNvSpPr/>
            <p:nvPr/>
          </p:nvSpPr>
          <p:spPr>
            <a:xfrm>
              <a:off x="3379" y="436"/>
              <a:ext cx="408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66607" name="对象 66606"/>
          <p:cNvGraphicFramePr/>
          <p:nvPr/>
        </p:nvGraphicFramePr>
        <p:xfrm>
          <a:off x="5252403" y="2931954"/>
          <a:ext cx="3296920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1" imgW="1295400" imgH="368300" progId="Equation.DSMT4">
                  <p:embed/>
                </p:oleObj>
              </mc:Choice>
              <mc:Fallback>
                <p:oleObj name="" r:id="rId11" imgW="1295400" imgH="3683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2403" y="2931954"/>
                        <a:ext cx="3296920" cy="938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08" name="对象 66607"/>
          <p:cNvGraphicFramePr/>
          <p:nvPr/>
        </p:nvGraphicFramePr>
        <p:xfrm>
          <a:off x="1068864" y="3849688"/>
          <a:ext cx="591566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3" imgW="2324100" imgH="749300" progId="Equation.DSMT4">
                  <p:embed/>
                </p:oleObj>
              </mc:Choice>
              <mc:Fallback>
                <p:oleObj name="" r:id="rId13" imgW="2324100" imgH="7493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68864" y="3849688"/>
                        <a:ext cx="5915660" cy="190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09" name="文本框 66608"/>
          <p:cNvSpPr txBox="1"/>
          <p:nvPr/>
        </p:nvSpPr>
        <p:spPr>
          <a:xfrm>
            <a:off x="901065" y="5805805"/>
            <a:ext cx="7538085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The short-circuit current is 3 times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the normal current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20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20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20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6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6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 bldLvl="0" animBg="1"/>
      <p:bldP spid="66599" grpId="0"/>
      <p:bldP spid="6660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783" name="矩形 77782"/>
          <p:cNvSpPr/>
          <p:nvPr/>
        </p:nvSpPr>
        <p:spPr>
          <a:xfrm>
            <a:off x="56515" y="320675"/>
            <a:ext cx="5699760" cy="51625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）Expression of instantaneous value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787" name="左大括号 77786"/>
          <p:cNvSpPr/>
          <p:nvPr/>
        </p:nvSpPr>
        <p:spPr>
          <a:xfrm>
            <a:off x="642938" y="1576388"/>
            <a:ext cx="184150" cy="1131887"/>
          </a:xfrm>
          <a:prstGeom prst="leftBrace">
            <a:avLst>
              <a:gd name="adj1" fmla="val 21598"/>
              <a:gd name="adj2" fmla="val 52236"/>
            </a:avLst>
          </a:prstGeom>
          <a:noFill/>
          <a:ln w="1905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 eaLnBrk="1" hangingPunct="1"/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仿宋_GB2312" panose="02010609030101010101" pitchFamily="49" charset="-122"/>
            </a:endParaRPr>
          </a:p>
        </p:txBody>
      </p:sp>
      <p:sp>
        <p:nvSpPr>
          <p:cNvPr id="77788" name="任意多边形 77787"/>
          <p:cNvSpPr/>
          <p:nvPr/>
        </p:nvSpPr>
        <p:spPr>
          <a:xfrm>
            <a:off x="858838" y="4437063"/>
            <a:ext cx="4049712" cy="2019300"/>
          </a:xfrm>
          <a:custGeom>
            <a:avLst/>
            <a:gdLst/>
            <a:ahLst/>
            <a:cxnLst>
              <a:cxn ang="0">
                <a:pos x="0" y="1008063"/>
              </a:cxn>
              <a:cxn ang="0">
                <a:pos x="1008062" y="0"/>
              </a:cxn>
              <a:cxn ang="0">
                <a:pos x="2033587" y="1008063"/>
              </a:cxn>
              <a:cxn ang="0">
                <a:pos x="3041650" y="2016125"/>
              </a:cxn>
              <a:cxn ang="0">
                <a:pos x="4049712" y="989013"/>
              </a:cxn>
            </a:cxnLst>
            <a:pathLst>
              <a:path w="2551" h="1272">
                <a:moveTo>
                  <a:pt x="0" y="635"/>
                </a:moveTo>
                <a:cubicBezTo>
                  <a:pt x="211" y="317"/>
                  <a:pt x="422" y="0"/>
                  <a:pt x="635" y="0"/>
                </a:cubicBezTo>
                <a:cubicBezTo>
                  <a:pt x="848" y="0"/>
                  <a:pt x="1068" y="423"/>
                  <a:pt x="1281" y="635"/>
                </a:cubicBezTo>
                <a:cubicBezTo>
                  <a:pt x="1494" y="847"/>
                  <a:pt x="1704" y="1272"/>
                  <a:pt x="1916" y="1270"/>
                </a:cubicBezTo>
                <a:cubicBezTo>
                  <a:pt x="2128" y="1268"/>
                  <a:pt x="2445" y="729"/>
                  <a:pt x="2551" y="623"/>
                </a:cubicBezTo>
              </a:path>
            </a:pathLst>
          </a:custGeom>
          <a:noFill/>
          <a:ln w="635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7789" name="任意多边形 77788"/>
          <p:cNvSpPr/>
          <p:nvPr/>
        </p:nvSpPr>
        <p:spPr>
          <a:xfrm>
            <a:off x="857250" y="4429125"/>
            <a:ext cx="4048125" cy="2033588"/>
          </a:xfrm>
          <a:custGeom>
            <a:avLst/>
            <a:gdLst/>
            <a:ahLst/>
            <a:cxnLst>
              <a:cxn ang="0">
                <a:pos x="0" y="1808163"/>
              </a:cxn>
              <a:cxn ang="0">
                <a:pos x="209550" y="1998663"/>
              </a:cxn>
              <a:cxn ang="0">
                <a:pos x="352425" y="2017713"/>
              </a:cxn>
              <a:cxn ang="0">
                <a:pos x="581025" y="1941513"/>
              </a:cxn>
              <a:cxn ang="0">
                <a:pos x="1019175" y="1465263"/>
              </a:cxn>
              <a:cxn ang="0">
                <a:pos x="1352550" y="1017588"/>
              </a:cxn>
              <a:cxn ang="0">
                <a:pos x="1743075" y="484188"/>
              </a:cxn>
              <a:cxn ang="0">
                <a:pos x="2095500" y="93663"/>
              </a:cxn>
              <a:cxn ang="0">
                <a:pos x="2362200" y="7938"/>
              </a:cxn>
              <a:cxn ang="0">
                <a:pos x="2495550" y="46038"/>
              </a:cxn>
              <a:cxn ang="0">
                <a:pos x="2733675" y="227013"/>
              </a:cxn>
              <a:cxn ang="0">
                <a:pos x="3371850" y="1017588"/>
              </a:cxn>
              <a:cxn ang="0">
                <a:pos x="3867150" y="1627188"/>
              </a:cxn>
              <a:cxn ang="0">
                <a:pos x="4048125" y="1827213"/>
              </a:cxn>
            </a:cxnLst>
            <a:pathLst>
              <a:path w="2550" h="1281">
                <a:moveTo>
                  <a:pt x="0" y="1139"/>
                </a:moveTo>
                <a:cubicBezTo>
                  <a:pt x="47" y="1188"/>
                  <a:pt x="95" y="1237"/>
                  <a:pt x="132" y="1259"/>
                </a:cubicBezTo>
                <a:cubicBezTo>
                  <a:pt x="169" y="1281"/>
                  <a:pt x="183" y="1277"/>
                  <a:pt x="222" y="1271"/>
                </a:cubicBezTo>
                <a:cubicBezTo>
                  <a:pt x="261" y="1265"/>
                  <a:pt x="296" y="1281"/>
                  <a:pt x="366" y="1223"/>
                </a:cubicBezTo>
                <a:cubicBezTo>
                  <a:pt x="436" y="1165"/>
                  <a:pt x="561" y="1020"/>
                  <a:pt x="642" y="923"/>
                </a:cubicBezTo>
                <a:cubicBezTo>
                  <a:pt x="723" y="826"/>
                  <a:pt x="776" y="744"/>
                  <a:pt x="852" y="641"/>
                </a:cubicBezTo>
                <a:cubicBezTo>
                  <a:pt x="928" y="538"/>
                  <a:pt x="1020" y="402"/>
                  <a:pt x="1098" y="305"/>
                </a:cubicBezTo>
                <a:cubicBezTo>
                  <a:pt x="1176" y="208"/>
                  <a:pt x="1255" y="109"/>
                  <a:pt x="1320" y="59"/>
                </a:cubicBezTo>
                <a:cubicBezTo>
                  <a:pt x="1385" y="9"/>
                  <a:pt x="1446" y="10"/>
                  <a:pt x="1488" y="5"/>
                </a:cubicBezTo>
                <a:cubicBezTo>
                  <a:pt x="1530" y="0"/>
                  <a:pt x="1533" y="6"/>
                  <a:pt x="1572" y="29"/>
                </a:cubicBezTo>
                <a:cubicBezTo>
                  <a:pt x="1611" y="52"/>
                  <a:pt x="1630" y="41"/>
                  <a:pt x="1722" y="143"/>
                </a:cubicBezTo>
                <a:cubicBezTo>
                  <a:pt x="1814" y="245"/>
                  <a:pt x="2005" y="494"/>
                  <a:pt x="2124" y="641"/>
                </a:cubicBezTo>
                <a:cubicBezTo>
                  <a:pt x="2243" y="788"/>
                  <a:pt x="2365" y="940"/>
                  <a:pt x="2436" y="1025"/>
                </a:cubicBezTo>
                <a:cubicBezTo>
                  <a:pt x="2507" y="1110"/>
                  <a:pt x="2526" y="1125"/>
                  <a:pt x="2550" y="1151"/>
                </a:cubicBezTo>
              </a:path>
            </a:pathLst>
          </a:custGeom>
          <a:noFill/>
          <a:ln w="63500" cap="flat" cmpd="sng">
            <a:solidFill>
              <a:srgbClr val="00F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7790" name="任意多边形 77789"/>
          <p:cNvSpPr/>
          <p:nvPr/>
        </p:nvSpPr>
        <p:spPr>
          <a:xfrm>
            <a:off x="857250" y="4427538"/>
            <a:ext cx="4057650" cy="2030412"/>
          </a:xfrm>
          <a:custGeom>
            <a:avLst/>
            <a:gdLst/>
            <a:ahLst/>
            <a:cxnLst>
              <a:cxn ang="0">
                <a:pos x="0" y="190500"/>
              </a:cxn>
              <a:cxn ang="0">
                <a:pos x="342900" y="561975"/>
              </a:cxn>
              <a:cxn ang="0">
                <a:pos x="676275" y="1019175"/>
              </a:cxn>
              <a:cxn ang="0">
                <a:pos x="1019175" y="1447800"/>
              </a:cxn>
              <a:cxn ang="0">
                <a:pos x="1362075" y="1847850"/>
              </a:cxn>
              <a:cxn ang="0">
                <a:pos x="1685925" y="2028825"/>
              </a:cxn>
              <a:cxn ang="0">
                <a:pos x="2028825" y="1838325"/>
              </a:cxn>
              <a:cxn ang="0">
                <a:pos x="2362200" y="1447800"/>
              </a:cxn>
              <a:cxn ang="0">
                <a:pos x="2695575" y="1019175"/>
              </a:cxn>
              <a:cxn ang="0">
                <a:pos x="3028950" y="561975"/>
              </a:cxn>
              <a:cxn ang="0">
                <a:pos x="3371850" y="152400"/>
              </a:cxn>
              <a:cxn ang="0">
                <a:pos x="3714750" y="9525"/>
              </a:cxn>
              <a:cxn ang="0">
                <a:pos x="4057650" y="209550"/>
              </a:cxn>
            </a:cxnLst>
            <a:pathLst>
              <a:path w="2556" h="1279">
                <a:moveTo>
                  <a:pt x="0" y="120"/>
                </a:moveTo>
                <a:cubicBezTo>
                  <a:pt x="36" y="159"/>
                  <a:pt x="145" y="267"/>
                  <a:pt x="216" y="354"/>
                </a:cubicBezTo>
                <a:cubicBezTo>
                  <a:pt x="287" y="441"/>
                  <a:pt x="355" y="549"/>
                  <a:pt x="426" y="642"/>
                </a:cubicBezTo>
                <a:cubicBezTo>
                  <a:pt x="497" y="735"/>
                  <a:pt x="570" y="825"/>
                  <a:pt x="642" y="912"/>
                </a:cubicBezTo>
                <a:cubicBezTo>
                  <a:pt x="714" y="999"/>
                  <a:pt x="788" y="1103"/>
                  <a:pt x="858" y="1164"/>
                </a:cubicBezTo>
                <a:cubicBezTo>
                  <a:pt x="928" y="1225"/>
                  <a:pt x="992" y="1279"/>
                  <a:pt x="1062" y="1278"/>
                </a:cubicBezTo>
                <a:cubicBezTo>
                  <a:pt x="1132" y="1277"/>
                  <a:pt x="1207" y="1219"/>
                  <a:pt x="1278" y="1158"/>
                </a:cubicBezTo>
                <a:cubicBezTo>
                  <a:pt x="1349" y="1097"/>
                  <a:pt x="1418" y="998"/>
                  <a:pt x="1488" y="912"/>
                </a:cubicBezTo>
                <a:cubicBezTo>
                  <a:pt x="1558" y="826"/>
                  <a:pt x="1628" y="735"/>
                  <a:pt x="1698" y="642"/>
                </a:cubicBezTo>
                <a:cubicBezTo>
                  <a:pt x="1768" y="549"/>
                  <a:pt x="1837" y="445"/>
                  <a:pt x="1908" y="354"/>
                </a:cubicBezTo>
                <a:cubicBezTo>
                  <a:pt x="1979" y="263"/>
                  <a:pt x="2052" y="154"/>
                  <a:pt x="2124" y="96"/>
                </a:cubicBezTo>
                <a:cubicBezTo>
                  <a:pt x="2196" y="38"/>
                  <a:pt x="2268" y="0"/>
                  <a:pt x="2340" y="6"/>
                </a:cubicBezTo>
                <a:cubicBezTo>
                  <a:pt x="2412" y="12"/>
                  <a:pt x="2484" y="72"/>
                  <a:pt x="2556" y="132"/>
                </a:cubicBezTo>
              </a:path>
            </a:pathLst>
          </a:custGeom>
          <a:noFill/>
          <a:ln w="63500" cap="flat" cmpd="sng">
            <a:solidFill>
              <a:srgbClr val="FFFF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77791" name="组合 77790"/>
          <p:cNvGrpSpPr/>
          <p:nvPr/>
        </p:nvGrpSpPr>
        <p:grpSpPr>
          <a:xfrm>
            <a:off x="809625" y="4598988"/>
            <a:ext cx="107950" cy="1698625"/>
            <a:chOff x="510" y="2688"/>
            <a:chExt cx="68" cy="1070"/>
          </a:xfrm>
        </p:grpSpPr>
        <p:sp>
          <p:nvSpPr>
            <p:cNvPr id="20298" name="椭圆 77791"/>
            <p:cNvSpPr/>
            <p:nvPr/>
          </p:nvSpPr>
          <p:spPr>
            <a:xfrm>
              <a:off x="516" y="3186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99" name="椭圆 77792"/>
            <p:cNvSpPr/>
            <p:nvPr/>
          </p:nvSpPr>
          <p:spPr>
            <a:xfrm>
              <a:off x="510" y="2688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300" name="椭圆 77793"/>
            <p:cNvSpPr/>
            <p:nvPr/>
          </p:nvSpPr>
          <p:spPr>
            <a:xfrm>
              <a:off x="522" y="3702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7795" name="组合 77794"/>
          <p:cNvGrpSpPr/>
          <p:nvPr/>
        </p:nvGrpSpPr>
        <p:grpSpPr>
          <a:xfrm>
            <a:off x="485775" y="4081463"/>
            <a:ext cx="5210175" cy="2587625"/>
            <a:chOff x="306" y="2362"/>
            <a:chExt cx="3282" cy="1630"/>
          </a:xfrm>
        </p:grpSpPr>
        <p:sp>
          <p:nvSpPr>
            <p:cNvPr id="20294" name="直接连接符 77795"/>
            <p:cNvSpPr/>
            <p:nvPr/>
          </p:nvSpPr>
          <p:spPr>
            <a:xfrm>
              <a:off x="537" y="3224"/>
              <a:ext cx="2960" cy="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0295" name="直接连接符 77796"/>
            <p:cNvSpPr/>
            <p:nvPr/>
          </p:nvSpPr>
          <p:spPr>
            <a:xfrm flipV="1">
              <a:off x="540" y="2362"/>
              <a:ext cx="0" cy="1630"/>
            </a:xfrm>
            <a:prstGeom prst="line">
              <a:avLst/>
            </a:prstGeom>
            <a:ln w="25400" cap="flat" cmpd="sng">
              <a:solidFill>
                <a:schemeClr val="bg1"/>
              </a:solidFill>
              <a:prstDash val="solid"/>
              <a:headEnd type="none" w="med" len="med"/>
              <a:tailEnd type="triangle" w="lg" len="med"/>
            </a:ln>
          </p:spPr>
        </p:sp>
        <p:sp>
          <p:nvSpPr>
            <p:cNvPr id="20296" name="文本框 77797"/>
            <p:cNvSpPr txBox="1"/>
            <p:nvPr/>
          </p:nvSpPr>
          <p:spPr>
            <a:xfrm>
              <a:off x="3260" y="3198"/>
              <a:ext cx="3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t</a:t>
              </a:r>
              <a:endPara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97" name="文本框 77798"/>
            <p:cNvSpPr txBox="1"/>
            <p:nvPr/>
          </p:nvSpPr>
          <p:spPr>
            <a:xfrm>
              <a:off x="306" y="3101"/>
              <a:ext cx="2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7800" name="组合 77799"/>
          <p:cNvGrpSpPr/>
          <p:nvPr/>
        </p:nvGrpSpPr>
        <p:grpSpPr>
          <a:xfrm>
            <a:off x="1109663" y="4922838"/>
            <a:ext cx="177800" cy="1584325"/>
            <a:chOff x="699" y="2892"/>
            <a:chExt cx="112" cy="998"/>
          </a:xfrm>
        </p:grpSpPr>
        <p:sp>
          <p:nvSpPr>
            <p:cNvPr id="20289" name="直接连接符 77800"/>
            <p:cNvSpPr/>
            <p:nvPr/>
          </p:nvSpPr>
          <p:spPr>
            <a:xfrm flipV="1">
              <a:off x="754" y="3141"/>
              <a:ext cx="0" cy="1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290" name="椭圆 77801"/>
            <p:cNvSpPr/>
            <p:nvPr/>
          </p:nvSpPr>
          <p:spPr>
            <a:xfrm>
              <a:off x="726" y="2892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91" name="椭圆 77802"/>
            <p:cNvSpPr/>
            <p:nvPr/>
          </p:nvSpPr>
          <p:spPr>
            <a:xfrm>
              <a:off x="732" y="2892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92" name="椭圆 77803"/>
            <p:cNvSpPr/>
            <p:nvPr/>
          </p:nvSpPr>
          <p:spPr>
            <a:xfrm>
              <a:off x="732" y="3834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293" name="对象 77804"/>
            <p:cNvGraphicFramePr/>
            <p:nvPr/>
          </p:nvGraphicFramePr>
          <p:xfrm>
            <a:off x="699" y="3248"/>
            <a:ext cx="11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" imgW="132080" imgH="341630" progId="Equation.3">
                    <p:embed/>
                  </p:oleObj>
                </mc:Choice>
                <mc:Fallback>
                  <p:oleObj name="" r:id="rId1" imgW="132080" imgH="34163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  <a:lum contrast="12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9" y="3248"/>
                          <a:ext cx="112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06" name="组合 77805"/>
          <p:cNvGrpSpPr/>
          <p:nvPr/>
        </p:nvGrpSpPr>
        <p:grpSpPr>
          <a:xfrm>
            <a:off x="1452563" y="4551363"/>
            <a:ext cx="177800" cy="1793875"/>
            <a:chOff x="915" y="2658"/>
            <a:chExt cx="112" cy="1130"/>
          </a:xfrm>
        </p:grpSpPr>
        <p:sp>
          <p:nvSpPr>
            <p:cNvPr id="20284" name="直接连接符 77806"/>
            <p:cNvSpPr/>
            <p:nvPr/>
          </p:nvSpPr>
          <p:spPr>
            <a:xfrm flipV="1">
              <a:off x="968" y="3141"/>
              <a:ext cx="0" cy="1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285" name="椭圆 77807"/>
            <p:cNvSpPr/>
            <p:nvPr/>
          </p:nvSpPr>
          <p:spPr>
            <a:xfrm>
              <a:off x="936" y="2658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86" name="椭圆 77808"/>
            <p:cNvSpPr/>
            <p:nvPr/>
          </p:nvSpPr>
          <p:spPr>
            <a:xfrm>
              <a:off x="936" y="3198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87" name="椭圆 77809"/>
            <p:cNvSpPr/>
            <p:nvPr/>
          </p:nvSpPr>
          <p:spPr>
            <a:xfrm>
              <a:off x="942" y="3732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288" name="对象 77810"/>
            <p:cNvGraphicFramePr/>
            <p:nvPr/>
          </p:nvGraphicFramePr>
          <p:xfrm>
            <a:off x="915" y="3242"/>
            <a:ext cx="11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132080" imgH="341630" progId="Equation.3">
                    <p:embed/>
                  </p:oleObj>
                </mc:Choice>
                <mc:Fallback>
                  <p:oleObj name="" r:id="rId3" imgW="132080" imgH="34163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  <a:lum contrast="12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15" y="3242"/>
                          <a:ext cx="112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12" name="组合 77811"/>
          <p:cNvGrpSpPr/>
          <p:nvPr/>
        </p:nvGrpSpPr>
        <p:grpSpPr>
          <a:xfrm>
            <a:off x="1785938" y="4398963"/>
            <a:ext cx="177800" cy="1546225"/>
            <a:chOff x="1125" y="2562"/>
            <a:chExt cx="112" cy="974"/>
          </a:xfrm>
        </p:grpSpPr>
        <p:sp>
          <p:nvSpPr>
            <p:cNvPr id="20279" name="直接连接符 77812"/>
            <p:cNvSpPr/>
            <p:nvPr/>
          </p:nvSpPr>
          <p:spPr>
            <a:xfrm flipV="1">
              <a:off x="1181" y="3141"/>
              <a:ext cx="0" cy="1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280" name="椭圆 77813"/>
            <p:cNvSpPr/>
            <p:nvPr/>
          </p:nvSpPr>
          <p:spPr>
            <a:xfrm>
              <a:off x="1158" y="2562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81" name="椭圆 77814"/>
            <p:cNvSpPr/>
            <p:nvPr/>
          </p:nvSpPr>
          <p:spPr>
            <a:xfrm>
              <a:off x="1158" y="3474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82" name="椭圆 77815"/>
            <p:cNvSpPr/>
            <p:nvPr/>
          </p:nvSpPr>
          <p:spPr>
            <a:xfrm>
              <a:off x="1158" y="3480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283" name="对象 77816"/>
            <p:cNvGraphicFramePr/>
            <p:nvPr/>
          </p:nvGraphicFramePr>
          <p:xfrm>
            <a:off x="1125" y="3206"/>
            <a:ext cx="11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5" imgW="132080" imgH="341630" progId="Equation.3">
                    <p:embed/>
                  </p:oleObj>
                </mc:Choice>
                <mc:Fallback>
                  <p:oleObj name="" r:id="rId5" imgW="132080" imgH="34163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  <a:lum contrast="12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25" y="3206"/>
                          <a:ext cx="112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18" name="组合 77817"/>
          <p:cNvGrpSpPr/>
          <p:nvPr/>
        </p:nvGrpSpPr>
        <p:grpSpPr>
          <a:xfrm>
            <a:off x="2141538" y="4589463"/>
            <a:ext cx="266700" cy="1736725"/>
            <a:chOff x="1349" y="2682"/>
            <a:chExt cx="168" cy="1094"/>
          </a:xfrm>
        </p:grpSpPr>
        <p:sp>
          <p:nvSpPr>
            <p:cNvPr id="20274" name="直接连接符 77818"/>
            <p:cNvSpPr/>
            <p:nvPr/>
          </p:nvSpPr>
          <p:spPr>
            <a:xfrm flipV="1">
              <a:off x="1394" y="3141"/>
              <a:ext cx="0" cy="1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275" name="椭圆 77819"/>
            <p:cNvSpPr/>
            <p:nvPr/>
          </p:nvSpPr>
          <p:spPr>
            <a:xfrm>
              <a:off x="1368" y="2682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76" name="椭圆 77820"/>
            <p:cNvSpPr/>
            <p:nvPr/>
          </p:nvSpPr>
          <p:spPr>
            <a:xfrm>
              <a:off x="1368" y="3720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77" name="椭圆 77821"/>
            <p:cNvSpPr/>
            <p:nvPr/>
          </p:nvSpPr>
          <p:spPr>
            <a:xfrm>
              <a:off x="1362" y="3192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278" name="对象 77822"/>
            <p:cNvGraphicFramePr/>
            <p:nvPr/>
          </p:nvGraphicFramePr>
          <p:xfrm>
            <a:off x="1349" y="3254"/>
            <a:ext cx="16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7" imgW="198120" imgH="341630" progId="Equation.3">
                    <p:embed/>
                  </p:oleObj>
                </mc:Choice>
                <mc:Fallback>
                  <p:oleObj name="" r:id="rId7" imgW="198120" imgH="34163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  <a:lum contrast="12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49" y="3254"/>
                          <a:ext cx="168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48" name="组合 78847"/>
          <p:cNvGrpSpPr/>
          <p:nvPr/>
        </p:nvGrpSpPr>
        <p:grpSpPr>
          <a:xfrm>
            <a:off x="2446338" y="4960938"/>
            <a:ext cx="266700" cy="1546225"/>
            <a:chOff x="1541" y="2916"/>
            <a:chExt cx="168" cy="974"/>
          </a:xfrm>
        </p:grpSpPr>
        <p:sp>
          <p:nvSpPr>
            <p:cNvPr id="20269" name="直接连接符 78848"/>
            <p:cNvSpPr/>
            <p:nvPr/>
          </p:nvSpPr>
          <p:spPr>
            <a:xfrm flipV="1">
              <a:off x="1604" y="3142"/>
              <a:ext cx="0" cy="1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270" name="椭圆 78849"/>
            <p:cNvSpPr/>
            <p:nvPr/>
          </p:nvSpPr>
          <p:spPr>
            <a:xfrm>
              <a:off x="1572" y="2916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71" name="椭圆 78850"/>
            <p:cNvSpPr/>
            <p:nvPr/>
          </p:nvSpPr>
          <p:spPr>
            <a:xfrm>
              <a:off x="1572" y="3834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72" name="椭圆 78851"/>
            <p:cNvSpPr/>
            <p:nvPr/>
          </p:nvSpPr>
          <p:spPr>
            <a:xfrm>
              <a:off x="1572" y="2916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273" name="对象 78852"/>
            <p:cNvGraphicFramePr/>
            <p:nvPr/>
          </p:nvGraphicFramePr>
          <p:xfrm>
            <a:off x="1541" y="3260"/>
            <a:ext cx="16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198120" imgH="341630" progId="Equation.3">
                    <p:embed/>
                  </p:oleObj>
                </mc:Choice>
                <mc:Fallback>
                  <p:oleObj name="" r:id="rId9" imgW="198120" imgH="34163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  <a:lum contrast="12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41" y="3260"/>
                          <a:ext cx="168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54" name="组合 78853"/>
          <p:cNvGrpSpPr/>
          <p:nvPr/>
        </p:nvGrpSpPr>
        <p:grpSpPr>
          <a:xfrm>
            <a:off x="2838450" y="4541838"/>
            <a:ext cx="157163" cy="1774825"/>
            <a:chOff x="1788" y="2652"/>
            <a:chExt cx="99" cy="1118"/>
          </a:xfrm>
        </p:grpSpPr>
        <p:sp>
          <p:nvSpPr>
            <p:cNvPr id="20264" name="直接连接符 78854"/>
            <p:cNvSpPr/>
            <p:nvPr/>
          </p:nvSpPr>
          <p:spPr>
            <a:xfrm flipV="1">
              <a:off x="1818" y="3142"/>
              <a:ext cx="0" cy="1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265" name="椭圆 78855"/>
            <p:cNvSpPr/>
            <p:nvPr/>
          </p:nvSpPr>
          <p:spPr>
            <a:xfrm>
              <a:off x="1800" y="3204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66" name="椭圆 78856"/>
            <p:cNvSpPr/>
            <p:nvPr/>
          </p:nvSpPr>
          <p:spPr>
            <a:xfrm>
              <a:off x="1788" y="3714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67" name="椭圆 78857"/>
            <p:cNvSpPr/>
            <p:nvPr/>
          </p:nvSpPr>
          <p:spPr>
            <a:xfrm>
              <a:off x="1800" y="2652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268" name="对象 78858"/>
            <p:cNvGraphicFramePr/>
            <p:nvPr/>
          </p:nvGraphicFramePr>
          <p:xfrm>
            <a:off x="1794" y="3073"/>
            <a:ext cx="93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1" imgW="109855" imgH="121285" progId="Equation.3">
                    <p:embed/>
                  </p:oleObj>
                </mc:Choice>
                <mc:Fallback>
                  <p:oleObj name="" r:id="rId11" imgW="109855" imgH="121285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  <a:lum contrast="12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4" y="3073"/>
                          <a:ext cx="93" cy="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60" name="组合 78859"/>
          <p:cNvGrpSpPr/>
          <p:nvPr/>
        </p:nvGrpSpPr>
        <p:grpSpPr>
          <a:xfrm>
            <a:off x="4805363" y="4598988"/>
            <a:ext cx="234950" cy="1698625"/>
            <a:chOff x="3027" y="2688"/>
            <a:chExt cx="148" cy="1070"/>
          </a:xfrm>
        </p:grpSpPr>
        <p:sp>
          <p:nvSpPr>
            <p:cNvPr id="20259" name="直接连接符 78860"/>
            <p:cNvSpPr/>
            <p:nvPr/>
          </p:nvSpPr>
          <p:spPr>
            <a:xfrm flipV="1">
              <a:off x="3089" y="3143"/>
              <a:ext cx="0" cy="1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260" name="椭圆 78861"/>
            <p:cNvSpPr/>
            <p:nvPr/>
          </p:nvSpPr>
          <p:spPr>
            <a:xfrm>
              <a:off x="3060" y="3192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61" name="椭圆 78862"/>
            <p:cNvSpPr/>
            <p:nvPr/>
          </p:nvSpPr>
          <p:spPr>
            <a:xfrm>
              <a:off x="3060" y="2688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62" name="椭圆 78863"/>
            <p:cNvSpPr/>
            <p:nvPr/>
          </p:nvSpPr>
          <p:spPr>
            <a:xfrm>
              <a:off x="3066" y="3702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263" name="对象 78864"/>
            <p:cNvGraphicFramePr/>
            <p:nvPr/>
          </p:nvGraphicFramePr>
          <p:xfrm>
            <a:off x="3027" y="3061"/>
            <a:ext cx="148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13" imgW="176530" imgH="154305" progId="Equation.3">
                    <p:embed/>
                  </p:oleObj>
                </mc:Choice>
                <mc:Fallback>
                  <p:oleObj name="" r:id="rId13" imgW="176530" imgH="154305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  <a:lum contrast="12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27" y="3061"/>
                          <a:ext cx="148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66" name="组合 78865"/>
          <p:cNvGrpSpPr/>
          <p:nvPr/>
        </p:nvGrpSpPr>
        <p:grpSpPr>
          <a:xfrm>
            <a:off x="3055938" y="4389438"/>
            <a:ext cx="266700" cy="1527175"/>
            <a:chOff x="1925" y="2556"/>
            <a:chExt cx="168" cy="962"/>
          </a:xfrm>
        </p:grpSpPr>
        <p:sp>
          <p:nvSpPr>
            <p:cNvPr id="20254" name="直接连接符 78866"/>
            <p:cNvSpPr/>
            <p:nvPr/>
          </p:nvSpPr>
          <p:spPr>
            <a:xfrm flipV="1">
              <a:off x="2028" y="3142"/>
              <a:ext cx="0" cy="1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255" name="椭圆 78867"/>
            <p:cNvSpPr/>
            <p:nvPr/>
          </p:nvSpPr>
          <p:spPr>
            <a:xfrm>
              <a:off x="2004" y="3450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56" name="椭圆 78868"/>
            <p:cNvSpPr/>
            <p:nvPr/>
          </p:nvSpPr>
          <p:spPr>
            <a:xfrm>
              <a:off x="2004" y="3462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57" name="椭圆 78869"/>
            <p:cNvSpPr/>
            <p:nvPr/>
          </p:nvSpPr>
          <p:spPr>
            <a:xfrm>
              <a:off x="1998" y="2556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258" name="对象 78870"/>
            <p:cNvGraphicFramePr/>
            <p:nvPr/>
          </p:nvGraphicFramePr>
          <p:xfrm>
            <a:off x="1925" y="3236"/>
            <a:ext cx="16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5" imgW="198120" imgH="341630" progId="Equation.3">
                    <p:embed/>
                  </p:oleObj>
                </mc:Choice>
                <mc:Fallback>
                  <p:oleObj name="" r:id="rId15" imgW="198120" imgH="34163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  <a:lum contrast="12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5" y="3236"/>
                          <a:ext cx="168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72" name="组合 78871"/>
          <p:cNvGrpSpPr/>
          <p:nvPr/>
        </p:nvGrpSpPr>
        <p:grpSpPr>
          <a:xfrm>
            <a:off x="3465513" y="4560888"/>
            <a:ext cx="266700" cy="1746250"/>
            <a:chOff x="2183" y="2664"/>
            <a:chExt cx="168" cy="1100"/>
          </a:xfrm>
        </p:grpSpPr>
        <p:sp>
          <p:nvSpPr>
            <p:cNvPr id="20249" name="直接连接符 78872"/>
            <p:cNvSpPr/>
            <p:nvPr/>
          </p:nvSpPr>
          <p:spPr>
            <a:xfrm flipV="1">
              <a:off x="2241" y="3142"/>
              <a:ext cx="0" cy="1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250" name="椭圆 78873"/>
            <p:cNvSpPr/>
            <p:nvPr/>
          </p:nvSpPr>
          <p:spPr>
            <a:xfrm>
              <a:off x="2208" y="3708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51" name="椭圆 78874"/>
            <p:cNvSpPr/>
            <p:nvPr/>
          </p:nvSpPr>
          <p:spPr>
            <a:xfrm>
              <a:off x="2220" y="3204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52" name="椭圆 78875"/>
            <p:cNvSpPr/>
            <p:nvPr/>
          </p:nvSpPr>
          <p:spPr>
            <a:xfrm>
              <a:off x="2208" y="2664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253" name="对象 78876"/>
            <p:cNvGraphicFramePr/>
            <p:nvPr/>
          </p:nvGraphicFramePr>
          <p:xfrm>
            <a:off x="2183" y="3248"/>
            <a:ext cx="16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7" imgW="198120" imgH="341630" progId="Equation.3">
                    <p:embed/>
                  </p:oleObj>
                </mc:Choice>
                <mc:Fallback>
                  <p:oleObj name="" r:id="rId17" imgW="198120" imgH="34163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  <a:lum contrast="12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83" y="3248"/>
                          <a:ext cx="168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78" name="组合 78877"/>
          <p:cNvGrpSpPr/>
          <p:nvPr/>
        </p:nvGrpSpPr>
        <p:grpSpPr>
          <a:xfrm>
            <a:off x="3770313" y="4960938"/>
            <a:ext cx="266700" cy="1536700"/>
            <a:chOff x="2375" y="2916"/>
            <a:chExt cx="168" cy="968"/>
          </a:xfrm>
        </p:grpSpPr>
        <p:sp>
          <p:nvSpPr>
            <p:cNvPr id="20244" name="直接连接符 78878"/>
            <p:cNvSpPr/>
            <p:nvPr/>
          </p:nvSpPr>
          <p:spPr>
            <a:xfrm flipV="1">
              <a:off x="2455" y="3142"/>
              <a:ext cx="0" cy="1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245" name="椭圆 78879"/>
            <p:cNvSpPr/>
            <p:nvPr/>
          </p:nvSpPr>
          <p:spPr>
            <a:xfrm>
              <a:off x="2424" y="3828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46" name="椭圆 78880"/>
            <p:cNvSpPr/>
            <p:nvPr/>
          </p:nvSpPr>
          <p:spPr>
            <a:xfrm>
              <a:off x="2424" y="2922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47" name="椭圆 78881"/>
            <p:cNvSpPr/>
            <p:nvPr/>
          </p:nvSpPr>
          <p:spPr>
            <a:xfrm>
              <a:off x="2418" y="2916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248" name="对象 78882"/>
            <p:cNvGraphicFramePr/>
            <p:nvPr/>
          </p:nvGraphicFramePr>
          <p:xfrm>
            <a:off x="2375" y="3242"/>
            <a:ext cx="16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9" imgW="198120" imgH="341630" progId="Equation.3">
                    <p:embed/>
                  </p:oleObj>
                </mc:Choice>
                <mc:Fallback>
                  <p:oleObj name="" r:id="rId19" imgW="198120" imgH="34163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  <a:lum contrast="12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75" y="3242"/>
                          <a:ext cx="168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84" name="组合 78883"/>
          <p:cNvGrpSpPr/>
          <p:nvPr/>
        </p:nvGrpSpPr>
        <p:grpSpPr>
          <a:xfrm>
            <a:off x="4056063" y="4551363"/>
            <a:ext cx="266700" cy="1755775"/>
            <a:chOff x="2555" y="2658"/>
            <a:chExt cx="168" cy="1106"/>
          </a:xfrm>
        </p:grpSpPr>
        <p:sp>
          <p:nvSpPr>
            <p:cNvPr id="20239" name="直接连接符 78884"/>
            <p:cNvSpPr/>
            <p:nvPr/>
          </p:nvSpPr>
          <p:spPr>
            <a:xfrm flipV="1">
              <a:off x="2665" y="3143"/>
              <a:ext cx="0" cy="1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240" name="椭圆 78885"/>
            <p:cNvSpPr/>
            <p:nvPr/>
          </p:nvSpPr>
          <p:spPr>
            <a:xfrm>
              <a:off x="2640" y="3708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41" name="椭圆 78886"/>
            <p:cNvSpPr/>
            <p:nvPr/>
          </p:nvSpPr>
          <p:spPr>
            <a:xfrm>
              <a:off x="2646" y="2658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42" name="椭圆 78887"/>
            <p:cNvSpPr/>
            <p:nvPr/>
          </p:nvSpPr>
          <p:spPr>
            <a:xfrm>
              <a:off x="2640" y="3192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243" name="对象 78888"/>
            <p:cNvGraphicFramePr/>
            <p:nvPr/>
          </p:nvGraphicFramePr>
          <p:xfrm>
            <a:off x="2555" y="3248"/>
            <a:ext cx="16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21" imgW="198120" imgH="341630" progId="Equation.3">
                    <p:embed/>
                  </p:oleObj>
                </mc:Choice>
                <mc:Fallback>
                  <p:oleObj name="" r:id="rId21" imgW="198120" imgH="34163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  <a:lum contrast="12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55" y="3248"/>
                          <a:ext cx="168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90" name="组合 78889"/>
          <p:cNvGrpSpPr/>
          <p:nvPr/>
        </p:nvGrpSpPr>
        <p:grpSpPr>
          <a:xfrm>
            <a:off x="4416425" y="4418013"/>
            <a:ext cx="327025" cy="1508125"/>
            <a:chOff x="2782" y="2574"/>
            <a:chExt cx="206" cy="950"/>
          </a:xfrm>
        </p:grpSpPr>
        <p:sp>
          <p:nvSpPr>
            <p:cNvPr id="20234" name="直接连接符 78890"/>
            <p:cNvSpPr/>
            <p:nvPr/>
          </p:nvSpPr>
          <p:spPr>
            <a:xfrm flipV="1">
              <a:off x="2878" y="3142"/>
              <a:ext cx="0" cy="11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235" name="椭圆 78891"/>
            <p:cNvSpPr/>
            <p:nvPr/>
          </p:nvSpPr>
          <p:spPr>
            <a:xfrm>
              <a:off x="2856" y="3468"/>
              <a:ext cx="56" cy="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36" name="椭圆 78892"/>
            <p:cNvSpPr/>
            <p:nvPr/>
          </p:nvSpPr>
          <p:spPr>
            <a:xfrm>
              <a:off x="2856" y="2574"/>
              <a:ext cx="56" cy="56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0237" name="椭圆 78893"/>
            <p:cNvSpPr/>
            <p:nvPr/>
          </p:nvSpPr>
          <p:spPr>
            <a:xfrm>
              <a:off x="2844" y="3450"/>
              <a:ext cx="56" cy="56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0238" name="对象 78894"/>
            <p:cNvGraphicFramePr/>
            <p:nvPr/>
          </p:nvGraphicFramePr>
          <p:xfrm>
            <a:off x="2782" y="3224"/>
            <a:ext cx="20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23" imgW="242570" imgH="341630" progId="Equation.3">
                    <p:embed/>
                  </p:oleObj>
                </mc:Choice>
                <mc:Fallback>
                  <p:oleObj name="" r:id="rId23" imgW="242570" imgH="34163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FF00"/>
                            </a:clrTo>
                          </a:clrChange>
                          <a:clrChange>
                            <a:clrFrom>
                              <a:srgbClr val="FFFFFF"/>
                            </a:clrFrom>
                            <a:clrTo>
                              <a:srgbClr val="000000"/>
                            </a:clrTo>
                          </a:clrChange>
                          <a:lum contrast="12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2" y="3224"/>
                          <a:ext cx="206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96" name="组合 78895"/>
          <p:cNvGrpSpPr/>
          <p:nvPr/>
        </p:nvGrpSpPr>
        <p:grpSpPr>
          <a:xfrm>
            <a:off x="1828800" y="3987800"/>
            <a:ext cx="2882900" cy="514350"/>
            <a:chOff x="1152" y="2303"/>
            <a:chExt cx="1816" cy="324"/>
          </a:xfrm>
        </p:grpSpPr>
        <p:sp>
          <p:nvSpPr>
            <p:cNvPr id="20231" name="文本框 78896"/>
            <p:cNvSpPr txBox="1"/>
            <p:nvPr/>
          </p:nvSpPr>
          <p:spPr>
            <a:xfrm>
              <a:off x="1152" y="2339"/>
              <a:ext cx="3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en-US" altLang="zh-CN" b="0" baseline="-1200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b="0" baseline="-1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32" name="文本框 78897"/>
            <p:cNvSpPr txBox="1"/>
            <p:nvPr/>
          </p:nvSpPr>
          <p:spPr>
            <a:xfrm>
              <a:off x="1908" y="2309"/>
              <a:ext cx="3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en-US" altLang="zh-CN" b="0" baseline="-1200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endParaRPr lang="en-US" altLang="zh-CN" b="0" baseline="-1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233" name="文本框 78898"/>
            <p:cNvSpPr txBox="1"/>
            <p:nvPr/>
          </p:nvSpPr>
          <p:spPr>
            <a:xfrm>
              <a:off x="2664" y="2303"/>
              <a:ext cx="3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>
                <a:spcBef>
                  <a:spcPct val="50000"/>
                </a:spcBef>
              </a:pPr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en-US" altLang="zh-CN" b="0" baseline="-1200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endParaRPr lang="en-US" altLang="zh-CN" b="0" baseline="-1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900" name="组合 78899"/>
          <p:cNvGrpSpPr/>
          <p:nvPr/>
        </p:nvGrpSpPr>
        <p:grpSpPr>
          <a:xfrm>
            <a:off x="4894263" y="652463"/>
            <a:ext cx="3819525" cy="3819525"/>
            <a:chOff x="3119" y="1914"/>
            <a:chExt cx="2406" cy="2406"/>
          </a:xfrm>
        </p:grpSpPr>
        <p:grpSp>
          <p:nvGrpSpPr>
            <p:cNvPr id="20175" name="组合 78900"/>
            <p:cNvGrpSpPr/>
            <p:nvPr/>
          </p:nvGrpSpPr>
          <p:grpSpPr>
            <a:xfrm>
              <a:off x="3119" y="1914"/>
              <a:ext cx="2406" cy="2406"/>
              <a:chOff x="2990" y="1846"/>
              <a:chExt cx="2406" cy="2406"/>
            </a:xfrm>
          </p:grpSpPr>
          <p:sp>
            <p:nvSpPr>
              <p:cNvPr id="20215" name="椭圆 78901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216" name="椭圆 78902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217" name="椭圆 78903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218" name="椭圆 78904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219" name="椭圆 78905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220" name="椭圆 78906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221" name="椭圆 78907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222" name="椭圆 78908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223" name="椭圆 78909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224" name="文本框 78910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225" name="文本框 78911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226" name="文本框 78912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227" name="文本框 78913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228" name="文本框 78914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229" name="文本框 78915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230" name="文本框 78916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176" name="组合 78917"/>
            <p:cNvGrpSpPr/>
            <p:nvPr/>
          </p:nvGrpSpPr>
          <p:grpSpPr>
            <a:xfrm rot="3600000">
              <a:off x="3497" y="2022"/>
              <a:ext cx="1706" cy="2244"/>
              <a:chOff x="2947" y="1716"/>
              <a:chExt cx="1706" cy="2244"/>
            </a:xfrm>
          </p:grpSpPr>
          <p:grpSp>
            <p:nvGrpSpPr>
              <p:cNvPr id="20177" name="组合 78918"/>
              <p:cNvGrpSpPr/>
              <p:nvPr/>
            </p:nvGrpSpPr>
            <p:grpSpPr>
              <a:xfrm rot="1800000">
                <a:off x="2947" y="1716"/>
                <a:ext cx="1706" cy="2244"/>
                <a:chOff x="3786" y="1600"/>
                <a:chExt cx="1706" cy="2244"/>
              </a:xfrm>
            </p:grpSpPr>
            <p:grpSp>
              <p:nvGrpSpPr>
                <p:cNvPr id="20185" name="组合 78919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20188" name="组合 78920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20191" name="组合 78921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20199" name="组合 78922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20203" name="任意多边形 78923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204" name="直接连接符 78924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205" name="直接连接符 78925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206" name="直接连接符 78926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207" name="直接连接符 78927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208" name="任意多边形 78928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209" name="直接连接符 78929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210" name="直接连接符 78930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211" name="直接连接符 78931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212" name="直接连接符 78932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213" name="直接连接符 78933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214" name="直接连接符 78934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20200" name="矩形 78935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201" name="矩形 78936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202" name="矩形 78937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0192" name="椭圆 78938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193" name="任意多边形 78939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194" name="任意多边形 78940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195" name="任意多边形 78941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196" name="任意多边形 78942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197" name="椭圆 78943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198" name="任意多边形 78944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189" name="文本框 78945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190" name="文本框 78946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186" name="任意多边形 78947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187" name="任意多边形 78948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0178" name="组合 78949"/>
              <p:cNvGrpSpPr/>
              <p:nvPr/>
            </p:nvGrpSpPr>
            <p:grpSpPr>
              <a:xfrm>
                <a:off x="3063" y="2065"/>
                <a:ext cx="1477" cy="1610"/>
                <a:chOff x="3087" y="2078"/>
                <a:chExt cx="1453" cy="1586"/>
              </a:xfrm>
            </p:grpSpPr>
            <p:sp>
              <p:nvSpPr>
                <p:cNvPr id="20179" name="文本框 78950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180" name="文本框 78951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181" name="文本框 78952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182" name="文本框 78953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183" name="文本框 78954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184" name="文本框 78955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8957" name="组合 78956"/>
          <p:cNvGrpSpPr/>
          <p:nvPr/>
        </p:nvGrpSpPr>
        <p:grpSpPr>
          <a:xfrm>
            <a:off x="4894263" y="652463"/>
            <a:ext cx="3819525" cy="3819525"/>
            <a:chOff x="3202" y="1914"/>
            <a:chExt cx="2406" cy="2406"/>
          </a:xfrm>
        </p:grpSpPr>
        <p:grpSp>
          <p:nvGrpSpPr>
            <p:cNvPr id="20119" name="组合 78957"/>
            <p:cNvGrpSpPr/>
            <p:nvPr/>
          </p:nvGrpSpPr>
          <p:grpSpPr>
            <a:xfrm>
              <a:off x="3202" y="1914"/>
              <a:ext cx="2406" cy="2406"/>
              <a:chOff x="2990" y="1846"/>
              <a:chExt cx="2406" cy="2406"/>
            </a:xfrm>
          </p:grpSpPr>
          <p:sp>
            <p:nvSpPr>
              <p:cNvPr id="20159" name="椭圆 78958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60" name="椭圆 78959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61" name="椭圆 78960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62" name="椭圆 78961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63" name="椭圆 78962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64" name="椭圆 78963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65" name="椭圆 78964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66" name="椭圆 78965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67" name="椭圆 78966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68" name="文本框 78967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69" name="文本框 78968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70" name="文本框 78969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71" name="文本框 78970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72" name="文本框 78971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73" name="文本框 78972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74" name="文本框 78973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120" name="组合 78974"/>
            <p:cNvGrpSpPr/>
            <p:nvPr/>
          </p:nvGrpSpPr>
          <p:grpSpPr>
            <a:xfrm rot="3600000">
              <a:off x="3302" y="2309"/>
              <a:ext cx="2244" cy="1706"/>
              <a:chOff x="2714" y="2009"/>
              <a:chExt cx="2244" cy="1706"/>
            </a:xfrm>
          </p:grpSpPr>
          <p:grpSp>
            <p:nvGrpSpPr>
              <p:cNvPr id="20121" name="组合 78975"/>
              <p:cNvGrpSpPr/>
              <p:nvPr/>
            </p:nvGrpSpPr>
            <p:grpSpPr>
              <a:xfrm rot="3600000">
                <a:off x="2983" y="1740"/>
                <a:ext cx="1706" cy="2244"/>
                <a:chOff x="3786" y="1600"/>
                <a:chExt cx="1706" cy="2244"/>
              </a:xfrm>
            </p:grpSpPr>
            <p:grpSp>
              <p:nvGrpSpPr>
                <p:cNvPr id="20129" name="组合 78976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20132" name="组合 78977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20135" name="组合 78978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20143" name="组合 78979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20147" name="任意多边形 78980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148" name="直接连接符 78981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149" name="直接连接符 78982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150" name="直接连接符 78983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151" name="直接连接符 78984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152" name="任意多边形 78985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153" name="直接连接符 78986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154" name="直接连接符 78987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155" name="直接连接符 78988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156" name="直接连接符 78989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157" name="直接连接符 78990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158" name="直接连接符 78991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20144" name="矩形 78992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145" name="矩形 78993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146" name="矩形 78994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0136" name="椭圆 78995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137" name="任意多边形 78996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138" name="任意多边形 78997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139" name="任意多边形 78998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140" name="任意多边形 78999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141" name="椭圆 79000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142" name="任意多边形 79001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133" name="文本框 79002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134" name="文本框 79003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130" name="任意多边形 79004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131" name="任意多边形 79005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0122" name="组合 79006"/>
              <p:cNvGrpSpPr/>
              <p:nvPr/>
            </p:nvGrpSpPr>
            <p:grpSpPr>
              <a:xfrm>
                <a:off x="3074" y="2065"/>
                <a:ext cx="1477" cy="1610"/>
                <a:chOff x="3087" y="2078"/>
                <a:chExt cx="1453" cy="1586"/>
              </a:xfrm>
            </p:grpSpPr>
            <p:sp>
              <p:nvSpPr>
                <p:cNvPr id="20123" name="文本框 79007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124" name="文本框 79008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125" name="文本框 79009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126" name="文本框 79010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127" name="文本框 79011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128" name="文本框 79012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014" name="组合 79013"/>
          <p:cNvGrpSpPr/>
          <p:nvPr/>
        </p:nvGrpSpPr>
        <p:grpSpPr>
          <a:xfrm>
            <a:off x="4894263" y="652463"/>
            <a:ext cx="3819525" cy="3819525"/>
            <a:chOff x="3096" y="1914"/>
            <a:chExt cx="2406" cy="2406"/>
          </a:xfrm>
        </p:grpSpPr>
        <p:grpSp>
          <p:nvGrpSpPr>
            <p:cNvPr id="20063" name="组合 79014"/>
            <p:cNvGrpSpPr/>
            <p:nvPr/>
          </p:nvGrpSpPr>
          <p:grpSpPr>
            <a:xfrm>
              <a:off x="3096" y="1914"/>
              <a:ext cx="2406" cy="2406"/>
              <a:chOff x="2990" y="1846"/>
              <a:chExt cx="2406" cy="2406"/>
            </a:xfrm>
          </p:grpSpPr>
          <p:sp>
            <p:nvSpPr>
              <p:cNvPr id="20103" name="椭圆 79015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04" name="椭圆 79016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05" name="椭圆 79017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06" name="椭圆 79018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07" name="椭圆 79019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08" name="椭圆 79020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09" name="椭圆 79021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10" name="椭圆 79022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11" name="椭圆 79023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112" name="文本框 79024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13" name="文本框 79025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14" name="文本框 79026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15" name="文本框 79027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16" name="文本框 79028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17" name="文本框 79029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18" name="文本框 79030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064" name="组合 79031"/>
            <p:cNvGrpSpPr/>
            <p:nvPr/>
          </p:nvGrpSpPr>
          <p:grpSpPr>
            <a:xfrm rot="7200000">
              <a:off x="3462" y="2032"/>
              <a:ext cx="1706" cy="2244"/>
              <a:chOff x="2947" y="1716"/>
              <a:chExt cx="1706" cy="2244"/>
            </a:xfrm>
          </p:grpSpPr>
          <p:grpSp>
            <p:nvGrpSpPr>
              <p:cNvPr id="20065" name="组合 79032"/>
              <p:cNvGrpSpPr/>
              <p:nvPr/>
            </p:nvGrpSpPr>
            <p:grpSpPr>
              <a:xfrm rot="1800000">
                <a:off x="2947" y="1716"/>
                <a:ext cx="1706" cy="2244"/>
                <a:chOff x="3786" y="1600"/>
                <a:chExt cx="1706" cy="2244"/>
              </a:xfrm>
            </p:grpSpPr>
            <p:grpSp>
              <p:nvGrpSpPr>
                <p:cNvPr id="20073" name="组合 79033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20076" name="组合 79034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20079" name="组合 79035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20087" name="组合 79036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20091" name="任意多边形 79037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092" name="直接连接符 79038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93" name="直接连接符 79039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94" name="直接连接符 79040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95" name="直接连接符 79041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96" name="任意多边形 79042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097" name="直接连接符 79043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98" name="直接连接符 79044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99" name="直接连接符 79045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100" name="直接连接符 79046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101" name="直接连接符 79047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102" name="直接连接符 79048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20088" name="矩形 79049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89" name="矩形 79050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90" name="矩形 79051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0080" name="椭圆 79052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81" name="任意多边形 79053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082" name="任意多边形 79054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083" name="任意多边形 79055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084" name="任意多边形 79056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085" name="椭圆 79057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86" name="任意多边形 79058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077" name="文本框 79059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78" name="文本框 79060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074" name="任意多边形 79061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075" name="任意多边形 79062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0066" name="组合 79063"/>
              <p:cNvGrpSpPr/>
              <p:nvPr/>
            </p:nvGrpSpPr>
            <p:grpSpPr>
              <a:xfrm>
                <a:off x="3063" y="2065"/>
                <a:ext cx="1477" cy="1610"/>
                <a:chOff x="3087" y="2078"/>
                <a:chExt cx="1453" cy="1586"/>
              </a:xfrm>
            </p:grpSpPr>
            <p:sp>
              <p:nvSpPr>
                <p:cNvPr id="20067" name="文本框 79064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068" name="文本框 79065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069" name="文本框 79066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070" name="文本框 79067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071" name="文本框 79068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072" name="文本框 79069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071" name="组合 79070"/>
          <p:cNvGrpSpPr/>
          <p:nvPr/>
        </p:nvGrpSpPr>
        <p:grpSpPr>
          <a:xfrm>
            <a:off x="4894263" y="652463"/>
            <a:ext cx="3819525" cy="3819525"/>
            <a:chOff x="3177" y="1914"/>
            <a:chExt cx="2406" cy="2406"/>
          </a:xfrm>
        </p:grpSpPr>
        <p:grpSp>
          <p:nvGrpSpPr>
            <p:cNvPr id="20007" name="组合 79071"/>
            <p:cNvGrpSpPr/>
            <p:nvPr/>
          </p:nvGrpSpPr>
          <p:grpSpPr>
            <a:xfrm>
              <a:off x="3177" y="1914"/>
              <a:ext cx="2406" cy="2406"/>
              <a:chOff x="2990" y="1846"/>
              <a:chExt cx="2406" cy="2406"/>
            </a:xfrm>
          </p:grpSpPr>
          <p:sp>
            <p:nvSpPr>
              <p:cNvPr id="20047" name="椭圆 79072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48" name="椭圆 79073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49" name="椭圆 79074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50" name="椭圆 79075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51" name="椭圆 79076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52" name="椭圆 79077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53" name="椭圆 79078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54" name="椭圆 79079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55" name="椭圆 79080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56" name="文本框 79081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057" name="文本框 79082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058" name="文本框 79083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059" name="文本框 79084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060" name="文本框 79085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061" name="文本框 79086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062" name="文本框 79087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008" name="组合 79088"/>
            <p:cNvGrpSpPr/>
            <p:nvPr/>
          </p:nvGrpSpPr>
          <p:grpSpPr>
            <a:xfrm rot="7200000">
              <a:off x="3244" y="2316"/>
              <a:ext cx="2244" cy="1706"/>
              <a:chOff x="2714" y="2009"/>
              <a:chExt cx="2244" cy="1706"/>
            </a:xfrm>
          </p:grpSpPr>
          <p:grpSp>
            <p:nvGrpSpPr>
              <p:cNvPr id="20009" name="组合 79089"/>
              <p:cNvGrpSpPr/>
              <p:nvPr/>
            </p:nvGrpSpPr>
            <p:grpSpPr>
              <a:xfrm rot="3600000">
                <a:off x="2983" y="1740"/>
                <a:ext cx="1706" cy="2244"/>
                <a:chOff x="3786" y="1600"/>
                <a:chExt cx="1706" cy="2244"/>
              </a:xfrm>
            </p:grpSpPr>
            <p:grpSp>
              <p:nvGrpSpPr>
                <p:cNvPr id="20017" name="组合 79090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20020" name="组合 79091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20023" name="组合 79092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20031" name="组合 79093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20035" name="任意多边形 79094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036" name="直接连接符 79095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37" name="直接连接符 79096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38" name="直接连接符 79097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39" name="直接连接符 79098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40" name="任意多边形 79099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20041" name="直接连接符 79100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42" name="直接连接符 79101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43" name="直接连接符 79102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44" name="直接连接符 79103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45" name="直接连接符 79104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20046" name="直接连接符 79105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20032" name="矩形 79106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33" name="矩形 79107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20034" name="矩形 79108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0024" name="椭圆 79109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25" name="任意多边形 79110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026" name="任意多边形 79111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027" name="任意多边形 79112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028" name="任意多边形 79113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20029" name="椭圆 79114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0030" name="任意多边形 79115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0021" name="文本框 79116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0022" name="文本框 79117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0018" name="任意多边形 79118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0019" name="任意多边形 79119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20010" name="组合 79120"/>
              <p:cNvGrpSpPr/>
              <p:nvPr/>
            </p:nvGrpSpPr>
            <p:grpSpPr>
              <a:xfrm>
                <a:off x="3074" y="2065"/>
                <a:ext cx="1477" cy="1610"/>
                <a:chOff x="3087" y="2078"/>
                <a:chExt cx="1453" cy="1586"/>
              </a:xfrm>
            </p:grpSpPr>
            <p:sp>
              <p:nvSpPr>
                <p:cNvPr id="20011" name="文本框 79121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012" name="文本框 79122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013" name="文本框 79123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014" name="文本框 79124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015" name="文本框 79125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016" name="文本框 79126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128" name="组合 79127"/>
          <p:cNvGrpSpPr/>
          <p:nvPr/>
        </p:nvGrpSpPr>
        <p:grpSpPr>
          <a:xfrm>
            <a:off x="4894263" y="652463"/>
            <a:ext cx="3819525" cy="3819525"/>
            <a:chOff x="3153" y="1914"/>
            <a:chExt cx="2406" cy="2406"/>
          </a:xfrm>
        </p:grpSpPr>
        <p:grpSp>
          <p:nvGrpSpPr>
            <p:cNvPr id="19951" name="组合 79128"/>
            <p:cNvGrpSpPr/>
            <p:nvPr/>
          </p:nvGrpSpPr>
          <p:grpSpPr>
            <a:xfrm>
              <a:off x="3153" y="1914"/>
              <a:ext cx="2406" cy="2406"/>
              <a:chOff x="2990" y="1846"/>
              <a:chExt cx="2406" cy="2406"/>
            </a:xfrm>
          </p:grpSpPr>
          <p:sp>
            <p:nvSpPr>
              <p:cNvPr id="19991" name="椭圆 79129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92" name="椭圆 79130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93" name="椭圆 79131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94" name="椭圆 79132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95" name="椭圆 79133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96" name="椭圆 79134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97" name="椭圆 79135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98" name="椭圆 79136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99" name="椭圆 79137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000" name="文本框 79138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001" name="文本框 79139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002" name="文本框 79140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003" name="文本框 79141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004" name="文本框 79142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005" name="文本框 79143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006" name="文本框 79144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952" name="组合 79145"/>
            <p:cNvGrpSpPr/>
            <p:nvPr/>
          </p:nvGrpSpPr>
          <p:grpSpPr>
            <a:xfrm rot="10800000">
              <a:off x="3499" y="2046"/>
              <a:ext cx="1706" cy="2244"/>
              <a:chOff x="2947" y="1716"/>
              <a:chExt cx="1706" cy="2244"/>
            </a:xfrm>
          </p:grpSpPr>
          <p:grpSp>
            <p:nvGrpSpPr>
              <p:cNvPr id="19953" name="组合 79146"/>
              <p:cNvGrpSpPr/>
              <p:nvPr/>
            </p:nvGrpSpPr>
            <p:grpSpPr>
              <a:xfrm rot="1800000">
                <a:off x="2947" y="1716"/>
                <a:ext cx="1706" cy="2244"/>
                <a:chOff x="3786" y="1600"/>
                <a:chExt cx="1706" cy="2244"/>
              </a:xfrm>
            </p:grpSpPr>
            <p:grpSp>
              <p:nvGrpSpPr>
                <p:cNvPr id="19961" name="组合 79147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19964" name="组合 79148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19967" name="组合 79149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19975" name="组合 79150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19979" name="任意多边形 79151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980" name="直接连接符 79152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81" name="直接连接符 79153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82" name="直接连接符 79154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83" name="直接连接符 79155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84" name="任意多边形 79156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985" name="直接连接符 79157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86" name="直接连接符 79158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87" name="直接连接符 79159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88" name="直接连接符 79160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89" name="直接连接符 79161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90" name="直接连接符 79162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19976" name="矩形 79163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77" name="矩形 79164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78" name="矩形 79165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9968" name="椭圆 79166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969" name="任意多边形 79167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970" name="任意多边形 79168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971" name="任意多边形 79169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972" name="任意多边形 79170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973" name="椭圆 79171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974" name="任意多边形 79172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965" name="文本框 79173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66" name="文本框 79174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962" name="任意多边形 79175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963" name="任意多边形 79176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9954" name="组合 79177"/>
              <p:cNvGrpSpPr/>
              <p:nvPr/>
            </p:nvGrpSpPr>
            <p:grpSpPr>
              <a:xfrm>
                <a:off x="3063" y="2065"/>
                <a:ext cx="1477" cy="1610"/>
                <a:chOff x="3087" y="2078"/>
                <a:chExt cx="1453" cy="1586"/>
              </a:xfrm>
            </p:grpSpPr>
            <p:sp>
              <p:nvSpPr>
                <p:cNvPr id="19955" name="文本框 79178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956" name="文本框 79179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957" name="文本框 79180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958" name="文本框 79181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959" name="文本框 79182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960" name="文本框 79183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185" name="组合 79184"/>
          <p:cNvGrpSpPr/>
          <p:nvPr/>
        </p:nvGrpSpPr>
        <p:grpSpPr>
          <a:xfrm>
            <a:off x="4894263" y="652463"/>
            <a:ext cx="3819525" cy="3819525"/>
            <a:chOff x="3129" y="1762"/>
            <a:chExt cx="2406" cy="2406"/>
          </a:xfrm>
        </p:grpSpPr>
        <p:grpSp>
          <p:nvGrpSpPr>
            <p:cNvPr id="19895" name="组合 79185"/>
            <p:cNvGrpSpPr/>
            <p:nvPr/>
          </p:nvGrpSpPr>
          <p:grpSpPr>
            <a:xfrm>
              <a:off x="3129" y="1762"/>
              <a:ext cx="2406" cy="2406"/>
              <a:chOff x="2990" y="1846"/>
              <a:chExt cx="2406" cy="2406"/>
            </a:xfrm>
          </p:grpSpPr>
          <p:sp>
            <p:nvSpPr>
              <p:cNvPr id="19935" name="椭圆 79186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36" name="椭圆 79187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37" name="椭圆 79188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38" name="椭圆 79189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39" name="椭圆 79190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40" name="椭圆 79191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41" name="椭圆 79192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42" name="椭圆 79193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43" name="椭圆 79194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944" name="文本框 79195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45" name="文本框 79196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46" name="文本框 79197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47" name="文本框 79198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48" name="文本框 79199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49" name="文本框 79200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950" name="文本框 79201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896" name="组合 79202"/>
            <p:cNvGrpSpPr/>
            <p:nvPr/>
          </p:nvGrpSpPr>
          <p:grpSpPr>
            <a:xfrm rot="10800000">
              <a:off x="3174" y="2138"/>
              <a:ext cx="2244" cy="1706"/>
              <a:chOff x="2714" y="2009"/>
              <a:chExt cx="2244" cy="1706"/>
            </a:xfrm>
          </p:grpSpPr>
          <p:grpSp>
            <p:nvGrpSpPr>
              <p:cNvPr id="19897" name="组合 79203"/>
              <p:cNvGrpSpPr/>
              <p:nvPr/>
            </p:nvGrpSpPr>
            <p:grpSpPr>
              <a:xfrm rot="3600000">
                <a:off x="2983" y="1740"/>
                <a:ext cx="1706" cy="2244"/>
                <a:chOff x="3786" y="1600"/>
                <a:chExt cx="1706" cy="2244"/>
              </a:xfrm>
            </p:grpSpPr>
            <p:grpSp>
              <p:nvGrpSpPr>
                <p:cNvPr id="19905" name="组合 79204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19908" name="组合 79205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19911" name="组合 79206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19919" name="组合 79207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19923" name="任意多边形 79208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924" name="直接连接符 79209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25" name="直接连接符 79210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26" name="直接连接符 79211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27" name="直接连接符 79212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28" name="任意多边形 79213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929" name="直接连接符 79214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30" name="直接连接符 79215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31" name="直接连接符 79216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32" name="直接连接符 79217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33" name="直接连接符 79218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934" name="直接连接符 79219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19920" name="矩形 79220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21" name="矩形 79221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922" name="矩形 79222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9912" name="椭圆 79223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913" name="任意多边形 79224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914" name="任意多边形 79225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915" name="任意多边形 79226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916" name="任意多边形 79227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917" name="椭圆 79228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918" name="任意多边形 79229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909" name="文本框 79230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910" name="文本框 79231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906" name="任意多边形 79232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907" name="任意多边形 79233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9898" name="组合 79234"/>
              <p:cNvGrpSpPr/>
              <p:nvPr/>
            </p:nvGrpSpPr>
            <p:grpSpPr>
              <a:xfrm>
                <a:off x="3074" y="2065"/>
                <a:ext cx="1477" cy="1610"/>
                <a:chOff x="3087" y="2078"/>
                <a:chExt cx="1453" cy="1586"/>
              </a:xfrm>
            </p:grpSpPr>
            <p:sp>
              <p:nvSpPr>
                <p:cNvPr id="19899" name="文本框 79235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900" name="文本框 79236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901" name="文本框 79237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902" name="文本框 79238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903" name="文本框 79239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904" name="文本框 79240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242" name="组合 79241"/>
          <p:cNvGrpSpPr/>
          <p:nvPr/>
        </p:nvGrpSpPr>
        <p:grpSpPr>
          <a:xfrm>
            <a:off x="4894263" y="652463"/>
            <a:ext cx="3819525" cy="3819525"/>
            <a:chOff x="3129" y="1667"/>
            <a:chExt cx="2406" cy="2406"/>
          </a:xfrm>
        </p:grpSpPr>
        <p:grpSp>
          <p:nvGrpSpPr>
            <p:cNvPr id="19839" name="组合 79242"/>
            <p:cNvGrpSpPr/>
            <p:nvPr/>
          </p:nvGrpSpPr>
          <p:grpSpPr>
            <a:xfrm>
              <a:off x="3129" y="1667"/>
              <a:ext cx="2406" cy="2406"/>
              <a:chOff x="2990" y="1846"/>
              <a:chExt cx="2406" cy="2406"/>
            </a:xfrm>
          </p:grpSpPr>
          <p:sp>
            <p:nvSpPr>
              <p:cNvPr id="19879" name="椭圆 79243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80" name="椭圆 79244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81" name="椭圆 79245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82" name="椭圆 79246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83" name="椭圆 79247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84" name="椭圆 79248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85" name="椭圆 79249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86" name="椭圆 79250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87" name="椭圆 79251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88" name="文本框 79252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89" name="文本框 79253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90" name="文本框 79254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91" name="文本框 79255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92" name="文本框 79256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93" name="文本框 79257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94" name="文本框 79258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840" name="组合 79259"/>
            <p:cNvGrpSpPr/>
            <p:nvPr/>
          </p:nvGrpSpPr>
          <p:grpSpPr>
            <a:xfrm rot="-7200000">
              <a:off x="3427" y="1784"/>
              <a:ext cx="1706" cy="2244"/>
              <a:chOff x="2947" y="1716"/>
              <a:chExt cx="1706" cy="2244"/>
            </a:xfrm>
          </p:grpSpPr>
          <p:grpSp>
            <p:nvGrpSpPr>
              <p:cNvPr id="19841" name="组合 79260"/>
              <p:cNvGrpSpPr/>
              <p:nvPr/>
            </p:nvGrpSpPr>
            <p:grpSpPr>
              <a:xfrm rot="1800000">
                <a:off x="2947" y="1716"/>
                <a:ext cx="1706" cy="2244"/>
                <a:chOff x="3786" y="1600"/>
                <a:chExt cx="1706" cy="2244"/>
              </a:xfrm>
            </p:grpSpPr>
            <p:grpSp>
              <p:nvGrpSpPr>
                <p:cNvPr id="19849" name="组合 79261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19852" name="组合 79262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19855" name="组合 79263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19863" name="组合 79264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19867" name="任意多边形 79265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868" name="直接连接符 79266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69" name="直接连接符 79267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70" name="直接连接符 79268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71" name="直接连接符 79269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72" name="任意多边形 79270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873" name="直接连接符 79271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74" name="直接连接符 79272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75" name="直接连接符 79273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76" name="直接连接符 79274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77" name="直接连接符 79275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78" name="直接连接符 79276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19864" name="矩形 79277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865" name="矩形 79278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866" name="矩形 79279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9856" name="椭圆 79280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857" name="任意多边形 79281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858" name="任意多边形 79282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859" name="任意多边形 79283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860" name="任意多边形 79284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861" name="椭圆 79285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862" name="任意多边形 79286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853" name="文本框 79287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854" name="文本框 79288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850" name="任意多边形 79289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851" name="任意多边形 79290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9842" name="组合 79291"/>
              <p:cNvGrpSpPr/>
              <p:nvPr/>
            </p:nvGrpSpPr>
            <p:grpSpPr>
              <a:xfrm>
                <a:off x="3063" y="2065"/>
                <a:ext cx="1477" cy="1610"/>
                <a:chOff x="3087" y="2078"/>
                <a:chExt cx="1453" cy="1586"/>
              </a:xfrm>
            </p:grpSpPr>
            <p:sp>
              <p:nvSpPr>
                <p:cNvPr id="19843" name="文本框 79292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44" name="文本框 79293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45" name="文本框 79294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46" name="文本框 79295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47" name="文本框 79296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848" name="文本框 79297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299" name="组合 79298"/>
          <p:cNvGrpSpPr/>
          <p:nvPr/>
        </p:nvGrpSpPr>
        <p:grpSpPr>
          <a:xfrm>
            <a:off x="4894263" y="652463"/>
            <a:ext cx="3819525" cy="3819525"/>
            <a:chOff x="3140" y="1761"/>
            <a:chExt cx="2406" cy="2406"/>
          </a:xfrm>
        </p:grpSpPr>
        <p:grpSp>
          <p:nvGrpSpPr>
            <p:cNvPr id="19783" name="组合 79299"/>
            <p:cNvGrpSpPr/>
            <p:nvPr/>
          </p:nvGrpSpPr>
          <p:grpSpPr>
            <a:xfrm>
              <a:off x="3140" y="1761"/>
              <a:ext cx="2406" cy="2406"/>
              <a:chOff x="2990" y="1846"/>
              <a:chExt cx="2406" cy="2406"/>
            </a:xfrm>
          </p:grpSpPr>
          <p:sp>
            <p:nvSpPr>
              <p:cNvPr id="19823" name="椭圆 79300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24" name="椭圆 79301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25" name="椭圆 79302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26" name="椭圆 79303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27" name="椭圆 79304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28" name="椭圆 79305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29" name="椭圆 79306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30" name="椭圆 79307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31" name="椭圆 79308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832" name="文本框 79309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33" name="文本框 79310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34" name="文本框 79311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35" name="文本框 79312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36" name="文本框 79313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37" name="文本框 79314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838" name="文本框 79315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784" name="组合 79316"/>
            <p:cNvGrpSpPr/>
            <p:nvPr/>
          </p:nvGrpSpPr>
          <p:grpSpPr>
            <a:xfrm rot="-7200000">
              <a:off x="3181" y="2115"/>
              <a:ext cx="2244" cy="1706"/>
              <a:chOff x="2714" y="2009"/>
              <a:chExt cx="2244" cy="1706"/>
            </a:xfrm>
          </p:grpSpPr>
          <p:grpSp>
            <p:nvGrpSpPr>
              <p:cNvPr id="19785" name="组合 79317"/>
              <p:cNvGrpSpPr/>
              <p:nvPr/>
            </p:nvGrpSpPr>
            <p:grpSpPr>
              <a:xfrm rot="3600000">
                <a:off x="2983" y="1740"/>
                <a:ext cx="1706" cy="2244"/>
                <a:chOff x="3786" y="1600"/>
                <a:chExt cx="1706" cy="2244"/>
              </a:xfrm>
            </p:grpSpPr>
            <p:grpSp>
              <p:nvGrpSpPr>
                <p:cNvPr id="19793" name="组合 79318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19796" name="组合 79319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19799" name="组合 79320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19807" name="组合 79321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19811" name="任意多边形 79322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812" name="直接连接符 79323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13" name="直接连接符 79324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14" name="直接连接符 79325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15" name="直接连接符 79326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16" name="任意多边形 79327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817" name="直接连接符 79328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18" name="直接连接符 79329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19" name="直接连接符 79330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20" name="直接连接符 79331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21" name="直接连接符 79332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822" name="直接连接符 79333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19808" name="矩形 79334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809" name="矩形 79335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810" name="矩形 79336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9800" name="椭圆 79337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801" name="任意多边形 79338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802" name="任意多边形 79339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803" name="任意多边形 79340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804" name="任意多边形 79341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805" name="椭圆 79342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806" name="任意多边形 79343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797" name="文本框 79344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98" name="文本框 79345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794" name="任意多边形 79346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795" name="任意多边形 79347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9786" name="组合 79348"/>
              <p:cNvGrpSpPr/>
              <p:nvPr/>
            </p:nvGrpSpPr>
            <p:grpSpPr>
              <a:xfrm>
                <a:off x="3074" y="2065"/>
                <a:ext cx="1477" cy="1610"/>
                <a:chOff x="3087" y="2078"/>
                <a:chExt cx="1453" cy="1586"/>
              </a:xfrm>
            </p:grpSpPr>
            <p:sp>
              <p:nvSpPr>
                <p:cNvPr id="19787" name="文本框 79349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788" name="文本框 79350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789" name="文本框 79351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790" name="文本框 79352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791" name="文本框 79353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792" name="文本框 79354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356" name="组合 79355"/>
          <p:cNvGrpSpPr/>
          <p:nvPr/>
        </p:nvGrpSpPr>
        <p:grpSpPr>
          <a:xfrm>
            <a:off x="4894263" y="652463"/>
            <a:ext cx="3819525" cy="3819525"/>
            <a:chOff x="3153" y="1726"/>
            <a:chExt cx="2406" cy="2406"/>
          </a:xfrm>
        </p:grpSpPr>
        <p:grpSp>
          <p:nvGrpSpPr>
            <p:cNvPr id="19727" name="组合 79356"/>
            <p:cNvGrpSpPr/>
            <p:nvPr/>
          </p:nvGrpSpPr>
          <p:grpSpPr>
            <a:xfrm>
              <a:off x="3153" y="1726"/>
              <a:ext cx="2406" cy="2406"/>
              <a:chOff x="2990" y="1846"/>
              <a:chExt cx="2406" cy="2406"/>
            </a:xfrm>
          </p:grpSpPr>
          <p:sp>
            <p:nvSpPr>
              <p:cNvPr id="19767" name="椭圆 79357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68" name="椭圆 79358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69" name="椭圆 79359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70" name="椭圆 79360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71" name="椭圆 79361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72" name="椭圆 79362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73" name="椭圆 79363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74" name="椭圆 79364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75" name="椭圆 79365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76" name="文本框 79366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77" name="文本框 79367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78" name="文本框 79368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79" name="文本框 79369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80" name="文本框 79370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81" name="文本框 79371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82" name="文本框 79372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728" name="组合 79373"/>
            <p:cNvGrpSpPr/>
            <p:nvPr/>
          </p:nvGrpSpPr>
          <p:grpSpPr>
            <a:xfrm rot="-3600000">
              <a:off x="3472" y="1795"/>
              <a:ext cx="1706" cy="2244"/>
              <a:chOff x="2947" y="1716"/>
              <a:chExt cx="1706" cy="2244"/>
            </a:xfrm>
          </p:grpSpPr>
          <p:grpSp>
            <p:nvGrpSpPr>
              <p:cNvPr id="19729" name="组合 79374"/>
              <p:cNvGrpSpPr/>
              <p:nvPr/>
            </p:nvGrpSpPr>
            <p:grpSpPr>
              <a:xfrm rot="1800000">
                <a:off x="2947" y="1716"/>
                <a:ext cx="1706" cy="2244"/>
                <a:chOff x="3786" y="1600"/>
                <a:chExt cx="1706" cy="2244"/>
              </a:xfrm>
            </p:grpSpPr>
            <p:grpSp>
              <p:nvGrpSpPr>
                <p:cNvPr id="19737" name="组合 79375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19740" name="组合 79376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19743" name="组合 79377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19751" name="组合 79378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19755" name="任意多边形 79379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756" name="直接连接符 79380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57" name="直接连接符 79381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58" name="直接连接符 79382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59" name="直接连接符 79383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60" name="任意多边形 79384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761" name="直接连接符 79385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62" name="直接连接符 79386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63" name="直接连接符 79387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64" name="直接连接符 79388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65" name="直接连接符 79389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66" name="直接连接符 79390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19752" name="矩形 79391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53" name="矩形 79392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754" name="矩形 79393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9744" name="椭圆 79394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745" name="任意多边形 79395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746" name="任意多边形 79396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747" name="任意多边形 79397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748" name="任意多边形 79398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749" name="椭圆 79399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750" name="任意多边形 79400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741" name="文本框 79401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42" name="文本框 79402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738" name="任意多边形 79403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739" name="任意多边形 79404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9730" name="组合 79405"/>
              <p:cNvGrpSpPr/>
              <p:nvPr/>
            </p:nvGrpSpPr>
            <p:grpSpPr>
              <a:xfrm>
                <a:off x="3063" y="2065"/>
                <a:ext cx="1477" cy="1610"/>
                <a:chOff x="3087" y="2078"/>
                <a:chExt cx="1453" cy="1586"/>
              </a:xfrm>
            </p:grpSpPr>
            <p:sp>
              <p:nvSpPr>
                <p:cNvPr id="19731" name="文本框 79406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732" name="文本框 79407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733" name="文本框 79408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734" name="文本框 79409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735" name="文本框 79410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736" name="文本框 79411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413" name="组合 79412"/>
          <p:cNvGrpSpPr/>
          <p:nvPr/>
        </p:nvGrpSpPr>
        <p:grpSpPr>
          <a:xfrm>
            <a:off x="4894263" y="652463"/>
            <a:ext cx="3819525" cy="3819525"/>
            <a:chOff x="2472" y="1750"/>
            <a:chExt cx="2406" cy="2406"/>
          </a:xfrm>
        </p:grpSpPr>
        <p:grpSp>
          <p:nvGrpSpPr>
            <p:cNvPr id="19671" name="组合 79413"/>
            <p:cNvGrpSpPr/>
            <p:nvPr/>
          </p:nvGrpSpPr>
          <p:grpSpPr>
            <a:xfrm>
              <a:off x="2472" y="1750"/>
              <a:ext cx="2406" cy="2406"/>
              <a:chOff x="2990" y="1846"/>
              <a:chExt cx="2406" cy="2406"/>
            </a:xfrm>
          </p:grpSpPr>
          <p:sp>
            <p:nvSpPr>
              <p:cNvPr id="19711" name="椭圆 79414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12" name="椭圆 79415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13" name="椭圆 79416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14" name="椭圆 79417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15" name="椭圆 79418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16" name="椭圆 79419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17" name="椭圆 79420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18" name="椭圆 79421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19" name="椭圆 79422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720" name="文本框 79423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21" name="文本框 79424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22" name="文本框 79425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23" name="文本框 79426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24" name="文本框 79427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25" name="文本框 79428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726" name="文本框 79429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672" name="组合 79430"/>
            <p:cNvGrpSpPr/>
            <p:nvPr/>
          </p:nvGrpSpPr>
          <p:grpSpPr>
            <a:xfrm>
              <a:off x="2818" y="1810"/>
              <a:ext cx="1706" cy="2244"/>
              <a:chOff x="2948" y="1716"/>
              <a:chExt cx="1706" cy="2244"/>
            </a:xfrm>
          </p:grpSpPr>
          <p:grpSp>
            <p:nvGrpSpPr>
              <p:cNvPr id="19673" name="组合 79431"/>
              <p:cNvGrpSpPr/>
              <p:nvPr/>
            </p:nvGrpSpPr>
            <p:grpSpPr>
              <a:xfrm>
                <a:off x="2948" y="1716"/>
                <a:ext cx="1706" cy="2244"/>
                <a:chOff x="3786" y="1600"/>
                <a:chExt cx="1706" cy="2244"/>
              </a:xfrm>
            </p:grpSpPr>
            <p:grpSp>
              <p:nvGrpSpPr>
                <p:cNvPr id="19681" name="组合 79432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19684" name="组合 79433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19687" name="组合 79434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19695" name="组合 79435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19699" name="任意多边形 79436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700" name="直接连接符 79437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01" name="直接连接符 79438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02" name="直接连接符 79439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03" name="直接连接符 79440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04" name="任意多边形 79441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705" name="直接连接符 79442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06" name="直接连接符 79443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07" name="直接连接符 79444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08" name="直接连接符 79445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09" name="直接连接符 79446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710" name="直接连接符 79447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19696" name="矩形 79448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697" name="矩形 79449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698" name="矩形 79450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9688" name="椭圆 79451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689" name="任意多边形 79452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690" name="任意多边形 79453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691" name="任意多边形 79454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692" name="任意多边形 79455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693" name="椭圆 79456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694" name="任意多边形 79457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685" name="文本框 79458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686" name="文本框 79459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682" name="任意多边形 79460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683" name="任意多边形 79461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9674" name="组合 79462"/>
              <p:cNvGrpSpPr/>
              <p:nvPr/>
            </p:nvGrpSpPr>
            <p:grpSpPr>
              <a:xfrm>
                <a:off x="3062" y="2053"/>
                <a:ext cx="1477" cy="1610"/>
                <a:chOff x="3087" y="2078"/>
                <a:chExt cx="1453" cy="1586"/>
              </a:xfrm>
            </p:grpSpPr>
            <p:sp>
              <p:nvSpPr>
                <p:cNvPr id="19675" name="文本框 79463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76" name="文本框 79464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77" name="文本框 79465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78" name="文本框 79466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79" name="文本框 79467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80" name="文本框 79468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470" name="组合 79469"/>
          <p:cNvGrpSpPr/>
          <p:nvPr/>
        </p:nvGrpSpPr>
        <p:grpSpPr>
          <a:xfrm>
            <a:off x="4894263" y="652463"/>
            <a:ext cx="3819525" cy="3819525"/>
            <a:chOff x="3132" y="1738"/>
            <a:chExt cx="2406" cy="2406"/>
          </a:xfrm>
        </p:grpSpPr>
        <p:grpSp>
          <p:nvGrpSpPr>
            <p:cNvPr id="19615" name="组合 79470"/>
            <p:cNvGrpSpPr/>
            <p:nvPr/>
          </p:nvGrpSpPr>
          <p:grpSpPr>
            <a:xfrm>
              <a:off x="3132" y="1738"/>
              <a:ext cx="2406" cy="2406"/>
              <a:chOff x="2990" y="1846"/>
              <a:chExt cx="2406" cy="2406"/>
            </a:xfrm>
          </p:grpSpPr>
          <p:sp>
            <p:nvSpPr>
              <p:cNvPr id="19655" name="椭圆 79471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56" name="椭圆 79472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57" name="椭圆 79473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58" name="椭圆 79474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59" name="椭圆 79475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60" name="椭圆 79476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61" name="椭圆 79477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62" name="椭圆 79478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63" name="椭圆 79479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64" name="文本框 79480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5" name="文本框 79481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6" name="文本框 79482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7" name="文本框 79483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8" name="文本框 79484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69" name="文本框 79485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70" name="文本框 79486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616" name="组合 79487"/>
            <p:cNvGrpSpPr/>
            <p:nvPr/>
          </p:nvGrpSpPr>
          <p:grpSpPr>
            <a:xfrm>
              <a:off x="3486" y="1805"/>
              <a:ext cx="1706" cy="2244"/>
              <a:chOff x="2947" y="1716"/>
              <a:chExt cx="1706" cy="2244"/>
            </a:xfrm>
          </p:grpSpPr>
          <p:grpSp>
            <p:nvGrpSpPr>
              <p:cNvPr id="19617" name="组合 79488"/>
              <p:cNvGrpSpPr/>
              <p:nvPr/>
            </p:nvGrpSpPr>
            <p:grpSpPr>
              <a:xfrm rot="1800000">
                <a:off x="2947" y="1716"/>
                <a:ext cx="1706" cy="2244"/>
                <a:chOff x="3786" y="1600"/>
                <a:chExt cx="1706" cy="2244"/>
              </a:xfrm>
            </p:grpSpPr>
            <p:grpSp>
              <p:nvGrpSpPr>
                <p:cNvPr id="19625" name="组合 79489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19628" name="组合 79490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19631" name="组合 79491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19639" name="组合 79492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19643" name="任意多边形 79493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644" name="直接连接符 79494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645" name="直接连接符 79495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646" name="直接连接符 79496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647" name="直接连接符 79497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648" name="任意多边形 79498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649" name="直接连接符 79499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650" name="直接连接符 79500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651" name="直接连接符 79501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652" name="直接连接符 79502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653" name="直接连接符 79503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654" name="直接连接符 79504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19640" name="矩形 79505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641" name="矩形 79506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642" name="矩形 79507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9632" name="椭圆 79508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633" name="任意多边形 79509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634" name="任意多边形 79510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635" name="任意多边形 79511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636" name="任意多边形 79512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637" name="椭圆 79513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638" name="任意多边形 79514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629" name="文本框 79515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630" name="文本框 79516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626" name="任意多边形 79517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627" name="任意多边形 79518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9618" name="组合 79519"/>
              <p:cNvGrpSpPr/>
              <p:nvPr/>
            </p:nvGrpSpPr>
            <p:grpSpPr>
              <a:xfrm>
                <a:off x="3063" y="2065"/>
                <a:ext cx="1477" cy="1610"/>
                <a:chOff x="3087" y="2078"/>
                <a:chExt cx="1453" cy="1586"/>
              </a:xfrm>
            </p:grpSpPr>
            <p:sp>
              <p:nvSpPr>
                <p:cNvPr id="19619" name="文本框 79520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20" name="文本框 79521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21" name="文本框 79522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22" name="文本框 79523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23" name="文本框 79524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624" name="文本框 79525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527" name="组合 79526"/>
          <p:cNvGrpSpPr/>
          <p:nvPr/>
        </p:nvGrpSpPr>
        <p:grpSpPr>
          <a:xfrm>
            <a:off x="4894263" y="652463"/>
            <a:ext cx="3819525" cy="3819525"/>
            <a:chOff x="3038" y="1748"/>
            <a:chExt cx="2406" cy="2406"/>
          </a:xfrm>
        </p:grpSpPr>
        <p:grpSp>
          <p:nvGrpSpPr>
            <p:cNvPr id="19559" name="组合 79527"/>
            <p:cNvGrpSpPr/>
            <p:nvPr/>
          </p:nvGrpSpPr>
          <p:grpSpPr>
            <a:xfrm>
              <a:off x="3038" y="1748"/>
              <a:ext cx="2406" cy="2406"/>
              <a:chOff x="2990" y="1846"/>
              <a:chExt cx="2406" cy="2406"/>
            </a:xfrm>
          </p:grpSpPr>
          <p:sp>
            <p:nvSpPr>
              <p:cNvPr id="19599" name="椭圆 79528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00" name="椭圆 79529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01" name="椭圆 79530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02" name="椭圆 79531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03" name="椭圆 79532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04" name="椭圆 79533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05" name="椭圆 79534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06" name="椭圆 79535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07" name="椭圆 79536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608" name="文本框 79537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09" name="文本框 79538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10" name="文本框 79539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11" name="文本框 79540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12" name="文本框 79541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13" name="文本框 79542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614" name="文本框 79543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60" name="组合 79544"/>
            <p:cNvGrpSpPr/>
            <p:nvPr/>
          </p:nvGrpSpPr>
          <p:grpSpPr>
            <a:xfrm>
              <a:off x="3148" y="2104"/>
              <a:ext cx="2244" cy="1706"/>
              <a:chOff x="2714" y="2009"/>
              <a:chExt cx="2244" cy="1706"/>
            </a:xfrm>
          </p:grpSpPr>
          <p:grpSp>
            <p:nvGrpSpPr>
              <p:cNvPr id="19561" name="组合 79545"/>
              <p:cNvGrpSpPr/>
              <p:nvPr/>
            </p:nvGrpSpPr>
            <p:grpSpPr>
              <a:xfrm rot="3600000">
                <a:off x="2983" y="1740"/>
                <a:ext cx="1706" cy="2244"/>
                <a:chOff x="3786" y="1600"/>
                <a:chExt cx="1706" cy="2244"/>
              </a:xfrm>
            </p:grpSpPr>
            <p:grpSp>
              <p:nvGrpSpPr>
                <p:cNvPr id="19569" name="组合 79546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19572" name="组合 79547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19575" name="组合 79548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19583" name="组合 79549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19587" name="任意多边形 79550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588" name="直接连接符 79551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89" name="直接连接符 79552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90" name="直接连接符 79553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91" name="直接连接符 79554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92" name="任意多边形 79555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593" name="直接连接符 79556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94" name="直接连接符 79557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95" name="直接连接符 79558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96" name="直接连接符 79559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97" name="直接连接符 79560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98" name="直接连接符 79561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19584" name="矩形 79562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585" name="矩形 79563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586" name="矩形 79564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9576" name="椭圆 79565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77" name="任意多边形 79566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578" name="任意多边形 79567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579" name="任意多边形 79568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580" name="任意多边形 79569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581" name="椭圆 79570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82" name="任意多边形 79571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573" name="文本框 79572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74" name="文本框 79573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570" name="任意多边形 79574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571" name="任意多边形 79575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9562" name="组合 79576"/>
              <p:cNvGrpSpPr/>
              <p:nvPr/>
            </p:nvGrpSpPr>
            <p:grpSpPr>
              <a:xfrm>
                <a:off x="3074" y="2065"/>
                <a:ext cx="1477" cy="1610"/>
                <a:chOff x="3087" y="2078"/>
                <a:chExt cx="1453" cy="1586"/>
              </a:xfrm>
            </p:grpSpPr>
            <p:sp>
              <p:nvSpPr>
                <p:cNvPr id="19563" name="文本框 79577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64" name="文本框 79578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65" name="文本框 79579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19566" name="文本框 79580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67" name="文本框 79581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68" name="文本框 79582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584" name="组合 79583"/>
          <p:cNvGrpSpPr/>
          <p:nvPr/>
        </p:nvGrpSpPr>
        <p:grpSpPr>
          <a:xfrm>
            <a:off x="4894263" y="652463"/>
            <a:ext cx="3819525" cy="3819525"/>
            <a:chOff x="3119" y="1914"/>
            <a:chExt cx="2406" cy="2406"/>
          </a:xfrm>
        </p:grpSpPr>
        <p:grpSp>
          <p:nvGrpSpPr>
            <p:cNvPr id="19503" name="组合 79584"/>
            <p:cNvGrpSpPr/>
            <p:nvPr/>
          </p:nvGrpSpPr>
          <p:grpSpPr>
            <a:xfrm>
              <a:off x="3119" y="1914"/>
              <a:ext cx="2406" cy="2406"/>
              <a:chOff x="2990" y="1846"/>
              <a:chExt cx="2406" cy="2406"/>
            </a:xfrm>
          </p:grpSpPr>
          <p:sp>
            <p:nvSpPr>
              <p:cNvPr id="19543" name="椭圆 79585"/>
              <p:cNvSpPr/>
              <p:nvPr/>
            </p:nvSpPr>
            <p:spPr>
              <a:xfrm>
                <a:off x="2990" y="1846"/>
                <a:ext cx="2406" cy="2406"/>
              </a:xfrm>
              <a:prstGeom prst="ellipse">
                <a:avLst/>
              </a:prstGeom>
              <a:solidFill>
                <a:srgbClr val="3333FF"/>
              </a:solidFill>
              <a:ln w="9525">
                <a:noFill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44" name="椭圆 79586"/>
              <p:cNvSpPr/>
              <p:nvPr/>
            </p:nvSpPr>
            <p:spPr>
              <a:xfrm>
                <a:off x="3403" y="2276"/>
                <a:ext cx="1564" cy="1564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45" name="椭圆 79587"/>
              <p:cNvSpPr/>
              <p:nvPr/>
            </p:nvSpPr>
            <p:spPr>
              <a:xfrm>
                <a:off x="3631" y="2508"/>
                <a:ext cx="1108" cy="110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46" name="椭圆 79588"/>
              <p:cNvSpPr/>
              <p:nvPr/>
            </p:nvSpPr>
            <p:spPr>
              <a:xfrm>
                <a:off x="4096" y="36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47" name="椭圆 79589"/>
              <p:cNvSpPr/>
              <p:nvPr/>
            </p:nvSpPr>
            <p:spPr>
              <a:xfrm>
                <a:off x="4096" y="2325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48" name="椭圆 79590"/>
              <p:cNvSpPr/>
              <p:nvPr/>
            </p:nvSpPr>
            <p:spPr>
              <a:xfrm>
                <a:off x="4649" y="3319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49" name="椭圆 79591"/>
              <p:cNvSpPr/>
              <p:nvPr/>
            </p:nvSpPr>
            <p:spPr>
              <a:xfrm>
                <a:off x="3541" y="3324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50" name="椭圆 79592"/>
              <p:cNvSpPr/>
              <p:nvPr/>
            </p:nvSpPr>
            <p:spPr>
              <a:xfrm>
                <a:off x="4674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51" name="椭圆 79593"/>
              <p:cNvSpPr/>
              <p:nvPr/>
            </p:nvSpPr>
            <p:spPr>
              <a:xfrm>
                <a:off x="3533" y="2646"/>
                <a:ext cx="172" cy="172"/>
              </a:xfrm>
              <a:prstGeom prst="ellipse">
                <a:avLst/>
              </a:prstGeom>
              <a:solidFill>
                <a:srgbClr val="FFCC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552" name="文本框 79594"/>
              <p:cNvSpPr txBox="1"/>
              <p:nvPr/>
            </p:nvSpPr>
            <p:spPr>
              <a:xfrm>
                <a:off x="3411" y="2975"/>
                <a:ext cx="24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54000" rIns="54000"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3" name="文本框 79595"/>
              <p:cNvSpPr txBox="1"/>
              <p:nvPr/>
            </p:nvSpPr>
            <p:spPr>
              <a:xfrm>
                <a:off x="4019" y="381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4" name="文本框 79596"/>
              <p:cNvSpPr txBox="1"/>
              <p:nvPr/>
            </p:nvSpPr>
            <p:spPr>
              <a:xfrm>
                <a:off x="4031" y="202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5" name="文本框 79597"/>
              <p:cNvSpPr txBox="1"/>
              <p:nvPr/>
            </p:nvSpPr>
            <p:spPr>
              <a:xfrm>
                <a:off x="3263" y="2443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6" name="文本框 79598"/>
              <p:cNvSpPr txBox="1"/>
              <p:nvPr/>
            </p:nvSpPr>
            <p:spPr>
              <a:xfrm>
                <a:off x="3239" y="3391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7" name="文本框 79599"/>
              <p:cNvSpPr txBox="1"/>
              <p:nvPr/>
            </p:nvSpPr>
            <p:spPr>
              <a:xfrm>
                <a:off x="4739" y="341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58" name="文本框 79600"/>
              <p:cNvSpPr txBox="1"/>
              <p:nvPr/>
            </p:nvSpPr>
            <p:spPr>
              <a:xfrm>
                <a:off x="4811" y="2455"/>
                <a:ext cx="34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9504" name="组合 79601"/>
            <p:cNvGrpSpPr/>
            <p:nvPr/>
          </p:nvGrpSpPr>
          <p:grpSpPr>
            <a:xfrm rot="3600000">
              <a:off x="3497" y="2022"/>
              <a:ext cx="1706" cy="2244"/>
              <a:chOff x="2947" y="1716"/>
              <a:chExt cx="1706" cy="2244"/>
            </a:xfrm>
          </p:grpSpPr>
          <p:grpSp>
            <p:nvGrpSpPr>
              <p:cNvPr id="19505" name="组合 79602"/>
              <p:cNvGrpSpPr/>
              <p:nvPr/>
            </p:nvGrpSpPr>
            <p:grpSpPr>
              <a:xfrm rot="1800000">
                <a:off x="2947" y="1716"/>
                <a:ext cx="1706" cy="2244"/>
                <a:chOff x="3786" y="1600"/>
                <a:chExt cx="1706" cy="2244"/>
              </a:xfrm>
            </p:grpSpPr>
            <p:grpSp>
              <p:nvGrpSpPr>
                <p:cNvPr id="19513" name="组合 79603"/>
                <p:cNvGrpSpPr/>
                <p:nvPr/>
              </p:nvGrpSpPr>
              <p:grpSpPr>
                <a:xfrm>
                  <a:off x="4142" y="2256"/>
                  <a:ext cx="980" cy="1020"/>
                  <a:chOff x="4142" y="2256"/>
                  <a:chExt cx="980" cy="1020"/>
                </a:xfrm>
              </p:grpSpPr>
              <p:grpSp>
                <p:nvGrpSpPr>
                  <p:cNvPr id="19516" name="组合 79604"/>
                  <p:cNvGrpSpPr/>
                  <p:nvPr/>
                </p:nvGrpSpPr>
                <p:grpSpPr>
                  <a:xfrm>
                    <a:off x="4142" y="2259"/>
                    <a:ext cx="980" cy="997"/>
                    <a:chOff x="4142" y="2259"/>
                    <a:chExt cx="980" cy="997"/>
                  </a:xfrm>
                </p:grpSpPr>
                <p:grpSp>
                  <p:nvGrpSpPr>
                    <p:cNvPr id="19519" name="组合 79605"/>
                    <p:cNvGrpSpPr/>
                    <p:nvPr/>
                  </p:nvGrpSpPr>
                  <p:grpSpPr>
                    <a:xfrm>
                      <a:off x="4142" y="2259"/>
                      <a:ext cx="980" cy="997"/>
                      <a:chOff x="4142" y="2259"/>
                      <a:chExt cx="980" cy="997"/>
                    </a:xfrm>
                  </p:grpSpPr>
                  <p:grpSp>
                    <p:nvGrpSpPr>
                      <p:cNvPr id="19527" name="组合 79606"/>
                      <p:cNvGrpSpPr/>
                      <p:nvPr/>
                    </p:nvGrpSpPr>
                    <p:grpSpPr>
                      <a:xfrm rot="-2700000">
                        <a:off x="4142" y="2259"/>
                        <a:ext cx="980" cy="997"/>
                        <a:chOff x="817" y="2506"/>
                        <a:chExt cx="980" cy="997"/>
                      </a:xfrm>
                    </p:grpSpPr>
                    <p:sp>
                      <p:nvSpPr>
                        <p:cNvPr id="19531" name="任意多边形 79607"/>
                        <p:cNvSpPr/>
                        <p:nvPr/>
                      </p:nvSpPr>
                      <p:spPr>
                        <a:xfrm>
                          <a:off x="1369" y="2518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532" name="直接连接符 79608"/>
                        <p:cNvSpPr/>
                        <p:nvPr/>
                      </p:nvSpPr>
                      <p:spPr>
                        <a:xfrm rot="-2700000" flipH="1">
                          <a:off x="1263" y="2565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33" name="直接连接符 79609"/>
                        <p:cNvSpPr/>
                        <p:nvPr/>
                      </p:nvSpPr>
                      <p:spPr>
                        <a:xfrm rot="2700000">
                          <a:off x="1265" y="263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34" name="直接连接符 79610"/>
                        <p:cNvSpPr/>
                        <p:nvPr/>
                      </p:nvSpPr>
                      <p:spPr>
                        <a:xfrm rot="-2700000">
                          <a:off x="897" y="2871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35" name="直接连接符 79611"/>
                        <p:cNvSpPr/>
                        <p:nvPr/>
                      </p:nvSpPr>
                      <p:spPr>
                        <a:xfrm rot="-2700000" flipH="1">
                          <a:off x="1698" y="2987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36" name="任意多边形 79612"/>
                        <p:cNvSpPr/>
                        <p:nvPr/>
                      </p:nvSpPr>
                      <p:spPr>
                        <a:xfrm rot="10800000">
                          <a:off x="817" y="3063"/>
                          <a:ext cx="428" cy="428"/>
                        </a:xfrm>
                        <a:custGeom>
                          <a:avLst/>
                          <a:gdLst/>
                          <a:ahLst/>
                          <a:cxnLst>
                            <a:cxn ang="0">
                              <a:pos x="0" y="0"/>
                            </a:cxn>
                            <a:cxn ang="0">
                              <a:pos x="428" y="428"/>
                            </a:cxn>
                            <a:cxn ang="0">
                              <a:pos x="428" y="428"/>
                            </a:cxn>
                            <a:cxn ang="0">
                              <a:pos x="642" y="0"/>
                            </a:cxn>
                            <a:cxn ang="0">
                              <a:pos x="856" y="428"/>
                            </a:cxn>
                            <a:cxn ang="0">
                              <a:pos x="845" y="563"/>
                            </a:cxn>
                            <a:cxn ang="0">
                              <a:pos x="0" y="0"/>
                            </a:cxn>
                          </a:cxnLst>
                          <a:pathLst>
                            <a:path w="21600" h="21600" fill="none">
                              <a:moveTo>
                                <a:pt x="0" y="0"/>
                              </a:moveTo>
                              <a:cubicBezTo>
                                <a:pt x="11929" y="0"/>
                                <a:pt x="21600" y="9671"/>
                                <a:pt x="21600" y="21600"/>
                              </a:cubicBezTo>
                            </a:path>
                            <a:path w="21600" h="21600" stroke="0">
                              <a:moveTo>
                                <a:pt x="21600" y="21600"/>
                              </a:moveTo>
                              <a:cubicBezTo>
                                <a:pt x="21600" y="9671"/>
                                <a:pt x="26435" y="0"/>
                                <a:pt x="32400" y="0"/>
                              </a:cubicBezTo>
                              <a:cubicBezTo>
                                <a:pt x="38365" y="0"/>
                                <a:pt x="43200" y="9671"/>
                                <a:pt x="43200" y="21600"/>
                              </a:cubicBezTo>
                              <a:cubicBezTo>
                                <a:pt x="43200" y="23991"/>
                                <a:pt x="43006" y="26290"/>
                                <a:pt x="42648" y="28436"/>
                              </a:cubicBezTo>
                              <a:lnTo>
                                <a:pt x="0" y="0"/>
                              </a:lnTo>
                              <a:lnTo>
                                <a:pt x="21600" y="216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>
                            <a:alpha val="100000"/>
                          </a:srgbClr>
                        </a:solidFill>
                        <a:ln w="19050" cap="flat" cmpd="sng">
                          <a:solidFill>
                            <a:schemeClr val="tx1">
                              <a:alpha val="10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9537" name="直接连接符 79613"/>
                        <p:cNvSpPr/>
                        <p:nvPr/>
                      </p:nvSpPr>
                      <p:spPr>
                        <a:xfrm rot="8100000" flipH="1">
                          <a:off x="1233" y="3444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38" name="直接连接符 79614"/>
                        <p:cNvSpPr/>
                        <p:nvPr/>
                      </p:nvSpPr>
                      <p:spPr>
                        <a:xfrm rot="-8100000">
                          <a:off x="1237" y="3370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39" name="直接连接符 79615"/>
                        <p:cNvSpPr/>
                        <p:nvPr/>
                      </p:nvSpPr>
                      <p:spPr>
                        <a:xfrm rot="8100000">
                          <a:off x="1171" y="3138"/>
                          <a:ext cx="546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40" name="直接连接符 79616"/>
                        <p:cNvSpPr/>
                        <p:nvPr/>
                      </p:nvSpPr>
                      <p:spPr>
                        <a:xfrm rot="8100000" flipH="1">
                          <a:off x="798" y="3022"/>
                          <a:ext cx="118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41" name="直接连接符 79617"/>
                        <p:cNvSpPr/>
                        <p:nvPr/>
                      </p:nvSpPr>
                      <p:spPr>
                        <a:xfrm rot="2700000">
                          <a:off x="1619" y="2987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9542" name="直接连接符 79618"/>
                        <p:cNvSpPr/>
                        <p:nvPr/>
                      </p:nvSpPr>
                      <p:spPr>
                        <a:xfrm rot="2700000">
                          <a:off x="884" y="3019"/>
                          <a:ext cx="112" cy="0"/>
                        </a:xfrm>
                        <a:prstGeom prst="line">
                          <a:avLst/>
                        </a:prstGeom>
                        <a:ln w="19050" cap="flat" cmpd="sng">
                          <a:solidFill>
                            <a:schemeClr val="tx1"/>
                          </a:solidFill>
                          <a:prstDash val="solid"/>
                          <a:headEnd type="none" w="med" len="med"/>
                          <a:tailEnd type="none" w="med" len="med"/>
                        </a:ln>
                      </p:spPr>
                    </p:sp>
                  </p:grpSp>
                  <p:sp>
                    <p:nvSpPr>
                      <p:cNvPr id="19528" name="矩形 79619"/>
                      <p:cNvSpPr/>
                      <p:nvPr/>
                    </p:nvSpPr>
                    <p:spPr>
                      <a:xfrm>
                        <a:off x="4335" y="3032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529" name="矩形 79620"/>
                      <p:cNvSpPr/>
                      <p:nvPr/>
                    </p:nvSpPr>
                    <p:spPr>
                      <a:xfrm>
                        <a:off x="4341" y="2380"/>
                        <a:ext cx="592" cy="10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9530" name="矩形 79621"/>
                      <p:cNvSpPr/>
                      <p:nvPr/>
                    </p:nvSpPr>
                    <p:spPr>
                      <a:xfrm>
                        <a:off x="4447" y="2484"/>
                        <a:ext cx="370" cy="55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19050">
                        <a:noFill/>
                      </a:ln>
                    </p:spPr>
                    <p:txBody>
                      <a:bodyPr/>
                      <a:p>
                        <a:pPr eaLnBrk="1" hangingPunct="1"/>
                        <a:endParaRPr lang="zh-CN" altLang="en-US" dirty="0">
                          <a:latin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9520" name="椭圆 79622"/>
                    <p:cNvSpPr/>
                    <p:nvPr/>
                  </p:nvSpPr>
                  <p:spPr>
                    <a:xfrm>
                      <a:off x="4985" y="2524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21" name="任意多边形 79623"/>
                    <p:cNvSpPr/>
                    <p:nvPr/>
                  </p:nvSpPr>
                  <p:spPr>
                    <a:xfrm>
                      <a:off x="4400" y="2551"/>
                      <a:ext cx="584" cy="97"/>
                    </a:xfrm>
                    <a:custGeom>
                      <a:avLst/>
                      <a:gdLst/>
                      <a:ahLst/>
                      <a:cxnLst>
                        <a:cxn ang="0">
                          <a:pos x="584" y="1"/>
                        </a:cxn>
                        <a:cxn ang="0">
                          <a:pos x="248" y="5"/>
                        </a:cxn>
                        <a:cxn ang="0">
                          <a:pos x="40" y="33"/>
                        </a:cxn>
                        <a:cxn ang="0">
                          <a:pos x="8" y="73"/>
                        </a:cxn>
                        <a:cxn ang="0">
                          <a:pos x="28" y="97"/>
                        </a:cxn>
                      </a:cxnLst>
                      <a:pathLst>
                        <a:path w="584" h="97">
                          <a:moveTo>
                            <a:pt x="584" y="1"/>
                          </a:moveTo>
                          <a:cubicBezTo>
                            <a:pt x="461" y="0"/>
                            <a:pt x="339" y="0"/>
                            <a:pt x="248" y="5"/>
                          </a:cubicBezTo>
                          <a:cubicBezTo>
                            <a:pt x="157" y="10"/>
                            <a:pt x="80" y="22"/>
                            <a:pt x="40" y="33"/>
                          </a:cubicBezTo>
                          <a:cubicBezTo>
                            <a:pt x="0" y="44"/>
                            <a:pt x="10" y="62"/>
                            <a:pt x="8" y="73"/>
                          </a:cubicBezTo>
                          <a:cubicBezTo>
                            <a:pt x="6" y="84"/>
                            <a:pt x="25" y="93"/>
                            <a:pt x="28" y="97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522" name="任意多边形 79624"/>
                    <p:cNvSpPr/>
                    <p:nvPr/>
                  </p:nvSpPr>
                  <p:spPr>
                    <a:xfrm>
                      <a:off x="4378" y="264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523" name="任意多边形 79625"/>
                    <p:cNvSpPr/>
                    <p:nvPr/>
                  </p:nvSpPr>
                  <p:spPr>
                    <a:xfrm>
                      <a:off x="4378" y="2768"/>
                      <a:ext cx="511" cy="132"/>
                    </a:xfrm>
                    <a:custGeom>
                      <a:avLst/>
                      <a:gdLst/>
                      <a:ahLst/>
                      <a:cxnLst>
                        <a:cxn ang="0">
                          <a:pos x="454" y="0"/>
                        </a:cxn>
                        <a:cxn ang="0">
                          <a:pos x="470" y="28"/>
                        </a:cxn>
                        <a:cxn ang="0">
                          <a:pos x="206" y="52"/>
                        </a:cxn>
                        <a:cxn ang="0">
                          <a:pos x="26" y="96"/>
                        </a:cxn>
                        <a:cxn ang="0">
                          <a:pos x="50" y="132"/>
                        </a:cxn>
                      </a:cxnLst>
                      <a:pathLst>
                        <a:path w="511" h="132">
                          <a:moveTo>
                            <a:pt x="454" y="0"/>
                          </a:moveTo>
                          <a:cubicBezTo>
                            <a:pt x="482" y="9"/>
                            <a:pt x="511" y="19"/>
                            <a:pt x="470" y="28"/>
                          </a:cubicBezTo>
                          <a:cubicBezTo>
                            <a:pt x="429" y="37"/>
                            <a:pt x="280" y="41"/>
                            <a:pt x="206" y="52"/>
                          </a:cubicBezTo>
                          <a:cubicBezTo>
                            <a:pt x="132" y="63"/>
                            <a:pt x="52" y="83"/>
                            <a:pt x="26" y="96"/>
                          </a:cubicBezTo>
                          <a:cubicBezTo>
                            <a:pt x="0" y="109"/>
                            <a:pt x="25" y="120"/>
                            <a:pt x="50" y="132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524" name="任意多边形 79626"/>
                    <p:cNvSpPr/>
                    <p:nvPr/>
                  </p:nvSpPr>
                  <p:spPr>
                    <a:xfrm>
                      <a:off x="4824" y="2908"/>
                      <a:ext cx="144" cy="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0"/>
                        </a:cxn>
                        <a:cxn ang="0">
                          <a:pos x="144" y="4"/>
                        </a:cxn>
                      </a:cxnLst>
                      <a:pathLst>
                        <a:path w="144" h="4">
                          <a:moveTo>
                            <a:pt x="0" y="0"/>
                          </a:moveTo>
                          <a:cubicBezTo>
                            <a:pt x="60" y="1"/>
                            <a:pt x="120" y="3"/>
                            <a:pt x="144" y="4"/>
                          </a:cubicBezTo>
                        </a:path>
                      </a:pathLst>
                    </a:custGeom>
                    <a:noFill/>
                    <a:ln w="57150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  <p:sp>
                  <p:nvSpPr>
                    <p:cNvPr id="19525" name="椭圆 79627"/>
                    <p:cNvSpPr/>
                    <p:nvPr/>
                  </p:nvSpPr>
                  <p:spPr>
                    <a:xfrm>
                      <a:off x="4969" y="2880"/>
                      <a:ext cx="61" cy="61"/>
                    </a:xfrm>
                    <a:prstGeom prst="ellipse">
                      <a:avLst/>
                    </a:prstGeom>
                    <a:solidFill>
                      <a:srgbClr val="00FFFF"/>
                    </a:solidFill>
                    <a:ln w="254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  <p:txBody>
                    <a:bodyPr/>
                    <a:p>
                      <a:pPr eaLnBrk="1" hangingPunct="1"/>
                      <a:endParaRPr lang="zh-CN" altLang="en-US" dirty="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9526" name="任意多边形 79628"/>
                    <p:cNvSpPr/>
                    <p:nvPr/>
                  </p:nvSpPr>
                  <p:spPr>
                    <a:xfrm>
                      <a:off x="4168" y="2720"/>
                      <a:ext cx="84" cy="304"/>
                    </a:xfrm>
                    <a:custGeom>
                      <a:avLst/>
                      <a:gdLst/>
                      <a:ahLst/>
                      <a:cxnLst>
                        <a:cxn ang="0">
                          <a:pos x="84" y="304"/>
                        </a:cxn>
                        <a:cxn ang="0">
                          <a:pos x="28" y="200"/>
                        </a:cxn>
                        <a:cxn ang="0">
                          <a:pos x="4" y="80"/>
                        </a:cxn>
                        <a:cxn ang="0">
                          <a:pos x="4" y="0"/>
                        </a:cxn>
                      </a:cxnLst>
                      <a:pathLst>
                        <a:path w="84" h="304">
                          <a:moveTo>
                            <a:pt x="84" y="304"/>
                          </a:moveTo>
                          <a:cubicBezTo>
                            <a:pt x="62" y="270"/>
                            <a:pt x="41" y="237"/>
                            <a:pt x="28" y="200"/>
                          </a:cubicBezTo>
                          <a:cubicBezTo>
                            <a:pt x="15" y="163"/>
                            <a:pt x="8" y="113"/>
                            <a:pt x="4" y="80"/>
                          </a:cubicBezTo>
                          <a:cubicBezTo>
                            <a:pt x="0" y="47"/>
                            <a:pt x="2" y="23"/>
                            <a:pt x="4" y="0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chemeClr val="tx1">
                          <a:alpha val="100000"/>
                        </a:schemeClr>
                      </a:solidFill>
                      <a:prstDash val="solid"/>
                      <a:round/>
                      <a:headEnd type="none" w="med" len="med"/>
                      <a:tailEnd type="stealth" w="med" len="med"/>
                    </a:ln>
                  </p:spPr>
                  <p:txBody>
                    <a:bodyPr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517" name="文本框 79629"/>
                  <p:cNvSpPr txBox="1"/>
                  <p:nvPr/>
                </p:nvSpPr>
                <p:spPr>
                  <a:xfrm>
                    <a:off x="4524" y="2256"/>
                    <a:ext cx="240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518" name="文本框 79630"/>
                  <p:cNvSpPr txBox="1"/>
                  <p:nvPr/>
                </p:nvSpPr>
                <p:spPr>
                  <a:xfrm>
                    <a:off x="4512" y="2988"/>
                    <a:ext cx="252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N</a:t>
                    </a:r>
                    <a:endPara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9514" name="任意多边形 79631"/>
                <p:cNvSpPr/>
                <p:nvPr/>
              </p:nvSpPr>
              <p:spPr>
                <a:xfrm>
                  <a:off x="4706" y="1624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515" name="任意多边形 79632"/>
                <p:cNvSpPr/>
                <p:nvPr/>
              </p:nvSpPr>
              <p:spPr>
                <a:xfrm flipH="1">
                  <a:off x="3786" y="1600"/>
                  <a:ext cx="786" cy="2220"/>
                </a:xfrm>
                <a:custGeom>
                  <a:avLst/>
                  <a:gdLst/>
                  <a:ahLst/>
                  <a:cxnLst>
                    <a:cxn ang="0">
                      <a:pos x="14" y="1112"/>
                    </a:cxn>
                    <a:cxn ang="0">
                      <a:pos x="110" y="2120"/>
                    </a:cxn>
                    <a:cxn ang="0">
                      <a:pos x="630" y="1712"/>
                    </a:cxn>
                    <a:cxn ang="0">
                      <a:pos x="782" y="1088"/>
                    </a:cxn>
                    <a:cxn ang="0">
                      <a:pos x="606" y="440"/>
                    </a:cxn>
                    <a:cxn ang="0">
                      <a:pos x="150" y="120"/>
                    </a:cxn>
                    <a:cxn ang="0">
                      <a:pos x="14" y="1160"/>
                    </a:cxn>
                  </a:cxnLst>
                  <a:pathLst>
                    <a:path w="786" h="2220">
                      <a:moveTo>
                        <a:pt x="14" y="1112"/>
                      </a:moveTo>
                      <a:cubicBezTo>
                        <a:pt x="0" y="1616"/>
                        <a:pt x="7" y="2020"/>
                        <a:pt x="110" y="2120"/>
                      </a:cubicBezTo>
                      <a:cubicBezTo>
                        <a:pt x="213" y="2220"/>
                        <a:pt x="518" y="1884"/>
                        <a:pt x="630" y="1712"/>
                      </a:cubicBezTo>
                      <a:cubicBezTo>
                        <a:pt x="742" y="1540"/>
                        <a:pt x="786" y="1300"/>
                        <a:pt x="782" y="1088"/>
                      </a:cubicBezTo>
                      <a:cubicBezTo>
                        <a:pt x="778" y="876"/>
                        <a:pt x="711" y="601"/>
                        <a:pt x="606" y="440"/>
                      </a:cubicBezTo>
                      <a:cubicBezTo>
                        <a:pt x="501" y="279"/>
                        <a:pt x="249" y="0"/>
                        <a:pt x="150" y="120"/>
                      </a:cubicBezTo>
                      <a:cubicBezTo>
                        <a:pt x="51" y="240"/>
                        <a:pt x="20" y="644"/>
                        <a:pt x="14" y="116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>
                      <a:alpha val="100000"/>
                    </a:schemeClr>
                  </a:solidFill>
                  <a:prstDash val="lgDash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9506" name="组合 79633"/>
              <p:cNvGrpSpPr/>
              <p:nvPr/>
            </p:nvGrpSpPr>
            <p:grpSpPr>
              <a:xfrm>
                <a:off x="3063" y="2065"/>
                <a:ext cx="1477" cy="1610"/>
                <a:chOff x="3087" y="2078"/>
                <a:chExt cx="1453" cy="1586"/>
              </a:xfrm>
            </p:grpSpPr>
            <p:sp>
              <p:nvSpPr>
                <p:cNvPr id="19507" name="文本框 79634"/>
                <p:cNvSpPr txBox="1"/>
                <p:nvPr/>
              </p:nvSpPr>
              <p:spPr>
                <a:xfrm>
                  <a:off x="3650" y="33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08" name="文本框 79635"/>
                <p:cNvSpPr txBox="1"/>
                <p:nvPr/>
              </p:nvSpPr>
              <p:spPr>
                <a:xfrm>
                  <a:off x="3638" y="2078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09" name="文本框 79636"/>
                <p:cNvSpPr txBox="1"/>
                <p:nvPr/>
              </p:nvSpPr>
              <p:spPr>
                <a:xfrm>
                  <a:off x="4203" y="3080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10" name="文本框 79637"/>
                <p:cNvSpPr txBox="1"/>
                <p:nvPr/>
              </p:nvSpPr>
              <p:spPr>
                <a:xfrm>
                  <a:off x="3095" y="3085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+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11" name="文本框 79638"/>
                <p:cNvSpPr txBox="1"/>
                <p:nvPr/>
              </p:nvSpPr>
              <p:spPr>
                <a:xfrm>
                  <a:off x="4228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512" name="文本框 79639"/>
                <p:cNvSpPr txBox="1"/>
                <p:nvPr/>
              </p:nvSpPr>
              <p:spPr>
                <a:xfrm>
                  <a:off x="3087" y="2399"/>
                  <a:ext cx="312" cy="2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dirty="0">
                      <a:solidFill>
                        <a:schemeClr val="accent1"/>
                      </a:solidFill>
                      <a:latin typeface="Times New Roman" panose="02020603050405020304" pitchFamily="18" charset="0"/>
                      <a:ea typeface="Times New Roman" panose="02020603050405020304" pitchFamily="18" charset="0"/>
                    </a:rPr>
                    <a:t>•</a:t>
                  </a:r>
                  <a:endParaRPr lang="en-US" altLang="zh-CN" dirty="0">
                    <a:solidFill>
                      <a:schemeClr val="accent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79641" name="组合 79640"/>
          <p:cNvGrpSpPr/>
          <p:nvPr/>
        </p:nvGrpSpPr>
        <p:grpSpPr>
          <a:xfrm>
            <a:off x="6024563" y="4770438"/>
            <a:ext cx="1816100" cy="1735137"/>
            <a:chOff x="3795" y="2796"/>
            <a:chExt cx="1144" cy="1093"/>
          </a:xfrm>
        </p:grpSpPr>
        <p:sp>
          <p:nvSpPr>
            <p:cNvPr id="19497" name="椭圆 79641"/>
            <p:cNvSpPr/>
            <p:nvPr/>
          </p:nvSpPr>
          <p:spPr>
            <a:xfrm>
              <a:off x="3795" y="2913"/>
              <a:ext cx="118" cy="118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498" name="文本框 79642"/>
            <p:cNvSpPr txBox="1"/>
            <p:nvPr/>
          </p:nvSpPr>
          <p:spPr>
            <a:xfrm>
              <a:off x="4007" y="2796"/>
              <a:ext cx="86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phase A</a:t>
              </a:r>
              <a:endParaRPr lang="zh-CN" altLang="en-US" sz="2800" b="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9" name="椭圆 79643"/>
            <p:cNvSpPr/>
            <p:nvPr/>
          </p:nvSpPr>
          <p:spPr>
            <a:xfrm>
              <a:off x="3795" y="3301"/>
              <a:ext cx="118" cy="11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500" name="文本框 79644"/>
            <p:cNvSpPr txBox="1"/>
            <p:nvPr/>
          </p:nvSpPr>
          <p:spPr>
            <a:xfrm>
              <a:off x="4007" y="3184"/>
              <a:ext cx="83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rgbClr val="00FF00"/>
                  </a:solidFill>
                  <a:latin typeface="Times New Roman" panose="02020603050405020304" pitchFamily="18" charset="0"/>
                </a:rPr>
                <a:t>phase B</a:t>
              </a:r>
              <a:endParaRPr lang="zh-CN" altLang="en-US" sz="2800" b="0" dirty="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01" name="椭圆 79645"/>
            <p:cNvSpPr/>
            <p:nvPr/>
          </p:nvSpPr>
          <p:spPr>
            <a:xfrm>
              <a:off x="3795" y="3677"/>
              <a:ext cx="118" cy="118"/>
            </a:xfrm>
            <a:prstGeom prst="ellipse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9502" name="文本框 79646"/>
            <p:cNvSpPr txBox="1"/>
            <p:nvPr/>
          </p:nvSpPr>
          <p:spPr>
            <a:xfrm>
              <a:off x="4007" y="3560"/>
              <a:ext cx="9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phase C</a:t>
              </a:r>
              <a:endParaRPr lang="zh-CN" altLang="en-US" sz="2800" b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9651" name="矩形 79650"/>
          <p:cNvSpPr/>
          <p:nvPr/>
        </p:nvSpPr>
        <p:spPr>
          <a:xfrm>
            <a:off x="0" y="3573463"/>
            <a:ext cx="2843213" cy="5159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Waveform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900113" y="1339850"/>
            <a:ext cx="2568575" cy="1857375"/>
            <a:chOff x="1417" y="2111"/>
            <a:chExt cx="4046" cy="2924"/>
          </a:xfrm>
        </p:grpSpPr>
        <p:sp>
          <p:nvSpPr>
            <p:cNvPr id="19494" name="文本框 1"/>
            <p:cNvSpPr txBox="1"/>
            <p:nvPr/>
          </p:nvSpPr>
          <p:spPr>
            <a:xfrm>
              <a:off x="1417" y="2111"/>
              <a:ext cx="2521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cos</a:t>
              </a: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ωt</a:t>
              </a:r>
              <a:endPara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5" name="文本框 2"/>
            <p:cNvSpPr txBox="1"/>
            <p:nvPr/>
          </p:nvSpPr>
          <p:spPr>
            <a:xfrm>
              <a:off x="1417" y="2905"/>
              <a:ext cx="3899" cy="7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cos(</a:t>
              </a: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ω</a:t>
              </a: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t-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120˚)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6" name="文本框 3"/>
            <p:cNvSpPr txBox="1"/>
            <p:nvPr/>
          </p:nvSpPr>
          <p:spPr>
            <a:xfrm>
              <a:off x="1417" y="3699"/>
              <a:ext cx="4047" cy="1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U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cos(</a:t>
              </a: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ωt-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240˚)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Arial" panose="020B0604020202020204" pitchFamily="34" charset="0"/>
              </a:endParaRPr>
            </a:p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Arial" panose="020B0604020202020204" pitchFamily="34" charset="0"/>
                </a:rPr>
                <a:t>    =</a:t>
              </a: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cos(</a:t>
              </a: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ωt+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120˚)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7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7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7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8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7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7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7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7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7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7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7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7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7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5" dur="500"/>
                                        <p:tgtEl>
                                          <p:spTgt spid="7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8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8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5" dur="500"/>
                                        <p:tgtEl>
                                          <p:spTgt spid="7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5" dur="500"/>
                                        <p:tgtEl>
                                          <p:spTgt spid="7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5" dur="500"/>
                                        <p:tgtEl>
                                          <p:spTgt spid="7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8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5" dur="500"/>
                                        <p:tgtEl>
                                          <p:spTgt spid="7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8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8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5" dur="500"/>
                                        <p:tgtEl>
                                          <p:spTgt spid="7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8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8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5" dur="500"/>
                                        <p:tgtEl>
                                          <p:spTgt spid="7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8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5" dur="500"/>
                                        <p:tgtEl>
                                          <p:spTgt spid="7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7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7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8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8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83" grpId="0"/>
      <p:bldP spid="77787" grpId="0" animBg="1"/>
      <p:bldP spid="7965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矩形 64513"/>
          <p:cNvSpPr/>
          <p:nvPr/>
        </p:nvSpPr>
        <p:spPr>
          <a:xfrm>
            <a:off x="468313" y="333375"/>
            <a:ext cx="1793240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Example 2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4515" name="组合 64514"/>
          <p:cNvGrpSpPr/>
          <p:nvPr/>
        </p:nvGrpSpPr>
        <p:grpSpPr>
          <a:xfrm>
            <a:off x="827088" y="836613"/>
            <a:ext cx="3819525" cy="2176462"/>
            <a:chOff x="2880" y="650"/>
            <a:chExt cx="2406" cy="1371"/>
          </a:xfrm>
        </p:grpSpPr>
        <p:sp>
          <p:nvSpPr>
            <p:cNvPr id="57356" name="直接连接符 64515"/>
            <p:cNvSpPr/>
            <p:nvPr/>
          </p:nvSpPr>
          <p:spPr>
            <a:xfrm>
              <a:off x="4273" y="820"/>
              <a:ext cx="0" cy="105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57" name="直接连接符 64516"/>
            <p:cNvSpPr/>
            <p:nvPr/>
          </p:nvSpPr>
          <p:spPr>
            <a:xfrm>
              <a:off x="2925" y="820"/>
              <a:ext cx="1575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58" name="直接连接符 64517"/>
            <p:cNvSpPr/>
            <p:nvPr/>
          </p:nvSpPr>
          <p:spPr>
            <a:xfrm flipV="1">
              <a:off x="2942" y="1348"/>
              <a:ext cx="132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59" name="直接连接符 64518"/>
            <p:cNvSpPr/>
            <p:nvPr/>
          </p:nvSpPr>
          <p:spPr>
            <a:xfrm>
              <a:off x="2944" y="1876"/>
              <a:ext cx="206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60" name="矩形 64519"/>
            <p:cNvSpPr/>
            <p:nvPr/>
          </p:nvSpPr>
          <p:spPr>
            <a:xfrm>
              <a:off x="4213" y="1444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7361" name="直接连接符 64520"/>
            <p:cNvSpPr/>
            <p:nvPr/>
          </p:nvSpPr>
          <p:spPr>
            <a:xfrm>
              <a:off x="5005" y="820"/>
              <a:ext cx="0" cy="105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62" name="矩形 64521"/>
            <p:cNvSpPr/>
            <p:nvPr/>
          </p:nvSpPr>
          <p:spPr>
            <a:xfrm>
              <a:off x="4945" y="1180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7363" name="矩形 64522"/>
            <p:cNvSpPr/>
            <p:nvPr/>
          </p:nvSpPr>
          <p:spPr>
            <a:xfrm>
              <a:off x="4213" y="964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7364" name="文本框 64523"/>
            <p:cNvSpPr txBox="1"/>
            <p:nvPr/>
          </p:nvSpPr>
          <p:spPr>
            <a:xfrm>
              <a:off x="3943" y="964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5" name="文本框 64524"/>
            <p:cNvSpPr txBox="1"/>
            <p:nvPr/>
          </p:nvSpPr>
          <p:spPr>
            <a:xfrm>
              <a:off x="3937" y="1444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6" name="文本框 64525"/>
            <p:cNvSpPr txBox="1"/>
            <p:nvPr/>
          </p:nvSpPr>
          <p:spPr>
            <a:xfrm>
              <a:off x="5053" y="1204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7" name="椭圆 64526"/>
            <p:cNvSpPr/>
            <p:nvPr/>
          </p:nvSpPr>
          <p:spPr>
            <a:xfrm>
              <a:off x="3396" y="676"/>
              <a:ext cx="295" cy="295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68" name="直接连接符 64527"/>
            <p:cNvSpPr/>
            <p:nvPr/>
          </p:nvSpPr>
          <p:spPr>
            <a:xfrm flipH="1" flipV="1">
              <a:off x="4476" y="682"/>
              <a:ext cx="192" cy="111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69" name="椭圆 64528"/>
            <p:cNvSpPr/>
            <p:nvPr/>
          </p:nvSpPr>
          <p:spPr>
            <a:xfrm>
              <a:off x="4656" y="787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7370" name="任意多边形 64529"/>
            <p:cNvSpPr/>
            <p:nvPr/>
          </p:nvSpPr>
          <p:spPr>
            <a:xfrm rot="-5400000">
              <a:off x="4507" y="676"/>
              <a:ext cx="201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1" y="132"/>
                </a:cxn>
                <a:cxn ang="0">
                  <a:pos x="201" y="132"/>
                </a:cxn>
                <a:cxn ang="0">
                  <a:pos x="302" y="0"/>
                </a:cxn>
                <a:cxn ang="0">
                  <a:pos x="402" y="132"/>
                </a:cxn>
                <a:cxn ang="0">
                  <a:pos x="397" y="174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</a:path>
                <a:path w="21600" h="21600" stroke="0">
                  <a:moveTo>
                    <a:pt x="21600" y="21600"/>
                  </a:moveTo>
                  <a:cubicBezTo>
                    <a:pt x="21600" y="9671"/>
                    <a:pt x="26435" y="0"/>
                    <a:pt x="32400" y="0"/>
                  </a:cubicBezTo>
                  <a:cubicBezTo>
                    <a:pt x="38365" y="0"/>
                    <a:pt x="43200" y="9671"/>
                    <a:pt x="43200" y="21600"/>
                  </a:cubicBezTo>
                  <a:cubicBezTo>
                    <a:pt x="43200" y="23991"/>
                    <a:pt x="43006" y="26290"/>
                    <a:pt x="42648" y="28436"/>
                  </a:cubicBez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71" name="直接连接符 64530"/>
            <p:cNvSpPr/>
            <p:nvPr/>
          </p:nvSpPr>
          <p:spPr>
            <a:xfrm>
              <a:off x="4707" y="817"/>
              <a:ext cx="30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72" name="椭圆 64531"/>
            <p:cNvSpPr/>
            <p:nvPr/>
          </p:nvSpPr>
          <p:spPr>
            <a:xfrm>
              <a:off x="2880" y="793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7373" name="椭圆 64532"/>
            <p:cNvSpPr/>
            <p:nvPr/>
          </p:nvSpPr>
          <p:spPr>
            <a:xfrm>
              <a:off x="2886" y="1318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7374" name="椭圆 64533"/>
            <p:cNvSpPr/>
            <p:nvPr/>
          </p:nvSpPr>
          <p:spPr>
            <a:xfrm>
              <a:off x="2898" y="1849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7375" name="椭圆 64534"/>
            <p:cNvSpPr/>
            <p:nvPr/>
          </p:nvSpPr>
          <p:spPr>
            <a:xfrm>
              <a:off x="3402" y="1180"/>
              <a:ext cx="295" cy="295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76" name="椭圆 64535"/>
            <p:cNvSpPr/>
            <p:nvPr/>
          </p:nvSpPr>
          <p:spPr>
            <a:xfrm>
              <a:off x="3414" y="1726"/>
              <a:ext cx="295" cy="295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377" name="文本框 64536"/>
            <p:cNvSpPr txBox="1"/>
            <p:nvPr/>
          </p:nvSpPr>
          <p:spPr>
            <a:xfrm>
              <a:off x="4515" y="826"/>
              <a:ext cx="22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4538" name="文本框 64537"/>
          <p:cNvSpPr txBox="1"/>
          <p:nvPr/>
        </p:nvSpPr>
        <p:spPr>
          <a:xfrm>
            <a:off x="4450080" y="147955"/>
            <a:ext cx="45681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In circuit,source is balanced,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When the switch S is closed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reading of ammeter is 5A.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539" name="文本框 64538"/>
          <p:cNvSpPr txBox="1"/>
          <p:nvPr/>
        </p:nvSpPr>
        <p:spPr>
          <a:xfrm>
            <a:off x="4647565" y="1319530"/>
            <a:ext cx="437070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571500" indent="-571500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Fnd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: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The reading of each ammeter after switch S isopened</a:t>
            </a:r>
            <a:endParaRPr b="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540" name="矩形 64539"/>
          <p:cNvSpPr/>
          <p:nvPr/>
        </p:nvSpPr>
        <p:spPr>
          <a:xfrm>
            <a:off x="4572000" y="2565400"/>
            <a:ext cx="1565275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Solution: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41" name="文本框 64540"/>
          <p:cNvSpPr txBox="1"/>
          <p:nvPr/>
        </p:nvSpPr>
        <p:spPr>
          <a:xfrm>
            <a:off x="744855" y="3317875"/>
            <a:ext cx="67500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     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switch S is opened, the current in ammeter A</a:t>
            </a:r>
            <a:r>
              <a:rPr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same as that when the load is balanced.The current in A</a:t>
            </a:r>
            <a:r>
              <a:rPr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</a:t>
            </a:r>
            <a:r>
              <a:rPr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equivalent to the phase current when the load is balanced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542" name="文本框 64541"/>
          <p:cNvSpPr txBox="1"/>
          <p:nvPr/>
        </p:nvSpPr>
        <p:spPr>
          <a:xfrm>
            <a:off x="1013460" y="5083175"/>
            <a:ext cx="4122420" cy="607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Reading of 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ammeter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5A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4547" name="组合 64546"/>
          <p:cNvGrpSpPr/>
          <p:nvPr/>
        </p:nvGrpSpPr>
        <p:grpSpPr>
          <a:xfrm>
            <a:off x="1041400" y="5805170"/>
            <a:ext cx="6337935" cy="549275"/>
            <a:chOff x="1176" y="3420"/>
            <a:chExt cx="3380" cy="360"/>
          </a:xfrm>
        </p:grpSpPr>
        <p:sp>
          <p:nvSpPr>
            <p:cNvPr id="57354" name="文本框 64542"/>
            <p:cNvSpPr txBox="1"/>
            <p:nvPr/>
          </p:nvSpPr>
          <p:spPr>
            <a:xfrm>
              <a:off x="1176" y="3430"/>
              <a:ext cx="2010" cy="3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b="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+mn-ea"/>
                </a:rPr>
                <a:t>Reading </a:t>
              </a:r>
              <a:r>
                <a:rPr b="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  <a:cs typeface="Times New Roman" panose="02020603050405020304" pitchFamily="18" charset="0"/>
                  <a:sym typeface="+mn-ea"/>
                </a:rPr>
                <a:t>ammeter 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7355" name="对象 64543"/>
            <p:cNvGraphicFramePr/>
            <p:nvPr/>
          </p:nvGraphicFramePr>
          <p:xfrm>
            <a:off x="3059" y="3420"/>
            <a:ext cx="1497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" imgW="826135" imgH="198120" progId="Equation.3">
                    <p:embed/>
                  </p:oleObj>
                </mc:Choice>
                <mc:Fallback>
                  <p:oleObj name="" r:id="rId1" imgW="826135" imgH="19812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59" y="3420"/>
                          <a:ext cx="1497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"/>
                                        <p:tgtEl>
                                          <p:spTgt spid="6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ldLvl="0" animBg="1"/>
      <p:bldP spid="64538" grpId="0"/>
      <p:bldP spid="64539" grpId="0"/>
      <p:bldP spid="64540" grpId="0" bldLvl="0" animBg="1"/>
      <p:bldP spid="64541" grpId="0"/>
      <p:bldP spid="645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文本框 63489"/>
          <p:cNvSpPr txBox="1"/>
          <p:nvPr/>
        </p:nvSpPr>
        <p:spPr>
          <a:xfrm>
            <a:off x="396240" y="1099820"/>
            <a:ext cx="7132320" cy="52197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spcBef>
                <a:spcPts val="0"/>
              </a:spcBef>
              <a:buClrTx/>
              <a:buSzTx/>
            </a:pPr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</a:rPr>
              <a:t>1. Power of balanced three-phase circuit</a:t>
            </a:r>
            <a:endParaRPr lang="en-US" altLang="zh-CN" sz="2800" i="1" dirty="0">
              <a:solidFill>
                <a:schemeClr val="bg1"/>
              </a:solidFill>
              <a:ea typeface="仿宋_GB2312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63491" name="文本框 63490"/>
          <p:cNvSpPr txBox="1"/>
          <p:nvPr/>
        </p:nvSpPr>
        <p:spPr>
          <a:xfrm>
            <a:off x="883285" y="311150"/>
            <a:ext cx="7174865" cy="583565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3200" i="1" dirty="0">
                <a:solidFill>
                  <a:schemeClr val="bg1"/>
                </a:solidFill>
                <a:latin typeface="+mn-lt"/>
                <a:ea typeface="仿宋_GB2312" panose="02010609030101010101" pitchFamily="49" charset="-122"/>
                <a:cs typeface="+mn-lt"/>
              </a:rPr>
              <a:t>6.4  Power of three-phase cicuit </a:t>
            </a:r>
            <a:endParaRPr lang="en-US" altLang="zh-CN" sz="3200" i="1" dirty="0">
              <a:solidFill>
                <a:schemeClr val="bg1"/>
              </a:solidFill>
              <a:latin typeface="+mn-lt"/>
              <a:ea typeface="仿宋_GB2312" panose="02010609030101010101" pitchFamily="49" charset="-122"/>
              <a:cs typeface="+mn-lt"/>
            </a:endParaRPr>
          </a:p>
        </p:txBody>
      </p:sp>
      <p:sp>
        <p:nvSpPr>
          <p:cNvPr id="63493" name="文本框 63492"/>
          <p:cNvSpPr txBox="1"/>
          <p:nvPr/>
        </p:nvSpPr>
        <p:spPr>
          <a:xfrm>
            <a:off x="4427538" y="1916113"/>
            <a:ext cx="24479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3494" name="文本框 63493"/>
          <p:cNvSpPr txBox="1"/>
          <p:nvPr/>
        </p:nvSpPr>
        <p:spPr>
          <a:xfrm>
            <a:off x="611505" y="2853055"/>
            <a:ext cx="61448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Three-phase total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：</a:t>
            </a:r>
            <a:r>
              <a:rPr lang="zh-CN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=3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=3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3496" name="对象 63495"/>
          <p:cNvGraphicFramePr/>
          <p:nvPr/>
        </p:nvGraphicFramePr>
        <p:xfrm>
          <a:off x="684213" y="4652963"/>
          <a:ext cx="6769100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" imgW="2360930" imgH="431800" progId="Equation.3">
                  <p:embed/>
                </p:oleObj>
              </mc:Choice>
              <mc:Fallback>
                <p:oleObj name="" r:id="rId1" imgW="2360930" imgH="4318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4652963"/>
                        <a:ext cx="6769100" cy="123348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997A99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5" name="文本框 63514"/>
          <p:cNvSpPr txBox="1"/>
          <p:nvPr/>
        </p:nvSpPr>
        <p:spPr>
          <a:xfrm>
            <a:off x="489585" y="1989455"/>
            <a:ext cx="2930525" cy="460375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Average power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516" name="直接连接符 63515"/>
          <p:cNvSpPr/>
          <p:nvPr/>
        </p:nvSpPr>
        <p:spPr>
          <a:xfrm>
            <a:off x="3419475" y="2205038"/>
            <a:ext cx="792163" cy="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63568" name="组合 63567"/>
          <p:cNvGrpSpPr/>
          <p:nvPr/>
        </p:nvGrpSpPr>
        <p:grpSpPr>
          <a:xfrm>
            <a:off x="6877050" y="2060575"/>
            <a:ext cx="1547813" cy="2244725"/>
            <a:chOff x="4785" y="1500"/>
            <a:chExt cx="975" cy="1414"/>
          </a:xfrm>
        </p:grpSpPr>
        <p:sp>
          <p:nvSpPr>
            <p:cNvPr id="58379" name="椭圆 63526"/>
            <p:cNvSpPr/>
            <p:nvPr/>
          </p:nvSpPr>
          <p:spPr>
            <a:xfrm>
              <a:off x="5713" y="2330"/>
              <a:ext cx="47" cy="4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8380" name="文本框 63527"/>
            <p:cNvSpPr txBox="1"/>
            <p:nvPr/>
          </p:nvSpPr>
          <p:spPr>
            <a:xfrm>
              <a:off x="4830" y="1570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A’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81" name="文本框 63535"/>
            <p:cNvSpPr txBox="1"/>
            <p:nvPr/>
          </p:nvSpPr>
          <p:spPr>
            <a:xfrm>
              <a:off x="4830" y="2069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B’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82" name="文本框 63543"/>
            <p:cNvSpPr txBox="1"/>
            <p:nvPr/>
          </p:nvSpPr>
          <p:spPr>
            <a:xfrm>
              <a:off x="4785" y="2614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C’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83" name="矩形 63551"/>
            <p:cNvSpPr/>
            <p:nvPr/>
          </p:nvSpPr>
          <p:spPr>
            <a:xfrm>
              <a:off x="5252" y="1782"/>
              <a:ext cx="272" cy="10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8384" name="矩形 63552"/>
            <p:cNvSpPr/>
            <p:nvPr/>
          </p:nvSpPr>
          <p:spPr>
            <a:xfrm>
              <a:off x="5252" y="2302"/>
              <a:ext cx="272" cy="10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8385" name="矩形 63553"/>
            <p:cNvSpPr/>
            <p:nvPr/>
          </p:nvSpPr>
          <p:spPr>
            <a:xfrm>
              <a:off x="5236" y="2812"/>
              <a:ext cx="272" cy="10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8386" name="直接连接符 63554"/>
            <p:cNvSpPr/>
            <p:nvPr/>
          </p:nvSpPr>
          <p:spPr>
            <a:xfrm>
              <a:off x="4816" y="1839"/>
              <a:ext cx="436" cy="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7" name="直接连接符 63555"/>
            <p:cNvSpPr/>
            <p:nvPr/>
          </p:nvSpPr>
          <p:spPr>
            <a:xfrm>
              <a:off x="5524" y="1839"/>
              <a:ext cx="208" cy="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8" name="直接连接符 63556"/>
            <p:cNvSpPr/>
            <p:nvPr/>
          </p:nvSpPr>
          <p:spPr>
            <a:xfrm>
              <a:off x="4804" y="2354"/>
              <a:ext cx="440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89" name="直接连接符 63557"/>
            <p:cNvSpPr/>
            <p:nvPr/>
          </p:nvSpPr>
          <p:spPr>
            <a:xfrm>
              <a:off x="5529" y="2354"/>
              <a:ext cx="20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0" name="直接连接符 63558"/>
            <p:cNvSpPr/>
            <p:nvPr/>
          </p:nvSpPr>
          <p:spPr>
            <a:xfrm>
              <a:off x="4800" y="2874"/>
              <a:ext cx="436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1" name="直接连接符 63559"/>
            <p:cNvSpPr/>
            <p:nvPr/>
          </p:nvSpPr>
          <p:spPr>
            <a:xfrm>
              <a:off x="5508" y="2871"/>
              <a:ext cx="22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2" name="直接连接符 63560"/>
            <p:cNvSpPr/>
            <p:nvPr/>
          </p:nvSpPr>
          <p:spPr>
            <a:xfrm>
              <a:off x="5732" y="1839"/>
              <a:ext cx="1" cy="1043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3" name="文本框 63564"/>
            <p:cNvSpPr txBox="1"/>
            <p:nvPr/>
          </p:nvSpPr>
          <p:spPr>
            <a:xfrm>
              <a:off x="5266" y="1500"/>
              <a:ext cx="3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94" name="文本框 63565"/>
            <p:cNvSpPr txBox="1"/>
            <p:nvPr/>
          </p:nvSpPr>
          <p:spPr>
            <a:xfrm>
              <a:off x="5276" y="2032"/>
              <a:ext cx="3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395" name="文本框 63566"/>
            <p:cNvSpPr txBox="1"/>
            <p:nvPr/>
          </p:nvSpPr>
          <p:spPr>
            <a:xfrm>
              <a:off x="5260" y="2545"/>
              <a:ext cx="3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10920" y="3707130"/>
            <a:ext cx="5217795" cy="639763"/>
            <a:chOff x="1391" y="5693"/>
            <a:chExt cx="8217" cy="1008"/>
          </a:xfrm>
        </p:grpSpPr>
        <p:graphicFrame>
          <p:nvGraphicFramePr>
            <p:cNvPr id="3" name="对象 2"/>
            <p:cNvGraphicFramePr/>
            <p:nvPr/>
          </p:nvGraphicFramePr>
          <p:xfrm>
            <a:off x="2806" y="5693"/>
            <a:ext cx="6802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3" imgW="1553210" imgH="231140" progId="Equation.3">
                    <p:embed/>
                  </p:oleObj>
                </mc:Choice>
                <mc:Fallback>
                  <p:oleObj name="" r:id="rId3" imgW="1553210" imgH="23114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06" y="5693"/>
                          <a:ext cx="6802" cy="10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/>
            <p:cNvSpPr txBox="1"/>
            <p:nvPr/>
          </p:nvSpPr>
          <p:spPr>
            <a:xfrm>
              <a:off x="1391" y="5853"/>
              <a:ext cx="3320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 connection: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9" dur="10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3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3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20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ldLvl="0" animBg="1"/>
      <p:bldP spid="63491" grpId="0" bldLvl="0" animBg="1"/>
      <p:bldP spid="63493" grpId="0"/>
      <p:bldP spid="63494" grpId="0"/>
      <p:bldP spid="63515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7347" name="对象 57346"/>
          <p:cNvGraphicFramePr/>
          <p:nvPr/>
        </p:nvGraphicFramePr>
        <p:xfrm>
          <a:off x="395288" y="1499235"/>
          <a:ext cx="604837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" imgW="2373630" imgH="431800" progId="Equation.3">
                  <p:embed/>
                </p:oleObj>
              </mc:Choice>
              <mc:Fallback>
                <p:oleObj name="" r:id="rId1" imgW="2373630" imgH="4318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1499235"/>
                        <a:ext cx="6048375" cy="10969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997A99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文本框 57349"/>
          <p:cNvSpPr txBox="1"/>
          <p:nvPr/>
        </p:nvSpPr>
        <p:spPr>
          <a:xfrm>
            <a:off x="247333" y="2924175"/>
            <a:ext cx="1011555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Note: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1" name="文本框 57350"/>
          <p:cNvSpPr txBox="1"/>
          <p:nvPr/>
        </p:nvSpPr>
        <p:spPr>
          <a:xfrm>
            <a:off x="1258888" y="3068320"/>
            <a:ext cx="6911975" cy="14204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76250" indent="-476250"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Phase Angle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of phase ccurrent and phase voltage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(impedance Angle)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t's not the phase difference between line voltage and line current.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352" name="矩形 57351"/>
          <p:cNvSpPr/>
          <p:nvPr/>
        </p:nvSpPr>
        <p:spPr>
          <a:xfrm>
            <a:off x="1259205" y="4488498"/>
            <a:ext cx="7518400" cy="1494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76250" indent="-476250"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(2)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 is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power factor of each phase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three-phase power factor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in balanced three-phase system: 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476250" indent="-476250" eaLnBrk="1" hangingPunct="1">
              <a:lnSpc>
                <a:spcPct val="120000"/>
              </a:lnSpc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57388" name="组合 57387"/>
          <p:cNvGrpSpPr/>
          <p:nvPr/>
        </p:nvGrpSpPr>
        <p:grpSpPr>
          <a:xfrm>
            <a:off x="6804025" y="115888"/>
            <a:ext cx="2051050" cy="2160587"/>
            <a:chOff x="4468" y="255"/>
            <a:chExt cx="1292" cy="1361"/>
          </a:xfrm>
        </p:grpSpPr>
        <p:sp>
          <p:nvSpPr>
            <p:cNvPr id="59400" name="直接连接符 57358"/>
            <p:cNvSpPr/>
            <p:nvPr/>
          </p:nvSpPr>
          <p:spPr>
            <a:xfrm>
              <a:off x="4558" y="572"/>
              <a:ext cx="750" cy="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01" name="直接连接符 57359"/>
            <p:cNvSpPr/>
            <p:nvPr/>
          </p:nvSpPr>
          <p:spPr>
            <a:xfrm>
              <a:off x="4513" y="1071"/>
              <a:ext cx="680" cy="9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9402" name="任意多边形 57360"/>
            <p:cNvSpPr/>
            <p:nvPr/>
          </p:nvSpPr>
          <p:spPr>
            <a:xfrm flipH="1">
              <a:off x="4513" y="1081"/>
              <a:ext cx="1112" cy="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89"/>
                </a:cxn>
                <a:cxn ang="0">
                  <a:pos x="1112" y="489"/>
                </a:cxn>
              </a:cxnLst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9403" name="椭圆 57361"/>
            <p:cNvSpPr/>
            <p:nvPr/>
          </p:nvSpPr>
          <p:spPr>
            <a:xfrm>
              <a:off x="4513" y="572"/>
              <a:ext cx="41" cy="39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9404" name="椭圆 57362"/>
            <p:cNvSpPr/>
            <p:nvPr/>
          </p:nvSpPr>
          <p:spPr>
            <a:xfrm>
              <a:off x="4468" y="1071"/>
              <a:ext cx="41" cy="3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9405" name="椭圆 57363"/>
            <p:cNvSpPr/>
            <p:nvPr/>
          </p:nvSpPr>
          <p:spPr>
            <a:xfrm>
              <a:off x="4513" y="1570"/>
              <a:ext cx="41" cy="3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9406" name="文本框 57364"/>
            <p:cNvSpPr txBox="1"/>
            <p:nvPr/>
          </p:nvSpPr>
          <p:spPr>
            <a:xfrm>
              <a:off x="4604" y="255"/>
              <a:ext cx="36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A’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07" name="文本框 57365"/>
            <p:cNvSpPr txBox="1"/>
            <p:nvPr/>
          </p:nvSpPr>
          <p:spPr>
            <a:xfrm>
              <a:off x="4558" y="754"/>
              <a:ext cx="40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B’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08" name="文本框 57366"/>
            <p:cNvSpPr txBox="1"/>
            <p:nvPr/>
          </p:nvSpPr>
          <p:spPr>
            <a:xfrm>
              <a:off x="4558" y="1328"/>
              <a:ext cx="40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C’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9409" name="组合 57369"/>
            <p:cNvGrpSpPr/>
            <p:nvPr/>
          </p:nvGrpSpPr>
          <p:grpSpPr>
            <a:xfrm rot="-1800000">
              <a:off x="5422" y="531"/>
              <a:ext cx="89" cy="577"/>
              <a:chOff x="4116" y="2366"/>
              <a:chExt cx="102" cy="706"/>
            </a:xfrm>
          </p:grpSpPr>
          <p:sp>
            <p:nvSpPr>
              <p:cNvPr id="59424" name="矩形 57370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425" name="直接连接符 57371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426" name="直接连接符 57372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9410" name="组合 57373"/>
            <p:cNvGrpSpPr/>
            <p:nvPr/>
          </p:nvGrpSpPr>
          <p:grpSpPr>
            <a:xfrm rot="5400000">
              <a:off x="5269" y="764"/>
              <a:ext cx="84" cy="613"/>
              <a:chOff x="4116" y="2366"/>
              <a:chExt cx="102" cy="706"/>
            </a:xfrm>
          </p:grpSpPr>
          <p:sp>
            <p:nvSpPr>
              <p:cNvPr id="59421" name="矩形 57374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422" name="直接连接符 57375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423" name="直接连接符 57376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59411" name="组合 57377"/>
            <p:cNvGrpSpPr/>
            <p:nvPr/>
          </p:nvGrpSpPr>
          <p:grpSpPr>
            <a:xfrm rot="1800000">
              <a:off x="5118" y="528"/>
              <a:ext cx="88" cy="578"/>
              <a:chOff x="4116" y="2366"/>
              <a:chExt cx="102" cy="706"/>
            </a:xfrm>
          </p:grpSpPr>
          <p:sp>
            <p:nvSpPr>
              <p:cNvPr id="59418" name="矩形 57378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419" name="直接连接符 57379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9420" name="直接连接符 57380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9412" name="椭圆 57381"/>
            <p:cNvSpPr/>
            <p:nvPr/>
          </p:nvSpPr>
          <p:spPr>
            <a:xfrm>
              <a:off x="5598" y="1052"/>
              <a:ext cx="39" cy="3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9413" name="文本框 57382"/>
            <p:cNvSpPr txBox="1"/>
            <p:nvPr/>
          </p:nvSpPr>
          <p:spPr>
            <a:xfrm>
              <a:off x="5179" y="108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14" name="文本框 57383"/>
            <p:cNvSpPr txBox="1"/>
            <p:nvPr/>
          </p:nvSpPr>
          <p:spPr>
            <a:xfrm>
              <a:off x="4874" y="630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15" name="文本框 57384"/>
            <p:cNvSpPr txBox="1"/>
            <p:nvPr/>
          </p:nvSpPr>
          <p:spPr>
            <a:xfrm>
              <a:off x="5505" y="620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16" name="椭圆 57385"/>
            <p:cNvSpPr/>
            <p:nvPr/>
          </p:nvSpPr>
          <p:spPr>
            <a:xfrm>
              <a:off x="5290" y="559"/>
              <a:ext cx="39" cy="3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59417" name="椭圆 57386"/>
            <p:cNvSpPr/>
            <p:nvPr/>
          </p:nvSpPr>
          <p:spPr>
            <a:xfrm>
              <a:off x="4991" y="1062"/>
              <a:ext cx="39" cy="3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2630" y="469900"/>
            <a:ext cx="5562600" cy="681990"/>
            <a:chOff x="1138" y="740"/>
            <a:chExt cx="8760" cy="1074"/>
          </a:xfrm>
        </p:grpSpPr>
        <p:graphicFrame>
          <p:nvGraphicFramePr>
            <p:cNvPr id="57346" name="对象 57345"/>
            <p:cNvGraphicFramePr/>
            <p:nvPr/>
          </p:nvGraphicFramePr>
          <p:xfrm>
            <a:off x="2640" y="740"/>
            <a:ext cx="7258" cy="1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3" imgW="1553210" imgH="231140" progId="Equation.3">
                    <p:embed/>
                  </p:oleObj>
                </mc:Choice>
                <mc:Fallback>
                  <p:oleObj name="" r:id="rId3" imgW="1553210" imgH="23114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0" y="740"/>
                          <a:ext cx="7258" cy="10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138" y="903"/>
              <a:ext cx="3368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△ </a:t>
              </a: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connection: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 bldLvl="0" animBg="1"/>
      <p:bldP spid="57351" grpId="0"/>
      <p:bldP spid="5735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9" name="文本框 62468"/>
          <p:cNvSpPr txBox="1"/>
          <p:nvPr/>
        </p:nvSpPr>
        <p:spPr>
          <a:xfrm>
            <a:off x="611505" y="528955"/>
            <a:ext cx="3527425" cy="460375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Reactive power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470" name="文本框 62469"/>
          <p:cNvSpPr txBox="1"/>
          <p:nvPr/>
        </p:nvSpPr>
        <p:spPr>
          <a:xfrm>
            <a:off x="4882833" y="549275"/>
            <a:ext cx="3600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Q=Q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+Q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+Q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= 3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800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endParaRPr lang="en-US" altLang="zh-CN" sz="2800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2473" name="对象 62472"/>
          <p:cNvGraphicFramePr/>
          <p:nvPr/>
        </p:nvGraphicFramePr>
        <p:xfrm>
          <a:off x="1403350" y="1412875"/>
          <a:ext cx="64817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04060" imgH="266065" progId="Equation.3">
                  <p:embed/>
                </p:oleObj>
              </mc:Choice>
              <mc:Fallback>
                <p:oleObj name="" r:id="rId1" imgW="2004060" imgH="26606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3350" y="1412875"/>
                        <a:ext cx="6481763" cy="8572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6" name="直接连接符 62475"/>
          <p:cNvSpPr/>
          <p:nvPr/>
        </p:nvSpPr>
        <p:spPr>
          <a:xfrm>
            <a:off x="4138930" y="808990"/>
            <a:ext cx="719138" cy="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2477" name="文本框 62476"/>
          <p:cNvSpPr txBox="1"/>
          <p:nvPr/>
        </p:nvSpPr>
        <p:spPr>
          <a:xfrm>
            <a:off x="611505" y="2637155"/>
            <a:ext cx="3527425" cy="460375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）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Apparent power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2479" name="对象 62478"/>
          <p:cNvGraphicFramePr/>
          <p:nvPr/>
        </p:nvGraphicFramePr>
        <p:xfrm>
          <a:off x="1331913" y="3500438"/>
          <a:ext cx="6624637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2132965" imgH="292100" progId="Equation.3">
                  <p:embed/>
                </p:oleObj>
              </mc:Choice>
              <mc:Fallback>
                <p:oleObj name="" r:id="rId3" imgW="2132965" imgH="2921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3500438"/>
                        <a:ext cx="6624637" cy="868362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rgbClr val="997A99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矩形 62479"/>
          <p:cNvSpPr/>
          <p:nvPr/>
        </p:nvSpPr>
        <p:spPr>
          <a:xfrm>
            <a:off x="1331913" y="4772025"/>
            <a:ext cx="6158230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Power factor can be defined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：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endParaRPr lang="en-US" altLang="zh-CN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20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20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bldLvl="0" animBg="1"/>
      <p:bldP spid="62470" grpId="0"/>
      <p:bldP spid="62477" grpId="0" bldLvl="0" animBg="1"/>
      <p:bldP spid="6248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4" name="文本框 61443"/>
          <p:cNvSpPr txBox="1"/>
          <p:nvPr/>
        </p:nvSpPr>
        <p:spPr>
          <a:xfrm>
            <a:off x="344170" y="295910"/>
            <a:ext cx="7738745" cy="460375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）Instantaneous power of balanced three-phase loads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1451" name="对象 61450"/>
          <p:cNvGraphicFramePr/>
          <p:nvPr/>
        </p:nvGraphicFramePr>
        <p:xfrm>
          <a:off x="971550" y="3068003"/>
          <a:ext cx="72009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588895" imgH="363855" progId="Equation.3">
                  <p:embed/>
                </p:oleObj>
              </mc:Choice>
              <mc:Fallback>
                <p:oleObj name="" r:id="rId1" imgW="2588895" imgH="36385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3068003"/>
                        <a:ext cx="720090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对象 61451"/>
          <p:cNvGraphicFramePr/>
          <p:nvPr/>
        </p:nvGraphicFramePr>
        <p:xfrm>
          <a:off x="1187450" y="4652010"/>
          <a:ext cx="604996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663700" imgH="198120" progId="Equation.3">
                  <p:embed/>
                </p:oleObj>
              </mc:Choice>
              <mc:Fallback>
                <p:oleObj name="" r:id="rId3" imgW="1663700" imgH="19812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4652010"/>
                        <a:ext cx="6049963" cy="7207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44170" y="1341120"/>
            <a:ext cx="7396480" cy="547370"/>
            <a:chOff x="542" y="1773"/>
            <a:chExt cx="11648" cy="862"/>
          </a:xfrm>
        </p:grpSpPr>
        <p:graphicFrame>
          <p:nvGraphicFramePr>
            <p:cNvPr id="61447" name="对象 61446"/>
            <p:cNvGraphicFramePr/>
            <p:nvPr/>
          </p:nvGraphicFramePr>
          <p:xfrm>
            <a:off x="1530" y="1773"/>
            <a:ext cx="10660" cy="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2588895" imgH="209550" progId="Equation.3">
                    <p:embed/>
                  </p:oleObj>
                </mc:Choice>
                <mc:Fallback>
                  <p:oleObj name="" r:id="rId5" imgW="2588895" imgH="20955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0" y="1773"/>
                          <a:ext cx="10660" cy="8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542" y="1851"/>
              <a:ext cx="2193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Assume: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043305" y="2131695"/>
            <a:ext cx="6146800" cy="899160"/>
            <a:chOff x="1643" y="3018"/>
            <a:chExt cx="9680" cy="1416"/>
          </a:xfrm>
        </p:grpSpPr>
        <p:graphicFrame>
          <p:nvGraphicFramePr>
            <p:cNvPr id="61448" name="对象 61447"/>
            <p:cNvGraphicFramePr/>
            <p:nvPr/>
          </p:nvGraphicFramePr>
          <p:xfrm>
            <a:off x="1643" y="3018"/>
            <a:ext cx="9680" cy="1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7" imgW="2258695" imgH="330200" progId="Equation.3">
                    <p:embed/>
                  </p:oleObj>
                </mc:Choice>
                <mc:Fallback>
                  <p:oleObj name="" r:id="rId7" imgW="2258695" imgH="3302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43" y="3018"/>
                          <a:ext cx="9680" cy="14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1643" y="3018"/>
              <a:ext cx="1283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So:</a:t>
              </a:r>
              <a:endParaRPr lang="en-US" altLang="zh-CN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文本框 56321"/>
          <p:cNvSpPr txBox="1"/>
          <p:nvPr/>
        </p:nvSpPr>
        <p:spPr>
          <a:xfrm>
            <a:off x="609600" y="284480"/>
            <a:ext cx="6591300" cy="52197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</a:rPr>
              <a:t>2. Measurement of three-phase power </a:t>
            </a:r>
            <a:endParaRPr lang="zh-CN" altLang="en-US" sz="2800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6323" name="文本框 56322"/>
          <p:cNvSpPr txBox="1"/>
          <p:nvPr/>
        </p:nvSpPr>
        <p:spPr>
          <a:xfrm>
            <a:off x="900430" y="981075"/>
            <a:ext cx="2468245" cy="460375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 eaLnBrk="1" hangingPunct="1">
              <a:buClrTx/>
              <a:buSzTx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(1) Three meters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324" name="文本框 56323"/>
          <p:cNvSpPr txBox="1"/>
          <p:nvPr/>
        </p:nvSpPr>
        <p:spPr>
          <a:xfrm>
            <a:off x="1476375" y="5734050"/>
            <a:ext cx="7045960" cy="82994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 lIns="198000" rIns="198000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If load is balanced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ust take a meter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and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</a:rPr>
              <a:t>multiply the reading by 3.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25" name="对象 56324"/>
          <p:cNvGraphicFramePr/>
          <p:nvPr/>
        </p:nvGraphicFramePr>
        <p:xfrm>
          <a:off x="2124075" y="4365625"/>
          <a:ext cx="40338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464945" imgH="198120" progId="Equation.3">
                  <p:embed/>
                </p:oleObj>
              </mc:Choice>
              <mc:Fallback>
                <p:oleObj name="" r:id="rId1" imgW="1464945" imgH="19812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4365625"/>
                        <a:ext cx="4033838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6" name="组合 56325"/>
          <p:cNvGrpSpPr/>
          <p:nvPr/>
        </p:nvGrpSpPr>
        <p:grpSpPr>
          <a:xfrm>
            <a:off x="2362200" y="1543050"/>
            <a:ext cx="4705350" cy="2670175"/>
            <a:chOff x="1488" y="972"/>
            <a:chExt cx="2964" cy="1682"/>
          </a:xfrm>
        </p:grpSpPr>
        <p:sp>
          <p:nvSpPr>
            <p:cNvPr id="62473" name="文本框 56326"/>
            <p:cNvSpPr txBox="1"/>
            <p:nvPr/>
          </p:nvSpPr>
          <p:spPr>
            <a:xfrm>
              <a:off x="2208" y="972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4" name="矩形 56327"/>
            <p:cNvSpPr/>
            <p:nvPr/>
          </p:nvSpPr>
          <p:spPr>
            <a:xfrm>
              <a:off x="3418" y="1200"/>
              <a:ext cx="1034" cy="1344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three-phase 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load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75" name="直接连接符 56328"/>
            <p:cNvSpPr/>
            <p:nvPr/>
          </p:nvSpPr>
          <p:spPr>
            <a:xfrm>
              <a:off x="1786" y="1296"/>
              <a:ext cx="163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76" name="直接连接符 56329"/>
            <p:cNvSpPr/>
            <p:nvPr/>
          </p:nvSpPr>
          <p:spPr>
            <a:xfrm>
              <a:off x="1786" y="1728"/>
              <a:ext cx="163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77" name="直接连接符 56330"/>
            <p:cNvSpPr/>
            <p:nvPr/>
          </p:nvSpPr>
          <p:spPr>
            <a:xfrm>
              <a:off x="1786" y="2160"/>
              <a:ext cx="163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78" name="直接连接符 56331"/>
            <p:cNvSpPr/>
            <p:nvPr/>
          </p:nvSpPr>
          <p:spPr>
            <a:xfrm>
              <a:off x="1786" y="2496"/>
              <a:ext cx="163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79" name="直接连接符 56332"/>
            <p:cNvSpPr/>
            <p:nvPr/>
          </p:nvSpPr>
          <p:spPr>
            <a:xfrm>
              <a:off x="3118" y="1968"/>
              <a:ext cx="0" cy="52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2480" name="直接连接符 56333"/>
            <p:cNvSpPr/>
            <p:nvPr/>
          </p:nvSpPr>
          <p:spPr>
            <a:xfrm>
              <a:off x="2674" y="1536"/>
              <a:ext cx="0" cy="96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2481" name="直接连接符 56334"/>
            <p:cNvSpPr/>
            <p:nvPr/>
          </p:nvSpPr>
          <p:spPr>
            <a:xfrm>
              <a:off x="2242" y="1056"/>
              <a:ext cx="0" cy="14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2482" name="直接连接符 56335"/>
            <p:cNvSpPr/>
            <p:nvPr/>
          </p:nvSpPr>
          <p:spPr>
            <a:xfrm flipV="1">
              <a:off x="2884" y="1968"/>
              <a:ext cx="0" cy="19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62483" name="直接连接符 56336"/>
            <p:cNvSpPr/>
            <p:nvPr/>
          </p:nvSpPr>
          <p:spPr>
            <a:xfrm>
              <a:off x="2884" y="1968"/>
              <a:ext cx="240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84" name="椭圆 56337"/>
            <p:cNvSpPr/>
            <p:nvPr/>
          </p:nvSpPr>
          <p:spPr>
            <a:xfrm>
              <a:off x="2986" y="2064"/>
              <a:ext cx="240" cy="240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5" name="直接连接符 56338"/>
            <p:cNvSpPr/>
            <p:nvPr/>
          </p:nvSpPr>
          <p:spPr>
            <a:xfrm flipV="1">
              <a:off x="2458" y="1536"/>
              <a:ext cx="0" cy="19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62486" name="直接箭头连接符 56339"/>
            <p:cNvCxnSpPr>
              <a:stCxn id="62485" idx="1"/>
              <a:endCxn id="62480" idx="0"/>
            </p:cNvCxnSpPr>
            <p:nvPr/>
          </p:nvCxnSpPr>
          <p:spPr>
            <a:xfrm>
              <a:off x="2458" y="1530"/>
              <a:ext cx="216" cy="0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2487" name="椭圆 56340"/>
            <p:cNvSpPr/>
            <p:nvPr/>
          </p:nvSpPr>
          <p:spPr>
            <a:xfrm>
              <a:off x="2554" y="1620"/>
              <a:ext cx="240" cy="240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8" name="直接连接符 56341"/>
            <p:cNvSpPr/>
            <p:nvPr/>
          </p:nvSpPr>
          <p:spPr>
            <a:xfrm flipV="1">
              <a:off x="2026" y="1056"/>
              <a:ext cx="0" cy="2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62489" name="直接箭头连接符 56342"/>
            <p:cNvCxnSpPr>
              <a:stCxn id="62488" idx="1"/>
              <a:endCxn id="62481" idx="0"/>
            </p:cNvCxnSpPr>
            <p:nvPr/>
          </p:nvCxnSpPr>
          <p:spPr>
            <a:xfrm>
              <a:off x="2026" y="1050"/>
              <a:ext cx="216" cy="0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2490" name="椭圆 56343"/>
            <p:cNvSpPr/>
            <p:nvPr/>
          </p:nvSpPr>
          <p:spPr>
            <a:xfrm>
              <a:off x="2122" y="1152"/>
              <a:ext cx="240" cy="240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1" name="文本框 56344"/>
            <p:cNvSpPr txBox="1"/>
            <p:nvPr/>
          </p:nvSpPr>
          <p:spPr>
            <a:xfrm>
              <a:off x="1512" y="1166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2" name="文本框 56345"/>
            <p:cNvSpPr txBox="1"/>
            <p:nvPr/>
          </p:nvSpPr>
          <p:spPr>
            <a:xfrm>
              <a:off x="1518" y="1574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3" name="文本框 56346"/>
            <p:cNvSpPr txBox="1"/>
            <p:nvPr/>
          </p:nvSpPr>
          <p:spPr>
            <a:xfrm>
              <a:off x="1488" y="199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4" name="文本框 56347"/>
            <p:cNvSpPr txBox="1"/>
            <p:nvPr/>
          </p:nvSpPr>
          <p:spPr>
            <a:xfrm>
              <a:off x="1512" y="2366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5" name="文本框 56348"/>
            <p:cNvSpPr txBox="1"/>
            <p:nvPr/>
          </p:nvSpPr>
          <p:spPr>
            <a:xfrm>
              <a:off x="2840" y="2112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6" name="文本框 56349"/>
            <p:cNvSpPr txBox="1"/>
            <p:nvPr/>
          </p:nvSpPr>
          <p:spPr>
            <a:xfrm>
              <a:off x="3072" y="1884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7" name="文本框 56350"/>
            <p:cNvSpPr txBox="1"/>
            <p:nvPr/>
          </p:nvSpPr>
          <p:spPr>
            <a:xfrm>
              <a:off x="2640" y="1446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8" name="文本框 56351"/>
            <p:cNvSpPr txBox="1"/>
            <p:nvPr/>
          </p:nvSpPr>
          <p:spPr>
            <a:xfrm>
              <a:off x="2404" y="1680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99" name="文本框 56352"/>
            <p:cNvSpPr txBox="1"/>
            <p:nvPr/>
          </p:nvSpPr>
          <p:spPr>
            <a:xfrm>
              <a:off x="1958" y="1254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500" name="椭圆 56353"/>
            <p:cNvSpPr/>
            <p:nvPr/>
          </p:nvSpPr>
          <p:spPr>
            <a:xfrm>
              <a:off x="1741" y="1266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2501" name="椭圆 56354"/>
            <p:cNvSpPr/>
            <p:nvPr/>
          </p:nvSpPr>
          <p:spPr>
            <a:xfrm>
              <a:off x="1735" y="1704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2502" name="椭圆 56355"/>
            <p:cNvSpPr/>
            <p:nvPr/>
          </p:nvSpPr>
          <p:spPr>
            <a:xfrm>
              <a:off x="1744" y="2130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2503" name="椭圆 56356"/>
            <p:cNvSpPr/>
            <p:nvPr/>
          </p:nvSpPr>
          <p:spPr>
            <a:xfrm>
              <a:off x="1749" y="2472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6358" name="对象 56357"/>
          <p:cNvGraphicFramePr/>
          <p:nvPr/>
        </p:nvGraphicFramePr>
        <p:xfrm>
          <a:off x="2124075" y="5013325"/>
          <a:ext cx="26685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980440" imgH="198120" progId="Equation.3">
                  <p:embed/>
                </p:oleObj>
              </mc:Choice>
              <mc:Fallback>
                <p:oleObj name="" r:id="rId3" imgW="980440" imgH="19812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5013325"/>
                        <a:ext cx="266858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2" name="圆角矩形标注 56361" descr="羊皮纸"/>
          <p:cNvSpPr/>
          <p:nvPr/>
        </p:nvSpPr>
        <p:spPr>
          <a:xfrm>
            <a:off x="194310" y="2060575"/>
            <a:ext cx="1930400" cy="1292225"/>
          </a:xfrm>
          <a:prstGeom prst="wedgeRoundRectCallout">
            <a:avLst>
              <a:gd name="adj1" fmla="val 79342"/>
              <a:gd name="adj2" fmla="val 25626"/>
              <a:gd name="adj3" fmla="val 16667"/>
            </a:avLst>
          </a:prstGeom>
          <a:blipFill rotWithShape="1">
            <a:blip r:embed="rId5"/>
          </a:blipFill>
          <a:ln w="9525">
            <a:noFill/>
          </a:ln>
        </p:spPr>
        <p:txBody>
          <a:bodyPr/>
          <a:p>
            <a:pPr algn="ctr" eaLnBrk="1" hangingPunct="1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Three-phase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four-wire system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2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10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ldLvl="0" animBg="1"/>
      <p:bldP spid="56323" grpId="0" bldLvl="0" animBg="1"/>
      <p:bldP spid="56324" grpId="0" bldLvl="0" animBg="1"/>
      <p:bldP spid="56362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文本框 55297"/>
          <p:cNvSpPr txBox="1"/>
          <p:nvPr/>
        </p:nvSpPr>
        <p:spPr>
          <a:xfrm>
            <a:off x="466090" y="365760"/>
            <a:ext cx="2516505" cy="460375"/>
          </a:xfrm>
          <a:prstGeom prst="rect">
            <a:avLst/>
          </a:prstGeom>
          <a:noFill/>
          <a:ln w="38100" cap="flat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98000" rIns="198000" anchor="ctr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(2)  Two meters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300" name="文本框 55299"/>
          <p:cNvSpPr txBox="1"/>
          <p:nvPr/>
        </p:nvSpPr>
        <p:spPr>
          <a:xfrm>
            <a:off x="611188" y="4150678"/>
            <a:ext cx="828040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571500"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If the reading of W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is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, the reading of W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is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so total three-phase power is: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5301" name="组合 55300"/>
          <p:cNvGrpSpPr/>
          <p:nvPr/>
        </p:nvGrpSpPr>
        <p:grpSpPr>
          <a:xfrm>
            <a:off x="3708400" y="1193800"/>
            <a:ext cx="4697413" cy="2252663"/>
            <a:chOff x="1404" y="693"/>
            <a:chExt cx="2959" cy="1419"/>
          </a:xfrm>
        </p:grpSpPr>
        <p:sp>
          <p:nvSpPr>
            <p:cNvPr id="63496" name="矩形 55301"/>
            <p:cNvSpPr/>
            <p:nvPr/>
          </p:nvSpPr>
          <p:spPr>
            <a:xfrm>
              <a:off x="3322" y="768"/>
              <a:ext cx="1041" cy="1344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Three-phase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load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497" name="直接连接符 55302"/>
            <p:cNvSpPr/>
            <p:nvPr/>
          </p:nvSpPr>
          <p:spPr>
            <a:xfrm>
              <a:off x="1690" y="1008"/>
              <a:ext cx="163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498" name="直接连接符 55303"/>
            <p:cNvSpPr/>
            <p:nvPr/>
          </p:nvSpPr>
          <p:spPr>
            <a:xfrm>
              <a:off x="1690" y="1440"/>
              <a:ext cx="163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499" name="直接连接符 55304"/>
            <p:cNvSpPr/>
            <p:nvPr/>
          </p:nvSpPr>
          <p:spPr>
            <a:xfrm>
              <a:off x="1690" y="1872"/>
              <a:ext cx="163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00" name="直接连接符 55305"/>
            <p:cNvSpPr/>
            <p:nvPr/>
          </p:nvSpPr>
          <p:spPr>
            <a:xfrm>
              <a:off x="2578" y="1206"/>
              <a:ext cx="0" cy="66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3501" name="直接连接符 55306"/>
            <p:cNvSpPr/>
            <p:nvPr/>
          </p:nvSpPr>
          <p:spPr>
            <a:xfrm>
              <a:off x="2146" y="768"/>
              <a:ext cx="0" cy="110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3502" name="直接连接符 55307"/>
            <p:cNvSpPr/>
            <p:nvPr/>
          </p:nvSpPr>
          <p:spPr>
            <a:xfrm flipV="1">
              <a:off x="2344" y="1206"/>
              <a:ext cx="0" cy="23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63503" name="直接箭头连接符 55308"/>
            <p:cNvCxnSpPr/>
            <p:nvPr/>
          </p:nvCxnSpPr>
          <p:spPr>
            <a:xfrm>
              <a:off x="2344" y="1206"/>
              <a:ext cx="234" cy="1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3504" name="直接连接符 55309"/>
            <p:cNvSpPr/>
            <p:nvPr/>
          </p:nvSpPr>
          <p:spPr>
            <a:xfrm flipV="1">
              <a:off x="1912" y="768"/>
              <a:ext cx="0" cy="2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63505" name="直接箭头连接符 55310"/>
            <p:cNvCxnSpPr/>
            <p:nvPr/>
          </p:nvCxnSpPr>
          <p:spPr>
            <a:xfrm>
              <a:off x="1912" y="768"/>
              <a:ext cx="234" cy="0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3506" name="椭圆 55311"/>
            <p:cNvSpPr/>
            <p:nvPr/>
          </p:nvSpPr>
          <p:spPr>
            <a:xfrm>
              <a:off x="2016" y="876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07" name="文本框 55312"/>
            <p:cNvSpPr txBox="1"/>
            <p:nvPr/>
          </p:nvSpPr>
          <p:spPr>
            <a:xfrm>
              <a:off x="1416" y="848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08" name="文本框 55313"/>
            <p:cNvSpPr txBox="1"/>
            <p:nvPr/>
          </p:nvSpPr>
          <p:spPr>
            <a:xfrm>
              <a:off x="1428" y="1298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09" name="文本框 55314"/>
            <p:cNvSpPr txBox="1"/>
            <p:nvPr/>
          </p:nvSpPr>
          <p:spPr>
            <a:xfrm>
              <a:off x="1404" y="1706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10" name="文本框 55315"/>
            <p:cNvSpPr txBox="1"/>
            <p:nvPr/>
          </p:nvSpPr>
          <p:spPr>
            <a:xfrm>
              <a:off x="2544" y="1134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11" name="文本框 55316"/>
            <p:cNvSpPr txBox="1"/>
            <p:nvPr/>
          </p:nvSpPr>
          <p:spPr>
            <a:xfrm>
              <a:off x="2300" y="1404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12" name="文本框 55317"/>
            <p:cNvSpPr txBox="1"/>
            <p:nvPr/>
          </p:nvSpPr>
          <p:spPr>
            <a:xfrm>
              <a:off x="2112" y="693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13" name="文本框 55318"/>
            <p:cNvSpPr txBox="1"/>
            <p:nvPr/>
          </p:nvSpPr>
          <p:spPr>
            <a:xfrm>
              <a:off x="1852" y="960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3514" name="椭圆 55319"/>
            <p:cNvSpPr/>
            <p:nvPr/>
          </p:nvSpPr>
          <p:spPr>
            <a:xfrm>
              <a:off x="1653" y="981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3515" name="椭圆 55320"/>
            <p:cNvSpPr/>
            <p:nvPr/>
          </p:nvSpPr>
          <p:spPr>
            <a:xfrm>
              <a:off x="1653" y="1419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3516" name="椭圆 55321"/>
            <p:cNvSpPr/>
            <p:nvPr/>
          </p:nvSpPr>
          <p:spPr>
            <a:xfrm>
              <a:off x="1654" y="1845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3517" name="椭圆 55322"/>
            <p:cNvSpPr/>
            <p:nvPr/>
          </p:nvSpPr>
          <p:spPr>
            <a:xfrm>
              <a:off x="2444" y="1308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5326" name="圆角矩形标注 55325" descr="羊皮纸"/>
          <p:cNvSpPr/>
          <p:nvPr/>
        </p:nvSpPr>
        <p:spPr>
          <a:xfrm>
            <a:off x="944880" y="1877695"/>
            <a:ext cx="2305050" cy="1262380"/>
          </a:xfrm>
          <a:prstGeom prst="wedgeRoundRectCallout">
            <a:avLst>
              <a:gd name="adj1" fmla="val 86088"/>
              <a:gd name="adj2" fmla="val -42542"/>
              <a:gd name="adj3" fmla="val 16667"/>
            </a:avLst>
          </a:prstGeom>
          <a:blipFill rotWithShape="1">
            <a:blip r:embed="rId1"/>
          </a:blipFill>
          <a:ln w="9525">
            <a:noFill/>
          </a:ln>
        </p:spPr>
        <p:txBody>
          <a:bodyPr/>
          <a:p>
            <a:pPr algn="ctr" eaLnBrk="1" hangingPunct="1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Three-phase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three-wire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system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327" name="文本框 55326"/>
          <p:cNvSpPr txBox="1"/>
          <p:nvPr/>
        </p:nvSpPr>
        <p:spPr>
          <a:xfrm>
            <a:off x="2908300" y="5300663"/>
            <a:ext cx="2663825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571500" eaLnBrk="1" hangingPunct="1">
              <a:lnSpc>
                <a:spcPct val="120000"/>
              </a:lnSpc>
            </a:pPr>
            <a: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55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20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2000"/>
                                        <p:tgtEl>
                                          <p:spTgt spid="55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ldLvl="0" animBg="1"/>
      <p:bldP spid="55300" grpId="0"/>
      <p:bldP spid="55326" grpId="0" bldLvl="0" animBg="1"/>
      <p:bldP spid="5532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6" name="文本框 74755"/>
          <p:cNvSpPr txBox="1"/>
          <p:nvPr/>
        </p:nvSpPr>
        <p:spPr>
          <a:xfrm>
            <a:off x="431800" y="5295583"/>
            <a:ext cx="8280400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571500"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If the reading of W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is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, the reading of W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is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so total three-phase power is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4757" name="组合 74756"/>
          <p:cNvGrpSpPr/>
          <p:nvPr/>
        </p:nvGrpSpPr>
        <p:grpSpPr>
          <a:xfrm>
            <a:off x="684213" y="333375"/>
            <a:ext cx="4004791" cy="2232025"/>
            <a:chOff x="1404" y="693"/>
            <a:chExt cx="2995" cy="1419"/>
          </a:xfrm>
        </p:grpSpPr>
        <p:sp>
          <p:nvSpPr>
            <p:cNvPr id="64563" name="矩形 74757"/>
            <p:cNvSpPr/>
            <p:nvPr/>
          </p:nvSpPr>
          <p:spPr>
            <a:xfrm>
              <a:off x="3235" y="768"/>
              <a:ext cx="1164" cy="1344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+mn-ea"/>
                </a:rPr>
                <a:t>Three-phase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+mn-ea"/>
                </a:rPr>
                <a:t>load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64" name="直接连接符 74758"/>
            <p:cNvSpPr/>
            <p:nvPr/>
          </p:nvSpPr>
          <p:spPr>
            <a:xfrm>
              <a:off x="1690" y="1008"/>
              <a:ext cx="163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65" name="直接连接符 74759"/>
            <p:cNvSpPr/>
            <p:nvPr/>
          </p:nvSpPr>
          <p:spPr>
            <a:xfrm>
              <a:off x="1690" y="1440"/>
              <a:ext cx="163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66" name="直接连接符 74760"/>
            <p:cNvSpPr/>
            <p:nvPr/>
          </p:nvSpPr>
          <p:spPr>
            <a:xfrm>
              <a:off x="1690" y="1872"/>
              <a:ext cx="163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67" name="直接连接符 74761"/>
            <p:cNvSpPr/>
            <p:nvPr/>
          </p:nvSpPr>
          <p:spPr>
            <a:xfrm>
              <a:off x="2578" y="1206"/>
              <a:ext cx="0" cy="66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4568" name="直接连接符 74762"/>
            <p:cNvSpPr/>
            <p:nvPr/>
          </p:nvSpPr>
          <p:spPr>
            <a:xfrm>
              <a:off x="2146" y="768"/>
              <a:ext cx="0" cy="110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4569" name="直接连接符 74763"/>
            <p:cNvSpPr/>
            <p:nvPr/>
          </p:nvSpPr>
          <p:spPr>
            <a:xfrm flipV="1">
              <a:off x="2344" y="1206"/>
              <a:ext cx="0" cy="23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64570" name="直接箭头连接符 74764"/>
            <p:cNvCxnSpPr/>
            <p:nvPr/>
          </p:nvCxnSpPr>
          <p:spPr>
            <a:xfrm>
              <a:off x="2344" y="1206"/>
              <a:ext cx="234" cy="1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4571" name="直接连接符 74765"/>
            <p:cNvSpPr/>
            <p:nvPr/>
          </p:nvSpPr>
          <p:spPr>
            <a:xfrm flipV="1">
              <a:off x="1912" y="768"/>
              <a:ext cx="0" cy="2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64572" name="直接箭头连接符 74766"/>
            <p:cNvCxnSpPr/>
            <p:nvPr/>
          </p:nvCxnSpPr>
          <p:spPr>
            <a:xfrm>
              <a:off x="1912" y="768"/>
              <a:ext cx="234" cy="0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4573" name="椭圆 74767"/>
            <p:cNvSpPr/>
            <p:nvPr/>
          </p:nvSpPr>
          <p:spPr>
            <a:xfrm>
              <a:off x="2016" y="876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74" name="文本框 74768"/>
            <p:cNvSpPr txBox="1"/>
            <p:nvPr/>
          </p:nvSpPr>
          <p:spPr>
            <a:xfrm>
              <a:off x="1416" y="848"/>
              <a:ext cx="303" cy="29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75" name="文本框 74769"/>
            <p:cNvSpPr txBox="1"/>
            <p:nvPr/>
          </p:nvSpPr>
          <p:spPr>
            <a:xfrm>
              <a:off x="1428" y="1298"/>
              <a:ext cx="289" cy="2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76" name="文本框 74770"/>
            <p:cNvSpPr txBox="1"/>
            <p:nvPr/>
          </p:nvSpPr>
          <p:spPr>
            <a:xfrm>
              <a:off x="1404" y="1706"/>
              <a:ext cx="303" cy="29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77" name="文本框 74771"/>
            <p:cNvSpPr txBox="1"/>
            <p:nvPr/>
          </p:nvSpPr>
          <p:spPr>
            <a:xfrm>
              <a:off x="2544" y="1134"/>
              <a:ext cx="251" cy="29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78" name="文本框 74772"/>
            <p:cNvSpPr txBox="1"/>
            <p:nvPr/>
          </p:nvSpPr>
          <p:spPr>
            <a:xfrm>
              <a:off x="2300" y="1404"/>
              <a:ext cx="252" cy="2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79" name="文本框 74773"/>
            <p:cNvSpPr txBox="1"/>
            <p:nvPr/>
          </p:nvSpPr>
          <p:spPr>
            <a:xfrm>
              <a:off x="2112" y="693"/>
              <a:ext cx="251" cy="29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80" name="文本框 74774"/>
            <p:cNvSpPr txBox="1"/>
            <p:nvPr/>
          </p:nvSpPr>
          <p:spPr>
            <a:xfrm>
              <a:off x="1852" y="960"/>
              <a:ext cx="212" cy="29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81" name="椭圆 74775"/>
            <p:cNvSpPr/>
            <p:nvPr/>
          </p:nvSpPr>
          <p:spPr>
            <a:xfrm>
              <a:off x="1653" y="981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4582" name="椭圆 74776"/>
            <p:cNvSpPr/>
            <p:nvPr/>
          </p:nvSpPr>
          <p:spPr>
            <a:xfrm>
              <a:off x="1653" y="1419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4583" name="椭圆 74777"/>
            <p:cNvSpPr/>
            <p:nvPr/>
          </p:nvSpPr>
          <p:spPr>
            <a:xfrm>
              <a:off x="1654" y="1845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4584" name="椭圆 74778"/>
            <p:cNvSpPr/>
            <p:nvPr/>
          </p:nvSpPr>
          <p:spPr>
            <a:xfrm>
              <a:off x="2444" y="1308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4781" name="文本框 74780"/>
          <p:cNvSpPr txBox="1"/>
          <p:nvPr/>
        </p:nvSpPr>
        <p:spPr>
          <a:xfrm>
            <a:off x="4455160" y="5667058"/>
            <a:ext cx="2663825" cy="676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571500" eaLnBrk="1" hangingPunct="1">
              <a:lnSpc>
                <a:spcPct val="120000"/>
              </a:lnSpc>
            </a:pPr>
            <a: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altLang="zh-CN" sz="32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4831" name="组合 74830"/>
          <p:cNvGrpSpPr/>
          <p:nvPr/>
        </p:nvGrpSpPr>
        <p:grpSpPr>
          <a:xfrm>
            <a:off x="4787900" y="476250"/>
            <a:ext cx="4137660" cy="2359025"/>
            <a:chOff x="3107" y="329"/>
            <a:chExt cx="2222" cy="1486"/>
          </a:xfrm>
        </p:grpSpPr>
        <p:sp>
          <p:nvSpPr>
            <p:cNvPr id="64541" name="矩形 74785"/>
            <p:cNvSpPr/>
            <p:nvPr/>
          </p:nvSpPr>
          <p:spPr>
            <a:xfrm>
              <a:off x="4723" y="329"/>
              <a:ext cx="606" cy="133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+mn-ea"/>
                </a:rPr>
                <a:t>Three-phase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+mn-ea"/>
                </a:rPr>
                <a:t>load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42" name="直接连接符 74786"/>
            <p:cNvSpPr/>
            <p:nvPr/>
          </p:nvSpPr>
          <p:spPr>
            <a:xfrm>
              <a:off x="3348" y="567"/>
              <a:ext cx="1375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43" name="直接连接符 74787"/>
            <p:cNvSpPr/>
            <p:nvPr/>
          </p:nvSpPr>
          <p:spPr>
            <a:xfrm>
              <a:off x="3348" y="995"/>
              <a:ext cx="1375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44" name="直接连接符 74788"/>
            <p:cNvSpPr/>
            <p:nvPr/>
          </p:nvSpPr>
          <p:spPr>
            <a:xfrm>
              <a:off x="3348" y="1423"/>
              <a:ext cx="1375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45" name="直接连接符 74789"/>
            <p:cNvSpPr/>
            <p:nvPr/>
          </p:nvSpPr>
          <p:spPr>
            <a:xfrm>
              <a:off x="4096" y="572"/>
              <a:ext cx="0" cy="66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64546" name="直接连接符 74790"/>
            <p:cNvSpPr/>
            <p:nvPr/>
          </p:nvSpPr>
          <p:spPr>
            <a:xfrm>
              <a:off x="3732" y="567"/>
              <a:ext cx="0" cy="109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64547" name="直接连接符 74791"/>
            <p:cNvSpPr/>
            <p:nvPr/>
          </p:nvSpPr>
          <p:spPr>
            <a:xfrm flipV="1">
              <a:off x="3899" y="1021"/>
              <a:ext cx="0" cy="23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64548" name="直接箭头连接符 74792"/>
            <p:cNvCxnSpPr/>
            <p:nvPr/>
          </p:nvCxnSpPr>
          <p:spPr>
            <a:xfrm>
              <a:off x="3908" y="1252"/>
              <a:ext cx="197" cy="1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4549" name="直接连接符 74793"/>
            <p:cNvSpPr/>
            <p:nvPr/>
          </p:nvSpPr>
          <p:spPr>
            <a:xfrm flipV="1">
              <a:off x="3545" y="1434"/>
              <a:ext cx="0" cy="23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64550" name="直接箭头连接符 74794"/>
            <p:cNvCxnSpPr/>
            <p:nvPr/>
          </p:nvCxnSpPr>
          <p:spPr>
            <a:xfrm>
              <a:off x="3545" y="1661"/>
              <a:ext cx="197" cy="0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4551" name="椭圆 74795"/>
            <p:cNvSpPr/>
            <p:nvPr/>
          </p:nvSpPr>
          <p:spPr>
            <a:xfrm>
              <a:off x="3606" y="1298"/>
              <a:ext cx="230" cy="270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52" name="文本框 74796"/>
            <p:cNvSpPr txBox="1"/>
            <p:nvPr/>
          </p:nvSpPr>
          <p:spPr>
            <a:xfrm>
              <a:off x="3117" y="409"/>
              <a:ext cx="245" cy="2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53" name="文本框 74797"/>
            <p:cNvSpPr txBox="1"/>
            <p:nvPr/>
          </p:nvSpPr>
          <p:spPr>
            <a:xfrm>
              <a:off x="3127" y="854"/>
              <a:ext cx="235" cy="2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54" name="文本框 74798"/>
            <p:cNvSpPr txBox="1"/>
            <p:nvPr/>
          </p:nvSpPr>
          <p:spPr>
            <a:xfrm>
              <a:off x="3107" y="1259"/>
              <a:ext cx="245" cy="2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55" name="文本框 74799"/>
            <p:cNvSpPr txBox="1"/>
            <p:nvPr/>
          </p:nvSpPr>
          <p:spPr>
            <a:xfrm>
              <a:off x="4105" y="1026"/>
              <a:ext cx="204" cy="2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56" name="文本框 74800"/>
            <p:cNvSpPr txBox="1"/>
            <p:nvPr/>
          </p:nvSpPr>
          <p:spPr>
            <a:xfrm>
              <a:off x="3833" y="829"/>
              <a:ext cx="204" cy="2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57" name="文本框 74801"/>
            <p:cNvSpPr txBox="1"/>
            <p:nvPr/>
          </p:nvSpPr>
          <p:spPr>
            <a:xfrm>
              <a:off x="3696" y="1525"/>
              <a:ext cx="204" cy="2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58" name="文本框 74802"/>
            <p:cNvSpPr txBox="1"/>
            <p:nvPr/>
          </p:nvSpPr>
          <p:spPr>
            <a:xfrm>
              <a:off x="3470" y="1192"/>
              <a:ext cx="179" cy="29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59" name="椭圆 74803"/>
            <p:cNvSpPr/>
            <p:nvPr/>
          </p:nvSpPr>
          <p:spPr>
            <a:xfrm>
              <a:off x="3317" y="540"/>
              <a:ext cx="38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4560" name="椭圆 74804"/>
            <p:cNvSpPr/>
            <p:nvPr/>
          </p:nvSpPr>
          <p:spPr>
            <a:xfrm>
              <a:off x="3317" y="974"/>
              <a:ext cx="38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4561" name="椭圆 74805"/>
            <p:cNvSpPr/>
            <p:nvPr/>
          </p:nvSpPr>
          <p:spPr>
            <a:xfrm>
              <a:off x="3318" y="1396"/>
              <a:ext cx="37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4562" name="椭圆 74806"/>
            <p:cNvSpPr/>
            <p:nvPr/>
          </p:nvSpPr>
          <p:spPr>
            <a:xfrm>
              <a:off x="3983" y="864"/>
              <a:ext cx="229" cy="270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832" name="组合 74831"/>
          <p:cNvGrpSpPr/>
          <p:nvPr/>
        </p:nvGrpSpPr>
        <p:grpSpPr>
          <a:xfrm>
            <a:off x="2124075" y="2708275"/>
            <a:ext cx="4200525" cy="2376488"/>
            <a:chOff x="1338" y="1706"/>
            <a:chExt cx="2646" cy="1497"/>
          </a:xfrm>
        </p:grpSpPr>
        <p:sp>
          <p:nvSpPr>
            <p:cNvPr id="64519" name="矩形 74808"/>
            <p:cNvSpPr/>
            <p:nvPr/>
          </p:nvSpPr>
          <p:spPr>
            <a:xfrm>
              <a:off x="2954" y="1780"/>
              <a:ext cx="1030" cy="133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+mn-ea"/>
                </a:rPr>
                <a:t>Three-phase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sym typeface="+mn-ea"/>
                </a:rPr>
                <a:t>load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20" name="直接连接符 74809"/>
            <p:cNvSpPr/>
            <p:nvPr/>
          </p:nvSpPr>
          <p:spPr>
            <a:xfrm>
              <a:off x="1579" y="2018"/>
              <a:ext cx="1375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21" name="直接连接符 74810"/>
            <p:cNvSpPr/>
            <p:nvPr/>
          </p:nvSpPr>
          <p:spPr>
            <a:xfrm>
              <a:off x="1579" y="2446"/>
              <a:ext cx="1375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22" name="直接连接符 74811"/>
            <p:cNvSpPr/>
            <p:nvPr/>
          </p:nvSpPr>
          <p:spPr>
            <a:xfrm>
              <a:off x="1579" y="2874"/>
              <a:ext cx="1375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23" name="直接连接符 74812"/>
            <p:cNvSpPr/>
            <p:nvPr/>
          </p:nvSpPr>
          <p:spPr>
            <a:xfrm>
              <a:off x="2327" y="2453"/>
              <a:ext cx="0" cy="66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64524" name="直接连接符 74813"/>
            <p:cNvSpPr/>
            <p:nvPr/>
          </p:nvSpPr>
          <p:spPr>
            <a:xfrm>
              <a:off x="1963" y="1780"/>
              <a:ext cx="10" cy="65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64525" name="直接连接符 74814"/>
            <p:cNvSpPr/>
            <p:nvPr/>
          </p:nvSpPr>
          <p:spPr>
            <a:xfrm flipV="1">
              <a:off x="2109" y="2881"/>
              <a:ext cx="0" cy="23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64526" name="直接箭头连接符 74815"/>
            <p:cNvCxnSpPr/>
            <p:nvPr/>
          </p:nvCxnSpPr>
          <p:spPr>
            <a:xfrm>
              <a:off x="2109" y="3113"/>
              <a:ext cx="218" cy="0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4527" name="直接连接符 74816"/>
            <p:cNvSpPr/>
            <p:nvPr/>
          </p:nvSpPr>
          <p:spPr>
            <a:xfrm flipV="1">
              <a:off x="1766" y="1780"/>
              <a:ext cx="0" cy="23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64528" name="直接箭头连接符 74817"/>
            <p:cNvCxnSpPr/>
            <p:nvPr/>
          </p:nvCxnSpPr>
          <p:spPr>
            <a:xfrm>
              <a:off x="1766" y="1780"/>
              <a:ext cx="197" cy="0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4529" name="椭圆 74818"/>
            <p:cNvSpPr/>
            <p:nvPr/>
          </p:nvSpPr>
          <p:spPr>
            <a:xfrm>
              <a:off x="1853" y="1887"/>
              <a:ext cx="230" cy="270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0" name="文本框 74819"/>
            <p:cNvSpPr txBox="1"/>
            <p:nvPr/>
          </p:nvSpPr>
          <p:spPr>
            <a:xfrm>
              <a:off x="1348" y="1860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1" name="文本框 74820"/>
            <p:cNvSpPr txBox="1"/>
            <p:nvPr/>
          </p:nvSpPr>
          <p:spPr>
            <a:xfrm>
              <a:off x="1358" y="2305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2" name="文本框 74821"/>
            <p:cNvSpPr txBox="1"/>
            <p:nvPr/>
          </p:nvSpPr>
          <p:spPr>
            <a:xfrm>
              <a:off x="1338" y="2710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3" name="文本框 74822"/>
            <p:cNvSpPr txBox="1"/>
            <p:nvPr/>
          </p:nvSpPr>
          <p:spPr>
            <a:xfrm>
              <a:off x="2290" y="2915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4" name="文本框 74823"/>
            <p:cNvSpPr txBox="1"/>
            <p:nvPr/>
          </p:nvSpPr>
          <p:spPr>
            <a:xfrm>
              <a:off x="2033" y="2688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5" name="文本框 74824"/>
            <p:cNvSpPr txBox="1"/>
            <p:nvPr/>
          </p:nvSpPr>
          <p:spPr>
            <a:xfrm>
              <a:off x="1934" y="1706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6" name="文本框 74825"/>
            <p:cNvSpPr txBox="1"/>
            <p:nvPr/>
          </p:nvSpPr>
          <p:spPr>
            <a:xfrm>
              <a:off x="1715" y="1971"/>
              <a:ext cx="17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37" name="椭圆 74826"/>
            <p:cNvSpPr/>
            <p:nvPr/>
          </p:nvSpPr>
          <p:spPr>
            <a:xfrm>
              <a:off x="1548" y="1991"/>
              <a:ext cx="38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4538" name="椭圆 74827"/>
            <p:cNvSpPr/>
            <p:nvPr/>
          </p:nvSpPr>
          <p:spPr>
            <a:xfrm>
              <a:off x="1548" y="2425"/>
              <a:ext cx="38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4539" name="椭圆 74828"/>
            <p:cNvSpPr/>
            <p:nvPr/>
          </p:nvSpPr>
          <p:spPr>
            <a:xfrm>
              <a:off x="1549" y="2847"/>
              <a:ext cx="37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4540" name="椭圆 74829"/>
            <p:cNvSpPr/>
            <p:nvPr/>
          </p:nvSpPr>
          <p:spPr>
            <a:xfrm>
              <a:off x="2200" y="2704"/>
              <a:ext cx="229" cy="270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2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20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/>
      <p:bldP spid="7478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文本框 54273"/>
          <p:cNvSpPr txBox="1"/>
          <p:nvPr/>
        </p:nvSpPr>
        <p:spPr>
          <a:xfrm>
            <a:off x="413385" y="196374"/>
            <a:ext cx="1422400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none" anchor="ctr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Prove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5" name="文本框 54274"/>
          <p:cNvSpPr txBox="1"/>
          <p:nvPr/>
        </p:nvSpPr>
        <p:spPr>
          <a:xfrm>
            <a:off x="328930" y="5370195"/>
            <a:ext cx="831469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00000"/>
              </a:lnSpc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So the algebraic sum of the readings of the two power meters is the total three-phase power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Because the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  <a:sym typeface="+mn-ea"/>
              </a:rPr>
              <a:t>△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 connection  can be changed to  Y connection, the conclusion is still valid.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277" name="文本框 54276"/>
          <p:cNvSpPr txBox="1"/>
          <p:nvPr/>
        </p:nvSpPr>
        <p:spPr>
          <a:xfrm>
            <a:off x="900113" y="981075"/>
            <a:ext cx="41052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p=u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AN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+ 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BN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+ 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CN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i="1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8" name="文本框 54277"/>
          <p:cNvSpPr txBox="1"/>
          <p:nvPr/>
        </p:nvSpPr>
        <p:spPr>
          <a:xfrm>
            <a:off x="684213" y="1628775"/>
            <a:ext cx="4895850" cy="58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=0    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= –(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aseline="-250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9" name="文本框 54278"/>
          <p:cNvSpPr txBox="1"/>
          <p:nvPr/>
        </p:nvSpPr>
        <p:spPr>
          <a:xfrm>
            <a:off x="611188" y="2133600"/>
            <a:ext cx="5184775" cy="137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50000"/>
              </a:lnSpc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p=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AN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 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CN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BN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 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CN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+u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BC 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281" name="组合 54280"/>
          <p:cNvGrpSpPr/>
          <p:nvPr/>
        </p:nvGrpSpPr>
        <p:grpSpPr>
          <a:xfrm>
            <a:off x="5866765" y="554990"/>
            <a:ext cx="3132138" cy="2614613"/>
            <a:chOff x="3603" y="474"/>
            <a:chExt cx="1973" cy="1647"/>
          </a:xfrm>
        </p:grpSpPr>
        <p:sp>
          <p:nvSpPr>
            <p:cNvPr id="65552" name="文本框 54281"/>
            <p:cNvSpPr txBox="1"/>
            <p:nvPr/>
          </p:nvSpPr>
          <p:spPr>
            <a:xfrm>
              <a:off x="3713" y="474"/>
              <a:ext cx="26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3" name="直接连接符 54282"/>
            <p:cNvSpPr/>
            <p:nvPr/>
          </p:nvSpPr>
          <p:spPr>
            <a:xfrm>
              <a:off x="4728" y="852"/>
              <a:ext cx="0" cy="58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cxnSp>
          <p:nvCxnSpPr>
            <p:cNvPr id="65554" name="直接箭头连接符 54283"/>
            <p:cNvCxnSpPr>
              <a:endCxn id="65553" idx="1"/>
            </p:cNvCxnSpPr>
            <p:nvPr/>
          </p:nvCxnSpPr>
          <p:spPr>
            <a:xfrm flipH="1" flipV="1">
              <a:off x="4728" y="1446"/>
              <a:ext cx="624" cy="311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65555" name="直接箭头连接符 54284"/>
            <p:cNvCxnSpPr>
              <a:endCxn id="65553" idx="1"/>
            </p:cNvCxnSpPr>
            <p:nvPr/>
          </p:nvCxnSpPr>
          <p:spPr>
            <a:xfrm flipV="1">
              <a:off x="4104" y="1446"/>
              <a:ext cx="624" cy="311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556" name="矩形 54285"/>
            <p:cNvSpPr/>
            <p:nvPr/>
          </p:nvSpPr>
          <p:spPr>
            <a:xfrm rot="-6824727">
              <a:off x="4368" y="1443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5557" name="矩形 54286"/>
            <p:cNvSpPr/>
            <p:nvPr/>
          </p:nvSpPr>
          <p:spPr>
            <a:xfrm rot="10800000">
              <a:off x="4668" y="984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5558" name="矩形 54287"/>
            <p:cNvSpPr/>
            <p:nvPr/>
          </p:nvSpPr>
          <p:spPr>
            <a:xfrm rot="7077854">
              <a:off x="4992" y="1452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5559" name="直接连接符 54288"/>
            <p:cNvSpPr/>
            <p:nvPr/>
          </p:nvSpPr>
          <p:spPr>
            <a:xfrm flipH="1" flipV="1">
              <a:off x="3651" y="852"/>
              <a:ext cx="1077" cy="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0" name="直接连接符 54289"/>
            <p:cNvSpPr/>
            <p:nvPr/>
          </p:nvSpPr>
          <p:spPr>
            <a:xfrm flipH="1">
              <a:off x="3678" y="1752"/>
              <a:ext cx="43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1" name="直接连接符 54290"/>
            <p:cNvSpPr/>
            <p:nvPr/>
          </p:nvSpPr>
          <p:spPr>
            <a:xfrm>
              <a:off x="5352" y="1758"/>
              <a:ext cx="0" cy="35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2" name="直接连接符 54291"/>
            <p:cNvSpPr/>
            <p:nvPr/>
          </p:nvSpPr>
          <p:spPr>
            <a:xfrm flipH="1">
              <a:off x="3672" y="2106"/>
              <a:ext cx="167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3" name="文本框 54292"/>
            <p:cNvSpPr txBox="1"/>
            <p:nvPr/>
          </p:nvSpPr>
          <p:spPr>
            <a:xfrm>
              <a:off x="4611" y="576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4" name="文本框 54293"/>
            <p:cNvSpPr txBox="1"/>
            <p:nvPr/>
          </p:nvSpPr>
          <p:spPr>
            <a:xfrm>
              <a:off x="4026" y="1695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5" name="文本框 54294"/>
            <p:cNvSpPr txBox="1"/>
            <p:nvPr/>
          </p:nvSpPr>
          <p:spPr>
            <a:xfrm>
              <a:off x="5332" y="1632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66" name="直接连接符 54295"/>
            <p:cNvSpPr/>
            <p:nvPr/>
          </p:nvSpPr>
          <p:spPr>
            <a:xfrm>
              <a:off x="3672" y="762"/>
              <a:ext cx="336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67" name="直接连接符 54296"/>
            <p:cNvSpPr/>
            <p:nvPr/>
          </p:nvSpPr>
          <p:spPr>
            <a:xfrm>
              <a:off x="3720" y="1680"/>
              <a:ext cx="336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68" name="直接连接符 54297"/>
            <p:cNvSpPr/>
            <p:nvPr/>
          </p:nvSpPr>
          <p:spPr>
            <a:xfrm>
              <a:off x="3690" y="2022"/>
              <a:ext cx="336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69" name="文本框 54298"/>
            <p:cNvSpPr txBox="1"/>
            <p:nvPr/>
          </p:nvSpPr>
          <p:spPr>
            <a:xfrm>
              <a:off x="3720" y="1374"/>
              <a:ext cx="26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0" name="文本框 54299"/>
            <p:cNvSpPr txBox="1"/>
            <p:nvPr/>
          </p:nvSpPr>
          <p:spPr>
            <a:xfrm>
              <a:off x="3720" y="1722"/>
              <a:ext cx="2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1" name="文本框 54300"/>
            <p:cNvSpPr txBox="1"/>
            <p:nvPr/>
          </p:nvSpPr>
          <p:spPr>
            <a:xfrm>
              <a:off x="4740" y="1236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72" name="椭圆 54301"/>
            <p:cNvSpPr/>
            <p:nvPr/>
          </p:nvSpPr>
          <p:spPr>
            <a:xfrm>
              <a:off x="3624" y="2076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5573" name="椭圆 54302"/>
            <p:cNvSpPr/>
            <p:nvPr/>
          </p:nvSpPr>
          <p:spPr>
            <a:xfrm>
              <a:off x="3627" y="1725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5574" name="椭圆 54303"/>
            <p:cNvSpPr/>
            <p:nvPr/>
          </p:nvSpPr>
          <p:spPr>
            <a:xfrm>
              <a:off x="3603" y="828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54305" name="文本框 54304"/>
          <p:cNvSpPr txBox="1"/>
          <p:nvPr/>
        </p:nvSpPr>
        <p:spPr>
          <a:xfrm>
            <a:off x="684530" y="4221480"/>
            <a:ext cx="72364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phase difference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between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u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AC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and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A ;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spcBef>
                <a:spcPct val="50000"/>
              </a:spcBef>
              <a:buClrTx/>
              <a:buSzTx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phase difference between </a:t>
            </a:r>
            <a:r>
              <a:rPr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u</a:t>
            </a:r>
            <a:r>
              <a:rPr lang="zh-CN" altLang="en-US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BC</a:t>
            </a:r>
            <a:r>
              <a:rPr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and </a:t>
            </a:r>
            <a:r>
              <a:rPr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i</a:t>
            </a:r>
            <a:r>
              <a:rPr lang="zh-CN" altLang="en-US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B</a:t>
            </a:r>
            <a:r>
              <a:rPr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.</a:t>
            </a:r>
            <a:endParaRPr lang="zh-CN" altLang="en-US" i="1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54308" name="文本框 54307"/>
          <p:cNvSpPr txBox="1"/>
          <p:nvPr/>
        </p:nvSpPr>
        <p:spPr>
          <a:xfrm>
            <a:off x="1835785" y="189865"/>
            <a:ext cx="56375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Assume that the load is a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Y connection.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54313" name="组合 54312"/>
          <p:cNvGrpSpPr/>
          <p:nvPr/>
        </p:nvGrpSpPr>
        <p:grpSpPr>
          <a:xfrm>
            <a:off x="611188" y="3500438"/>
            <a:ext cx="6985000" cy="519112"/>
            <a:chOff x="385" y="2205"/>
            <a:chExt cx="4400" cy="327"/>
          </a:xfrm>
        </p:grpSpPr>
        <p:sp>
          <p:nvSpPr>
            <p:cNvPr id="65547" name="文本框 54279"/>
            <p:cNvSpPr txBox="1"/>
            <p:nvPr/>
          </p:nvSpPr>
          <p:spPr>
            <a:xfrm>
              <a:off x="385" y="2205"/>
              <a:ext cx="33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AC</a:t>
              </a:r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cos</a:t>
              </a:r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 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+ </a:t>
              </a:r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BC</a:t>
              </a:r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8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cos</a:t>
              </a:r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 </a:t>
              </a:r>
              <a:r>
                <a:rPr lang="en-US" altLang="zh-CN" sz="2800" baseline="-2500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800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＝</a:t>
              </a:r>
              <a:endPara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5548" name="椭圆 54308"/>
            <p:cNvSpPr/>
            <p:nvPr/>
          </p:nvSpPr>
          <p:spPr>
            <a:xfrm>
              <a:off x="3651" y="2205"/>
              <a:ext cx="363" cy="31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rPr>
                <a:t>W</a:t>
              </a:r>
              <a:r>
                <a:rPr lang="en-US" altLang="zh-CN" baseline="-25000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rPr>
                <a:t>1</a:t>
              </a:r>
              <a:endParaRPr lang="en-US" altLang="zh-CN" baseline="-25000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65549" name="椭圆 54309"/>
            <p:cNvSpPr/>
            <p:nvPr/>
          </p:nvSpPr>
          <p:spPr>
            <a:xfrm>
              <a:off x="4422" y="2205"/>
              <a:ext cx="363" cy="318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rPr>
                <a:t>W</a:t>
              </a:r>
              <a:r>
                <a:rPr lang="en-US" altLang="zh-CN" baseline="-25000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rPr>
                <a:t>2</a:t>
              </a:r>
              <a:endParaRPr lang="en-US" altLang="zh-CN" baseline="-25000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</a:endParaRPr>
            </a:p>
          </p:txBody>
        </p:sp>
        <p:sp>
          <p:nvSpPr>
            <p:cNvPr id="65550" name="直接连接符 54310"/>
            <p:cNvSpPr/>
            <p:nvPr/>
          </p:nvSpPr>
          <p:spPr>
            <a:xfrm>
              <a:off x="4059" y="2341"/>
              <a:ext cx="273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51" name="直接连接符 54311"/>
            <p:cNvSpPr/>
            <p:nvPr/>
          </p:nvSpPr>
          <p:spPr>
            <a:xfrm flipH="1">
              <a:off x="4195" y="2205"/>
              <a:ext cx="1" cy="287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ldLvl="0" animBg="1"/>
      <p:bldP spid="54275" grpId="0"/>
      <p:bldP spid="54277" grpId="0"/>
      <p:bldP spid="54278" grpId="0"/>
      <p:bldP spid="54279" grpId="0"/>
      <p:bldP spid="54305" grpId="0"/>
      <p:bldP spid="5430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文本框 53249"/>
          <p:cNvSpPr txBox="1"/>
          <p:nvPr/>
        </p:nvSpPr>
        <p:spPr>
          <a:xfrm>
            <a:off x="539433" y="855345"/>
            <a:ext cx="7345362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00000"/>
              </a:lnSpc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Only in three - phase three - wire system, two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meters can be used.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251" name="文本框 53250"/>
          <p:cNvSpPr txBox="1"/>
          <p:nvPr/>
        </p:nvSpPr>
        <p:spPr>
          <a:xfrm>
            <a:off x="441960" y="2515235"/>
            <a:ext cx="80772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81000" indent="-381000" algn="just" eaLnBrk="1" hangingPunct="1">
              <a:lnSpc>
                <a:spcPct val="100000"/>
              </a:lnSpc>
            </a:pP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3. When wiring according to the correct polarity, one of the two meters may have a negative reading. The pointer of the power meter is reversed and its current coil polarity is reversed. The pointer points to a positive number, but at this time the reading should be </a:t>
            </a:r>
            <a:r>
              <a:rPr lang="zh-CN" altLang="en-US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recorded as negative.</a:t>
            </a:r>
            <a:endParaRPr lang="zh-CN" altLang="en-US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3252" name="矩形 53251"/>
          <p:cNvSpPr/>
          <p:nvPr/>
        </p:nvSpPr>
        <p:spPr>
          <a:xfrm>
            <a:off x="395605" y="333375"/>
            <a:ext cx="1258570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Note: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矩形 53252"/>
          <p:cNvSpPr/>
          <p:nvPr/>
        </p:nvSpPr>
        <p:spPr>
          <a:xfrm>
            <a:off x="485458" y="1684973"/>
            <a:ext cx="7453312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81000" indent="-381000" algn="just" eaLnBrk="1" hangingPunct="1"/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2. The algebraic sum of the two meter readings is the total three-phase power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53254" name="文本框 53253"/>
          <p:cNvSpPr txBox="1"/>
          <p:nvPr/>
        </p:nvSpPr>
        <p:spPr>
          <a:xfrm>
            <a:off x="467360" y="4551680"/>
            <a:ext cx="77755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85750" indent="-285750" algn="just"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4. There are three ways to measure three-phase power by two-meter method. Note the same end of the power meter.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257" name="文本框 53256"/>
          <p:cNvSpPr txBox="1"/>
          <p:nvPr/>
        </p:nvSpPr>
        <p:spPr>
          <a:xfrm>
            <a:off x="485775" y="5479415"/>
            <a:ext cx="7775575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anose="02010609030101010101" pitchFamily="49" charset="-122"/>
                <a:cs typeface="Times New Roman" panose="02020603050405020304" pitchFamily="18" charset="0"/>
              </a:rPr>
              <a:t>5. When load is balanced：</a:t>
            </a:r>
            <a:endParaRPr lang="zh-CN" altLang="en-US" dirty="0">
              <a:solidFill>
                <a:schemeClr val="bg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53258" name="对象 53257"/>
          <p:cNvGraphicFramePr/>
          <p:nvPr/>
        </p:nvGraphicFramePr>
        <p:xfrm>
          <a:off x="4062413" y="5479098"/>
          <a:ext cx="33115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1" imgW="1233805" imgH="385445" progId="Equation.3">
                  <p:embed/>
                </p:oleObj>
              </mc:Choice>
              <mc:Fallback>
                <p:oleObj name="" r:id="rId1" imgW="1233805" imgH="385445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62413" y="5479098"/>
                        <a:ext cx="3311525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538" y="2403158"/>
            <a:ext cx="4679950" cy="2978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8" y="2420303"/>
            <a:ext cx="4608512" cy="340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20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65" fill="hold" display="1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2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20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2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/>
      <p:bldP spid="53252" grpId="0" bldLvl="0" animBg="1"/>
      <p:bldP spid="53253" grpId="0"/>
      <p:bldP spid="53254" grpId="0"/>
      <p:bldP spid="532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文本框 37889"/>
          <p:cNvSpPr txBox="1"/>
          <p:nvPr/>
        </p:nvSpPr>
        <p:spPr>
          <a:xfrm>
            <a:off x="468630" y="260350"/>
            <a:ext cx="43776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）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+mn-ea"/>
              </a:rPr>
              <a:t>Expression of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+mn-ea"/>
              </a:rPr>
              <a:t>phasor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7891" name="对象 37890"/>
          <p:cNvGraphicFramePr/>
          <p:nvPr/>
        </p:nvGraphicFramePr>
        <p:xfrm>
          <a:off x="733425" y="631825"/>
          <a:ext cx="2779713" cy="301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914400" imgH="991235" progId="Equation.3">
                  <p:embed/>
                </p:oleObj>
              </mc:Choice>
              <mc:Fallback>
                <p:oleObj name="" r:id="rId1" imgW="914400" imgH="99123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3425" y="631825"/>
                        <a:ext cx="2779713" cy="301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2" name="组合 37891"/>
          <p:cNvGrpSpPr/>
          <p:nvPr/>
        </p:nvGrpSpPr>
        <p:grpSpPr>
          <a:xfrm>
            <a:off x="5260976" y="606426"/>
            <a:ext cx="3078163" cy="3014662"/>
            <a:chOff x="2633" y="473"/>
            <a:chExt cx="1939" cy="1899"/>
          </a:xfrm>
        </p:grpSpPr>
        <p:sp>
          <p:nvSpPr>
            <p:cNvPr id="20493" name="直接连接符 37892"/>
            <p:cNvSpPr/>
            <p:nvPr/>
          </p:nvSpPr>
          <p:spPr>
            <a:xfrm>
              <a:off x="3372" y="1476"/>
              <a:ext cx="900" cy="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4" name="直接连接符 37893"/>
            <p:cNvSpPr/>
            <p:nvPr/>
          </p:nvSpPr>
          <p:spPr>
            <a:xfrm rot="7200000">
              <a:off x="2700" y="1866"/>
              <a:ext cx="900" cy="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5" name="直接连接符 37894"/>
            <p:cNvSpPr/>
            <p:nvPr/>
          </p:nvSpPr>
          <p:spPr>
            <a:xfrm rot="-7200000">
              <a:off x="2700" y="1098"/>
              <a:ext cx="900" cy="0"/>
            </a:xfrm>
            <a:prstGeom prst="line">
              <a:avLst/>
            </a:prstGeom>
            <a:ln w="28575" cap="flat" cmpd="sng">
              <a:solidFill>
                <a:srgbClr val="FFFF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0496" name="对象 37895"/>
            <p:cNvGraphicFramePr/>
            <p:nvPr/>
          </p:nvGraphicFramePr>
          <p:xfrm>
            <a:off x="4284" y="1262"/>
            <a:ext cx="288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3" imgW="198120" imgH="264160" progId="Equation.3">
                    <p:embed/>
                  </p:oleObj>
                </mc:Choice>
                <mc:Fallback>
                  <p:oleObj name="" r:id="rId3" imgW="198120" imgH="264160" progId="Equation.3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84" y="1262"/>
                          <a:ext cx="288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对象 37896"/>
            <p:cNvGraphicFramePr/>
            <p:nvPr/>
          </p:nvGraphicFramePr>
          <p:xfrm>
            <a:off x="2633" y="473"/>
            <a:ext cx="314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5" imgW="215900" imgH="241300" progId="Equation.DSMT4">
                    <p:embed/>
                  </p:oleObj>
                </mc:Choice>
                <mc:Fallback>
                  <p:oleObj name="" r:id="rId5" imgW="215900" imgH="2413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33" y="473"/>
                          <a:ext cx="314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对象 37897"/>
            <p:cNvGraphicFramePr/>
            <p:nvPr/>
          </p:nvGraphicFramePr>
          <p:xfrm>
            <a:off x="2642" y="2022"/>
            <a:ext cx="314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7" imgW="215900" imgH="241300" progId="Equation.DSMT4">
                    <p:embed/>
                  </p:oleObj>
                </mc:Choice>
                <mc:Fallback>
                  <p:oleObj name="" r:id="rId7" imgW="215900" imgH="2413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42" y="2022"/>
                          <a:ext cx="314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9" name="任意多边形 37898"/>
            <p:cNvSpPr/>
            <p:nvPr/>
          </p:nvSpPr>
          <p:spPr>
            <a:xfrm>
              <a:off x="3266" y="1267"/>
              <a:ext cx="305" cy="228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114" y="0"/>
                </a:cxn>
                <a:cxn ang="0">
                  <a:pos x="305" y="211"/>
                </a:cxn>
                <a:cxn ang="0">
                  <a:pos x="305" y="211"/>
                </a:cxn>
                <a:cxn ang="0">
                  <a:pos x="302" y="172"/>
                </a:cxn>
                <a:cxn ang="0">
                  <a:pos x="455" y="-34"/>
                </a:cxn>
                <a:cxn ang="0">
                  <a:pos x="608" y="172"/>
                </a:cxn>
                <a:cxn ang="0">
                  <a:pos x="574" y="301"/>
                </a:cxn>
                <a:cxn ang="0">
                  <a:pos x="0" y="44"/>
                </a:cxn>
              </a:cxnLst>
              <a:pathLst>
                <a:path w="34324" h="21600" fill="none">
                  <a:moveTo>
                    <a:pt x="0" y="4189"/>
                  </a:moveTo>
                  <a:cubicBezTo>
                    <a:pt x="3578" y="1555"/>
                    <a:pt x="7999" y="-1"/>
                    <a:pt x="12784" y="-1"/>
                  </a:cubicBezTo>
                  <a:cubicBezTo>
                    <a:pt x="24168" y="-1"/>
                    <a:pt x="33495" y="8806"/>
                    <a:pt x="34324" y="19972"/>
                  </a:cubicBezTo>
                </a:path>
                <a:path w="34324" h="21600" stroke="0">
                  <a:moveTo>
                    <a:pt x="34324" y="19980"/>
                  </a:moveTo>
                  <a:cubicBezTo>
                    <a:pt x="34122" y="18797"/>
                    <a:pt x="34018" y="17572"/>
                    <a:pt x="34018" y="16319"/>
                  </a:cubicBezTo>
                  <a:cubicBezTo>
                    <a:pt x="34018" y="5547"/>
                    <a:pt x="41715" y="-3186"/>
                    <a:pt x="51210" y="-3186"/>
                  </a:cubicBezTo>
                  <a:cubicBezTo>
                    <a:pt x="60705" y="-3186"/>
                    <a:pt x="68402" y="5547"/>
                    <a:pt x="68402" y="16319"/>
                  </a:cubicBezTo>
                  <a:cubicBezTo>
                    <a:pt x="68402" y="20942"/>
                    <a:pt x="66984" y="25190"/>
                    <a:pt x="64615" y="28532"/>
                  </a:cubicBezTo>
                  <a:lnTo>
                    <a:pt x="0" y="4189"/>
                  </a:lnTo>
                  <a:lnTo>
                    <a:pt x="34324" y="19980"/>
                  </a:lnTo>
                  <a:close/>
                </a:path>
              </a:pathLst>
            </a:custGeom>
            <a:noFill/>
            <a:ln w="38100" cap="flat" cmpd="sng">
              <a:solidFill>
                <a:srgbClr val="00FFFF">
                  <a:alpha val="100000"/>
                </a:srgbClr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00" name="任意多边形 37899"/>
            <p:cNvSpPr/>
            <p:nvPr/>
          </p:nvSpPr>
          <p:spPr>
            <a:xfrm rot="7200000">
              <a:off x="3275" y="1457"/>
              <a:ext cx="301" cy="228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109" y="0"/>
                </a:cxn>
                <a:cxn ang="0">
                  <a:pos x="301" y="215"/>
                </a:cxn>
                <a:cxn ang="0">
                  <a:pos x="301" y="215"/>
                </a:cxn>
                <a:cxn ang="0">
                  <a:pos x="299" y="183"/>
                </a:cxn>
                <a:cxn ang="0">
                  <a:pos x="450" y="-25"/>
                </a:cxn>
                <a:cxn ang="0">
                  <a:pos x="600" y="183"/>
                </a:cxn>
                <a:cxn ang="0">
                  <a:pos x="569" y="310"/>
                </a:cxn>
                <a:cxn ang="0">
                  <a:pos x="0" y="41"/>
                </a:cxn>
              </a:cxnLst>
              <a:pathLst>
                <a:path w="33871" h="21600" fill="none">
                  <a:moveTo>
                    <a:pt x="0" y="3847"/>
                  </a:moveTo>
                  <a:cubicBezTo>
                    <a:pt x="3490" y="1421"/>
                    <a:pt x="7731" y="0"/>
                    <a:pt x="12304" y="0"/>
                  </a:cubicBezTo>
                  <a:cubicBezTo>
                    <a:pt x="23832" y="0"/>
                    <a:pt x="33251" y="9031"/>
                    <a:pt x="33871" y="20400"/>
                  </a:cubicBezTo>
                </a:path>
                <a:path w="33871" h="21600" stroke="0">
                  <a:moveTo>
                    <a:pt x="33870" y="20405"/>
                  </a:moveTo>
                  <a:cubicBezTo>
                    <a:pt x="33731" y="19401"/>
                    <a:pt x="33660" y="18370"/>
                    <a:pt x="33660" y="17319"/>
                  </a:cubicBezTo>
                  <a:cubicBezTo>
                    <a:pt x="33660" y="6452"/>
                    <a:pt x="41250" y="-2357"/>
                    <a:pt x="50612" y="-2357"/>
                  </a:cubicBezTo>
                  <a:cubicBezTo>
                    <a:pt x="59974" y="-2357"/>
                    <a:pt x="67564" y="6452"/>
                    <a:pt x="67564" y="17319"/>
                  </a:cubicBezTo>
                  <a:cubicBezTo>
                    <a:pt x="67564" y="21848"/>
                    <a:pt x="66246" y="26019"/>
                    <a:pt x="64030" y="29344"/>
                  </a:cubicBezTo>
                  <a:lnTo>
                    <a:pt x="0" y="3847"/>
                  </a:lnTo>
                  <a:lnTo>
                    <a:pt x="33870" y="20405"/>
                  </a:lnTo>
                  <a:close/>
                </a:path>
              </a:pathLst>
            </a:custGeom>
            <a:noFill/>
            <a:ln w="38100" cap="flat" cmpd="sng">
              <a:solidFill>
                <a:srgbClr val="00FFFF">
                  <a:alpha val="100000"/>
                </a:srgbClr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01" name="任意多边形 37900"/>
            <p:cNvSpPr/>
            <p:nvPr/>
          </p:nvSpPr>
          <p:spPr>
            <a:xfrm rot="-7200000">
              <a:off x="3101" y="1369"/>
              <a:ext cx="299" cy="22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108" y="0"/>
                </a:cxn>
                <a:cxn ang="0">
                  <a:pos x="299" y="211"/>
                </a:cxn>
                <a:cxn ang="0">
                  <a:pos x="299" y="211"/>
                </a:cxn>
                <a:cxn ang="0">
                  <a:pos x="297" y="175"/>
                </a:cxn>
                <a:cxn ang="0">
                  <a:pos x="446" y="-34"/>
                </a:cxn>
                <a:cxn ang="0">
                  <a:pos x="596" y="175"/>
                </a:cxn>
                <a:cxn ang="0">
                  <a:pos x="566" y="301"/>
                </a:cxn>
                <a:cxn ang="0">
                  <a:pos x="0" y="39"/>
                </a:cxn>
              </a:cxnLst>
              <a:pathLst>
                <a:path w="33654" h="21600" fill="none">
                  <a:moveTo>
                    <a:pt x="0" y="3717"/>
                  </a:moveTo>
                  <a:cubicBezTo>
                    <a:pt x="3454" y="1370"/>
                    <a:pt x="7624" y="0"/>
                    <a:pt x="12115" y="0"/>
                  </a:cubicBezTo>
                  <a:cubicBezTo>
                    <a:pt x="23499" y="0"/>
                    <a:pt x="32826" y="8807"/>
                    <a:pt x="33655" y="19973"/>
                  </a:cubicBezTo>
                </a:path>
                <a:path w="33654" h="21600" stroke="0">
                  <a:moveTo>
                    <a:pt x="33654" y="19980"/>
                  </a:moveTo>
                  <a:cubicBezTo>
                    <a:pt x="33484" y="18866"/>
                    <a:pt x="33397" y="17717"/>
                    <a:pt x="33397" y="16543"/>
                  </a:cubicBezTo>
                  <a:cubicBezTo>
                    <a:pt x="33397" y="5640"/>
                    <a:pt x="40944" y="-3198"/>
                    <a:pt x="50254" y="-3198"/>
                  </a:cubicBezTo>
                  <a:cubicBezTo>
                    <a:pt x="59564" y="-3198"/>
                    <a:pt x="67111" y="5640"/>
                    <a:pt x="67111" y="16543"/>
                  </a:cubicBezTo>
                  <a:cubicBezTo>
                    <a:pt x="67111" y="21035"/>
                    <a:pt x="65830" y="25176"/>
                    <a:pt x="63673" y="28493"/>
                  </a:cubicBezTo>
                  <a:lnTo>
                    <a:pt x="0" y="3717"/>
                  </a:lnTo>
                  <a:lnTo>
                    <a:pt x="33654" y="19980"/>
                  </a:lnTo>
                  <a:close/>
                </a:path>
              </a:pathLst>
            </a:custGeom>
            <a:noFill/>
            <a:ln w="38100" cap="flat" cmpd="sng">
              <a:solidFill>
                <a:srgbClr val="00FFFF">
                  <a:alpha val="100000"/>
                </a:srgbClr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02" name="文本框 37901"/>
            <p:cNvSpPr txBox="1"/>
            <p:nvPr/>
          </p:nvSpPr>
          <p:spPr>
            <a:xfrm>
              <a:off x="3282" y="1002"/>
              <a:ext cx="6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120°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3" name="文本框 37902"/>
            <p:cNvSpPr txBox="1"/>
            <p:nvPr/>
          </p:nvSpPr>
          <p:spPr>
            <a:xfrm>
              <a:off x="3282" y="1644"/>
              <a:ext cx="6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120°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4" name="文本框 37903"/>
            <p:cNvSpPr txBox="1"/>
            <p:nvPr/>
          </p:nvSpPr>
          <p:spPr>
            <a:xfrm>
              <a:off x="2718" y="1363"/>
              <a:ext cx="67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120°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7905" name="文本框 37904"/>
          <p:cNvSpPr txBox="1"/>
          <p:nvPr/>
        </p:nvSpPr>
        <p:spPr>
          <a:xfrm>
            <a:off x="323850" y="3644900"/>
            <a:ext cx="525589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） Characteristics of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balanced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three-phase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source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7906" name="对象 37905"/>
          <p:cNvGraphicFramePr/>
          <p:nvPr/>
        </p:nvGraphicFramePr>
        <p:xfrm>
          <a:off x="2411413" y="4508500"/>
          <a:ext cx="3168650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1024255" imgH="462915" progId="Equation.3">
                  <p:embed/>
                </p:oleObj>
              </mc:Choice>
              <mc:Fallback>
                <p:oleObj name="" r:id="rId9" imgW="1024255" imgH="46291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11413" y="4508500"/>
                        <a:ext cx="3168650" cy="1427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7" name="左大括号 37906"/>
          <p:cNvSpPr/>
          <p:nvPr/>
        </p:nvSpPr>
        <p:spPr>
          <a:xfrm>
            <a:off x="2051050" y="4724400"/>
            <a:ext cx="360363" cy="1081088"/>
          </a:xfrm>
          <a:prstGeom prst="leftBrace">
            <a:avLst>
              <a:gd name="adj1" fmla="val 24888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7908" name="组合 37907"/>
          <p:cNvGrpSpPr/>
          <p:nvPr/>
        </p:nvGrpSpPr>
        <p:grpSpPr>
          <a:xfrm>
            <a:off x="5724525" y="2205038"/>
            <a:ext cx="2166938" cy="1803400"/>
            <a:chOff x="2943" y="1476"/>
            <a:chExt cx="1365" cy="1136"/>
          </a:xfrm>
        </p:grpSpPr>
        <p:sp>
          <p:nvSpPr>
            <p:cNvPr id="20489" name="直接连接符 37908"/>
            <p:cNvSpPr/>
            <p:nvPr/>
          </p:nvSpPr>
          <p:spPr>
            <a:xfrm>
              <a:off x="3375" y="1476"/>
              <a:ext cx="453" cy="80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0490" name="对象 37909"/>
            <p:cNvGraphicFramePr/>
            <p:nvPr/>
          </p:nvGraphicFramePr>
          <p:xfrm>
            <a:off x="3536" y="2262"/>
            <a:ext cx="77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11" imgW="533400" imgH="241300" progId="Equation.DSMT4">
                    <p:embed/>
                  </p:oleObj>
                </mc:Choice>
                <mc:Fallback>
                  <p:oleObj name="" r:id="rId11" imgW="533400" imgH="241300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36" y="2262"/>
                          <a:ext cx="772" cy="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1" name="直接连接符 37910"/>
            <p:cNvSpPr/>
            <p:nvPr/>
          </p:nvSpPr>
          <p:spPr>
            <a:xfrm flipH="1">
              <a:off x="3828" y="1476"/>
              <a:ext cx="444" cy="804"/>
            </a:xfrm>
            <a:prstGeom prst="line">
              <a:avLst/>
            </a:prstGeom>
            <a:ln w="38100" cap="flat" cmpd="sng">
              <a:solidFill>
                <a:srgbClr val="66FF33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492" name="直接连接符 37911"/>
            <p:cNvSpPr/>
            <p:nvPr/>
          </p:nvSpPr>
          <p:spPr>
            <a:xfrm>
              <a:off x="2943" y="2268"/>
              <a:ext cx="885" cy="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20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90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文本框 49153"/>
          <p:cNvSpPr txBox="1"/>
          <p:nvPr/>
        </p:nvSpPr>
        <p:spPr>
          <a:xfrm>
            <a:off x="684530" y="1152525"/>
            <a:ext cx="800354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eaLnBrk="1" hangingPunct="1">
              <a:lnSpc>
                <a:spcPct val="120000"/>
              </a:lnSpc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Find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total power generated by the line current and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source;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(2) M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easure the load power of the motor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using two meters, find two meter reading.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155" name="文本框 49154"/>
          <p:cNvSpPr txBox="1"/>
          <p:nvPr/>
        </p:nvSpPr>
        <p:spPr>
          <a:xfrm>
            <a:off x="135255" y="3231515"/>
            <a:ext cx="1642745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Solution: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6" name="矩形 49155"/>
          <p:cNvSpPr/>
          <p:nvPr/>
        </p:nvSpPr>
        <p:spPr>
          <a:xfrm>
            <a:off x="135255" y="160020"/>
            <a:ext cx="1851025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Example 1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7" name="矩形 49156"/>
          <p:cNvSpPr/>
          <p:nvPr/>
        </p:nvSpPr>
        <p:spPr>
          <a:xfrm>
            <a:off x="755650" y="735330"/>
            <a:ext cx="826516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    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l 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=380V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=30+j40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=1700W, cos</a:t>
            </a:r>
            <a:r>
              <a:rPr lang="en-US" altLang="zh-CN" i="1" dirty="0">
                <a:solidFill>
                  <a:schemeClr val="bg1"/>
                </a:solidFill>
                <a:latin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=0.8</a:t>
            </a:r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(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inductive</a:t>
            </a:r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).</a:t>
            </a:r>
            <a:endParaRPr lang="zh-CN" altLang="en-US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graphicFrame>
        <p:nvGraphicFramePr>
          <p:cNvPr id="49159" name="对象 49158"/>
          <p:cNvGraphicFramePr/>
          <p:nvPr/>
        </p:nvGraphicFramePr>
        <p:xfrm>
          <a:off x="684213" y="4507230"/>
          <a:ext cx="316865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1" imgW="1228090" imgH="594995" progId="Equation.3">
                  <p:embed/>
                </p:oleObj>
              </mc:Choice>
              <mc:Fallback>
                <p:oleObj name="" r:id="rId1" imgW="1228090" imgH="594995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4507230"/>
                        <a:ext cx="3168650" cy="1541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91" name="组合 49190"/>
          <p:cNvGrpSpPr/>
          <p:nvPr/>
        </p:nvGrpSpPr>
        <p:grpSpPr>
          <a:xfrm>
            <a:off x="539750" y="3788093"/>
            <a:ext cx="2901950" cy="600075"/>
            <a:chOff x="340" y="2115"/>
            <a:chExt cx="1828" cy="378"/>
          </a:xfrm>
        </p:grpSpPr>
        <p:graphicFrame>
          <p:nvGraphicFramePr>
            <p:cNvPr id="67620" name="对象 49157"/>
            <p:cNvGraphicFramePr/>
            <p:nvPr/>
          </p:nvGraphicFramePr>
          <p:xfrm>
            <a:off x="703" y="2115"/>
            <a:ext cx="1465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3" imgW="1002665" imgH="242570" progId="Equation.3">
                    <p:embed/>
                  </p:oleObj>
                </mc:Choice>
                <mc:Fallback>
                  <p:oleObj name="" r:id="rId3" imgW="1002665" imgH="242570" progId="Equation.3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03" y="2115"/>
                          <a:ext cx="1465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21" name="文本框 49159"/>
            <p:cNvSpPr txBox="1"/>
            <p:nvPr/>
          </p:nvSpPr>
          <p:spPr>
            <a:xfrm>
              <a:off x="340" y="2205"/>
              <a:ext cx="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(1)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9161" name="组合 49160"/>
          <p:cNvGrpSpPr/>
          <p:nvPr/>
        </p:nvGrpSpPr>
        <p:grpSpPr>
          <a:xfrm>
            <a:off x="3853180" y="3067685"/>
            <a:ext cx="4937125" cy="3048000"/>
            <a:chOff x="1284" y="1032"/>
            <a:chExt cx="3110" cy="1920"/>
          </a:xfrm>
        </p:grpSpPr>
        <p:sp>
          <p:nvSpPr>
            <p:cNvPr id="67593" name="椭圆 49161"/>
            <p:cNvSpPr/>
            <p:nvPr/>
          </p:nvSpPr>
          <p:spPr>
            <a:xfrm>
              <a:off x="3790" y="1590"/>
              <a:ext cx="432" cy="432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594" name="直接连接符 49162"/>
            <p:cNvSpPr/>
            <p:nvPr/>
          </p:nvSpPr>
          <p:spPr>
            <a:xfrm flipH="1">
              <a:off x="1582" y="1836"/>
              <a:ext cx="220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5" name="直接连接符 49163"/>
            <p:cNvSpPr/>
            <p:nvPr/>
          </p:nvSpPr>
          <p:spPr>
            <a:xfrm flipH="1" flipV="1">
              <a:off x="3646" y="1464"/>
              <a:ext cx="192" cy="19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6" name="直接连接符 49164"/>
            <p:cNvSpPr/>
            <p:nvPr/>
          </p:nvSpPr>
          <p:spPr>
            <a:xfrm flipH="1">
              <a:off x="1582" y="1464"/>
              <a:ext cx="206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7" name="直接连接符 49165"/>
            <p:cNvSpPr/>
            <p:nvPr/>
          </p:nvSpPr>
          <p:spPr>
            <a:xfrm flipH="1">
              <a:off x="3646" y="1992"/>
              <a:ext cx="240" cy="2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8" name="直接连接符 49166"/>
            <p:cNvSpPr/>
            <p:nvPr/>
          </p:nvSpPr>
          <p:spPr>
            <a:xfrm flipH="1">
              <a:off x="1582" y="2232"/>
              <a:ext cx="206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599" name="直接连接符 49167"/>
            <p:cNvSpPr/>
            <p:nvPr/>
          </p:nvSpPr>
          <p:spPr>
            <a:xfrm>
              <a:off x="2296" y="2232"/>
              <a:ext cx="0" cy="72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67600" name="直接连接符 49168"/>
            <p:cNvSpPr/>
            <p:nvPr/>
          </p:nvSpPr>
          <p:spPr>
            <a:xfrm>
              <a:off x="2296" y="2952"/>
              <a:ext cx="510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7601" name="直接连接符 49169"/>
            <p:cNvSpPr/>
            <p:nvPr/>
          </p:nvSpPr>
          <p:spPr>
            <a:xfrm>
              <a:off x="2806" y="1458"/>
              <a:ext cx="0" cy="149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67602" name="直接连接符 49170"/>
            <p:cNvSpPr/>
            <p:nvPr/>
          </p:nvSpPr>
          <p:spPr>
            <a:xfrm>
              <a:off x="2548" y="1836"/>
              <a:ext cx="0" cy="111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67603" name="矩形 49171"/>
            <p:cNvSpPr/>
            <p:nvPr/>
          </p:nvSpPr>
          <p:spPr>
            <a:xfrm>
              <a:off x="2488" y="2520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7604" name="矩形 49172"/>
            <p:cNvSpPr/>
            <p:nvPr/>
          </p:nvSpPr>
          <p:spPr>
            <a:xfrm>
              <a:off x="2236" y="2520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7605" name="矩形 49173"/>
            <p:cNvSpPr/>
            <p:nvPr/>
          </p:nvSpPr>
          <p:spPr>
            <a:xfrm>
              <a:off x="2746" y="2508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7606" name="文本框 49174"/>
            <p:cNvSpPr txBox="1"/>
            <p:nvPr/>
          </p:nvSpPr>
          <p:spPr>
            <a:xfrm>
              <a:off x="1284" y="1280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7" name="文本框 49175"/>
            <p:cNvSpPr txBox="1"/>
            <p:nvPr/>
          </p:nvSpPr>
          <p:spPr>
            <a:xfrm>
              <a:off x="1294" y="1656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8" name="文本框 49176"/>
            <p:cNvSpPr txBox="1"/>
            <p:nvPr/>
          </p:nvSpPr>
          <p:spPr>
            <a:xfrm>
              <a:off x="1284" y="2084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09" name="直接连接符 49177"/>
            <p:cNvSpPr/>
            <p:nvPr/>
          </p:nvSpPr>
          <p:spPr>
            <a:xfrm>
              <a:off x="2758" y="1512"/>
              <a:ext cx="0" cy="288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7610" name="直接连接符 49178"/>
            <p:cNvSpPr/>
            <p:nvPr/>
          </p:nvSpPr>
          <p:spPr>
            <a:xfrm>
              <a:off x="3214" y="1398"/>
              <a:ext cx="384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7611" name="文本框 49179"/>
            <p:cNvSpPr txBox="1"/>
            <p:nvPr/>
          </p:nvSpPr>
          <p:spPr>
            <a:xfrm>
              <a:off x="2854" y="2520"/>
              <a:ext cx="29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7612" name="椭圆 49180"/>
            <p:cNvSpPr/>
            <p:nvPr/>
          </p:nvSpPr>
          <p:spPr>
            <a:xfrm>
              <a:off x="1527" y="2199"/>
              <a:ext cx="57" cy="5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7613" name="椭圆 49181"/>
            <p:cNvSpPr/>
            <p:nvPr/>
          </p:nvSpPr>
          <p:spPr>
            <a:xfrm>
              <a:off x="1530" y="1800"/>
              <a:ext cx="57" cy="5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7614" name="椭圆 49182"/>
            <p:cNvSpPr/>
            <p:nvPr/>
          </p:nvSpPr>
          <p:spPr>
            <a:xfrm>
              <a:off x="1527" y="1428"/>
              <a:ext cx="57" cy="5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67615" name="对象 49183"/>
            <p:cNvGraphicFramePr/>
            <p:nvPr/>
          </p:nvGraphicFramePr>
          <p:xfrm>
            <a:off x="2464" y="1386"/>
            <a:ext cx="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" r:id="rId5" imgW="220345" imgH="242570" progId="Equation.3">
                    <p:embed/>
                  </p:oleObj>
                </mc:Choice>
                <mc:Fallback>
                  <p:oleObj name="" r:id="rId5" imgW="220345" imgH="242570" progId="Equation.3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64" y="1386"/>
                          <a:ext cx="32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6" name="对象 49184"/>
            <p:cNvGraphicFramePr/>
            <p:nvPr/>
          </p:nvGraphicFramePr>
          <p:xfrm>
            <a:off x="3274" y="1038"/>
            <a:ext cx="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" r:id="rId7" imgW="220345" imgH="242570" progId="Equation.3">
                    <p:embed/>
                  </p:oleObj>
                </mc:Choice>
                <mc:Fallback>
                  <p:oleObj name="" r:id="rId7" imgW="220345" imgH="242570" progId="Equation.3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74" y="1038"/>
                          <a:ext cx="32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7" name="矩形 49185"/>
            <p:cNvSpPr/>
            <p:nvPr/>
          </p:nvSpPr>
          <p:spPr>
            <a:xfrm>
              <a:off x="3778" y="2035"/>
              <a:ext cx="616" cy="290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none" anchor="ctr">
              <a:spAutoFit/>
            </a:bodyPr>
            <a:p>
              <a:pPr eaLnBrk="1" hangingPunct="1"/>
              <a:r>
                <a:rPr lang="en-US" altLang="zh-CN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motor</a:t>
              </a:r>
              <a:endParaRPr lang="en-US" altLang="zh-CN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7618" name="对象 49186"/>
            <p:cNvGraphicFramePr/>
            <p:nvPr/>
          </p:nvGraphicFramePr>
          <p:xfrm>
            <a:off x="2120" y="1032"/>
            <a:ext cx="271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9" imgW="187325" imgH="242570" progId="Equation.3">
                    <p:embed/>
                  </p:oleObj>
                </mc:Choice>
                <mc:Fallback>
                  <p:oleObj name="" r:id="rId9" imgW="187325" imgH="242570" progId="Equation.3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20" y="1032"/>
                          <a:ext cx="271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9" name="直接连接符 49187"/>
            <p:cNvSpPr/>
            <p:nvPr/>
          </p:nvSpPr>
          <p:spPr>
            <a:xfrm>
              <a:off x="2092" y="1398"/>
              <a:ext cx="384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20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2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20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 bldLvl="0" animBg="1"/>
      <p:bldP spid="49156" grpId="0" bldLvl="0" animBg="1"/>
      <p:bldP spid="4915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文本框 48129"/>
          <p:cNvSpPr txBox="1"/>
          <p:nvPr/>
        </p:nvSpPr>
        <p:spPr>
          <a:xfrm>
            <a:off x="128905" y="333375"/>
            <a:ext cx="25527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load of the motor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aphicFrame>
        <p:nvGraphicFramePr>
          <p:cNvPr id="48131" name="对象 48130"/>
          <p:cNvGraphicFramePr/>
          <p:nvPr/>
        </p:nvGraphicFramePr>
        <p:xfrm>
          <a:off x="2555875" y="260350"/>
          <a:ext cx="3968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1" imgW="1619250" imgH="220345" progId="Equation.3">
                  <p:embed/>
                </p:oleObj>
              </mc:Choice>
              <mc:Fallback>
                <p:oleObj name="" r:id="rId1" imgW="1619250" imgH="220345" progId="Equation.3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260350"/>
                        <a:ext cx="396875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对象 48131"/>
          <p:cNvGraphicFramePr/>
          <p:nvPr/>
        </p:nvGraphicFramePr>
        <p:xfrm>
          <a:off x="1187450" y="765175"/>
          <a:ext cx="633730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3" imgW="2413000" imgH="770890" progId="Equation.3">
                  <p:embed/>
                </p:oleObj>
              </mc:Choice>
              <mc:Fallback>
                <p:oleObj name="" r:id="rId3" imgW="2413000" imgH="77089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765175"/>
                        <a:ext cx="6337300" cy="202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对象 48132"/>
          <p:cNvGraphicFramePr/>
          <p:nvPr/>
        </p:nvGraphicFramePr>
        <p:xfrm>
          <a:off x="4932363" y="2133600"/>
          <a:ext cx="33924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5" imgW="1322070" imgH="242570" progId="Equation.3">
                  <p:embed/>
                </p:oleObj>
              </mc:Choice>
              <mc:Fallback>
                <p:oleObj name="" r:id="rId5" imgW="1322070" imgH="242570" progId="Equation.3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32363" y="2133600"/>
                        <a:ext cx="3392487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文本框 48133"/>
          <p:cNvSpPr txBox="1"/>
          <p:nvPr/>
        </p:nvSpPr>
        <p:spPr>
          <a:xfrm>
            <a:off x="539750" y="2997200"/>
            <a:ext cx="24422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Total current 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aphicFrame>
        <p:nvGraphicFramePr>
          <p:cNvPr id="48135" name="对象 48134"/>
          <p:cNvGraphicFramePr/>
          <p:nvPr/>
        </p:nvGraphicFramePr>
        <p:xfrm>
          <a:off x="1116013" y="3357563"/>
          <a:ext cx="6908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7" imgW="2996565" imgH="396875" progId="Equation.3">
                  <p:embed/>
                </p:oleObj>
              </mc:Choice>
              <mc:Fallback>
                <p:oleObj name="" r:id="rId7" imgW="2996565" imgH="396875" progId="Equation.3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3357563"/>
                        <a:ext cx="69088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对象 48136"/>
          <p:cNvGraphicFramePr/>
          <p:nvPr/>
        </p:nvGraphicFramePr>
        <p:xfrm>
          <a:off x="1042988" y="5373688"/>
          <a:ext cx="72739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9" imgW="2467610" imgH="198120" progId="Equation.3">
                  <p:embed/>
                </p:oleObj>
              </mc:Choice>
              <mc:Fallback>
                <p:oleObj name="" r:id="rId9" imgW="2467610" imgH="19812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5373688"/>
                        <a:ext cx="7273925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39750" y="4365625"/>
            <a:ext cx="6386195" cy="914400"/>
            <a:chOff x="850" y="6875"/>
            <a:chExt cx="10057" cy="1440"/>
          </a:xfrm>
        </p:grpSpPr>
        <p:graphicFrame>
          <p:nvGraphicFramePr>
            <p:cNvPr id="48136" name="对象 48135"/>
            <p:cNvGraphicFramePr/>
            <p:nvPr/>
          </p:nvGraphicFramePr>
          <p:xfrm>
            <a:off x="1643" y="6875"/>
            <a:ext cx="9265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" r:id="rId11" imgW="2269490" imgH="396875" progId="Equation.3">
                    <p:embed/>
                  </p:oleObj>
                </mc:Choice>
                <mc:Fallback>
                  <p:oleObj name="" r:id="rId11" imgW="2269490" imgH="396875" progId="Equation.3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43" y="6875"/>
                          <a:ext cx="9265" cy="14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850" y="6875"/>
              <a:ext cx="1893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r>
                <a:rPr lang="en-US" altLang="zh-CN" i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</a:t>
              </a:r>
              <a:endParaRPr lang="en-US" altLang="zh-CN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057" y="7079"/>
              <a:ext cx="1014" cy="521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r>
                <a:rPr lang="en-US" altLang="zh-CN" i="1" baseline="-250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tatal</a:t>
              </a:r>
              <a:endParaRPr lang="en-US" altLang="zh-CN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文本框 47105"/>
          <p:cNvSpPr txBox="1"/>
          <p:nvPr/>
        </p:nvSpPr>
        <p:spPr>
          <a:xfrm>
            <a:off x="468630" y="2492375"/>
            <a:ext cx="2951480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Reading of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W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: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107" name="组合 47106"/>
          <p:cNvGrpSpPr/>
          <p:nvPr/>
        </p:nvGrpSpPr>
        <p:grpSpPr>
          <a:xfrm>
            <a:off x="3254375" y="-100012"/>
            <a:ext cx="5166878" cy="3038475"/>
            <a:chOff x="2476" y="138"/>
            <a:chExt cx="3077" cy="1914"/>
          </a:xfrm>
        </p:grpSpPr>
        <p:sp>
          <p:nvSpPr>
            <p:cNvPr id="69654" name="椭圆 47107"/>
            <p:cNvSpPr/>
            <p:nvPr/>
          </p:nvSpPr>
          <p:spPr>
            <a:xfrm>
              <a:off x="4982" y="690"/>
              <a:ext cx="432" cy="432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55" name="直接连接符 47108"/>
            <p:cNvSpPr/>
            <p:nvPr/>
          </p:nvSpPr>
          <p:spPr>
            <a:xfrm flipH="1">
              <a:off x="2774" y="936"/>
              <a:ext cx="220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6" name="直接连接符 47109"/>
            <p:cNvSpPr/>
            <p:nvPr/>
          </p:nvSpPr>
          <p:spPr>
            <a:xfrm flipH="1" flipV="1">
              <a:off x="4838" y="564"/>
              <a:ext cx="192" cy="192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7" name="直接连接符 47110"/>
            <p:cNvSpPr/>
            <p:nvPr/>
          </p:nvSpPr>
          <p:spPr>
            <a:xfrm flipH="1">
              <a:off x="2774" y="564"/>
              <a:ext cx="206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8" name="直接连接符 47111"/>
            <p:cNvSpPr/>
            <p:nvPr/>
          </p:nvSpPr>
          <p:spPr>
            <a:xfrm flipH="1">
              <a:off x="4838" y="1092"/>
              <a:ext cx="240" cy="2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59" name="直接连接符 47112"/>
            <p:cNvSpPr/>
            <p:nvPr/>
          </p:nvSpPr>
          <p:spPr>
            <a:xfrm flipH="1">
              <a:off x="2774" y="1332"/>
              <a:ext cx="206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60" name="直接连接符 47113"/>
            <p:cNvSpPr/>
            <p:nvPr/>
          </p:nvSpPr>
          <p:spPr>
            <a:xfrm>
              <a:off x="3128" y="1332"/>
              <a:ext cx="0" cy="72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69661" name="直接连接符 47114"/>
            <p:cNvSpPr/>
            <p:nvPr/>
          </p:nvSpPr>
          <p:spPr>
            <a:xfrm>
              <a:off x="3128" y="2052"/>
              <a:ext cx="510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9662" name="直接连接符 47115"/>
            <p:cNvSpPr/>
            <p:nvPr/>
          </p:nvSpPr>
          <p:spPr>
            <a:xfrm>
              <a:off x="3638" y="558"/>
              <a:ext cx="0" cy="149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69663" name="直接连接符 47116"/>
            <p:cNvSpPr/>
            <p:nvPr/>
          </p:nvSpPr>
          <p:spPr>
            <a:xfrm>
              <a:off x="3380" y="936"/>
              <a:ext cx="0" cy="111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69664" name="矩形 47117"/>
            <p:cNvSpPr/>
            <p:nvPr/>
          </p:nvSpPr>
          <p:spPr>
            <a:xfrm>
              <a:off x="3320" y="1620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9665" name="矩形 47118"/>
            <p:cNvSpPr/>
            <p:nvPr/>
          </p:nvSpPr>
          <p:spPr>
            <a:xfrm>
              <a:off x="3068" y="1620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9666" name="矩形 47119"/>
            <p:cNvSpPr/>
            <p:nvPr/>
          </p:nvSpPr>
          <p:spPr>
            <a:xfrm>
              <a:off x="3578" y="1608"/>
              <a:ext cx="120" cy="288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9667" name="文本框 47120"/>
            <p:cNvSpPr txBox="1"/>
            <p:nvPr/>
          </p:nvSpPr>
          <p:spPr>
            <a:xfrm>
              <a:off x="2476" y="380"/>
              <a:ext cx="24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8" name="文本框 47121"/>
            <p:cNvSpPr txBox="1"/>
            <p:nvPr/>
          </p:nvSpPr>
          <p:spPr>
            <a:xfrm>
              <a:off x="2486" y="756"/>
              <a:ext cx="23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69" name="文本框 47122"/>
            <p:cNvSpPr txBox="1"/>
            <p:nvPr/>
          </p:nvSpPr>
          <p:spPr>
            <a:xfrm>
              <a:off x="2476" y="1184"/>
              <a:ext cx="24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70" name="直接连接符 47123"/>
            <p:cNvSpPr/>
            <p:nvPr/>
          </p:nvSpPr>
          <p:spPr>
            <a:xfrm>
              <a:off x="3590" y="612"/>
              <a:ext cx="0" cy="288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1" name="直接连接符 47124"/>
            <p:cNvSpPr/>
            <p:nvPr/>
          </p:nvSpPr>
          <p:spPr>
            <a:xfrm>
              <a:off x="4406" y="498"/>
              <a:ext cx="384" cy="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9672" name="文本框 47125"/>
            <p:cNvSpPr txBox="1"/>
            <p:nvPr/>
          </p:nvSpPr>
          <p:spPr>
            <a:xfrm>
              <a:off x="3686" y="1620"/>
              <a:ext cx="28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73" name="椭圆 47126"/>
            <p:cNvSpPr/>
            <p:nvPr/>
          </p:nvSpPr>
          <p:spPr>
            <a:xfrm>
              <a:off x="2719" y="1299"/>
              <a:ext cx="57" cy="5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9674" name="椭圆 47127"/>
            <p:cNvSpPr/>
            <p:nvPr/>
          </p:nvSpPr>
          <p:spPr>
            <a:xfrm>
              <a:off x="2722" y="900"/>
              <a:ext cx="57" cy="5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9675" name="椭圆 47128"/>
            <p:cNvSpPr/>
            <p:nvPr/>
          </p:nvSpPr>
          <p:spPr>
            <a:xfrm>
              <a:off x="2719" y="528"/>
              <a:ext cx="57" cy="5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69676" name="对象 47129"/>
            <p:cNvGraphicFramePr/>
            <p:nvPr/>
          </p:nvGraphicFramePr>
          <p:xfrm>
            <a:off x="3296" y="486"/>
            <a:ext cx="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" r:id="rId1" imgW="220345" imgH="242570" progId="Equation.3">
                    <p:embed/>
                  </p:oleObj>
                </mc:Choice>
                <mc:Fallback>
                  <p:oleObj name="" r:id="rId1" imgW="220345" imgH="242570" progId="Equation.3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96" y="486"/>
                          <a:ext cx="32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77" name="对象 47130"/>
            <p:cNvGraphicFramePr/>
            <p:nvPr/>
          </p:nvGraphicFramePr>
          <p:xfrm>
            <a:off x="4466" y="138"/>
            <a:ext cx="32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5" name="" r:id="rId3" imgW="220345" imgH="242570" progId="Equation.3">
                    <p:embed/>
                  </p:oleObj>
                </mc:Choice>
                <mc:Fallback>
                  <p:oleObj name="" r:id="rId3" imgW="220345" imgH="242570" progId="Equation.3">
                    <p:embed/>
                    <p:pic>
                      <p:nvPicPr>
                        <p:cNvPr id="0" name="图片 333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6" y="138"/>
                          <a:ext cx="320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8" name="矩形 47131"/>
            <p:cNvSpPr/>
            <p:nvPr/>
          </p:nvSpPr>
          <p:spPr>
            <a:xfrm>
              <a:off x="4970" y="1136"/>
              <a:ext cx="583" cy="290"/>
            </a:xfrm>
            <a:prstGeom prst="rect">
              <a:avLst/>
            </a:prstGeom>
            <a:solidFill>
              <a:schemeClr val="accent2"/>
            </a:solidFill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motor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7133" name="文本框 47132"/>
          <p:cNvSpPr txBox="1"/>
          <p:nvPr/>
        </p:nvSpPr>
        <p:spPr>
          <a:xfrm>
            <a:off x="266700" y="450850"/>
            <a:ext cx="3336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(2) two meters method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7134" name="组合 47133"/>
          <p:cNvGrpSpPr/>
          <p:nvPr/>
        </p:nvGrpSpPr>
        <p:grpSpPr>
          <a:xfrm>
            <a:off x="5194300" y="109538"/>
            <a:ext cx="758825" cy="1685925"/>
            <a:chOff x="3768" y="270"/>
            <a:chExt cx="478" cy="1062"/>
          </a:xfrm>
        </p:grpSpPr>
        <p:sp>
          <p:nvSpPr>
            <p:cNvPr id="69648" name="直接连接符 47134"/>
            <p:cNvSpPr/>
            <p:nvPr/>
          </p:nvSpPr>
          <p:spPr>
            <a:xfrm>
              <a:off x="4068" y="336"/>
              <a:ext cx="0" cy="99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69649" name="直接连接符 47135"/>
            <p:cNvSpPr/>
            <p:nvPr/>
          </p:nvSpPr>
          <p:spPr>
            <a:xfrm flipV="1">
              <a:off x="3810" y="336"/>
              <a:ext cx="0" cy="22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sm" len="sm"/>
              <a:tailEnd type="none" w="med" len="med"/>
            </a:ln>
          </p:spPr>
        </p:sp>
        <p:cxnSp>
          <p:nvCxnSpPr>
            <p:cNvPr id="69650" name="直接箭头连接符 47136"/>
            <p:cNvCxnSpPr/>
            <p:nvPr/>
          </p:nvCxnSpPr>
          <p:spPr>
            <a:xfrm>
              <a:off x="3810" y="336"/>
              <a:ext cx="258" cy="0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9651" name="椭圆 47137"/>
            <p:cNvSpPr/>
            <p:nvPr/>
          </p:nvSpPr>
          <p:spPr>
            <a:xfrm>
              <a:off x="3936" y="432"/>
              <a:ext cx="272" cy="272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52" name="文本框 47138"/>
            <p:cNvSpPr txBox="1"/>
            <p:nvPr/>
          </p:nvSpPr>
          <p:spPr>
            <a:xfrm>
              <a:off x="4034" y="270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53" name="文本框 47139"/>
            <p:cNvSpPr txBox="1"/>
            <p:nvPr/>
          </p:nvSpPr>
          <p:spPr>
            <a:xfrm>
              <a:off x="3768" y="540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141" name="组合 47140"/>
          <p:cNvGrpSpPr/>
          <p:nvPr/>
        </p:nvGrpSpPr>
        <p:grpSpPr>
          <a:xfrm>
            <a:off x="6016625" y="681038"/>
            <a:ext cx="736600" cy="1133475"/>
            <a:chOff x="4250" y="618"/>
            <a:chExt cx="464" cy="714"/>
          </a:xfrm>
        </p:grpSpPr>
        <p:sp>
          <p:nvSpPr>
            <p:cNvPr id="69642" name="直接连接符 47141"/>
            <p:cNvSpPr/>
            <p:nvPr/>
          </p:nvSpPr>
          <p:spPr>
            <a:xfrm>
              <a:off x="4536" y="704"/>
              <a:ext cx="0" cy="62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69643" name="直接连接符 47142"/>
            <p:cNvSpPr/>
            <p:nvPr/>
          </p:nvSpPr>
          <p:spPr>
            <a:xfrm flipV="1">
              <a:off x="4282" y="702"/>
              <a:ext cx="0" cy="23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sm" len="sm"/>
              <a:tailEnd type="none" w="med" len="med"/>
            </a:ln>
          </p:spPr>
        </p:sp>
        <p:cxnSp>
          <p:nvCxnSpPr>
            <p:cNvPr id="69644" name="直接箭头连接符 47143"/>
            <p:cNvCxnSpPr/>
            <p:nvPr/>
          </p:nvCxnSpPr>
          <p:spPr>
            <a:xfrm flipV="1">
              <a:off x="4288" y="700"/>
              <a:ext cx="254" cy="6"/>
            </a:xfrm>
            <a:prstGeom prst="straightConnector1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9645" name="文本框 47144"/>
            <p:cNvSpPr txBox="1"/>
            <p:nvPr/>
          </p:nvSpPr>
          <p:spPr>
            <a:xfrm>
              <a:off x="4502" y="618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46" name="文本框 47145"/>
            <p:cNvSpPr txBox="1"/>
            <p:nvPr/>
          </p:nvSpPr>
          <p:spPr>
            <a:xfrm>
              <a:off x="4250" y="906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47" name="椭圆 47146"/>
            <p:cNvSpPr/>
            <p:nvPr/>
          </p:nvSpPr>
          <p:spPr>
            <a:xfrm>
              <a:off x="4399" y="802"/>
              <a:ext cx="272" cy="272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7153" name="文本框 47152"/>
          <p:cNvSpPr txBox="1"/>
          <p:nvPr/>
        </p:nvSpPr>
        <p:spPr>
          <a:xfrm>
            <a:off x="684213" y="3141663"/>
            <a:ext cx="7129462" cy="116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AC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A2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3803.23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cos(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30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+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36.9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i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=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1218.5W</a:t>
            </a:r>
            <a:endParaRPr lang="en-US" altLang="zh-CN" sz="2800" i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154" name="文本框 47153"/>
          <p:cNvSpPr txBox="1"/>
          <p:nvPr/>
        </p:nvSpPr>
        <p:spPr>
          <a:xfrm>
            <a:off x="432118" y="4481830"/>
            <a:ext cx="3024187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Reading of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W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: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P</a:t>
            </a:r>
            <a:r>
              <a:rPr lang="en-US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+mn-ea"/>
              </a:rPr>
              <a:t>2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55" name="文本框 47154"/>
          <p:cNvSpPr txBox="1"/>
          <p:nvPr/>
        </p:nvSpPr>
        <p:spPr>
          <a:xfrm>
            <a:off x="611188" y="4941888"/>
            <a:ext cx="78486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BC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B2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 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3803.23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cos( 30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+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36.9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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481.6W=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-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en-US" altLang="zh-CN" sz="2800" baseline="-25000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ldLvl="0" animBg="1"/>
      <p:bldP spid="47133" grpId="0"/>
      <p:bldP spid="47153" grpId="0"/>
      <p:bldP spid="47154" grpId="0" bldLvl="0" animBg="1"/>
      <p:bldP spid="4715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79873"/>
          <p:cNvSpPr>
            <a:spLocks noGrp="1"/>
          </p:cNvSpPr>
          <p:nvPr>
            <p:ph type="title"/>
          </p:nvPr>
        </p:nvSpPr>
        <p:spPr>
          <a:xfrm>
            <a:off x="1258888" y="613728"/>
            <a:ext cx="7427912" cy="1143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circuit shown in the figure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</a:t>
            </a:r>
            <a:r>
              <a:rPr sz="24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If the reading of the power meter in the diagram is 5000W</a:t>
            </a:r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，find the reactive power absorbed by this load.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9875" name="矩形 79874"/>
          <p:cNvSpPr/>
          <p:nvPr/>
        </p:nvSpPr>
        <p:spPr>
          <a:xfrm>
            <a:off x="208280" y="105410"/>
            <a:ext cx="1937385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Example 2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9876" name="组合 79875"/>
          <p:cNvGrpSpPr/>
          <p:nvPr/>
        </p:nvGrpSpPr>
        <p:grpSpPr>
          <a:xfrm>
            <a:off x="5372735" y="1649730"/>
            <a:ext cx="3599175" cy="2033270"/>
            <a:chOff x="3061" y="890"/>
            <a:chExt cx="2447" cy="1406"/>
          </a:xfrm>
        </p:grpSpPr>
        <p:sp>
          <p:nvSpPr>
            <p:cNvPr id="70695" name="矩形 79876"/>
            <p:cNvSpPr/>
            <p:nvPr/>
          </p:nvSpPr>
          <p:spPr>
            <a:xfrm>
              <a:off x="4348" y="964"/>
              <a:ext cx="1160" cy="133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sym typeface="+mn-ea"/>
                </a:rPr>
                <a:t>Three-phase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sym typeface="+mn-ea"/>
                </a:rPr>
                <a:t>load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0696" name="直接连接符 79877"/>
            <p:cNvSpPr/>
            <p:nvPr/>
          </p:nvSpPr>
          <p:spPr>
            <a:xfrm flipV="1">
              <a:off x="3302" y="1203"/>
              <a:ext cx="1046" cy="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7" name="直接连接符 79878"/>
            <p:cNvSpPr/>
            <p:nvPr/>
          </p:nvSpPr>
          <p:spPr>
            <a:xfrm flipV="1">
              <a:off x="3302" y="1630"/>
              <a:ext cx="1046" cy="11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8" name="直接连接符 79879"/>
            <p:cNvSpPr/>
            <p:nvPr/>
          </p:nvSpPr>
          <p:spPr>
            <a:xfrm>
              <a:off x="3302" y="2058"/>
              <a:ext cx="1046" cy="1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99" name="直接连接符 79880"/>
            <p:cNvSpPr/>
            <p:nvPr/>
          </p:nvSpPr>
          <p:spPr>
            <a:xfrm>
              <a:off x="3470" y="981"/>
              <a:ext cx="0" cy="66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70700" name="直接连接符 79881"/>
            <p:cNvSpPr/>
            <p:nvPr/>
          </p:nvSpPr>
          <p:spPr>
            <a:xfrm>
              <a:off x="3686" y="964"/>
              <a:ext cx="0" cy="1094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70701" name="椭圆 79882"/>
            <p:cNvSpPr/>
            <p:nvPr/>
          </p:nvSpPr>
          <p:spPr>
            <a:xfrm>
              <a:off x="3576" y="1071"/>
              <a:ext cx="230" cy="270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</a:t>
              </a:r>
              <a:r>
                <a:rPr lang="en-US" altLang="zh-CN" sz="200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702" name="文本框 79883"/>
            <p:cNvSpPr txBox="1"/>
            <p:nvPr/>
          </p:nvSpPr>
          <p:spPr>
            <a:xfrm>
              <a:off x="3071" y="1044"/>
              <a:ext cx="255" cy="31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703" name="文本框 79884"/>
            <p:cNvSpPr txBox="1"/>
            <p:nvPr/>
          </p:nvSpPr>
          <p:spPr>
            <a:xfrm>
              <a:off x="3081" y="1489"/>
              <a:ext cx="244" cy="31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704" name="文本框 79885"/>
            <p:cNvSpPr txBox="1"/>
            <p:nvPr/>
          </p:nvSpPr>
          <p:spPr>
            <a:xfrm>
              <a:off x="3061" y="1894"/>
              <a:ext cx="255" cy="31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705" name="文本框 79886"/>
            <p:cNvSpPr txBox="1"/>
            <p:nvPr/>
          </p:nvSpPr>
          <p:spPr>
            <a:xfrm>
              <a:off x="3657" y="890"/>
              <a:ext cx="212" cy="31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706" name="文本框 79887"/>
            <p:cNvSpPr txBox="1"/>
            <p:nvPr/>
          </p:nvSpPr>
          <p:spPr>
            <a:xfrm>
              <a:off x="3243" y="1434"/>
              <a:ext cx="179" cy="31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0707" name="椭圆 79888"/>
            <p:cNvSpPr/>
            <p:nvPr/>
          </p:nvSpPr>
          <p:spPr>
            <a:xfrm>
              <a:off x="3271" y="1175"/>
              <a:ext cx="38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0708" name="椭圆 79889"/>
            <p:cNvSpPr/>
            <p:nvPr/>
          </p:nvSpPr>
          <p:spPr>
            <a:xfrm>
              <a:off x="3271" y="1609"/>
              <a:ext cx="38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0709" name="椭圆 79890"/>
            <p:cNvSpPr/>
            <p:nvPr/>
          </p:nvSpPr>
          <p:spPr>
            <a:xfrm>
              <a:off x="3272" y="2031"/>
              <a:ext cx="37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0710" name="直接连接符 79891"/>
            <p:cNvSpPr/>
            <p:nvPr/>
          </p:nvSpPr>
          <p:spPr>
            <a:xfrm>
              <a:off x="3470" y="981"/>
              <a:ext cx="226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9893" name="文本框 79892"/>
          <p:cNvSpPr txBox="1"/>
          <p:nvPr/>
        </p:nvSpPr>
        <p:spPr>
          <a:xfrm>
            <a:off x="55880" y="1779905"/>
            <a:ext cx="1519555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Solution: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4" name="文本框 79893"/>
          <p:cNvSpPr txBox="1"/>
          <p:nvPr/>
        </p:nvSpPr>
        <p:spPr>
          <a:xfrm>
            <a:off x="1431290" y="2275205"/>
            <a:ext cx="3100705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Reading of W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is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95" name="文本框 79894"/>
          <p:cNvSpPr txBox="1"/>
          <p:nvPr/>
        </p:nvSpPr>
        <p:spPr>
          <a:xfrm>
            <a:off x="1258888" y="2719388"/>
            <a:ext cx="2736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BC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cos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 </a:t>
            </a:r>
            <a:r>
              <a:rPr lang="en-US" altLang="zh-CN" sz="2800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i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9896" name="文本框 79895"/>
          <p:cNvSpPr txBox="1"/>
          <p:nvPr/>
        </p:nvSpPr>
        <p:spPr>
          <a:xfrm>
            <a:off x="45085" y="3199130"/>
            <a:ext cx="5428615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i="1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rPr>
              <a:t> </a:t>
            </a:r>
            <a:r>
              <a:rPr lang="en-US" altLang="zh-CN" baseline="-25000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rPr>
              <a:t>1 :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phase difference between</a:t>
            </a:r>
            <a:r>
              <a:rPr lang="en-US" altLang="zh-CN" b="0" baseline="-25000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BC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and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A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9897" name="组合 79896"/>
          <p:cNvGrpSpPr/>
          <p:nvPr/>
        </p:nvGrpSpPr>
        <p:grpSpPr>
          <a:xfrm>
            <a:off x="5534660" y="4211955"/>
            <a:ext cx="3152140" cy="2298065"/>
            <a:chOff x="3152" y="2205"/>
            <a:chExt cx="1984" cy="1851"/>
          </a:xfrm>
        </p:grpSpPr>
        <p:sp>
          <p:nvSpPr>
            <p:cNvPr id="70670" name="直接连接符 79897"/>
            <p:cNvSpPr/>
            <p:nvPr/>
          </p:nvSpPr>
          <p:spPr>
            <a:xfrm>
              <a:off x="4150" y="3249"/>
              <a:ext cx="907" cy="0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71" name="直接连接符 79898"/>
            <p:cNvSpPr/>
            <p:nvPr/>
          </p:nvSpPr>
          <p:spPr>
            <a:xfrm flipH="1">
              <a:off x="3560" y="3249"/>
              <a:ext cx="590" cy="589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72" name="直接连接符 79899"/>
            <p:cNvSpPr/>
            <p:nvPr/>
          </p:nvSpPr>
          <p:spPr>
            <a:xfrm flipH="1" flipV="1">
              <a:off x="3560" y="2523"/>
              <a:ext cx="590" cy="726"/>
            </a:xfrm>
            <a:prstGeom prst="line">
              <a:avLst/>
            </a:prstGeom>
            <a:ln w="28575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73" name="直接连接符 79900"/>
            <p:cNvSpPr/>
            <p:nvPr/>
          </p:nvSpPr>
          <p:spPr>
            <a:xfrm>
              <a:off x="4150" y="3249"/>
              <a:ext cx="453" cy="272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74" name="直接连接符 79901"/>
            <p:cNvSpPr/>
            <p:nvPr/>
          </p:nvSpPr>
          <p:spPr>
            <a:xfrm flipH="1">
              <a:off x="3560" y="3249"/>
              <a:ext cx="590" cy="90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75" name="直接连接符 79902"/>
            <p:cNvSpPr/>
            <p:nvPr/>
          </p:nvSpPr>
          <p:spPr>
            <a:xfrm flipV="1">
              <a:off x="4150" y="2750"/>
              <a:ext cx="0" cy="499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76" name="直接连接符 79903"/>
            <p:cNvSpPr/>
            <p:nvPr/>
          </p:nvSpPr>
          <p:spPr>
            <a:xfrm flipH="1" flipV="1">
              <a:off x="3424" y="2750"/>
              <a:ext cx="726" cy="499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70677" name="直接连接符 79904"/>
            <p:cNvSpPr/>
            <p:nvPr/>
          </p:nvSpPr>
          <p:spPr>
            <a:xfrm>
              <a:off x="3560" y="2523"/>
              <a:ext cx="0" cy="1315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0678" name="直接连接符 79905"/>
            <p:cNvSpPr/>
            <p:nvPr/>
          </p:nvSpPr>
          <p:spPr>
            <a:xfrm flipV="1">
              <a:off x="4603" y="3249"/>
              <a:ext cx="0" cy="272"/>
            </a:xfrm>
            <a:prstGeom prst="line">
              <a:avLst/>
            </a:prstGeom>
            <a:ln w="28575" cap="flat" cmpd="sng">
              <a:solidFill>
                <a:srgbClr val="990033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70679" name="直接连接符 79906"/>
            <p:cNvSpPr/>
            <p:nvPr/>
          </p:nvSpPr>
          <p:spPr>
            <a:xfrm>
              <a:off x="4513" y="3249"/>
              <a:ext cx="0" cy="9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80" name="直接连接符 79907"/>
            <p:cNvSpPr/>
            <p:nvPr/>
          </p:nvSpPr>
          <p:spPr>
            <a:xfrm>
              <a:off x="4513" y="3339"/>
              <a:ext cx="90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81" name="直接连接符 79908"/>
            <p:cNvSpPr/>
            <p:nvPr/>
          </p:nvSpPr>
          <p:spPr>
            <a:xfrm flipH="1">
              <a:off x="3333" y="3249"/>
              <a:ext cx="817" cy="0"/>
            </a:xfrm>
            <a:prstGeom prst="line">
              <a:avLst/>
            </a:prstGeom>
            <a:ln w="28575" cap="flat" cmpd="sng">
              <a:solidFill>
                <a:srgbClr val="990033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70682" name="直接连接符 79909"/>
            <p:cNvSpPr/>
            <p:nvPr/>
          </p:nvSpPr>
          <p:spPr>
            <a:xfrm>
              <a:off x="3560" y="3158"/>
              <a:ext cx="91" cy="0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83" name="直接连接符 79910"/>
            <p:cNvSpPr/>
            <p:nvPr/>
          </p:nvSpPr>
          <p:spPr>
            <a:xfrm>
              <a:off x="3651" y="3158"/>
              <a:ext cx="0" cy="91"/>
            </a:xfrm>
            <a:prstGeom prst="line">
              <a:avLst/>
            </a:prstGeom>
            <a:ln w="28575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0684" name="任意多边形 79911"/>
            <p:cNvSpPr/>
            <p:nvPr/>
          </p:nvSpPr>
          <p:spPr>
            <a:xfrm rot="5400000">
              <a:off x="3548" y="2841"/>
              <a:ext cx="138" cy="121"/>
            </a:xfrm>
            <a:custGeom>
              <a:avLst/>
              <a:gdLst/>
              <a:ahLst/>
              <a:cxnLst>
                <a:cxn ang="0">
                  <a:pos x="88" y="0"/>
                </a:cxn>
                <a:cxn ang="0">
                  <a:pos x="138" y="121"/>
                </a:cxn>
                <a:cxn ang="0">
                  <a:pos x="138" y="121"/>
                </a:cxn>
                <a:cxn ang="0">
                  <a:pos x="138" y="103"/>
                </a:cxn>
                <a:cxn ang="0">
                  <a:pos x="163" y="-35"/>
                </a:cxn>
                <a:cxn ang="0">
                  <a:pos x="188" y="103"/>
                </a:cxn>
                <a:cxn ang="0">
                  <a:pos x="188" y="121"/>
                </a:cxn>
                <a:cxn ang="0">
                  <a:pos x="88" y="0"/>
                </a:cxn>
              </a:cxnLst>
              <a:pathLst>
                <a:path w="21600" h="16694" fill="none">
                  <a:moveTo>
                    <a:pt x="13707" y="0"/>
                  </a:moveTo>
                  <a:cubicBezTo>
                    <a:pt x="18526" y="3961"/>
                    <a:pt x="21600" y="9969"/>
                    <a:pt x="21600" y="16694"/>
                  </a:cubicBezTo>
                </a:path>
                <a:path w="21600" h="16694" stroke="0">
                  <a:moveTo>
                    <a:pt x="21600" y="16694"/>
                  </a:moveTo>
                  <a:cubicBezTo>
                    <a:pt x="21579" y="15898"/>
                    <a:pt x="21568" y="15086"/>
                    <a:pt x="21568" y="14261"/>
                  </a:cubicBezTo>
                  <a:cubicBezTo>
                    <a:pt x="21568" y="3686"/>
                    <a:pt x="23335" y="-4886"/>
                    <a:pt x="25514" y="-4886"/>
                  </a:cubicBezTo>
                  <a:cubicBezTo>
                    <a:pt x="27693" y="-4886"/>
                    <a:pt x="29460" y="3686"/>
                    <a:pt x="29460" y="14261"/>
                  </a:cubicBezTo>
                  <a:cubicBezTo>
                    <a:pt x="29460" y="15076"/>
                    <a:pt x="29449" y="15880"/>
                    <a:pt x="29429" y="16662"/>
                  </a:cubicBezTo>
                  <a:lnTo>
                    <a:pt x="13707" y="0"/>
                  </a:lnTo>
                  <a:lnTo>
                    <a:pt x="21600" y="16694"/>
                  </a:lnTo>
                  <a:close/>
                </a:path>
              </a:pathLst>
            </a:custGeom>
            <a:noFill/>
            <a:ln w="28575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5" name="任意多边形 79912"/>
            <p:cNvSpPr/>
            <p:nvPr/>
          </p:nvSpPr>
          <p:spPr>
            <a:xfrm rot="4114080">
              <a:off x="4158" y="3178"/>
              <a:ext cx="147" cy="9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147" y="63"/>
                </a:cxn>
                <a:cxn ang="0">
                  <a:pos x="147" y="63"/>
                </a:cxn>
                <a:cxn ang="0">
                  <a:pos x="145" y="20"/>
                </a:cxn>
                <a:cxn ang="0">
                  <a:pos x="172" y="-83"/>
                </a:cxn>
                <a:cxn ang="0">
                  <a:pos x="200" y="20"/>
                </a:cxn>
                <a:cxn ang="0">
                  <a:pos x="199" y="33"/>
                </a:cxn>
                <a:cxn ang="0">
                  <a:pos x="96" y="0"/>
                </a:cxn>
              </a:cxnLst>
              <a:pathLst>
                <a:path w="21020" h="16694" fill="none">
                  <a:moveTo>
                    <a:pt x="13707" y="0"/>
                  </a:moveTo>
                  <a:cubicBezTo>
                    <a:pt x="17299" y="2952"/>
                    <a:pt x="19920" y="7040"/>
                    <a:pt x="21022" y="11709"/>
                  </a:cubicBezTo>
                </a:path>
                <a:path w="21020" h="16694" stroke="0">
                  <a:moveTo>
                    <a:pt x="21019" y="11720"/>
                  </a:moveTo>
                  <a:cubicBezTo>
                    <a:pt x="20791" y="9307"/>
                    <a:pt x="20665" y="6622"/>
                    <a:pt x="20665" y="3794"/>
                  </a:cubicBezTo>
                  <a:cubicBezTo>
                    <a:pt x="20665" y="-6781"/>
                    <a:pt x="22432" y="-15353"/>
                    <a:pt x="24611" y="-15353"/>
                  </a:cubicBezTo>
                  <a:cubicBezTo>
                    <a:pt x="26790" y="-15353"/>
                    <a:pt x="28557" y="-6781"/>
                    <a:pt x="28557" y="3794"/>
                  </a:cubicBezTo>
                  <a:cubicBezTo>
                    <a:pt x="28557" y="4609"/>
                    <a:pt x="28546" y="5413"/>
                    <a:pt x="28526" y="6195"/>
                  </a:cubicBezTo>
                  <a:lnTo>
                    <a:pt x="13707" y="0"/>
                  </a:lnTo>
                  <a:lnTo>
                    <a:pt x="21019" y="11720"/>
                  </a:lnTo>
                  <a:close/>
                </a:path>
              </a:pathLst>
            </a:custGeom>
            <a:noFill/>
            <a:ln w="28575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0686" name="文本框 79913"/>
            <p:cNvSpPr txBox="1"/>
            <p:nvPr/>
          </p:nvSpPr>
          <p:spPr>
            <a:xfrm>
              <a:off x="4241" y="3173"/>
              <a:ext cx="19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i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</a:t>
              </a:r>
              <a:endParaRPr lang="en-US" altLang="zh-CN" sz="1600" i="1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70687" name="文本框 79914"/>
            <p:cNvSpPr txBox="1"/>
            <p:nvPr/>
          </p:nvSpPr>
          <p:spPr>
            <a:xfrm>
              <a:off x="3560" y="2901"/>
              <a:ext cx="272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600" i="1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  <a:sym typeface="Symbol" panose="05050102010706020507" pitchFamily="18" charset="2"/>
                </a:rPr>
                <a:t></a:t>
              </a:r>
              <a:r>
                <a:rPr lang="en-US" altLang="zh-CN" sz="1600" i="1" baseline="-25000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1600" i="1" baseline="-25000" dirty="0">
                <a:solidFill>
                  <a:schemeClr val="bg1"/>
                </a:solidFill>
                <a:latin typeface="Arial" panose="020B0604020202020204" pitchFamily="34" charset="0"/>
                <a:ea typeface="仿宋_GB2312" panose="02010609030101010101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70688" name="对象 79915"/>
            <p:cNvGraphicFramePr/>
            <p:nvPr/>
          </p:nvGraphicFramePr>
          <p:xfrm>
            <a:off x="4830" y="2886"/>
            <a:ext cx="30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3" name="" r:id="rId1" imgW="209550" imgH="242570" progId="Equation.3">
                    <p:embed/>
                  </p:oleObj>
                </mc:Choice>
                <mc:Fallback>
                  <p:oleObj name="" r:id="rId1" imgW="209550" imgH="242570" progId="Equation.3">
                    <p:embed/>
                    <p:pic>
                      <p:nvPicPr>
                        <p:cNvPr id="0" name="图片 3342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30" y="2886"/>
                          <a:ext cx="30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9" name="对象 79916"/>
            <p:cNvGraphicFramePr/>
            <p:nvPr/>
          </p:nvGraphicFramePr>
          <p:xfrm>
            <a:off x="3605" y="3702"/>
            <a:ext cx="30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" name="" r:id="rId3" imgW="209550" imgH="242570" progId="Equation.3">
                    <p:embed/>
                  </p:oleObj>
                </mc:Choice>
                <mc:Fallback>
                  <p:oleObj name="" r:id="rId3" imgW="209550" imgH="242570" progId="Equation.3">
                    <p:embed/>
                    <p:pic>
                      <p:nvPicPr>
                        <p:cNvPr id="0" name="图片 334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5" y="3702"/>
                          <a:ext cx="30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90" name="对象 79917"/>
            <p:cNvGraphicFramePr/>
            <p:nvPr/>
          </p:nvGraphicFramePr>
          <p:xfrm>
            <a:off x="3560" y="2205"/>
            <a:ext cx="30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" name="" r:id="rId5" imgW="209550" imgH="242570" progId="Equation.3">
                    <p:embed/>
                  </p:oleObj>
                </mc:Choice>
                <mc:Fallback>
                  <p:oleObj name="" r:id="rId5" imgW="209550" imgH="242570" progId="Equation.3">
                    <p:embed/>
                    <p:pic>
                      <p:nvPicPr>
                        <p:cNvPr id="0" name="图片 333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60" y="2205"/>
                          <a:ext cx="30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91" name="对象 79918"/>
            <p:cNvGraphicFramePr/>
            <p:nvPr/>
          </p:nvGraphicFramePr>
          <p:xfrm>
            <a:off x="4377" y="3385"/>
            <a:ext cx="25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" name="" r:id="rId7" imgW="176530" imgH="242570" progId="Equation.3">
                    <p:embed/>
                  </p:oleObj>
                </mc:Choice>
                <mc:Fallback>
                  <p:oleObj name="" r:id="rId7" imgW="176530" imgH="242570" progId="Equation.3">
                    <p:embed/>
                    <p:pic>
                      <p:nvPicPr>
                        <p:cNvPr id="0" name="图片 333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77" y="3385"/>
                          <a:ext cx="257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92" name="对象 79919"/>
            <p:cNvGraphicFramePr/>
            <p:nvPr/>
          </p:nvGraphicFramePr>
          <p:xfrm>
            <a:off x="3560" y="3249"/>
            <a:ext cx="25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2" name="" r:id="rId9" imgW="176530" imgH="242570" progId="Equation.3">
                    <p:embed/>
                  </p:oleObj>
                </mc:Choice>
                <mc:Fallback>
                  <p:oleObj name="" r:id="rId9" imgW="176530" imgH="242570" progId="Equation.3">
                    <p:embed/>
                    <p:pic>
                      <p:nvPicPr>
                        <p:cNvPr id="0" name="图片 334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60" y="3249"/>
                          <a:ext cx="257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93" name="对象 79920"/>
            <p:cNvGraphicFramePr/>
            <p:nvPr/>
          </p:nvGraphicFramePr>
          <p:xfrm>
            <a:off x="4150" y="2478"/>
            <a:ext cx="25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" name="" r:id="rId11" imgW="176530" imgH="242570" progId="Equation.3">
                    <p:embed/>
                  </p:oleObj>
                </mc:Choice>
                <mc:Fallback>
                  <p:oleObj name="" r:id="rId11" imgW="176530" imgH="242570" progId="Equation.3">
                    <p:embed/>
                    <p:pic>
                      <p:nvPicPr>
                        <p:cNvPr id="0" name="图片 334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50" y="2478"/>
                          <a:ext cx="257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94" name="对象 79921"/>
            <p:cNvGraphicFramePr/>
            <p:nvPr/>
          </p:nvGraphicFramePr>
          <p:xfrm>
            <a:off x="3152" y="2704"/>
            <a:ext cx="38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" name="" r:id="rId13" imgW="264160" imgH="242570" progId="Equation.3">
                    <p:embed/>
                  </p:oleObj>
                </mc:Choice>
                <mc:Fallback>
                  <p:oleObj name="" r:id="rId13" imgW="264160" imgH="242570" progId="Equation.3">
                    <p:embed/>
                    <p:pic>
                      <p:nvPicPr>
                        <p:cNvPr id="0" name="图片 333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52" y="2704"/>
                          <a:ext cx="38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923" name="文本框 79922"/>
          <p:cNvSpPr txBox="1"/>
          <p:nvPr/>
        </p:nvSpPr>
        <p:spPr>
          <a:xfrm>
            <a:off x="207963" y="3682683"/>
            <a:ext cx="3095625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From phasor diagram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：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24" name="文本框 79923"/>
          <p:cNvSpPr txBox="1"/>
          <p:nvPr/>
        </p:nvSpPr>
        <p:spPr>
          <a:xfrm>
            <a:off x="279400" y="4211955"/>
            <a:ext cx="6188710" cy="4603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The reactive power absorbed by the load is: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925" name="内容占位符 79924"/>
          <p:cNvGraphicFramePr>
            <a:graphicFrameLocks noGrp="1"/>
          </p:cNvGraphicFramePr>
          <p:nvPr>
            <p:ph idx="1"/>
          </p:nvPr>
        </p:nvGraphicFramePr>
        <p:xfrm>
          <a:off x="1259205" y="4850130"/>
          <a:ext cx="2879725" cy="150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15" imgW="1250315" imgH="650240" progId="Equation.3">
                  <p:embed/>
                </p:oleObj>
              </mc:Choice>
              <mc:Fallback>
                <p:oleObj name="" r:id="rId15" imgW="1250315" imgH="65024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259205" y="4850130"/>
                        <a:ext cx="2879725" cy="15033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6" name="对象 79925"/>
          <p:cNvGraphicFramePr/>
          <p:nvPr/>
        </p:nvGraphicFramePr>
        <p:xfrm>
          <a:off x="3514725" y="3709670"/>
          <a:ext cx="15287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17" imgW="661035" imgH="187325" progId="Equation.3">
                  <p:embed/>
                </p:oleObj>
              </mc:Choice>
              <mc:Fallback>
                <p:oleObj name="" r:id="rId17" imgW="661035" imgH="187325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4725" y="3709670"/>
                        <a:ext cx="1528763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9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 bldLvl="0" animBg="1"/>
      <p:bldP spid="79893" grpId="0" bldLvl="0" animBg="1"/>
      <p:bldP spid="79894" grpId="0" bldLvl="0" animBg="1"/>
      <p:bldP spid="79895" grpId="0"/>
      <p:bldP spid="79896" grpId="0" bldLvl="0" animBg="1"/>
      <p:bldP spid="79923" grpId="0" bldLvl="0" animBg="1"/>
      <p:bldP spid="79924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标题 80897"/>
          <p:cNvSpPr>
            <a:spLocks noGrp="1"/>
          </p:cNvSpPr>
          <p:nvPr>
            <p:ph type="title"/>
          </p:nvPr>
        </p:nvSpPr>
        <p:spPr>
          <a:xfrm>
            <a:off x="1292860" y="518795"/>
            <a:ext cx="7705725" cy="182245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Assume that the system balance, line voltage is 13.8 kV transformer substation, each the impedance of the transmission line is 0.6 + j4.8 Ω, some time, the load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power</a:t>
            </a: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of 3.6 MW and MVar 3.6, assuming that the voltage of the power 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station</a:t>
            </a:r>
            <a:r>
              <a:rPr sz="2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is kept within ±5.8% of the normal value of the substation to be practical, is there a problem with the line voltage and if so, what should be done??</a:t>
            </a:r>
            <a:endParaRPr sz="200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899" name="矩形 80898"/>
          <p:cNvSpPr/>
          <p:nvPr/>
        </p:nvSpPr>
        <p:spPr>
          <a:xfrm>
            <a:off x="160020" y="0"/>
            <a:ext cx="1968500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Example 3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17" name="文本框 80916"/>
          <p:cNvSpPr txBox="1"/>
          <p:nvPr/>
        </p:nvSpPr>
        <p:spPr>
          <a:xfrm>
            <a:off x="169545" y="2493010"/>
            <a:ext cx="1653540" cy="521970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 wrap="square">
            <a:spAutoFit/>
          </a:bodyPr>
          <a:p>
            <a:pPr eaLnBrk="1" hangingPunct="1"/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Solution: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0986" name="组合 80985"/>
          <p:cNvGrpSpPr/>
          <p:nvPr/>
        </p:nvGrpSpPr>
        <p:grpSpPr>
          <a:xfrm>
            <a:off x="4947603" y="2439670"/>
            <a:ext cx="3779838" cy="1538288"/>
            <a:chOff x="3243" y="1372"/>
            <a:chExt cx="2381" cy="969"/>
          </a:xfrm>
        </p:grpSpPr>
        <p:sp>
          <p:nvSpPr>
            <p:cNvPr id="71723" name="矩形 80900"/>
            <p:cNvSpPr/>
            <p:nvPr/>
          </p:nvSpPr>
          <p:spPr>
            <a:xfrm>
              <a:off x="4577" y="1372"/>
              <a:ext cx="1047" cy="969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transformer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substation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24" name="直接连接符 80901"/>
            <p:cNvSpPr/>
            <p:nvPr/>
          </p:nvSpPr>
          <p:spPr>
            <a:xfrm>
              <a:off x="3833" y="1474"/>
              <a:ext cx="74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25" name="矩形 80951"/>
            <p:cNvSpPr/>
            <p:nvPr/>
          </p:nvSpPr>
          <p:spPr>
            <a:xfrm>
              <a:off x="3243" y="1389"/>
              <a:ext cx="606" cy="952"/>
            </a:xfrm>
            <a:prstGeom prst="rect">
              <a:avLst/>
            </a:prstGeom>
            <a:solidFill>
              <a:srgbClr val="FF9900"/>
            </a:solidFill>
            <a:ln w="38100" cap="flat" cmpd="sng">
              <a:solidFill>
                <a:srgbClr val="FFCC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 eaLnBrk="1" hangingPunct="1"/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power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station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26" name="直接连接符 80952"/>
            <p:cNvSpPr/>
            <p:nvPr/>
          </p:nvSpPr>
          <p:spPr>
            <a:xfrm>
              <a:off x="3833" y="1857"/>
              <a:ext cx="74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1727" name="直接连接符 80953"/>
            <p:cNvSpPr/>
            <p:nvPr/>
          </p:nvSpPr>
          <p:spPr>
            <a:xfrm flipV="1">
              <a:off x="3833" y="2205"/>
              <a:ext cx="744" cy="6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1022" name="组合 81021"/>
          <p:cNvGrpSpPr/>
          <p:nvPr/>
        </p:nvGrpSpPr>
        <p:grpSpPr>
          <a:xfrm>
            <a:off x="317" y="3011805"/>
            <a:ext cx="4794251" cy="587375"/>
            <a:chOff x="101" y="1480"/>
            <a:chExt cx="3020" cy="370"/>
          </a:xfrm>
        </p:grpSpPr>
        <p:graphicFrame>
          <p:nvGraphicFramePr>
            <p:cNvPr id="71721" name="对象 80955"/>
            <p:cNvGraphicFramePr/>
            <p:nvPr/>
          </p:nvGraphicFramePr>
          <p:xfrm>
            <a:off x="979" y="1480"/>
            <a:ext cx="2142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8" name="" r:id="rId1" imgW="1464945" imgH="253365" progId="Equation.3">
                    <p:embed/>
                  </p:oleObj>
                </mc:Choice>
                <mc:Fallback>
                  <p:oleObj name="" r:id="rId1" imgW="1464945" imgH="253365" progId="Equation.3">
                    <p:embed/>
                    <p:pic>
                      <p:nvPicPr>
                        <p:cNvPr id="0" name="图片 334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79" y="1480"/>
                          <a:ext cx="2142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2" name="文本框 80956"/>
            <p:cNvSpPr txBox="1"/>
            <p:nvPr/>
          </p:nvSpPr>
          <p:spPr>
            <a:xfrm>
              <a:off x="101" y="1560"/>
              <a:ext cx="87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Assume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1025" name="组合 81024"/>
          <p:cNvGrpSpPr/>
          <p:nvPr/>
        </p:nvGrpSpPr>
        <p:grpSpPr>
          <a:xfrm>
            <a:off x="159703" y="3965258"/>
            <a:ext cx="3967162" cy="506413"/>
            <a:chOff x="353" y="2205"/>
            <a:chExt cx="2499" cy="319"/>
          </a:xfrm>
        </p:grpSpPr>
        <p:sp>
          <p:nvSpPr>
            <p:cNvPr id="71719" name="文本框 80987"/>
            <p:cNvSpPr txBox="1"/>
            <p:nvPr/>
          </p:nvSpPr>
          <p:spPr>
            <a:xfrm>
              <a:off x="353" y="2205"/>
              <a:ext cx="44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So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20" name="对象 80988"/>
            <p:cNvGraphicFramePr/>
            <p:nvPr/>
          </p:nvGraphicFramePr>
          <p:xfrm>
            <a:off x="884" y="2208"/>
            <a:ext cx="196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6" name="" r:id="rId3" imgW="1346200" imgH="215900" progId="Equation.DSMT4">
                    <p:embed/>
                  </p:oleObj>
                </mc:Choice>
                <mc:Fallback>
                  <p:oleObj name="" r:id="rId3" imgW="1346200" imgH="215900" progId="Equation.DSMT4">
                    <p:embed/>
                    <p:pic>
                      <p:nvPicPr>
                        <p:cNvPr id="0" name="图片 334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4" y="2208"/>
                          <a:ext cx="1968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024" name="组合 81023"/>
          <p:cNvGrpSpPr/>
          <p:nvPr/>
        </p:nvGrpSpPr>
        <p:grpSpPr>
          <a:xfrm>
            <a:off x="461963" y="4732338"/>
            <a:ext cx="3044825" cy="1062038"/>
            <a:chOff x="291" y="2981"/>
            <a:chExt cx="1918" cy="669"/>
          </a:xfrm>
        </p:grpSpPr>
        <p:sp>
          <p:nvSpPr>
            <p:cNvPr id="71717" name="文本框 80989"/>
            <p:cNvSpPr txBox="1"/>
            <p:nvPr/>
          </p:nvSpPr>
          <p:spPr>
            <a:xfrm>
              <a:off x="291" y="2981"/>
              <a:ext cx="164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We can obtain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：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18" name="对象 80990"/>
            <p:cNvGraphicFramePr/>
            <p:nvPr/>
          </p:nvGraphicFramePr>
          <p:xfrm>
            <a:off x="371" y="3334"/>
            <a:ext cx="183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7" name="" r:id="rId5" imgW="1257300" imgH="215900" progId="Equation.DSMT4">
                    <p:embed/>
                  </p:oleObj>
                </mc:Choice>
                <mc:Fallback>
                  <p:oleObj name="" r:id="rId5" imgW="1257300" imgH="215900" progId="Equation.DSMT4">
                    <p:embed/>
                    <p:pic>
                      <p:nvPicPr>
                        <p:cNvPr id="0" name="图片 334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1" y="3334"/>
                          <a:ext cx="1838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4467225" y="4109085"/>
            <a:ext cx="4697730" cy="2630170"/>
            <a:chOff x="7035" y="6471"/>
            <a:chExt cx="7398" cy="4142"/>
          </a:xfrm>
        </p:grpSpPr>
        <p:grpSp>
          <p:nvGrpSpPr>
            <p:cNvPr id="81019" name="组合 81018"/>
            <p:cNvGrpSpPr/>
            <p:nvPr/>
          </p:nvGrpSpPr>
          <p:grpSpPr>
            <a:xfrm>
              <a:off x="7035" y="6471"/>
              <a:ext cx="7398" cy="4143"/>
              <a:chOff x="2709" y="2427"/>
              <a:chExt cx="3064" cy="1821"/>
            </a:xfrm>
          </p:grpSpPr>
          <p:grpSp>
            <p:nvGrpSpPr>
              <p:cNvPr id="71690" name="组合 80986"/>
              <p:cNvGrpSpPr/>
              <p:nvPr/>
            </p:nvGrpSpPr>
            <p:grpSpPr>
              <a:xfrm>
                <a:off x="2709" y="2432"/>
                <a:ext cx="3064" cy="1816"/>
                <a:chOff x="2709" y="2432"/>
                <a:chExt cx="3064" cy="1816"/>
              </a:xfrm>
            </p:grpSpPr>
            <p:grpSp>
              <p:nvGrpSpPr>
                <p:cNvPr id="71693" name="组合 80983"/>
                <p:cNvGrpSpPr/>
                <p:nvPr/>
              </p:nvGrpSpPr>
              <p:grpSpPr>
                <a:xfrm>
                  <a:off x="2925" y="2432"/>
                  <a:ext cx="2540" cy="1575"/>
                  <a:chOff x="2699" y="2564"/>
                  <a:chExt cx="2540" cy="1575"/>
                </a:xfrm>
              </p:grpSpPr>
              <p:sp>
                <p:nvSpPr>
                  <p:cNvPr id="71695" name="矩形 80959"/>
                  <p:cNvSpPr/>
                  <p:nvPr/>
                </p:nvSpPr>
                <p:spPr>
                  <a:xfrm>
                    <a:off x="3424" y="2840"/>
                    <a:ext cx="227" cy="91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1696" name="直接连接符 80960"/>
                  <p:cNvSpPr/>
                  <p:nvPr/>
                </p:nvSpPr>
                <p:spPr>
                  <a:xfrm>
                    <a:off x="2925" y="2886"/>
                    <a:ext cx="2087" cy="0"/>
                  </a:xfrm>
                  <a:prstGeom prst="line">
                    <a:avLst/>
                  </a:prstGeom>
                  <a:ln w="28575" cap="flat" cmpd="sng">
                    <a:solidFill>
                      <a:srgbClr val="FF99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697" name="直接连接符 80961"/>
                  <p:cNvSpPr/>
                  <p:nvPr/>
                </p:nvSpPr>
                <p:spPr>
                  <a:xfrm>
                    <a:off x="2925" y="3793"/>
                    <a:ext cx="2087" cy="0"/>
                  </a:xfrm>
                  <a:prstGeom prst="line">
                    <a:avLst/>
                  </a:prstGeom>
                  <a:ln w="28575" cap="flat" cmpd="sng">
                    <a:solidFill>
                      <a:srgbClr val="FF99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698" name="直接连接符 80962"/>
                  <p:cNvSpPr/>
                  <p:nvPr/>
                </p:nvSpPr>
                <p:spPr>
                  <a:xfrm flipV="1">
                    <a:off x="5012" y="2886"/>
                    <a:ext cx="0" cy="907"/>
                  </a:xfrm>
                  <a:prstGeom prst="line">
                    <a:avLst/>
                  </a:prstGeom>
                  <a:ln w="28575" cap="flat" cmpd="sng">
                    <a:solidFill>
                      <a:srgbClr val="FF99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699" name="直接连接符 80963"/>
                  <p:cNvSpPr/>
                  <p:nvPr/>
                </p:nvSpPr>
                <p:spPr>
                  <a:xfrm flipV="1">
                    <a:off x="4422" y="2886"/>
                    <a:ext cx="0" cy="907"/>
                  </a:xfrm>
                  <a:prstGeom prst="line">
                    <a:avLst/>
                  </a:prstGeom>
                  <a:ln w="28575" cap="flat" cmpd="sng">
                    <a:solidFill>
                      <a:srgbClr val="FF9900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1700" name="矩形 80958"/>
                  <p:cNvSpPr/>
                  <p:nvPr/>
                </p:nvSpPr>
                <p:spPr>
                  <a:xfrm>
                    <a:off x="4785" y="3113"/>
                    <a:ext cx="454" cy="408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1.2</a:t>
                    </a:r>
                    <a:endParaRPr lang="en-US" altLang="zh-CN" sz="1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MVar</a:t>
                    </a:r>
                    <a:endParaRPr lang="en-US" altLang="zh-CN" sz="1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</p:txBody>
              </p:sp>
              <p:sp>
                <p:nvSpPr>
                  <p:cNvPr id="71701" name="矩形 80957"/>
                  <p:cNvSpPr/>
                  <p:nvPr/>
                </p:nvSpPr>
                <p:spPr>
                  <a:xfrm>
                    <a:off x="4241" y="3113"/>
                    <a:ext cx="363" cy="408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1.2</a:t>
                    </a:r>
                    <a:endParaRPr lang="en-US" altLang="zh-CN" sz="1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  <a:p>
                    <a:pPr algn="ctr" eaLnBrk="1" hangingPunct="1"/>
                    <a:r>
                      <a:rPr lang="en-US" altLang="zh-CN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MW</a:t>
                    </a:r>
                    <a:endParaRPr lang="en-US" altLang="zh-CN" sz="1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</p:txBody>
              </p:sp>
              <p:sp>
                <p:nvSpPr>
                  <p:cNvPr id="71702" name="椭圆 80964"/>
                  <p:cNvSpPr/>
                  <p:nvPr/>
                </p:nvSpPr>
                <p:spPr>
                  <a:xfrm>
                    <a:off x="3969" y="2840"/>
                    <a:ext cx="91" cy="9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 cap="flat" cmpd="sng">
                    <a:solidFill>
                      <a:srgbClr val="FF99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1703" name="椭圆 80965"/>
                  <p:cNvSpPr/>
                  <p:nvPr/>
                </p:nvSpPr>
                <p:spPr>
                  <a:xfrm>
                    <a:off x="3969" y="3748"/>
                    <a:ext cx="91" cy="9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 cap="flat" cmpd="sng">
                    <a:solidFill>
                      <a:srgbClr val="FF99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1704" name="椭圆 80966"/>
                  <p:cNvSpPr/>
                  <p:nvPr/>
                </p:nvSpPr>
                <p:spPr>
                  <a:xfrm>
                    <a:off x="2925" y="2840"/>
                    <a:ext cx="91" cy="9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 cap="flat" cmpd="sng">
                    <a:solidFill>
                      <a:srgbClr val="FF99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1705" name="椭圆 80967"/>
                  <p:cNvSpPr/>
                  <p:nvPr/>
                </p:nvSpPr>
                <p:spPr>
                  <a:xfrm>
                    <a:off x="2925" y="3748"/>
                    <a:ext cx="91" cy="91"/>
                  </a:xfrm>
                  <a:prstGeom prst="ellipse">
                    <a:avLst/>
                  </a:prstGeom>
                  <a:solidFill>
                    <a:schemeClr val="tx1"/>
                  </a:solidFill>
                  <a:ln w="28575" cap="flat" cmpd="sng">
                    <a:solidFill>
                      <a:srgbClr val="FF99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pPr eaLnBrk="1" hangingPunct="1"/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1706" name="文本框 80969"/>
                  <p:cNvSpPr txBox="1"/>
                  <p:nvPr/>
                </p:nvSpPr>
                <p:spPr>
                  <a:xfrm>
                    <a:off x="3138" y="2564"/>
                    <a:ext cx="785" cy="2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p>
                    <a:pPr eaLnBrk="1" hangingPunct="1"/>
                    <a:r>
                      <a:rPr lang="el-GR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0.6+j4.8Ω</a:t>
                    </a:r>
                    <a:endParaRPr lang="el-GR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</p:txBody>
              </p:sp>
              <p:sp>
                <p:nvSpPr>
                  <p:cNvPr id="71707" name="文本框 80970"/>
                  <p:cNvSpPr txBox="1"/>
                  <p:nvPr/>
                </p:nvSpPr>
                <p:spPr>
                  <a:xfrm>
                    <a:off x="2699" y="2750"/>
                    <a:ext cx="196" cy="2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p>
                    <a:pPr eaLnBrk="1" hangingPunct="1"/>
                    <a:r>
                      <a: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a</a:t>
                    </a:r>
                    <a:endPara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</p:txBody>
              </p:sp>
              <p:sp>
                <p:nvSpPr>
                  <p:cNvPr id="71708" name="文本框 80971"/>
                  <p:cNvSpPr txBox="1"/>
                  <p:nvPr/>
                </p:nvSpPr>
                <p:spPr>
                  <a:xfrm>
                    <a:off x="2699" y="3687"/>
                    <a:ext cx="204" cy="2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p>
                    <a:pPr eaLnBrk="1" hangingPunct="1"/>
                    <a:r>
                      <a: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n</a:t>
                    </a:r>
                    <a:endPara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</p:txBody>
              </p:sp>
              <p:sp>
                <p:nvSpPr>
                  <p:cNvPr id="71709" name="文本框 80972"/>
                  <p:cNvSpPr txBox="1"/>
                  <p:nvPr/>
                </p:nvSpPr>
                <p:spPr>
                  <a:xfrm>
                    <a:off x="3878" y="2569"/>
                    <a:ext cx="220" cy="2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p>
                    <a:pPr eaLnBrk="1" hangingPunct="1"/>
                    <a:r>
                      <a: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A</a:t>
                    </a:r>
                    <a:endPara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</p:txBody>
              </p:sp>
              <p:sp>
                <p:nvSpPr>
                  <p:cNvPr id="71710" name="文本框 80973"/>
                  <p:cNvSpPr txBox="1"/>
                  <p:nvPr/>
                </p:nvSpPr>
                <p:spPr>
                  <a:xfrm>
                    <a:off x="3878" y="3884"/>
                    <a:ext cx="220" cy="25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p>
                    <a:pPr eaLnBrk="1" hangingPunct="1"/>
                    <a:r>
                      <a: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N</a:t>
                    </a:r>
                    <a:endPara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</p:txBody>
              </p:sp>
              <p:sp>
                <p:nvSpPr>
                  <p:cNvPr id="71711" name="文本框 80976"/>
                  <p:cNvSpPr txBox="1"/>
                  <p:nvPr/>
                </p:nvSpPr>
                <p:spPr>
                  <a:xfrm>
                    <a:off x="2731" y="2950"/>
                    <a:ext cx="200" cy="25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p>
                    <a:pPr eaLnBrk="1" hangingPunct="1"/>
                    <a:r>
                      <a: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+</a:t>
                    </a:r>
                    <a:endPara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</p:txBody>
              </p:sp>
              <p:sp>
                <p:nvSpPr>
                  <p:cNvPr id="71712" name="文本框 80977"/>
                  <p:cNvSpPr txBox="1"/>
                  <p:nvPr/>
                </p:nvSpPr>
                <p:spPr>
                  <a:xfrm>
                    <a:off x="2744" y="3490"/>
                    <a:ext cx="164" cy="25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p>
                    <a:pPr eaLnBrk="1" hangingPunct="1"/>
                    <a:r>
                      <a: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-</a:t>
                    </a:r>
                    <a:endPara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</p:txBody>
              </p:sp>
              <p:sp>
                <p:nvSpPr>
                  <p:cNvPr id="71713" name="文本框 80978"/>
                  <p:cNvSpPr txBox="1"/>
                  <p:nvPr/>
                </p:nvSpPr>
                <p:spPr>
                  <a:xfrm>
                    <a:off x="3878" y="2983"/>
                    <a:ext cx="200" cy="25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p>
                    <a:pPr eaLnBrk="1" hangingPunct="1"/>
                    <a:r>
                      <a: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+</a:t>
                    </a:r>
                    <a:endPara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</p:txBody>
              </p:sp>
              <p:sp>
                <p:nvSpPr>
                  <p:cNvPr id="71714" name="文本框 80979"/>
                  <p:cNvSpPr txBox="1"/>
                  <p:nvPr/>
                </p:nvSpPr>
                <p:spPr>
                  <a:xfrm>
                    <a:off x="3891" y="3524"/>
                    <a:ext cx="164" cy="25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>
                    <a:spAutoFit/>
                  </a:bodyPr>
                  <a:p>
                    <a:pPr eaLnBrk="1" hangingPunct="1"/>
                    <a:r>
                      <a: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仿宋_GB2312" panose="02010609030101010101" pitchFamily="49" charset="-122"/>
                      </a:rPr>
                      <a:t>-</a:t>
                    </a:r>
                    <a:endPara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endParaRPr>
                  </a:p>
                </p:txBody>
              </p:sp>
              <p:graphicFrame>
                <p:nvGraphicFramePr>
                  <p:cNvPr id="71716" name="对象 80982"/>
                  <p:cNvGraphicFramePr/>
                  <p:nvPr/>
                </p:nvGraphicFramePr>
                <p:xfrm>
                  <a:off x="3813" y="3199"/>
                  <a:ext cx="314" cy="26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349" name="" r:id="rId7" imgW="254000" imgH="215900" progId="Equation.DSMT4">
                          <p:embed/>
                        </p:oleObj>
                      </mc:Choice>
                      <mc:Fallback>
                        <p:oleObj name="" r:id="rId7" imgW="254000" imgH="215900" progId="Equation.DSMT4">
                          <p:embed/>
                          <p:pic>
                            <p:nvPicPr>
                              <p:cNvPr id="0" name="图片 3348"/>
                              <p:cNvPicPr/>
                              <p:nvPr/>
                            </p:nvPicPr>
                            <p:blipFill>
                              <a:blip r:embed="rId8">
                                <a:clrChange>
                                  <a:clrFrom>
                                    <a:srgbClr val="000000"/>
                                  </a:clrFrom>
                                  <a:clrTo>
                                    <a:srgbClr val="FFFFFF"/>
                                  </a:clrTo>
                                </a:clrChange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813" y="3199"/>
                                <a:ext cx="314" cy="26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71694" name="文本框 80984"/>
                <p:cNvSpPr txBox="1"/>
                <p:nvPr/>
              </p:nvSpPr>
              <p:spPr>
                <a:xfrm>
                  <a:off x="2709" y="3929"/>
                  <a:ext cx="3064" cy="31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>
                  <a:spAutoFit/>
                </a:bodyPr>
                <a:p>
                  <a:pPr algn="l" eaLnBrk="1" hangingPunct="1"/>
                  <a:r>
                    <a:rPr lang="zh-CN" alt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（</a:t>
                  </a:r>
                  <a:r>
                    <a:rPr lang="zh-CN" altLang="en-US" b="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_GB2312" panose="02010609030101010101" pitchFamily="49" charset="-122"/>
                      <a:cs typeface="Times New Roman" panose="02020603050405020304" pitchFamily="18" charset="0"/>
                    </a:rPr>
                    <a:t>single-phase </a:t>
                  </a:r>
                  <a:r>
                    <a:rPr lang="en-US" altLang="zh-CN" b="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_GB2312" panose="02010609030101010101" pitchFamily="49" charset="-122"/>
                      <a:cs typeface="Times New Roman" panose="02020603050405020304" pitchFamily="18" charset="0"/>
                    </a:rPr>
                    <a:t>e</a:t>
                  </a:r>
                  <a:r>
                    <a:rPr lang="zh-CN" altLang="en-US" b="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仿宋_GB2312" panose="02010609030101010101" pitchFamily="49" charset="-122"/>
                      <a:cs typeface="Times New Roman" panose="02020603050405020304" pitchFamily="18" charset="0"/>
                    </a:rPr>
                    <a:t>quivalent circuit</a:t>
                  </a:r>
                  <a:r>
                    <a:rPr lang="zh-CN" altLang="en-US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）</a:t>
                  </a:r>
                  <a:endPara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</p:grpSp>
          <p:sp>
            <p:nvSpPr>
              <p:cNvPr id="71691" name="直接连接符 80991"/>
              <p:cNvSpPr/>
              <p:nvPr/>
            </p:nvSpPr>
            <p:spPr>
              <a:xfrm>
                <a:off x="4286" y="2750"/>
                <a:ext cx="272" cy="0"/>
              </a:xfrm>
              <a:prstGeom prst="line">
                <a:avLst/>
              </a:prstGeom>
              <a:ln w="28575" cap="flat" cmpd="sng">
                <a:solidFill>
                  <a:srgbClr val="00FFFF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71692" name="对象 81017"/>
              <p:cNvGraphicFramePr/>
              <p:nvPr/>
            </p:nvGraphicFramePr>
            <p:xfrm>
              <a:off x="4330" y="2427"/>
              <a:ext cx="279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5" name="" r:id="rId9" imgW="190500" imgH="215900" progId="Equation.DSMT4">
                      <p:embed/>
                    </p:oleObj>
                  </mc:Choice>
                  <mc:Fallback>
                    <p:oleObj name="" r:id="rId9" imgW="190500" imgH="215900" progId="Equation.DSMT4">
                      <p:embed/>
                      <p:pic>
                        <p:nvPicPr>
                          <p:cNvPr id="0" name="图片 3344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30" y="2427"/>
                            <a:ext cx="279" cy="3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715" name="内容占位符 80980"/>
            <p:cNvGraphicFramePr>
              <a:graphicFrameLocks noGrp="1"/>
            </p:cNvGraphicFramePr>
            <p:nvPr/>
          </p:nvGraphicFramePr>
          <p:xfrm>
            <a:off x="7450" y="7999"/>
            <a:ext cx="667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" name="" r:id="rId11" imgW="215900" imgH="215900" progId="Equation.DSMT4">
                    <p:embed/>
                  </p:oleObj>
                </mc:Choice>
                <mc:Fallback>
                  <p:oleObj name="" r:id="rId11" imgW="215900" imgH="215900" progId="Equation.DSMT4">
                    <p:embed/>
                    <p:pic>
                      <p:nvPicPr>
                        <p:cNvPr id="0" name="图片 334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450" y="7999"/>
                          <a:ext cx="667" cy="6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8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bldLvl="0" animBg="1"/>
      <p:bldP spid="80917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706" name="组合 81924"/>
          <p:cNvGrpSpPr/>
          <p:nvPr/>
        </p:nvGrpSpPr>
        <p:grpSpPr>
          <a:xfrm>
            <a:off x="4859338" y="107951"/>
            <a:ext cx="4518025" cy="2816224"/>
            <a:chOff x="2925" y="2427"/>
            <a:chExt cx="2846" cy="1774"/>
          </a:xfrm>
        </p:grpSpPr>
        <p:grpSp>
          <p:nvGrpSpPr>
            <p:cNvPr id="72722" name="组合 81925"/>
            <p:cNvGrpSpPr/>
            <p:nvPr/>
          </p:nvGrpSpPr>
          <p:grpSpPr>
            <a:xfrm>
              <a:off x="2925" y="2432"/>
              <a:ext cx="2846" cy="1769"/>
              <a:chOff x="2925" y="2432"/>
              <a:chExt cx="2846" cy="1769"/>
            </a:xfrm>
          </p:grpSpPr>
          <p:grpSp>
            <p:nvGrpSpPr>
              <p:cNvPr id="72725" name="组合 81926"/>
              <p:cNvGrpSpPr/>
              <p:nvPr/>
            </p:nvGrpSpPr>
            <p:grpSpPr>
              <a:xfrm>
                <a:off x="2925" y="2432"/>
                <a:ext cx="2540" cy="1551"/>
                <a:chOff x="2699" y="2564"/>
                <a:chExt cx="2540" cy="1551"/>
              </a:xfrm>
            </p:grpSpPr>
            <p:sp>
              <p:nvSpPr>
                <p:cNvPr id="72727" name="矩形 81927"/>
                <p:cNvSpPr/>
                <p:nvPr/>
              </p:nvSpPr>
              <p:spPr>
                <a:xfrm>
                  <a:off x="3424" y="2840"/>
                  <a:ext cx="227" cy="91"/>
                </a:xfrm>
                <a:prstGeom prst="rect">
                  <a:avLst/>
                </a:prstGeom>
                <a:solidFill>
                  <a:srgbClr val="FF99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28" name="直接连接符 81928"/>
                <p:cNvSpPr/>
                <p:nvPr/>
              </p:nvSpPr>
              <p:spPr>
                <a:xfrm>
                  <a:off x="2925" y="2886"/>
                  <a:ext cx="2087" cy="0"/>
                </a:xfrm>
                <a:prstGeom prst="line">
                  <a:avLst/>
                </a:prstGeom>
                <a:ln w="28575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729" name="直接连接符 81929"/>
                <p:cNvSpPr/>
                <p:nvPr/>
              </p:nvSpPr>
              <p:spPr>
                <a:xfrm>
                  <a:off x="2925" y="3793"/>
                  <a:ext cx="2087" cy="0"/>
                </a:xfrm>
                <a:prstGeom prst="line">
                  <a:avLst/>
                </a:prstGeom>
                <a:ln w="28575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730" name="直接连接符 81930"/>
                <p:cNvSpPr/>
                <p:nvPr/>
              </p:nvSpPr>
              <p:spPr>
                <a:xfrm flipV="1">
                  <a:off x="5012" y="2886"/>
                  <a:ext cx="0" cy="907"/>
                </a:xfrm>
                <a:prstGeom prst="line">
                  <a:avLst/>
                </a:prstGeom>
                <a:ln w="28575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731" name="直接连接符 81931"/>
                <p:cNvSpPr/>
                <p:nvPr/>
              </p:nvSpPr>
              <p:spPr>
                <a:xfrm flipV="1">
                  <a:off x="4422" y="2886"/>
                  <a:ext cx="0" cy="907"/>
                </a:xfrm>
                <a:prstGeom prst="line">
                  <a:avLst/>
                </a:prstGeom>
                <a:ln w="28575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72732" name="矩形 81932"/>
                <p:cNvSpPr/>
                <p:nvPr/>
              </p:nvSpPr>
              <p:spPr>
                <a:xfrm>
                  <a:off x="4785" y="3113"/>
                  <a:ext cx="454" cy="408"/>
                </a:xfrm>
                <a:prstGeom prst="rect">
                  <a:avLst/>
                </a:prstGeom>
                <a:solidFill>
                  <a:srgbClr val="FF99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r>
                    <a:rPr lang="en-US" altLang="zh-CN" sz="1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1.2</a:t>
                  </a: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  <a:p>
                  <a:pPr algn="ctr" eaLnBrk="1" hangingPunct="1"/>
                  <a:r>
                    <a:rPr lang="en-US" altLang="zh-CN" sz="1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MVar</a:t>
                  </a: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72733" name="矩形 81933"/>
                <p:cNvSpPr/>
                <p:nvPr/>
              </p:nvSpPr>
              <p:spPr>
                <a:xfrm>
                  <a:off x="4241" y="3113"/>
                  <a:ext cx="363" cy="408"/>
                </a:xfrm>
                <a:prstGeom prst="rect">
                  <a:avLst/>
                </a:prstGeom>
                <a:solidFill>
                  <a:srgbClr val="FF990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algn="ctr" eaLnBrk="1" hangingPunct="1"/>
                  <a:r>
                    <a:rPr lang="en-US" altLang="zh-CN" sz="1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1.2</a:t>
                  </a: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  <a:p>
                  <a:pPr algn="ctr" eaLnBrk="1" hangingPunct="1"/>
                  <a:r>
                    <a:rPr lang="en-US" altLang="zh-CN" sz="18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MW</a:t>
                  </a:r>
                  <a:endPara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72734" name="椭圆 81934"/>
                <p:cNvSpPr/>
                <p:nvPr/>
              </p:nvSpPr>
              <p:spPr>
                <a:xfrm>
                  <a:off x="3969" y="2840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35" name="椭圆 81935"/>
                <p:cNvSpPr/>
                <p:nvPr/>
              </p:nvSpPr>
              <p:spPr>
                <a:xfrm>
                  <a:off x="3969" y="3748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36" name="椭圆 81936"/>
                <p:cNvSpPr/>
                <p:nvPr/>
              </p:nvSpPr>
              <p:spPr>
                <a:xfrm>
                  <a:off x="2925" y="2840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37" name="椭圆 81937"/>
                <p:cNvSpPr/>
                <p:nvPr/>
              </p:nvSpPr>
              <p:spPr>
                <a:xfrm>
                  <a:off x="2925" y="3748"/>
                  <a:ext cx="91" cy="91"/>
                </a:xfrm>
                <a:prstGeom prst="ellipse">
                  <a:avLst/>
                </a:prstGeom>
                <a:solidFill>
                  <a:schemeClr val="tx1"/>
                </a:solidFill>
                <a:ln w="28575" cap="flat" cmpd="sng">
                  <a:solidFill>
                    <a:srgbClr val="FF99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38" name="文本框 81938"/>
                <p:cNvSpPr txBox="1"/>
                <p:nvPr/>
              </p:nvSpPr>
              <p:spPr>
                <a:xfrm>
                  <a:off x="3138" y="2564"/>
                  <a:ext cx="785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l-GR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0.6+j4.8Ω</a:t>
                  </a:r>
                  <a:endParaRPr lang="el-GR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72739" name="文本框 81939"/>
                <p:cNvSpPr txBox="1"/>
                <p:nvPr/>
              </p:nvSpPr>
              <p:spPr>
                <a:xfrm>
                  <a:off x="2699" y="2750"/>
                  <a:ext cx="196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a</a:t>
                  </a:r>
                  <a:endPara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72740" name="文本框 81940"/>
                <p:cNvSpPr txBox="1"/>
                <p:nvPr/>
              </p:nvSpPr>
              <p:spPr>
                <a:xfrm>
                  <a:off x="2699" y="3687"/>
                  <a:ext cx="20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n</a:t>
                  </a:r>
                  <a:endPara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72741" name="文本框 81941"/>
                <p:cNvSpPr txBox="1"/>
                <p:nvPr/>
              </p:nvSpPr>
              <p:spPr>
                <a:xfrm>
                  <a:off x="3878" y="2569"/>
                  <a:ext cx="220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A</a:t>
                  </a:r>
                  <a:endPara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72742" name="文本框 81942"/>
                <p:cNvSpPr txBox="1"/>
                <p:nvPr/>
              </p:nvSpPr>
              <p:spPr>
                <a:xfrm>
                  <a:off x="3878" y="3884"/>
                  <a:ext cx="220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N</a:t>
                  </a:r>
                  <a:endPara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72743" name="文本框 81943"/>
                <p:cNvSpPr txBox="1"/>
                <p:nvPr/>
              </p:nvSpPr>
              <p:spPr>
                <a:xfrm>
                  <a:off x="2731" y="2944"/>
                  <a:ext cx="200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+</a:t>
                  </a:r>
                  <a:endPara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72744" name="文本框 81944"/>
                <p:cNvSpPr txBox="1"/>
                <p:nvPr/>
              </p:nvSpPr>
              <p:spPr>
                <a:xfrm>
                  <a:off x="2744" y="3476"/>
                  <a:ext cx="16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-</a:t>
                  </a:r>
                  <a:endPara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72745" name="文本框 81945"/>
                <p:cNvSpPr txBox="1"/>
                <p:nvPr/>
              </p:nvSpPr>
              <p:spPr>
                <a:xfrm>
                  <a:off x="3878" y="2977"/>
                  <a:ext cx="200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+</a:t>
                  </a:r>
                  <a:endPara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sp>
              <p:nvSpPr>
                <p:cNvPr id="72746" name="文本框 81946"/>
                <p:cNvSpPr txBox="1"/>
                <p:nvPr/>
              </p:nvSpPr>
              <p:spPr>
                <a:xfrm>
                  <a:off x="3891" y="3509"/>
                  <a:ext cx="164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pPr eaLnBrk="1" hangingPunct="1"/>
                  <a:r>
                    <a:rPr lang="en-US" altLang="zh-CN" sz="18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仿宋_GB2312" panose="02010609030101010101" pitchFamily="49" charset="-122"/>
                    </a:rPr>
                    <a:t>-</a:t>
                  </a:r>
                  <a:endParaRPr lang="en-US" altLang="zh-CN" sz="1800" dirty="0">
                    <a:solidFill>
                      <a:schemeClr val="bg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endParaRPr>
                </a:p>
              </p:txBody>
            </p:sp>
            <p:graphicFrame>
              <p:nvGraphicFramePr>
                <p:cNvPr id="72748" name="对象 81948"/>
                <p:cNvGraphicFramePr/>
                <p:nvPr/>
              </p:nvGraphicFramePr>
              <p:xfrm>
                <a:off x="3813" y="3199"/>
                <a:ext cx="314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53" name="" r:id="rId1" imgW="254000" imgH="215900" progId="Equation.DSMT4">
                        <p:embed/>
                      </p:oleObj>
                    </mc:Choice>
                    <mc:Fallback>
                      <p:oleObj name="" r:id="rId1" imgW="254000" imgH="215900" progId="Equation.DSMT4">
                        <p:embed/>
                        <p:pic>
                          <p:nvPicPr>
                            <p:cNvPr id="0" name="图片 3352"/>
                            <p:cNvPicPr/>
                            <p:nvPr/>
                          </p:nvPicPr>
                          <p:blipFill>
                            <a:blip r:embed="rId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13" y="3199"/>
                              <a:ext cx="314" cy="26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2726" name="文本框 81949"/>
              <p:cNvSpPr txBox="1"/>
              <p:nvPr/>
            </p:nvSpPr>
            <p:spPr>
              <a:xfrm>
                <a:off x="2925" y="3911"/>
                <a:ext cx="284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 eaLnBrk="1" hangingPunct="1"/>
                <a:r>
                  <a: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rPr>
                  <a:t>（</a:t>
                </a:r>
                <a:r>
                  <a:rPr lang="zh-CN" altLang="en-US" b="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single-phase </a:t>
                </a:r>
                <a:r>
                  <a:rPr lang="en-US" altLang="zh-CN" b="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e</a:t>
                </a:r>
                <a:r>
                  <a:rPr lang="zh-CN" altLang="en-US" b="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  <a:cs typeface="Times New Roman" panose="02020603050405020304" pitchFamily="18" charset="0"/>
                    <a:sym typeface="+mn-ea"/>
                  </a:rPr>
                  <a:t>quivalent circuit</a:t>
                </a:r>
                <a:r>
                  <a: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ea typeface="仿宋_GB2312" panose="02010609030101010101" pitchFamily="49" charset="-122"/>
                  </a:rPr>
                  <a:t>）</a:t>
                </a:r>
                <a:endParaRPr lang="zh-CN" altLang="en-US" dirty="0">
                  <a:solidFill>
                    <a:schemeClr val="bg1"/>
                  </a:solidFill>
                  <a:latin typeface="Arial" panose="020B0604020202020204" pitchFamily="34" charset="0"/>
                  <a:ea typeface="仿宋_GB2312" panose="02010609030101010101" pitchFamily="49" charset="-122"/>
                </a:endParaRPr>
              </a:p>
            </p:txBody>
          </p:sp>
        </p:grpSp>
        <p:sp>
          <p:nvSpPr>
            <p:cNvPr id="72723" name="直接连接符 81950"/>
            <p:cNvSpPr/>
            <p:nvPr/>
          </p:nvSpPr>
          <p:spPr>
            <a:xfrm>
              <a:off x="4286" y="2750"/>
              <a:ext cx="272" cy="0"/>
            </a:xfrm>
            <a:prstGeom prst="line">
              <a:avLst/>
            </a:prstGeom>
            <a:ln w="28575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72724" name="对象 81951"/>
            <p:cNvGraphicFramePr/>
            <p:nvPr/>
          </p:nvGraphicFramePr>
          <p:xfrm>
            <a:off x="4330" y="2427"/>
            <a:ext cx="279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" name="" r:id="rId3" imgW="190500" imgH="215900" progId="Equation.DSMT4">
                    <p:embed/>
                  </p:oleObj>
                </mc:Choice>
                <mc:Fallback>
                  <p:oleObj name="" r:id="rId3" imgW="190500" imgH="215900" progId="Equation.DSMT4">
                    <p:embed/>
                    <p:pic>
                      <p:nvPicPr>
                        <p:cNvPr id="0" name="图片 3350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30" y="2427"/>
                          <a:ext cx="279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62" name="组合 81961"/>
          <p:cNvGrpSpPr/>
          <p:nvPr/>
        </p:nvGrpSpPr>
        <p:grpSpPr>
          <a:xfrm>
            <a:off x="611188" y="549275"/>
            <a:ext cx="3860800" cy="1917700"/>
            <a:chOff x="385" y="346"/>
            <a:chExt cx="2432" cy="1208"/>
          </a:xfrm>
        </p:grpSpPr>
        <p:graphicFrame>
          <p:nvGraphicFramePr>
            <p:cNvPr id="72720" name="对象 81923"/>
            <p:cNvGraphicFramePr/>
            <p:nvPr/>
          </p:nvGraphicFramePr>
          <p:xfrm>
            <a:off x="385" y="622"/>
            <a:ext cx="2432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" name="" r:id="rId5" imgW="1663700" imgH="638810" progId="Equation.3">
                    <p:embed/>
                  </p:oleObj>
                </mc:Choice>
                <mc:Fallback>
                  <p:oleObj name="" r:id="rId5" imgW="1663700" imgH="638810" progId="Equation.3">
                    <p:embed/>
                    <p:pic>
                      <p:nvPicPr>
                        <p:cNvPr id="0" name="图片 335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5" y="622"/>
                          <a:ext cx="2432" cy="9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1" name="文本框 81952"/>
            <p:cNvSpPr txBox="1"/>
            <p:nvPr/>
          </p:nvSpPr>
          <p:spPr>
            <a:xfrm>
              <a:off x="385" y="346"/>
              <a:ext cx="56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Thus: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2718" name="对象 81953"/>
          <p:cNvGraphicFramePr/>
          <p:nvPr/>
        </p:nvGraphicFramePr>
        <p:xfrm>
          <a:off x="436245" y="2924175"/>
          <a:ext cx="7952105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7" imgW="3420745" imgH="220345" progId="Equation.3">
                  <p:embed/>
                </p:oleObj>
              </mc:Choice>
              <mc:Fallback>
                <p:oleObj name="" r:id="rId7" imgW="3420745" imgH="220345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6245" y="2924175"/>
                        <a:ext cx="7952105" cy="509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6" name="文本框 81955"/>
          <p:cNvSpPr txBox="1"/>
          <p:nvPr/>
        </p:nvSpPr>
        <p:spPr>
          <a:xfrm>
            <a:off x="1042988" y="3434080"/>
            <a:ext cx="7345362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u="sng" dirty="0">
                <a:latin typeface="Times New Roman" panose="02020603050405020304" pitchFamily="18" charset="0"/>
              </a:rPr>
              <a:t>Solution</a:t>
            </a:r>
            <a:r>
              <a:rPr lang="zh-CN" altLang="en-US" u="sng" dirty="0">
                <a:latin typeface="Times New Roman" panose="02020603050405020304" pitchFamily="18" charset="0"/>
              </a:rPr>
              <a:t>：Add a capacitor bank to the substation to provide reactive power</a:t>
            </a:r>
            <a:endParaRPr lang="zh-CN" altLang="en-US" u="sng" dirty="0">
              <a:latin typeface="Times New Roman" panose="02020603050405020304" pitchFamily="18" charset="0"/>
            </a:endParaRPr>
          </a:p>
        </p:txBody>
      </p:sp>
      <p:graphicFrame>
        <p:nvGraphicFramePr>
          <p:cNvPr id="81958" name="对象 81957"/>
          <p:cNvGraphicFramePr/>
          <p:nvPr/>
        </p:nvGraphicFramePr>
        <p:xfrm>
          <a:off x="1042988" y="4652963"/>
          <a:ext cx="6291262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9" imgW="2710180" imgH="440690" progId="Equation.3">
                  <p:embed/>
                </p:oleObj>
              </mc:Choice>
              <mc:Fallback>
                <p:oleObj name="" r:id="rId9" imgW="2710180" imgH="440690" progId="Equation.3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4652963"/>
                        <a:ext cx="6291262" cy="1020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对象 81958"/>
          <p:cNvGraphicFramePr/>
          <p:nvPr/>
        </p:nvGraphicFramePr>
        <p:xfrm>
          <a:off x="828675" y="5854065"/>
          <a:ext cx="5470525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11" imgW="2357755" imgH="220345" progId="Equation.3">
                  <p:embed/>
                </p:oleObj>
              </mc:Choice>
              <mc:Fallback>
                <p:oleObj name="" r:id="rId11" imgW="2357755" imgH="220345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8675" y="5854065"/>
                        <a:ext cx="5470525" cy="509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65" name="组合 81964"/>
          <p:cNvGrpSpPr/>
          <p:nvPr/>
        </p:nvGrpSpPr>
        <p:grpSpPr>
          <a:xfrm>
            <a:off x="1460818" y="4255771"/>
            <a:ext cx="3684587" cy="501650"/>
            <a:chOff x="881" y="2654"/>
            <a:chExt cx="2321" cy="316"/>
          </a:xfrm>
        </p:grpSpPr>
        <p:graphicFrame>
          <p:nvGraphicFramePr>
            <p:cNvPr id="72713" name="对象 81956"/>
            <p:cNvGraphicFramePr/>
            <p:nvPr/>
          </p:nvGraphicFramePr>
          <p:xfrm>
            <a:off x="1736" y="2654"/>
            <a:ext cx="146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3" imgW="1002665" imgH="215900" progId="Equation.DSMT4">
                    <p:embed/>
                  </p:oleObj>
                </mc:Choice>
                <mc:Fallback>
                  <p:oleObj name="" r:id="rId13" imgW="1002665" imgH="215900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36" y="2654"/>
                          <a:ext cx="1466" cy="3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4" name="矩形 81963"/>
            <p:cNvSpPr/>
            <p:nvPr/>
          </p:nvSpPr>
          <p:spPr>
            <a:xfrm>
              <a:off x="881" y="2659"/>
              <a:ext cx="47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cs typeface="Times New Roman" panose="02020603050405020304" pitchFamily="18" charset="0"/>
                </a:rPr>
                <a:t>then</a:t>
              </a:r>
              <a:endPara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75777"/>
          <p:cNvSpPr>
            <a:spLocks noGrp="1"/>
          </p:cNvSpPr>
          <p:nvPr/>
        </p:nvSpPr>
        <p:spPr>
          <a:xfrm>
            <a:off x="1240155" y="2653665"/>
            <a:ext cx="6805295" cy="15513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</a:rPr>
              <a:t>Homework</a:t>
            </a:r>
            <a:r>
              <a:rPr lang="zh-CN" altLang="en-US" sz="4000" b="1" dirty="0">
                <a:solidFill>
                  <a:schemeClr val="bg1"/>
                </a:solidFill>
              </a:rPr>
              <a:t>：</a:t>
            </a:r>
            <a:br>
              <a:rPr lang="zh-CN" altLang="en-US" sz="4000" b="1" dirty="0">
                <a:solidFill>
                  <a:schemeClr val="bg1"/>
                </a:solidFill>
              </a:rPr>
            </a:br>
            <a:r>
              <a:rPr lang="en-US" altLang="zh-CN" sz="4000" b="1" dirty="0">
                <a:solidFill>
                  <a:schemeClr val="bg1"/>
                </a:solidFill>
              </a:rPr>
              <a:t>6-26</a:t>
            </a:r>
            <a:r>
              <a:rPr lang="zh-CN" altLang="en-US" sz="4000" b="1" dirty="0">
                <a:solidFill>
                  <a:schemeClr val="bg1"/>
                </a:solidFill>
              </a:rPr>
              <a:t>，</a:t>
            </a:r>
            <a:r>
              <a:rPr lang="en-US" altLang="zh-CN" sz="4000" b="1" dirty="0">
                <a:solidFill>
                  <a:schemeClr val="bg1"/>
                </a:solidFill>
              </a:rPr>
              <a:t>28</a:t>
            </a:r>
            <a:r>
              <a:rPr lang="zh-CN" altLang="en-US" sz="4000" b="1" dirty="0">
                <a:solidFill>
                  <a:schemeClr val="bg1"/>
                </a:solidFill>
              </a:rPr>
              <a:t>，</a:t>
            </a:r>
            <a:r>
              <a:rPr lang="en-US" altLang="zh-CN" sz="4000" b="1" dirty="0">
                <a:solidFill>
                  <a:schemeClr val="bg1"/>
                </a:solidFill>
              </a:rPr>
              <a:t>29</a:t>
            </a:r>
            <a:r>
              <a:rPr lang="zh-CN" altLang="en-US" sz="4000" b="1" dirty="0">
                <a:solidFill>
                  <a:schemeClr val="bg1"/>
                </a:solidFill>
              </a:rPr>
              <a:t>，</a:t>
            </a:r>
            <a:r>
              <a:rPr lang="en-US" altLang="zh-CN" sz="4000" b="1" dirty="0">
                <a:solidFill>
                  <a:schemeClr val="bg1"/>
                </a:solidFill>
              </a:rPr>
              <a:t>30</a:t>
            </a:r>
            <a:r>
              <a:rPr lang="zh-CN" altLang="en-US" sz="4000" b="1" dirty="0">
                <a:solidFill>
                  <a:schemeClr val="bg1"/>
                </a:solidFill>
              </a:rPr>
              <a:t>，</a:t>
            </a:r>
            <a:r>
              <a:rPr lang="en-US" altLang="zh-CN" sz="4000" b="1" dirty="0">
                <a:solidFill>
                  <a:schemeClr val="bg1"/>
                </a:solidFill>
              </a:rPr>
              <a:t>34</a:t>
            </a:r>
            <a:r>
              <a:rPr lang="zh-CN" altLang="en-US" sz="4000" b="1" dirty="0">
                <a:solidFill>
                  <a:schemeClr val="bg1"/>
                </a:solidFill>
              </a:rPr>
              <a:t>，</a:t>
            </a:r>
            <a:r>
              <a:rPr lang="en-US" altLang="zh-CN" sz="4000" b="1" dirty="0">
                <a:solidFill>
                  <a:schemeClr val="bg1"/>
                </a:solidFill>
              </a:rPr>
              <a:t>38</a:t>
            </a:r>
            <a:endParaRPr lang="en-US" altLang="zh-CN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33793"/>
          <p:cNvSpPr txBox="1"/>
          <p:nvPr/>
        </p:nvSpPr>
        <p:spPr>
          <a:xfrm>
            <a:off x="304800" y="243205"/>
            <a:ext cx="7169150" cy="52197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</a:rPr>
              <a:t>2. The connection of three-phase source</a:t>
            </a:r>
            <a:endParaRPr lang="en-US" altLang="zh-CN" sz="2800" i="1" dirty="0">
              <a:solidFill>
                <a:schemeClr val="bg1"/>
              </a:solidFill>
              <a:ea typeface="仿宋_GB2312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33795" name="文本框 33794"/>
          <p:cNvSpPr txBox="1"/>
          <p:nvPr/>
        </p:nvSpPr>
        <p:spPr>
          <a:xfrm>
            <a:off x="949325" y="1449705"/>
            <a:ext cx="80276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190750" indent="-2190750" eaLnBrk="1" hangingPunct="1"/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Connect the end X, Y and Z of the three windings together, 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marL="2190750" indent="-2190750" eaLnBrk="1" hangingPunct="1"/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and lead out the beginning A,B and C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3796" name="组合 33795"/>
          <p:cNvGrpSpPr/>
          <p:nvPr/>
        </p:nvGrpSpPr>
        <p:grpSpPr>
          <a:xfrm>
            <a:off x="5713730" y="2358390"/>
            <a:ext cx="3058795" cy="2807542"/>
            <a:chOff x="3576" y="1429"/>
            <a:chExt cx="2011" cy="2222"/>
          </a:xfrm>
        </p:grpSpPr>
        <p:sp>
          <p:nvSpPr>
            <p:cNvPr id="21564" name="椭圆 33796"/>
            <p:cNvSpPr/>
            <p:nvPr/>
          </p:nvSpPr>
          <p:spPr>
            <a:xfrm rot="5400000">
              <a:off x="4068" y="1796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5" name="直接连接符 33797"/>
            <p:cNvSpPr/>
            <p:nvPr/>
          </p:nvSpPr>
          <p:spPr>
            <a:xfrm rot="5400000" flipH="1">
              <a:off x="4194" y="1593"/>
              <a:ext cx="0" cy="69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66" name="椭圆 33798"/>
            <p:cNvSpPr/>
            <p:nvPr/>
          </p:nvSpPr>
          <p:spPr>
            <a:xfrm rot="5400000">
              <a:off x="4530" y="1915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7" name="椭圆 33799"/>
            <p:cNvSpPr/>
            <p:nvPr/>
          </p:nvSpPr>
          <p:spPr>
            <a:xfrm rot="5400000">
              <a:off x="3811" y="1925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68" name="文本框 33800"/>
            <p:cNvSpPr txBox="1"/>
            <p:nvPr/>
          </p:nvSpPr>
          <p:spPr>
            <a:xfrm rot="5400000">
              <a:off x="4348" y="1709"/>
              <a:ext cx="17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9" name="文本框 33801"/>
            <p:cNvSpPr txBox="1"/>
            <p:nvPr/>
          </p:nvSpPr>
          <p:spPr>
            <a:xfrm>
              <a:off x="3869" y="1717"/>
              <a:ext cx="171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0" name="直接连接符 33802"/>
            <p:cNvSpPr/>
            <p:nvPr/>
          </p:nvSpPr>
          <p:spPr>
            <a:xfrm flipV="1">
              <a:off x="4585" y="1945"/>
              <a:ext cx="64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71" name="椭圆 33803"/>
            <p:cNvSpPr/>
            <p:nvPr/>
          </p:nvSpPr>
          <p:spPr>
            <a:xfrm>
              <a:off x="5229" y="1921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2" name="椭圆 33804"/>
            <p:cNvSpPr/>
            <p:nvPr/>
          </p:nvSpPr>
          <p:spPr>
            <a:xfrm>
              <a:off x="5247" y="3424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3" name="文本框 33805"/>
            <p:cNvSpPr txBox="1"/>
            <p:nvPr/>
          </p:nvSpPr>
          <p:spPr>
            <a:xfrm>
              <a:off x="5288" y="1805"/>
              <a:ext cx="298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4" name="文本框 33806"/>
            <p:cNvSpPr txBox="1"/>
            <p:nvPr/>
          </p:nvSpPr>
          <p:spPr>
            <a:xfrm>
              <a:off x="5289" y="3335"/>
              <a:ext cx="298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5" name="文本框 33807"/>
            <p:cNvSpPr txBox="1"/>
            <p:nvPr/>
          </p:nvSpPr>
          <p:spPr>
            <a:xfrm>
              <a:off x="3579" y="1805"/>
              <a:ext cx="298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76" name="椭圆 33808"/>
            <p:cNvSpPr/>
            <p:nvPr/>
          </p:nvSpPr>
          <p:spPr>
            <a:xfrm rot="5400000">
              <a:off x="4069" y="2305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7" name="直接连接符 33809"/>
            <p:cNvSpPr/>
            <p:nvPr/>
          </p:nvSpPr>
          <p:spPr>
            <a:xfrm rot="5400000" flipH="1">
              <a:off x="4195" y="2102"/>
              <a:ext cx="0" cy="69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21578" name="椭圆 33810"/>
            <p:cNvSpPr/>
            <p:nvPr/>
          </p:nvSpPr>
          <p:spPr>
            <a:xfrm rot="5400000">
              <a:off x="4531" y="2424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9" name="椭圆 33811"/>
            <p:cNvSpPr/>
            <p:nvPr/>
          </p:nvSpPr>
          <p:spPr>
            <a:xfrm rot="5400000">
              <a:off x="3812" y="2434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80" name="文本框 33812"/>
            <p:cNvSpPr txBox="1"/>
            <p:nvPr/>
          </p:nvSpPr>
          <p:spPr>
            <a:xfrm rot="5400000">
              <a:off x="4349" y="2218"/>
              <a:ext cx="17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1" name="文本框 33813"/>
            <p:cNvSpPr txBox="1"/>
            <p:nvPr/>
          </p:nvSpPr>
          <p:spPr>
            <a:xfrm>
              <a:off x="3870" y="2226"/>
              <a:ext cx="171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2" name="直接连接符 33814"/>
            <p:cNvSpPr/>
            <p:nvPr/>
          </p:nvSpPr>
          <p:spPr>
            <a:xfrm flipV="1">
              <a:off x="4592" y="2454"/>
              <a:ext cx="64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83" name="椭圆 33815"/>
            <p:cNvSpPr/>
            <p:nvPr/>
          </p:nvSpPr>
          <p:spPr>
            <a:xfrm>
              <a:off x="5236" y="2430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84" name="文本框 33816"/>
            <p:cNvSpPr txBox="1"/>
            <p:nvPr/>
          </p:nvSpPr>
          <p:spPr>
            <a:xfrm>
              <a:off x="5289" y="2314"/>
              <a:ext cx="298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5" name="文本框 33817"/>
            <p:cNvSpPr txBox="1"/>
            <p:nvPr/>
          </p:nvSpPr>
          <p:spPr>
            <a:xfrm>
              <a:off x="3586" y="2230"/>
              <a:ext cx="298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86" name="椭圆 33818"/>
            <p:cNvSpPr/>
            <p:nvPr/>
          </p:nvSpPr>
          <p:spPr>
            <a:xfrm rot="5400000">
              <a:off x="4068" y="2804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87" name="直接连接符 33819"/>
            <p:cNvSpPr/>
            <p:nvPr/>
          </p:nvSpPr>
          <p:spPr>
            <a:xfrm rot="5400000" flipH="1">
              <a:off x="4194" y="2601"/>
              <a:ext cx="0" cy="69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88" name="椭圆 33820"/>
            <p:cNvSpPr/>
            <p:nvPr/>
          </p:nvSpPr>
          <p:spPr>
            <a:xfrm rot="5400000">
              <a:off x="4530" y="2923"/>
              <a:ext cx="45" cy="45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89" name="椭圆 33821"/>
            <p:cNvSpPr/>
            <p:nvPr/>
          </p:nvSpPr>
          <p:spPr>
            <a:xfrm rot="5400000">
              <a:off x="3811" y="2933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90" name="文本框 33822"/>
            <p:cNvSpPr txBox="1"/>
            <p:nvPr/>
          </p:nvSpPr>
          <p:spPr>
            <a:xfrm rot="5400000">
              <a:off x="4348" y="2717"/>
              <a:ext cx="171" cy="2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1" name="文本框 33823"/>
            <p:cNvSpPr txBox="1"/>
            <p:nvPr/>
          </p:nvSpPr>
          <p:spPr>
            <a:xfrm>
              <a:off x="3869" y="2725"/>
              <a:ext cx="171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2" name="直接连接符 33824"/>
            <p:cNvSpPr/>
            <p:nvPr/>
          </p:nvSpPr>
          <p:spPr>
            <a:xfrm flipV="1">
              <a:off x="4585" y="2953"/>
              <a:ext cx="644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93" name="椭圆 33825"/>
            <p:cNvSpPr/>
            <p:nvPr/>
          </p:nvSpPr>
          <p:spPr>
            <a:xfrm>
              <a:off x="5229" y="2929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94" name="文本框 33826"/>
            <p:cNvSpPr txBox="1"/>
            <p:nvPr/>
          </p:nvSpPr>
          <p:spPr>
            <a:xfrm>
              <a:off x="5288" y="2813"/>
              <a:ext cx="298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5" name="文本框 33827"/>
            <p:cNvSpPr txBox="1"/>
            <p:nvPr/>
          </p:nvSpPr>
          <p:spPr>
            <a:xfrm>
              <a:off x="3597" y="2789"/>
              <a:ext cx="298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96" name="直接连接符 33828"/>
            <p:cNvSpPr/>
            <p:nvPr/>
          </p:nvSpPr>
          <p:spPr>
            <a:xfrm>
              <a:off x="3830" y="1927"/>
              <a:ext cx="0" cy="104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1597" name="任意多边形 33829"/>
            <p:cNvSpPr/>
            <p:nvPr/>
          </p:nvSpPr>
          <p:spPr>
            <a:xfrm>
              <a:off x="3576" y="2454"/>
              <a:ext cx="1680" cy="996"/>
            </a:xfrm>
            <a:custGeom>
              <a:avLst/>
              <a:gdLst/>
              <a:ahLst/>
              <a:cxnLst>
                <a:cxn ang="0">
                  <a:pos x="240" y="0"/>
                </a:cxn>
                <a:cxn ang="0">
                  <a:pos x="0" y="0"/>
                </a:cxn>
                <a:cxn ang="0">
                  <a:pos x="0" y="996"/>
                </a:cxn>
                <a:cxn ang="0">
                  <a:pos x="1680" y="996"/>
                </a:cxn>
              </a:cxnLst>
              <a:pathLst>
                <a:path w="1680" h="996">
                  <a:moveTo>
                    <a:pt x="240" y="0"/>
                  </a:moveTo>
                  <a:lnTo>
                    <a:pt x="0" y="0"/>
                  </a:lnTo>
                  <a:lnTo>
                    <a:pt x="0" y="996"/>
                  </a:lnTo>
                  <a:lnTo>
                    <a:pt x="1680" y="99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21598" name="对象 33830"/>
            <p:cNvGraphicFramePr/>
            <p:nvPr/>
          </p:nvGraphicFramePr>
          <p:xfrm>
            <a:off x="4084" y="1429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1" imgW="187325" imgH="253365" progId="Equation.3">
                    <p:embed/>
                  </p:oleObj>
                </mc:Choice>
                <mc:Fallback>
                  <p:oleObj name="" r:id="rId1" imgW="187325" imgH="253365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84" y="1429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99" name="对象 33831"/>
            <p:cNvGraphicFramePr/>
            <p:nvPr/>
          </p:nvGraphicFramePr>
          <p:xfrm>
            <a:off x="4096" y="1973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3" imgW="187325" imgH="264160" progId="Equation.3">
                    <p:embed/>
                  </p:oleObj>
                </mc:Choice>
                <mc:Fallback>
                  <p:oleObj name="" r:id="rId3" imgW="187325" imgH="26416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96" y="1973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0" name="对象 33832"/>
            <p:cNvGraphicFramePr/>
            <p:nvPr/>
          </p:nvGraphicFramePr>
          <p:xfrm>
            <a:off x="4108" y="248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5" imgW="187325" imgH="264160" progId="Equation.3">
                    <p:embed/>
                  </p:oleObj>
                </mc:Choice>
                <mc:Fallback>
                  <p:oleObj name="" r:id="rId5" imgW="187325" imgH="26416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08" y="2489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35" name="组合 33834"/>
          <p:cNvGrpSpPr/>
          <p:nvPr/>
        </p:nvGrpSpPr>
        <p:grpSpPr>
          <a:xfrm>
            <a:off x="539750" y="2279650"/>
            <a:ext cx="4067175" cy="2752504"/>
            <a:chOff x="550" y="1440"/>
            <a:chExt cx="2562" cy="2156"/>
          </a:xfrm>
        </p:grpSpPr>
        <p:sp>
          <p:nvSpPr>
            <p:cNvPr id="21512" name="文本框 33835"/>
            <p:cNvSpPr txBox="1"/>
            <p:nvPr/>
          </p:nvSpPr>
          <p:spPr>
            <a:xfrm>
              <a:off x="961" y="1742"/>
              <a:ext cx="298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1513" name="组合 33836"/>
            <p:cNvGrpSpPr/>
            <p:nvPr/>
          </p:nvGrpSpPr>
          <p:grpSpPr>
            <a:xfrm>
              <a:off x="1027" y="1873"/>
              <a:ext cx="312" cy="790"/>
              <a:chOff x="967" y="1813"/>
              <a:chExt cx="312" cy="790"/>
            </a:xfrm>
          </p:grpSpPr>
          <p:sp>
            <p:nvSpPr>
              <p:cNvPr id="21558" name="椭圆 33837"/>
              <p:cNvSpPr/>
              <p:nvPr/>
            </p:nvSpPr>
            <p:spPr>
              <a:xfrm>
                <a:off x="1007" y="2055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59" name="直接连接符 33838"/>
              <p:cNvSpPr/>
              <p:nvPr/>
            </p:nvSpPr>
            <p:spPr>
              <a:xfrm flipH="1">
                <a:off x="1153" y="1852"/>
                <a:ext cx="0" cy="698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21560" name="椭圆 33839"/>
              <p:cNvSpPr/>
              <p:nvPr/>
            </p:nvSpPr>
            <p:spPr>
              <a:xfrm>
                <a:off x="1132" y="1813"/>
                <a:ext cx="45" cy="45"/>
              </a:xfrm>
              <a:prstGeom prst="ellipse">
                <a:avLst/>
              </a:prstGeom>
              <a:solidFill>
                <a:srgbClr val="FFCC00"/>
              </a:solidFill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61" name="椭圆 33840"/>
              <p:cNvSpPr/>
              <p:nvPr/>
            </p:nvSpPr>
            <p:spPr>
              <a:xfrm>
                <a:off x="1136" y="2550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62" name="文本框 33841"/>
              <p:cNvSpPr txBox="1"/>
              <p:nvPr/>
            </p:nvSpPr>
            <p:spPr>
              <a:xfrm>
                <a:off x="967" y="1828"/>
                <a:ext cx="171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63" name="文本框 33842"/>
              <p:cNvSpPr txBox="1"/>
              <p:nvPr/>
            </p:nvSpPr>
            <p:spPr>
              <a:xfrm>
                <a:off x="967" y="2291"/>
                <a:ext cx="171" cy="3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14" name="文本框 33843"/>
            <p:cNvSpPr txBox="1"/>
            <p:nvPr/>
          </p:nvSpPr>
          <p:spPr>
            <a:xfrm>
              <a:off x="973" y="2464"/>
              <a:ext cx="298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5" name="椭圆 33844"/>
            <p:cNvSpPr/>
            <p:nvPr/>
          </p:nvSpPr>
          <p:spPr>
            <a:xfrm rot="7200000">
              <a:off x="1409" y="2673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16" name="直接连接符 33845"/>
            <p:cNvSpPr/>
            <p:nvPr/>
          </p:nvSpPr>
          <p:spPr>
            <a:xfrm rot="7200000" flipH="1">
              <a:off x="1532" y="2463"/>
              <a:ext cx="0" cy="69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1517" name="椭圆 33846"/>
            <p:cNvSpPr/>
            <p:nvPr/>
          </p:nvSpPr>
          <p:spPr>
            <a:xfrm rot="7200000">
              <a:off x="1818" y="2968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18" name="椭圆 33847"/>
            <p:cNvSpPr/>
            <p:nvPr/>
          </p:nvSpPr>
          <p:spPr>
            <a:xfrm rot="7200000">
              <a:off x="1198" y="2612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19" name="文本框 33848"/>
            <p:cNvSpPr txBox="1"/>
            <p:nvPr/>
          </p:nvSpPr>
          <p:spPr>
            <a:xfrm rot="7200000">
              <a:off x="1701" y="2738"/>
              <a:ext cx="17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0" name="文本框 33849"/>
            <p:cNvSpPr txBox="1"/>
            <p:nvPr/>
          </p:nvSpPr>
          <p:spPr>
            <a:xfrm rot="7200000">
              <a:off x="1348" y="2543"/>
              <a:ext cx="17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1" name="椭圆 33850"/>
            <p:cNvSpPr/>
            <p:nvPr/>
          </p:nvSpPr>
          <p:spPr>
            <a:xfrm rot="-7200000">
              <a:off x="759" y="2689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22" name="直接连接符 33851"/>
            <p:cNvSpPr/>
            <p:nvPr/>
          </p:nvSpPr>
          <p:spPr>
            <a:xfrm rot="-7200000" flipH="1">
              <a:off x="899" y="2462"/>
              <a:ext cx="0" cy="69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1523" name="椭圆 33852"/>
            <p:cNvSpPr/>
            <p:nvPr/>
          </p:nvSpPr>
          <p:spPr>
            <a:xfrm rot="-7200000">
              <a:off x="553" y="2963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24" name="椭圆 33853"/>
            <p:cNvSpPr/>
            <p:nvPr/>
          </p:nvSpPr>
          <p:spPr>
            <a:xfrm rot="-7200000">
              <a:off x="1199" y="2611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25" name="文本框 33854"/>
            <p:cNvSpPr txBox="1"/>
            <p:nvPr/>
          </p:nvSpPr>
          <p:spPr>
            <a:xfrm rot="-7200000">
              <a:off x="675" y="2876"/>
              <a:ext cx="17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6" name="文本框 33855"/>
            <p:cNvSpPr txBox="1"/>
            <p:nvPr/>
          </p:nvSpPr>
          <p:spPr>
            <a:xfrm rot="-7200000">
              <a:off x="1003" y="2691"/>
              <a:ext cx="17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7" name="文本框 33856"/>
            <p:cNvSpPr txBox="1"/>
            <p:nvPr/>
          </p:nvSpPr>
          <p:spPr>
            <a:xfrm>
              <a:off x="1824" y="2749"/>
              <a:ext cx="298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8" name="文本框 33857"/>
            <p:cNvSpPr txBox="1"/>
            <p:nvPr/>
          </p:nvSpPr>
          <p:spPr>
            <a:xfrm>
              <a:off x="567" y="2974"/>
              <a:ext cx="298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9" name="文本框 33858"/>
            <p:cNvSpPr txBox="1"/>
            <p:nvPr/>
          </p:nvSpPr>
          <p:spPr>
            <a:xfrm>
              <a:off x="1183" y="2377"/>
              <a:ext cx="298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0" name="文本框 33859"/>
            <p:cNvSpPr txBox="1"/>
            <p:nvPr/>
          </p:nvSpPr>
          <p:spPr>
            <a:xfrm>
              <a:off x="1121" y="2620"/>
              <a:ext cx="298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31" name="直接连接符 33860"/>
            <p:cNvSpPr/>
            <p:nvPr/>
          </p:nvSpPr>
          <p:spPr>
            <a:xfrm>
              <a:off x="1231" y="1894"/>
              <a:ext cx="1535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2" name="直接连接符 33861"/>
            <p:cNvSpPr/>
            <p:nvPr/>
          </p:nvSpPr>
          <p:spPr>
            <a:xfrm>
              <a:off x="1213" y="2620"/>
              <a:ext cx="1553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21533" name="直接连接符 33862"/>
            <p:cNvSpPr/>
            <p:nvPr/>
          </p:nvSpPr>
          <p:spPr>
            <a:xfrm>
              <a:off x="1863" y="3002"/>
              <a:ext cx="897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4" name="任意多边形 33863"/>
            <p:cNvSpPr/>
            <p:nvPr/>
          </p:nvSpPr>
          <p:spPr>
            <a:xfrm>
              <a:off x="576" y="3006"/>
              <a:ext cx="2184" cy="4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6"/>
                </a:cxn>
                <a:cxn ang="0">
                  <a:pos x="2184" y="426"/>
                </a:cxn>
              </a:cxnLst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35" name="椭圆 33864"/>
            <p:cNvSpPr/>
            <p:nvPr/>
          </p:nvSpPr>
          <p:spPr>
            <a:xfrm>
              <a:off x="2760" y="1870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6" name="椭圆 33865"/>
            <p:cNvSpPr/>
            <p:nvPr/>
          </p:nvSpPr>
          <p:spPr>
            <a:xfrm>
              <a:off x="2760" y="2591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7" name="椭圆 33866"/>
            <p:cNvSpPr/>
            <p:nvPr/>
          </p:nvSpPr>
          <p:spPr>
            <a:xfrm>
              <a:off x="2766" y="2974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8" name="椭圆 33867"/>
            <p:cNvSpPr/>
            <p:nvPr/>
          </p:nvSpPr>
          <p:spPr>
            <a:xfrm>
              <a:off x="2760" y="3403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39" name="文本框 33868"/>
            <p:cNvSpPr txBox="1"/>
            <p:nvPr/>
          </p:nvSpPr>
          <p:spPr>
            <a:xfrm>
              <a:off x="2813" y="1754"/>
              <a:ext cx="298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0" name="文本框 33869"/>
            <p:cNvSpPr txBox="1"/>
            <p:nvPr/>
          </p:nvSpPr>
          <p:spPr>
            <a:xfrm>
              <a:off x="2813" y="2874"/>
              <a:ext cx="298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1" name="文本框 33870"/>
            <p:cNvSpPr txBox="1"/>
            <p:nvPr/>
          </p:nvSpPr>
          <p:spPr>
            <a:xfrm>
              <a:off x="2814" y="3284"/>
              <a:ext cx="298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2" name="文本框 33871"/>
            <p:cNvSpPr txBox="1"/>
            <p:nvPr/>
          </p:nvSpPr>
          <p:spPr>
            <a:xfrm>
              <a:off x="2813" y="2487"/>
              <a:ext cx="298" cy="3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543" name="对象 33872"/>
            <p:cNvGraphicFramePr/>
            <p:nvPr/>
          </p:nvGraphicFramePr>
          <p:xfrm>
            <a:off x="808" y="2029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7" imgW="187325" imgH="253365" progId="Equation.3">
                    <p:embed/>
                  </p:oleObj>
                </mc:Choice>
                <mc:Fallback>
                  <p:oleObj name="" r:id="rId7" imgW="187325" imgH="253365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08" y="2029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对象 33873"/>
            <p:cNvGraphicFramePr/>
            <p:nvPr/>
          </p:nvGraphicFramePr>
          <p:xfrm>
            <a:off x="1372" y="2837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9" imgW="187325" imgH="264160" progId="Equation.3">
                    <p:embed/>
                  </p:oleObj>
                </mc:Choice>
                <mc:Fallback>
                  <p:oleObj name="" r:id="rId9" imgW="187325" imgH="26416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72" y="2837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5" name="对象 33874"/>
            <p:cNvGraphicFramePr/>
            <p:nvPr/>
          </p:nvGraphicFramePr>
          <p:xfrm>
            <a:off x="856" y="2885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1" imgW="187325" imgH="264160" progId="Equation.3">
                    <p:embed/>
                  </p:oleObj>
                </mc:Choice>
                <mc:Fallback>
                  <p:oleObj name="" r:id="rId11" imgW="187325" imgH="26416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56" y="2885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6" name="直接连接符 33875"/>
            <p:cNvSpPr/>
            <p:nvPr/>
          </p:nvSpPr>
          <p:spPr>
            <a:xfrm>
              <a:off x="2322" y="1936"/>
              <a:ext cx="0" cy="1055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47" name="直接连接符 33876"/>
            <p:cNvSpPr/>
            <p:nvPr/>
          </p:nvSpPr>
          <p:spPr>
            <a:xfrm>
              <a:off x="2322" y="3028"/>
              <a:ext cx="0" cy="38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1548" name="对象 33877"/>
            <p:cNvGraphicFramePr/>
            <p:nvPr/>
          </p:nvGraphicFramePr>
          <p:xfrm>
            <a:off x="2335" y="2086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3" imgW="253365" imgH="253365" progId="Equation.3">
                    <p:embed/>
                  </p:oleObj>
                </mc:Choice>
                <mc:Fallback>
                  <p:oleObj name="" r:id="rId13" imgW="253365" imgH="253365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35" y="2086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9" name="对象 33878"/>
            <p:cNvGraphicFramePr/>
            <p:nvPr/>
          </p:nvGraphicFramePr>
          <p:xfrm>
            <a:off x="2313" y="2999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5" imgW="242570" imgH="253365" progId="Equation.3">
                    <p:embed/>
                  </p:oleObj>
                </mc:Choice>
                <mc:Fallback>
                  <p:oleObj name="" r:id="rId15" imgW="242570" imgH="253365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3" y="2999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0" name="直接连接符 33879"/>
            <p:cNvSpPr/>
            <p:nvPr/>
          </p:nvSpPr>
          <p:spPr>
            <a:xfrm flipV="1">
              <a:off x="2675" y="1935"/>
              <a:ext cx="0" cy="1453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1551" name="对象 33880"/>
            <p:cNvGraphicFramePr/>
            <p:nvPr/>
          </p:nvGraphicFramePr>
          <p:xfrm>
            <a:off x="2707" y="2086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7" imgW="242570" imgH="253365" progId="Equation.3">
                    <p:embed/>
                  </p:oleObj>
                </mc:Choice>
                <mc:Fallback>
                  <p:oleObj name="" r:id="rId17" imgW="242570" imgH="253365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07" y="2086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2" name="直接连接符 33881"/>
            <p:cNvSpPr/>
            <p:nvPr/>
          </p:nvSpPr>
          <p:spPr>
            <a:xfrm rot="-5400000">
              <a:off x="2110" y="1626"/>
              <a:ext cx="0" cy="384"/>
            </a:xfrm>
            <a:prstGeom prst="line">
              <a:avLst/>
            </a:prstGeom>
            <a:ln w="1905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1553" name="对象 33882"/>
            <p:cNvGraphicFramePr/>
            <p:nvPr/>
          </p:nvGraphicFramePr>
          <p:xfrm>
            <a:off x="2033" y="1440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9" imgW="154305" imgH="253365" progId="Equation.3">
                    <p:embed/>
                  </p:oleObj>
                </mc:Choice>
                <mc:Fallback>
                  <p:oleObj name="" r:id="rId19" imgW="154305" imgH="253365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33" y="1440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4" name="直接连接符 33883"/>
            <p:cNvSpPr/>
            <p:nvPr/>
          </p:nvSpPr>
          <p:spPr>
            <a:xfrm rot="-5400000">
              <a:off x="2097" y="2826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1555" name="对象 33884"/>
            <p:cNvGraphicFramePr/>
            <p:nvPr/>
          </p:nvGraphicFramePr>
          <p:xfrm>
            <a:off x="2011" y="2576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21" imgW="165100" imgH="264160" progId="Equation.3">
                    <p:embed/>
                  </p:oleObj>
                </mc:Choice>
                <mc:Fallback>
                  <p:oleObj name="" r:id="rId21" imgW="165100" imgH="26416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1" y="2576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6" name="直接连接符 33885"/>
            <p:cNvSpPr/>
            <p:nvPr/>
          </p:nvSpPr>
          <p:spPr>
            <a:xfrm rot="-5400000">
              <a:off x="2100" y="3196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1557" name="对象 33886"/>
            <p:cNvGraphicFramePr/>
            <p:nvPr/>
          </p:nvGraphicFramePr>
          <p:xfrm>
            <a:off x="2014" y="3002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23" imgW="165100" imgH="264160" progId="Equation.3">
                    <p:embed/>
                  </p:oleObj>
                </mc:Choice>
                <mc:Fallback>
                  <p:oleObj name="" r:id="rId23" imgW="165100" imgH="26416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14" y="3002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890" name="文本框 33889"/>
          <p:cNvSpPr txBox="1"/>
          <p:nvPr/>
        </p:nvSpPr>
        <p:spPr>
          <a:xfrm>
            <a:off x="1040130" y="5229225"/>
            <a:ext cx="706755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points of X, Y, and Z connected together are called the neutral points of Y connected 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balanced 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three-phase 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source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, denoted by N.</a:t>
            </a:r>
            <a:endParaRPr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891" name="文本框 33890"/>
          <p:cNvSpPr txBox="1"/>
          <p:nvPr/>
        </p:nvSpPr>
        <p:spPr>
          <a:xfrm>
            <a:off x="395605" y="765175"/>
            <a:ext cx="60299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190750" indent="-2190750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Star connection(Wye connection)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2000"/>
                                        <p:tgtEl>
                                          <p:spTgt spid="3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bldLvl="0" animBg="1"/>
      <p:bldP spid="33795" grpId="0"/>
      <p:bldP spid="33890" grpId="0"/>
      <p:bldP spid="338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文本框 32769"/>
          <p:cNvSpPr txBox="1"/>
          <p:nvPr/>
        </p:nvSpPr>
        <p:spPr>
          <a:xfrm>
            <a:off x="611188" y="333375"/>
            <a:ext cx="54178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riangle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connection( connection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2771" name="组合 32770"/>
          <p:cNvGrpSpPr/>
          <p:nvPr/>
        </p:nvGrpSpPr>
        <p:grpSpPr>
          <a:xfrm>
            <a:off x="4727893" y="1808163"/>
            <a:ext cx="3816350" cy="2740025"/>
            <a:chOff x="3099" y="1121"/>
            <a:chExt cx="2404" cy="1726"/>
          </a:xfrm>
        </p:grpSpPr>
        <p:sp>
          <p:nvSpPr>
            <p:cNvPr id="22582" name="椭圆 32771"/>
            <p:cNvSpPr/>
            <p:nvPr/>
          </p:nvSpPr>
          <p:spPr>
            <a:xfrm rot="10800000">
              <a:off x="3162" y="1848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83" name="直接连接符 32772"/>
            <p:cNvSpPr/>
            <p:nvPr/>
          </p:nvSpPr>
          <p:spPr>
            <a:xfrm rot="10800000">
              <a:off x="3300" y="1259"/>
              <a:ext cx="0" cy="143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4" name="椭圆 32773"/>
            <p:cNvSpPr/>
            <p:nvPr/>
          </p:nvSpPr>
          <p:spPr>
            <a:xfrm rot="10800000">
              <a:off x="3985" y="1243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85" name="文本框 32774"/>
            <p:cNvSpPr txBox="1"/>
            <p:nvPr/>
          </p:nvSpPr>
          <p:spPr>
            <a:xfrm rot="10800000">
              <a:off x="3308" y="209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86" name="文本框 32775"/>
            <p:cNvSpPr txBox="1"/>
            <p:nvPr/>
          </p:nvSpPr>
          <p:spPr>
            <a:xfrm>
              <a:off x="3296" y="1610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87" name="直接连接符 32776"/>
            <p:cNvSpPr/>
            <p:nvPr/>
          </p:nvSpPr>
          <p:spPr>
            <a:xfrm>
              <a:off x="3307" y="1261"/>
              <a:ext cx="183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8" name="椭圆 32777"/>
            <p:cNvSpPr/>
            <p:nvPr/>
          </p:nvSpPr>
          <p:spPr>
            <a:xfrm>
              <a:off x="5145" y="1237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89" name="文本框 32778"/>
            <p:cNvSpPr txBox="1"/>
            <p:nvPr/>
          </p:nvSpPr>
          <p:spPr>
            <a:xfrm>
              <a:off x="5180" y="112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0" name="文本框 32779"/>
            <p:cNvSpPr txBox="1"/>
            <p:nvPr/>
          </p:nvSpPr>
          <p:spPr>
            <a:xfrm>
              <a:off x="4005" y="1781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1" name="直接连接符 32780"/>
            <p:cNvSpPr/>
            <p:nvPr/>
          </p:nvSpPr>
          <p:spPr>
            <a:xfrm flipV="1">
              <a:off x="3992" y="1992"/>
              <a:ext cx="1160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92" name="椭圆 32781"/>
            <p:cNvSpPr/>
            <p:nvPr/>
          </p:nvSpPr>
          <p:spPr>
            <a:xfrm>
              <a:off x="5152" y="1968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93" name="文本框 32782"/>
            <p:cNvSpPr txBox="1"/>
            <p:nvPr/>
          </p:nvSpPr>
          <p:spPr>
            <a:xfrm>
              <a:off x="5205" y="1864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4" name="文本框 32783"/>
            <p:cNvSpPr txBox="1"/>
            <p:nvPr/>
          </p:nvSpPr>
          <p:spPr>
            <a:xfrm>
              <a:off x="3994" y="2488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5" name="直接连接符 32784"/>
            <p:cNvSpPr/>
            <p:nvPr/>
          </p:nvSpPr>
          <p:spPr>
            <a:xfrm>
              <a:off x="3295" y="2689"/>
              <a:ext cx="1856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96" name="椭圆 32785"/>
            <p:cNvSpPr/>
            <p:nvPr/>
          </p:nvSpPr>
          <p:spPr>
            <a:xfrm>
              <a:off x="5145" y="2659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97" name="文本框 32786"/>
            <p:cNvSpPr txBox="1"/>
            <p:nvPr/>
          </p:nvSpPr>
          <p:spPr>
            <a:xfrm>
              <a:off x="5180" y="2597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98" name="文本框 32787"/>
            <p:cNvSpPr txBox="1"/>
            <p:nvPr/>
          </p:nvSpPr>
          <p:spPr>
            <a:xfrm>
              <a:off x="3099" y="1583"/>
              <a:ext cx="29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2599" name="对象 32788"/>
            <p:cNvGraphicFramePr/>
            <p:nvPr/>
          </p:nvGraphicFramePr>
          <p:xfrm>
            <a:off x="4126" y="1363"/>
            <a:ext cx="26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1" imgW="187325" imgH="253365" progId="Equation.3">
                    <p:embed/>
                  </p:oleObj>
                </mc:Choice>
                <mc:Fallback>
                  <p:oleObj name="" r:id="rId1" imgW="187325" imgH="253365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26" y="1363"/>
                          <a:ext cx="269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0" name="对象 32789"/>
            <p:cNvGraphicFramePr/>
            <p:nvPr/>
          </p:nvGraphicFramePr>
          <p:xfrm>
            <a:off x="4132" y="212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3" imgW="187325" imgH="264160" progId="Equation.3">
                    <p:embed/>
                  </p:oleObj>
                </mc:Choice>
                <mc:Fallback>
                  <p:oleObj name="" r:id="rId3" imgW="187325" imgH="26416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32" y="2129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601" name="对象 32790"/>
            <p:cNvGraphicFramePr/>
            <p:nvPr/>
          </p:nvGraphicFramePr>
          <p:xfrm>
            <a:off x="3418" y="1769"/>
            <a:ext cx="26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5" imgW="187325" imgH="264160" progId="Equation.3">
                    <p:embed/>
                  </p:oleObj>
                </mc:Choice>
                <mc:Fallback>
                  <p:oleObj name="" r:id="rId5" imgW="187325" imgH="26416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18" y="1769"/>
                          <a:ext cx="26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2" name="椭圆 32791"/>
            <p:cNvSpPr/>
            <p:nvPr/>
          </p:nvSpPr>
          <p:spPr>
            <a:xfrm>
              <a:off x="3861" y="1477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603" name="直接连接符 32792"/>
            <p:cNvSpPr/>
            <p:nvPr/>
          </p:nvSpPr>
          <p:spPr>
            <a:xfrm flipH="1">
              <a:off x="4001" y="1274"/>
              <a:ext cx="0" cy="69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2604" name="椭圆 32793"/>
            <p:cNvSpPr/>
            <p:nvPr/>
          </p:nvSpPr>
          <p:spPr>
            <a:xfrm>
              <a:off x="3984" y="1972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605" name="文本框 32794"/>
            <p:cNvSpPr txBox="1"/>
            <p:nvPr/>
          </p:nvSpPr>
          <p:spPr>
            <a:xfrm>
              <a:off x="3815" y="1250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6" name="文本框 32795"/>
            <p:cNvSpPr txBox="1"/>
            <p:nvPr/>
          </p:nvSpPr>
          <p:spPr>
            <a:xfrm rot="10800000">
              <a:off x="3827" y="1737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07" name="椭圆 32796"/>
            <p:cNvSpPr/>
            <p:nvPr/>
          </p:nvSpPr>
          <p:spPr>
            <a:xfrm>
              <a:off x="3861" y="2221"/>
              <a:ext cx="272" cy="272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608" name="直接连接符 32797"/>
            <p:cNvSpPr/>
            <p:nvPr/>
          </p:nvSpPr>
          <p:spPr>
            <a:xfrm flipH="1">
              <a:off x="4001" y="1988"/>
              <a:ext cx="0" cy="698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2609" name="椭圆 32798"/>
            <p:cNvSpPr/>
            <p:nvPr/>
          </p:nvSpPr>
          <p:spPr>
            <a:xfrm>
              <a:off x="3984" y="2668"/>
              <a:ext cx="34" cy="34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610" name="文本框 32799"/>
            <p:cNvSpPr txBox="1"/>
            <p:nvPr/>
          </p:nvSpPr>
          <p:spPr>
            <a:xfrm>
              <a:off x="3821" y="1994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611" name="文本框 32800"/>
            <p:cNvSpPr txBox="1"/>
            <p:nvPr/>
          </p:nvSpPr>
          <p:spPr>
            <a:xfrm rot="10800000">
              <a:off x="3833" y="2481"/>
              <a:ext cx="17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2802" name="组合 32801"/>
          <p:cNvGrpSpPr/>
          <p:nvPr/>
        </p:nvGrpSpPr>
        <p:grpSpPr>
          <a:xfrm>
            <a:off x="584200" y="1390650"/>
            <a:ext cx="4013200" cy="3076575"/>
            <a:chOff x="295" y="542"/>
            <a:chExt cx="2528" cy="1938"/>
          </a:xfrm>
        </p:grpSpPr>
        <p:grpSp>
          <p:nvGrpSpPr>
            <p:cNvPr id="22536" name="组合 32802"/>
            <p:cNvGrpSpPr/>
            <p:nvPr/>
          </p:nvGrpSpPr>
          <p:grpSpPr>
            <a:xfrm>
              <a:off x="295" y="848"/>
              <a:ext cx="2528" cy="1632"/>
              <a:chOff x="247" y="1148"/>
              <a:chExt cx="2528" cy="1632"/>
            </a:xfrm>
          </p:grpSpPr>
          <p:sp>
            <p:nvSpPr>
              <p:cNvPr id="22549" name="文本框 32803"/>
              <p:cNvSpPr txBox="1"/>
              <p:nvPr/>
            </p:nvSpPr>
            <p:spPr>
              <a:xfrm>
                <a:off x="963" y="1243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0" name="椭圆 32804"/>
              <p:cNvSpPr/>
              <p:nvPr/>
            </p:nvSpPr>
            <p:spPr>
              <a:xfrm rot="-1800000">
                <a:off x="1016" y="1584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51" name="直接连接符 32805"/>
              <p:cNvSpPr/>
              <p:nvPr/>
            </p:nvSpPr>
            <p:spPr>
              <a:xfrm rot="-1800000" flipH="1">
                <a:off x="1153" y="1231"/>
                <a:ext cx="17" cy="999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22552" name="椭圆 32806"/>
              <p:cNvSpPr/>
              <p:nvPr/>
            </p:nvSpPr>
            <p:spPr>
              <a:xfrm rot="-1800000">
                <a:off x="1387" y="2143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53" name="文本框 32807"/>
              <p:cNvSpPr txBox="1"/>
              <p:nvPr/>
            </p:nvSpPr>
            <p:spPr>
              <a:xfrm rot="-1800000">
                <a:off x="1006" y="1388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4" name="文本框 32808"/>
              <p:cNvSpPr txBox="1"/>
              <p:nvPr/>
            </p:nvSpPr>
            <p:spPr>
              <a:xfrm rot="-1800000">
                <a:off x="1207" y="1711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5" name="文本框 32809"/>
              <p:cNvSpPr txBox="1"/>
              <p:nvPr/>
            </p:nvSpPr>
            <p:spPr>
              <a:xfrm>
                <a:off x="1354" y="1912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6" name="椭圆 32810"/>
              <p:cNvSpPr/>
              <p:nvPr/>
            </p:nvSpPr>
            <p:spPr>
              <a:xfrm rot="5400000">
                <a:off x="802" y="2017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57" name="直接连接符 32811"/>
              <p:cNvSpPr/>
              <p:nvPr/>
            </p:nvSpPr>
            <p:spPr>
              <a:xfrm rot="-5400000" flipH="1" flipV="1">
                <a:off x="916" y="1670"/>
                <a:ext cx="6" cy="992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2558" name="椭圆 32812"/>
              <p:cNvSpPr/>
              <p:nvPr/>
            </p:nvSpPr>
            <p:spPr>
              <a:xfrm rot="5400000">
                <a:off x="413" y="2146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59" name="文本框 32813"/>
              <p:cNvSpPr txBox="1"/>
              <p:nvPr/>
            </p:nvSpPr>
            <p:spPr>
              <a:xfrm rot="5400000">
                <a:off x="1069" y="2159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0" name="文本框 32814"/>
              <p:cNvSpPr txBox="1"/>
              <p:nvPr/>
            </p:nvSpPr>
            <p:spPr>
              <a:xfrm>
                <a:off x="617" y="2100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1" name="椭圆 32815"/>
              <p:cNvSpPr/>
              <p:nvPr/>
            </p:nvSpPr>
            <p:spPr>
              <a:xfrm rot="-9000000">
                <a:off x="527" y="1601"/>
                <a:ext cx="271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62" name="直接连接符 32816"/>
              <p:cNvSpPr/>
              <p:nvPr/>
            </p:nvSpPr>
            <p:spPr>
              <a:xfrm rot="-9000000">
                <a:off x="657" y="1243"/>
                <a:ext cx="13" cy="98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22563" name="椭圆 32817"/>
              <p:cNvSpPr/>
              <p:nvPr/>
            </p:nvSpPr>
            <p:spPr>
              <a:xfrm rot="-9000000">
                <a:off x="897" y="1275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64" name="文本框 32818"/>
              <p:cNvSpPr txBox="1"/>
              <p:nvPr/>
            </p:nvSpPr>
            <p:spPr>
              <a:xfrm rot="-9000000">
                <a:off x="430" y="1785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5" name="文本框 32819"/>
              <p:cNvSpPr txBox="1"/>
              <p:nvPr/>
            </p:nvSpPr>
            <p:spPr>
              <a:xfrm rot="-9000000">
                <a:off x="633" y="1405"/>
                <a:ext cx="171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6" name="文本框 32820"/>
              <p:cNvSpPr txBox="1"/>
              <p:nvPr/>
            </p:nvSpPr>
            <p:spPr>
              <a:xfrm>
                <a:off x="1213" y="2148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7" name="文本框 32821"/>
              <p:cNvSpPr txBox="1"/>
              <p:nvPr/>
            </p:nvSpPr>
            <p:spPr>
              <a:xfrm>
                <a:off x="247" y="1908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8" name="文本框 32822"/>
              <p:cNvSpPr txBox="1"/>
              <p:nvPr/>
            </p:nvSpPr>
            <p:spPr>
              <a:xfrm>
                <a:off x="430" y="2154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69" name="文本框 32823"/>
              <p:cNvSpPr txBox="1"/>
              <p:nvPr/>
            </p:nvSpPr>
            <p:spPr>
              <a:xfrm>
                <a:off x="677" y="1210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70" name="直接连接符 32824"/>
              <p:cNvSpPr/>
              <p:nvPr/>
            </p:nvSpPr>
            <p:spPr>
              <a:xfrm>
                <a:off x="919" y="1294"/>
                <a:ext cx="1535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none" w="med" len="med"/>
              </a:ln>
            </p:spPr>
          </p:sp>
          <p:sp>
            <p:nvSpPr>
              <p:cNvPr id="22571" name="直接连接符 32825"/>
              <p:cNvSpPr/>
              <p:nvPr/>
            </p:nvSpPr>
            <p:spPr>
              <a:xfrm>
                <a:off x="1403" y="2163"/>
                <a:ext cx="1027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none" w="med" len="med"/>
              </a:ln>
            </p:spPr>
          </p:sp>
          <p:sp>
            <p:nvSpPr>
              <p:cNvPr id="22572" name="任意多边形 32826"/>
              <p:cNvSpPr/>
              <p:nvPr/>
            </p:nvSpPr>
            <p:spPr>
              <a:xfrm>
                <a:off x="426" y="2166"/>
                <a:ext cx="1998" cy="4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92"/>
                  </a:cxn>
                  <a:cxn ang="0">
                    <a:pos x="1998" y="492"/>
                  </a:cxn>
                </a:cxnLst>
                <a:pathLst>
                  <a:path w="2184" h="426">
                    <a:moveTo>
                      <a:pt x="0" y="0"/>
                    </a:moveTo>
                    <a:lnTo>
                      <a:pt x="0" y="426"/>
                    </a:lnTo>
                    <a:lnTo>
                      <a:pt x="2184" y="426"/>
                    </a:lnTo>
                  </a:path>
                </a:pathLst>
              </a:custGeom>
              <a:noFill/>
              <a:ln w="38100" cap="flat" cmpd="sng">
                <a:solidFill>
                  <a:srgbClr val="FFCC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2573" name="椭圆 32827"/>
              <p:cNvSpPr/>
              <p:nvPr/>
            </p:nvSpPr>
            <p:spPr>
              <a:xfrm>
                <a:off x="2448" y="1270"/>
                <a:ext cx="47" cy="47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74" name="椭圆 32828"/>
              <p:cNvSpPr/>
              <p:nvPr/>
            </p:nvSpPr>
            <p:spPr>
              <a:xfrm>
                <a:off x="2424" y="2143"/>
                <a:ext cx="47" cy="47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75" name="椭圆 32829"/>
              <p:cNvSpPr/>
              <p:nvPr/>
            </p:nvSpPr>
            <p:spPr>
              <a:xfrm>
                <a:off x="2430" y="2626"/>
                <a:ext cx="47" cy="47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576" name="文本框 32830"/>
              <p:cNvSpPr txBox="1"/>
              <p:nvPr/>
            </p:nvSpPr>
            <p:spPr>
              <a:xfrm>
                <a:off x="2477" y="1148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77" name="文本框 32831"/>
              <p:cNvSpPr txBox="1"/>
              <p:nvPr/>
            </p:nvSpPr>
            <p:spPr>
              <a:xfrm>
                <a:off x="2472" y="2045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78" name="文本框 32832"/>
              <p:cNvSpPr txBox="1"/>
              <p:nvPr/>
            </p:nvSpPr>
            <p:spPr>
              <a:xfrm>
                <a:off x="2471" y="2530"/>
                <a:ext cx="29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2579" name="对象 32833"/>
              <p:cNvGraphicFramePr/>
              <p:nvPr/>
            </p:nvGraphicFramePr>
            <p:xfrm>
              <a:off x="820" y="2213"/>
              <a:ext cx="269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6" name="" r:id="rId7" imgW="187325" imgH="264160" progId="Equation.3">
                      <p:embed/>
                    </p:oleObj>
                  </mc:Choice>
                  <mc:Fallback>
                    <p:oleObj name="" r:id="rId7" imgW="187325" imgH="264160" progId="Equation.3">
                      <p:embed/>
                      <p:pic>
                        <p:nvPicPr>
                          <p:cNvPr id="0" name="图片 3145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20" y="2213"/>
                            <a:ext cx="269" cy="3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80" name="对象 32834"/>
              <p:cNvGraphicFramePr/>
              <p:nvPr/>
            </p:nvGraphicFramePr>
            <p:xfrm>
              <a:off x="264" y="1368"/>
              <a:ext cx="269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7" name="" r:id="rId9" imgW="187325" imgH="264160" progId="Equation.3">
                      <p:embed/>
                    </p:oleObj>
                  </mc:Choice>
                  <mc:Fallback>
                    <p:oleObj name="" r:id="rId9" imgW="187325" imgH="264160" progId="Equation.3">
                      <p:embed/>
                      <p:pic>
                        <p:nvPicPr>
                          <p:cNvPr id="0" name="图片 3146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64" y="1368"/>
                            <a:ext cx="269" cy="3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81" name="对象 32835"/>
              <p:cNvGraphicFramePr/>
              <p:nvPr/>
            </p:nvGraphicFramePr>
            <p:xfrm>
              <a:off x="1278" y="1420"/>
              <a:ext cx="26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8" name="" r:id="rId11" imgW="187325" imgH="253365" progId="Equation.3">
                      <p:embed/>
                    </p:oleObj>
                  </mc:Choice>
                  <mc:Fallback>
                    <p:oleObj name="" r:id="rId11" imgW="187325" imgH="253365" progId="Equation.3">
                      <p:embed/>
                      <p:pic>
                        <p:nvPicPr>
                          <p:cNvPr id="0" name="图片 3147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78" y="1420"/>
                            <a:ext cx="269" cy="3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2537" name="直接连接符 32836"/>
            <p:cNvSpPr/>
            <p:nvPr/>
          </p:nvSpPr>
          <p:spPr>
            <a:xfrm>
              <a:off x="2083" y="1036"/>
              <a:ext cx="0" cy="78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38" name="直接连接符 32837"/>
            <p:cNvSpPr/>
            <p:nvPr/>
          </p:nvSpPr>
          <p:spPr>
            <a:xfrm>
              <a:off x="2087" y="1916"/>
              <a:ext cx="0" cy="38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2539" name="对象 32838"/>
            <p:cNvGraphicFramePr/>
            <p:nvPr/>
          </p:nvGraphicFramePr>
          <p:xfrm>
            <a:off x="2083" y="1208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13" imgW="253365" imgH="253365" progId="Equation.3">
                    <p:embed/>
                  </p:oleObj>
                </mc:Choice>
                <mc:Fallback>
                  <p:oleObj name="" r:id="rId13" imgW="253365" imgH="253365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3" y="1208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对象 32839"/>
            <p:cNvGraphicFramePr/>
            <p:nvPr/>
          </p:nvGraphicFramePr>
          <p:xfrm>
            <a:off x="2092" y="1890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5" imgW="242570" imgH="253365" progId="Equation.3">
                    <p:embed/>
                  </p:oleObj>
                </mc:Choice>
                <mc:Fallback>
                  <p:oleObj name="" r:id="rId15" imgW="242570" imgH="253365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2" y="1890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1" name="直接连接符 32840"/>
            <p:cNvSpPr/>
            <p:nvPr/>
          </p:nvSpPr>
          <p:spPr>
            <a:xfrm flipH="1" flipV="1">
              <a:off x="2442" y="1084"/>
              <a:ext cx="0" cy="117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2" name="直接连接符 32841"/>
            <p:cNvSpPr/>
            <p:nvPr/>
          </p:nvSpPr>
          <p:spPr>
            <a:xfrm rot="-5400000">
              <a:off x="1868" y="740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2543" name="对象 32842"/>
            <p:cNvGraphicFramePr/>
            <p:nvPr/>
          </p:nvGraphicFramePr>
          <p:xfrm>
            <a:off x="1791" y="542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7" imgW="154305" imgH="253365" progId="Equation.3">
                    <p:embed/>
                  </p:oleObj>
                </mc:Choice>
                <mc:Fallback>
                  <p:oleObj name="" r:id="rId17" imgW="154305" imgH="253365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1" y="542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4" name="直接连接符 32843"/>
            <p:cNvSpPr/>
            <p:nvPr/>
          </p:nvSpPr>
          <p:spPr>
            <a:xfrm rot="-5400000">
              <a:off x="1859" y="1581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2545" name="对象 32844"/>
            <p:cNvGraphicFramePr/>
            <p:nvPr/>
          </p:nvGraphicFramePr>
          <p:xfrm>
            <a:off x="1761" y="1387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9" imgW="165100" imgH="264160" progId="Equation.3">
                    <p:embed/>
                  </p:oleObj>
                </mc:Choice>
                <mc:Fallback>
                  <p:oleObj name="" r:id="rId19" imgW="165100" imgH="26416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61" y="1387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直接连接符 32845"/>
            <p:cNvSpPr/>
            <p:nvPr/>
          </p:nvSpPr>
          <p:spPr>
            <a:xfrm rot="-5400000">
              <a:off x="1859" y="2084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2547" name="对象 32846"/>
            <p:cNvGraphicFramePr/>
            <p:nvPr/>
          </p:nvGraphicFramePr>
          <p:xfrm>
            <a:off x="1773" y="189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21" imgW="165100" imgH="264160" progId="Equation.3">
                    <p:embed/>
                  </p:oleObj>
                </mc:Choice>
                <mc:Fallback>
                  <p:oleObj name="" r:id="rId21" imgW="165100" imgH="26416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73" y="1890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8" name="对象 32847"/>
            <p:cNvGraphicFramePr/>
            <p:nvPr/>
          </p:nvGraphicFramePr>
          <p:xfrm>
            <a:off x="2471" y="1247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23" imgW="242570" imgH="253365" progId="Equation.3">
                    <p:embed/>
                  </p:oleObj>
                </mc:Choice>
                <mc:Fallback>
                  <p:oleObj name="" r:id="rId23" imgW="242570" imgH="253365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1" y="1247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851" name="文本框 32850"/>
          <p:cNvSpPr txBox="1"/>
          <p:nvPr/>
        </p:nvSpPr>
        <p:spPr>
          <a:xfrm>
            <a:off x="584200" y="4921885"/>
            <a:ext cx="78244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50000"/>
              </a:spcBef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Balanced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 three-phase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source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 with </a:t>
            </a:r>
            <a:r>
              <a:rPr lang="en-US" altLang="zh-CN" b="0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  <a:sym typeface="Symbol" panose="05050102010706020507" pitchFamily="18" charset="2"/>
              </a:rPr>
              <a:t>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 connection has no 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neutral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.</a:t>
            </a:r>
            <a:endParaRPr lang="zh-CN" altLang="en-US" b="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52" name="文本框 32851"/>
          <p:cNvSpPr txBox="1"/>
          <p:nvPr/>
        </p:nvSpPr>
        <p:spPr>
          <a:xfrm>
            <a:off x="3291205" y="793750"/>
            <a:ext cx="559371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The three windings are connected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sequentially at the beginning and the end.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53" name="直接连接符 32852"/>
          <p:cNvSpPr/>
          <p:nvPr/>
        </p:nvSpPr>
        <p:spPr>
          <a:xfrm>
            <a:off x="2460308" y="1136650"/>
            <a:ext cx="504825" cy="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3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851" grpId="0"/>
      <p:bldP spid="328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847" name="文本框 31846"/>
          <p:cNvSpPr txBox="1"/>
          <p:nvPr/>
        </p:nvSpPr>
        <p:spPr>
          <a:xfrm>
            <a:off x="580390" y="2806383"/>
            <a:ext cx="76161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(1)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Terminal line：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The line that comes out of A, B, and C.</a:t>
            </a:r>
            <a:endParaRPr lang="zh-CN" altLang="en-US" b="0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31848" name="矩形 31847"/>
          <p:cNvSpPr/>
          <p:nvPr/>
        </p:nvSpPr>
        <p:spPr>
          <a:xfrm>
            <a:off x="579755" y="3341370"/>
            <a:ext cx="77628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(2)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Neutral line：</a:t>
            </a:r>
            <a:r>
              <a:rPr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line derived from the neutral point N</a:t>
            </a:r>
            <a:r>
              <a:rPr 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en-US" b="0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31849" name="文本框 31848"/>
          <p:cNvSpPr txBox="1"/>
          <p:nvPr/>
        </p:nvSpPr>
        <p:spPr>
          <a:xfrm>
            <a:off x="579755" y="3896360"/>
            <a:ext cx="60979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(3) </a:t>
            </a:r>
            <a:r>
              <a:rPr lang="zh-CN" altLang="en-US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three-phase three-wire system  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          three-phase four-wire system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31850" name="矩形 31849"/>
          <p:cNvSpPr/>
          <p:nvPr/>
        </p:nvSpPr>
        <p:spPr>
          <a:xfrm>
            <a:off x="576580" y="5187633"/>
            <a:ext cx="5588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(5)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Phase voltage：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line-to-neutral voltage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sp>
        <p:nvSpPr>
          <p:cNvPr id="31851" name="文本框 31850"/>
          <p:cNvSpPr txBox="1"/>
          <p:nvPr/>
        </p:nvSpPr>
        <p:spPr>
          <a:xfrm>
            <a:off x="559435" y="4726305"/>
            <a:ext cx="65385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(4)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Line voltage：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rPr>
              <a:t>Voltage between terminal lines.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</a:endParaRPr>
          </a:p>
        </p:txBody>
      </p:sp>
      <p:graphicFrame>
        <p:nvGraphicFramePr>
          <p:cNvPr id="31852" name="对象 31851"/>
          <p:cNvGraphicFramePr/>
          <p:nvPr/>
        </p:nvGraphicFramePr>
        <p:xfrm>
          <a:off x="7034213" y="4581525"/>
          <a:ext cx="19542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848360" imgH="264160" progId="Equation.3">
                  <p:embed/>
                </p:oleObj>
              </mc:Choice>
              <mc:Fallback>
                <p:oleObj name="" r:id="rId1" imgW="848360" imgH="26416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34213" y="4581525"/>
                        <a:ext cx="1954212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53" name="对象 31852"/>
          <p:cNvGraphicFramePr/>
          <p:nvPr/>
        </p:nvGraphicFramePr>
        <p:xfrm>
          <a:off x="6420803" y="5045393"/>
          <a:ext cx="15462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671830" imgH="275590" progId="Equation.3">
                  <p:embed/>
                </p:oleObj>
              </mc:Choice>
              <mc:Fallback>
                <p:oleObj name="" r:id="rId3" imgW="671830" imgH="27559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20803" y="5045393"/>
                        <a:ext cx="1546225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854" name="组合 31853"/>
          <p:cNvGrpSpPr/>
          <p:nvPr/>
        </p:nvGrpSpPr>
        <p:grpSpPr>
          <a:xfrm>
            <a:off x="4643755" y="260350"/>
            <a:ext cx="3826510" cy="2546515"/>
            <a:chOff x="295" y="542"/>
            <a:chExt cx="2528" cy="2001"/>
          </a:xfrm>
        </p:grpSpPr>
        <p:grpSp>
          <p:nvGrpSpPr>
            <p:cNvPr id="23622" name="组合 31854"/>
            <p:cNvGrpSpPr/>
            <p:nvPr/>
          </p:nvGrpSpPr>
          <p:grpSpPr>
            <a:xfrm>
              <a:off x="295" y="848"/>
              <a:ext cx="2528" cy="1695"/>
              <a:chOff x="247" y="1148"/>
              <a:chExt cx="2528" cy="1695"/>
            </a:xfrm>
          </p:grpSpPr>
          <p:sp>
            <p:nvSpPr>
              <p:cNvPr id="23635" name="文本框 31855"/>
              <p:cNvSpPr txBox="1"/>
              <p:nvPr/>
            </p:nvSpPr>
            <p:spPr>
              <a:xfrm>
                <a:off x="963" y="1243"/>
                <a:ext cx="298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36" name="椭圆 31856"/>
              <p:cNvSpPr/>
              <p:nvPr/>
            </p:nvSpPr>
            <p:spPr>
              <a:xfrm rot="-1800000">
                <a:off x="1016" y="1584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37" name="直接连接符 31857"/>
              <p:cNvSpPr/>
              <p:nvPr/>
            </p:nvSpPr>
            <p:spPr>
              <a:xfrm rot="-1800000" flipH="1">
                <a:off x="1153" y="1231"/>
                <a:ext cx="17" cy="999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23638" name="椭圆 31858"/>
              <p:cNvSpPr/>
              <p:nvPr/>
            </p:nvSpPr>
            <p:spPr>
              <a:xfrm rot="-1800000">
                <a:off x="1387" y="2143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39" name="文本框 31859"/>
              <p:cNvSpPr txBox="1"/>
              <p:nvPr/>
            </p:nvSpPr>
            <p:spPr>
              <a:xfrm rot="-1800000">
                <a:off x="1006" y="1388"/>
                <a:ext cx="171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40" name="文本框 31860"/>
              <p:cNvSpPr txBox="1"/>
              <p:nvPr/>
            </p:nvSpPr>
            <p:spPr>
              <a:xfrm rot="-1800000">
                <a:off x="1207" y="1711"/>
                <a:ext cx="171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41" name="文本框 31861"/>
              <p:cNvSpPr txBox="1"/>
              <p:nvPr/>
            </p:nvSpPr>
            <p:spPr>
              <a:xfrm>
                <a:off x="1354" y="1912"/>
                <a:ext cx="298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42" name="椭圆 31862"/>
              <p:cNvSpPr/>
              <p:nvPr/>
            </p:nvSpPr>
            <p:spPr>
              <a:xfrm rot="5400000">
                <a:off x="802" y="2017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43" name="直接连接符 31863"/>
              <p:cNvSpPr/>
              <p:nvPr/>
            </p:nvSpPr>
            <p:spPr>
              <a:xfrm rot="-5400000" flipH="1" flipV="1">
                <a:off x="916" y="1670"/>
                <a:ext cx="6" cy="992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644" name="椭圆 31864"/>
              <p:cNvSpPr/>
              <p:nvPr/>
            </p:nvSpPr>
            <p:spPr>
              <a:xfrm rot="5400000">
                <a:off x="413" y="2146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45" name="文本框 31865"/>
              <p:cNvSpPr txBox="1"/>
              <p:nvPr/>
            </p:nvSpPr>
            <p:spPr>
              <a:xfrm rot="5400000">
                <a:off x="1069" y="2160"/>
                <a:ext cx="171" cy="2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46" name="文本框 31866"/>
              <p:cNvSpPr txBox="1"/>
              <p:nvPr/>
            </p:nvSpPr>
            <p:spPr>
              <a:xfrm>
                <a:off x="617" y="2100"/>
                <a:ext cx="171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47" name="椭圆 31867"/>
              <p:cNvSpPr/>
              <p:nvPr/>
            </p:nvSpPr>
            <p:spPr>
              <a:xfrm rot="-9000000">
                <a:off x="527" y="1601"/>
                <a:ext cx="271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48" name="直接连接符 31868"/>
              <p:cNvSpPr/>
              <p:nvPr/>
            </p:nvSpPr>
            <p:spPr>
              <a:xfrm rot="-9000000">
                <a:off x="657" y="1243"/>
                <a:ext cx="13" cy="98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23649" name="椭圆 31869"/>
              <p:cNvSpPr/>
              <p:nvPr/>
            </p:nvSpPr>
            <p:spPr>
              <a:xfrm rot="-9000000">
                <a:off x="897" y="1275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50" name="文本框 31870"/>
              <p:cNvSpPr txBox="1"/>
              <p:nvPr/>
            </p:nvSpPr>
            <p:spPr>
              <a:xfrm rot="-9000000">
                <a:off x="430" y="1785"/>
                <a:ext cx="171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51" name="文本框 31871"/>
              <p:cNvSpPr txBox="1"/>
              <p:nvPr/>
            </p:nvSpPr>
            <p:spPr>
              <a:xfrm rot="-9000000">
                <a:off x="633" y="1405"/>
                <a:ext cx="171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52" name="文本框 31872"/>
              <p:cNvSpPr txBox="1"/>
              <p:nvPr/>
            </p:nvSpPr>
            <p:spPr>
              <a:xfrm>
                <a:off x="1213" y="2148"/>
                <a:ext cx="298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53" name="文本框 31873"/>
              <p:cNvSpPr txBox="1"/>
              <p:nvPr/>
            </p:nvSpPr>
            <p:spPr>
              <a:xfrm>
                <a:off x="247" y="1908"/>
                <a:ext cx="298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54" name="文本框 31874"/>
              <p:cNvSpPr txBox="1"/>
              <p:nvPr/>
            </p:nvSpPr>
            <p:spPr>
              <a:xfrm>
                <a:off x="430" y="2154"/>
                <a:ext cx="298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55" name="文本框 31875"/>
              <p:cNvSpPr txBox="1"/>
              <p:nvPr/>
            </p:nvSpPr>
            <p:spPr>
              <a:xfrm>
                <a:off x="677" y="1210"/>
                <a:ext cx="298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56" name="直接连接符 31876"/>
              <p:cNvSpPr/>
              <p:nvPr/>
            </p:nvSpPr>
            <p:spPr>
              <a:xfrm>
                <a:off x="919" y="1294"/>
                <a:ext cx="1535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none" w="med" len="med"/>
              </a:ln>
            </p:spPr>
          </p:sp>
          <p:sp>
            <p:nvSpPr>
              <p:cNvPr id="23657" name="直接连接符 31877"/>
              <p:cNvSpPr/>
              <p:nvPr/>
            </p:nvSpPr>
            <p:spPr>
              <a:xfrm>
                <a:off x="1403" y="2163"/>
                <a:ext cx="1027" cy="0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none" w="med" len="med"/>
              </a:ln>
            </p:spPr>
          </p:sp>
          <p:sp>
            <p:nvSpPr>
              <p:cNvPr id="23658" name="任意多边形 31878"/>
              <p:cNvSpPr/>
              <p:nvPr/>
            </p:nvSpPr>
            <p:spPr>
              <a:xfrm>
                <a:off x="426" y="2166"/>
                <a:ext cx="1998" cy="4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92"/>
                  </a:cxn>
                  <a:cxn ang="0">
                    <a:pos x="1998" y="492"/>
                  </a:cxn>
                </a:cxnLst>
                <a:pathLst>
                  <a:path w="2184" h="426">
                    <a:moveTo>
                      <a:pt x="0" y="0"/>
                    </a:moveTo>
                    <a:lnTo>
                      <a:pt x="0" y="426"/>
                    </a:lnTo>
                    <a:lnTo>
                      <a:pt x="2184" y="426"/>
                    </a:lnTo>
                  </a:path>
                </a:pathLst>
              </a:custGeom>
              <a:noFill/>
              <a:ln w="38100" cap="flat" cmpd="sng">
                <a:solidFill>
                  <a:srgbClr val="FFCC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3659" name="椭圆 31879"/>
              <p:cNvSpPr/>
              <p:nvPr/>
            </p:nvSpPr>
            <p:spPr>
              <a:xfrm>
                <a:off x="2448" y="1270"/>
                <a:ext cx="47" cy="47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60" name="椭圆 31880"/>
              <p:cNvSpPr/>
              <p:nvPr/>
            </p:nvSpPr>
            <p:spPr>
              <a:xfrm>
                <a:off x="2424" y="2143"/>
                <a:ext cx="47" cy="47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61" name="椭圆 31881"/>
              <p:cNvSpPr/>
              <p:nvPr/>
            </p:nvSpPr>
            <p:spPr>
              <a:xfrm>
                <a:off x="2430" y="2626"/>
                <a:ext cx="47" cy="47"/>
              </a:xfrm>
              <a:prstGeom prst="ellipse">
                <a:avLst/>
              </a:prstGeom>
              <a:noFill/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62" name="文本框 31882"/>
              <p:cNvSpPr txBox="1"/>
              <p:nvPr/>
            </p:nvSpPr>
            <p:spPr>
              <a:xfrm>
                <a:off x="2477" y="1148"/>
                <a:ext cx="298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3" name="文本框 31883"/>
              <p:cNvSpPr txBox="1"/>
              <p:nvPr/>
            </p:nvSpPr>
            <p:spPr>
              <a:xfrm>
                <a:off x="2472" y="2045"/>
                <a:ext cx="298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64" name="文本框 31884"/>
              <p:cNvSpPr txBox="1"/>
              <p:nvPr/>
            </p:nvSpPr>
            <p:spPr>
              <a:xfrm>
                <a:off x="2471" y="2530"/>
                <a:ext cx="298" cy="3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23665" name="对象 31885"/>
              <p:cNvGraphicFramePr/>
              <p:nvPr/>
            </p:nvGraphicFramePr>
            <p:xfrm>
              <a:off x="820" y="2213"/>
              <a:ext cx="269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5" imgW="187325" imgH="264160" progId="Equation.3">
                      <p:embed/>
                    </p:oleObj>
                  </mc:Choice>
                  <mc:Fallback>
                    <p:oleObj name="" r:id="rId5" imgW="187325" imgH="26416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20" y="2213"/>
                            <a:ext cx="269" cy="3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66" name="对象 31886"/>
              <p:cNvGraphicFramePr/>
              <p:nvPr/>
            </p:nvGraphicFramePr>
            <p:xfrm>
              <a:off x="264" y="1368"/>
              <a:ext cx="269" cy="3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7" imgW="187325" imgH="264160" progId="Equation.3">
                      <p:embed/>
                    </p:oleObj>
                  </mc:Choice>
                  <mc:Fallback>
                    <p:oleObj name="" r:id="rId7" imgW="187325" imgH="26416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64" y="1368"/>
                            <a:ext cx="269" cy="38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67" name="对象 31887"/>
              <p:cNvGraphicFramePr/>
              <p:nvPr/>
            </p:nvGraphicFramePr>
            <p:xfrm>
              <a:off x="1278" y="1420"/>
              <a:ext cx="26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9" imgW="187325" imgH="253365" progId="Equation.3">
                      <p:embed/>
                    </p:oleObj>
                  </mc:Choice>
                  <mc:Fallback>
                    <p:oleObj name="" r:id="rId9" imgW="187325" imgH="253365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1278" y="1420"/>
                            <a:ext cx="269" cy="3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3623" name="直接连接符 31888"/>
            <p:cNvSpPr/>
            <p:nvPr/>
          </p:nvSpPr>
          <p:spPr>
            <a:xfrm>
              <a:off x="2083" y="1036"/>
              <a:ext cx="0" cy="782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624" name="直接连接符 31889"/>
            <p:cNvSpPr/>
            <p:nvPr/>
          </p:nvSpPr>
          <p:spPr>
            <a:xfrm>
              <a:off x="2087" y="1916"/>
              <a:ext cx="0" cy="384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625" name="对象 31890"/>
            <p:cNvGraphicFramePr/>
            <p:nvPr/>
          </p:nvGraphicFramePr>
          <p:xfrm>
            <a:off x="2083" y="1208"/>
            <a:ext cx="36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1" imgW="253365" imgH="253365" progId="Equation.3">
                    <p:embed/>
                  </p:oleObj>
                </mc:Choice>
                <mc:Fallback>
                  <p:oleObj name="" r:id="rId11" imgW="253365" imgH="253365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3" y="1208"/>
                          <a:ext cx="364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26" name="对象 31891"/>
            <p:cNvGraphicFramePr/>
            <p:nvPr/>
          </p:nvGraphicFramePr>
          <p:xfrm>
            <a:off x="2092" y="1890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13" imgW="242570" imgH="253365" progId="Equation.3">
                    <p:embed/>
                  </p:oleObj>
                </mc:Choice>
                <mc:Fallback>
                  <p:oleObj name="" r:id="rId13" imgW="242570" imgH="253365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2" y="1890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27" name="直接连接符 31892"/>
            <p:cNvSpPr/>
            <p:nvPr/>
          </p:nvSpPr>
          <p:spPr>
            <a:xfrm flipH="1" flipV="1">
              <a:off x="2442" y="1084"/>
              <a:ext cx="0" cy="117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628" name="直接连接符 31893"/>
            <p:cNvSpPr/>
            <p:nvPr/>
          </p:nvSpPr>
          <p:spPr>
            <a:xfrm rot="-5400000">
              <a:off x="1868" y="740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629" name="对象 31894"/>
            <p:cNvGraphicFramePr/>
            <p:nvPr/>
          </p:nvGraphicFramePr>
          <p:xfrm>
            <a:off x="1791" y="542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5" imgW="154305" imgH="253365" progId="Equation.3">
                    <p:embed/>
                  </p:oleObj>
                </mc:Choice>
                <mc:Fallback>
                  <p:oleObj name="" r:id="rId15" imgW="154305" imgH="253365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1" y="542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30" name="直接连接符 31895"/>
            <p:cNvSpPr/>
            <p:nvPr/>
          </p:nvSpPr>
          <p:spPr>
            <a:xfrm rot="-5400000">
              <a:off x="1859" y="1581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631" name="对象 31896"/>
            <p:cNvGraphicFramePr/>
            <p:nvPr/>
          </p:nvGraphicFramePr>
          <p:xfrm>
            <a:off x="1761" y="1387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7" imgW="165100" imgH="264160" progId="Equation.3">
                    <p:embed/>
                  </p:oleObj>
                </mc:Choice>
                <mc:Fallback>
                  <p:oleObj name="" r:id="rId17" imgW="165100" imgH="26416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61" y="1387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32" name="直接连接符 31897"/>
            <p:cNvSpPr/>
            <p:nvPr/>
          </p:nvSpPr>
          <p:spPr>
            <a:xfrm rot="-5400000">
              <a:off x="1859" y="2084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633" name="对象 31898"/>
            <p:cNvGraphicFramePr/>
            <p:nvPr/>
          </p:nvGraphicFramePr>
          <p:xfrm>
            <a:off x="1773" y="189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19" imgW="165100" imgH="264160" progId="Equation.3">
                    <p:embed/>
                  </p:oleObj>
                </mc:Choice>
                <mc:Fallback>
                  <p:oleObj name="" r:id="rId19" imgW="165100" imgH="26416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73" y="1890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34" name="对象 31899"/>
            <p:cNvGraphicFramePr/>
            <p:nvPr/>
          </p:nvGraphicFramePr>
          <p:xfrm>
            <a:off x="2471" y="1247"/>
            <a:ext cx="35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21" imgW="242570" imgH="253365" progId="Equation.3">
                    <p:embed/>
                  </p:oleObj>
                </mc:Choice>
                <mc:Fallback>
                  <p:oleObj name="" r:id="rId21" imgW="242570" imgH="253365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71" y="1247"/>
                          <a:ext cx="35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321427" y="0"/>
            <a:ext cx="3882244" cy="2812269"/>
            <a:chOff x="507" y="0"/>
            <a:chExt cx="6408" cy="5372"/>
          </a:xfrm>
        </p:grpSpPr>
        <p:sp>
          <p:nvSpPr>
            <p:cNvPr id="23570" name="文本框 31901"/>
            <p:cNvSpPr txBox="1"/>
            <p:nvPr/>
          </p:nvSpPr>
          <p:spPr>
            <a:xfrm>
              <a:off x="1538" y="755"/>
              <a:ext cx="745" cy="7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3571" name="组合 31902"/>
            <p:cNvGrpSpPr/>
            <p:nvPr/>
          </p:nvGrpSpPr>
          <p:grpSpPr>
            <a:xfrm>
              <a:off x="1703" y="1083"/>
              <a:ext cx="780" cy="1958"/>
              <a:chOff x="967" y="1813"/>
              <a:chExt cx="312" cy="783"/>
            </a:xfrm>
          </p:grpSpPr>
          <p:sp>
            <p:nvSpPr>
              <p:cNvPr id="23616" name="椭圆 31903"/>
              <p:cNvSpPr/>
              <p:nvPr/>
            </p:nvSpPr>
            <p:spPr>
              <a:xfrm>
                <a:off x="1007" y="2055"/>
                <a:ext cx="272" cy="272"/>
              </a:xfrm>
              <a:prstGeom prst="ellipse">
                <a:avLst/>
              </a:prstGeom>
              <a:solidFill>
                <a:srgbClr val="3399FF"/>
              </a:solidFill>
              <a:ln w="3810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17" name="直接连接符 31904"/>
              <p:cNvSpPr/>
              <p:nvPr/>
            </p:nvSpPr>
            <p:spPr>
              <a:xfrm flipH="1">
                <a:off x="1153" y="1852"/>
                <a:ext cx="0" cy="698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23618" name="椭圆 31905"/>
              <p:cNvSpPr/>
              <p:nvPr/>
            </p:nvSpPr>
            <p:spPr>
              <a:xfrm>
                <a:off x="1132" y="1813"/>
                <a:ext cx="45" cy="45"/>
              </a:xfrm>
              <a:prstGeom prst="ellipse">
                <a:avLst/>
              </a:prstGeom>
              <a:solidFill>
                <a:srgbClr val="FFCC00"/>
              </a:solidFill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19" name="椭圆 31906"/>
              <p:cNvSpPr/>
              <p:nvPr/>
            </p:nvSpPr>
            <p:spPr>
              <a:xfrm>
                <a:off x="1136" y="2550"/>
                <a:ext cx="34" cy="34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20" name="文本框 31907"/>
              <p:cNvSpPr txBox="1"/>
              <p:nvPr/>
            </p:nvSpPr>
            <p:spPr>
              <a:xfrm>
                <a:off x="967" y="1828"/>
                <a:ext cx="171" cy="3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21" name="文本框 31908"/>
              <p:cNvSpPr txBox="1"/>
              <p:nvPr/>
            </p:nvSpPr>
            <p:spPr>
              <a:xfrm>
                <a:off x="967" y="2291"/>
                <a:ext cx="171" cy="3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72" name="文本框 31909"/>
            <p:cNvSpPr txBox="1"/>
            <p:nvPr/>
          </p:nvSpPr>
          <p:spPr>
            <a:xfrm>
              <a:off x="1568" y="2560"/>
              <a:ext cx="745" cy="7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3" name="椭圆 31910"/>
            <p:cNvSpPr/>
            <p:nvPr/>
          </p:nvSpPr>
          <p:spPr>
            <a:xfrm rot="7200000">
              <a:off x="2658" y="3083"/>
              <a:ext cx="680" cy="680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74" name="直接连接符 31911"/>
            <p:cNvSpPr/>
            <p:nvPr/>
          </p:nvSpPr>
          <p:spPr>
            <a:xfrm rot="7200000" flipH="1">
              <a:off x="2961" y="2554"/>
              <a:ext cx="0" cy="174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3575" name="椭圆 31912"/>
            <p:cNvSpPr/>
            <p:nvPr/>
          </p:nvSpPr>
          <p:spPr>
            <a:xfrm rot="7200000">
              <a:off x="3683" y="3823"/>
              <a:ext cx="113" cy="113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76" name="椭圆 31913"/>
            <p:cNvSpPr/>
            <p:nvPr/>
          </p:nvSpPr>
          <p:spPr>
            <a:xfrm rot="7200000">
              <a:off x="2128" y="2928"/>
              <a:ext cx="85" cy="8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77" name="文本框 31914"/>
            <p:cNvSpPr txBox="1"/>
            <p:nvPr/>
          </p:nvSpPr>
          <p:spPr>
            <a:xfrm rot="7200000">
              <a:off x="3394" y="3254"/>
              <a:ext cx="42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8" name="文本框 31915"/>
            <p:cNvSpPr txBox="1"/>
            <p:nvPr/>
          </p:nvSpPr>
          <p:spPr>
            <a:xfrm rot="7200000">
              <a:off x="2511" y="2767"/>
              <a:ext cx="42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9" name="椭圆 31916"/>
            <p:cNvSpPr/>
            <p:nvPr/>
          </p:nvSpPr>
          <p:spPr>
            <a:xfrm rot="-7200000">
              <a:off x="1033" y="3123"/>
              <a:ext cx="680" cy="680"/>
            </a:xfrm>
            <a:prstGeom prst="ellipse">
              <a:avLst/>
            </a:prstGeom>
            <a:solidFill>
              <a:srgbClr val="3399FF"/>
            </a:solidFill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80" name="直接连接符 31917"/>
            <p:cNvSpPr/>
            <p:nvPr/>
          </p:nvSpPr>
          <p:spPr>
            <a:xfrm rot="-7200000" flipH="1">
              <a:off x="1379" y="2551"/>
              <a:ext cx="0" cy="1745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23581" name="椭圆 31918"/>
            <p:cNvSpPr/>
            <p:nvPr/>
          </p:nvSpPr>
          <p:spPr>
            <a:xfrm rot="-7200000">
              <a:off x="521" y="3811"/>
              <a:ext cx="113" cy="113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82" name="椭圆 31919"/>
            <p:cNvSpPr/>
            <p:nvPr/>
          </p:nvSpPr>
          <p:spPr>
            <a:xfrm rot="-7200000">
              <a:off x="2131" y="2926"/>
              <a:ext cx="85" cy="8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83" name="文本框 31920"/>
            <p:cNvSpPr txBox="1"/>
            <p:nvPr/>
          </p:nvSpPr>
          <p:spPr>
            <a:xfrm rot="-7200000">
              <a:off x="829" y="3599"/>
              <a:ext cx="42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4" name="文本框 31921"/>
            <p:cNvSpPr txBox="1"/>
            <p:nvPr/>
          </p:nvSpPr>
          <p:spPr>
            <a:xfrm rot="-7200000">
              <a:off x="1649" y="3137"/>
              <a:ext cx="42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5" name="文本框 31922"/>
            <p:cNvSpPr txBox="1"/>
            <p:nvPr/>
          </p:nvSpPr>
          <p:spPr>
            <a:xfrm>
              <a:off x="3695" y="3273"/>
              <a:ext cx="745" cy="7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6" name="文本框 31923"/>
            <p:cNvSpPr txBox="1"/>
            <p:nvPr/>
          </p:nvSpPr>
          <p:spPr>
            <a:xfrm>
              <a:off x="553" y="3835"/>
              <a:ext cx="745" cy="7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7" name="文本框 31924"/>
            <p:cNvSpPr txBox="1"/>
            <p:nvPr/>
          </p:nvSpPr>
          <p:spPr>
            <a:xfrm>
              <a:off x="2093" y="2343"/>
              <a:ext cx="745" cy="7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Y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8" name="文本框 31925"/>
            <p:cNvSpPr txBox="1"/>
            <p:nvPr/>
          </p:nvSpPr>
          <p:spPr>
            <a:xfrm>
              <a:off x="1938" y="2950"/>
              <a:ext cx="745" cy="7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89" name="直接连接符 31926"/>
            <p:cNvSpPr/>
            <p:nvPr/>
          </p:nvSpPr>
          <p:spPr>
            <a:xfrm>
              <a:off x="2213" y="1135"/>
              <a:ext cx="3838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0" name="直接连接符 31927"/>
            <p:cNvSpPr/>
            <p:nvPr/>
          </p:nvSpPr>
          <p:spPr>
            <a:xfrm>
              <a:off x="2168" y="2950"/>
              <a:ext cx="3883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23591" name="直接连接符 31928"/>
            <p:cNvSpPr/>
            <p:nvPr/>
          </p:nvSpPr>
          <p:spPr>
            <a:xfrm>
              <a:off x="3793" y="3905"/>
              <a:ext cx="2243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2" name="任意多边形 31929"/>
            <p:cNvSpPr/>
            <p:nvPr/>
          </p:nvSpPr>
          <p:spPr>
            <a:xfrm>
              <a:off x="575" y="3915"/>
              <a:ext cx="5460" cy="106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65"/>
                </a:cxn>
                <a:cxn ang="0">
                  <a:pos x="5460" y="1065"/>
                </a:cxn>
              </a:cxnLst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3593" name="椭圆 31930"/>
            <p:cNvSpPr/>
            <p:nvPr/>
          </p:nvSpPr>
          <p:spPr>
            <a:xfrm>
              <a:off x="6035" y="1075"/>
              <a:ext cx="118" cy="11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94" name="椭圆 31931"/>
            <p:cNvSpPr/>
            <p:nvPr/>
          </p:nvSpPr>
          <p:spPr>
            <a:xfrm>
              <a:off x="6035" y="2878"/>
              <a:ext cx="118" cy="11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95" name="椭圆 31932"/>
            <p:cNvSpPr/>
            <p:nvPr/>
          </p:nvSpPr>
          <p:spPr>
            <a:xfrm>
              <a:off x="6050" y="3835"/>
              <a:ext cx="118" cy="11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96" name="椭圆 31933"/>
            <p:cNvSpPr/>
            <p:nvPr/>
          </p:nvSpPr>
          <p:spPr>
            <a:xfrm>
              <a:off x="6035" y="4908"/>
              <a:ext cx="118" cy="118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97" name="文本框 31934"/>
            <p:cNvSpPr txBox="1"/>
            <p:nvPr/>
          </p:nvSpPr>
          <p:spPr>
            <a:xfrm>
              <a:off x="6168" y="785"/>
              <a:ext cx="745" cy="7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98" name="文本框 31935"/>
            <p:cNvSpPr txBox="1"/>
            <p:nvPr/>
          </p:nvSpPr>
          <p:spPr>
            <a:xfrm>
              <a:off x="6168" y="3585"/>
              <a:ext cx="745" cy="7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99" name="文本框 31936"/>
            <p:cNvSpPr txBox="1"/>
            <p:nvPr/>
          </p:nvSpPr>
          <p:spPr>
            <a:xfrm>
              <a:off x="6170" y="4610"/>
              <a:ext cx="745" cy="7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00" name="文本框 31937"/>
            <p:cNvSpPr txBox="1"/>
            <p:nvPr/>
          </p:nvSpPr>
          <p:spPr>
            <a:xfrm>
              <a:off x="6168" y="2618"/>
              <a:ext cx="745" cy="7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3601" name="对象 31938"/>
            <p:cNvGraphicFramePr/>
            <p:nvPr/>
          </p:nvGraphicFramePr>
          <p:xfrm>
            <a:off x="1155" y="1473"/>
            <a:ext cx="673" cy="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23" imgW="187325" imgH="253365" progId="Equation.3">
                    <p:embed/>
                  </p:oleObj>
                </mc:Choice>
                <mc:Fallback>
                  <p:oleObj name="" r:id="rId23" imgW="187325" imgH="25336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55" y="1473"/>
                          <a:ext cx="673" cy="9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2" name="对象 31939"/>
            <p:cNvGraphicFramePr/>
            <p:nvPr/>
          </p:nvGraphicFramePr>
          <p:xfrm>
            <a:off x="2565" y="3493"/>
            <a:ext cx="673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25" imgW="187325" imgH="264160" progId="Equation.3">
                    <p:embed/>
                  </p:oleObj>
                </mc:Choice>
                <mc:Fallback>
                  <p:oleObj name="" r:id="rId25" imgW="187325" imgH="26416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65" y="3493"/>
                          <a:ext cx="673" cy="9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3" name="对象 31940"/>
            <p:cNvGraphicFramePr/>
            <p:nvPr/>
          </p:nvGraphicFramePr>
          <p:xfrm>
            <a:off x="1275" y="3613"/>
            <a:ext cx="673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27" imgW="187325" imgH="264160" progId="Equation.3">
                    <p:embed/>
                  </p:oleObj>
                </mc:Choice>
                <mc:Fallback>
                  <p:oleObj name="" r:id="rId27" imgW="187325" imgH="26416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75" y="3613"/>
                          <a:ext cx="673" cy="9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4" name="直接连接符 31941"/>
            <p:cNvSpPr/>
            <p:nvPr/>
          </p:nvSpPr>
          <p:spPr>
            <a:xfrm>
              <a:off x="4940" y="1240"/>
              <a:ext cx="0" cy="2638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605" name="直接连接符 31942"/>
            <p:cNvSpPr/>
            <p:nvPr/>
          </p:nvSpPr>
          <p:spPr>
            <a:xfrm>
              <a:off x="4940" y="3970"/>
              <a:ext cx="0" cy="960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606" name="对象 31943"/>
            <p:cNvGraphicFramePr/>
            <p:nvPr/>
          </p:nvGraphicFramePr>
          <p:xfrm>
            <a:off x="4973" y="1615"/>
            <a:ext cx="910" cy="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" name="" r:id="rId29" imgW="253365" imgH="253365" progId="Equation.3">
                    <p:embed/>
                  </p:oleObj>
                </mc:Choice>
                <mc:Fallback>
                  <p:oleObj name="" r:id="rId29" imgW="253365" imgH="253365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73" y="1615"/>
                          <a:ext cx="910" cy="9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7" name="对象 31944"/>
            <p:cNvGraphicFramePr/>
            <p:nvPr/>
          </p:nvGraphicFramePr>
          <p:xfrm>
            <a:off x="4918" y="3898"/>
            <a:ext cx="875" cy="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31" imgW="242570" imgH="253365" progId="Equation.3">
                    <p:embed/>
                  </p:oleObj>
                </mc:Choice>
                <mc:Fallback>
                  <p:oleObj name="" r:id="rId31" imgW="242570" imgH="253365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18" y="3898"/>
                          <a:ext cx="875" cy="9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08" name="直接连接符 31945"/>
            <p:cNvSpPr/>
            <p:nvPr/>
          </p:nvSpPr>
          <p:spPr>
            <a:xfrm flipV="1">
              <a:off x="5823" y="1238"/>
              <a:ext cx="0" cy="3633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609" name="对象 31946"/>
            <p:cNvGraphicFramePr/>
            <p:nvPr/>
          </p:nvGraphicFramePr>
          <p:xfrm>
            <a:off x="5903" y="1615"/>
            <a:ext cx="875" cy="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33" imgW="242570" imgH="253365" progId="Equation.3">
                    <p:embed/>
                  </p:oleObj>
                </mc:Choice>
                <mc:Fallback>
                  <p:oleObj name="" r:id="rId33" imgW="242570" imgH="253365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903" y="1615"/>
                          <a:ext cx="875" cy="9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0" name="直接连接符 31947"/>
            <p:cNvSpPr/>
            <p:nvPr/>
          </p:nvSpPr>
          <p:spPr>
            <a:xfrm rot="-5400000">
              <a:off x="4410" y="465"/>
              <a:ext cx="0" cy="96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611" name="对象 31948"/>
            <p:cNvGraphicFramePr/>
            <p:nvPr/>
          </p:nvGraphicFramePr>
          <p:xfrm>
            <a:off x="4218" y="0"/>
            <a:ext cx="553" cy="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5" imgW="154305" imgH="253365" progId="Equation.3">
                    <p:embed/>
                  </p:oleObj>
                </mc:Choice>
                <mc:Fallback>
                  <p:oleObj name="" r:id="rId35" imgW="154305" imgH="253365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18" y="0"/>
                          <a:ext cx="553" cy="9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2" name="直接连接符 31949"/>
            <p:cNvSpPr/>
            <p:nvPr/>
          </p:nvSpPr>
          <p:spPr>
            <a:xfrm rot="-5400000">
              <a:off x="4378" y="3362"/>
              <a:ext cx="0" cy="96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613" name="对象 31950"/>
            <p:cNvGraphicFramePr/>
            <p:nvPr/>
          </p:nvGraphicFramePr>
          <p:xfrm>
            <a:off x="4163" y="2877"/>
            <a:ext cx="598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37" imgW="165100" imgH="264160" progId="Equation.3">
                    <p:embed/>
                  </p:oleObj>
                </mc:Choice>
                <mc:Fallback>
                  <p:oleObj name="" r:id="rId37" imgW="165100" imgH="26416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" y="2877"/>
                          <a:ext cx="598" cy="9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4" name="直接连接符 31951"/>
            <p:cNvSpPr/>
            <p:nvPr/>
          </p:nvSpPr>
          <p:spPr>
            <a:xfrm rot="-5400000">
              <a:off x="4385" y="4390"/>
              <a:ext cx="0" cy="960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3615" name="对象 31952"/>
            <p:cNvGraphicFramePr/>
            <p:nvPr/>
          </p:nvGraphicFramePr>
          <p:xfrm>
            <a:off x="4170" y="3905"/>
            <a:ext cx="598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39" imgW="165100" imgH="264160" progId="Equation.3">
                    <p:embed/>
                  </p:oleObj>
                </mc:Choice>
                <mc:Fallback>
                  <p:oleObj name="" r:id="rId39" imgW="165100" imgH="26416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4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70" y="3905"/>
                          <a:ext cx="598" cy="9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969" name="组合 31968"/>
          <p:cNvGrpSpPr/>
          <p:nvPr/>
        </p:nvGrpSpPr>
        <p:grpSpPr>
          <a:xfrm>
            <a:off x="579438" y="5648325"/>
            <a:ext cx="7064374" cy="460375"/>
            <a:chOff x="39" y="3050"/>
            <a:chExt cx="4450" cy="290"/>
          </a:xfrm>
        </p:grpSpPr>
        <p:sp>
          <p:nvSpPr>
            <p:cNvPr id="23568" name="文本框 31969"/>
            <p:cNvSpPr txBox="1"/>
            <p:nvPr/>
          </p:nvSpPr>
          <p:spPr>
            <a:xfrm>
              <a:off x="39" y="3050"/>
              <a:ext cx="44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(6)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  Line currents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：</a:t>
              </a:r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Currents flowing throughthe lines.</a:t>
              </a:r>
              <a:endPara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graphicFrame>
          <p:nvGraphicFramePr>
            <p:cNvPr id="23569" name="对象 31970"/>
            <p:cNvGraphicFramePr/>
            <p:nvPr/>
          </p:nvGraphicFramePr>
          <p:xfrm>
            <a:off x="3331" y="3067"/>
            <a:ext cx="145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41" imgW="88265" imgH="154305" progId="Equation.3">
                    <p:embed/>
                  </p:oleObj>
                </mc:Choice>
                <mc:Fallback>
                  <p:oleObj name="" r:id="rId41" imgW="88265" imgH="154305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4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31" y="3067"/>
                          <a:ext cx="145" cy="2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972" name="组合 31971"/>
          <p:cNvGrpSpPr/>
          <p:nvPr/>
        </p:nvGrpSpPr>
        <p:grpSpPr>
          <a:xfrm>
            <a:off x="576263" y="6193790"/>
            <a:ext cx="7419243" cy="463550"/>
            <a:chOff x="479" y="3384"/>
            <a:chExt cx="4262" cy="292"/>
          </a:xfrm>
        </p:grpSpPr>
        <p:sp>
          <p:nvSpPr>
            <p:cNvPr id="23566" name="文本框 31972"/>
            <p:cNvSpPr txBox="1"/>
            <p:nvPr/>
          </p:nvSpPr>
          <p:spPr>
            <a:xfrm>
              <a:off x="479" y="3386"/>
              <a:ext cx="426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仿宋_GB2312" panose="02010609030101010101" pitchFamily="49" charset="-122"/>
                  <a:ea typeface="仿宋_GB2312" panose="02010609030101010101" pitchFamily="49" charset="-122"/>
                </a:rPr>
                <a:t>(7)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  Phase currents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：</a:t>
              </a:r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</a:rPr>
                <a:t>Currents flowing out of the sources.</a:t>
              </a:r>
              <a:endPara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</a:endParaRPr>
            </a:p>
          </p:txBody>
        </p:sp>
        <p:graphicFrame>
          <p:nvGraphicFramePr>
            <p:cNvPr id="23567" name="对象 31973"/>
            <p:cNvGraphicFramePr/>
            <p:nvPr/>
          </p:nvGraphicFramePr>
          <p:xfrm>
            <a:off x="3645" y="3384"/>
            <a:ext cx="14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43" imgW="88265" imgH="154305" progId="Equation.3">
                    <p:embed/>
                  </p:oleObj>
                </mc:Choice>
                <mc:Fallback>
                  <p:oleObj name="" r:id="rId43" imgW="88265" imgH="154305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4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5" y="3384"/>
                          <a:ext cx="148" cy="2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3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" grpId="0"/>
      <p:bldP spid="31848" grpId="0"/>
      <p:bldP spid="31849" grpId="0"/>
      <p:bldP spid="31850" grpId="0"/>
      <p:bldP spid="318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9" name="文本框 24578"/>
          <p:cNvSpPr txBox="1"/>
          <p:nvPr/>
        </p:nvSpPr>
        <p:spPr>
          <a:xfrm>
            <a:off x="395605" y="405130"/>
            <a:ext cx="6447155" cy="521970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 wrap="square">
            <a:spAutoFit/>
          </a:bodyPr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</a:pPr>
            <a:r>
              <a:rPr lang="en-US" altLang="zh-CN" sz="2800" i="1" dirty="0">
                <a:solidFill>
                  <a:schemeClr val="bg1"/>
                </a:solidFill>
                <a:ea typeface="仿宋_GB2312" panose="02010609030101010101" pitchFamily="49" charset="-122"/>
                <a:cs typeface="Arial" panose="020B0604020202020204" pitchFamily="34" charset="0"/>
              </a:rPr>
              <a:t>3. Three-phase load and connection</a:t>
            </a:r>
            <a:endParaRPr lang="en-US" altLang="zh-CN" sz="2800" i="1" dirty="0">
              <a:solidFill>
                <a:schemeClr val="bg1"/>
              </a:solidFill>
              <a:ea typeface="仿宋_GB2312" panose="02010609030101010101" pitchFamily="49" charset="-122"/>
              <a:cs typeface="Arial" panose="020B0604020202020204" pitchFamily="34" charset="0"/>
            </a:endParaRPr>
          </a:p>
        </p:txBody>
      </p:sp>
      <p:sp>
        <p:nvSpPr>
          <p:cNvPr id="24580" name="文本框 24579"/>
          <p:cNvSpPr txBox="1"/>
          <p:nvPr/>
        </p:nvSpPr>
        <p:spPr>
          <a:xfrm>
            <a:off x="611188" y="908050"/>
            <a:ext cx="7991475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57250" indent="-857250"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   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The load of a three-phase circuit consists of three parts, 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ea typeface="仿宋_GB2312" panose="02010609030101010101" pitchFamily="49" charset="-122"/>
              <a:cs typeface="Times New Roman" panose="02020603050405020304" pitchFamily="18" charset="0"/>
            </a:endParaRPr>
          </a:p>
          <a:p>
            <a:pPr marL="857250" indent="-857250" eaLnBrk="1" hangingPunct="1">
              <a:lnSpc>
                <a:spcPct val="120000"/>
              </a:lnSpc>
            </a:pP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   each of which is called a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single</a:t>
            </a:r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ea typeface="仿宋_GB2312" panose="02010609030101010101" pitchFamily="49" charset="-122"/>
                <a:cs typeface="Times New Roman" panose="02020603050405020304" pitchFamily="18" charset="0"/>
              </a:rPr>
              <a:t>-phase load. </a:t>
            </a:r>
            <a:endParaRPr lang="zh-CN" altLang="en-US" dirty="0">
              <a:solidFill>
                <a:schemeClr val="bg1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grpSp>
        <p:nvGrpSpPr>
          <p:cNvPr id="24663" name="组合 24662"/>
          <p:cNvGrpSpPr/>
          <p:nvPr/>
        </p:nvGrpSpPr>
        <p:grpSpPr>
          <a:xfrm>
            <a:off x="755650" y="1844675"/>
            <a:ext cx="3673475" cy="3286125"/>
            <a:chOff x="476" y="1162"/>
            <a:chExt cx="2314" cy="2070"/>
          </a:xfrm>
        </p:grpSpPr>
        <p:sp>
          <p:nvSpPr>
            <p:cNvPr id="24626" name="直接连接符 24582"/>
            <p:cNvSpPr/>
            <p:nvPr/>
          </p:nvSpPr>
          <p:spPr>
            <a:xfrm flipV="1">
              <a:off x="788" y="1627"/>
              <a:ext cx="1329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7" name="直接连接符 24583"/>
            <p:cNvSpPr/>
            <p:nvPr/>
          </p:nvSpPr>
          <p:spPr>
            <a:xfrm>
              <a:off x="788" y="2336"/>
              <a:ext cx="135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8" name="直接连接符 24584"/>
            <p:cNvSpPr/>
            <p:nvPr/>
          </p:nvSpPr>
          <p:spPr>
            <a:xfrm flipV="1">
              <a:off x="788" y="2700"/>
              <a:ext cx="729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9" name="任意多边形 24585"/>
            <p:cNvSpPr/>
            <p:nvPr/>
          </p:nvSpPr>
          <p:spPr>
            <a:xfrm flipH="1">
              <a:off x="788" y="2680"/>
              <a:ext cx="1932" cy="4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6"/>
                </a:cxn>
                <a:cxn ang="0">
                  <a:pos x="1932" y="426"/>
                </a:cxn>
              </a:cxnLst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630" name="椭圆 24586"/>
            <p:cNvSpPr/>
            <p:nvPr/>
          </p:nvSpPr>
          <p:spPr>
            <a:xfrm>
              <a:off x="729" y="1609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31" name="椭圆 24587"/>
            <p:cNvSpPr/>
            <p:nvPr/>
          </p:nvSpPr>
          <p:spPr>
            <a:xfrm>
              <a:off x="728" y="2312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32" name="椭圆 24588"/>
            <p:cNvSpPr/>
            <p:nvPr/>
          </p:nvSpPr>
          <p:spPr>
            <a:xfrm>
              <a:off x="729" y="2670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33" name="椭圆 24589"/>
            <p:cNvSpPr/>
            <p:nvPr/>
          </p:nvSpPr>
          <p:spPr>
            <a:xfrm>
              <a:off x="741" y="3077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34" name="文本框 24590"/>
            <p:cNvSpPr txBox="1"/>
            <p:nvPr/>
          </p:nvSpPr>
          <p:spPr>
            <a:xfrm>
              <a:off x="476" y="1511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5" name="文本框 24591"/>
            <p:cNvSpPr txBox="1"/>
            <p:nvPr/>
          </p:nvSpPr>
          <p:spPr>
            <a:xfrm>
              <a:off x="491" y="2546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6" name="文本框 24592"/>
            <p:cNvSpPr txBox="1"/>
            <p:nvPr/>
          </p:nvSpPr>
          <p:spPr>
            <a:xfrm>
              <a:off x="488" y="2982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7" name="文本框 24593"/>
            <p:cNvSpPr txBox="1"/>
            <p:nvPr/>
          </p:nvSpPr>
          <p:spPr>
            <a:xfrm>
              <a:off x="479" y="2185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N'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8" name="直接连接符 24594"/>
            <p:cNvSpPr/>
            <p:nvPr/>
          </p:nvSpPr>
          <p:spPr>
            <a:xfrm rot="-5400000">
              <a:off x="1043" y="1335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4639" name="对象 24595"/>
            <p:cNvGraphicFramePr/>
            <p:nvPr/>
          </p:nvGraphicFramePr>
          <p:xfrm>
            <a:off x="881" y="1162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" imgW="154305" imgH="253365" progId="Equation.3">
                    <p:embed/>
                  </p:oleObj>
                </mc:Choice>
                <mc:Fallback>
                  <p:oleObj name="" r:id="rId1" imgW="154305" imgH="253365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1" y="1162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40" name="直接连接符 24596"/>
            <p:cNvSpPr/>
            <p:nvPr/>
          </p:nvSpPr>
          <p:spPr>
            <a:xfrm rot="5400000" flipH="1">
              <a:off x="1031" y="2062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4641" name="对象 24597"/>
            <p:cNvGraphicFramePr/>
            <p:nvPr/>
          </p:nvGraphicFramePr>
          <p:xfrm>
            <a:off x="875" y="2255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3" imgW="165100" imgH="264160" progId="Equation.3">
                    <p:embed/>
                  </p:oleObj>
                </mc:Choice>
                <mc:Fallback>
                  <p:oleObj name="" r:id="rId3" imgW="165100" imgH="26416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75" y="2255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42" name="直接连接符 24598"/>
            <p:cNvSpPr/>
            <p:nvPr/>
          </p:nvSpPr>
          <p:spPr>
            <a:xfrm rot="-5400000">
              <a:off x="1007" y="2817"/>
              <a:ext cx="0" cy="381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4643" name="对象 24599"/>
            <p:cNvGraphicFramePr/>
            <p:nvPr/>
          </p:nvGraphicFramePr>
          <p:xfrm>
            <a:off x="860" y="2656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" r:id="rId5" imgW="165100" imgH="264160" progId="Equation.3">
                    <p:embed/>
                  </p:oleObj>
                </mc:Choice>
                <mc:Fallback>
                  <p:oleObj name="" r:id="rId5" imgW="165100" imgH="26416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0" y="2656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44" name="组合 24600"/>
            <p:cNvGrpSpPr/>
            <p:nvPr/>
          </p:nvGrpSpPr>
          <p:grpSpPr>
            <a:xfrm>
              <a:off x="2063" y="1629"/>
              <a:ext cx="102" cy="706"/>
              <a:chOff x="4116" y="2366"/>
              <a:chExt cx="102" cy="706"/>
            </a:xfrm>
          </p:grpSpPr>
          <p:sp>
            <p:nvSpPr>
              <p:cNvPr id="24659" name="矩形 24601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60" name="直接连接符 24602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61" name="直接连接符 24603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645" name="组合 24604"/>
            <p:cNvGrpSpPr/>
            <p:nvPr/>
          </p:nvGrpSpPr>
          <p:grpSpPr>
            <a:xfrm rot="7200000">
              <a:off x="2365" y="2150"/>
              <a:ext cx="102" cy="706"/>
              <a:chOff x="4116" y="2366"/>
              <a:chExt cx="102" cy="706"/>
            </a:xfrm>
          </p:grpSpPr>
          <p:sp>
            <p:nvSpPr>
              <p:cNvPr id="24656" name="矩形 24605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57" name="直接连接符 24606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8" name="直接连接符 24607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646" name="组合 24608"/>
            <p:cNvGrpSpPr/>
            <p:nvPr/>
          </p:nvGrpSpPr>
          <p:grpSpPr>
            <a:xfrm rot="-7200000">
              <a:off x="1761" y="2158"/>
              <a:ext cx="102" cy="706"/>
              <a:chOff x="4116" y="2366"/>
              <a:chExt cx="102" cy="706"/>
            </a:xfrm>
          </p:grpSpPr>
          <p:sp>
            <p:nvSpPr>
              <p:cNvPr id="24653" name="矩形 24609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54" name="直接连接符 24610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5" name="直接连接符 24611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4647" name="椭圆 24612"/>
            <p:cNvSpPr/>
            <p:nvPr/>
          </p:nvSpPr>
          <p:spPr>
            <a:xfrm>
              <a:off x="2094" y="2308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48" name="直接连接符 24613"/>
            <p:cNvSpPr/>
            <p:nvPr/>
          </p:nvSpPr>
          <p:spPr>
            <a:xfrm rot="-5400000">
              <a:off x="1031" y="2439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4649" name="对象 24614"/>
            <p:cNvGraphicFramePr/>
            <p:nvPr/>
          </p:nvGraphicFramePr>
          <p:xfrm>
            <a:off x="881" y="1890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7" imgW="165100" imgH="264160" progId="Equation.3">
                    <p:embed/>
                  </p:oleObj>
                </mc:Choice>
                <mc:Fallback>
                  <p:oleObj name="" r:id="rId7" imgW="165100" imgH="26416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1" y="1890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0" name="文本框 24615"/>
            <p:cNvSpPr txBox="1"/>
            <p:nvPr/>
          </p:nvSpPr>
          <p:spPr>
            <a:xfrm>
              <a:off x="1701" y="1842"/>
              <a:ext cx="39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1" name="文本框 24616"/>
            <p:cNvSpPr txBox="1"/>
            <p:nvPr/>
          </p:nvSpPr>
          <p:spPr>
            <a:xfrm>
              <a:off x="2381" y="2205"/>
              <a:ext cx="40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52" name="文本框 24617"/>
            <p:cNvSpPr txBox="1"/>
            <p:nvPr/>
          </p:nvSpPr>
          <p:spPr>
            <a:xfrm>
              <a:off x="1836" y="2483"/>
              <a:ext cx="36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664" name="组合 24663"/>
          <p:cNvGrpSpPr/>
          <p:nvPr/>
        </p:nvGrpSpPr>
        <p:grpSpPr>
          <a:xfrm>
            <a:off x="4716463" y="2060575"/>
            <a:ext cx="4032250" cy="2862263"/>
            <a:chOff x="2971" y="1298"/>
            <a:chExt cx="2540" cy="1803"/>
          </a:xfrm>
        </p:grpSpPr>
        <p:sp>
          <p:nvSpPr>
            <p:cNvPr id="24587" name="直接连接符 24619"/>
            <p:cNvSpPr/>
            <p:nvPr/>
          </p:nvSpPr>
          <p:spPr>
            <a:xfrm flipV="1">
              <a:off x="3294" y="1768"/>
              <a:ext cx="1482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8" name="直接连接符 24620"/>
            <p:cNvSpPr/>
            <p:nvPr/>
          </p:nvSpPr>
          <p:spPr>
            <a:xfrm>
              <a:off x="3293" y="2391"/>
              <a:ext cx="1351" cy="0"/>
            </a:xfrm>
            <a:prstGeom prst="line">
              <a:avLst/>
            </a:prstGeom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9" name="任意多边形 24621"/>
            <p:cNvSpPr/>
            <p:nvPr/>
          </p:nvSpPr>
          <p:spPr>
            <a:xfrm flipH="1">
              <a:off x="3287" y="2385"/>
              <a:ext cx="1853" cy="5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98"/>
                </a:cxn>
                <a:cxn ang="0">
                  <a:pos x="1853" y="598"/>
                </a:cxn>
              </a:cxnLst>
              <a:pathLst>
                <a:path w="2184" h="426">
                  <a:moveTo>
                    <a:pt x="0" y="0"/>
                  </a:moveTo>
                  <a:lnTo>
                    <a:pt x="0" y="426"/>
                  </a:lnTo>
                  <a:lnTo>
                    <a:pt x="2184" y="426"/>
                  </a:lnTo>
                </a:path>
              </a:pathLst>
            </a:custGeom>
            <a:noFill/>
            <a:ln w="38100" cap="flat" cmpd="sng">
              <a:solidFill>
                <a:srgbClr val="FFCC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0" name="椭圆 24622"/>
            <p:cNvSpPr/>
            <p:nvPr/>
          </p:nvSpPr>
          <p:spPr>
            <a:xfrm>
              <a:off x="3240" y="1742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91" name="椭圆 24623"/>
            <p:cNvSpPr/>
            <p:nvPr/>
          </p:nvSpPr>
          <p:spPr>
            <a:xfrm>
              <a:off x="3239" y="2367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92" name="椭圆 24624"/>
            <p:cNvSpPr/>
            <p:nvPr/>
          </p:nvSpPr>
          <p:spPr>
            <a:xfrm>
              <a:off x="3233" y="2952"/>
              <a:ext cx="47" cy="47"/>
            </a:xfrm>
            <a:prstGeom prst="ellipse">
              <a:avLst/>
            </a:prstGeom>
            <a:noFill/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93" name="文本框 24625"/>
            <p:cNvSpPr txBox="1"/>
            <p:nvPr/>
          </p:nvSpPr>
          <p:spPr>
            <a:xfrm>
              <a:off x="2975" y="1626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4" name="文本框 24626"/>
            <p:cNvSpPr txBox="1"/>
            <p:nvPr/>
          </p:nvSpPr>
          <p:spPr>
            <a:xfrm>
              <a:off x="2971" y="2264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5" name="文本框 24627"/>
            <p:cNvSpPr txBox="1"/>
            <p:nvPr/>
          </p:nvSpPr>
          <p:spPr>
            <a:xfrm>
              <a:off x="2982" y="2851"/>
              <a:ext cx="29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C'</a:t>
              </a:r>
              <a:endPara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96" name="直接连接符 24628"/>
            <p:cNvSpPr/>
            <p:nvPr/>
          </p:nvSpPr>
          <p:spPr>
            <a:xfrm rot="-5400000">
              <a:off x="3548" y="1474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4597" name="对象 24629"/>
            <p:cNvGraphicFramePr/>
            <p:nvPr/>
          </p:nvGraphicFramePr>
          <p:xfrm>
            <a:off x="3404" y="1298"/>
            <a:ext cx="22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9" imgW="154305" imgH="253365" progId="Equation.3">
                    <p:embed/>
                  </p:oleObj>
                </mc:Choice>
                <mc:Fallback>
                  <p:oleObj name="" r:id="rId9" imgW="154305" imgH="253365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4" y="1298"/>
                          <a:ext cx="221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直接连接符 24630"/>
            <p:cNvSpPr/>
            <p:nvPr/>
          </p:nvSpPr>
          <p:spPr>
            <a:xfrm rot="1800000" flipH="1">
              <a:off x="4534" y="1781"/>
              <a:ext cx="0" cy="295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4599" name="对象 24631"/>
            <p:cNvGraphicFramePr/>
            <p:nvPr/>
          </p:nvGraphicFramePr>
          <p:xfrm>
            <a:off x="3380" y="1891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1" imgW="165100" imgH="264160" progId="Equation.3">
                    <p:embed/>
                  </p:oleObj>
                </mc:Choice>
                <mc:Fallback>
                  <p:oleObj name="" r:id="rId11" imgW="165100" imgH="26416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80" y="1891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0" name="直接连接符 24632"/>
            <p:cNvSpPr/>
            <p:nvPr/>
          </p:nvSpPr>
          <p:spPr>
            <a:xfrm rot="-5400000">
              <a:off x="3524" y="2707"/>
              <a:ext cx="0" cy="381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4601" name="对象 24633"/>
            <p:cNvGraphicFramePr/>
            <p:nvPr/>
          </p:nvGraphicFramePr>
          <p:xfrm>
            <a:off x="3395" y="2525"/>
            <a:ext cx="23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13" imgW="165100" imgH="264160" progId="Equation.3">
                    <p:embed/>
                  </p:oleObj>
                </mc:Choice>
                <mc:Fallback>
                  <p:oleObj name="" r:id="rId13" imgW="165100" imgH="26416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95" y="2525"/>
                          <a:ext cx="239" cy="3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02" name="组合 24634"/>
            <p:cNvGrpSpPr/>
            <p:nvPr/>
          </p:nvGrpSpPr>
          <p:grpSpPr>
            <a:xfrm rot="-1800000">
              <a:off x="4907" y="1713"/>
              <a:ext cx="102" cy="706"/>
              <a:chOff x="4116" y="2366"/>
              <a:chExt cx="102" cy="706"/>
            </a:xfrm>
          </p:grpSpPr>
          <p:sp>
            <p:nvSpPr>
              <p:cNvPr id="24623" name="矩形 24635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24" name="直接连接符 24636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25" name="直接连接符 24637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603" name="组合 24638"/>
            <p:cNvGrpSpPr/>
            <p:nvPr/>
          </p:nvGrpSpPr>
          <p:grpSpPr>
            <a:xfrm rot="5400000">
              <a:off x="4738" y="2030"/>
              <a:ext cx="102" cy="706"/>
              <a:chOff x="4116" y="2366"/>
              <a:chExt cx="102" cy="706"/>
            </a:xfrm>
          </p:grpSpPr>
          <p:sp>
            <p:nvSpPr>
              <p:cNvPr id="24620" name="矩形 24639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21" name="直接连接符 24640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22" name="直接连接符 24641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604" name="组合 24642"/>
            <p:cNvGrpSpPr/>
            <p:nvPr/>
          </p:nvGrpSpPr>
          <p:grpSpPr>
            <a:xfrm rot="1800000">
              <a:off x="4557" y="1710"/>
              <a:ext cx="102" cy="706"/>
              <a:chOff x="4116" y="2366"/>
              <a:chExt cx="102" cy="706"/>
            </a:xfrm>
          </p:grpSpPr>
          <p:sp>
            <p:nvSpPr>
              <p:cNvPr id="24617" name="矩形 24643"/>
              <p:cNvSpPr/>
              <p:nvPr/>
            </p:nvSpPr>
            <p:spPr>
              <a:xfrm>
                <a:off x="4116" y="2581"/>
                <a:ext cx="102" cy="293"/>
              </a:xfrm>
              <a:prstGeom prst="rect">
                <a:avLst/>
              </a:prstGeom>
              <a:solidFill>
                <a:srgbClr val="FF9900"/>
              </a:solidFill>
              <a:ln w="3810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pPr eaLnBrk="1" hangingPunct="1"/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4618" name="直接连接符 24644"/>
              <p:cNvSpPr/>
              <p:nvPr/>
            </p:nvSpPr>
            <p:spPr>
              <a:xfrm>
                <a:off x="4164" y="2366"/>
                <a:ext cx="0" cy="215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19" name="直接连接符 24645"/>
              <p:cNvSpPr/>
              <p:nvPr/>
            </p:nvSpPr>
            <p:spPr>
              <a:xfrm>
                <a:off x="4170" y="2875"/>
                <a:ext cx="0" cy="197"/>
              </a:xfrm>
              <a:prstGeom prst="line">
                <a:avLst/>
              </a:prstGeom>
              <a:ln w="38100" cap="flat" cmpd="sng">
                <a:solidFill>
                  <a:srgbClr val="FFCC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4605" name="椭圆 24646"/>
            <p:cNvSpPr/>
            <p:nvPr/>
          </p:nvSpPr>
          <p:spPr>
            <a:xfrm>
              <a:off x="5116" y="2350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06" name="直接连接符 24647"/>
            <p:cNvSpPr/>
            <p:nvPr/>
          </p:nvSpPr>
          <p:spPr>
            <a:xfrm rot="-5400000">
              <a:off x="3536" y="2121"/>
              <a:ext cx="0" cy="384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7" name="文本框 24648"/>
            <p:cNvSpPr txBox="1"/>
            <p:nvPr/>
          </p:nvSpPr>
          <p:spPr>
            <a:xfrm>
              <a:off x="4752" y="2389"/>
              <a:ext cx="44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BC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8" name="文本框 24649"/>
            <p:cNvSpPr txBox="1"/>
            <p:nvPr/>
          </p:nvSpPr>
          <p:spPr>
            <a:xfrm>
              <a:off x="4967" y="1752"/>
              <a:ext cx="5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CA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09" name="文本框 24650"/>
            <p:cNvSpPr txBox="1"/>
            <p:nvPr/>
          </p:nvSpPr>
          <p:spPr>
            <a:xfrm>
              <a:off x="4066" y="2024"/>
              <a:ext cx="53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AB</a:t>
              </a:r>
              <a:endParaRPr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0" name="椭圆 24651"/>
            <p:cNvSpPr/>
            <p:nvPr/>
          </p:nvSpPr>
          <p:spPr>
            <a:xfrm>
              <a:off x="4755" y="1748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611" name="椭圆 24652"/>
            <p:cNvSpPr/>
            <p:nvPr/>
          </p:nvSpPr>
          <p:spPr>
            <a:xfrm>
              <a:off x="4411" y="2362"/>
              <a:ext cx="45" cy="45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rgbClr val="FFCC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4612" name="对象 24653"/>
            <p:cNvGraphicFramePr/>
            <p:nvPr/>
          </p:nvGraphicFramePr>
          <p:xfrm>
            <a:off x="4142" y="1726"/>
            <a:ext cx="28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15" imgW="198120" imgH="253365" progId="Equation.3">
                    <p:embed/>
                  </p:oleObj>
                </mc:Choice>
                <mc:Fallback>
                  <p:oleObj name="" r:id="rId15" imgW="198120" imgH="253365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42" y="1726"/>
                          <a:ext cx="287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3" name="直接连接符 24654"/>
            <p:cNvSpPr/>
            <p:nvPr/>
          </p:nvSpPr>
          <p:spPr>
            <a:xfrm rot="-5400000">
              <a:off x="4595" y="2346"/>
              <a:ext cx="0" cy="295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4614" name="对象 24655"/>
            <p:cNvGraphicFramePr/>
            <p:nvPr/>
          </p:nvGraphicFramePr>
          <p:xfrm>
            <a:off x="4507" y="2444"/>
            <a:ext cx="287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7" imgW="198120" imgH="253365" progId="Equation.3">
                    <p:embed/>
                  </p:oleObj>
                </mc:Choice>
                <mc:Fallback>
                  <p:oleObj name="" r:id="rId17" imgW="198120" imgH="253365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07" y="2444"/>
                          <a:ext cx="287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5" name="对象 24656"/>
            <p:cNvGraphicFramePr/>
            <p:nvPr/>
          </p:nvGraphicFramePr>
          <p:xfrm>
            <a:off x="5224" y="1876"/>
            <a:ext cx="27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" r:id="rId19" imgW="187325" imgH="253365" progId="Equation.3">
                    <p:embed/>
                  </p:oleObj>
                </mc:Choice>
                <mc:Fallback>
                  <p:oleObj name="" r:id="rId19" imgW="187325" imgH="253365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24" y="1876"/>
                          <a:ext cx="270" cy="3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6" name="直接连接符 24657"/>
            <p:cNvSpPr/>
            <p:nvPr/>
          </p:nvSpPr>
          <p:spPr>
            <a:xfrm rot="-1800000" flipV="1">
              <a:off x="5161" y="2042"/>
              <a:ext cx="0" cy="295"/>
            </a:xfrm>
            <a:prstGeom prst="line">
              <a:avLst/>
            </a:prstGeom>
            <a:ln w="38100" cap="flat" cmpd="sng">
              <a:solidFill>
                <a:srgbClr val="00FF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" name="文本框 24660"/>
          <p:cNvSpPr txBox="1"/>
          <p:nvPr/>
        </p:nvSpPr>
        <p:spPr>
          <a:xfrm>
            <a:off x="1619250" y="5157788"/>
            <a:ext cx="2217420" cy="460375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Star connection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62" name="文本框 24661"/>
          <p:cNvSpPr txBox="1"/>
          <p:nvPr/>
        </p:nvSpPr>
        <p:spPr>
          <a:xfrm>
            <a:off x="5724525" y="5084763"/>
            <a:ext cx="2758440" cy="460375"/>
          </a:xfrm>
          <a:prstGeom prst="rect">
            <a:avLst/>
          </a:prstGeom>
          <a:solidFill>
            <a:schemeClr val="hlink"/>
          </a:solidFill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Triangle connection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9875" y="5802630"/>
            <a:ext cx="8406130" cy="833755"/>
            <a:chOff x="425" y="9138"/>
            <a:chExt cx="13238" cy="1313"/>
          </a:xfrm>
        </p:grpSpPr>
        <p:grpSp>
          <p:nvGrpSpPr>
            <p:cNvPr id="24667" name="组合 24666"/>
            <p:cNvGrpSpPr/>
            <p:nvPr/>
          </p:nvGrpSpPr>
          <p:grpSpPr>
            <a:xfrm>
              <a:off x="1303" y="9143"/>
              <a:ext cx="12360" cy="1308"/>
              <a:chOff x="204" y="3657"/>
              <a:chExt cx="4944" cy="523"/>
            </a:xfrm>
          </p:grpSpPr>
          <p:graphicFrame>
            <p:nvGraphicFramePr>
              <p:cNvPr id="24585" name="对象 24664"/>
              <p:cNvGraphicFramePr/>
              <p:nvPr/>
            </p:nvGraphicFramePr>
            <p:xfrm>
              <a:off x="204" y="3657"/>
              <a:ext cx="298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21" imgW="2059940" imgH="198120" progId="Equation.3">
                      <p:embed/>
                    </p:oleObj>
                  </mc:Choice>
                  <mc:Fallback>
                    <p:oleObj name="" r:id="rId21" imgW="2059940" imgH="19812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22">
                            <a:clrChange>
                              <a:clrFrom>
                                <a:srgbClr val="000000"/>
                              </a:clrFrom>
                              <a:clrTo>
                                <a:srgbClr val="FFFFFF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204" y="3657"/>
                            <a:ext cx="2988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86" name="文本框 24665"/>
              <p:cNvSpPr txBox="1"/>
              <p:nvPr/>
            </p:nvSpPr>
            <p:spPr>
              <a:xfrm>
                <a:off x="3334" y="3657"/>
                <a:ext cx="1814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anose="02010609030101010101" pitchFamily="49" charset="-122"/>
                    <a:cs typeface="Times New Roman" panose="02020603050405020304" pitchFamily="18" charset="0"/>
                  </a:rPr>
                  <a:t>is called balanced three-phase load</a:t>
                </a:r>
                <a:endParaRPr lang="zh-CN" altLang="en-US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425" y="9138"/>
              <a:ext cx="1673" cy="725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p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When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ldLvl="0" animBg="1"/>
      <p:bldP spid="24580" grpId="0"/>
      <p:bldP spid="2" grpId="0" bldLvl="0" animBg="1"/>
      <p:bldP spid="24662" grpId="0" bldLvl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549,&quot;width&quot;:6105}"/>
</p:tagLst>
</file>

<file path=ppt/tags/tag2.xml><?xml version="1.0" encoding="utf-8"?>
<p:tagLst xmlns:p="http://schemas.openxmlformats.org/presentationml/2006/main">
  <p:tag name="KSO_WPP_MARK_KEY" val="d8e65f01-3b1c-4d16-8dc6-051eec3ddfb9"/>
  <p:tag name="COMMONDATA" val="eyJoZGlkIjoiMTg5ZmEzYTlhNmEyNTllOGE4OTZiZGZiNjJmNjE3ZjI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11909</Words>
  <Application>WPS 演示</Application>
  <PresentationFormat>全屏显示(4:3)</PresentationFormat>
  <Paragraphs>2100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353</vt:i4>
      </vt:variant>
      <vt:variant>
        <vt:lpstr>幻灯片标题</vt:lpstr>
      </vt:variant>
      <vt:variant>
        <vt:i4>56</vt:i4>
      </vt:variant>
    </vt:vector>
  </HeadingPairs>
  <TitlesOfParts>
    <vt:vector size="431" baseType="lpstr">
      <vt:lpstr>Arial</vt:lpstr>
      <vt:lpstr>宋体</vt:lpstr>
      <vt:lpstr>Wingdings</vt:lpstr>
      <vt:lpstr>隶书</vt:lpstr>
      <vt:lpstr>Times New Roman</vt:lpstr>
      <vt:lpstr>楷体_GB2312</vt:lpstr>
      <vt:lpstr>新宋体</vt:lpstr>
      <vt:lpstr>Monotype Sorts</vt:lpstr>
      <vt:lpstr>Wingdings</vt:lpstr>
      <vt:lpstr>仿宋_GB2312</vt:lpstr>
      <vt:lpstr>Symbol</vt:lpstr>
      <vt:lpstr>仿宋</vt:lpstr>
      <vt:lpstr>微软雅黑</vt:lpstr>
      <vt:lpstr>Calibri</vt:lpstr>
      <vt:lpstr>Arial Unicode MS</vt:lpstr>
      <vt:lpstr>华文中宋</vt:lpstr>
      <vt:lpstr>华文新魏</vt:lpstr>
      <vt:lpstr>华文细黑</vt:lpstr>
      <vt:lpstr>微软雅黑 Light</vt:lpstr>
      <vt:lpstr>等线</vt:lpstr>
      <vt:lpstr>楷体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circuit shown in the figure,If the reading of the power meter in the diagram is 5000W，find the reactive power absorbed by this load.</vt:lpstr>
      <vt:lpstr>Assume that the system balance, line voltage is 13.8 kV transformer substation, each the impedance of the transmission line is 0.6 + j4.8 Ω, some time, the load power of 3.6 MW and MVar 3.6, assuming that the voltage of the power station is kept within ±5.8% of the normal value of the substation to be practical, is there a problem with the line voltage and if so, what should be done??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wzy</dc:creator>
  <cp:lastModifiedBy>jbd</cp:lastModifiedBy>
  <cp:revision>236</cp:revision>
  <dcterms:created xsi:type="dcterms:W3CDTF">2002-10-18T00:21:00Z</dcterms:created>
  <dcterms:modified xsi:type="dcterms:W3CDTF">2022-09-27T01:10:08Z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F42AD28D13954AC88A059C4DF70C649F</vt:lpwstr>
  </property>
</Properties>
</file>