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15"/>
  </p:notesMasterIdLst>
  <p:handoutMasterIdLst>
    <p:handoutMasterId r:id="rId16"/>
  </p:handoutMasterIdLst>
  <p:sldIdLst>
    <p:sldId id="256" r:id="rId4"/>
    <p:sldId id="258" r:id="rId5"/>
    <p:sldId id="265" r:id="rId6"/>
    <p:sldId id="321" r:id="rId7"/>
    <p:sldId id="325" r:id="rId8"/>
    <p:sldId id="319" r:id="rId9"/>
    <p:sldId id="320" r:id="rId10"/>
    <p:sldId id="326" r:id="rId11"/>
    <p:sldId id="322" r:id="rId12"/>
    <p:sldId id="323" r:id="rId13"/>
    <p:sldId id="32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414141"/>
    <a:srgbClr val="B7B7B7"/>
    <a:srgbClr val="C44D48"/>
    <a:srgbClr val="444444"/>
    <a:srgbClr val="915530"/>
    <a:srgbClr val="91562F"/>
    <a:srgbClr val="2F5597"/>
    <a:srgbClr val="EAC262"/>
    <a:srgbClr val="6076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2" autoAdjust="0"/>
    <p:restoredTop sz="86807" autoAdjust="0"/>
  </p:normalViewPr>
  <p:slideViewPr>
    <p:cSldViewPr snapToGrid="0">
      <p:cViewPr varScale="1">
        <p:scale>
          <a:sx n="67" d="100"/>
          <a:sy n="67" d="100"/>
        </p:scale>
        <p:origin x="76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9D49C-98E6-4ECE-B080-BCBA4884088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444BA-77C7-47D5-B47F-A4399BF5CD7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内容与标题">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5D5E93-E770-4B66-A26C-C0D3D5230C2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2FFBB9-DD95-4AAC-A13D-28EDB52FFEA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椭圆 1"/>
          <p:cNvSpPr/>
          <p:nvPr userDrawn="1"/>
        </p:nvSpPr>
        <p:spPr>
          <a:xfrm>
            <a:off x="10508777" y="13648"/>
            <a:ext cx="1392072" cy="139207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zh-CN" altLang="en-US" b="1">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endParaRPr>
          </a:p>
        </p:txBody>
      </p:sp>
      <p:sp>
        <p:nvSpPr>
          <p:cNvPr id="3" name="任意多边形 106"/>
          <p:cNvSpPr/>
          <p:nvPr userDrawn="1"/>
        </p:nvSpPr>
        <p:spPr>
          <a:xfrm>
            <a:off x="0" y="342900"/>
            <a:ext cx="10655300" cy="820738"/>
          </a:xfrm>
          <a:custGeom>
            <a:avLst/>
            <a:gdLst>
              <a:gd name="connsiteX0" fmla="*/ 0 w 10654711"/>
              <a:gd name="connsiteY0" fmla="*/ 0 h 821146"/>
              <a:gd name="connsiteX1" fmla="*/ 8939374 w 10654711"/>
              <a:gd name="connsiteY1" fmla="*/ 0 h 821146"/>
              <a:gd name="connsiteX2" fmla="*/ 10603788 w 10654711"/>
              <a:gd name="connsiteY2" fmla="*/ 0 h 821146"/>
              <a:gd name="connsiteX3" fmla="*/ 10549307 w 10654711"/>
              <a:gd name="connsiteY3" fmla="*/ 100373 h 821146"/>
              <a:gd name="connsiteX4" fmla="*/ 10493603 w 10654711"/>
              <a:gd name="connsiteY4" fmla="*/ 376286 h 821146"/>
              <a:gd name="connsiteX5" fmla="*/ 10614662 w 10654711"/>
              <a:gd name="connsiteY5" fmla="*/ 772606 h 821146"/>
              <a:gd name="connsiteX6" fmla="*/ 10654711 w 10654711"/>
              <a:gd name="connsiteY6" fmla="*/ 821146 h 821146"/>
              <a:gd name="connsiteX7" fmla="*/ 8939374 w 10654711"/>
              <a:gd name="connsiteY7" fmla="*/ 821146 h 821146"/>
              <a:gd name="connsiteX8" fmla="*/ 0 w 10654711"/>
              <a:gd name="connsiteY8" fmla="*/ 821146 h 821146"/>
              <a:gd name="connsiteX9" fmla="*/ 0 w 10654711"/>
              <a:gd name="connsiteY9" fmla="*/ 0 h 82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54711" h="821146">
                <a:moveTo>
                  <a:pt x="0" y="0"/>
                </a:moveTo>
                <a:lnTo>
                  <a:pt x="8939374" y="0"/>
                </a:lnTo>
                <a:lnTo>
                  <a:pt x="10603788" y="0"/>
                </a:lnTo>
                <a:lnTo>
                  <a:pt x="10549307" y="100373"/>
                </a:lnTo>
                <a:cubicBezTo>
                  <a:pt x="10513438" y="185177"/>
                  <a:pt x="10493603" y="278415"/>
                  <a:pt x="10493603" y="376286"/>
                </a:cubicBezTo>
                <a:cubicBezTo>
                  <a:pt x="10493603" y="523092"/>
                  <a:pt x="10538232" y="659475"/>
                  <a:pt x="10614662" y="772606"/>
                </a:cubicBezTo>
                <a:lnTo>
                  <a:pt x="10654711" y="821146"/>
                </a:lnTo>
                <a:lnTo>
                  <a:pt x="8939374" y="821146"/>
                </a:lnTo>
                <a:lnTo>
                  <a:pt x="0" y="821146"/>
                </a:lnTo>
                <a:lnTo>
                  <a:pt x="0" y="0"/>
                </a:lnTo>
                <a:close/>
              </a:path>
            </a:pathLst>
          </a:cu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任意多边形 107"/>
          <p:cNvSpPr/>
          <p:nvPr userDrawn="1"/>
        </p:nvSpPr>
        <p:spPr>
          <a:xfrm>
            <a:off x="11750675" y="342900"/>
            <a:ext cx="441325" cy="820738"/>
          </a:xfrm>
          <a:custGeom>
            <a:avLst/>
            <a:gdLst>
              <a:gd name="connsiteX0" fmla="*/ 50923 w 441821"/>
              <a:gd name="connsiteY0" fmla="*/ 0 h 821146"/>
              <a:gd name="connsiteX1" fmla="*/ 441821 w 441821"/>
              <a:gd name="connsiteY1" fmla="*/ 0 h 821146"/>
              <a:gd name="connsiteX2" fmla="*/ 441821 w 441821"/>
              <a:gd name="connsiteY2" fmla="*/ 821146 h 821146"/>
              <a:gd name="connsiteX3" fmla="*/ 0 w 441821"/>
              <a:gd name="connsiteY3" fmla="*/ 821146 h 821146"/>
              <a:gd name="connsiteX4" fmla="*/ 40049 w 441821"/>
              <a:gd name="connsiteY4" fmla="*/ 772606 h 821146"/>
              <a:gd name="connsiteX5" fmla="*/ 161108 w 441821"/>
              <a:gd name="connsiteY5" fmla="*/ 376286 h 821146"/>
              <a:gd name="connsiteX6" fmla="*/ 105404 w 441821"/>
              <a:gd name="connsiteY6" fmla="*/ 100373 h 821146"/>
              <a:gd name="connsiteX7" fmla="*/ 50923 w 441821"/>
              <a:gd name="connsiteY7" fmla="*/ 0 h 82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821" h="821146">
                <a:moveTo>
                  <a:pt x="50923" y="0"/>
                </a:moveTo>
                <a:lnTo>
                  <a:pt x="441821" y="0"/>
                </a:lnTo>
                <a:lnTo>
                  <a:pt x="441821" y="821146"/>
                </a:lnTo>
                <a:lnTo>
                  <a:pt x="0" y="821146"/>
                </a:lnTo>
                <a:lnTo>
                  <a:pt x="40049" y="772606"/>
                </a:lnTo>
                <a:cubicBezTo>
                  <a:pt x="116479" y="659475"/>
                  <a:pt x="161108" y="523092"/>
                  <a:pt x="161108" y="376286"/>
                </a:cubicBezTo>
                <a:cubicBezTo>
                  <a:pt x="161108" y="278415"/>
                  <a:pt x="141273" y="185177"/>
                  <a:pt x="105404" y="100373"/>
                </a:cubicBezTo>
                <a:lnTo>
                  <a:pt x="50923" y="0"/>
                </a:lnTo>
                <a:close/>
              </a:path>
            </a:pathLst>
          </a:cu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5" name="组合 9"/>
          <p:cNvGrpSpPr/>
          <p:nvPr userDrawn="1"/>
        </p:nvGrpSpPr>
        <p:grpSpPr bwMode="auto">
          <a:xfrm>
            <a:off x="163513" y="538163"/>
            <a:ext cx="431800" cy="431800"/>
            <a:chOff x="285881" y="975046"/>
            <a:chExt cx="432048" cy="432048"/>
          </a:xfrm>
        </p:grpSpPr>
        <p:sp>
          <p:nvSpPr>
            <p:cNvPr id="6" name="矩形 5"/>
            <p:cNvSpPr/>
            <p:nvPr/>
          </p:nvSpPr>
          <p:spPr>
            <a:xfrm>
              <a:off x="465371" y="975046"/>
              <a:ext cx="252558" cy="252557"/>
            </a:xfrm>
            <a:prstGeom prst="rect">
              <a:avLst/>
            </a:prstGeom>
            <a:solidFill>
              <a:schemeClr val="bg1"/>
            </a:solidFill>
            <a:ln w="25400" cap="flat" cmpd="sng" algn="ctr">
              <a:noFill/>
              <a:prstDash val="solid"/>
            </a:ln>
            <a:effectLst/>
          </p:spPr>
          <p:txBody>
            <a:bodyPr anchor="ctr"/>
            <a:lstStyle/>
            <a:p>
              <a:pPr algn="ctr" defTabSz="967740" eaLnBrk="1" fontAlgn="auto" hangingPunct="1">
                <a:spcBef>
                  <a:spcPts val="0"/>
                </a:spcBef>
                <a:spcAft>
                  <a:spcPts val="0"/>
                </a:spcAft>
                <a:defRPr/>
              </a:pPr>
              <a:endParaRPr lang="zh-CN" altLang="en-US" sz="1900" kern="0">
                <a:solidFill>
                  <a:srgbClr val="FFFFFF"/>
                </a:solidFill>
                <a:latin typeface="Arial" panose="020B0604020202020204"/>
                <a:ea typeface="微软雅黑" panose="020B0503020204020204" pitchFamily="34" charset="-122"/>
                <a:cs typeface="+mn-ea"/>
                <a:sym typeface="+mn-lt"/>
              </a:endParaRPr>
            </a:p>
          </p:txBody>
        </p:sp>
        <p:sp>
          <p:nvSpPr>
            <p:cNvPr id="7" name="矩形 6"/>
            <p:cNvSpPr>
              <a:spLocks noChangeArrowheads="1"/>
            </p:cNvSpPr>
            <p:nvPr/>
          </p:nvSpPr>
          <p:spPr bwMode="auto">
            <a:xfrm>
              <a:off x="285881" y="1154536"/>
              <a:ext cx="252557" cy="252558"/>
            </a:xfrm>
            <a:prstGeom prst="rect">
              <a:avLst/>
            </a:prstGeom>
            <a:solidFill>
              <a:srgbClr val="DDB67E"/>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defTabSz="967105">
                <a:defRPr>
                  <a:solidFill>
                    <a:schemeClr val="tx1"/>
                  </a:solidFill>
                  <a:latin typeface="等线" panose="02010600030101010101" pitchFamily="2" charset="-122"/>
                  <a:ea typeface="等线" panose="02010600030101010101" pitchFamily="2" charset="-122"/>
                </a:defRPr>
              </a:lvl1pPr>
              <a:lvl2pPr marL="742950" indent="-285750" defTabSz="967105">
                <a:defRPr>
                  <a:solidFill>
                    <a:schemeClr val="tx1"/>
                  </a:solidFill>
                  <a:latin typeface="等线" panose="02010600030101010101" pitchFamily="2" charset="-122"/>
                  <a:ea typeface="等线" panose="02010600030101010101" pitchFamily="2" charset="-122"/>
                </a:defRPr>
              </a:lvl2pPr>
              <a:lvl3pPr marL="1143000" indent="-228600" defTabSz="967105">
                <a:defRPr>
                  <a:solidFill>
                    <a:schemeClr val="tx1"/>
                  </a:solidFill>
                  <a:latin typeface="等线" panose="02010600030101010101" pitchFamily="2" charset="-122"/>
                  <a:ea typeface="等线" panose="02010600030101010101" pitchFamily="2" charset="-122"/>
                </a:defRPr>
              </a:lvl3pPr>
              <a:lvl4pPr marL="1600200" indent="-228600" defTabSz="967105">
                <a:defRPr>
                  <a:solidFill>
                    <a:schemeClr val="tx1"/>
                  </a:solidFill>
                  <a:latin typeface="等线" panose="02010600030101010101" pitchFamily="2" charset="-122"/>
                  <a:ea typeface="等线" panose="02010600030101010101" pitchFamily="2" charset="-122"/>
                </a:defRPr>
              </a:lvl4pPr>
              <a:lvl5pPr marL="2057400" indent="-228600" defTabSz="967105">
                <a:defRPr>
                  <a:solidFill>
                    <a:schemeClr val="tx1"/>
                  </a:solidFill>
                  <a:latin typeface="等线" panose="02010600030101010101" pitchFamily="2" charset="-122"/>
                  <a:ea typeface="等线" panose="02010600030101010101" pitchFamily="2" charset="-122"/>
                </a:defRPr>
              </a:lvl5pPr>
              <a:lvl6pPr marL="2514600" indent="-228600" defTabSz="967105"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defTabSz="967105"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defTabSz="967105"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defTabSz="967105"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fontAlgn="auto" hangingPunct="1">
                <a:spcBef>
                  <a:spcPts val="0"/>
                </a:spcBef>
                <a:spcAft>
                  <a:spcPts val="0"/>
                </a:spcAft>
                <a:defRPr/>
              </a:pPr>
              <a:endParaRPr lang="zh-CN" altLang="en-US" sz="1900">
                <a:solidFill>
                  <a:srgbClr val="FFFFFF"/>
                </a:solidFill>
                <a:latin typeface="Arial" panose="020B0604020202020204" pitchFamily="34" charset="0"/>
                <a:ea typeface="微软雅黑" panose="020B0503020204020204" pitchFamily="34" charset="-122"/>
                <a:cs typeface="等线" panose="02010600030101010101" pitchFamily="2" charset="-122"/>
                <a:sym typeface="+mn-lt"/>
              </a:endParaRPr>
            </a:p>
          </p:txBody>
        </p:sp>
      </p:grpSp>
      <p:grpSp>
        <p:nvGrpSpPr>
          <p:cNvPr id="8" name="Group 3"/>
          <p:cNvGrpSpPr/>
          <p:nvPr userDrawn="1"/>
        </p:nvGrpSpPr>
        <p:grpSpPr bwMode="auto">
          <a:xfrm flipH="1">
            <a:off x="0" y="6426200"/>
            <a:ext cx="12203113" cy="431800"/>
            <a:chOff x="3" y="3887"/>
            <a:chExt cx="5767" cy="450"/>
          </a:xfrm>
        </p:grpSpPr>
        <p:sp>
          <p:nvSpPr>
            <p:cNvPr id="9" name="Freeform 4"/>
            <p:cNvSpPr/>
            <p:nvPr/>
          </p:nvSpPr>
          <p:spPr bwMode="auto">
            <a:xfrm>
              <a:off x="3" y="3988"/>
              <a:ext cx="5767" cy="349"/>
            </a:xfrm>
            <a:custGeom>
              <a:avLst/>
              <a:gdLst>
                <a:gd name="T0" fmla="*/ 0 w 10010"/>
                <a:gd name="T1" fmla="*/ 7 h 9796"/>
                <a:gd name="T2" fmla="*/ 1146 w 10010"/>
                <a:gd name="T3" fmla="*/ 8 h 9796"/>
                <a:gd name="T4" fmla="*/ 1781 w 10010"/>
                <a:gd name="T5" fmla="*/ 5 h 9796"/>
                <a:gd name="T6" fmla="*/ 2607 w 10010"/>
                <a:gd name="T7" fmla="*/ 0 h 9796"/>
                <a:gd name="T8" fmla="*/ 3319 w 10010"/>
                <a:gd name="T9" fmla="*/ 2 h 9796"/>
                <a:gd name="T10" fmla="*/ 3323 w 10010"/>
                <a:gd name="T11" fmla="*/ 12 h 9796"/>
                <a:gd name="T12" fmla="*/ 1 w 10010"/>
                <a:gd name="T13" fmla="*/ 12 h 9796"/>
                <a:gd name="T14" fmla="*/ 0 w 10010"/>
                <a:gd name="T15" fmla="*/ 7 h 97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010" h="9796">
                  <a:moveTo>
                    <a:pt x="0" y="5458"/>
                  </a:moveTo>
                  <a:cubicBezTo>
                    <a:pt x="903" y="6895"/>
                    <a:pt x="1449" y="7345"/>
                    <a:pt x="3454" y="5993"/>
                  </a:cubicBezTo>
                  <a:cubicBezTo>
                    <a:pt x="4529" y="4726"/>
                    <a:pt x="4577" y="4838"/>
                    <a:pt x="5365" y="3711"/>
                  </a:cubicBezTo>
                  <a:cubicBezTo>
                    <a:pt x="6230" y="2106"/>
                    <a:pt x="7082" y="528"/>
                    <a:pt x="7855" y="162"/>
                  </a:cubicBezTo>
                  <a:cubicBezTo>
                    <a:pt x="8627" y="-204"/>
                    <a:pt x="9644" y="-35"/>
                    <a:pt x="10000" y="1571"/>
                  </a:cubicBezTo>
                  <a:cubicBezTo>
                    <a:pt x="10003" y="4313"/>
                    <a:pt x="10007" y="7054"/>
                    <a:pt x="10010" y="9796"/>
                  </a:cubicBezTo>
                  <a:lnTo>
                    <a:pt x="2" y="9796"/>
                  </a:lnTo>
                  <a:cubicBezTo>
                    <a:pt x="1" y="8350"/>
                    <a:pt x="1" y="6904"/>
                    <a:pt x="0" y="5458"/>
                  </a:cubicBezTo>
                  <a:close/>
                </a:path>
              </a:pathLst>
            </a:custGeom>
            <a:solidFill>
              <a:srgbClr val="A5A5A5"/>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Freeform 5"/>
            <p:cNvSpPr/>
            <p:nvPr/>
          </p:nvSpPr>
          <p:spPr bwMode="auto">
            <a:xfrm>
              <a:off x="3" y="3887"/>
              <a:ext cx="5767" cy="314"/>
            </a:xfrm>
            <a:custGeom>
              <a:avLst/>
              <a:gdLst>
                <a:gd name="T0" fmla="*/ 5767 w 5767"/>
                <a:gd name="T1" fmla="*/ 126 h 315"/>
                <a:gd name="T2" fmla="*/ 3789 w 5767"/>
                <a:gd name="T3" fmla="*/ 126 h 315"/>
                <a:gd name="T4" fmla="*/ 2685 w 5767"/>
                <a:gd name="T5" fmla="*/ 192 h 315"/>
                <a:gd name="T6" fmla="*/ 1244 w 5767"/>
                <a:gd name="T7" fmla="*/ 265 h 315"/>
                <a:gd name="T8" fmla="*/ 0 w 5767"/>
                <a:gd name="T9" fmla="*/ 223 h 315"/>
                <a:gd name="T10" fmla="*/ 6 w 5767"/>
                <a:gd name="T11" fmla="*/ 0 h 315"/>
                <a:gd name="T12" fmla="*/ 2207 w 5767"/>
                <a:gd name="T13" fmla="*/ 152 h 315"/>
                <a:gd name="T14" fmla="*/ 4478 w 5767"/>
                <a:gd name="T15" fmla="*/ 22 h 315"/>
                <a:gd name="T16" fmla="*/ 5767 w 5767"/>
                <a:gd name="T17" fmla="*/ 90 h 315"/>
                <a:gd name="T18" fmla="*/ 5767 w 5767"/>
                <a:gd name="T19" fmla="*/ 126 h 3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7" h="315">
                  <a:moveTo>
                    <a:pt x="5767" y="126"/>
                  </a:moveTo>
                  <a:cubicBezTo>
                    <a:pt x="5233" y="36"/>
                    <a:pt x="4396" y="70"/>
                    <a:pt x="3789" y="126"/>
                  </a:cubicBezTo>
                  <a:cubicBezTo>
                    <a:pt x="3175" y="186"/>
                    <a:pt x="3109" y="206"/>
                    <a:pt x="2685" y="237"/>
                  </a:cubicBezTo>
                  <a:cubicBezTo>
                    <a:pt x="2261" y="268"/>
                    <a:pt x="1691" y="305"/>
                    <a:pt x="1244" y="310"/>
                  </a:cubicBezTo>
                  <a:cubicBezTo>
                    <a:pt x="797" y="315"/>
                    <a:pt x="492" y="307"/>
                    <a:pt x="0" y="268"/>
                  </a:cubicBezTo>
                  <a:lnTo>
                    <a:pt x="6" y="0"/>
                  </a:lnTo>
                  <a:cubicBezTo>
                    <a:pt x="652" y="200"/>
                    <a:pt x="1223" y="176"/>
                    <a:pt x="2207" y="152"/>
                  </a:cubicBezTo>
                  <a:cubicBezTo>
                    <a:pt x="3244" y="94"/>
                    <a:pt x="3690" y="22"/>
                    <a:pt x="4478" y="22"/>
                  </a:cubicBezTo>
                  <a:cubicBezTo>
                    <a:pt x="5260" y="8"/>
                    <a:pt x="5553" y="70"/>
                    <a:pt x="5767" y="90"/>
                  </a:cubicBezTo>
                  <a:lnTo>
                    <a:pt x="5767" y="126"/>
                  </a:lnTo>
                  <a:close/>
                </a:path>
              </a:pathLst>
            </a:custGeom>
            <a:solidFill>
              <a:srgbClr val="A5A5A5"/>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与标题">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5D5E93-E770-4B66-A26C-C0D3D5230C2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2FFBB9-DD95-4AAC-A13D-28EDB52FFEA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椭圆 1"/>
          <p:cNvSpPr/>
          <p:nvPr userDrawn="1"/>
        </p:nvSpPr>
        <p:spPr>
          <a:xfrm>
            <a:off x="10508777" y="13648"/>
            <a:ext cx="1392072" cy="139207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zh-CN" altLang="en-US" b="1">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endParaRPr>
          </a:p>
        </p:txBody>
      </p:sp>
      <p:sp>
        <p:nvSpPr>
          <p:cNvPr id="3" name="任意多边形 106"/>
          <p:cNvSpPr/>
          <p:nvPr userDrawn="1"/>
        </p:nvSpPr>
        <p:spPr>
          <a:xfrm>
            <a:off x="0" y="342900"/>
            <a:ext cx="10655300" cy="820738"/>
          </a:xfrm>
          <a:custGeom>
            <a:avLst/>
            <a:gdLst>
              <a:gd name="connsiteX0" fmla="*/ 0 w 10654711"/>
              <a:gd name="connsiteY0" fmla="*/ 0 h 821146"/>
              <a:gd name="connsiteX1" fmla="*/ 8939374 w 10654711"/>
              <a:gd name="connsiteY1" fmla="*/ 0 h 821146"/>
              <a:gd name="connsiteX2" fmla="*/ 10603788 w 10654711"/>
              <a:gd name="connsiteY2" fmla="*/ 0 h 821146"/>
              <a:gd name="connsiteX3" fmla="*/ 10549307 w 10654711"/>
              <a:gd name="connsiteY3" fmla="*/ 100373 h 821146"/>
              <a:gd name="connsiteX4" fmla="*/ 10493603 w 10654711"/>
              <a:gd name="connsiteY4" fmla="*/ 376286 h 821146"/>
              <a:gd name="connsiteX5" fmla="*/ 10614662 w 10654711"/>
              <a:gd name="connsiteY5" fmla="*/ 772606 h 821146"/>
              <a:gd name="connsiteX6" fmla="*/ 10654711 w 10654711"/>
              <a:gd name="connsiteY6" fmla="*/ 821146 h 821146"/>
              <a:gd name="connsiteX7" fmla="*/ 8939374 w 10654711"/>
              <a:gd name="connsiteY7" fmla="*/ 821146 h 821146"/>
              <a:gd name="connsiteX8" fmla="*/ 0 w 10654711"/>
              <a:gd name="connsiteY8" fmla="*/ 821146 h 821146"/>
              <a:gd name="connsiteX9" fmla="*/ 0 w 10654711"/>
              <a:gd name="connsiteY9" fmla="*/ 0 h 82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54711" h="821146">
                <a:moveTo>
                  <a:pt x="0" y="0"/>
                </a:moveTo>
                <a:lnTo>
                  <a:pt x="8939374" y="0"/>
                </a:lnTo>
                <a:lnTo>
                  <a:pt x="10603788" y="0"/>
                </a:lnTo>
                <a:lnTo>
                  <a:pt x="10549307" y="100373"/>
                </a:lnTo>
                <a:cubicBezTo>
                  <a:pt x="10513438" y="185177"/>
                  <a:pt x="10493603" y="278415"/>
                  <a:pt x="10493603" y="376286"/>
                </a:cubicBezTo>
                <a:cubicBezTo>
                  <a:pt x="10493603" y="523092"/>
                  <a:pt x="10538232" y="659475"/>
                  <a:pt x="10614662" y="772606"/>
                </a:cubicBezTo>
                <a:lnTo>
                  <a:pt x="10654711" y="821146"/>
                </a:lnTo>
                <a:lnTo>
                  <a:pt x="8939374" y="821146"/>
                </a:lnTo>
                <a:lnTo>
                  <a:pt x="0" y="821146"/>
                </a:lnTo>
                <a:lnTo>
                  <a:pt x="0" y="0"/>
                </a:lnTo>
                <a:close/>
              </a:path>
            </a:pathLst>
          </a:cu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任意多边形 107"/>
          <p:cNvSpPr/>
          <p:nvPr userDrawn="1"/>
        </p:nvSpPr>
        <p:spPr>
          <a:xfrm>
            <a:off x="11750675" y="342900"/>
            <a:ext cx="441325" cy="820738"/>
          </a:xfrm>
          <a:custGeom>
            <a:avLst/>
            <a:gdLst>
              <a:gd name="connsiteX0" fmla="*/ 50923 w 441821"/>
              <a:gd name="connsiteY0" fmla="*/ 0 h 821146"/>
              <a:gd name="connsiteX1" fmla="*/ 441821 w 441821"/>
              <a:gd name="connsiteY1" fmla="*/ 0 h 821146"/>
              <a:gd name="connsiteX2" fmla="*/ 441821 w 441821"/>
              <a:gd name="connsiteY2" fmla="*/ 821146 h 821146"/>
              <a:gd name="connsiteX3" fmla="*/ 0 w 441821"/>
              <a:gd name="connsiteY3" fmla="*/ 821146 h 821146"/>
              <a:gd name="connsiteX4" fmla="*/ 40049 w 441821"/>
              <a:gd name="connsiteY4" fmla="*/ 772606 h 821146"/>
              <a:gd name="connsiteX5" fmla="*/ 161108 w 441821"/>
              <a:gd name="connsiteY5" fmla="*/ 376286 h 821146"/>
              <a:gd name="connsiteX6" fmla="*/ 105404 w 441821"/>
              <a:gd name="connsiteY6" fmla="*/ 100373 h 821146"/>
              <a:gd name="connsiteX7" fmla="*/ 50923 w 441821"/>
              <a:gd name="connsiteY7" fmla="*/ 0 h 82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821" h="821146">
                <a:moveTo>
                  <a:pt x="50923" y="0"/>
                </a:moveTo>
                <a:lnTo>
                  <a:pt x="441821" y="0"/>
                </a:lnTo>
                <a:lnTo>
                  <a:pt x="441821" y="821146"/>
                </a:lnTo>
                <a:lnTo>
                  <a:pt x="0" y="821146"/>
                </a:lnTo>
                <a:lnTo>
                  <a:pt x="40049" y="772606"/>
                </a:lnTo>
                <a:cubicBezTo>
                  <a:pt x="116479" y="659475"/>
                  <a:pt x="161108" y="523092"/>
                  <a:pt x="161108" y="376286"/>
                </a:cubicBezTo>
                <a:cubicBezTo>
                  <a:pt x="161108" y="278415"/>
                  <a:pt x="141273" y="185177"/>
                  <a:pt x="105404" y="100373"/>
                </a:cubicBezTo>
                <a:lnTo>
                  <a:pt x="50923" y="0"/>
                </a:lnTo>
                <a:close/>
              </a:path>
            </a:pathLst>
          </a:cu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5" name="组合 9"/>
          <p:cNvGrpSpPr/>
          <p:nvPr userDrawn="1"/>
        </p:nvGrpSpPr>
        <p:grpSpPr bwMode="auto">
          <a:xfrm>
            <a:off x="163513" y="538163"/>
            <a:ext cx="431800" cy="431800"/>
            <a:chOff x="285881" y="975046"/>
            <a:chExt cx="432048" cy="432048"/>
          </a:xfrm>
        </p:grpSpPr>
        <p:sp>
          <p:nvSpPr>
            <p:cNvPr id="6" name="矩形 5"/>
            <p:cNvSpPr/>
            <p:nvPr/>
          </p:nvSpPr>
          <p:spPr>
            <a:xfrm>
              <a:off x="465371" y="975046"/>
              <a:ext cx="252558" cy="252557"/>
            </a:xfrm>
            <a:prstGeom prst="rect">
              <a:avLst/>
            </a:prstGeom>
            <a:solidFill>
              <a:schemeClr val="bg1"/>
            </a:solidFill>
            <a:ln w="25400" cap="flat" cmpd="sng" algn="ctr">
              <a:noFill/>
              <a:prstDash val="solid"/>
            </a:ln>
            <a:effectLst/>
          </p:spPr>
          <p:txBody>
            <a:bodyPr anchor="ctr"/>
            <a:lstStyle/>
            <a:p>
              <a:pPr algn="ctr" defTabSz="967740" eaLnBrk="1" fontAlgn="auto" hangingPunct="1">
                <a:spcBef>
                  <a:spcPts val="0"/>
                </a:spcBef>
                <a:spcAft>
                  <a:spcPts val="0"/>
                </a:spcAft>
                <a:defRPr/>
              </a:pPr>
              <a:endParaRPr lang="zh-CN" altLang="en-US" sz="1900" kern="0">
                <a:solidFill>
                  <a:srgbClr val="FFFFFF"/>
                </a:solidFill>
                <a:latin typeface="Arial" panose="020B0604020202020204"/>
                <a:ea typeface="微软雅黑" panose="020B0503020204020204" pitchFamily="34" charset="-122"/>
                <a:cs typeface="+mn-ea"/>
                <a:sym typeface="+mn-lt"/>
              </a:endParaRPr>
            </a:p>
          </p:txBody>
        </p:sp>
        <p:sp>
          <p:nvSpPr>
            <p:cNvPr id="7" name="矩形 6"/>
            <p:cNvSpPr>
              <a:spLocks noChangeArrowheads="1"/>
            </p:cNvSpPr>
            <p:nvPr/>
          </p:nvSpPr>
          <p:spPr bwMode="auto">
            <a:xfrm>
              <a:off x="285881" y="1154536"/>
              <a:ext cx="252557" cy="252558"/>
            </a:xfrm>
            <a:prstGeom prst="rect">
              <a:avLst/>
            </a:prstGeom>
            <a:solidFill>
              <a:srgbClr val="DDB67E"/>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defTabSz="967105">
                <a:defRPr>
                  <a:solidFill>
                    <a:schemeClr val="tx1"/>
                  </a:solidFill>
                  <a:latin typeface="等线" panose="02010600030101010101" pitchFamily="2" charset="-122"/>
                  <a:ea typeface="等线" panose="02010600030101010101" pitchFamily="2" charset="-122"/>
                </a:defRPr>
              </a:lvl1pPr>
              <a:lvl2pPr marL="742950" indent="-285750" defTabSz="967105">
                <a:defRPr>
                  <a:solidFill>
                    <a:schemeClr val="tx1"/>
                  </a:solidFill>
                  <a:latin typeface="等线" panose="02010600030101010101" pitchFamily="2" charset="-122"/>
                  <a:ea typeface="等线" panose="02010600030101010101" pitchFamily="2" charset="-122"/>
                </a:defRPr>
              </a:lvl2pPr>
              <a:lvl3pPr marL="1143000" indent="-228600" defTabSz="967105">
                <a:defRPr>
                  <a:solidFill>
                    <a:schemeClr val="tx1"/>
                  </a:solidFill>
                  <a:latin typeface="等线" panose="02010600030101010101" pitchFamily="2" charset="-122"/>
                  <a:ea typeface="等线" panose="02010600030101010101" pitchFamily="2" charset="-122"/>
                </a:defRPr>
              </a:lvl3pPr>
              <a:lvl4pPr marL="1600200" indent="-228600" defTabSz="967105">
                <a:defRPr>
                  <a:solidFill>
                    <a:schemeClr val="tx1"/>
                  </a:solidFill>
                  <a:latin typeface="等线" panose="02010600030101010101" pitchFamily="2" charset="-122"/>
                  <a:ea typeface="等线" panose="02010600030101010101" pitchFamily="2" charset="-122"/>
                </a:defRPr>
              </a:lvl4pPr>
              <a:lvl5pPr marL="2057400" indent="-228600" defTabSz="967105">
                <a:defRPr>
                  <a:solidFill>
                    <a:schemeClr val="tx1"/>
                  </a:solidFill>
                  <a:latin typeface="等线" panose="02010600030101010101" pitchFamily="2" charset="-122"/>
                  <a:ea typeface="等线" panose="02010600030101010101" pitchFamily="2" charset="-122"/>
                </a:defRPr>
              </a:lvl5pPr>
              <a:lvl6pPr marL="2514600" indent="-228600" defTabSz="967105"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defTabSz="967105"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defTabSz="967105"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defTabSz="967105"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fontAlgn="auto" hangingPunct="1">
                <a:spcBef>
                  <a:spcPts val="0"/>
                </a:spcBef>
                <a:spcAft>
                  <a:spcPts val="0"/>
                </a:spcAft>
                <a:defRPr/>
              </a:pPr>
              <a:endParaRPr lang="zh-CN" altLang="en-US" sz="1900">
                <a:solidFill>
                  <a:srgbClr val="FFFFFF"/>
                </a:solidFill>
                <a:latin typeface="Arial" panose="020B0604020202020204" pitchFamily="34" charset="0"/>
                <a:ea typeface="微软雅黑" panose="020B0503020204020204" pitchFamily="34" charset="-122"/>
                <a:cs typeface="等线" panose="02010600030101010101" pitchFamily="2" charset="-122"/>
                <a:sym typeface="+mn-lt"/>
              </a:endParaRPr>
            </a:p>
          </p:txBody>
        </p:sp>
      </p:grpSp>
      <p:grpSp>
        <p:nvGrpSpPr>
          <p:cNvPr id="8" name="Group 3"/>
          <p:cNvGrpSpPr/>
          <p:nvPr userDrawn="1"/>
        </p:nvGrpSpPr>
        <p:grpSpPr bwMode="auto">
          <a:xfrm flipH="1">
            <a:off x="0" y="6426200"/>
            <a:ext cx="12203113" cy="431800"/>
            <a:chOff x="3" y="3887"/>
            <a:chExt cx="5767" cy="450"/>
          </a:xfrm>
        </p:grpSpPr>
        <p:sp>
          <p:nvSpPr>
            <p:cNvPr id="9" name="Freeform 4"/>
            <p:cNvSpPr/>
            <p:nvPr/>
          </p:nvSpPr>
          <p:spPr bwMode="auto">
            <a:xfrm>
              <a:off x="3" y="3988"/>
              <a:ext cx="5767" cy="349"/>
            </a:xfrm>
            <a:custGeom>
              <a:avLst/>
              <a:gdLst>
                <a:gd name="T0" fmla="*/ 0 w 10010"/>
                <a:gd name="T1" fmla="*/ 7 h 9796"/>
                <a:gd name="T2" fmla="*/ 1146 w 10010"/>
                <a:gd name="T3" fmla="*/ 8 h 9796"/>
                <a:gd name="T4" fmla="*/ 1781 w 10010"/>
                <a:gd name="T5" fmla="*/ 5 h 9796"/>
                <a:gd name="T6" fmla="*/ 2607 w 10010"/>
                <a:gd name="T7" fmla="*/ 0 h 9796"/>
                <a:gd name="T8" fmla="*/ 3319 w 10010"/>
                <a:gd name="T9" fmla="*/ 2 h 9796"/>
                <a:gd name="T10" fmla="*/ 3323 w 10010"/>
                <a:gd name="T11" fmla="*/ 12 h 9796"/>
                <a:gd name="T12" fmla="*/ 1 w 10010"/>
                <a:gd name="T13" fmla="*/ 12 h 9796"/>
                <a:gd name="T14" fmla="*/ 0 w 10010"/>
                <a:gd name="T15" fmla="*/ 7 h 97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010" h="9796">
                  <a:moveTo>
                    <a:pt x="0" y="5458"/>
                  </a:moveTo>
                  <a:cubicBezTo>
                    <a:pt x="903" y="6895"/>
                    <a:pt x="1449" y="7345"/>
                    <a:pt x="3454" y="5993"/>
                  </a:cubicBezTo>
                  <a:cubicBezTo>
                    <a:pt x="4529" y="4726"/>
                    <a:pt x="4577" y="4838"/>
                    <a:pt x="5365" y="3711"/>
                  </a:cubicBezTo>
                  <a:cubicBezTo>
                    <a:pt x="6230" y="2106"/>
                    <a:pt x="7082" y="528"/>
                    <a:pt x="7855" y="162"/>
                  </a:cubicBezTo>
                  <a:cubicBezTo>
                    <a:pt x="8627" y="-204"/>
                    <a:pt x="9644" y="-35"/>
                    <a:pt x="10000" y="1571"/>
                  </a:cubicBezTo>
                  <a:cubicBezTo>
                    <a:pt x="10003" y="4313"/>
                    <a:pt x="10007" y="7054"/>
                    <a:pt x="10010" y="9796"/>
                  </a:cubicBezTo>
                  <a:lnTo>
                    <a:pt x="2" y="9796"/>
                  </a:lnTo>
                  <a:cubicBezTo>
                    <a:pt x="1" y="8350"/>
                    <a:pt x="1" y="6904"/>
                    <a:pt x="0" y="5458"/>
                  </a:cubicBezTo>
                  <a:close/>
                </a:path>
              </a:pathLst>
            </a:custGeom>
            <a:solidFill>
              <a:srgbClr val="A5A5A5"/>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Freeform 5"/>
            <p:cNvSpPr/>
            <p:nvPr/>
          </p:nvSpPr>
          <p:spPr bwMode="auto">
            <a:xfrm>
              <a:off x="3" y="3887"/>
              <a:ext cx="5767" cy="314"/>
            </a:xfrm>
            <a:custGeom>
              <a:avLst/>
              <a:gdLst>
                <a:gd name="T0" fmla="*/ 5767 w 5767"/>
                <a:gd name="T1" fmla="*/ 126 h 315"/>
                <a:gd name="T2" fmla="*/ 3789 w 5767"/>
                <a:gd name="T3" fmla="*/ 126 h 315"/>
                <a:gd name="T4" fmla="*/ 2685 w 5767"/>
                <a:gd name="T5" fmla="*/ 192 h 315"/>
                <a:gd name="T6" fmla="*/ 1244 w 5767"/>
                <a:gd name="T7" fmla="*/ 265 h 315"/>
                <a:gd name="T8" fmla="*/ 0 w 5767"/>
                <a:gd name="T9" fmla="*/ 223 h 315"/>
                <a:gd name="T10" fmla="*/ 6 w 5767"/>
                <a:gd name="T11" fmla="*/ 0 h 315"/>
                <a:gd name="T12" fmla="*/ 2207 w 5767"/>
                <a:gd name="T13" fmla="*/ 152 h 315"/>
                <a:gd name="T14" fmla="*/ 4478 w 5767"/>
                <a:gd name="T15" fmla="*/ 22 h 315"/>
                <a:gd name="T16" fmla="*/ 5767 w 5767"/>
                <a:gd name="T17" fmla="*/ 90 h 315"/>
                <a:gd name="T18" fmla="*/ 5767 w 5767"/>
                <a:gd name="T19" fmla="*/ 126 h 3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7" h="315">
                  <a:moveTo>
                    <a:pt x="5767" y="126"/>
                  </a:moveTo>
                  <a:cubicBezTo>
                    <a:pt x="5233" y="36"/>
                    <a:pt x="4396" y="70"/>
                    <a:pt x="3789" y="126"/>
                  </a:cubicBezTo>
                  <a:cubicBezTo>
                    <a:pt x="3175" y="186"/>
                    <a:pt x="3109" y="206"/>
                    <a:pt x="2685" y="237"/>
                  </a:cubicBezTo>
                  <a:cubicBezTo>
                    <a:pt x="2261" y="268"/>
                    <a:pt x="1691" y="305"/>
                    <a:pt x="1244" y="310"/>
                  </a:cubicBezTo>
                  <a:cubicBezTo>
                    <a:pt x="797" y="315"/>
                    <a:pt x="492" y="307"/>
                    <a:pt x="0" y="268"/>
                  </a:cubicBezTo>
                  <a:lnTo>
                    <a:pt x="6" y="0"/>
                  </a:lnTo>
                  <a:cubicBezTo>
                    <a:pt x="652" y="200"/>
                    <a:pt x="1223" y="176"/>
                    <a:pt x="2207" y="152"/>
                  </a:cubicBezTo>
                  <a:cubicBezTo>
                    <a:pt x="3244" y="94"/>
                    <a:pt x="3690" y="22"/>
                    <a:pt x="4478" y="22"/>
                  </a:cubicBezTo>
                  <a:cubicBezTo>
                    <a:pt x="5260" y="8"/>
                    <a:pt x="5553" y="70"/>
                    <a:pt x="5767" y="90"/>
                  </a:cubicBezTo>
                  <a:lnTo>
                    <a:pt x="5767" y="126"/>
                  </a:lnTo>
                  <a:close/>
                </a:path>
              </a:pathLst>
            </a:custGeom>
            <a:solidFill>
              <a:srgbClr val="A5A5A5"/>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D5E93-E770-4B66-A26C-C0D3D5230C2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FFBB9-DD95-4AAC-A13D-28EDB52FFEA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D5E93-E770-4B66-A26C-C0D3D5230C2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FFBB9-DD95-4AAC-A13D-28EDB52FFEA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1.emf"/></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jpeg"/><Relationship Id="rId3" Type="http://schemas.openxmlformats.org/officeDocument/2006/relationships/tags" Target="../tags/tag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83815" y="527685"/>
            <a:ext cx="9379585" cy="19380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4000" b="1" i="1" u="none" kern="1200" cap="none" spc="0" normalizeH="0" baseline="0" noProof="0" dirty="0">
                <a:ln>
                  <a:noFill/>
                </a:ln>
                <a:solidFill>
                  <a:schemeClr val="accent1">
                    <a:lumMod val="75000"/>
                  </a:schemeClr>
                </a:solidFill>
                <a:uLnTx/>
                <a:uFillTx/>
                <a:latin typeface="微软雅黑" panose="020B0503020204020204" pitchFamily="34" charset="-122"/>
                <a:ea typeface="微软雅黑" panose="020B0503020204020204" pitchFamily="34" charset="-122"/>
                <a:cs typeface="+mn-cs"/>
              </a:rPr>
              <a:t>Application of risk parity model and machine learning model </a:t>
            </a:r>
            <a:endParaRPr kumimoji="0" lang="zh-CN" altLang="en-US" sz="4000" b="1" i="1" u="none" kern="1200" cap="none" spc="0" normalizeH="0" baseline="0" noProof="0" dirty="0">
              <a:ln>
                <a:noFill/>
              </a:ln>
              <a:solidFill>
                <a:schemeClr val="accent1">
                  <a:lumMod val="75000"/>
                </a:schemeClr>
              </a:solidFill>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4000" b="1" i="1" u="none" kern="1200" cap="none" spc="0" normalizeH="0" baseline="0" noProof="0" dirty="0">
                <a:ln>
                  <a:noFill/>
                </a:ln>
                <a:solidFill>
                  <a:schemeClr val="accent1">
                    <a:lumMod val="75000"/>
                  </a:schemeClr>
                </a:solidFill>
                <a:uLnTx/>
                <a:uFillTx/>
                <a:latin typeface="微软雅黑" panose="020B0503020204020204" pitchFamily="34" charset="-122"/>
                <a:ea typeface="微软雅黑" panose="020B0503020204020204" pitchFamily="34" charset="-122"/>
                <a:cs typeface="+mn-cs"/>
              </a:rPr>
              <a:t>in asset allocation</a:t>
            </a:r>
            <a:endParaRPr kumimoji="0" lang="zh-CN" altLang="en-US" sz="4000" b="1" i="1" u="none" kern="1200" cap="none" spc="0" normalizeH="0" baseline="0" noProof="0" dirty="0">
              <a:ln>
                <a:noFill/>
              </a:ln>
              <a:solidFill>
                <a:schemeClr val="accent1">
                  <a:lumMod val="75000"/>
                </a:schemeClr>
              </a:solidFill>
              <a:uLnTx/>
              <a:uFillTx/>
              <a:latin typeface="微软雅黑" panose="020B0503020204020204" pitchFamily="34" charset="-122"/>
              <a:ea typeface="微软雅黑" panose="020B0503020204020204" pitchFamily="34" charset="-122"/>
              <a:cs typeface="+mn-cs"/>
            </a:endParaRPr>
          </a:p>
        </p:txBody>
      </p:sp>
      <p:cxnSp>
        <p:nvCxnSpPr>
          <p:cNvPr id="9" name="直接连接符 8"/>
          <p:cNvCxnSpPr/>
          <p:nvPr/>
        </p:nvCxnSpPr>
        <p:spPr>
          <a:xfrm flipH="1">
            <a:off x="7638102" y="3247775"/>
            <a:ext cx="686749" cy="686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1376664" y="-287654"/>
            <a:ext cx="815336" cy="1268063"/>
            <a:chOff x="11507813" y="3977730"/>
            <a:chExt cx="684187" cy="1064092"/>
          </a:xfrm>
        </p:grpSpPr>
        <p:cxnSp>
          <p:nvCxnSpPr>
            <p:cNvPr id="11" name="直接连接符 10"/>
            <p:cNvCxnSpPr/>
            <p:nvPr/>
          </p:nvCxnSpPr>
          <p:spPr>
            <a:xfrm flipH="1">
              <a:off x="11507813" y="3977730"/>
              <a:ext cx="684187" cy="6841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1507813" y="4697359"/>
              <a:ext cx="344463" cy="3444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p:nvPr/>
        </p:nvCxnSpPr>
        <p:spPr>
          <a:xfrm flipH="1">
            <a:off x="8430029" y="3199800"/>
            <a:ext cx="458400" cy="458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367520" y="2726690"/>
            <a:ext cx="2222500" cy="368300"/>
          </a:xfrm>
          <a:prstGeom prst="rect">
            <a:avLst/>
          </a:prstGeom>
          <a:noFill/>
        </p:spPr>
        <p:txBody>
          <a:bodyPr wrap="square" rtlCol="0">
            <a:spAutoFit/>
          </a:bodyPr>
          <a:p>
            <a:r>
              <a:rPr lang="zh-CN" altLang="en-US">
                <a:latin typeface="MingLiU" panose="02020509000000000000" charset="-120"/>
                <a:ea typeface="MingLiU" panose="02020509000000000000" charset="-120"/>
                <a:cs typeface="MingLiU" panose="02020509000000000000" charset="-120"/>
              </a:rPr>
              <a:t>華敏學  </a:t>
            </a:r>
            <a:r>
              <a:rPr lang="en-US" altLang="zh-CN">
                <a:latin typeface="MingLiU" panose="02020509000000000000" charset="-120"/>
                <a:ea typeface="MingLiU" panose="02020509000000000000" charset="-120"/>
                <a:cs typeface="MingLiU" panose="02020509000000000000" charset="-120"/>
              </a:rPr>
              <a:t>R08725051</a:t>
            </a:r>
            <a:endParaRPr lang="en-US" altLang="zh-CN">
              <a:latin typeface="MingLiU" panose="02020509000000000000" charset="-120"/>
              <a:ea typeface="MingLiU" panose="02020509000000000000" charset="-120"/>
              <a:cs typeface="MingLiU" panose="02020509000000000000" charset="-120"/>
            </a:endParaRPr>
          </a:p>
        </p:txBody>
      </p:sp>
      <p:sp>
        <p:nvSpPr>
          <p:cNvPr id="3" name="文本框 2"/>
          <p:cNvSpPr txBox="1"/>
          <p:nvPr/>
        </p:nvSpPr>
        <p:spPr>
          <a:xfrm>
            <a:off x="8801100" y="3248025"/>
            <a:ext cx="3355340" cy="645160"/>
          </a:xfrm>
          <a:prstGeom prst="rect">
            <a:avLst/>
          </a:prstGeom>
          <a:noFill/>
        </p:spPr>
        <p:txBody>
          <a:bodyPr wrap="square" rtlCol="0" anchor="t">
            <a:spAutoFit/>
          </a:bodyPr>
          <a:p>
            <a:r>
              <a:rPr lang="en-US" altLang="zh-CN"/>
              <a:t>Youtube</a:t>
            </a:r>
            <a:r>
              <a:rPr lang="zh-CN" altLang="en-US"/>
              <a:t>影片</a:t>
            </a:r>
            <a:r>
              <a:rPr lang="zh-CN" altLang="en-US"/>
              <a:t>：</a:t>
            </a:r>
            <a:r>
              <a:rPr lang="zh-CN" altLang="en-US"/>
              <a:t>https://youtu.be/ukgFZsasA1Q</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6" descr="C:\Users\Administrator\Desktop\re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14630" y="944245"/>
            <a:ext cx="5902325" cy="4416425"/>
          </a:xfrm>
          <a:prstGeom prst="rect">
            <a:avLst/>
          </a:prstGeom>
          <a:noFill/>
          <a:ln>
            <a:noFill/>
          </a:ln>
        </p:spPr>
      </p:pic>
      <p:graphicFrame>
        <p:nvGraphicFramePr>
          <p:cNvPr id="7" name="表格 6"/>
          <p:cNvGraphicFramePr/>
          <p:nvPr>
            <p:custDataLst>
              <p:tags r:id="rId2"/>
            </p:custDataLst>
          </p:nvPr>
        </p:nvGraphicFramePr>
        <p:xfrm>
          <a:off x="6159500" y="1460500"/>
          <a:ext cx="5358765" cy="3381375"/>
        </p:xfrm>
        <a:graphic>
          <a:graphicData uri="http://schemas.openxmlformats.org/drawingml/2006/table">
            <a:tbl>
              <a:tblPr firstRow="1" bandRow="1">
                <a:tableStyleId>{5C22544A-7EE6-4342-B048-85BDC9FD1C3A}</a:tableStyleId>
              </a:tblPr>
              <a:tblGrid>
                <a:gridCol w="847090"/>
                <a:gridCol w="996315"/>
                <a:gridCol w="1014095"/>
                <a:gridCol w="1009650"/>
                <a:gridCol w="603885"/>
                <a:gridCol w="887730"/>
              </a:tblGrid>
              <a:tr h="742315">
                <a:tc>
                  <a:txBody>
                    <a:bodyPr/>
                    <a:p>
                      <a:pPr>
                        <a:buNone/>
                      </a:pPr>
                      <a:endParaRPr lang="zh-CN" altLang="en-US"/>
                    </a:p>
                  </a:txBody>
                  <a:tcPr>
                    <a:solidFill>
                      <a:schemeClr val="bg1">
                        <a:lumMod val="75000"/>
                      </a:schemeClr>
                    </a:solidFill>
                  </a:tcPr>
                </a:tc>
                <a:tc>
                  <a:txBody>
                    <a:bodyPr/>
                    <a:p>
                      <a:pPr>
                        <a:buNone/>
                      </a:pPr>
                      <a:r>
                        <a:rPr lang="zh-CN" altLang="en-US" sz="1200"/>
                        <a:t>Cumulative Return</a:t>
                      </a:r>
                      <a:endParaRPr lang="zh-CN" altLang="en-US" sz="1200"/>
                    </a:p>
                  </a:txBody>
                  <a:tcPr>
                    <a:solidFill>
                      <a:schemeClr val="bg1">
                        <a:lumMod val="75000"/>
                      </a:schemeClr>
                    </a:solidFill>
                  </a:tcPr>
                </a:tc>
                <a:tc>
                  <a:txBody>
                    <a:bodyPr/>
                    <a:p>
                      <a:pPr algn="l">
                        <a:buClrTx/>
                        <a:buSzTx/>
                        <a:buFontTx/>
                        <a:buNone/>
                      </a:pPr>
                      <a:r>
                        <a:rPr lang="zh-CN" altLang="en-US" sz="1200"/>
                        <a:t>Annualized Return</a:t>
                      </a:r>
                      <a:endParaRPr lang="zh-CN" altLang="en-US" sz="1200"/>
                    </a:p>
                  </a:txBody>
                  <a:tcPr>
                    <a:solidFill>
                      <a:schemeClr val="bg1">
                        <a:lumMod val="75000"/>
                      </a:schemeClr>
                    </a:solidFill>
                  </a:tcPr>
                </a:tc>
                <a:tc>
                  <a:txBody>
                    <a:bodyPr/>
                    <a:p>
                      <a:pPr algn="l">
                        <a:buClrTx/>
                        <a:buSzTx/>
                        <a:buFontTx/>
                        <a:buNone/>
                      </a:pPr>
                      <a:r>
                        <a:rPr lang="zh-CN" altLang="en-US" sz="1200"/>
                        <a:t>Annualized Volatility</a:t>
                      </a:r>
                      <a:endParaRPr lang="zh-CN" altLang="en-US" sz="1200"/>
                    </a:p>
                  </a:txBody>
                  <a:tcPr>
                    <a:solidFill>
                      <a:schemeClr val="bg1">
                        <a:lumMod val="75000"/>
                      </a:schemeClr>
                    </a:solidFill>
                  </a:tcPr>
                </a:tc>
                <a:tc>
                  <a:txBody>
                    <a:bodyPr/>
                    <a:p>
                      <a:pPr>
                        <a:buNone/>
                      </a:pPr>
                      <a:r>
                        <a:rPr lang="zh-CN" altLang="en-US" sz="1200"/>
                        <a:t>Sharp Rate</a:t>
                      </a:r>
                      <a:endParaRPr lang="zh-CN" altLang="en-US"/>
                    </a:p>
                  </a:txBody>
                  <a:tcPr>
                    <a:solidFill>
                      <a:schemeClr val="bg1">
                        <a:lumMod val="75000"/>
                      </a:schemeClr>
                    </a:solidFill>
                  </a:tcPr>
                </a:tc>
                <a:tc>
                  <a:txBody>
                    <a:bodyPr/>
                    <a:p>
                      <a:pPr algn="l">
                        <a:buClrTx/>
                        <a:buSzTx/>
                        <a:buFontTx/>
                        <a:buNone/>
                      </a:pPr>
                      <a:r>
                        <a:rPr lang="zh-CN" altLang="en-US" sz="1200"/>
                        <a:t>Maxdown</a:t>
                      </a:r>
                      <a:endParaRPr lang="zh-CN" altLang="en-US" sz="1200"/>
                    </a:p>
                  </a:txBody>
                  <a:tcPr>
                    <a:solidFill>
                      <a:schemeClr val="bg1">
                        <a:lumMod val="75000"/>
                      </a:schemeClr>
                    </a:solidFill>
                  </a:tcPr>
                </a:tc>
              </a:tr>
              <a:tr h="659765">
                <a:tc>
                  <a:txBody>
                    <a:bodyPr/>
                    <a:p>
                      <a:pPr algn="ctr">
                        <a:buNone/>
                      </a:pPr>
                      <a:r>
                        <a:rPr lang="en-US" altLang="zh-CN" sz="1200" b="1"/>
                        <a:t>EGARCH</a:t>
                      </a:r>
                      <a:endParaRPr lang="en-US" altLang="zh-CN" sz="1200" b="1"/>
                    </a:p>
                  </a:txBody>
                  <a:tcPr>
                    <a:solidFill>
                      <a:schemeClr val="bg1">
                        <a:lumMod val="85000"/>
                      </a:schemeClr>
                    </a:solidFill>
                  </a:tcPr>
                </a:tc>
                <a:tc>
                  <a:txBody>
                    <a:bodyPr/>
                    <a:p>
                      <a:pPr>
                        <a:buNone/>
                      </a:pPr>
                      <a:r>
                        <a:rPr lang="zh-CN" altLang="en-US"/>
                        <a:t>84.28%</a:t>
                      </a:r>
                      <a:endParaRPr lang="zh-CN" altLang="en-US"/>
                    </a:p>
                  </a:txBody>
                  <a:tcPr>
                    <a:solidFill>
                      <a:schemeClr val="bg1">
                        <a:lumMod val="85000"/>
                      </a:schemeClr>
                    </a:solidFill>
                  </a:tcPr>
                </a:tc>
                <a:tc>
                  <a:txBody>
                    <a:bodyPr/>
                    <a:p>
                      <a:pPr>
                        <a:buNone/>
                      </a:pPr>
                      <a:r>
                        <a:rPr lang="zh-CN" altLang="en-US"/>
                        <a:t>8.60%</a:t>
                      </a:r>
                      <a:endParaRPr lang="zh-CN" altLang="en-US"/>
                    </a:p>
                  </a:txBody>
                  <a:tcPr>
                    <a:solidFill>
                      <a:schemeClr val="bg1">
                        <a:lumMod val="85000"/>
                      </a:schemeClr>
                    </a:solidFill>
                  </a:tcPr>
                </a:tc>
                <a:tc>
                  <a:txBody>
                    <a:bodyPr/>
                    <a:p>
                      <a:pPr>
                        <a:buNone/>
                      </a:pPr>
                      <a:r>
                        <a:rPr lang="zh-CN" altLang="en-US"/>
                        <a:t>10.52%</a:t>
                      </a:r>
                      <a:endParaRPr lang="zh-CN" altLang="en-US"/>
                    </a:p>
                  </a:txBody>
                  <a:tcPr>
                    <a:solidFill>
                      <a:schemeClr val="bg1">
                        <a:lumMod val="85000"/>
                      </a:schemeClr>
                    </a:solidFill>
                  </a:tcPr>
                </a:tc>
                <a:tc>
                  <a:txBody>
                    <a:bodyPr/>
                    <a:p>
                      <a:pPr>
                        <a:buNone/>
                      </a:pPr>
                      <a:r>
                        <a:rPr lang="zh-CN" altLang="en-US"/>
                        <a:t>0.82</a:t>
                      </a:r>
                      <a:endParaRPr lang="zh-CN" altLang="en-US"/>
                    </a:p>
                  </a:txBody>
                  <a:tcPr>
                    <a:solidFill>
                      <a:schemeClr val="bg1">
                        <a:lumMod val="85000"/>
                      </a:schemeClr>
                    </a:solidFill>
                  </a:tcPr>
                </a:tc>
                <a:tc>
                  <a:txBody>
                    <a:bodyPr/>
                    <a:p>
                      <a:pPr>
                        <a:buNone/>
                      </a:pPr>
                      <a:r>
                        <a:rPr lang="zh-CN" altLang="en-US"/>
                        <a:t>20.10%</a:t>
                      </a:r>
                      <a:endParaRPr lang="zh-CN" altLang="en-US"/>
                    </a:p>
                  </a:txBody>
                  <a:tcPr>
                    <a:solidFill>
                      <a:schemeClr val="bg1">
                        <a:lumMod val="85000"/>
                      </a:schemeClr>
                    </a:solidFill>
                  </a:tcPr>
                </a:tc>
              </a:tr>
              <a:tr h="659765">
                <a:tc>
                  <a:txBody>
                    <a:bodyPr/>
                    <a:p>
                      <a:pPr algn="ctr">
                        <a:buNone/>
                      </a:pPr>
                      <a:r>
                        <a:rPr lang="en-US" altLang="zh-CN" sz="1200" b="1"/>
                        <a:t>GARCH</a:t>
                      </a:r>
                      <a:endParaRPr lang="en-US" altLang="zh-CN" sz="1200" b="1"/>
                    </a:p>
                  </a:txBody>
                  <a:tcPr>
                    <a:solidFill>
                      <a:schemeClr val="bg1">
                        <a:lumMod val="95000"/>
                      </a:schemeClr>
                    </a:solidFill>
                  </a:tcPr>
                </a:tc>
                <a:tc>
                  <a:txBody>
                    <a:bodyPr/>
                    <a:p>
                      <a:pPr>
                        <a:buNone/>
                      </a:pPr>
                      <a:r>
                        <a:rPr lang="zh-CN" altLang="en-US"/>
                        <a:t>77.69%</a:t>
                      </a:r>
                      <a:endParaRPr lang="zh-CN" altLang="en-US"/>
                    </a:p>
                  </a:txBody>
                  <a:tcPr>
                    <a:solidFill>
                      <a:schemeClr val="bg1">
                        <a:lumMod val="95000"/>
                      </a:schemeClr>
                    </a:solidFill>
                  </a:tcPr>
                </a:tc>
                <a:tc>
                  <a:txBody>
                    <a:bodyPr/>
                    <a:p>
                      <a:pPr>
                        <a:buNone/>
                      </a:pPr>
                      <a:r>
                        <a:rPr lang="zh-CN" altLang="en-US"/>
                        <a:t>8.07%</a:t>
                      </a:r>
                      <a:endParaRPr lang="zh-CN" altLang="en-US"/>
                    </a:p>
                  </a:txBody>
                  <a:tcPr>
                    <a:solidFill>
                      <a:schemeClr val="bg1">
                        <a:lumMod val="95000"/>
                      </a:schemeClr>
                    </a:solidFill>
                  </a:tcPr>
                </a:tc>
                <a:tc>
                  <a:txBody>
                    <a:bodyPr/>
                    <a:p>
                      <a:pPr>
                        <a:buNone/>
                      </a:pPr>
                      <a:r>
                        <a:rPr lang="zh-CN" altLang="en-US"/>
                        <a:t>10.83%</a:t>
                      </a:r>
                      <a:endParaRPr lang="zh-CN" altLang="en-US"/>
                    </a:p>
                  </a:txBody>
                  <a:tcPr>
                    <a:solidFill>
                      <a:schemeClr val="bg1">
                        <a:lumMod val="95000"/>
                      </a:schemeClr>
                    </a:solidFill>
                  </a:tcPr>
                </a:tc>
                <a:tc>
                  <a:txBody>
                    <a:bodyPr/>
                    <a:p>
                      <a:pPr>
                        <a:buNone/>
                      </a:pPr>
                      <a:r>
                        <a:rPr lang="zh-CN" altLang="en-US"/>
                        <a:t>0.74</a:t>
                      </a:r>
                      <a:endParaRPr lang="zh-CN" altLang="en-US"/>
                    </a:p>
                  </a:txBody>
                  <a:tcPr>
                    <a:solidFill>
                      <a:schemeClr val="bg1">
                        <a:lumMod val="95000"/>
                      </a:schemeClr>
                    </a:solidFill>
                  </a:tcPr>
                </a:tc>
                <a:tc>
                  <a:txBody>
                    <a:bodyPr/>
                    <a:p>
                      <a:pPr>
                        <a:buNone/>
                      </a:pPr>
                      <a:r>
                        <a:rPr lang="zh-CN" altLang="en-US"/>
                        <a:t>21.54%</a:t>
                      </a:r>
                      <a:endParaRPr lang="zh-CN" altLang="en-US"/>
                    </a:p>
                  </a:txBody>
                  <a:tcPr>
                    <a:solidFill>
                      <a:schemeClr val="bg1">
                        <a:lumMod val="95000"/>
                      </a:schemeClr>
                    </a:solidFill>
                  </a:tcPr>
                </a:tc>
              </a:tr>
              <a:tr h="660400">
                <a:tc>
                  <a:txBody>
                    <a:bodyPr/>
                    <a:p>
                      <a:pPr algn="ctr">
                        <a:buNone/>
                      </a:pPr>
                      <a:r>
                        <a:rPr lang="en-US" altLang="zh-CN" sz="1200" b="1"/>
                        <a:t>EWMA</a:t>
                      </a:r>
                      <a:endParaRPr lang="en-US" altLang="zh-CN" sz="1200" b="1"/>
                    </a:p>
                  </a:txBody>
                  <a:tcPr>
                    <a:solidFill>
                      <a:schemeClr val="bg1">
                        <a:lumMod val="85000"/>
                      </a:schemeClr>
                    </a:solidFill>
                  </a:tcPr>
                </a:tc>
                <a:tc>
                  <a:txBody>
                    <a:bodyPr/>
                    <a:p>
                      <a:pPr>
                        <a:buNone/>
                      </a:pPr>
                      <a:r>
                        <a:rPr lang="zh-CN" altLang="en-US"/>
                        <a:t>81.57%</a:t>
                      </a:r>
                      <a:endParaRPr lang="zh-CN" altLang="en-US"/>
                    </a:p>
                  </a:txBody>
                  <a:tcPr>
                    <a:solidFill>
                      <a:schemeClr val="bg1">
                        <a:lumMod val="85000"/>
                      </a:schemeClr>
                    </a:solidFill>
                  </a:tcPr>
                </a:tc>
                <a:tc>
                  <a:txBody>
                    <a:bodyPr/>
                    <a:p>
                      <a:pPr>
                        <a:buNone/>
                      </a:pPr>
                      <a:r>
                        <a:rPr lang="zh-CN" altLang="en-US"/>
                        <a:t>8.38</a:t>
                      </a:r>
                      <a:endParaRPr lang="zh-CN" altLang="en-US"/>
                    </a:p>
                  </a:txBody>
                  <a:tcPr>
                    <a:solidFill>
                      <a:schemeClr val="bg1">
                        <a:lumMod val="85000"/>
                      </a:schemeClr>
                    </a:solidFill>
                  </a:tcPr>
                </a:tc>
                <a:tc>
                  <a:txBody>
                    <a:bodyPr/>
                    <a:p>
                      <a:pPr>
                        <a:buNone/>
                      </a:pPr>
                      <a:r>
                        <a:rPr lang="zh-CN" altLang="en-US"/>
                        <a:t>10.19%</a:t>
                      </a:r>
                      <a:endParaRPr lang="zh-CN" altLang="en-US"/>
                    </a:p>
                  </a:txBody>
                  <a:tcPr>
                    <a:solidFill>
                      <a:schemeClr val="bg1">
                        <a:lumMod val="85000"/>
                      </a:schemeClr>
                    </a:solidFill>
                  </a:tcPr>
                </a:tc>
                <a:tc>
                  <a:txBody>
                    <a:bodyPr/>
                    <a:p>
                      <a:pPr>
                        <a:buNone/>
                      </a:pPr>
                      <a:r>
                        <a:rPr lang="zh-CN" altLang="en-US"/>
                        <a:t>0.82</a:t>
                      </a:r>
                      <a:endParaRPr lang="zh-CN" altLang="en-US"/>
                    </a:p>
                  </a:txBody>
                  <a:tcPr>
                    <a:solidFill>
                      <a:schemeClr val="bg1">
                        <a:lumMod val="85000"/>
                      </a:schemeClr>
                    </a:solidFill>
                  </a:tcPr>
                </a:tc>
                <a:tc>
                  <a:txBody>
                    <a:bodyPr/>
                    <a:p>
                      <a:pPr>
                        <a:buNone/>
                      </a:pPr>
                      <a:r>
                        <a:rPr lang="zh-CN" altLang="en-US"/>
                        <a:t>19.76%</a:t>
                      </a:r>
                      <a:endParaRPr lang="zh-CN" altLang="en-US"/>
                    </a:p>
                  </a:txBody>
                  <a:tcPr>
                    <a:solidFill>
                      <a:schemeClr val="bg1">
                        <a:lumMod val="85000"/>
                      </a:schemeClr>
                    </a:solidFill>
                  </a:tcPr>
                </a:tc>
              </a:tr>
              <a:tr h="659130">
                <a:tc>
                  <a:txBody>
                    <a:bodyPr/>
                    <a:p>
                      <a:pPr algn="ctr">
                        <a:buNone/>
                      </a:pPr>
                      <a:r>
                        <a:rPr lang="en-US" altLang="zh-CN" sz="1200" b="1"/>
                        <a:t>GARCH-LSTM</a:t>
                      </a:r>
                      <a:endParaRPr lang="en-US" altLang="zh-CN" sz="1200" b="1"/>
                    </a:p>
                  </a:txBody>
                  <a:tcPr>
                    <a:solidFill>
                      <a:schemeClr val="bg1">
                        <a:lumMod val="95000"/>
                      </a:schemeClr>
                    </a:solidFill>
                  </a:tcPr>
                </a:tc>
                <a:tc>
                  <a:txBody>
                    <a:bodyPr/>
                    <a:p>
                      <a:pPr>
                        <a:buNone/>
                      </a:pPr>
                      <a:r>
                        <a:rPr lang="zh-CN" altLang="en-US"/>
                        <a:t>98.55%</a:t>
                      </a:r>
                      <a:endParaRPr lang="zh-CN" altLang="en-US"/>
                    </a:p>
                  </a:txBody>
                  <a:tcPr>
                    <a:solidFill>
                      <a:schemeClr val="bg1">
                        <a:lumMod val="95000"/>
                      </a:schemeClr>
                    </a:solidFill>
                  </a:tcPr>
                </a:tc>
                <a:tc>
                  <a:txBody>
                    <a:bodyPr/>
                    <a:p>
                      <a:pPr>
                        <a:buNone/>
                      </a:pPr>
                      <a:r>
                        <a:rPr lang="zh-CN" altLang="en-US"/>
                        <a:t>9.70%</a:t>
                      </a:r>
                      <a:endParaRPr lang="zh-CN" altLang="en-US"/>
                    </a:p>
                  </a:txBody>
                  <a:tcPr>
                    <a:solidFill>
                      <a:schemeClr val="bg1">
                        <a:lumMod val="95000"/>
                      </a:schemeClr>
                    </a:solidFill>
                  </a:tcPr>
                </a:tc>
                <a:tc>
                  <a:txBody>
                    <a:bodyPr/>
                    <a:p>
                      <a:pPr>
                        <a:buNone/>
                      </a:pPr>
                      <a:r>
                        <a:rPr lang="zh-CN" altLang="en-US"/>
                        <a:t>10.43%</a:t>
                      </a:r>
                      <a:endParaRPr lang="zh-CN" altLang="en-US"/>
                    </a:p>
                  </a:txBody>
                  <a:tcPr>
                    <a:solidFill>
                      <a:schemeClr val="bg1">
                        <a:lumMod val="95000"/>
                      </a:schemeClr>
                    </a:solidFill>
                  </a:tcPr>
                </a:tc>
                <a:tc>
                  <a:txBody>
                    <a:bodyPr/>
                    <a:p>
                      <a:pPr>
                        <a:buNone/>
                      </a:pPr>
                      <a:r>
                        <a:rPr lang="zh-CN" altLang="en-US"/>
                        <a:t>0.93</a:t>
                      </a:r>
                      <a:endParaRPr lang="zh-CN" altLang="en-US"/>
                    </a:p>
                  </a:txBody>
                  <a:tcPr>
                    <a:solidFill>
                      <a:schemeClr val="bg1">
                        <a:lumMod val="95000"/>
                      </a:schemeClr>
                    </a:solidFill>
                  </a:tcPr>
                </a:tc>
                <a:tc>
                  <a:txBody>
                    <a:bodyPr/>
                    <a:p>
                      <a:pPr>
                        <a:buNone/>
                      </a:pPr>
                      <a:r>
                        <a:rPr lang="zh-CN" altLang="en-US"/>
                        <a:t>15.22%</a:t>
                      </a:r>
                      <a:endParaRPr lang="zh-CN" altLang="en-US"/>
                    </a:p>
                  </a:txBody>
                  <a:tcPr>
                    <a:solidFill>
                      <a:schemeClr val="bg1">
                        <a:lumMod val="95000"/>
                      </a:schemeClr>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83100" y="775163"/>
            <a:ext cx="6798810" cy="120032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7200" b="1" i="1" u="none" kern="1200" cap="none" spc="0" normalizeH="0" baseline="0" noProof="0" dirty="0">
                <a:ln>
                  <a:noFill/>
                </a:ln>
                <a:solidFill>
                  <a:schemeClr val="accent1">
                    <a:lumMod val="75000"/>
                  </a:schemeClr>
                </a:solidFill>
                <a:uLnTx/>
                <a:uFillTx/>
                <a:latin typeface="微软雅黑" panose="020B0503020204020204" pitchFamily="34" charset="-122"/>
                <a:ea typeface="微软雅黑" panose="020B0503020204020204" pitchFamily="34" charset="-122"/>
                <a:cs typeface="+mn-cs"/>
              </a:rPr>
              <a:t>THANK YOU!</a:t>
            </a:r>
            <a:endParaRPr kumimoji="0" lang="en-US" altLang="zh-CN" sz="7200" b="1" i="1" u="none" kern="1200" cap="none" spc="0" normalizeH="0" baseline="0" noProof="0" dirty="0">
              <a:ln>
                <a:noFill/>
              </a:ln>
              <a:solidFill>
                <a:schemeClr val="accent1">
                  <a:lumMod val="75000"/>
                </a:schemeClr>
              </a:solidFill>
              <a:uLnTx/>
              <a:uFillTx/>
              <a:latin typeface="微软雅黑" panose="020B0503020204020204" pitchFamily="34" charset="-122"/>
              <a:ea typeface="微软雅黑" panose="020B0503020204020204" pitchFamily="34" charset="-122"/>
              <a:cs typeface="+mn-cs"/>
            </a:endParaRPr>
          </a:p>
        </p:txBody>
      </p:sp>
      <p:cxnSp>
        <p:nvCxnSpPr>
          <p:cNvPr id="9" name="直接连接符 8"/>
          <p:cNvCxnSpPr/>
          <p:nvPr/>
        </p:nvCxnSpPr>
        <p:spPr>
          <a:xfrm flipH="1">
            <a:off x="7443792" y="2859155"/>
            <a:ext cx="686749" cy="686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1376664" y="-287654"/>
            <a:ext cx="815336" cy="1268063"/>
            <a:chOff x="11507813" y="3977730"/>
            <a:chExt cx="684187" cy="1064092"/>
          </a:xfrm>
        </p:grpSpPr>
        <p:cxnSp>
          <p:nvCxnSpPr>
            <p:cNvPr id="11" name="直接连接符 10"/>
            <p:cNvCxnSpPr/>
            <p:nvPr/>
          </p:nvCxnSpPr>
          <p:spPr>
            <a:xfrm flipH="1">
              <a:off x="11507813" y="3977730"/>
              <a:ext cx="684187" cy="6841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1507813" y="4697359"/>
              <a:ext cx="344463" cy="3444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p:nvPr/>
        </p:nvCxnSpPr>
        <p:spPr>
          <a:xfrm flipH="1">
            <a:off x="8235719" y="2811180"/>
            <a:ext cx="458400" cy="458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933192" y="848600"/>
            <a:ext cx="4132111" cy="5160800"/>
            <a:chOff x="911225" y="871684"/>
            <a:chExt cx="4132111" cy="5160800"/>
          </a:xfrm>
        </p:grpSpPr>
        <p:sp>
          <p:nvSpPr>
            <p:cNvPr id="11" name="矩形 10"/>
            <p:cNvSpPr/>
            <p:nvPr/>
          </p:nvSpPr>
          <p:spPr>
            <a:xfrm>
              <a:off x="911225" y="871684"/>
              <a:ext cx="3653830" cy="4787836"/>
            </a:xfrm>
            <a:prstGeom prst="rect">
              <a:avLst/>
            </a:prstGeom>
            <a:noFill/>
            <a:ln w="15875">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1274984" y="1244647"/>
              <a:ext cx="3668491" cy="4787837"/>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877242" y="2648189"/>
              <a:ext cx="3009265"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charset="0"/>
                  <a:ea typeface="微软雅黑" panose="020B0503020204020204" pitchFamily="34" charset="-122"/>
                  <a:cs typeface="Times New Roman" panose="02020603050405020304" charset="0"/>
                  <a:sym typeface="方正悠黑体加粗" panose="02010600010101010101" charset="-122"/>
                </a:rPr>
                <a:t>CONTENTS</a:t>
              </a:r>
              <a:endParaRPr kumimoji="0" lang="en-US" altLang="zh-CN"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charset="0"/>
                <a:ea typeface="微软雅黑" panose="020B0503020204020204" pitchFamily="34" charset="-122"/>
                <a:cs typeface="Times New Roman" panose="02020603050405020304" charset="0"/>
                <a:sym typeface="方正悠黑体加粗" panose="02010600010101010101" charset="-122"/>
              </a:endParaRPr>
            </a:p>
          </p:txBody>
        </p:sp>
        <p:sp>
          <p:nvSpPr>
            <p:cNvPr id="14" name="文本框 13"/>
            <p:cNvSpPr txBox="1"/>
            <p:nvPr/>
          </p:nvSpPr>
          <p:spPr>
            <a:xfrm>
              <a:off x="1426392" y="1281714"/>
              <a:ext cx="81280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latin typeface="方正细黑一_GBK" panose="02000000000000000000" charset="-122"/>
                  <a:ea typeface="方正细黑一_GBK" panose="02000000000000000000" charset="-122"/>
                  <a:cs typeface="+mn-cs"/>
                </a:rPr>
                <a:t>+</a:t>
              </a:r>
              <a:endParaRPr kumimoji="0" lang="zh-CN" altLang="en-US" sz="4800" b="0" i="0" u="none" strike="noStrike" kern="1200" cap="none" spc="0" normalizeH="0" baseline="0" noProof="0" dirty="0">
                <a:ln>
                  <a:noFill/>
                </a:ln>
                <a:solidFill>
                  <a:prstClr val="white"/>
                </a:solidFill>
                <a:effectLst/>
                <a:uLnTx/>
                <a:uFillTx/>
                <a:latin typeface="方正细黑一_GBK" panose="02000000000000000000" charset="-122"/>
                <a:ea typeface="方正细黑一_GBK" panose="02000000000000000000" charset="-122"/>
                <a:cs typeface="+mn-cs"/>
              </a:endParaRPr>
            </a:p>
          </p:txBody>
        </p:sp>
        <p:sp>
          <p:nvSpPr>
            <p:cNvPr id="15" name="文本框 14"/>
            <p:cNvSpPr txBox="1"/>
            <p:nvPr/>
          </p:nvSpPr>
          <p:spPr>
            <a:xfrm>
              <a:off x="4230536" y="5176562"/>
              <a:ext cx="81280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latin typeface="方正细黑一_GBK" panose="02000000000000000000" charset="-122"/>
                  <a:ea typeface="方正细黑一_GBK" panose="02000000000000000000" charset="-122"/>
                  <a:cs typeface="+mn-cs"/>
                </a:rPr>
                <a:t>+</a:t>
              </a:r>
              <a:endParaRPr kumimoji="0" lang="zh-CN" altLang="en-US" sz="4800" b="0" i="0" u="none" strike="noStrike" kern="1200" cap="none" spc="0" normalizeH="0" baseline="0" noProof="0" dirty="0">
                <a:ln>
                  <a:noFill/>
                </a:ln>
                <a:solidFill>
                  <a:prstClr val="white"/>
                </a:solidFill>
                <a:effectLst/>
                <a:uLnTx/>
                <a:uFillTx/>
                <a:latin typeface="方正细黑一_GBK" panose="02000000000000000000" charset="-122"/>
                <a:ea typeface="方正细黑一_GBK" panose="02000000000000000000" charset="-122"/>
                <a:cs typeface="+mn-cs"/>
              </a:endParaRPr>
            </a:p>
          </p:txBody>
        </p:sp>
      </p:grpSp>
      <p:grpSp>
        <p:nvGrpSpPr>
          <p:cNvPr id="5" name="组合 4"/>
          <p:cNvGrpSpPr/>
          <p:nvPr/>
        </p:nvGrpSpPr>
        <p:grpSpPr>
          <a:xfrm>
            <a:off x="482763" y="3396475"/>
            <a:ext cx="2603377" cy="3240775"/>
            <a:chOff x="2743436" y="3187548"/>
            <a:chExt cx="2238188" cy="2786176"/>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43436" y="3652190"/>
              <a:ext cx="2238188" cy="2321534"/>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736915" y="3187548"/>
              <a:ext cx="414000" cy="1079934"/>
            </a:xfrm>
            <a:prstGeom prst="rect">
              <a:avLst/>
            </a:prstGeom>
          </p:spPr>
        </p:pic>
      </p:grpSp>
      <p:grpSp>
        <p:nvGrpSpPr>
          <p:cNvPr id="19" name="组合 18"/>
          <p:cNvGrpSpPr/>
          <p:nvPr/>
        </p:nvGrpSpPr>
        <p:grpSpPr>
          <a:xfrm>
            <a:off x="5933493" y="1763000"/>
            <a:ext cx="5394731" cy="3705827"/>
            <a:chOff x="6485696" y="1180816"/>
            <a:chExt cx="5394731" cy="3705827"/>
          </a:xfrm>
        </p:grpSpPr>
        <p:grpSp>
          <p:nvGrpSpPr>
            <p:cNvPr id="20" name="组合 19"/>
            <p:cNvGrpSpPr/>
            <p:nvPr/>
          </p:nvGrpSpPr>
          <p:grpSpPr>
            <a:xfrm>
              <a:off x="6519486" y="1180816"/>
              <a:ext cx="5207635" cy="1090785"/>
              <a:chOff x="1396377" y="2917378"/>
              <a:chExt cx="5207635" cy="1090785"/>
            </a:xfrm>
          </p:grpSpPr>
          <p:sp>
            <p:nvSpPr>
              <p:cNvPr id="39" name="文本框 38"/>
              <p:cNvSpPr txBox="1"/>
              <p:nvPr/>
            </p:nvSpPr>
            <p:spPr>
              <a:xfrm>
                <a:off x="2818777" y="3093273"/>
                <a:ext cx="3785235" cy="914890"/>
              </a:xfrm>
              <a:prstGeom prst="rect">
                <a:avLst/>
              </a:prstGeom>
              <a:noFill/>
            </p:spPr>
            <p:txBody>
              <a:bodyPr wrap="square" rtlCol="0">
                <a:spAutoFit/>
              </a:bodyPr>
              <a:lstStyle/>
              <a:p>
                <a:pPr lvl="0">
                  <a:defRPr/>
                </a:pPr>
                <a:r>
                  <a:rPr kumimoji="0" lang="en-US" altLang="zh-CN" sz="3200" b="1" i="0" u="none" strike="noStrike" kern="1200" cap="none" spc="40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BACKGROUND</a:t>
                </a:r>
                <a:endParaRPr kumimoji="0" lang="en-US" altLang="zh-CN" sz="3200" b="1" i="0" u="none" strike="noStrike" kern="1200" cap="none" spc="40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grpSp>
            <p:nvGrpSpPr>
              <p:cNvPr id="40" name="组合 39"/>
              <p:cNvGrpSpPr/>
              <p:nvPr/>
            </p:nvGrpSpPr>
            <p:grpSpPr>
              <a:xfrm>
                <a:off x="1396377" y="2917378"/>
                <a:ext cx="1692275" cy="952500"/>
                <a:chOff x="-616448" y="2453974"/>
                <a:chExt cx="1692275" cy="952500"/>
              </a:xfrm>
            </p:grpSpPr>
            <p:sp>
              <p:nvSpPr>
                <p:cNvPr id="42" name="文本框 41"/>
                <p:cNvSpPr txBox="1"/>
                <p:nvPr/>
              </p:nvSpPr>
              <p:spPr>
                <a:xfrm>
                  <a:off x="-616448" y="2629750"/>
                  <a:ext cx="1692275"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3F3F44"/>
                      </a:solidFill>
                      <a:effectLst/>
                      <a:uLnTx/>
                      <a:uFillTx/>
                      <a:latin typeface="微软雅黑" panose="020B0503020204020204" pitchFamily="34" charset="-122"/>
                      <a:ea typeface="微软雅黑" panose="020B0503020204020204" pitchFamily="34" charset="-122"/>
                      <a:cs typeface="+mn-cs"/>
                    </a:rPr>
                    <a:t>01</a:t>
                  </a:r>
                  <a:endParaRPr kumimoji="0" lang="en-US" altLang="zh-CN" sz="3600" b="1" i="0" u="none" strike="noStrike" kern="1200" cap="none" spc="0" normalizeH="0" baseline="0" noProof="0" dirty="0">
                    <a:ln>
                      <a:noFill/>
                    </a:ln>
                    <a:solidFill>
                      <a:srgbClr val="3F3F44"/>
                    </a:solidFill>
                    <a:effectLst/>
                    <a:uLnTx/>
                    <a:uFillTx/>
                    <a:latin typeface="微软雅黑" panose="020B0503020204020204" pitchFamily="34" charset="-122"/>
                    <a:ea typeface="微软雅黑" panose="020B0503020204020204" pitchFamily="34" charset="-122"/>
                    <a:cs typeface="+mn-cs"/>
                  </a:endParaRPr>
                </a:p>
              </p:txBody>
            </p:sp>
            <p:sp>
              <p:nvSpPr>
                <p:cNvPr id="43" name="矩形 42"/>
                <p:cNvSpPr/>
                <p:nvPr/>
              </p:nvSpPr>
              <p:spPr>
                <a:xfrm>
                  <a:off x="-275589" y="2453974"/>
                  <a:ext cx="952500" cy="952500"/>
                </a:xfrm>
                <a:prstGeom prst="rect">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宋体" panose="02010600030101010101" pitchFamily="2" charset="-122"/>
                  </a:endParaRPr>
                </a:p>
              </p:txBody>
            </p:sp>
          </p:grpSp>
        </p:grpSp>
        <p:grpSp>
          <p:nvGrpSpPr>
            <p:cNvPr id="21" name="组合 20"/>
            <p:cNvGrpSpPr/>
            <p:nvPr/>
          </p:nvGrpSpPr>
          <p:grpSpPr>
            <a:xfrm>
              <a:off x="6490458" y="2559658"/>
              <a:ext cx="5351551" cy="952500"/>
              <a:chOff x="7112185" y="2890850"/>
              <a:chExt cx="5351551" cy="952500"/>
            </a:xfrm>
          </p:grpSpPr>
          <p:sp>
            <p:nvSpPr>
              <p:cNvPr id="34" name="文本框 33"/>
              <p:cNvSpPr txBox="1"/>
              <p:nvPr/>
            </p:nvSpPr>
            <p:spPr>
              <a:xfrm>
                <a:off x="8538583" y="3066860"/>
                <a:ext cx="3925153" cy="583565"/>
              </a:xfrm>
              <a:prstGeom prst="rect">
                <a:avLst/>
              </a:prstGeom>
              <a:noFill/>
            </p:spPr>
            <p:txBody>
              <a:bodyPr wrap="square" rtlCol="0">
                <a:spAutoFit/>
              </a:bodyPr>
              <a:lstStyle/>
              <a:p>
                <a:pPr lvl="0">
                  <a:defRPr/>
                </a:pPr>
                <a:r>
                  <a:rPr kumimoji="0" lang="en-US" altLang="zh-CN" sz="3200" b="1" i="0" u="none" strike="noStrike" kern="1200" cap="none" spc="40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RISK PARITY</a:t>
                </a:r>
                <a:endParaRPr kumimoji="0" lang="en-US" altLang="zh-CN" sz="3200" b="1" i="0" u="none" strike="noStrike" kern="1200" cap="none" spc="40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grpSp>
            <p:nvGrpSpPr>
              <p:cNvPr id="35" name="组合 34"/>
              <p:cNvGrpSpPr/>
              <p:nvPr/>
            </p:nvGrpSpPr>
            <p:grpSpPr>
              <a:xfrm>
                <a:off x="7112185" y="2890850"/>
                <a:ext cx="1692275" cy="952500"/>
                <a:chOff x="-645476" y="2453974"/>
                <a:chExt cx="1692275" cy="952500"/>
              </a:xfrm>
            </p:grpSpPr>
            <p:sp>
              <p:nvSpPr>
                <p:cNvPr id="37" name="文本框 36"/>
                <p:cNvSpPr txBox="1"/>
                <p:nvPr/>
              </p:nvSpPr>
              <p:spPr>
                <a:xfrm>
                  <a:off x="-645476" y="2629750"/>
                  <a:ext cx="1692275" cy="645160"/>
                </a:xfrm>
                <a:prstGeom prst="rect">
                  <a:avLst/>
                </a:prstGeom>
                <a:noFill/>
              </p:spPr>
              <p:txBody>
                <a:bodyPr wrap="square" rtlCol="0">
                  <a:spAutoFit/>
                </a:bodyPr>
                <a:lstStyle>
                  <a:defPPr>
                    <a:defRPr lang="zh-CN"/>
                  </a:defPPr>
                  <a:lvl1pPr lvl="0" algn="ctr">
                    <a:defRPr sz="3600">
                      <a:solidFill>
                        <a:srgbClr val="427AB7"/>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3F3F44"/>
                      </a:solidFill>
                      <a:effectLst/>
                      <a:uLnTx/>
                      <a:uFillTx/>
                      <a:latin typeface="微软雅黑" panose="020B0503020204020204" pitchFamily="34" charset="-122"/>
                      <a:ea typeface="微软雅黑" panose="020B0503020204020204" pitchFamily="34" charset="-122"/>
                      <a:cs typeface="+mn-cs"/>
                    </a:rPr>
                    <a:t>02</a:t>
                  </a:r>
                  <a:endParaRPr kumimoji="0" lang="en-US" altLang="zh-CN" sz="3600" b="1" i="0" u="none" strike="noStrike" kern="1200" cap="none" spc="0" normalizeH="0" baseline="0" noProof="0" dirty="0">
                    <a:ln>
                      <a:noFill/>
                    </a:ln>
                    <a:solidFill>
                      <a:srgbClr val="3F3F44"/>
                    </a:solidFill>
                    <a:effectLst/>
                    <a:uLnTx/>
                    <a:uFillTx/>
                    <a:latin typeface="微软雅黑" panose="020B0503020204020204" pitchFamily="34" charset="-122"/>
                    <a:ea typeface="微软雅黑" panose="020B0503020204020204" pitchFamily="34" charset="-122"/>
                    <a:cs typeface="+mn-cs"/>
                  </a:endParaRPr>
                </a:p>
              </p:txBody>
            </p:sp>
            <p:sp>
              <p:nvSpPr>
                <p:cNvPr id="38" name="矩形 37"/>
                <p:cNvSpPr/>
                <p:nvPr/>
              </p:nvSpPr>
              <p:spPr>
                <a:xfrm>
                  <a:off x="-275589" y="2453974"/>
                  <a:ext cx="952500" cy="952500"/>
                </a:xfrm>
                <a:prstGeom prst="rect">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grpSp>
        <p:grpSp>
          <p:nvGrpSpPr>
            <p:cNvPr id="22" name="组合 21"/>
            <p:cNvGrpSpPr/>
            <p:nvPr/>
          </p:nvGrpSpPr>
          <p:grpSpPr>
            <a:xfrm>
              <a:off x="6485696" y="3934143"/>
              <a:ext cx="5394731" cy="952500"/>
              <a:chOff x="1382494" y="4561515"/>
              <a:chExt cx="5394731" cy="952500"/>
            </a:xfrm>
          </p:grpSpPr>
          <p:sp>
            <p:nvSpPr>
              <p:cNvPr id="29" name="文本框 28"/>
              <p:cNvSpPr txBox="1"/>
              <p:nvPr/>
            </p:nvSpPr>
            <p:spPr>
              <a:xfrm>
                <a:off x="2852072" y="4692713"/>
                <a:ext cx="3925153" cy="583565"/>
              </a:xfrm>
              <a:prstGeom prst="rect">
                <a:avLst/>
              </a:prstGeom>
              <a:noFill/>
            </p:spPr>
            <p:txBody>
              <a:bodyPr wrap="square" rtlCol="0">
                <a:spAutoFit/>
              </a:bodyPr>
              <a:lstStyle/>
              <a:p>
                <a:pPr lvl="0">
                  <a:defRPr/>
                </a:pPr>
                <a:r>
                  <a:rPr lang="en-US" altLang="zh-CN" sz="3200" b="1" spc="400" dirty="0">
                    <a:solidFill>
                      <a:srgbClr val="595959"/>
                    </a:solidFill>
                    <a:latin typeface="微软雅黑" panose="020B0503020204020204" pitchFamily="34" charset="-122"/>
                    <a:ea typeface="微软雅黑" panose="020B0503020204020204" pitchFamily="34" charset="-122"/>
                  </a:rPr>
                  <a:t>IMPROVMENT</a:t>
                </a:r>
                <a:endParaRPr lang="en-US" altLang="zh-CN" sz="3200" b="1" spc="400" dirty="0">
                  <a:solidFill>
                    <a:srgbClr val="595959"/>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382494" y="4561515"/>
                <a:ext cx="1692275" cy="952500"/>
                <a:chOff x="-645476" y="2453974"/>
                <a:chExt cx="1692275" cy="952500"/>
              </a:xfrm>
            </p:grpSpPr>
            <p:sp>
              <p:nvSpPr>
                <p:cNvPr id="32" name="文本框 31"/>
                <p:cNvSpPr txBox="1"/>
                <p:nvPr/>
              </p:nvSpPr>
              <p:spPr>
                <a:xfrm>
                  <a:off x="-645476" y="2629750"/>
                  <a:ext cx="1692275" cy="645160"/>
                </a:xfrm>
                <a:prstGeom prst="rect">
                  <a:avLst/>
                </a:prstGeom>
                <a:noFill/>
              </p:spPr>
              <p:txBody>
                <a:bodyPr wrap="square" rtlCol="0">
                  <a:spAutoFit/>
                </a:bodyPr>
                <a:lstStyle>
                  <a:defPPr>
                    <a:defRPr lang="zh-CN"/>
                  </a:defPPr>
                  <a:lvl1pPr lvl="0" algn="ctr">
                    <a:defRPr sz="3600">
                      <a:solidFill>
                        <a:srgbClr val="427AB7"/>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3F3F44"/>
                      </a:solidFill>
                      <a:effectLst/>
                      <a:uLnTx/>
                      <a:uFillTx/>
                      <a:latin typeface="微软雅黑" panose="020B0503020204020204" pitchFamily="34" charset="-122"/>
                      <a:ea typeface="微软雅黑" panose="020B0503020204020204" pitchFamily="34" charset="-122"/>
                      <a:cs typeface="+mn-cs"/>
                    </a:rPr>
                    <a:t>03</a:t>
                  </a:r>
                  <a:endParaRPr kumimoji="0" lang="en-US" altLang="zh-CN" sz="3600" b="1" i="0" u="none" strike="noStrike" kern="1200" cap="none" spc="0" normalizeH="0" baseline="0" noProof="0" dirty="0">
                    <a:ln>
                      <a:noFill/>
                    </a:ln>
                    <a:solidFill>
                      <a:srgbClr val="3F3F44"/>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275589" y="2453974"/>
                  <a:ext cx="952500" cy="952500"/>
                </a:xfrm>
                <a:prstGeom prst="rect">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grpSp>
        </p:grpSp>
      </p:grpSp>
      <p:sp>
        <p:nvSpPr>
          <p:cNvPr id="44" name="矩形 43"/>
          <p:cNvSpPr/>
          <p:nvPr/>
        </p:nvSpPr>
        <p:spPr>
          <a:xfrm rot="669836">
            <a:off x="11646886" y="-1627729"/>
            <a:ext cx="2890684" cy="2890684"/>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rot="4028090">
            <a:off x="11842430" y="5559610"/>
            <a:ext cx="2890684" cy="2890684"/>
          </a:xfrm>
          <a:prstGeom prst="rect">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剪去对角的矩形 8"/>
          <p:cNvSpPr/>
          <p:nvPr/>
        </p:nvSpPr>
        <p:spPr>
          <a:xfrm>
            <a:off x="1283368" y="822158"/>
            <a:ext cx="9753600" cy="5213684"/>
          </a:xfrm>
          <a:prstGeom prst="snip2DiagRect">
            <a:avLst>
              <a:gd name="adj1" fmla="val 0"/>
              <a:gd name="adj2" fmla="val 7174"/>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732331" y="2026770"/>
            <a:ext cx="4727338" cy="2523049"/>
            <a:chOff x="3732331" y="2023140"/>
            <a:chExt cx="4727338" cy="2523049"/>
          </a:xfrm>
        </p:grpSpPr>
        <p:grpSp>
          <p:nvGrpSpPr>
            <p:cNvPr id="5" name="组合 4"/>
            <p:cNvGrpSpPr/>
            <p:nvPr/>
          </p:nvGrpSpPr>
          <p:grpSpPr>
            <a:xfrm>
              <a:off x="4157696" y="2023140"/>
              <a:ext cx="3846479" cy="1650720"/>
              <a:chOff x="4157696" y="1663907"/>
              <a:chExt cx="3846479" cy="1650720"/>
            </a:xfrm>
          </p:grpSpPr>
          <p:sp>
            <p:nvSpPr>
              <p:cNvPr id="9" name="矩形 8"/>
              <p:cNvSpPr/>
              <p:nvPr/>
            </p:nvSpPr>
            <p:spPr>
              <a:xfrm>
                <a:off x="4306695" y="1848572"/>
                <a:ext cx="3578608"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20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PART ONE</a:t>
                </a:r>
                <a:endParaRPr kumimoji="0" lang="zh-CN" altLang="en-US" sz="4800" b="1" i="0" u="none" strike="noStrike" kern="1200" cap="none" spc="20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0" name="等腰三角形 9"/>
              <p:cNvSpPr/>
              <p:nvPr/>
            </p:nvSpPr>
            <p:spPr>
              <a:xfrm rot="10800000">
                <a:off x="5973050" y="3102645"/>
                <a:ext cx="245899" cy="2119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悠黑体加粗" panose="02010600010101010101" charset="-122"/>
                  <a:ea typeface="方正悠黑体加粗" panose="02010600010101010101" charset="-122"/>
                  <a:cs typeface="+mn-cs"/>
                </a:endParaRPr>
              </a:p>
            </p:txBody>
          </p:sp>
          <p:sp>
            <p:nvSpPr>
              <p:cNvPr id="11" name="矩形 10"/>
              <p:cNvSpPr/>
              <p:nvPr/>
            </p:nvSpPr>
            <p:spPr>
              <a:xfrm>
                <a:off x="4157696" y="1663907"/>
                <a:ext cx="3846479" cy="120032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方正悠黑体加粗" panose="02010600010101010101" charset="-122"/>
                  <a:ea typeface="方正悠黑体加粗" panose="02010600010101010101" charset="-122"/>
                  <a:cs typeface="+mn-cs"/>
                </a:endParaRPr>
              </a:p>
            </p:txBody>
          </p:sp>
        </p:grpSp>
        <p:sp>
          <p:nvSpPr>
            <p:cNvPr id="7" name="文本框 6"/>
            <p:cNvSpPr txBox="1"/>
            <p:nvPr/>
          </p:nvSpPr>
          <p:spPr>
            <a:xfrm>
              <a:off x="3732331" y="3839434"/>
              <a:ext cx="4727338" cy="706755"/>
            </a:xfrm>
            <a:prstGeom prst="rect">
              <a:avLst/>
            </a:prstGeom>
            <a:noFill/>
          </p:spPr>
          <p:txBody>
            <a:bodyPr wrap="square" rtlCol="0">
              <a:spAutoFit/>
            </a:bodyPr>
            <a:lstStyle/>
            <a:p>
              <a:pPr lvl="0">
                <a:defRPr/>
              </a:pPr>
              <a:r>
                <a:rPr lang="en-US" altLang="zh-CN" sz="4000" b="1" spc="400" noProof="0" dirty="0">
                  <a:ln>
                    <a:noFill/>
                  </a:ln>
                  <a:solidFill>
                    <a:srgbClr val="595959"/>
                  </a:solidFill>
                  <a:effectLst/>
                  <a:uLnTx/>
                  <a:uFillTx/>
                  <a:latin typeface="微软雅黑" panose="020B0503020204020204" pitchFamily="34" charset="-122"/>
                  <a:ea typeface="微软雅黑" panose="020B0503020204020204" pitchFamily="34" charset="-122"/>
                  <a:sym typeface="+mn-ea"/>
                </a:rPr>
                <a:t>BACKGROUND</a:t>
              </a:r>
              <a:endParaRPr lang="en-US" altLang="zh-CN" sz="4000" b="1" spc="400" noProof="0" dirty="0">
                <a:ln>
                  <a:noFill/>
                </a:ln>
                <a:solidFill>
                  <a:srgbClr val="595959"/>
                </a:solidFill>
                <a:effectLst/>
                <a:uLnTx/>
                <a:uFillTx/>
                <a:latin typeface="微软雅黑" panose="020B0503020204020204" pitchFamily="34" charset="-122"/>
                <a:ea typeface="微软雅黑" panose="020B0503020204020204" pitchFamily="34" charset="-122"/>
                <a:sym typeface="+mn-ea"/>
              </a:endParaRPr>
            </a:p>
          </p:txBody>
        </p:sp>
      </p:gr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18554" y="3465508"/>
            <a:ext cx="2219950" cy="30984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708660" y="1350010"/>
            <a:ext cx="4860290" cy="4157980"/>
          </a:xfrm>
          <a:prstGeom prst="rect">
            <a:avLst/>
          </a:prstGeom>
        </p:spPr>
      </p:pic>
      <p:sp>
        <p:nvSpPr>
          <p:cNvPr id="2" name="文本框 1"/>
          <p:cNvSpPr txBox="1"/>
          <p:nvPr/>
        </p:nvSpPr>
        <p:spPr>
          <a:xfrm>
            <a:off x="6304915" y="927735"/>
            <a:ext cx="5256530" cy="2249170"/>
          </a:xfrm>
          <a:prstGeom prst="rect">
            <a:avLst/>
          </a:prstGeom>
          <a:noFill/>
        </p:spPr>
        <p:txBody>
          <a:bodyPr wrap="square" rtlCol="0" anchor="t">
            <a:spAutoFit/>
          </a:bodyPr>
          <a:p>
            <a:pPr marL="0" marR="0" lvl="0" indent="0" algn="l" defTabSz="914400" rtl="0" eaLnBrk="1" fontAlgn="auto" latinLnBrk="0" hangingPunct="1">
              <a:lnSpc>
                <a:spcPct val="130000"/>
              </a:lnSpc>
              <a:spcBef>
                <a:spcPts val="0"/>
              </a:spcBef>
              <a:spcAft>
                <a:spcPts val="0"/>
              </a:spcAft>
              <a:buClrTx/>
              <a:buSzTx/>
              <a:buFontTx/>
              <a:buNone/>
              <a:defRPr/>
            </a:pPr>
            <a:r>
              <a:rPr altLang="zh-CN" noProof="0" dirty="0">
                <a:ln>
                  <a:noFill/>
                </a:ln>
                <a:solidFill>
                  <a:prstClr val="black"/>
                </a:solidFill>
                <a:effectLst/>
                <a:uLnTx/>
                <a:uFillTx/>
                <a:latin typeface="Times New Roman" panose="02020603050405020304" charset="0"/>
                <a:ea typeface="黑体" panose="02010609060101010101" pitchFamily="49" charset="-122"/>
                <a:cs typeface="Times New Roman" panose="02020603050405020304" charset="0"/>
                <a:sym typeface="+mn-ea"/>
              </a:rPr>
              <a:t>Diversification of investment risk has always been the core research problem of portfolio construction.In recent years, affected by the impact of the external market, the volatility of the financial market has increased and fluctuated violently, and the price of financial assets has fallen to different degrees</a:t>
            </a:r>
            <a:r>
              <a:rPr lang="en-US" noProof="0" dirty="0">
                <a:ln>
                  <a:noFill/>
                </a:ln>
                <a:solidFill>
                  <a:prstClr val="black"/>
                </a:solidFill>
                <a:effectLst/>
                <a:uLnTx/>
                <a:uFillTx/>
                <a:latin typeface="Times New Roman" panose="02020603050405020304" charset="0"/>
                <a:ea typeface="黑体" panose="02010609060101010101" pitchFamily="49" charset="-122"/>
                <a:cs typeface="Times New Roman" panose="02020603050405020304" charset="0"/>
                <a:sym typeface="+mn-ea"/>
              </a:rPr>
              <a:t>.</a:t>
            </a:r>
            <a:endParaRPr lang="zh-CN" altLang="en-US">
              <a:latin typeface="Times New Roman" panose="02020603050405020304" charset="0"/>
              <a:cs typeface="Times New Roman" panose="02020603050405020304" charset="0"/>
            </a:endParaRPr>
          </a:p>
        </p:txBody>
      </p:sp>
      <p:sp>
        <p:nvSpPr>
          <p:cNvPr id="4" name="文本框 3"/>
          <p:cNvSpPr txBox="1"/>
          <p:nvPr/>
        </p:nvSpPr>
        <p:spPr>
          <a:xfrm>
            <a:off x="6304915" y="3519170"/>
            <a:ext cx="5247640" cy="2249170"/>
          </a:xfrm>
          <a:prstGeom prst="rect">
            <a:avLst/>
          </a:prstGeom>
          <a:noFill/>
        </p:spPr>
        <p:txBody>
          <a:bodyPr wrap="square" rtlCol="0" anchor="t">
            <a:spAutoFit/>
          </a:bodyPr>
          <a:p>
            <a:pPr marL="0" marR="0" lvl="0" algn="just" defTabSz="914400" rtl="0" eaLnBrk="1" fontAlgn="auto" latinLnBrk="0" hangingPunct="1">
              <a:lnSpc>
                <a:spcPct val="130000"/>
              </a:lnSpc>
              <a:spcBef>
                <a:spcPts val="0"/>
              </a:spcBef>
              <a:spcAft>
                <a:spcPts val="0"/>
              </a:spcAft>
              <a:buClrTx/>
              <a:buSzTx/>
              <a:buFontTx/>
              <a:buNone/>
              <a:defRPr/>
            </a:pPr>
            <a:r>
              <a:rPr altLang="zh-CN" noProof="0" dirty="0">
                <a:ln>
                  <a:noFill/>
                </a:ln>
                <a:solidFill>
                  <a:prstClr val="black"/>
                </a:solidFill>
                <a:effectLst/>
                <a:uLnTx/>
                <a:uFillTx/>
                <a:latin typeface="Times New Roman" panose="02020603050405020304" charset="0"/>
                <a:ea typeface="黑体" panose="02010609060101010101" pitchFamily="49" charset="-122"/>
                <a:cs typeface="Times New Roman" panose="02020603050405020304" charset="0"/>
                <a:sym typeface="+mn-ea"/>
              </a:rPr>
              <a:t>In this market environment, all kinds of investment funds are faced with greater investment risks. If the risks of fund portfolio cannot be controlled within a reasonable range, they will eventually be liquidated.</a:t>
            </a:r>
            <a:endParaRPr altLang="zh-CN" noProof="0" dirty="0">
              <a:ln>
                <a:noFill/>
              </a:ln>
              <a:solidFill>
                <a:prstClr val="black"/>
              </a:solidFill>
              <a:effectLst/>
              <a:uLnTx/>
              <a:uFillTx/>
              <a:latin typeface="Times New Roman" panose="02020603050405020304" charset="0"/>
              <a:ea typeface="黑体" panose="02010609060101010101" pitchFamily="49" charset="-122"/>
              <a:cs typeface="Times New Roman" panose="02020603050405020304" charset="0"/>
              <a:sym typeface="+mn-ea"/>
            </a:endParaRPr>
          </a:p>
          <a:p>
            <a:pPr marL="0" marR="0" lvl="0" algn="just" defTabSz="914400" rtl="0" eaLnBrk="1" fontAlgn="auto" latinLnBrk="0" hangingPunct="1">
              <a:lnSpc>
                <a:spcPct val="130000"/>
              </a:lnSpc>
              <a:spcBef>
                <a:spcPts val="0"/>
              </a:spcBef>
              <a:spcAft>
                <a:spcPts val="0"/>
              </a:spcAft>
              <a:buClrTx/>
              <a:buSzTx/>
              <a:buFontTx/>
              <a:buNone/>
              <a:defRPr/>
            </a:pPr>
            <a:r>
              <a:rPr altLang="zh-CN" noProof="0" dirty="0">
                <a:ln>
                  <a:noFill/>
                </a:ln>
                <a:solidFill>
                  <a:prstClr val="black"/>
                </a:solidFill>
                <a:effectLst/>
                <a:uLnTx/>
                <a:uFillTx/>
                <a:latin typeface="Times New Roman" panose="02020603050405020304" charset="0"/>
                <a:ea typeface="黑体" panose="02010609060101010101" pitchFamily="49" charset="-122"/>
                <a:cs typeface="Times New Roman" panose="02020603050405020304" charset="0"/>
                <a:sym typeface="+mn-ea"/>
              </a:rPr>
              <a:t>Instead of putting all your eggs in one basket, fund managers focus on allocating funds across asset classes</a:t>
            </a: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剪去对角的矩形 8"/>
          <p:cNvSpPr/>
          <p:nvPr/>
        </p:nvSpPr>
        <p:spPr>
          <a:xfrm>
            <a:off x="1378618" y="822158"/>
            <a:ext cx="9753600" cy="5213684"/>
          </a:xfrm>
          <a:prstGeom prst="snip2DiagRect">
            <a:avLst>
              <a:gd name="adj1" fmla="val 0"/>
              <a:gd name="adj2" fmla="val 7174"/>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530401" y="2026770"/>
            <a:ext cx="5279390" cy="3322955"/>
            <a:chOff x="3530401" y="2023140"/>
            <a:chExt cx="5279390" cy="3322955"/>
          </a:xfrm>
        </p:grpSpPr>
        <p:grpSp>
          <p:nvGrpSpPr>
            <p:cNvPr id="5" name="组合 4"/>
            <p:cNvGrpSpPr/>
            <p:nvPr/>
          </p:nvGrpSpPr>
          <p:grpSpPr>
            <a:xfrm>
              <a:off x="4157696" y="2023140"/>
              <a:ext cx="3876449" cy="1650720"/>
              <a:chOff x="4157696" y="1663907"/>
              <a:chExt cx="3876449" cy="1650720"/>
            </a:xfrm>
          </p:grpSpPr>
          <p:sp>
            <p:nvSpPr>
              <p:cNvPr id="9" name="矩形 8"/>
              <p:cNvSpPr/>
              <p:nvPr/>
            </p:nvSpPr>
            <p:spPr>
              <a:xfrm>
                <a:off x="4306695" y="1848572"/>
                <a:ext cx="3727450" cy="82994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20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PART TWO</a:t>
                </a:r>
                <a:endParaRPr kumimoji="0" lang="zh-CN" altLang="en-US" sz="4800" b="1" i="0" u="none" strike="noStrike" kern="1200" cap="none" spc="20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0" name="等腰三角形 9"/>
              <p:cNvSpPr/>
              <p:nvPr/>
            </p:nvSpPr>
            <p:spPr>
              <a:xfrm rot="10800000">
                <a:off x="5973050" y="3102645"/>
                <a:ext cx="245899" cy="2119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悠黑体加粗" panose="02010600010101010101" charset="-122"/>
                  <a:ea typeface="方正悠黑体加粗" panose="02010600010101010101" charset="-122"/>
                  <a:cs typeface="+mn-cs"/>
                </a:endParaRPr>
              </a:p>
            </p:txBody>
          </p:sp>
          <p:sp>
            <p:nvSpPr>
              <p:cNvPr id="11" name="矩形 10"/>
              <p:cNvSpPr/>
              <p:nvPr/>
            </p:nvSpPr>
            <p:spPr>
              <a:xfrm>
                <a:off x="4157696" y="1663907"/>
                <a:ext cx="3846479" cy="120032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方正悠黑体加粗" panose="02010600010101010101" charset="-122"/>
                  <a:ea typeface="方正悠黑体加粗" panose="02010600010101010101" charset="-122"/>
                  <a:cs typeface="+mn-cs"/>
                </a:endParaRPr>
              </a:p>
            </p:txBody>
          </p:sp>
        </p:grpSp>
        <p:sp>
          <p:nvSpPr>
            <p:cNvPr id="7" name="文本框 6"/>
            <p:cNvSpPr txBox="1"/>
            <p:nvPr/>
          </p:nvSpPr>
          <p:spPr>
            <a:xfrm>
              <a:off x="3530401" y="3839240"/>
              <a:ext cx="5279390" cy="1506855"/>
            </a:xfrm>
            <a:prstGeom prst="rect">
              <a:avLst/>
            </a:prstGeom>
            <a:noFill/>
          </p:spPr>
          <p:txBody>
            <a:bodyPr wrap="square" rtlCol="0">
              <a:spAutoFit/>
            </a:bodyPr>
            <a:lstStyle/>
            <a:p>
              <a:pPr lvl="0" algn="ctr">
                <a:defRPr/>
              </a:pPr>
              <a:r>
                <a:rPr lang="en-US" altLang="zh-CN" sz="4800" b="1" spc="400" noProof="0" dirty="0">
                  <a:ln>
                    <a:noFill/>
                  </a:ln>
                  <a:solidFill>
                    <a:srgbClr val="595959"/>
                  </a:solidFill>
                  <a:effectLst/>
                  <a:uLnTx/>
                  <a:uFillTx/>
                  <a:latin typeface="微软雅黑" panose="020B0503020204020204" pitchFamily="34" charset="-122"/>
                  <a:ea typeface="微软雅黑" panose="020B0503020204020204" pitchFamily="34" charset="-122"/>
                  <a:sym typeface="+mn-ea"/>
                </a:rPr>
                <a:t>RISK PARITY</a:t>
              </a:r>
              <a:endParaRPr kumimoji="0" lang="en-US" altLang="zh-CN" sz="4400" b="1" i="0" u="none" strike="noStrike" kern="1200" cap="none" spc="40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lvl="0" algn="ctr">
                <a:defRPr/>
              </a:pPr>
              <a:endParaRPr kumimoji="0" lang="en-US" altLang="zh-CN" sz="4400" b="1" i="0" u="none" strike="noStrike" kern="1200" cap="none" spc="40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grpSp>
      <p:grpSp>
        <p:nvGrpSpPr>
          <p:cNvPr id="77" name="组合 76"/>
          <p:cNvGrpSpPr/>
          <p:nvPr/>
        </p:nvGrpSpPr>
        <p:grpSpPr>
          <a:xfrm>
            <a:off x="8559901" y="4367179"/>
            <a:ext cx="1920875" cy="1204913"/>
            <a:chOff x="5137151" y="2827338"/>
            <a:chExt cx="1920875" cy="1204913"/>
          </a:xfrm>
        </p:grpSpPr>
        <p:sp>
          <p:nvSpPr>
            <p:cNvPr id="78" name="Freeform 2826"/>
            <p:cNvSpPr/>
            <p:nvPr/>
          </p:nvSpPr>
          <p:spPr bwMode="auto">
            <a:xfrm>
              <a:off x="6889751" y="3024188"/>
              <a:ext cx="131763" cy="92075"/>
            </a:xfrm>
            <a:custGeom>
              <a:avLst/>
              <a:gdLst>
                <a:gd name="T0" fmla="*/ 83 w 83"/>
                <a:gd name="T1" fmla="*/ 58 h 58"/>
                <a:gd name="T2" fmla="*/ 49 w 83"/>
                <a:gd name="T3" fmla="*/ 34 h 58"/>
                <a:gd name="T4" fmla="*/ 0 w 83"/>
                <a:gd name="T5" fmla="*/ 0 h 58"/>
                <a:gd name="T6" fmla="*/ 36 w 83"/>
                <a:gd name="T7" fmla="*/ 24 h 58"/>
                <a:gd name="T8" fmla="*/ 83 w 83"/>
                <a:gd name="T9" fmla="*/ 58 h 58"/>
              </a:gdLst>
              <a:ahLst/>
              <a:cxnLst>
                <a:cxn ang="0">
                  <a:pos x="T0" y="T1"/>
                </a:cxn>
                <a:cxn ang="0">
                  <a:pos x="T2" y="T3"/>
                </a:cxn>
                <a:cxn ang="0">
                  <a:pos x="T4" y="T5"/>
                </a:cxn>
                <a:cxn ang="0">
                  <a:pos x="T6" y="T7"/>
                </a:cxn>
                <a:cxn ang="0">
                  <a:pos x="T8" y="T9"/>
                </a:cxn>
              </a:cxnLst>
              <a:rect l="0" t="0" r="r" b="b"/>
              <a:pathLst>
                <a:path w="83" h="58">
                  <a:moveTo>
                    <a:pt x="83" y="58"/>
                  </a:moveTo>
                  <a:lnTo>
                    <a:pt x="49" y="34"/>
                  </a:lnTo>
                  <a:lnTo>
                    <a:pt x="0" y="0"/>
                  </a:lnTo>
                  <a:lnTo>
                    <a:pt x="36" y="24"/>
                  </a:lnTo>
                  <a:lnTo>
                    <a:pt x="83" y="58"/>
                  </a:lnTo>
                  <a:close/>
                </a:path>
              </a:pathLst>
            </a:custGeom>
            <a:solidFill>
              <a:srgbClr val="7B40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9" name="Freeform 2827"/>
            <p:cNvSpPr/>
            <p:nvPr/>
          </p:nvSpPr>
          <p:spPr bwMode="auto">
            <a:xfrm>
              <a:off x="6383338" y="2989263"/>
              <a:ext cx="501650" cy="631825"/>
            </a:xfrm>
            <a:custGeom>
              <a:avLst/>
              <a:gdLst>
                <a:gd name="T0" fmla="*/ 36 w 316"/>
                <a:gd name="T1" fmla="*/ 398 h 398"/>
                <a:gd name="T2" fmla="*/ 0 w 316"/>
                <a:gd name="T3" fmla="*/ 375 h 398"/>
                <a:gd name="T4" fmla="*/ 282 w 316"/>
                <a:gd name="T5" fmla="*/ 0 h 398"/>
                <a:gd name="T6" fmla="*/ 316 w 316"/>
                <a:gd name="T7" fmla="*/ 25 h 398"/>
                <a:gd name="T8" fmla="*/ 36 w 316"/>
                <a:gd name="T9" fmla="*/ 398 h 398"/>
              </a:gdLst>
              <a:ahLst/>
              <a:cxnLst>
                <a:cxn ang="0">
                  <a:pos x="T0" y="T1"/>
                </a:cxn>
                <a:cxn ang="0">
                  <a:pos x="T2" y="T3"/>
                </a:cxn>
                <a:cxn ang="0">
                  <a:pos x="T4" y="T5"/>
                </a:cxn>
                <a:cxn ang="0">
                  <a:pos x="T6" y="T7"/>
                </a:cxn>
                <a:cxn ang="0">
                  <a:pos x="T8" y="T9"/>
                </a:cxn>
              </a:cxnLst>
              <a:rect l="0" t="0" r="r" b="b"/>
              <a:pathLst>
                <a:path w="316" h="398">
                  <a:moveTo>
                    <a:pt x="36" y="398"/>
                  </a:moveTo>
                  <a:lnTo>
                    <a:pt x="0" y="375"/>
                  </a:lnTo>
                  <a:lnTo>
                    <a:pt x="282" y="0"/>
                  </a:lnTo>
                  <a:lnTo>
                    <a:pt x="316" y="25"/>
                  </a:lnTo>
                  <a:lnTo>
                    <a:pt x="36" y="398"/>
                  </a:lnTo>
                  <a:close/>
                </a:path>
              </a:pathLst>
            </a:custGeom>
            <a:solidFill>
              <a:srgbClr val="F680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0" name="Freeform 2828"/>
            <p:cNvSpPr/>
            <p:nvPr/>
          </p:nvSpPr>
          <p:spPr bwMode="auto">
            <a:xfrm>
              <a:off x="6765926" y="2827338"/>
              <a:ext cx="292100" cy="147638"/>
            </a:xfrm>
            <a:custGeom>
              <a:avLst/>
              <a:gdLst>
                <a:gd name="T0" fmla="*/ 36 w 184"/>
                <a:gd name="T1" fmla="*/ 93 h 93"/>
                <a:gd name="T2" fmla="*/ 0 w 184"/>
                <a:gd name="T3" fmla="*/ 70 h 93"/>
                <a:gd name="T4" fmla="*/ 149 w 184"/>
                <a:gd name="T5" fmla="*/ 0 h 93"/>
                <a:gd name="T6" fmla="*/ 184 w 184"/>
                <a:gd name="T7" fmla="*/ 23 h 93"/>
                <a:gd name="T8" fmla="*/ 36 w 184"/>
                <a:gd name="T9" fmla="*/ 93 h 93"/>
              </a:gdLst>
              <a:ahLst/>
              <a:cxnLst>
                <a:cxn ang="0">
                  <a:pos x="T0" y="T1"/>
                </a:cxn>
                <a:cxn ang="0">
                  <a:pos x="T2" y="T3"/>
                </a:cxn>
                <a:cxn ang="0">
                  <a:pos x="T4" y="T5"/>
                </a:cxn>
                <a:cxn ang="0">
                  <a:pos x="T6" y="T7"/>
                </a:cxn>
                <a:cxn ang="0">
                  <a:pos x="T8" y="T9"/>
                </a:cxn>
              </a:cxnLst>
              <a:rect l="0" t="0" r="r" b="b"/>
              <a:pathLst>
                <a:path w="184" h="93">
                  <a:moveTo>
                    <a:pt x="36" y="93"/>
                  </a:moveTo>
                  <a:lnTo>
                    <a:pt x="0" y="70"/>
                  </a:lnTo>
                  <a:lnTo>
                    <a:pt x="149" y="0"/>
                  </a:lnTo>
                  <a:lnTo>
                    <a:pt x="184" y="23"/>
                  </a:lnTo>
                  <a:lnTo>
                    <a:pt x="36" y="93"/>
                  </a:lnTo>
                  <a:close/>
                </a:path>
              </a:pathLst>
            </a:custGeom>
            <a:solidFill>
              <a:srgbClr val="F680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1" name="Freeform 2829"/>
            <p:cNvSpPr/>
            <p:nvPr/>
          </p:nvSpPr>
          <p:spPr bwMode="auto">
            <a:xfrm>
              <a:off x="6765926" y="2938463"/>
              <a:ext cx="119063" cy="90488"/>
            </a:xfrm>
            <a:custGeom>
              <a:avLst/>
              <a:gdLst>
                <a:gd name="T0" fmla="*/ 75 w 75"/>
                <a:gd name="T1" fmla="*/ 57 h 57"/>
                <a:gd name="T2" fmla="*/ 41 w 75"/>
                <a:gd name="T3" fmla="*/ 32 h 57"/>
                <a:gd name="T4" fmla="*/ 0 w 75"/>
                <a:gd name="T5" fmla="*/ 0 h 57"/>
                <a:gd name="T6" fmla="*/ 36 w 75"/>
                <a:gd name="T7" fmla="*/ 23 h 57"/>
                <a:gd name="T8" fmla="*/ 75 w 75"/>
                <a:gd name="T9" fmla="*/ 57 h 57"/>
              </a:gdLst>
              <a:ahLst/>
              <a:cxnLst>
                <a:cxn ang="0">
                  <a:pos x="T0" y="T1"/>
                </a:cxn>
                <a:cxn ang="0">
                  <a:pos x="T2" y="T3"/>
                </a:cxn>
                <a:cxn ang="0">
                  <a:pos x="T4" y="T5"/>
                </a:cxn>
                <a:cxn ang="0">
                  <a:pos x="T6" y="T7"/>
                </a:cxn>
                <a:cxn ang="0">
                  <a:pos x="T8" y="T9"/>
                </a:cxn>
              </a:cxnLst>
              <a:rect l="0" t="0" r="r" b="b"/>
              <a:pathLst>
                <a:path w="75" h="57">
                  <a:moveTo>
                    <a:pt x="75" y="57"/>
                  </a:moveTo>
                  <a:lnTo>
                    <a:pt x="41" y="32"/>
                  </a:lnTo>
                  <a:lnTo>
                    <a:pt x="0" y="0"/>
                  </a:lnTo>
                  <a:lnTo>
                    <a:pt x="36" y="23"/>
                  </a:lnTo>
                  <a:lnTo>
                    <a:pt x="75" y="57"/>
                  </a:lnTo>
                  <a:close/>
                </a:path>
              </a:pathLst>
            </a:custGeom>
            <a:solidFill>
              <a:srgbClr val="7B40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2" name="Freeform 2830"/>
            <p:cNvSpPr/>
            <p:nvPr/>
          </p:nvSpPr>
          <p:spPr bwMode="auto">
            <a:xfrm>
              <a:off x="5622926" y="3290888"/>
              <a:ext cx="465138" cy="542925"/>
            </a:xfrm>
            <a:custGeom>
              <a:avLst/>
              <a:gdLst>
                <a:gd name="T0" fmla="*/ 34 w 293"/>
                <a:gd name="T1" fmla="*/ 342 h 342"/>
                <a:gd name="T2" fmla="*/ 0 w 293"/>
                <a:gd name="T3" fmla="*/ 319 h 342"/>
                <a:gd name="T4" fmla="*/ 258 w 293"/>
                <a:gd name="T5" fmla="*/ 0 h 342"/>
                <a:gd name="T6" fmla="*/ 293 w 293"/>
                <a:gd name="T7" fmla="*/ 24 h 342"/>
                <a:gd name="T8" fmla="*/ 34 w 293"/>
                <a:gd name="T9" fmla="*/ 342 h 342"/>
              </a:gdLst>
              <a:ahLst/>
              <a:cxnLst>
                <a:cxn ang="0">
                  <a:pos x="T0" y="T1"/>
                </a:cxn>
                <a:cxn ang="0">
                  <a:pos x="T2" y="T3"/>
                </a:cxn>
                <a:cxn ang="0">
                  <a:pos x="T4" y="T5"/>
                </a:cxn>
                <a:cxn ang="0">
                  <a:pos x="T6" y="T7"/>
                </a:cxn>
                <a:cxn ang="0">
                  <a:pos x="T8" y="T9"/>
                </a:cxn>
              </a:cxnLst>
              <a:rect l="0" t="0" r="r" b="b"/>
              <a:pathLst>
                <a:path w="293" h="342">
                  <a:moveTo>
                    <a:pt x="34" y="342"/>
                  </a:moveTo>
                  <a:lnTo>
                    <a:pt x="0" y="319"/>
                  </a:lnTo>
                  <a:lnTo>
                    <a:pt x="258" y="0"/>
                  </a:lnTo>
                  <a:lnTo>
                    <a:pt x="293" y="24"/>
                  </a:lnTo>
                  <a:lnTo>
                    <a:pt x="34" y="342"/>
                  </a:lnTo>
                  <a:close/>
                </a:path>
              </a:pathLst>
            </a:custGeom>
            <a:solidFill>
              <a:srgbClr val="F680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3" name="Freeform 2831"/>
            <p:cNvSpPr/>
            <p:nvPr/>
          </p:nvSpPr>
          <p:spPr bwMode="auto">
            <a:xfrm>
              <a:off x="5405438" y="3662363"/>
              <a:ext cx="271463" cy="171450"/>
            </a:xfrm>
            <a:custGeom>
              <a:avLst/>
              <a:gdLst>
                <a:gd name="T0" fmla="*/ 34 w 171"/>
                <a:gd name="T1" fmla="*/ 23 h 108"/>
                <a:gd name="T2" fmla="*/ 0 w 171"/>
                <a:gd name="T3" fmla="*/ 0 h 108"/>
                <a:gd name="T4" fmla="*/ 137 w 171"/>
                <a:gd name="T5" fmla="*/ 85 h 108"/>
                <a:gd name="T6" fmla="*/ 171 w 171"/>
                <a:gd name="T7" fmla="*/ 108 h 108"/>
                <a:gd name="T8" fmla="*/ 34 w 171"/>
                <a:gd name="T9" fmla="*/ 23 h 108"/>
              </a:gdLst>
              <a:ahLst/>
              <a:cxnLst>
                <a:cxn ang="0">
                  <a:pos x="T0" y="T1"/>
                </a:cxn>
                <a:cxn ang="0">
                  <a:pos x="T2" y="T3"/>
                </a:cxn>
                <a:cxn ang="0">
                  <a:pos x="T4" y="T5"/>
                </a:cxn>
                <a:cxn ang="0">
                  <a:pos x="T6" y="T7"/>
                </a:cxn>
                <a:cxn ang="0">
                  <a:pos x="T8" y="T9"/>
                </a:cxn>
              </a:cxnLst>
              <a:rect l="0" t="0" r="r" b="b"/>
              <a:pathLst>
                <a:path w="171" h="108">
                  <a:moveTo>
                    <a:pt x="34" y="23"/>
                  </a:moveTo>
                  <a:lnTo>
                    <a:pt x="0" y="0"/>
                  </a:lnTo>
                  <a:lnTo>
                    <a:pt x="137" y="85"/>
                  </a:lnTo>
                  <a:lnTo>
                    <a:pt x="171" y="108"/>
                  </a:lnTo>
                  <a:lnTo>
                    <a:pt x="34" y="23"/>
                  </a:lnTo>
                  <a:close/>
                </a:path>
              </a:pathLst>
            </a:custGeom>
            <a:solidFill>
              <a:srgbClr val="9C51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4" name="Freeform 2832"/>
            <p:cNvSpPr/>
            <p:nvPr/>
          </p:nvSpPr>
          <p:spPr bwMode="auto">
            <a:xfrm>
              <a:off x="5137151" y="3662363"/>
              <a:ext cx="322263" cy="331788"/>
            </a:xfrm>
            <a:custGeom>
              <a:avLst/>
              <a:gdLst>
                <a:gd name="T0" fmla="*/ 36 w 203"/>
                <a:gd name="T1" fmla="*/ 209 h 209"/>
                <a:gd name="T2" fmla="*/ 0 w 203"/>
                <a:gd name="T3" fmla="*/ 186 h 209"/>
                <a:gd name="T4" fmla="*/ 169 w 203"/>
                <a:gd name="T5" fmla="*/ 0 h 209"/>
                <a:gd name="T6" fmla="*/ 203 w 203"/>
                <a:gd name="T7" fmla="*/ 23 h 209"/>
                <a:gd name="T8" fmla="*/ 36 w 203"/>
                <a:gd name="T9" fmla="*/ 209 h 209"/>
              </a:gdLst>
              <a:ahLst/>
              <a:cxnLst>
                <a:cxn ang="0">
                  <a:pos x="T0" y="T1"/>
                </a:cxn>
                <a:cxn ang="0">
                  <a:pos x="T2" y="T3"/>
                </a:cxn>
                <a:cxn ang="0">
                  <a:pos x="T4" y="T5"/>
                </a:cxn>
                <a:cxn ang="0">
                  <a:pos x="T6" y="T7"/>
                </a:cxn>
                <a:cxn ang="0">
                  <a:pos x="T8" y="T9"/>
                </a:cxn>
              </a:cxnLst>
              <a:rect l="0" t="0" r="r" b="b"/>
              <a:pathLst>
                <a:path w="203" h="209">
                  <a:moveTo>
                    <a:pt x="36" y="209"/>
                  </a:moveTo>
                  <a:lnTo>
                    <a:pt x="0" y="186"/>
                  </a:lnTo>
                  <a:lnTo>
                    <a:pt x="169" y="0"/>
                  </a:lnTo>
                  <a:lnTo>
                    <a:pt x="203" y="23"/>
                  </a:lnTo>
                  <a:lnTo>
                    <a:pt x="36" y="209"/>
                  </a:lnTo>
                  <a:close/>
                </a:path>
              </a:pathLst>
            </a:custGeom>
            <a:solidFill>
              <a:srgbClr val="F680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5" name="Freeform 2833"/>
            <p:cNvSpPr/>
            <p:nvPr/>
          </p:nvSpPr>
          <p:spPr bwMode="auto">
            <a:xfrm>
              <a:off x="5137151" y="3957638"/>
              <a:ext cx="112713" cy="74613"/>
            </a:xfrm>
            <a:custGeom>
              <a:avLst/>
              <a:gdLst>
                <a:gd name="T0" fmla="*/ 71 w 71"/>
                <a:gd name="T1" fmla="*/ 47 h 47"/>
                <a:gd name="T2" fmla="*/ 36 w 71"/>
                <a:gd name="T3" fmla="*/ 24 h 47"/>
                <a:gd name="T4" fmla="*/ 0 w 71"/>
                <a:gd name="T5" fmla="*/ 0 h 47"/>
                <a:gd name="T6" fmla="*/ 36 w 71"/>
                <a:gd name="T7" fmla="*/ 23 h 47"/>
                <a:gd name="T8" fmla="*/ 71 w 71"/>
                <a:gd name="T9" fmla="*/ 47 h 47"/>
              </a:gdLst>
              <a:ahLst/>
              <a:cxnLst>
                <a:cxn ang="0">
                  <a:pos x="T0" y="T1"/>
                </a:cxn>
                <a:cxn ang="0">
                  <a:pos x="T2" y="T3"/>
                </a:cxn>
                <a:cxn ang="0">
                  <a:pos x="T4" y="T5"/>
                </a:cxn>
                <a:cxn ang="0">
                  <a:pos x="T6" y="T7"/>
                </a:cxn>
                <a:cxn ang="0">
                  <a:pos x="T8" y="T9"/>
                </a:cxn>
              </a:cxnLst>
              <a:rect l="0" t="0" r="r" b="b"/>
              <a:pathLst>
                <a:path w="71" h="47">
                  <a:moveTo>
                    <a:pt x="71" y="47"/>
                  </a:moveTo>
                  <a:lnTo>
                    <a:pt x="36" y="24"/>
                  </a:lnTo>
                  <a:lnTo>
                    <a:pt x="0" y="0"/>
                  </a:lnTo>
                  <a:lnTo>
                    <a:pt x="36" y="23"/>
                  </a:lnTo>
                  <a:lnTo>
                    <a:pt x="71" y="47"/>
                  </a:lnTo>
                  <a:close/>
                </a:path>
              </a:pathLst>
            </a:custGeom>
            <a:solidFill>
              <a:srgbClr val="7B403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6" name="Freeform 2834"/>
            <p:cNvSpPr/>
            <p:nvPr/>
          </p:nvSpPr>
          <p:spPr bwMode="auto">
            <a:xfrm>
              <a:off x="5194301" y="2863851"/>
              <a:ext cx="1863725" cy="1168400"/>
            </a:xfrm>
            <a:custGeom>
              <a:avLst/>
              <a:gdLst>
                <a:gd name="T0" fmla="*/ 1026 w 1174"/>
                <a:gd name="T1" fmla="*/ 70 h 736"/>
                <a:gd name="T2" fmla="*/ 1174 w 1174"/>
                <a:gd name="T3" fmla="*/ 0 h 736"/>
                <a:gd name="T4" fmla="*/ 1151 w 1174"/>
                <a:gd name="T5" fmla="*/ 159 h 736"/>
                <a:gd name="T6" fmla="*/ 1104 w 1174"/>
                <a:gd name="T7" fmla="*/ 125 h 736"/>
                <a:gd name="T8" fmla="*/ 778 w 1174"/>
                <a:gd name="T9" fmla="*/ 553 h 736"/>
                <a:gd name="T10" fmla="*/ 554 w 1174"/>
                <a:gd name="T11" fmla="*/ 372 h 736"/>
                <a:gd name="T12" fmla="*/ 304 w 1174"/>
                <a:gd name="T13" fmla="*/ 675 h 736"/>
                <a:gd name="T14" fmla="*/ 167 w 1174"/>
                <a:gd name="T15" fmla="*/ 597 h 736"/>
                <a:gd name="T16" fmla="*/ 35 w 1174"/>
                <a:gd name="T17" fmla="*/ 736 h 736"/>
                <a:gd name="T18" fmla="*/ 0 w 1174"/>
                <a:gd name="T19" fmla="*/ 712 h 736"/>
                <a:gd name="T20" fmla="*/ 167 w 1174"/>
                <a:gd name="T21" fmla="*/ 526 h 736"/>
                <a:gd name="T22" fmla="*/ 304 w 1174"/>
                <a:gd name="T23" fmla="*/ 611 h 736"/>
                <a:gd name="T24" fmla="*/ 563 w 1174"/>
                <a:gd name="T25" fmla="*/ 293 h 736"/>
                <a:gd name="T26" fmla="*/ 785 w 1174"/>
                <a:gd name="T27" fmla="*/ 477 h 736"/>
                <a:gd name="T28" fmla="*/ 1065 w 1174"/>
                <a:gd name="T29" fmla="*/ 104 h 736"/>
                <a:gd name="T30" fmla="*/ 1026 w 1174"/>
                <a:gd name="T31" fmla="*/ 7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4" h="736">
                  <a:moveTo>
                    <a:pt x="1026" y="70"/>
                  </a:moveTo>
                  <a:lnTo>
                    <a:pt x="1174" y="0"/>
                  </a:lnTo>
                  <a:lnTo>
                    <a:pt x="1151" y="159"/>
                  </a:lnTo>
                  <a:lnTo>
                    <a:pt x="1104" y="125"/>
                  </a:lnTo>
                  <a:lnTo>
                    <a:pt x="778" y="553"/>
                  </a:lnTo>
                  <a:lnTo>
                    <a:pt x="554" y="372"/>
                  </a:lnTo>
                  <a:lnTo>
                    <a:pt x="304" y="675"/>
                  </a:lnTo>
                  <a:lnTo>
                    <a:pt x="167" y="597"/>
                  </a:lnTo>
                  <a:lnTo>
                    <a:pt x="35" y="736"/>
                  </a:lnTo>
                  <a:lnTo>
                    <a:pt x="0" y="712"/>
                  </a:lnTo>
                  <a:lnTo>
                    <a:pt x="167" y="526"/>
                  </a:lnTo>
                  <a:lnTo>
                    <a:pt x="304" y="611"/>
                  </a:lnTo>
                  <a:lnTo>
                    <a:pt x="563" y="293"/>
                  </a:lnTo>
                  <a:lnTo>
                    <a:pt x="785" y="477"/>
                  </a:lnTo>
                  <a:lnTo>
                    <a:pt x="1065" y="104"/>
                  </a:lnTo>
                  <a:lnTo>
                    <a:pt x="1026" y="70"/>
                  </a:lnTo>
                  <a:close/>
                </a:path>
              </a:pathLst>
            </a:custGeom>
            <a:solidFill>
              <a:srgbClr val="C44C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089660" y="3801745"/>
            <a:ext cx="10311765" cy="1048385"/>
            <a:chOff x="1657" y="5129"/>
            <a:chExt cx="16239" cy="1651"/>
          </a:xfrm>
        </p:grpSpPr>
        <p:sp>
          <p:nvSpPr>
            <p:cNvPr id="23" name="椭圆 22"/>
            <p:cNvSpPr/>
            <p:nvPr/>
          </p:nvSpPr>
          <p:spPr>
            <a:xfrm>
              <a:off x="1657" y="5129"/>
              <a:ext cx="3037" cy="1586"/>
            </a:xfrm>
            <a:prstGeom prst="ellipse">
              <a:avLst/>
            </a:prstGeom>
            <a:solidFill>
              <a:schemeClr val="bg2">
                <a:lumMod val="75000"/>
              </a:schemeClr>
            </a:soli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1350" dirty="0"/>
            </a:p>
          </p:txBody>
        </p:sp>
        <p:sp>
          <p:nvSpPr>
            <p:cNvPr id="24" name="椭圆 23"/>
            <p:cNvSpPr/>
            <p:nvPr/>
          </p:nvSpPr>
          <p:spPr>
            <a:xfrm>
              <a:off x="6895" y="5148"/>
              <a:ext cx="3037" cy="1586"/>
            </a:xfrm>
            <a:prstGeom prst="ellipse">
              <a:avLst/>
            </a:prstGeom>
            <a:solidFill>
              <a:schemeClr val="bg2">
                <a:lumMod val="75000"/>
              </a:schemeClr>
            </a:soli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1350" dirty="0"/>
            </a:p>
          </p:txBody>
        </p:sp>
        <p:sp>
          <p:nvSpPr>
            <p:cNvPr id="25" name="椭圆 24"/>
            <p:cNvSpPr/>
            <p:nvPr/>
          </p:nvSpPr>
          <p:spPr>
            <a:xfrm>
              <a:off x="10915" y="5194"/>
              <a:ext cx="3037" cy="1586"/>
            </a:xfrm>
            <a:prstGeom prst="ellipse">
              <a:avLst/>
            </a:prstGeom>
            <a:solidFill>
              <a:schemeClr val="bg2">
                <a:lumMod val="75000"/>
              </a:schemeClr>
            </a:soli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1350" dirty="0"/>
            </a:p>
          </p:txBody>
        </p:sp>
        <p:sp>
          <p:nvSpPr>
            <p:cNvPr id="26" name="椭圆 25"/>
            <p:cNvSpPr/>
            <p:nvPr/>
          </p:nvSpPr>
          <p:spPr>
            <a:xfrm>
              <a:off x="14859" y="5148"/>
              <a:ext cx="3037" cy="1586"/>
            </a:xfrm>
            <a:prstGeom prst="ellipse">
              <a:avLst/>
            </a:prstGeom>
            <a:solidFill>
              <a:schemeClr val="bg2">
                <a:lumMod val="75000"/>
              </a:schemeClr>
            </a:soli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1350" dirty="0"/>
            </a:p>
          </p:txBody>
        </p:sp>
        <p:sp>
          <p:nvSpPr>
            <p:cNvPr id="28" name="加号 27"/>
            <p:cNvSpPr/>
            <p:nvPr/>
          </p:nvSpPr>
          <p:spPr>
            <a:xfrm>
              <a:off x="10011" y="5511"/>
              <a:ext cx="900" cy="914"/>
            </a:xfrm>
            <a:prstGeom prst="mathPlus">
              <a:avLst/>
            </a:prstGeom>
            <a:solidFill>
              <a:schemeClr val="accent2">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1350" dirty="0">
                <a:solidFill>
                  <a:schemeClr val="dk1"/>
                </a:solidFill>
              </a:endParaRPr>
            </a:p>
          </p:txBody>
        </p:sp>
        <p:sp>
          <p:nvSpPr>
            <p:cNvPr id="29" name="加号 28"/>
            <p:cNvSpPr/>
            <p:nvPr/>
          </p:nvSpPr>
          <p:spPr>
            <a:xfrm>
              <a:off x="13975" y="5502"/>
              <a:ext cx="900" cy="914"/>
            </a:xfrm>
            <a:prstGeom prst="mathPlus">
              <a:avLst/>
            </a:prstGeom>
            <a:solidFill>
              <a:schemeClr val="accent2">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1350" dirty="0">
                <a:solidFill>
                  <a:schemeClr val="dk1"/>
                </a:solidFill>
              </a:endParaRPr>
            </a:p>
          </p:txBody>
        </p:sp>
        <p:sp>
          <p:nvSpPr>
            <p:cNvPr id="30" name="等于号 29"/>
            <p:cNvSpPr/>
            <p:nvPr/>
          </p:nvSpPr>
          <p:spPr>
            <a:xfrm>
              <a:off x="5068" y="5649"/>
              <a:ext cx="1440" cy="651"/>
            </a:xfrm>
            <a:prstGeom prst="mathEqual">
              <a:avLst/>
            </a:prstGeom>
            <a:solidFill>
              <a:schemeClr val="bg2">
                <a:lumMod val="90000"/>
              </a:schemeClr>
            </a:soli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1350" dirty="0">
                <a:solidFill>
                  <a:schemeClr val="dk1"/>
                </a:solidFill>
              </a:endParaRPr>
            </a:p>
          </p:txBody>
        </p:sp>
        <p:sp>
          <p:nvSpPr>
            <p:cNvPr id="31" name="TextBox 30"/>
            <p:cNvSpPr txBox="1"/>
            <p:nvPr/>
          </p:nvSpPr>
          <p:spPr>
            <a:xfrm>
              <a:off x="2168" y="5352"/>
              <a:ext cx="2015" cy="1113"/>
            </a:xfrm>
            <a:prstGeom prst="rect">
              <a:avLst/>
            </a:prstGeom>
            <a:noFill/>
          </p:spPr>
          <p:txBody>
            <a:bodyPr wrap="square" rtlCol="0">
              <a:spAutoFit/>
            </a:bodyPr>
            <a:p>
              <a:r>
                <a:rPr lang="zh-CN" altLang="en-US" sz="2000" b="1" dirty="0">
                  <a:solidFill>
                    <a:schemeClr val="bg1"/>
                  </a:solidFill>
                  <a:latin typeface="Arial" panose="020B0604020202020204" pitchFamily="34" charset="0"/>
                  <a:ea typeface="楷体_GB2312" panose="02010609030101010101" charset="-122"/>
                  <a:cs typeface="Arial" panose="020B0604020202020204" pitchFamily="34" charset="0"/>
                </a:rPr>
                <a:t>Portfolio </a:t>
              </a:r>
              <a:r>
                <a:rPr lang="en-US" altLang="zh-CN" sz="2000" b="1" dirty="0">
                  <a:solidFill>
                    <a:schemeClr val="bg1"/>
                  </a:solidFill>
                  <a:latin typeface="Arial" panose="020B0604020202020204" pitchFamily="34" charset="0"/>
                  <a:ea typeface="楷体_GB2312" panose="02010609030101010101" charset="-122"/>
                  <a:cs typeface="Arial" panose="020B0604020202020204" pitchFamily="34" charset="0"/>
                </a:rPr>
                <a:t>R</a:t>
              </a:r>
              <a:r>
                <a:rPr lang="zh-CN" altLang="en-US" sz="2000" b="1" dirty="0">
                  <a:solidFill>
                    <a:schemeClr val="bg1"/>
                  </a:solidFill>
                  <a:latin typeface="Arial" panose="020B0604020202020204" pitchFamily="34" charset="0"/>
                  <a:ea typeface="楷体_GB2312" panose="02010609030101010101" charset="-122"/>
                  <a:cs typeface="Arial" panose="020B0604020202020204" pitchFamily="34" charset="0"/>
                </a:rPr>
                <a:t>eturns</a:t>
              </a:r>
              <a:endParaRPr lang="zh-CN" altLang="en-US" sz="2000" b="1" dirty="0">
                <a:solidFill>
                  <a:schemeClr val="bg1"/>
                </a:solidFill>
                <a:latin typeface="Arial" panose="020B0604020202020204" pitchFamily="34" charset="0"/>
                <a:ea typeface="楷体_GB2312" panose="02010609030101010101" charset="-122"/>
                <a:cs typeface="Arial" panose="020B0604020202020204" pitchFamily="34" charset="0"/>
              </a:endParaRPr>
            </a:p>
          </p:txBody>
        </p:sp>
        <p:sp>
          <p:nvSpPr>
            <p:cNvPr id="32" name="TextBox 31"/>
            <p:cNvSpPr txBox="1"/>
            <p:nvPr/>
          </p:nvSpPr>
          <p:spPr>
            <a:xfrm>
              <a:off x="7905" y="5433"/>
              <a:ext cx="1118" cy="1016"/>
            </a:xfrm>
            <a:prstGeom prst="rect">
              <a:avLst/>
            </a:prstGeom>
            <a:noFill/>
          </p:spPr>
          <p:txBody>
            <a:bodyPr wrap="square" rtlCol="0">
              <a:spAutoFit/>
            </a:bodyPr>
            <a:p>
              <a:r>
                <a:rPr lang="en-US" altLang="zh-CN" sz="3600" b="1" dirty="0" err="1">
                  <a:solidFill>
                    <a:schemeClr val="bg1"/>
                  </a:solidFill>
                  <a:latin typeface="楷体_GB2312" panose="02010609030101010101" charset="-122"/>
                  <a:ea typeface="楷体_GB2312" panose="02010609030101010101" charset="-122"/>
                </a:rPr>
                <a:t>Rf</a:t>
              </a:r>
              <a:endParaRPr lang="en-US" altLang="zh-CN" sz="3600" b="1" dirty="0" err="1">
                <a:solidFill>
                  <a:schemeClr val="bg1"/>
                </a:solidFill>
                <a:latin typeface="楷体_GB2312" panose="02010609030101010101" charset="-122"/>
                <a:ea typeface="楷体_GB2312" panose="02010609030101010101" charset="-122"/>
              </a:endParaRPr>
            </a:p>
          </p:txBody>
        </p:sp>
        <p:sp>
          <p:nvSpPr>
            <p:cNvPr id="33" name="TextBox 32"/>
            <p:cNvSpPr txBox="1"/>
            <p:nvPr/>
          </p:nvSpPr>
          <p:spPr>
            <a:xfrm>
              <a:off x="10802" y="5305"/>
              <a:ext cx="2303" cy="1210"/>
            </a:xfrm>
            <a:prstGeom prst="rect">
              <a:avLst/>
            </a:prstGeom>
            <a:noFill/>
          </p:spPr>
          <p:txBody>
            <a:bodyPr wrap="square" rtlCol="0">
              <a:spAutoFit/>
            </a:bodyPr>
            <a:p>
              <a:r>
                <a:rPr lang="en-US" altLang="zh-CN" sz="2400" b="1" dirty="0">
                  <a:solidFill>
                    <a:schemeClr val="bg1"/>
                  </a:solidFill>
                  <a:latin typeface="楷体_GB2312" panose="02010609030101010101" charset="-122"/>
                  <a:ea typeface="楷体_GB2312" panose="02010609030101010101" charset="-122"/>
                </a:rPr>
                <a:t>    </a:t>
              </a:r>
              <a:r>
                <a:rPr lang="el-GR" altLang="zh-CN" sz="4400" b="1" dirty="0">
                  <a:solidFill>
                    <a:srgbClr val="FFFF00"/>
                  </a:solidFill>
                  <a:latin typeface="楷体_GB2312" panose="02010609030101010101" charset="-122"/>
                  <a:ea typeface="楷体_GB2312" panose="02010609030101010101" charset="-122"/>
                </a:rPr>
                <a:t>β</a:t>
              </a:r>
              <a:endParaRPr lang="en-US" altLang="el-GR" sz="4400" b="1" dirty="0">
                <a:solidFill>
                  <a:schemeClr val="tx1"/>
                </a:solidFill>
                <a:latin typeface="楷体_GB2312" panose="02010609030101010101" charset="-122"/>
                <a:ea typeface="楷体_GB2312" panose="02010609030101010101" charset="-122"/>
              </a:endParaRPr>
            </a:p>
          </p:txBody>
        </p:sp>
        <p:sp>
          <p:nvSpPr>
            <p:cNvPr id="34" name="TextBox 33"/>
            <p:cNvSpPr txBox="1"/>
            <p:nvPr/>
          </p:nvSpPr>
          <p:spPr>
            <a:xfrm>
              <a:off x="14954" y="5303"/>
              <a:ext cx="2848" cy="1212"/>
            </a:xfrm>
            <a:prstGeom prst="rect">
              <a:avLst/>
            </a:prstGeom>
            <a:noFill/>
          </p:spPr>
          <p:txBody>
            <a:bodyPr wrap="square" rtlCol="0">
              <a:spAutoFit/>
            </a:bodyPr>
            <a:p>
              <a:r>
                <a:rPr lang="en-US" altLang="zh-CN" sz="4400" b="1" dirty="0">
                  <a:solidFill>
                    <a:schemeClr val="bg1"/>
                  </a:solidFill>
                  <a:latin typeface="楷体_GB2312" panose="02010609030101010101" charset="-122"/>
                  <a:ea typeface="楷体_GB2312" panose="02010609030101010101" charset="-122"/>
                </a:rPr>
                <a:t>  </a:t>
              </a:r>
              <a:r>
                <a:rPr lang="el-GR" altLang="zh-CN" sz="4400" b="1" dirty="0">
                  <a:solidFill>
                    <a:schemeClr val="bg1"/>
                  </a:solidFill>
                  <a:latin typeface="楷体_GB2312" panose="02010609030101010101" charset="-122"/>
                  <a:ea typeface="楷体_GB2312" panose="02010609030101010101" charset="-122"/>
                </a:rPr>
                <a:t>α</a:t>
              </a:r>
              <a:endParaRPr lang="zh-CN" altLang="en-US" sz="4400" b="1" dirty="0">
                <a:solidFill>
                  <a:schemeClr val="bg1"/>
                </a:solidFill>
                <a:latin typeface="楷体_GB2312" panose="02010609030101010101" charset="-122"/>
                <a:ea typeface="楷体_GB2312" panose="02010609030101010101" charset="-122"/>
              </a:endParaRPr>
            </a:p>
          </p:txBody>
        </p:sp>
      </p:grpSp>
      <p:sp>
        <p:nvSpPr>
          <p:cNvPr id="5" name="文本框 4"/>
          <p:cNvSpPr txBox="1"/>
          <p:nvPr/>
        </p:nvSpPr>
        <p:spPr>
          <a:xfrm>
            <a:off x="1703705" y="1953260"/>
            <a:ext cx="9702165" cy="1322070"/>
          </a:xfrm>
          <a:prstGeom prst="rect">
            <a:avLst/>
          </a:prstGeom>
          <a:noFill/>
        </p:spPr>
        <p:txBody>
          <a:bodyPr wrap="square" rtlCol="0" anchor="t">
            <a:spAutoFit/>
          </a:bodyPr>
          <a:p>
            <a:r>
              <a:rPr lang="zh-CN" altLang="en-US" sz="2000" b="1"/>
              <a:t>The risk parity strategy </a:t>
            </a:r>
            <a:r>
              <a:rPr lang="zh-CN" altLang="en-US" sz="2000"/>
              <a:t>aims at simultaneously considering the risk of individual assets in the portfolio and the synergic risk among assets, so as to make the risk of each asset</a:t>
            </a:r>
            <a:r>
              <a:rPr lang="en-US" altLang="zh-CN" sz="2000"/>
              <a:t>.</a:t>
            </a:r>
            <a:endParaRPr lang="zh-CN" altLang="en-US" sz="2000"/>
          </a:p>
          <a:p>
            <a:endParaRPr lang="zh-CN" altLang="en-US" sz="2000"/>
          </a:p>
          <a:p>
            <a:r>
              <a:rPr lang="zh-CN" altLang="en-US" sz="2000"/>
              <a:t>The risk contribution is the same to achieve the purpose of optimizing the portfolio risk.</a:t>
            </a:r>
            <a:endParaRPr lang="zh-CN" altLang="en-US" sz="2000"/>
          </a:p>
        </p:txBody>
      </p:sp>
      <p:sp>
        <p:nvSpPr>
          <p:cNvPr id="6" name="文本框 5"/>
          <p:cNvSpPr txBox="1"/>
          <p:nvPr/>
        </p:nvSpPr>
        <p:spPr>
          <a:xfrm>
            <a:off x="6855460" y="5039360"/>
            <a:ext cx="2041525" cy="645160"/>
          </a:xfrm>
          <a:prstGeom prst="rect">
            <a:avLst/>
          </a:prstGeom>
          <a:noFill/>
        </p:spPr>
        <p:txBody>
          <a:bodyPr wrap="square" rtlCol="0" anchor="t">
            <a:spAutoFit/>
          </a:bodyPr>
          <a:p>
            <a:r>
              <a:rPr lang="en-US" altLang="el-GR" sz="3600" b="1" dirty="0">
                <a:latin typeface="楷体_GB2312" panose="02010609030101010101" charset="-122"/>
                <a:ea typeface="楷体_GB2312" panose="02010609030101010101" charset="-122"/>
                <a:sym typeface="+mn-ea"/>
              </a:rPr>
              <a:t>(Rm - Rf)</a:t>
            </a:r>
            <a:endParaRPr lang="en-US" altLang="el-GR" sz="3600" b="1" dirty="0">
              <a:latin typeface="楷体_GB2312" panose="02010609030101010101" charset="-122"/>
              <a:ea typeface="楷体_GB2312" panose="02010609030101010101" charset="-122"/>
              <a:sym typeface="+mn-ea"/>
            </a:endParaRPr>
          </a:p>
        </p:txBody>
      </p:sp>
      <p:grpSp>
        <p:nvGrpSpPr>
          <p:cNvPr id="7" name="组合 6"/>
          <p:cNvGrpSpPr/>
          <p:nvPr/>
        </p:nvGrpSpPr>
        <p:grpSpPr>
          <a:xfrm>
            <a:off x="880745" y="416560"/>
            <a:ext cx="5623560" cy="851535"/>
            <a:chOff x="1400" y="656"/>
            <a:chExt cx="8856" cy="1341"/>
          </a:xfrm>
        </p:grpSpPr>
        <p:cxnSp>
          <p:nvCxnSpPr>
            <p:cNvPr id="8" name="直接连接符 7"/>
            <p:cNvCxnSpPr/>
            <p:nvPr/>
          </p:nvCxnSpPr>
          <p:spPr>
            <a:xfrm flipH="1">
              <a:off x="1400" y="656"/>
              <a:ext cx="6" cy="1341"/>
            </a:xfrm>
            <a:prstGeom prst="line">
              <a:avLst/>
            </a:prstGeom>
          </p:spPr>
          <p:style>
            <a:lnRef idx="1">
              <a:schemeClr val="accent3"/>
            </a:lnRef>
            <a:fillRef idx="0">
              <a:schemeClr val="accent3"/>
            </a:fillRef>
            <a:effectRef idx="0">
              <a:schemeClr val="accent3"/>
            </a:effectRef>
            <a:fontRef idx="minor">
              <a:schemeClr val="tx1"/>
            </a:fontRef>
          </p:style>
        </p:cxnSp>
        <p:sp>
          <p:nvSpPr>
            <p:cNvPr id="9" name="文本框 8"/>
            <p:cNvSpPr txBox="1"/>
            <p:nvPr/>
          </p:nvSpPr>
          <p:spPr>
            <a:xfrm>
              <a:off x="1633" y="722"/>
              <a:ext cx="8623" cy="1210"/>
            </a:xfrm>
            <a:prstGeom prst="rect">
              <a:avLst/>
            </a:prstGeom>
            <a:noFill/>
          </p:spPr>
          <p:txBody>
            <a:bodyPr wrap="square" rtlCol="0">
              <a:spAutoFit/>
            </a:bodyPr>
            <a:p>
              <a:r>
                <a:rPr lang="en-US" altLang="zh-CN" sz="4400" b="1">
                  <a:solidFill>
                    <a:schemeClr val="bg2">
                      <a:lumMod val="50000"/>
                    </a:schemeClr>
                  </a:solidFill>
                  <a:latin typeface="Arial" panose="020B0604020202020204" pitchFamily="34" charset="0"/>
                  <a:cs typeface="Arial" panose="020B0604020202020204" pitchFamily="34" charset="0"/>
                </a:rPr>
                <a:t>Risk Parity Model</a:t>
              </a:r>
              <a:endParaRPr lang="en-US" altLang="zh-CN" sz="4400" b="1">
                <a:solidFill>
                  <a:schemeClr val="bg2">
                    <a:lumMod val="50000"/>
                  </a:schemeClr>
                </a:solidFill>
                <a:latin typeface="Arial" panose="020B0604020202020204" pitchFamily="34" charset="0"/>
                <a:cs typeface="Arial" panose="020B060402020202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10"/>
          <p:cNvGrpSpPr/>
          <p:nvPr/>
        </p:nvGrpSpPr>
        <p:grpSpPr>
          <a:xfrm>
            <a:off x="743585" y="815975"/>
            <a:ext cx="11040745" cy="5081905"/>
            <a:chOff x="477674" y="1057055"/>
            <a:chExt cx="9258610" cy="3707097"/>
          </a:xfrm>
        </p:grpSpPr>
        <p:sp>
          <p:nvSpPr>
            <p:cNvPr id="12" name="矩形 10"/>
            <p:cNvSpPr>
              <a:spLocks noChangeArrowheads="1"/>
            </p:cNvSpPr>
            <p:nvPr/>
          </p:nvSpPr>
          <p:spPr bwMode="auto">
            <a:xfrm>
              <a:off x="477674" y="1165446"/>
              <a:ext cx="6205178" cy="67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2880" indent="-182880">
                <a:defRPr>
                  <a:solidFill>
                    <a:srgbClr val="3A3A3A"/>
                  </a:solidFill>
                  <a:latin typeface="Arial" panose="020B0604020202020204" pitchFamily="34" charset="0"/>
                  <a:ea typeface="宋体-方正超大字符集"/>
                  <a:cs typeface="宋体-方正超大字符集"/>
                </a:defRPr>
              </a:lvl1pPr>
              <a:lvl2pPr marL="742950" indent="-285750">
                <a:defRPr>
                  <a:solidFill>
                    <a:srgbClr val="3A3A3A"/>
                  </a:solidFill>
                  <a:latin typeface="Arial" panose="020B0604020202020204" pitchFamily="34" charset="0"/>
                  <a:ea typeface="宋体-方正超大字符集"/>
                  <a:cs typeface="宋体-方正超大字符集"/>
                </a:defRPr>
              </a:lvl2pPr>
              <a:lvl3pPr marL="1143000" indent="-228600">
                <a:defRPr>
                  <a:solidFill>
                    <a:srgbClr val="3A3A3A"/>
                  </a:solidFill>
                  <a:latin typeface="Arial" panose="020B0604020202020204" pitchFamily="34" charset="0"/>
                  <a:ea typeface="宋体-方正超大字符集"/>
                  <a:cs typeface="宋体-方正超大字符集"/>
                </a:defRPr>
              </a:lvl3pPr>
              <a:lvl4pPr marL="1600200" indent="-228600">
                <a:defRPr>
                  <a:solidFill>
                    <a:srgbClr val="3A3A3A"/>
                  </a:solidFill>
                  <a:latin typeface="Arial" panose="020B0604020202020204" pitchFamily="34" charset="0"/>
                  <a:ea typeface="宋体-方正超大字符集"/>
                  <a:cs typeface="宋体-方正超大字符集"/>
                </a:defRPr>
              </a:lvl4pPr>
              <a:lvl5pPr marL="2057400" indent="-228600">
                <a:defRPr>
                  <a:solidFill>
                    <a:srgbClr val="3A3A3A"/>
                  </a:solidFill>
                  <a:latin typeface="Arial" panose="020B0604020202020204" pitchFamily="34" charset="0"/>
                  <a:ea typeface="宋体-方正超大字符集"/>
                  <a:cs typeface="宋体-方正超大字符集"/>
                </a:defRPr>
              </a:lvl5pPr>
              <a:lvl6pPr marL="25146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6pPr>
              <a:lvl7pPr marL="29718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7pPr>
              <a:lvl8pPr marL="34290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8pPr>
              <a:lvl9pPr marL="38862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9pPr>
            </a:lstStyle>
            <a:p>
              <a:pPr marL="285750" indent="-285750">
                <a:buClr>
                  <a:srgbClr val="4F81BD"/>
                </a:buClr>
                <a:buFont typeface="Arial" panose="020B0604020202020204" pitchFamily="34" charset="0"/>
                <a:buChar char="•"/>
              </a:pPr>
              <a:r>
                <a:rPr b="1">
                  <a:solidFill>
                    <a:schemeClr val="bg2">
                      <a:lumMod val="50000"/>
                    </a:schemeClr>
                  </a:solidFill>
                  <a:ea typeface="微软雅黑" panose="020B0503020204020204" pitchFamily="34" charset="-122"/>
                  <a:cs typeface="Arial" panose="020B0604020202020204" pitchFamily="34" charset="0"/>
                </a:rPr>
                <a:t>Ri and X</a:t>
              </a:r>
              <a:r>
                <a:rPr lang="en-US" b="1">
                  <a:solidFill>
                    <a:schemeClr val="bg2">
                      <a:lumMod val="50000"/>
                    </a:schemeClr>
                  </a:solidFill>
                  <a:ea typeface="微软雅黑" panose="020B0503020204020204" pitchFamily="34" charset="-122"/>
                  <a:cs typeface="Arial" panose="020B0604020202020204" pitchFamily="34" charset="0"/>
                </a:rPr>
                <a:t>i</a:t>
              </a:r>
              <a:r>
                <a:rPr b="1">
                  <a:solidFill>
                    <a:schemeClr val="bg2">
                      <a:lumMod val="50000"/>
                    </a:schemeClr>
                  </a:solidFill>
                  <a:ea typeface="微软雅黑" panose="020B0503020204020204" pitchFamily="34" charset="-122"/>
                  <a:cs typeface="Arial" panose="020B0604020202020204" pitchFamily="34" charset="0"/>
                </a:rPr>
                <a:t> respectively represent the return and weight of assets, and the return and standard deviation of the portfolio can be expressed as:</a:t>
              </a:r>
              <a:endParaRPr b="1">
                <a:solidFill>
                  <a:schemeClr val="bg2">
                    <a:lumMod val="50000"/>
                  </a:schemeClr>
                </a:solidFill>
                <a:ea typeface="微软雅黑" panose="020B0503020204020204" pitchFamily="34" charset="-122"/>
                <a:cs typeface="Arial" panose="020B0604020202020204" pitchFamily="34" charset="0"/>
              </a:endParaRPr>
            </a:p>
          </p:txBody>
        </p:sp>
        <p:pic>
          <p:nvPicPr>
            <p:cNvPr id="13"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80100" y="1057055"/>
              <a:ext cx="3156184" cy="79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0"/>
            <p:cNvSpPr>
              <a:spLocks noChangeArrowheads="1"/>
            </p:cNvSpPr>
            <p:nvPr/>
          </p:nvSpPr>
          <p:spPr bwMode="auto">
            <a:xfrm>
              <a:off x="488552" y="1993209"/>
              <a:ext cx="3940471" cy="4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2880" indent="-182880">
                <a:defRPr>
                  <a:solidFill>
                    <a:srgbClr val="3A3A3A"/>
                  </a:solidFill>
                  <a:latin typeface="Arial" panose="020B0604020202020204" pitchFamily="34" charset="0"/>
                  <a:ea typeface="宋体-方正超大字符集"/>
                  <a:cs typeface="宋体-方正超大字符集"/>
                </a:defRPr>
              </a:lvl1pPr>
              <a:lvl2pPr marL="742950" indent="-285750">
                <a:defRPr>
                  <a:solidFill>
                    <a:srgbClr val="3A3A3A"/>
                  </a:solidFill>
                  <a:latin typeface="Arial" panose="020B0604020202020204" pitchFamily="34" charset="0"/>
                  <a:ea typeface="宋体-方正超大字符集"/>
                  <a:cs typeface="宋体-方正超大字符集"/>
                </a:defRPr>
              </a:lvl2pPr>
              <a:lvl3pPr marL="1143000" indent="-228600">
                <a:defRPr>
                  <a:solidFill>
                    <a:srgbClr val="3A3A3A"/>
                  </a:solidFill>
                  <a:latin typeface="Arial" panose="020B0604020202020204" pitchFamily="34" charset="0"/>
                  <a:ea typeface="宋体-方正超大字符集"/>
                  <a:cs typeface="宋体-方正超大字符集"/>
                </a:defRPr>
              </a:lvl3pPr>
              <a:lvl4pPr marL="1600200" indent="-228600">
                <a:defRPr>
                  <a:solidFill>
                    <a:srgbClr val="3A3A3A"/>
                  </a:solidFill>
                  <a:latin typeface="Arial" panose="020B0604020202020204" pitchFamily="34" charset="0"/>
                  <a:ea typeface="宋体-方正超大字符集"/>
                  <a:cs typeface="宋体-方正超大字符集"/>
                </a:defRPr>
              </a:lvl4pPr>
              <a:lvl5pPr marL="2057400" indent="-228600">
                <a:defRPr>
                  <a:solidFill>
                    <a:srgbClr val="3A3A3A"/>
                  </a:solidFill>
                  <a:latin typeface="Arial" panose="020B0604020202020204" pitchFamily="34" charset="0"/>
                  <a:ea typeface="宋体-方正超大字符集"/>
                  <a:cs typeface="宋体-方正超大字符集"/>
                </a:defRPr>
              </a:lvl5pPr>
              <a:lvl6pPr marL="25146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6pPr>
              <a:lvl7pPr marL="29718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7pPr>
              <a:lvl8pPr marL="34290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8pPr>
              <a:lvl9pPr marL="38862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9pPr>
            </a:lstStyle>
            <a:p>
              <a:pPr marL="285750" indent="-285750">
                <a:buClr>
                  <a:srgbClr val="4F81BD"/>
                </a:buClr>
                <a:buFont typeface="Arial" panose="020B0604020202020204" pitchFamily="34" charset="0"/>
                <a:buChar char="•"/>
              </a:pPr>
              <a:r>
                <a:rPr lang="zh-CN" altLang="en-US" b="1" dirty="0">
                  <a:solidFill>
                    <a:schemeClr val="bg2">
                      <a:lumMod val="50000"/>
                    </a:schemeClr>
                  </a:solidFill>
                  <a:ea typeface="微软雅黑" panose="020B0503020204020204" pitchFamily="34" charset="-122"/>
                  <a:cs typeface="Arial" panose="020B0604020202020204" pitchFamily="34" charset="0"/>
                </a:rPr>
                <a:t>The marginal risk contribution of assets can be expressed as:</a:t>
              </a:r>
              <a:endParaRPr lang="zh-CN" altLang="en-US" b="1" dirty="0">
                <a:solidFill>
                  <a:schemeClr val="bg2">
                    <a:lumMod val="50000"/>
                  </a:schemeClr>
                </a:solidFill>
                <a:ea typeface="微软雅黑" panose="020B0503020204020204" pitchFamily="34" charset="-122"/>
                <a:cs typeface="Arial" panose="020B0604020202020204" pitchFamily="34" charset="0"/>
              </a:endParaRPr>
            </a:p>
          </p:txBody>
        </p:sp>
        <p:pic>
          <p:nvPicPr>
            <p:cNvPr id="15"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6255" y="1813483"/>
              <a:ext cx="4044353" cy="78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0"/>
            <p:cNvSpPr>
              <a:spLocks noChangeArrowheads="1"/>
            </p:cNvSpPr>
            <p:nvPr/>
          </p:nvSpPr>
          <p:spPr bwMode="auto">
            <a:xfrm>
              <a:off x="477675" y="2726825"/>
              <a:ext cx="7559675" cy="4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880" indent="-182880">
                <a:defRPr>
                  <a:solidFill>
                    <a:srgbClr val="3A3A3A"/>
                  </a:solidFill>
                  <a:latin typeface="Arial" panose="020B0604020202020204" pitchFamily="34" charset="0"/>
                  <a:ea typeface="宋体-方正超大字符集"/>
                  <a:cs typeface="宋体-方正超大字符集"/>
                </a:defRPr>
              </a:lvl1pPr>
              <a:lvl2pPr marL="742950" indent="-285750">
                <a:defRPr>
                  <a:solidFill>
                    <a:srgbClr val="3A3A3A"/>
                  </a:solidFill>
                  <a:latin typeface="Arial" panose="020B0604020202020204" pitchFamily="34" charset="0"/>
                  <a:ea typeface="宋体-方正超大字符集"/>
                  <a:cs typeface="宋体-方正超大字符集"/>
                </a:defRPr>
              </a:lvl2pPr>
              <a:lvl3pPr marL="1143000" indent="-228600">
                <a:defRPr>
                  <a:solidFill>
                    <a:srgbClr val="3A3A3A"/>
                  </a:solidFill>
                  <a:latin typeface="Arial" panose="020B0604020202020204" pitchFamily="34" charset="0"/>
                  <a:ea typeface="宋体-方正超大字符集"/>
                  <a:cs typeface="宋体-方正超大字符集"/>
                </a:defRPr>
              </a:lvl3pPr>
              <a:lvl4pPr marL="1600200" indent="-228600">
                <a:defRPr>
                  <a:solidFill>
                    <a:srgbClr val="3A3A3A"/>
                  </a:solidFill>
                  <a:latin typeface="Arial" panose="020B0604020202020204" pitchFamily="34" charset="0"/>
                  <a:ea typeface="宋体-方正超大字符集"/>
                  <a:cs typeface="宋体-方正超大字符集"/>
                </a:defRPr>
              </a:lvl4pPr>
              <a:lvl5pPr marL="2057400" indent="-228600">
                <a:defRPr>
                  <a:solidFill>
                    <a:srgbClr val="3A3A3A"/>
                  </a:solidFill>
                  <a:latin typeface="Arial" panose="020B0604020202020204" pitchFamily="34" charset="0"/>
                  <a:ea typeface="宋体-方正超大字符集"/>
                  <a:cs typeface="宋体-方正超大字符集"/>
                </a:defRPr>
              </a:lvl5pPr>
              <a:lvl6pPr marL="25146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6pPr>
              <a:lvl7pPr marL="29718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7pPr>
              <a:lvl8pPr marL="34290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8pPr>
              <a:lvl9pPr marL="38862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9pPr>
            </a:lstStyle>
            <a:p>
              <a:pPr marL="285750" indent="-285750">
                <a:buClr>
                  <a:srgbClr val="4F81BD"/>
                </a:buClr>
                <a:buFont typeface="Arial" panose="020B0604020202020204" pitchFamily="34" charset="0"/>
                <a:buChar char="•"/>
              </a:pPr>
              <a:r>
                <a:rPr lang="zh-CN" altLang="en-US" b="1" dirty="0">
                  <a:solidFill>
                    <a:schemeClr val="bg2">
                      <a:lumMod val="50000"/>
                    </a:schemeClr>
                  </a:solidFill>
                  <a:latin typeface="微软雅黑" panose="020B0503020204020204" pitchFamily="34" charset="-122"/>
                  <a:ea typeface="微软雅黑" panose="020B0503020204020204" pitchFamily="34" charset="-122"/>
                </a:rPr>
                <a:t>After knowing the marginal risk contribution and multiplying by the corresponding weight, we can get the total risk contribution:</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7"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825" y="3216556"/>
              <a:ext cx="3698225" cy="67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4837" y="3216556"/>
              <a:ext cx="3097563" cy="71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0"/>
            <p:cNvSpPr>
              <a:spLocks noChangeArrowheads="1"/>
            </p:cNvSpPr>
            <p:nvPr/>
          </p:nvSpPr>
          <p:spPr bwMode="auto">
            <a:xfrm>
              <a:off x="508027" y="4115190"/>
              <a:ext cx="5364424" cy="4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2880" indent="-182880">
                <a:defRPr>
                  <a:solidFill>
                    <a:srgbClr val="3A3A3A"/>
                  </a:solidFill>
                  <a:latin typeface="Arial" panose="020B0604020202020204" pitchFamily="34" charset="0"/>
                  <a:ea typeface="宋体-方正超大字符集"/>
                  <a:cs typeface="宋体-方正超大字符集"/>
                </a:defRPr>
              </a:lvl1pPr>
              <a:lvl2pPr marL="742950" indent="-285750">
                <a:defRPr>
                  <a:solidFill>
                    <a:srgbClr val="3A3A3A"/>
                  </a:solidFill>
                  <a:latin typeface="Arial" panose="020B0604020202020204" pitchFamily="34" charset="0"/>
                  <a:ea typeface="宋体-方正超大字符集"/>
                  <a:cs typeface="宋体-方正超大字符集"/>
                </a:defRPr>
              </a:lvl2pPr>
              <a:lvl3pPr marL="1143000" indent="-228600">
                <a:defRPr>
                  <a:solidFill>
                    <a:srgbClr val="3A3A3A"/>
                  </a:solidFill>
                  <a:latin typeface="Arial" panose="020B0604020202020204" pitchFamily="34" charset="0"/>
                  <a:ea typeface="宋体-方正超大字符集"/>
                  <a:cs typeface="宋体-方正超大字符集"/>
                </a:defRPr>
              </a:lvl3pPr>
              <a:lvl4pPr marL="1600200" indent="-228600">
                <a:defRPr>
                  <a:solidFill>
                    <a:srgbClr val="3A3A3A"/>
                  </a:solidFill>
                  <a:latin typeface="Arial" panose="020B0604020202020204" pitchFamily="34" charset="0"/>
                  <a:ea typeface="宋体-方正超大字符集"/>
                  <a:cs typeface="宋体-方正超大字符集"/>
                </a:defRPr>
              </a:lvl4pPr>
              <a:lvl5pPr marL="2057400" indent="-228600">
                <a:defRPr>
                  <a:solidFill>
                    <a:srgbClr val="3A3A3A"/>
                  </a:solidFill>
                  <a:latin typeface="Arial" panose="020B0604020202020204" pitchFamily="34" charset="0"/>
                  <a:ea typeface="宋体-方正超大字符集"/>
                  <a:cs typeface="宋体-方正超大字符集"/>
                </a:defRPr>
              </a:lvl5pPr>
              <a:lvl6pPr marL="25146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6pPr>
              <a:lvl7pPr marL="29718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7pPr>
              <a:lvl8pPr marL="34290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8pPr>
              <a:lvl9pPr marL="3886200" indent="-228600" eaLnBrk="0" fontAlgn="base" hangingPunct="0">
                <a:spcBef>
                  <a:spcPct val="0"/>
                </a:spcBef>
                <a:spcAft>
                  <a:spcPct val="0"/>
                </a:spcAft>
                <a:defRPr>
                  <a:solidFill>
                    <a:srgbClr val="3A3A3A"/>
                  </a:solidFill>
                  <a:latin typeface="Arial" panose="020B0604020202020204" pitchFamily="34" charset="0"/>
                  <a:ea typeface="宋体-方正超大字符集"/>
                  <a:cs typeface="宋体-方正超大字符集"/>
                </a:defRPr>
              </a:lvl9pPr>
            </a:lstStyle>
            <a:p>
              <a:pPr marL="285750" indent="-285750">
                <a:buClr>
                  <a:schemeClr val="accent2"/>
                </a:buClr>
                <a:buFont typeface="Arial" panose="020B0604020202020204" pitchFamily="34" charset="0"/>
                <a:buChar char="•"/>
              </a:pPr>
              <a:r>
                <a:rPr lang="zh-CN" altLang="en-US" b="1" dirty="0">
                  <a:solidFill>
                    <a:srgbClr val="B0894E"/>
                  </a:solidFill>
                  <a:ea typeface="微软雅黑" panose="020B0503020204020204" pitchFamily="34" charset="-122"/>
                  <a:cs typeface="Arial" panose="020B0604020202020204" pitchFamily="34" charset="0"/>
                </a:rPr>
                <a:t>Risk parity requires the risk contribution of each risk factor in the portfolio to be equal</a:t>
              </a:r>
              <a:r>
                <a:rPr lang="en-US" altLang="zh-CN" b="1" dirty="0">
                  <a:solidFill>
                    <a:srgbClr val="B0894E"/>
                  </a:solidFill>
                  <a:ea typeface="微软雅黑" panose="020B0503020204020204" pitchFamily="34" charset="-122"/>
                  <a:cs typeface="Arial" panose="020B0604020202020204" pitchFamily="34" charset="0"/>
                </a:rPr>
                <a:t>:</a:t>
              </a:r>
              <a:endParaRPr lang="en-US" altLang="zh-CN" b="1" dirty="0">
                <a:solidFill>
                  <a:srgbClr val="B0894E"/>
                </a:solidFill>
                <a:ea typeface="微软雅黑" panose="020B0503020204020204" pitchFamily="34" charset="-122"/>
                <a:cs typeface="Arial" panose="020B0604020202020204" pitchFamily="34" charset="0"/>
              </a:endParaRPr>
            </a:p>
          </p:txBody>
        </p:sp>
        <p:pic>
          <p:nvPicPr>
            <p:cNvPr id="20"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2684" y="3982793"/>
              <a:ext cx="3036841" cy="781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剪去对角的矩形 8"/>
          <p:cNvSpPr/>
          <p:nvPr/>
        </p:nvSpPr>
        <p:spPr>
          <a:xfrm>
            <a:off x="1283368" y="822158"/>
            <a:ext cx="9753600" cy="5213684"/>
          </a:xfrm>
          <a:prstGeom prst="snip2DiagRect">
            <a:avLst>
              <a:gd name="adj1" fmla="val 0"/>
              <a:gd name="adj2" fmla="val 7174"/>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580566" y="2034390"/>
            <a:ext cx="4910701" cy="2883729"/>
            <a:chOff x="3807896" y="2023140"/>
            <a:chExt cx="4910701" cy="2883729"/>
          </a:xfrm>
        </p:grpSpPr>
        <p:grpSp>
          <p:nvGrpSpPr>
            <p:cNvPr id="5" name="组合 4"/>
            <p:cNvGrpSpPr/>
            <p:nvPr/>
          </p:nvGrpSpPr>
          <p:grpSpPr>
            <a:xfrm>
              <a:off x="4157696" y="2023140"/>
              <a:ext cx="4560901" cy="1650720"/>
              <a:chOff x="4157696" y="1663907"/>
              <a:chExt cx="4560901" cy="1650720"/>
            </a:xfrm>
          </p:grpSpPr>
          <p:sp>
            <p:nvSpPr>
              <p:cNvPr id="9" name="矩形 8"/>
              <p:cNvSpPr/>
              <p:nvPr/>
            </p:nvSpPr>
            <p:spPr>
              <a:xfrm>
                <a:off x="4306695" y="1848572"/>
                <a:ext cx="4411902" cy="82994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20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PART THREE</a:t>
                </a:r>
                <a:endParaRPr kumimoji="0" lang="zh-CN" altLang="en-US" sz="4800" b="1" i="0" u="none" strike="noStrike" kern="1200" cap="none" spc="20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0" name="等腰三角形 9"/>
              <p:cNvSpPr/>
              <p:nvPr/>
            </p:nvSpPr>
            <p:spPr>
              <a:xfrm rot="10800000">
                <a:off x="5973050" y="3102645"/>
                <a:ext cx="245899" cy="2119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方正悠黑体加粗" panose="02010600010101010101" charset="-122"/>
                  <a:ea typeface="方正悠黑体加粗" panose="02010600010101010101" charset="-122"/>
                  <a:cs typeface="+mn-cs"/>
                </a:endParaRPr>
              </a:p>
            </p:txBody>
          </p:sp>
          <p:sp>
            <p:nvSpPr>
              <p:cNvPr id="11" name="矩形 10"/>
              <p:cNvSpPr/>
              <p:nvPr/>
            </p:nvSpPr>
            <p:spPr>
              <a:xfrm>
                <a:off x="4157696" y="1663907"/>
                <a:ext cx="4331335" cy="12001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方正悠黑体加粗" panose="02010600010101010101" charset="-122"/>
                  <a:ea typeface="方正悠黑体加粗" panose="02010600010101010101" charset="-122"/>
                  <a:cs typeface="+mn-cs"/>
                </a:endParaRPr>
              </a:p>
            </p:txBody>
          </p:sp>
        </p:grpSp>
        <p:sp>
          <p:nvSpPr>
            <p:cNvPr id="7" name="文本框 6"/>
            <p:cNvSpPr txBox="1"/>
            <p:nvPr/>
          </p:nvSpPr>
          <p:spPr>
            <a:xfrm>
              <a:off x="3807896" y="3461609"/>
              <a:ext cx="4838065" cy="1445260"/>
            </a:xfrm>
            <a:prstGeom prst="rect">
              <a:avLst/>
            </a:prstGeom>
            <a:noFill/>
          </p:spPr>
          <p:txBody>
            <a:bodyPr wrap="square" rtlCol="0">
              <a:spAutoFit/>
            </a:bodyPr>
            <a:lstStyle/>
            <a:p>
              <a:pPr lvl="0" algn="ctr">
                <a:defRPr/>
              </a:pPr>
              <a:r>
                <a:rPr lang="en-US" altLang="zh-CN" sz="4400" b="1" spc="400" dirty="0">
                  <a:solidFill>
                    <a:srgbClr val="595959"/>
                  </a:solidFill>
                  <a:latin typeface="微软雅黑" panose="020B0503020204020204" pitchFamily="34" charset="-122"/>
                  <a:ea typeface="微软雅黑" panose="020B0503020204020204" pitchFamily="34" charset="-122"/>
                  <a:sym typeface="+mn-ea"/>
                </a:rPr>
                <a:t>IMPROVMENT</a:t>
              </a:r>
              <a:endParaRPr lang="en-US" altLang="zh-CN" sz="4400" b="1" spc="400" dirty="0">
                <a:solidFill>
                  <a:srgbClr val="595959"/>
                </a:solidFill>
                <a:latin typeface="微软雅黑" panose="020B0503020204020204" pitchFamily="34" charset="-122"/>
                <a:ea typeface="微软雅黑" panose="020B0503020204020204" pitchFamily="34" charset="-122"/>
              </a:endParaRPr>
            </a:p>
            <a:p>
              <a:pPr lvl="0" algn="ctr">
                <a:defRPr/>
              </a:pPr>
              <a:endParaRPr lang="en-US" altLang="zh-CN" sz="4400" b="1" spc="400" dirty="0">
                <a:solidFill>
                  <a:srgbClr val="59595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pic>
        <p:nvPicPr>
          <p:cNvPr id="87" name="图片 8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91049" y="3836807"/>
            <a:ext cx="2225250" cy="205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99185" y="2131060"/>
            <a:ext cx="4909820" cy="645160"/>
          </a:xfrm>
          <a:prstGeom prst="rect">
            <a:avLst/>
          </a:prstGeom>
          <a:noFill/>
        </p:spPr>
        <p:txBody>
          <a:bodyPr wrap="square" rtlCol="0" anchor="t">
            <a:spAutoFit/>
          </a:bodyPr>
          <a:p>
            <a:r>
              <a:rPr b="1">
                <a:latin typeface="Calibri" panose="020F0502020204030204" pitchFamily="34" charset="0"/>
                <a:ea typeface="等线" panose="02010600030101010101" pitchFamily="2" charset="-122"/>
                <a:cs typeface="Calibri" panose="020F0502020204030204" pitchFamily="34" charset="0"/>
                <a:sym typeface="+mn-ea"/>
              </a:rPr>
              <a:t>The measurement of volatility is calculated by the garch model + LSTM model</a:t>
            </a:r>
            <a:endParaRPr b="1">
              <a:latin typeface="Calibri" panose="020F0502020204030204" pitchFamily="34" charset="0"/>
              <a:ea typeface="等线" panose="02010600030101010101" pitchFamily="2" charset="-122"/>
              <a:cs typeface="Calibri" panose="020F0502020204030204" pitchFamily="34" charset="0"/>
              <a:sym typeface="+mn-ea"/>
            </a:endParaRPr>
          </a:p>
        </p:txBody>
      </p:sp>
      <p:grpSp>
        <p:nvGrpSpPr>
          <p:cNvPr id="8" name="组合 7"/>
          <p:cNvGrpSpPr/>
          <p:nvPr/>
        </p:nvGrpSpPr>
        <p:grpSpPr>
          <a:xfrm>
            <a:off x="2505075" y="872490"/>
            <a:ext cx="1444625" cy="1316990"/>
            <a:chOff x="3979" y="3356"/>
            <a:chExt cx="1546" cy="1596"/>
          </a:xfrm>
        </p:grpSpPr>
        <p:pic>
          <p:nvPicPr>
            <p:cNvPr id="6" name="图片 5"/>
            <p:cNvPicPr>
              <a:picLocks noChangeAspect="1"/>
            </p:cNvPicPr>
            <p:nvPr/>
          </p:nvPicPr>
          <p:blipFill>
            <a:blip r:embed="rId1"/>
            <a:stretch>
              <a:fillRect/>
            </a:stretch>
          </p:blipFill>
          <p:spPr>
            <a:xfrm>
              <a:off x="3979" y="3356"/>
              <a:ext cx="1547" cy="1597"/>
            </a:xfrm>
            <a:prstGeom prst="rect">
              <a:avLst/>
            </a:prstGeom>
          </p:spPr>
        </p:pic>
        <p:sp>
          <p:nvSpPr>
            <p:cNvPr id="3" name="矩形 2"/>
            <p:cNvSpPr/>
            <p:nvPr/>
          </p:nvSpPr>
          <p:spPr>
            <a:xfrm>
              <a:off x="4881" y="4402"/>
              <a:ext cx="442" cy="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38" name="图片 137"/>
          <p:cNvPicPr>
            <a:picLocks noChangeAspect="1"/>
          </p:cNvPicPr>
          <p:nvPr/>
        </p:nvPicPr>
        <p:blipFill>
          <a:blip r:embed="rId2"/>
          <a:stretch>
            <a:fillRect/>
          </a:stretch>
        </p:blipFill>
        <p:spPr>
          <a:xfrm>
            <a:off x="6452235" y="695960"/>
            <a:ext cx="5420360" cy="2973070"/>
          </a:xfrm>
          <a:prstGeom prst="rect">
            <a:avLst/>
          </a:prstGeom>
        </p:spPr>
      </p:pic>
      <p:graphicFrame>
        <p:nvGraphicFramePr>
          <p:cNvPr id="139" name="表格 138"/>
          <p:cNvGraphicFramePr/>
          <p:nvPr>
            <p:custDataLst>
              <p:tags r:id="rId3"/>
            </p:custDataLst>
          </p:nvPr>
        </p:nvGraphicFramePr>
        <p:xfrm>
          <a:off x="652780" y="4908550"/>
          <a:ext cx="8123555" cy="1386205"/>
        </p:xfrm>
        <a:graphic>
          <a:graphicData uri="http://schemas.openxmlformats.org/drawingml/2006/table">
            <a:tbl>
              <a:tblPr firstRow="1" bandRow="1">
                <a:tableStyleId>{5C22544A-7EE6-4342-B048-85BDC9FD1C3A}</a:tableStyleId>
              </a:tblPr>
              <a:tblGrid>
                <a:gridCol w="1198880"/>
                <a:gridCol w="1767840"/>
                <a:gridCol w="1804035"/>
                <a:gridCol w="1599565"/>
                <a:gridCol w="1753235"/>
              </a:tblGrid>
              <a:tr h="467360">
                <a:tc>
                  <a:txBody>
                    <a:bodyPr/>
                    <a:p>
                      <a:pPr algn="ctr">
                        <a:buNone/>
                      </a:pPr>
                      <a:endParaRPr lang="zh-CN" altLang="en-US"/>
                    </a:p>
                  </a:txBody>
                  <a:tcPr>
                    <a:solidFill>
                      <a:schemeClr val="bg1">
                        <a:lumMod val="65000"/>
                      </a:schemeClr>
                    </a:solidFill>
                  </a:tcPr>
                </a:tc>
                <a:tc>
                  <a:txBody>
                    <a:bodyPr/>
                    <a:p>
                      <a:pPr algn="ctr">
                        <a:buNone/>
                      </a:pPr>
                      <a:r>
                        <a:rPr lang="en-US" altLang="zh-CN"/>
                        <a:t>My</a:t>
                      </a:r>
                      <a:endParaRPr lang="en-US" altLang="zh-CN"/>
                    </a:p>
                  </a:txBody>
                  <a:tcPr>
                    <a:solidFill>
                      <a:schemeClr val="bg1">
                        <a:lumMod val="65000"/>
                      </a:schemeClr>
                    </a:solidFill>
                  </a:tcPr>
                </a:tc>
                <a:tc>
                  <a:txBody>
                    <a:bodyPr/>
                    <a:p>
                      <a:pPr algn="ctr">
                        <a:buNone/>
                      </a:pPr>
                      <a:r>
                        <a:rPr lang="en-US" altLang="zh-CN"/>
                        <a:t>EWMA</a:t>
                      </a:r>
                      <a:endParaRPr lang="en-US" altLang="zh-CN"/>
                    </a:p>
                  </a:txBody>
                  <a:tcPr>
                    <a:solidFill>
                      <a:schemeClr val="bg1">
                        <a:lumMod val="65000"/>
                      </a:schemeClr>
                    </a:solidFill>
                  </a:tcPr>
                </a:tc>
                <a:tc>
                  <a:txBody>
                    <a:bodyPr/>
                    <a:p>
                      <a:pPr algn="ctr">
                        <a:buNone/>
                      </a:pPr>
                      <a:r>
                        <a:rPr lang="en-US" altLang="zh-CN"/>
                        <a:t>GARCH</a:t>
                      </a:r>
                      <a:endParaRPr lang="en-US" altLang="zh-CN"/>
                    </a:p>
                  </a:txBody>
                  <a:tcPr>
                    <a:solidFill>
                      <a:schemeClr val="bg1">
                        <a:lumMod val="65000"/>
                      </a:schemeClr>
                    </a:solidFill>
                  </a:tcPr>
                </a:tc>
                <a:tc>
                  <a:txBody>
                    <a:bodyPr/>
                    <a:p>
                      <a:pPr algn="ctr">
                        <a:buNone/>
                      </a:pPr>
                      <a:r>
                        <a:rPr lang="en-US" altLang="zh-CN"/>
                        <a:t>EGARCH</a:t>
                      </a:r>
                      <a:endParaRPr lang="en-US" altLang="zh-CN"/>
                    </a:p>
                  </a:txBody>
                  <a:tcPr>
                    <a:solidFill>
                      <a:schemeClr val="bg1">
                        <a:lumMod val="65000"/>
                      </a:schemeClr>
                    </a:solidFill>
                  </a:tcPr>
                </a:tc>
              </a:tr>
              <a:tr h="451485">
                <a:tc>
                  <a:txBody>
                    <a:bodyPr/>
                    <a:p>
                      <a:pPr algn="ctr">
                        <a:buNone/>
                      </a:pPr>
                      <a:r>
                        <a:rPr lang="en-US" altLang="zh-CN"/>
                        <a:t>MSE</a:t>
                      </a:r>
                      <a:endParaRPr lang="en-US" altLang="zh-CN"/>
                    </a:p>
                  </a:txBody>
                  <a:tcPr>
                    <a:solidFill>
                      <a:schemeClr val="bg1">
                        <a:lumMod val="85000"/>
                      </a:schemeClr>
                    </a:solidFill>
                  </a:tcPr>
                </a:tc>
                <a:tc>
                  <a:txBody>
                    <a:bodyPr/>
                    <a:p>
                      <a:pPr algn="ctr">
                        <a:buNone/>
                      </a:pPr>
                      <a:r>
                        <a:rPr lang="en-US" sz="1800">
                          <a:solidFill>
                            <a:srgbClr val="000000"/>
                          </a:solidFill>
                          <a:latin typeface="宋体" panose="02010600030101010101" pitchFamily="2" charset="-122"/>
                          <a:sym typeface="+mn-ea"/>
                        </a:rPr>
                        <a:t>0.0000075</a:t>
                      </a:r>
                      <a:endParaRPr lang="zh-CN" altLang="en-US"/>
                    </a:p>
                  </a:txBody>
                  <a:tcPr>
                    <a:solidFill>
                      <a:schemeClr val="bg1">
                        <a:lumMod val="85000"/>
                      </a:schemeClr>
                    </a:solidFill>
                  </a:tcPr>
                </a:tc>
                <a:tc>
                  <a:txBody>
                    <a:bodyPr/>
                    <a:p>
                      <a:pPr algn="ctr">
                        <a:buNone/>
                      </a:pPr>
                      <a:r>
                        <a:rPr lang="en-US" sz="1800">
                          <a:solidFill>
                            <a:srgbClr val="000000"/>
                          </a:solidFill>
                          <a:latin typeface="宋体" panose="02010600030101010101" pitchFamily="2" charset="-122"/>
                          <a:sym typeface="+mn-ea"/>
                        </a:rPr>
                        <a:t>0.0000161</a:t>
                      </a:r>
                      <a:endParaRPr lang="zh-CN" altLang="en-US"/>
                    </a:p>
                  </a:txBody>
                  <a:tcPr>
                    <a:solidFill>
                      <a:schemeClr val="bg1">
                        <a:lumMod val="85000"/>
                      </a:schemeClr>
                    </a:solidFill>
                  </a:tcPr>
                </a:tc>
                <a:tc>
                  <a:txBody>
                    <a:bodyPr/>
                    <a:p>
                      <a:pPr algn="ctr">
                        <a:buNone/>
                      </a:pPr>
                      <a:r>
                        <a:rPr lang="en-US" sz="1800">
                          <a:solidFill>
                            <a:srgbClr val="000000"/>
                          </a:solidFill>
                          <a:latin typeface="宋体" panose="02010600030101010101" pitchFamily="2" charset="-122"/>
                          <a:sym typeface="+mn-ea"/>
                        </a:rPr>
                        <a:t>0.0000102</a:t>
                      </a:r>
                      <a:endParaRPr lang="zh-CN" altLang="en-US"/>
                    </a:p>
                  </a:txBody>
                  <a:tcPr>
                    <a:solidFill>
                      <a:schemeClr val="bg1">
                        <a:lumMod val="85000"/>
                      </a:schemeClr>
                    </a:solidFill>
                  </a:tcPr>
                </a:tc>
                <a:tc>
                  <a:txBody>
                    <a:bodyPr/>
                    <a:p>
                      <a:pPr algn="ctr">
                        <a:buNone/>
                      </a:pPr>
                      <a:r>
                        <a:rPr lang="en-US" sz="1800">
                          <a:solidFill>
                            <a:srgbClr val="000000"/>
                          </a:solidFill>
                          <a:latin typeface="宋体" panose="02010600030101010101" pitchFamily="2" charset="-122"/>
                          <a:sym typeface="+mn-ea"/>
                        </a:rPr>
                        <a:t>0.0000100</a:t>
                      </a:r>
                      <a:endParaRPr lang="zh-CN" altLang="en-US"/>
                    </a:p>
                  </a:txBody>
                  <a:tcPr>
                    <a:solidFill>
                      <a:schemeClr val="bg1">
                        <a:lumMod val="85000"/>
                      </a:schemeClr>
                    </a:solidFill>
                  </a:tcPr>
                </a:tc>
              </a:tr>
              <a:tr h="467360">
                <a:tc>
                  <a:txBody>
                    <a:bodyPr/>
                    <a:p>
                      <a:pPr algn="ctr">
                        <a:buNone/>
                      </a:pPr>
                      <a:r>
                        <a:rPr lang="en-US" altLang="zh-CN"/>
                        <a:t>MAE</a:t>
                      </a:r>
                      <a:endParaRPr lang="en-US" altLang="zh-CN"/>
                    </a:p>
                  </a:txBody>
                  <a:tcPr>
                    <a:solidFill>
                      <a:schemeClr val="bg1">
                        <a:lumMod val="95000"/>
                      </a:schemeClr>
                    </a:solidFill>
                  </a:tcPr>
                </a:tc>
                <a:tc>
                  <a:txBody>
                    <a:bodyPr/>
                    <a:p>
                      <a:pPr algn="ctr">
                        <a:buNone/>
                      </a:pPr>
                      <a:r>
                        <a:rPr lang="zh-CN" altLang="en-US"/>
                        <a:t>0.001924</a:t>
                      </a:r>
                      <a:r>
                        <a:rPr lang="en-US" altLang="zh-CN"/>
                        <a:t>6</a:t>
                      </a:r>
                      <a:endParaRPr lang="en-US" altLang="zh-CN"/>
                    </a:p>
                  </a:txBody>
                  <a:tcPr>
                    <a:solidFill>
                      <a:schemeClr val="bg1">
                        <a:lumMod val="95000"/>
                      </a:schemeClr>
                    </a:solidFill>
                  </a:tcPr>
                </a:tc>
                <a:tc>
                  <a:txBody>
                    <a:bodyPr/>
                    <a:p>
                      <a:pPr algn="ctr">
                        <a:buNone/>
                      </a:pPr>
                      <a:r>
                        <a:rPr lang="en-US" sz="1800">
                          <a:solidFill>
                            <a:srgbClr val="000000"/>
                          </a:solidFill>
                          <a:latin typeface="宋体" panose="02010600030101010101" pitchFamily="2" charset="-122"/>
                          <a:sym typeface="+mn-ea"/>
                        </a:rPr>
                        <a:t>0.0029154</a:t>
                      </a:r>
                      <a:endParaRPr lang="zh-CN" altLang="en-US"/>
                    </a:p>
                  </a:txBody>
                  <a:tcPr>
                    <a:solidFill>
                      <a:schemeClr val="bg1">
                        <a:lumMod val="95000"/>
                      </a:schemeClr>
                    </a:solidFill>
                  </a:tcPr>
                </a:tc>
                <a:tc>
                  <a:txBody>
                    <a:bodyPr/>
                    <a:p>
                      <a:pPr algn="ctr">
                        <a:buNone/>
                      </a:pPr>
                      <a:r>
                        <a:rPr lang="en-US" sz="1800">
                          <a:solidFill>
                            <a:srgbClr val="000000"/>
                          </a:solidFill>
                          <a:latin typeface="宋体" panose="02010600030101010101" pitchFamily="2" charset="-122"/>
                          <a:sym typeface="+mn-ea"/>
                        </a:rPr>
                        <a:t>0.0019944</a:t>
                      </a:r>
                      <a:endParaRPr lang="zh-CN" altLang="en-US"/>
                    </a:p>
                  </a:txBody>
                  <a:tcPr>
                    <a:solidFill>
                      <a:schemeClr val="bg1">
                        <a:lumMod val="95000"/>
                      </a:schemeClr>
                    </a:solidFill>
                  </a:tcPr>
                </a:tc>
                <a:tc>
                  <a:txBody>
                    <a:bodyPr/>
                    <a:p>
                      <a:pPr algn="ctr">
                        <a:buNone/>
                      </a:pPr>
                      <a:r>
                        <a:rPr lang="zh-CN" altLang="en-US"/>
                        <a:t>0.002056</a:t>
                      </a:r>
                      <a:r>
                        <a:rPr lang="en-US" altLang="zh-CN"/>
                        <a:t>6</a:t>
                      </a:r>
                      <a:endParaRPr lang="en-US" altLang="zh-CN"/>
                    </a:p>
                  </a:txBody>
                  <a:tcPr>
                    <a:solidFill>
                      <a:schemeClr val="bg1">
                        <a:lumMod val="95000"/>
                      </a:schemeClr>
                    </a:solidFill>
                  </a:tcPr>
                </a:tc>
              </a:tr>
            </a:tbl>
          </a:graphicData>
        </a:graphic>
      </p:graphicFrame>
      <p:sp>
        <p:nvSpPr>
          <p:cNvPr id="101" name="文本框 100"/>
          <p:cNvSpPr txBox="1"/>
          <p:nvPr/>
        </p:nvSpPr>
        <p:spPr>
          <a:xfrm>
            <a:off x="1099185" y="3121977"/>
            <a:ext cx="5080000" cy="953135"/>
          </a:xfrm>
          <a:prstGeom prst="rect">
            <a:avLst/>
          </a:prstGeom>
          <a:noFill/>
          <a:ln w="9525">
            <a:noFill/>
          </a:ln>
        </p:spPr>
        <p:txBody>
          <a:bodyPr wrap="square">
            <a:spAutoFit/>
          </a:bodyPr>
          <a:p>
            <a:pPr indent="0"/>
            <a:r>
              <a:rPr sz="1400" b="1">
                <a:latin typeface="Times New Roman" panose="02020603050405020304" charset="0"/>
                <a:ea typeface="MingLiU" panose="02020509000000000000" charset="-120"/>
                <a:cs typeface="Times New Roman" panose="02020603050405020304" charset="0"/>
              </a:rPr>
              <a:t>The index data is D_J，Nada，GG，SP500 </a:t>
            </a:r>
            <a:r>
              <a:rPr lang="en-US" sz="1400" b="1">
                <a:latin typeface="Times New Roman" panose="02020603050405020304" charset="0"/>
                <a:ea typeface="MingLiU" panose="02020509000000000000" charset="-120"/>
                <a:cs typeface="Times New Roman" panose="02020603050405020304" charset="0"/>
              </a:rPr>
              <a:t>and </a:t>
            </a:r>
            <a:r>
              <a:rPr sz="1400" b="1">
                <a:latin typeface="Times New Roman" panose="02020603050405020304" charset="0"/>
                <a:ea typeface="MingLiU" panose="02020509000000000000" charset="-120"/>
                <a:cs typeface="Times New Roman" panose="02020603050405020304" charset="0"/>
              </a:rPr>
              <a:t>PX_LAS</a:t>
            </a:r>
            <a:r>
              <a:rPr lang="en-US" sz="1400" b="1">
                <a:latin typeface="Times New Roman" panose="02020603050405020304" charset="0"/>
                <a:ea typeface="MingLiU" panose="02020509000000000000" charset="-120"/>
                <a:cs typeface="Times New Roman" panose="02020603050405020304" charset="0"/>
              </a:rPr>
              <a:t>T</a:t>
            </a:r>
            <a:r>
              <a:rPr sz="1400" b="1">
                <a:latin typeface="Times New Roman" panose="02020603050405020304" charset="0"/>
                <a:ea typeface="MingLiU" panose="02020509000000000000" charset="-120"/>
                <a:cs typeface="Times New Roman" panose="02020603050405020304" charset="0"/>
              </a:rPr>
              <a:t> five index data, the volatility rate data is used to use the volatility rate of the five indexes that are predicted by the egarch, garch, LSTM and garzen LSTM. </a:t>
            </a:r>
            <a:endParaRPr sz="1400" b="1">
              <a:latin typeface="Times New Roman" panose="02020603050405020304" charset="0"/>
              <a:ea typeface="MingLiU" panose="02020509000000000000" charset="-120"/>
              <a:cs typeface="Times New Roman" panose="02020603050405020304" charset="0"/>
            </a:endParaRPr>
          </a:p>
        </p:txBody>
      </p:sp>
      <p:pic>
        <p:nvPicPr>
          <p:cNvPr id="7" name="图片 6"/>
          <p:cNvPicPr/>
          <p:nvPr/>
        </p:nvPicPr>
        <p:blipFill>
          <a:blip r:embed="rId4"/>
          <a:stretch>
            <a:fillRect/>
          </a:stretch>
        </p:blipFill>
        <p:spPr>
          <a:xfrm>
            <a:off x="2813685" y="4074795"/>
            <a:ext cx="1480820" cy="571500"/>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PLACING_PICTURE_USER_VIEWPORT" val="{&quot;height&quot;:6548,&quot;width&quot;:8625}"/>
</p:tagLst>
</file>

<file path=ppt/tags/tag2.xml><?xml version="1.0" encoding="utf-8"?>
<p:tagLst xmlns:p="http://schemas.openxmlformats.org/presentationml/2006/main">
  <p:tag name="KSO_WM_UNIT_TABLE_BEAUTIFY" val="smartTable{c8063da6-1ff2-44fe-a42c-77f915d8a03a}"/>
</p:tagLst>
</file>

<file path=ppt/tags/tag3.xml><?xml version="1.0" encoding="utf-8"?>
<p:tagLst xmlns:p="http://schemas.openxmlformats.org/presentationml/2006/main">
  <p:tag name="KSO_WM_UNIT_TABLE_BEAUTIFY" val="smartTable{10cad06c-d1ae-4ba3-bc1c-b473565028f8}"/>
  <p:tag name="TABLE_ENDDRAG_ORIGIN_RECT" val="421*266"/>
  <p:tag name="TABLE_ENDDRAG_RECT" val="505*115*421*26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2206</Words>
  <Application>WPS 演示</Application>
  <PresentationFormat>宽屏</PresentationFormat>
  <Paragraphs>160</Paragraphs>
  <Slides>11</Slides>
  <Notes>2</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11</vt:i4>
      </vt:variant>
    </vt:vector>
  </HeadingPairs>
  <TitlesOfParts>
    <vt:vector size="30" baseType="lpstr">
      <vt:lpstr>Arial</vt:lpstr>
      <vt:lpstr>宋体</vt:lpstr>
      <vt:lpstr>Wingdings</vt:lpstr>
      <vt:lpstr>微软雅黑</vt:lpstr>
      <vt:lpstr>Arial</vt:lpstr>
      <vt:lpstr>等线</vt:lpstr>
      <vt:lpstr>MingLiU</vt:lpstr>
      <vt:lpstr>Calibri</vt:lpstr>
      <vt:lpstr>Times New Roman</vt:lpstr>
      <vt:lpstr>方正悠黑体加粗</vt:lpstr>
      <vt:lpstr>方正细黑一_GBK</vt:lpstr>
      <vt:lpstr>黑体</vt:lpstr>
      <vt:lpstr>楷体_GB2312</vt:lpstr>
      <vt:lpstr>宋体-方正超大字符集</vt:lpstr>
      <vt:lpstr>Calibri</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悠悠PPT</dc:creator>
  <cp:lastModifiedBy>墨叽莫及</cp:lastModifiedBy>
  <cp:revision>17</cp:revision>
  <dcterms:created xsi:type="dcterms:W3CDTF">2018-08-22T07:22:00Z</dcterms:created>
  <dcterms:modified xsi:type="dcterms:W3CDTF">2020-12-31T06:52:22Z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y fmtid="{D5CDD505-2E9C-101B-9397-08002B2CF9AE}" pid="3" name="KSOSaveFontToCloudKey">
    <vt:lpwstr>244420457_cloud</vt:lpwstr>
  </property>
</Properties>
</file>