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734175" cy="98663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00E2A0-16E4-4191-86E4-B60272157ACC}">
  <a:tblStyle styleId="{1F00E2A0-16E4-4191-86E4-B60272157ACC}" styleName="Table_0"/>
  <a:tblStyle styleId="{A16C4599-E70D-4839-B0A9-3EFBA94859F2}" styleName="Table_1"/>
  <a:tblStyle styleId="{D5A33B55-F517-4515-87D6-B8A303471ABC}" styleName="Table_2"/>
  <a:tblStyle styleId="{E530C37E-CB89-496A-BEE1-2BA411D7665D}" styleName="Table_3"/>
  <a:tblStyle styleId="{60C0271B-1377-4DF0-BAB1-C46A36293BAC}" styleName="Table_4"/>
  <a:tblStyle styleId="{08E1E812-5116-4B74-883A-C43CE34B082F}" styleName="Table_5"/>
  <a:tblStyle styleId="{78608FEA-6A84-4433-BDCD-FC8D077DBC06}" styleName="Table_6"/>
  <a:tblStyle styleId="{AA7E0CCF-2B94-4EB8-BBE6-B0221B35FB49}" styleName="Table_7"/>
  <a:tblStyle styleId="{400EAB7F-C00E-4E0F-AD31-786968440672}" styleName="Table_8"/>
  <a:tblStyle styleId="{4924446A-C33B-47AF-8613-58B29F67046C}" styleName="Table_9"/>
  <a:tblStyle styleId="{0FB9EABF-922E-4BBC-A71F-E001F9D2EF90}" styleName="Table_10"/>
  <a:tblStyle styleId="{3C48CF94-FD9A-4037-AAF8-4A43DA3D9B56}" styleName="Table_11"/>
  <a:tblStyle styleId="{FBBAE005-4F37-418E-B86C-F11C310DE884}" styleName="Table_12"/>
  <a:tblStyle styleId="{9168DD55-538D-4220-A9D6-2F7F678EE4EF}" styleName="Table_13"/>
  <a:tblStyle styleId="{5DF7E947-337A-427E-8F60-2C94C0611F71}" styleName="Table_14"/>
  <a:tblStyle styleId="{F65C5A1F-195A-4CB3-AFD5-CFE891D7F9F4}" styleName="Table_15"/>
  <a:tblStyle styleId="{422154EA-0522-4354-9D01-9AED89680526}" styleName="Table_16"/>
  <a:tblStyle styleId="{B74A3907-A935-43A5-8C6C-EC3B9E9AFDE6}" styleName="Table_17"/>
  <a:tblStyle styleId="{61DF8D54-D755-4686-8C20-1F409FFB1F88}" styleName="Table_18"/>
  <a:tblStyle styleId="{F88D290E-B7DE-4E17-91F9-6811A4143011}" styleName="Table_19"/>
  <a:tblStyle styleId="{B3C3CBA5-7B71-47A6-8472-468C09CBC412}" styleName="Table_20"/>
  <a:tblStyle styleId="{A7447999-8456-4EE0-931E-C6543EE6DA57}" styleName="Table_21"/>
  <a:tblStyle styleId="{B24BF78F-AA26-4881-9CB9-192B94454D43}" styleName="Table_22"/>
  <a:tblStyle styleId="{6E9ACC7A-3C75-4547-AE24-9F5159F56DCC}" styleName="Table_23"/>
  <a:tblStyle styleId="{AC4A404B-C012-42B6-B6EF-A7BDC6D6448D}" styleName="Table_24"/>
  <a:tblStyle styleId="{A0404F70-3EB5-4A41-BDE1-0B0DEE29C119}" styleName="Table_25"/>
  <a:tblStyle styleId="{5E3D2D97-B7B7-4554-ACF7-4F7BECFF203A}" styleName="Table_26"/>
  <a:tblStyle styleId="{22B408C8-632D-4841-85E8-D7FFE1624A43}" styleName="Table_27"/>
  <a:tblStyle styleId="{5FDA89E0-65F2-4ADC-836F-3599C63647F7}" styleName="Table_28"/>
  <a:tblStyle styleId="{80DC78B3-3D77-4876-8AF9-10540B3656A9}" styleName="Table_29"/>
  <a:tblStyle styleId="{C7576CC8-B798-403B-B33B-2C4F0B7DE874}" styleName="Table_30"/>
  <a:tblStyle styleId="{A489B38A-CE59-47CD-B6C9-74C62F600BFB}" styleName="Table_31"/>
  <a:tblStyle styleId="{FCF115B8-A556-491E-8A90-B3D5D2804995}" styleName="Table_32"/>
  <a:tblStyle styleId="{2819DB32-3C28-440E-AE80-9F955AE2286E}" styleName="Table_33"/>
  <a:tblStyle styleId="{FFED5864-E5AC-47A0-A57A-CC95A505BEB3}" styleName="Table_34"/>
  <a:tblStyle styleId="{BF4084CB-FB87-4289-B984-BF89CF2D1033}" styleName="Table_35"/>
  <a:tblStyle styleId="{FF46B722-4513-4418-AFB8-A63B31DBE50B}" styleName="Table_36"/>
  <a:tblStyle styleId="{27B84350-CC5D-44F7-BFE7-8B438168A710}" styleName="Table_37"/>
  <a:tblStyle styleId="{F03C36F2-A69D-489E-A970-D700D396F553}" styleName="Table_38"/>
  <a:tblStyle styleId="{E15C5A93-E715-4734-9BFA-A24C0E4AC620}" styleName="Table_39"/>
  <a:tblStyle styleId="{6CCC104D-7663-487B-9B93-A91A7391362C}" styleName="Table_40"/>
  <a:tblStyle styleId="{67DD46CF-C6BB-4A6A-8BDC-3AEDC2BF9777}" styleName="Table_41"/>
  <a:tblStyle styleId="{52D96B70-A74F-4DD4-AD75-720992AB067F}" styleName="Table_42"/>
  <a:tblStyle styleId="{F9CFA082-147E-41D2-8575-0F69BCF94D10}" styleName="Table_43"/>
  <a:tblStyle styleId="{D5FAC6A7-CA7B-4DD4-B77E-63E3E4C50977}" styleName="Table_44"/>
  <a:tblStyle styleId="{F7C8138C-9B46-4882-B458-803F4DBF0B3C}" styleName="Table_45"/>
  <a:tblStyle styleId="{61F61E38-A3D4-49B1-A6F1-E5CC95D96705}" styleName="Table_46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14473" y="0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00112" y="739775"/>
            <a:ext cx="4933949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3777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41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936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55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06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1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45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344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2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01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9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38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48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054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06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267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007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313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43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765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1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024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93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742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731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68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817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066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239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739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051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958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754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17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15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850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520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121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4399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195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6754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804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434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117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44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035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5384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5567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7661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3814473" y="9371285"/>
            <a:ext cx="2918142" cy="493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691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1058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2988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092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1583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5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0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30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99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3418" y="4686498"/>
            <a:ext cx="5387339" cy="44398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17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標題投影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80"/>
              </a:spcBef>
              <a:buClr>
                <a:schemeClr val="accent1"/>
              </a:buClr>
              <a:buFont typeface="Libre Baskerville"/>
              <a:buNone/>
              <a:defRPr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ctr" rtl="0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ctr" rtl="0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ctr" rtl="0">
              <a:spcBef>
                <a:spcPts val="370"/>
              </a:spcBef>
              <a:buClr>
                <a:srgbClr val="F0C1B0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ctr" rtl="0">
              <a:spcBef>
                <a:spcPts val="370"/>
              </a:spcBef>
              <a:buClr>
                <a:srgbClr val="DDB8B3"/>
              </a:buClr>
              <a:buFont typeface="Libre Baskerville"/>
              <a:buNone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標題及直排文字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直排標題及文字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標題及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區段標題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65313" y="69754"/>
            <a:ext cx="9013371" cy="669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noFill/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rgbClr val="888888"/>
              </a:buClr>
              <a:buFont typeface="Libre Baskerville"/>
              <a:buNone/>
              <a:defRPr sz="2400">
                <a:solidFill>
                  <a:srgbClr val="888888"/>
                </a:solidFill>
              </a:defRPr>
            </a:lvl1pPr>
            <a:lvl2pPr rtl="0">
              <a:buClr>
                <a:srgbClr val="888888"/>
              </a:buClr>
              <a:buFont typeface="Libre Baskerville"/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Font typeface="Libre Baskerville"/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兩項物件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比對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buFont typeface="Libre Baskerville"/>
              <a:buNone/>
              <a:defRPr sz="2000" b="1"/>
            </a:lvl2pPr>
            <a:lvl3pPr rtl="0">
              <a:buFont typeface="Libre Baskerville"/>
              <a:buNone/>
              <a:defRPr sz="1800" b="1"/>
            </a:lvl3pPr>
            <a:lvl4pPr rtl="0">
              <a:buFont typeface="Libre Baskerville"/>
              <a:buNone/>
              <a:defRPr sz="1600" b="1"/>
            </a:lvl4pPr>
            <a:lvl5pPr rtl="0">
              <a:buFont typeface="Libre Baskerville"/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只有標題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Font typeface="Source Sans Pro"/>
              <a:buNone/>
              <a:defRPr sz="4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800"/>
            </a:lvl1pPr>
            <a:lvl2pPr rtl="0">
              <a:buFont typeface="Libre Baskerville"/>
              <a:buNone/>
              <a:defRPr sz="1200"/>
            </a:lvl2pPr>
            <a:lvl3pPr rtl="0">
              <a:buFont typeface="Libre Baskerville"/>
              <a:buNone/>
              <a:defRPr sz="1000"/>
            </a:lvl3pPr>
            <a:lvl4pPr rtl="0">
              <a:buFont typeface="Libre Baskerville"/>
              <a:buNone/>
              <a:defRPr sz="900"/>
            </a:lvl4pPr>
            <a:lvl5pPr rtl="0">
              <a:buFont typeface="Libre Baskerville"/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buFont typeface="Source Sans Pro"/>
              <a:buNone/>
              <a:defRPr sz="28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Libre Baskerville"/>
              <a:buNone/>
              <a:defRPr sz="16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2"/>
              </a:buClr>
              <a:buFont typeface="Libre Baskerville"/>
              <a:buNone/>
              <a:defRPr sz="32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88595" algn="l" rtl="0">
              <a:spcBef>
                <a:spcPts val="580"/>
              </a:spcBef>
              <a:buClr>
                <a:schemeClr val="accent1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8640" marR="0" indent="-154940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960" marR="0" indent="-17526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7280" marR="0" indent="-173355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marR="0" indent="-101600" algn="l" rtl="0">
              <a:spcBef>
                <a:spcPts val="370"/>
              </a:spcBef>
              <a:buClr>
                <a:schemeClr val="accent3"/>
              </a:buClr>
              <a:buFont typeface="Courier New"/>
              <a:buChar char="o"/>
              <a:defRPr sz="20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marR="0" indent="-166370" algn="l" rtl="0">
              <a:spcBef>
                <a:spcPts val="370"/>
              </a:spcBef>
              <a:buClr>
                <a:schemeClr val="accent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marR="0" indent="-161289" algn="l" rtl="0">
              <a:spcBef>
                <a:spcPts val="370"/>
              </a:spcBef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marR="0" indent="-168910" algn="l" rtl="0">
              <a:spcBef>
                <a:spcPts val="370"/>
              </a:spcBef>
              <a:buClr>
                <a:srgbClr val="F0C1B0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marR="0" indent="-163829" algn="l" rtl="0">
              <a:spcBef>
                <a:spcPts val="370"/>
              </a:spcBef>
              <a:buClr>
                <a:srgbClr val="DDB8B3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defRPr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國立台東大學 資訊工程學系</a:t>
            </a:r>
          </a:p>
          <a:p>
            <a:pPr marL="0" marR="0" lvl="0" indent="0" algn="ctr" rtl="0">
              <a:spcBef>
                <a:spcPts val="580"/>
              </a:spcBef>
              <a:buClr>
                <a:schemeClr val="accent1"/>
              </a:buClr>
              <a:buSzPct val="25000"/>
              <a:buFont typeface="Libre Baskerville"/>
              <a:buNone/>
            </a:pPr>
            <a:r>
              <a:rPr lang="zh-TW" sz="26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呂學展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CPE 程式訓練教材 – 官方基礎題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字元與字串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10402: What's Cryptanalysis?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輸入N列英文句子，統計各英文字母出現的次數，其中不分大小寫，依照出現的次數由大到小印出，若次數相同時，按照字母順序列印。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N行英文句子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字母的次數統計結果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1259632" y="3685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{AA7E0CCF-2B94-4EB8-BBE6-B0221B35FB49}</a:tableStyleId>
              </a:tblPr>
              <a:tblGrid>
                <a:gridCol w="26788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This is a test.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Count me 1 2 3 4 5.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Wow!!!! Is this question easy?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 7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 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 5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 4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O 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N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U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 2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Q 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10425: Decode the Mad man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輸入一行字串，代表編碼後之密碼，將字母換成標準鍵盤左邊第二個相鄰的字母，解碼之後將字串輸出。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一行編碼後字串。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解碼之後的答案。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{400EAB7F-C00E-4E0F-AD31-786968440672}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k[r dyt I[o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how are you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10473: Summing Digits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定義一個函數F(n)為十進位數字n的每一個位數相加的總和，若不斷地把F(n)再代回F(n)，最後可以得到僅有一個數字值，定義成g(n) 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每筆測資包含一個正整數n (n&lt;=2,000,000,000)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把g(n)的值輸出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284312" y="3824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{4924446A-C33B-47AF-8613-58B29F67046C}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1234567892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10567: Common Permutation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給定兩個小寫字串a和b，找出最長的字串x，使得x存在兩種排列分別為a和b的子字串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每筆測資包含兩組小寫字串a和b (最長1000個字元)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最長的共同子字串，按照字母順序排序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1259632" y="3770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{0FB9EABF-922E-4BBC-A71F-E001F9D2EF90}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pretty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women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walking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down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street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nw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et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21914: Rotating Sentences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將一篇文章順時鐘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旋轉90度之後輸出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數行字串組成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的文章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順時鐘旋轉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90度的結果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788023" y="1340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{3C48CF94-FD9A-4037-AAF8-4A43DA3D9B56}</a:tableStyleId>
              </a:tblPr>
              <a:tblGrid>
                <a:gridCol w="22696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Rene Decartes once said,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"I think, therefore I am."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ne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kc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,a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tt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eo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fn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oc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e 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Ia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 i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m,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.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22131: TeX Quotes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更改一句子的雙引號形式，前雙引號改為``，後雙引號改為''，再將結果輸出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測資包含連續的多個字串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將字串中的雙引號都按照題目要求進行修改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323528" y="3770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{FBBAE005-4F37-418E-B86C-F11C310DE884}</a:tableStyleId>
              </a:tblPr>
              <a:tblGrid>
                <a:gridCol w="4221300"/>
                <a:gridCol w="42752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"To be or not to be," quoth the Bard, "that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is the question".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The programming contestant replied: "I must disagree.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To `C' or not to `C', that is The Question!"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``To be or not to be,'' quoth the Bard, ``that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is the question''.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The programming contestant replied: ``I must disagree.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600"/>
                        <a:t>To `C' or not to `C', that is The Question!''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數學計算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22801: Doom's Day Algorithm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給定2011年的某個月份M與日期D，求這一天是禮拜幾。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兩整數M與D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這一天為禮拜幾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334059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{9168DD55-538D-4220-A9D6-2F7F678EE4EF}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5 26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12 25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12 31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Thursday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Monday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Tuesday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Thursday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Monday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Tuesday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Sunday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Saturday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10405: Jolly Jumpers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給定n個整數之數列，任兩個相鄰的數字差之絕對值集合若剛好為1至n-1，則此數列則稱為Jolly。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每組測資包含一個n代表幾個數字，接著n個整數數字數列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計算相鄰兩數字差之絕對值是否剛好為1~n-1的數列，若是，則輸出”Jolly”，不然輸出”Not Jolly”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1334059" y="4579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{5DF7E947-337A-427E-8F60-2C94C0611F71}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4 1 4 2 3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4 2 -1 6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Jolly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Not jolly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初學者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10408: What is the Probability?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N個人輪流進行骰子遊戲，骰出某個數字的人獲勝，問第I個人獲勝的機率為多少。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每組測資包含遊戲人數N，骰出某個數字的機率P與問題中的第I個人獲勝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第I個人獲勝的機率，印到小數第四位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第I個人獲勝的機率為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5294500" y="5301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{F65C5A1F-195A-4CB3-AFD5-CFE891D7F9F4}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2 0.166666 1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2 0.166666 2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0.5455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0.4545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10417: The Hotel with Infinite Rooms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無限多間房間的旅館一天只接待一個旅行團，旅行團有幾人就住幾天，如3人團就住3天，前一個旅行團一離開，下一個旅行團就會進住且人數會比前一團多1人，請問第D天旅館的住宿人數為何。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每筆測資包含第一個的入住人數S與查詢第D天的入住人數兩個整數 (S: 1~10000，D: 1~10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第D天的入住人數。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入住人數會形成一個梯形，上底為S，下底為S+D-1高為D，檢查面積是否剛好大於D即可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1331640" y="536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{422154EA-0522-4354-9D01-9AED89680526}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10431: 498'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給一x之多項式的所有係數a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…, a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之值以及x之值，求一次微分之後帶入x之值為何。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每筆測資包含一個x值與一整行的係數。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一次微分帶入x之後的的值。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1331640" y="3356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{B74A3907-A935-43A5-8C6C-EC3B9E9AFDE6}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1 -1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10453: Odd Sum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給定一範圍a到b，計算a到b之間的所有奇數總和。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每組測資包含一範圍a與b (1-100)。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輸出a到b之間的所有奇數總和。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1331640" y="30053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{61DF8D54-D755-4686-8C20-1F409FFB1F88}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10454: Beat the Spread!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超級盃比賽，若知道雙方的得分總和與得分差距，請算出雙方的得分。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每組測資包含得分總和s與得分差距d。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輸出兩隊的得分，高分在前，若無解時，輸出”impossible”。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本題分數不會有負數與小數，int會爆掉</a:t>
            </a:r>
          </a:p>
        </p:txBody>
      </p:sp>
      <p:graphicFrame>
        <p:nvGraphicFramePr>
          <p:cNvPr id="290" name="Shape 290"/>
          <p:cNvGraphicFramePr/>
          <p:nvPr/>
        </p:nvGraphicFramePr>
        <p:xfrm>
          <a:off x="1331640" y="4229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{F88D290E-B7DE-4E17-91F9-6811A4143011}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20 40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impossible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10478: Symmetric Matrix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判斷矩陣是否對稱，此題定義的對稱是以矩陣中心左上右下與左下右上完全相同。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每組測資包含陣列大小N，接著N*N的矩陣數字 (&lt;2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若矩陣為對稱，輸出”Symmetric”，否則輸出” Non-symmetric”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4357250" y="3739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{B3C3CBA5-7B71-47A6-8472-468C09CBC412}</a:tableStyleId>
              </a:tblPr>
              <a:tblGrid>
                <a:gridCol w="1718825"/>
                <a:gridCol w="2312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 =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3 1 5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 =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0 1 5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Test #1: Symmetric.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Test #2: Non-symmetric.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10480: Square Numbers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完全平方數，若一個數字N是另一個數字的平方，則N稱為完全平方數。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每組測資包含兩個正整數a與b (0~100,000)。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輸出a與b之間有幾個完全平方數。</a:t>
            </a:r>
          </a:p>
        </p:txBody>
      </p:sp>
      <p:graphicFrame>
        <p:nvGraphicFramePr>
          <p:cNvPr id="306" name="Shape 306"/>
          <p:cNvGraphicFramePr/>
          <p:nvPr/>
        </p:nvGraphicFramePr>
        <p:xfrm>
          <a:off x="133164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{A7447999-8456-4EE0-931E-C6543EE6DA57}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23621: B2-Sequence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給一漸增數列，若數列中所有數值成對之和都相異，則稱為B2-Sequence。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一筆測資包含數列之數字數N，以及N個數字。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判斷此數列是否為B2-Sequence。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數字可自己加自己，一定要是漸增數列。</a:t>
            </a:r>
          </a:p>
        </p:txBody>
      </p:sp>
      <p:graphicFrame>
        <p:nvGraphicFramePr>
          <p:cNvPr id="314" name="Shape 314"/>
          <p:cNvGraphicFramePr/>
          <p:nvPr/>
        </p:nvGraphicFramePr>
        <p:xfrm>
          <a:off x="125963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{B24BF78F-AA26-4881-9CB9-192B94454D43}</a:tableStyleId>
              </a:tblPr>
              <a:tblGrid>
                <a:gridCol w="1718825"/>
                <a:gridCol w="2932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1 2 4 8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3 7 10 14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#1: It is a B2-Sequence.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#2: It is not a B2-Sequence.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05008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10411: Back to High School Physics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物體進行等加速度運動，題目給該物體在第t秒的速度v，求其在2t秒時的總位移量。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每組測資包含速度v與第幾秒t。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輸出2t秒時，物體的位移量。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因為v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 → a = v/t → x = 0.5at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→ x = 2vt</a:t>
            </a:r>
          </a:p>
        </p:txBody>
      </p:sp>
      <p:graphicFrame>
        <p:nvGraphicFramePr>
          <p:cNvPr id="322" name="Shape 322"/>
          <p:cNvGraphicFramePr/>
          <p:nvPr/>
        </p:nvGraphicFramePr>
        <p:xfrm>
          <a:off x="1331640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{6E9ACC7A-3C75-4547-AE24-9F5159F56DCC}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5 12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進位制轉換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10406: Vito's family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Vito時常要拜訪所有的親戚，他想要找一間離他們最近的房子，也就是說他希望從他的家到所有的親戚的家的距離的和為最小。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第一個整數代表多少組測試資料。每組測試資料一列，r（0 &lt; r &lt; 500），代表他親戚的數目。接下來的r個整數s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,......s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為這些親戚的門牌（0 &lt; s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&lt;30000）。注意：有些親戚的門牌號碼會相同。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對每一組測試資料，輸出從他的新家到所有的親戚的家的距離的和為最小為多少。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1324367" y="5301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{1F00E2A0-16E4-4191-86E4-B60272157ACC}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3 2 4 6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10413: An Easy Problem!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給一個字串R，求該字串是否存在一個最小基底N，使得該字串之表示值可以整除N-1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每組測資包含一個字串R (長度最長100)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找出最小的進位基底N使R可以整除N-1，若找不到印出”such number is impossible!”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1366701" y="379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{AC4A404B-C012-42B6-B6EF-A7BDC6D6448D}</a:tableStyleId>
              </a:tblPr>
              <a:tblGrid>
                <a:gridCol w="2026525"/>
                <a:gridCol w="24166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2y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arping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Arping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such number is impossible!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such number is impossible!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39" name="Shape 3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10401: Fibonaccimal Base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定義費式數列F(0)=1、F(1)=2與F(n)=F(n-1)+F(n-2)，一個十進位數字可以由數個費式數字加總得來，試著將一個數字轉換成費式數字的二進位表示式。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輸出N的費式數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字二進位表示式。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題示: 從最接近N的費式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數字開始編碼就對了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4860032" y="32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{A0404F70-3EB5-4A41-BDE1-0B0DEE29C119}</a:tableStyleId>
              </a:tblPr>
              <a:tblGrid>
                <a:gridCol w="2002725"/>
                <a:gridCol w="2163050"/>
              </a:tblGrid>
              <a:tr h="316225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  <a:br>
                        <a:rPr lang="zh-TW"/>
                      </a:br>
                      <a:r>
                        <a:rPr lang="zh-TW"/>
                        <a:t>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= 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= 10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= 100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= 101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= 1000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= 1001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 = 1010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 = 10000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= 10001 (fib)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= 10010 (fib)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10403: Funny Encryption Method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給定一個整數M，將M轉換成二進位，以b1記錄此二進位數字有幾個1。接著將M的每個位數分別轉成二進位，再計算總共有幾個1並且記錄到b2。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每組測資包含一個整數M (0-9999)。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輸出b1與b2。</a:t>
            </a:r>
          </a:p>
        </p:txBody>
      </p:sp>
      <p:graphicFrame>
        <p:nvGraphicFramePr>
          <p:cNvPr id="355" name="Shape 355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{5E3D2D97-B7B7-4554-ACF7-4F7BECFF203A}</a:tableStyleId>
              </a:tblPr>
              <a:tblGrid>
                <a:gridCol w="2002725"/>
                <a:gridCol w="21630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265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1234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5 5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10461: Parity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給定一個十進位數字，將其轉換為二進位數表示式，並且計算該表示式中1出現的次數。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每組測資包含一個整數I。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I的二進位表示式以及1出現的次數。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28431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{22B408C8-632D-4841-85E8-D7FFE1624A43}</a:tableStyleId>
              </a:tblPr>
              <a:tblGrid>
                <a:gridCol w="2002725"/>
                <a:gridCol w="29582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 is 1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 is 1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1010 is 2 (mod 2).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The parity of 10101 is 3 (mod 2).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10466: Cheapest Base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先給36個價錢代表印出0-9與A-Z所需的花費，接著給一個十進位數字，題目問說該把這個數字轉換成幾進制表示式總列印花費最低，若最小花費的基底有多個時，須全部印出。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36個字母費用及需轉換之數字。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最便宜之進位基底。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測資在後面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10466: Cheapest Base (cont.)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314518" y="15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{5FDA89E0-65F2-4ADC-836F-3599C63647F7}</a:tableStyleId>
              </a:tblPr>
              <a:tblGrid>
                <a:gridCol w="2482225"/>
                <a:gridCol w="60957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10 8 12 13 15 13 13 16 9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11 18 24 21 23 23 23 13 15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17 33 21 23 27 26 27 19 4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22 18 30 30 24 16 26 21 21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98329921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12345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800348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873645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1 1 1 1 1 1 1 1 1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Case 1: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98329921: 24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12345: 13 31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800348: 31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14: 13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873645: 22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Case 2: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0: 2 3 4 5 6 7 8 9 10 11 12 13 14 15 16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17 18 19 20 21 22 23 24 25 26 27 28 29 30 31 32 33 34 35 36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1: 2 3 4 5 6 7 8 9 10 11 12 13 14 15 16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17 18 19 20 21 22 23 24 25 26 27 28 29 30 31 32 33 34 35 36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10: 11 12 13 14 15 16 17 18 19 20 21 22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23 24 25 26 27 28 29 30 31 32 33 34 35 36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Cheapest base(s) for number 100: 11 12 13 14 15 16 17 18 19 20 21 22</a:t>
                      </a:r>
                    </a:p>
                    <a:p>
                      <a:pPr lvl="0" algn="l" rtl="0">
                        <a:lnSpc>
                          <a:spcPct val="88888"/>
                        </a:lnSpc>
                        <a:buSzPct val="25000"/>
                        <a:buNone/>
                      </a:pPr>
                      <a:r>
                        <a:rPr lang="zh-TW"/>
                        <a:t>23 24 25 26 27 28 29 30 31 32 33 34 35 36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質數、因數與倍數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10517: Hartals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政黨罷工，如果罷工不是在禮拜五與禮拜六，就會影響到工作天數，給P個政黨與各自的罷工週期，模擬會有幾個工作天暫停。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每組測資包含總天數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N與總政黨數P，接著是P個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政黨的罷工週期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推論N天內將有幾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個工作天被至少一個政黨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罷工</a:t>
            </a:r>
          </a:p>
        </p:txBody>
      </p:sp>
      <p:graphicFrame>
        <p:nvGraphicFramePr>
          <p:cNvPr id="394" name="Shape 394"/>
          <p:cNvGraphicFramePr/>
          <p:nvPr/>
        </p:nvGraphicFramePr>
        <p:xfrm>
          <a:off x="5294500" y="2708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{80DC78B3-3D77-4876-8AF9-10540B3656A9}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15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10421: All You Need Is Love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給2個二進位數字S1與S2，想知道是否存在1個長度為2以上二進位數字L，使得S1與S2一直減L最後為0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每組測資包含兩個二進位數字S1與S2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若可以找到長度大於2的L，則輸出” All you need is love!”，否則輸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出” Love is not all you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need!”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是否互質</a:t>
            </a:r>
          </a:p>
        </p:txBody>
      </p:sp>
      <p:graphicFrame>
        <p:nvGraphicFramePr>
          <p:cNvPr id="402" name="Shape 402"/>
          <p:cNvGraphicFramePr/>
          <p:nvPr/>
        </p:nvGraphicFramePr>
        <p:xfrm>
          <a:off x="4308919" y="3284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{C7576CC8-B798-403B-B33B-2C4F0B7DE874}</a:tableStyleId>
              </a:tblPr>
              <a:tblGrid>
                <a:gridCol w="1718825"/>
                <a:gridCol w="29367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11001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111111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1000000000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#1: All you need is love!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#2: Love is not all you need!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#3: Love is not all you need!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#4: All you need is love!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Pair #5: All you need is love!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67543" y="274637"/>
            <a:ext cx="867645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10419: Divide, But Not Quite Conquer!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 n 與 m，求經過多次 n/m 之後是否可以等於1，例如 n=125，m=5，125/5=25/5=5/5=1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一組n與m (2000000000之內)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若可以除到1，則輸出其過程數列，若不形則輸出Boring!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當m=1時會無限迴圈，m=0時會除0例外，都要輸出Boring!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1331640" y="465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{A489B38A-CE59-47CD-B6C9-74C62F600BFB}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125 5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81 3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125 25 5 1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Boring!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Boring!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81 27 9 3 1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10407: Hashmat The Brave Warrior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Hashmat是一個勇敢的將領，在打仗之前他會計算己方與敵方士兵的數目差距，來決定是要開打或不開打。Hashmat的士兵數絕不會比敵人的士兵數大。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每組測試資料1列，有2個整數，代表Hashmat及敵人的士兵數或反之。這些數不會超過2</a:t>
            </a:r>
            <a:r>
              <a:rPr lang="zh-TW" sz="2600" b="0" i="0" u="none" strike="noStrike" cap="none" baseline="30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對每組測試資料請輸出Hashmat與敵人士兵數目的差（正數）。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1331640" y="4581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{A16C4599-E70D-4839-B0A9-3EFBA94859F2}</a:tableStyleId>
              </a:tblPr>
              <a:tblGrid>
                <a:gridCol w="1619800"/>
                <a:gridCol w="17801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Input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Sample Output</a:t>
                      </a:r>
                    </a:p>
                  </a:txBody>
                  <a:tcPr marL="47625" marR="2228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10 12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10 14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100 200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10428: Simply Emirp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若一個質數，反轉過來之後也是質數則稱作Emirp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讀到檔案結尾的數字N，1 &lt; N &lt; 1000000.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對於每個數字 N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不是質數 →  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not prime.“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是質數但反轉不是 →  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prime.“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如果 N 與反轉之後都是質數 → "</a:t>
            </a:r>
            <a:r>
              <a:rPr lang="zh-TW" sz="2400" b="1" i="1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emirp.“</a:t>
            </a:r>
          </a:p>
          <a:p>
            <a:pPr marL="502919" marR="0" lvl="0" indent="-464819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當 N 的反轉還是 N 時，N 只是 prime</a:t>
            </a:r>
          </a:p>
        </p:txBody>
      </p:sp>
      <p:graphicFrame>
        <p:nvGraphicFramePr>
          <p:cNvPr id="418" name="Shape 418"/>
          <p:cNvGraphicFramePr/>
          <p:nvPr/>
        </p:nvGraphicFramePr>
        <p:xfrm>
          <a:off x="1331640" y="469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{FCF115B8-A556-491E-8A90-B3D5D2804995}</a:tableStyleId>
              </a:tblPr>
              <a:tblGrid>
                <a:gridCol w="3048000"/>
                <a:gridCol w="30480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199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 is emirp.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18 is not prime.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 is prime.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179 is emirp.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199 is emirp.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10458: 2 the 9s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判斷一個大整數N是否為9的倍數，若是，此時9-degree為1，接著再對N之每位數字總和判斷是否為9的倍數，若是9-degree加1，以此類推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長度1000以內的數字字串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判斷是否為9之倍數，若是，計算9-degree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125414" y="3814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{2819DB32-3C28-440E-AE80-9F955AE2286E}</a:tableStyleId>
              </a:tblPr>
              <a:tblGrid>
                <a:gridCol w="3437900"/>
                <a:gridCol w="547320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9999999999999999999999999999998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 is a multiple of 9 and has 9-degree 3.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 is a multiple of 9 and has 9-degree 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9999999999999999999999999999998 is not a multiple of 9.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11076: GCD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給定一整數N，求出由1至N任兩數所有組合的最大公因數之總和G。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一整數N (1-500)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題目GCD總和公式之結果</a:t>
            </a:r>
          </a:p>
        </p:txBody>
      </p:sp>
      <p:graphicFrame>
        <p:nvGraphicFramePr>
          <p:cNvPr id="434" name="Shape 434"/>
          <p:cNvGraphicFramePr/>
          <p:nvPr/>
        </p:nvGraphicFramePr>
        <p:xfrm>
          <a:off x="1334059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{FFED5864-E5AC-47A0-A57A-CC95A505BEB3}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13015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442011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幾何與座標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10456: Largest Square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Always Pending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10424: Satellites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地球半徑為6440km，衛星距離地球表面s，衛星等距離以地心為中心繞行，當繞行夾角為a時，衛星前後位置的直線距離與弧線距離分別為何。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每組測資包含衛星高度s、繞行夾角a與繞行夾角單位，分為”deg”和”min”。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求衛星前後位置的直線距離與弧線距離。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1 deg = 60 min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利用sin函數計算直線距離</a:t>
            </a:r>
          </a:p>
        </p:txBody>
      </p:sp>
      <p:graphicFrame>
        <p:nvGraphicFramePr>
          <p:cNvPr id="457" name="Shape 457"/>
          <p:cNvGraphicFramePr/>
          <p:nvPr/>
        </p:nvGraphicFramePr>
        <p:xfrm>
          <a:off x="1319767" y="5013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{BF4084CB-FB87-4289-B984-BF89CF2D1033}</a:tableStyleId>
              </a:tblPr>
              <a:tblGrid>
                <a:gridCol w="1718825"/>
                <a:gridCol w="24695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500 30 deg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700 60 min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200 45 deg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3633.775503 3592.408346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124.616509 124.614927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5215.043805 5082.035982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58" name="Shape 458"/>
          <p:cNvSpPr/>
          <p:nvPr/>
        </p:nvSpPr>
        <p:spPr>
          <a:xfrm>
            <a:off x="6228183" y="4077071"/>
            <a:ext cx="2664296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10447: Can You Solve It?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如題目座標圖所示，給定一個起點座標和一個終點座標，請依據此圖的路徑計算所需要行走步數。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每組測資包含一個起點座標和一個終點座標。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計算所需要行走步數。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每一層的移動總數形成等差級數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1319767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{FF46B722-4513-4418-AFB8-A63B31DBE50B}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0 0 0 2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1: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2: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Case 3: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67" name="Shape 467"/>
          <p:cNvSpPr/>
          <p:nvPr/>
        </p:nvSpPr>
        <p:spPr>
          <a:xfrm>
            <a:off x="5508103" y="3861046"/>
            <a:ext cx="3312368" cy="28097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10566: Fourth Point!!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給定平行四邊形中任兩條相鄰邊的端點座標，共4組(x, y)座標點，其中有兩個座標點是重複的，求平行四邊形的第4個座標點為何。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每組測資包含4組(x, y)座標點。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第4個(x, y)座標點。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第1個鄰邊與第2個鄰邊重複點不固定</a:t>
            </a:r>
          </a:p>
        </p:txBody>
      </p:sp>
      <p:graphicFrame>
        <p:nvGraphicFramePr>
          <p:cNvPr id="475" name="Shape 475"/>
          <p:cNvGraphicFramePr/>
          <p:nvPr/>
        </p:nvGraphicFramePr>
        <p:xfrm>
          <a:off x="1319767" y="4246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{27B84350-CC5D-44F7-BFE7-8B438168A710}</a:tableStyleId>
              </a:tblPr>
              <a:tblGrid>
                <a:gridCol w="448247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0.000 0.000 0.000 1.000 0.000 1.000 1.000 1.000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1.000 0.000 3.500 3.500 3.500 3.500 0.000 1.000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1.866 0.000 3.127 3.543 3.127 3.543 1.412 3.145 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1.000 0.000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-2.500 -2.500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0.151 -0.398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排序與中位數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10409: A min-summer night's dream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假如數字列為（X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… , 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） 他必須找到一個整數 A（A 就是他密碼鎖的密碼）使得（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 +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 + … … + |X</a:t>
            </a:r>
            <a:r>
              <a:rPr lang="zh-TW" sz="2600" b="0" i="0" u="none" strike="noStrike" cap="none" baseline="-25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-A|）為最小。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多組測資。以 n（0 &lt; n &lt;= 1000000）開始，n 代表數字個數。接下來 n 個數字， 0 到 65536。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對每一組測資輸出一列。這一列有3個數字。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A最小的可能值為多少。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有多少個數字和 A 有相同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能滿足上述的條件者。</a:t>
            </a:r>
          </a:p>
          <a:p>
            <a:pPr marL="777240" marR="0" lvl="1" indent="-459740" algn="l" rtl="0">
              <a:spcBef>
                <a:spcPts val="370"/>
              </a:spcBef>
              <a:buClr>
                <a:schemeClr val="accent2"/>
              </a:buClr>
              <a:buSzPct val="85000"/>
              <a:buFont typeface="Libre Baskerville"/>
              <a:buAutoNum type="arabicPeriod"/>
            </a:pP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A可能有多少種可能的</a:t>
            </a:r>
            <a:b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4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不同值。</a:t>
            </a:r>
          </a:p>
          <a:p>
            <a:endParaRPr lang="zh-TW" sz="24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491" name="Shape 491"/>
          <p:cNvGraphicFramePr/>
          <p:nvPr/>
        </p:nvGraphicFramePr>
        <p:xfrm>
          <a:off x="5364087" y="4081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{F03C36F2-A69D-489E-A970-D700D396F553}</a:tableStyleId>
              </a:tblPr>
              <a:tblGrid>
                <a:gridCol w="1659475"/>
                <a:gridCol w="1824575"/>
              </a:tblGrid>
              <a:tr h="228600"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Input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Output</a:t>
                      </a:r>
                    </a:p>
                  </a:txBody>
                  <a:tcPr marL="47625" marR="22755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2 2 1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10404: Primary Arithmetic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模擬兩個數字相加時，總共進位幾次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兩個數字，小於10位數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進位次數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Output要注意單複數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1331640" y="3501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{D5A33B55-F517-4515-87D6-B8A303471ABC}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123 456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555 555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123 594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 carry operation.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carry operations.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carry operation.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10410: Tell me the frequencies!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給定一行文字，求各個有出現的字元在該行測資中出現的次數，以由小到大的方式印出。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每組測資包含一行字串 (最多1,000字元)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判斷各個有出現的字元在該行測資中出現的次數，以由小到大的方式印出</a:t>
            </a:r>
          </a:p>
        </p:txBody>
      </p:sp>
      <p:graphicFrame>
        <p:nvGraphicFramePr>
          <p:cNvPr id="499" name="Shape 499"/>
          <p:cNvGraphicFramePr/>
          <p:nvPr/>
        </p:nvGraphicFramePr>
        <p:xfrm>
          <a:off x="1331640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{E15C5A93-E715-4734-9BFA-A24C0E4AC620}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AAABBC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122333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67 1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66 2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65 3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49 1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51 3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22811: Train Swapping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給予一列包含n節車廂的火車，每節車廂都有不同的編號，兩個相鄰的車廂可以交換，求最少需要幾次交換，才能夠將列車排序成1, 2, …, n。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每組測資包含n個數字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最少需要幾次交換，才能夠將列車排序成1, 2, …, n。</a:t>
            </a:r>
          </a:p>
        </p:txBody>
      </p:sp>
      <p:graphicFrame>
        <p:nvGraphicFramePr>
          <p:cNvPr id="507" name="Shape 507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{6CCC104D-7663-487B-9B93-A91A7391362C}</a:tableStyleId>
              </a:tblPr>
              <a:tblGrid>
                <a:gridCol w="1711225"/>
                <a:gridCol w="33448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0425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1 3 2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4 3 2 1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2 1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1 swaps.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6 swaps.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Optimal train swapping takes 1 swaps.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4665711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10426: Hardwood Species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4449687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本題要進行植物樹木的分類統計。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測資組以空白行隔開，包含多行樹木種類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統計各種樹木的出現比例，按照樹木名稱的字母順序排序，比例列印至小數第四位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利用TreeMap統計</a:t>
            </a:r>
          </a:p>
        </p:txBody>
      </p:sp>
      <p:graphicFrame>
        <p:nvGraphicFramePr>
          <p:cNvPr id="515" name="Shape 515"/>
          <p:cNvGraphicFramePr/>
          <p:nvPr/>
        </p:nvGraphicFramePr>
        <p:xfrm>
          <a:off x="5438516" y="332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{67DD46CF-C6BB-4A6A-8BDC-3AEDC2BF9777}</a:tableStyleId>
              </a:tblPr>
              <a:tblGrid>
                <a:gridCol w="1718825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endParaRPr lang="zh-TW"/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Alder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Aspen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Basswood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Beech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Yellow Birch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Cherry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Cottonwood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Cypress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Elm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Gum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Hackberry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Hickory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Pecan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Hard Maple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Soft Maple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Poplan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Sassafras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Sycamore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Black Walnut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Willow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Ash 13.7931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Aspen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Basswood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Beech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Black Walnut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Cherry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Cottonwood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Cypress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Gum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Hackberry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Hard Maple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Hickory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Pecan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Poplan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Alder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Elm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Red Oak 6.8966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Sassafras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Soft Maple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Sycamore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White Oak 10.3448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Willow 3.4483</a:t>
                      </a:r>
                    </a:p>
                    <a:p>
                      <a:pPr lvl="0" algn="l" rtl="0">
                        <a:lnSpc>
                          <a:spcPct val="83333"/>
                        </a:lnSpc>
                        <a:buSzPct val="25000"/>
                        <a:buNone/>
                      </a:pPr>
                      <a:r>
                        <a:rPr lang="zh-TW"/>
                        <a:t>Yellow Birch 3.4483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lang="zh-TW" sz="4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模擬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10418: Minesweeper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模擬踩地雷小遊戲，給一張地圖，”*”代表地雷，輸出該地圖之對應的地雷數目圖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地圖高與寬，接著就是一張地圖，“*”代表地雷，”.”代表空地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該地圖的地雷數目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對應圖</a:t>
            </a:r>
          </a:p>
        </p:txBody>
      </p:sp>
      <p:graphicFrame>
        <p:nvGraphicFramePr>
          <p:cNvPr id="531" name="Shape 531"/>
          <p:cNvGraphicFramePr/>
          <p:nvPr/>
        </p:nvGraphicFramePr>
        <p:xfrm>
          <a:off x="5185155" y="32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{52D96B70-A74F-4DD4-AD75-720992AB067F}</a:tableStyleId>
              </a:tblPr>
              <a:tblGrid>
                <a:gridCol w="1665475"/>
                <a:gridCol w="18258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6847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4 4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.*..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.....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.*...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Field #1: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2210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1*10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1110</a:t>
                      </a:r>
                    </a:p>
                    <a:p>
                      <a:endParaRPr lang="zh-TW"/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Field #2: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**100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33200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1*100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11019: Die Game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有一顆骰子放在桌上，1點朝上、2點朝北、3點朝西、4點朝東、5點朝南、6點朝下，接著經過一連串的翻轉指令之後，哪一點朝上。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測資包含一個指令數n，接著n個指令，包括"north", "east", "south", or "west"。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朝上方的點數為何</a:t>
            </a:r>
          </a:p>
        </p:txBody>
      </p:sp>
      <p:graphicFrame>
        <p:nvGraphicFramePr>
          <p:cNvPr id="539" name="Shape 539"/>
          <p:cNvGraphicFramePr/>
          <p:nvPr/>
        </p:nvGraphicFramePr>
        <p:xfrm>
          <a:off x="1331640" y="41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{F9CFA082-147E-41D2-8575-0F69BCF94D10}</a:tableStyleId>
              </a:tblPr>
              <a:tblGrid>
                <a:gridCol w="1675000"/>
                <a:gridCol w="18390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north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north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east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south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11020: Eb Alto Saxophone Player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薩克斯風的每個音符都有不同的按法，如題目所示，每一串音符，問十隻手指頭的按壓次數各是幾次。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測資包含一連串的音符(可能為空字串)。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十隻手指頭個別的按壓次數。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相鄰兩個音符，若有共同按壓的手指，只能算一次。</a:t>
            </a:r>
          </a:p>
        </p:txBody>
      </p:sp>
      <p:graphicFrame>
        <p:nvGraphicFramePr>
          <p:cNvPr id="547" name="Shape 547"/>
          <p:cNvGraphicFramePr/>
          <p:nvPr/>
        </p:nvGraphicFramePr>
        <p:xfrm>
          <a:off x="1331640" y="4315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{D5FAC6A7-CA7B-4DD4-B77E-63E3E4C50977}</a:tableStyleId>
              </a:tblPr>
              <a:tblGrid>
                <a:gridCol w="3148975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Cdefgab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BAGFEDC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CbCaDCbCbCCbCbabCCbCbabae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0 1 1 1 0 0 1 1 1 1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1 1 1 1 0 0 1 1 1 0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1 8 10 2 0 0 2 2 1 0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23641: Mutant Flatworld Explorers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機器人旋轉與前進，在有限大小的地圖中，給定機器人的初始位置與方向，有左轉L、右轉R與前進F三個指令，問最後機器人的位置與方向。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地圖大小，每組測資包含機器人初始位置與方向，接著一連串的旋轉指令。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最終位置與方向，若出界多印”LOST”。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注意: 機器人出界時會形成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一道牆，不會在相同的位置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出界，測資是連續的，也是</a:t>
            </a:r>
            <a:b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說出界的牆會不斷的累積。</a:t>
            </a:r>
          </a:p>
        </p:txBody>
      </p:sp>
      <p:graphicFrame>
        <p:nvGraphicFramePr>
          <p:cNvPr id="555" name="Shape 555"/>
          <p:cNvGraphicFramePr/>
          <p:nvPr/>
        </p:nvGraphicFramePr>
        <p:xfrm>
          <a:off x="5364087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{F7C8138C-9B46-4882-B458-803F4DBF0B3C}</a:tableStyleId>
              </a:tblPr>
              <a:tblGrid>
                <a:gridCol w="171705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5 3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RFRFRFRF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2 N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FRRFLLFFRRFLL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3 W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LLFFFLFLFL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 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 3 N LOST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 3 S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11067: Cola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3個空瓶可以換1瓶可樂，給定n瓶可樂，求最多可以喝到的可樂瓶數，可以跟朋友借空瓶，但最後要有足夠的空瓶數還。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測資包含一開始的可樂瓶數。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符合題目的條件下，最多可以喝到幾瓶。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只有不借、借1瓶與借2瓶三種，各自計算最多瓶數之後，確認有沒有足夠的空瓶可以還，最後三種狀況取最大值即可。</a:t>
            </a:r>
          </a:p>
        </p:txBody>
      </p:sp>
      <p:graphicFrame>
        <p:nvGraphicFramePr>
          <p:cNvPr id="563" name="Shape 563"/>
          <p:cNvGraphicFramePr/>
          <p:nvPr/>
        </p:nvGraphicFramePr>
        <p:xfrm>
          <a:off x="1331640" y="5066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{61F61E38-A3D4-49B1-A6F1-E5CC95D96705}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12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10400: The 3n + 1 problem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如題目所式，若n大於1時，若n為奇數，則n=3n+1，若n為偶數時，n=n/2，當n=1時結束，求兩數間最長的3n+1序列長度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區間兩端值 i 與 j (i不一定小於j)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 與 j ，並且印出最長序列長度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331640" y="371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{E530C37E-CB89-496A-BEE1-2BA411D7665D}</a:tableStyleId>
              </a:tblPr>
              <a:tblGrid>
                <a:gridCol w="1675000"/>
                <a:gridCol w="18353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278000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201 210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900 1000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1 10 20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100 200</a:t>
                      </a:r>
                      <a:r>
                        <a:rPr lang="zh-TW" baseline="0"/>
                        <a:t> </a:t>
                      </a:r>
                      <a:r>
                        <a:rPr lang="zh-TW"/>
                        <a:t>125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201 210 89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900 1000 174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10460: You can say 11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給一個正整數N，判斷是否為11的倍數。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正整數N (最多1000位數)。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判斷是否為11的倍數。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1315701" y="30689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{60C0271B-1377-4DF0-BAB1-C46A36293BAC}</a:tableStyleId>
              </a:tblPr>
              <a:tblGrid>
                <a:gridCol w="2026525"/>
                <a:gridCol w="274192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295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30800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2937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323455693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5038297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0 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112233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30800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2937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323455693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5038297 is a multiple of 11.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112234 is not a multiple of 11.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10414: Bangla Numbers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孟加拉語在表達數字時，使用kuti(10000000)、lakh(100000)、hajar(1000)、shata(100)來描述。本題要求輸入一個整數n，輸出孟加拉語描述n的句子。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整數n，最多15位數字。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孟加拉語描述n的句子。</a:t>
            </a: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zh-TW" sz="2600" b="0" i="0" u="none" strike="noStrike" cap="none" baseline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1284312" y="37890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{08E1E812-5116-4B74-883A-C43CE34B082F}</a:tableStyleId>
              </a:tblPr>
              <a:tblGrid>
                <a:gridCol w="2002725"/>
                <a:gridCol w="5192775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47625" marR="605725" marT="47625" marB="476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23764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45897458973958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1. 23 hajar 7 shata 64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2. 45 lakh 89 hajar 7 shata 45 kuti 89 lakh 73 hajar 9 shata 58</a:t>
                      </a:r>
                    </a:p>
                  </a:txBody>
                  <a:tcPr marL="47625" marR="91450" marT="47625" marB="476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C00CC"/>
              </a:buClr>
              <a:buSzPct val="25000"/>
              <a:buFont typeface="Source Sans Pro"/>
              <a:buNone/>
            </a:pPr>
            <a:r>
              <a:rPr lang="zh-TW" sz="4000" b="1" i="0" u="none" strike="noStrike" cap="none" baseline="0">
                <a:solidFill>
                  <a:srgbClr val="CC00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21924: List of Conquests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zh-TW"/>
              <a:t>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每列資料包含了一個國家名稱以及一個人名，將n列資料依據國家名稱進行人數統計，並且輸出按照國家名稱的字母排序。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n筆國家名稱與人名。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1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Output: </a:t>
            </a: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統計各國人數並且按照國家名稱字母排序</a:t>
            </a:r>
          </a:p>
          <a:p>
            <a:pPr marL="274320" marR="0" lvl="0" indent="-274320" algn="l" rtl="0">
              <a:spcBef>
                <a:spcPts val="580"/>
              </a:spcBef>
              <a:buClr>
                <a:schemeClr val="accent1"/>
              </a:buClr>
              <a:buSzPct val="86538"/>
              <a:buFont typeface="Arial"/>
              <a:buChar char="•"/>
            </a:pPr>
            <a:r>
              <a:rPr lang="zh-TW" sz="2600" b="0" i="0" u="none" strike="noStrike" cap="none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提示: 利用TreeMap物件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x="1259632" y="422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{78608FEA-6A84-4433-BDCD-FC8D077DBC06}</a:tableStyleId>
              </a:tblPr>
              <a:tblGrid>
                <a:gridCol w="1766250"/>
                <a:gridCol w="1879150"/>
              </a:tblGrid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Input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 b="1"/>
                        <a:t>Sample Output</a:t>
                      </a:r>
                    </a:p>
                  </a:txBody>
                  <a:tcPr marL="91450" marR="278000" marT="45725" marB="45725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3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Donna Elvira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England Jane Doe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Donna Anna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England 1</a:t>
                      </a:r>
                    </a:p>
                    <a:p>
                      <a:pPr lvl="0" algn="l" rtl="0">
                        <a:buSzPct val="25000"/>
                        <a:buNone/>
                      </a:pPr>
                      <a:r>
                        <a:rPr lang="zh-TW"/>
                        <a:t>Spain 2</a:t>
                      </a:r>
                    </a:p>
                  </a:txBody>
                  <a:tcPr marL="47625" marR="91450" marT="47625" marB="476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5536</Words>
  <Application>Microsoft Office PowerPoint</Application>
  <PresentationFormat>如螢幕大小 (4:3)</PresentationFormat>
  <Paragraphs>889</Paragraphs>
  <Slides>58</Slides>
  <Notes>58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Libre Baskerville</vt:lpstr>
      <vt:lpstr>Source Sans Pro</vt:lpstr>
      <vt:lpstr>Arial</vt:lpstr>
      <vt:lpstr>Courier New</vt:lpstr>
      <vt:lpstr>Times New Roman</vt:lpstr>
      <vt:lpstr>公正</vt:lpstr>
      <vt:lpstr>CPE 程式訓練教材 – 官方基礎題</vt:lpstr>
      <vt:lpstr>初學者</vt:lpstr>
      <vt:lpstr>10406: Vito's family</vt:lpstr>
      <vt:lpstr>10407: Hashmat The Brave Warrior</vt:lpstr>
      <vt:lpstr>10404: Primary Arithmetic</vt:lpstr>
      <vt:lpstr>10400: The 3n + 1 problem</vt:lpstr>
      <vt:lpstr>10460: You can say 11</vt:lpstr>
      <vt:lpstr>10414: Bangla Numbers</vt:lpstr>
      <vt:lpstr>21924: List of Conquests</vt:lpstr>
      <vt:lpstr>字元與字串</vt:lpstr>
      <vt:lpstr>10402: What's Cryptanalysis?</vt:lpstr>
      <vt:lpstr>10425: Decode the Mad man</vt:lpstr>
      <vt:lpstr>10473: Summing Digits</vt:lpstr>
      <vt:lpstr>10567: Common Permutation</vt:lpstr>
      <vt:lpstr>21914: Rotating Sentences</vt:lpstr>
      <vt:lpstr>22131: TeX Quotes</vt:lpstr>
      <vt:lpstr>數學計算</vt:lpstr>
      <vt:lpstr>22801: Doom's Day Algorithm</vt:lpstr>
      <vt:lpstr>10405: Jolly Jumpers</vt:lpstr>
      <vt:lpstr>10408: What is the Probability?</vt:lpstr>
      <vt:lpstr>10417: The Hotel with Infinite Rooms</vt:lpstr>
      <vt:lpstr>10431: 498'</vt:lpstr>
      <vt:lpstr>10453: Odd Sum</vt:lpstr>
      <vt:lpstr>10454: Beat the Spread!</vt:lpstr>
      <vt:lpstr>10478: Symmetric Matrix</vt:lpstr>
      <vt:lpstr>10480: Square Numbers</vt:lpstr>
      <vt:lpstr>23621: B2-Sequence</vt:lpstr>
      <vt:lpstr>10411: Back to High School Physics</vt:lpstr>
      <vt:lpstr>進位制轉換</vt:lpstr>
      <vt:lpstr>10413: An Easy Problem!</vt:lpstr>
      <vt:lpstr>10401: Fibonaccimal Base</vt:lpstr>
      <vt:lpstr>10403: Funny Encryption Method</vt:lpstr>
      <vt:lpstr>10461: Parity</vt:lpstr>
      <vt:lpstr>10466: Cheapest Base</vt:lpstr>
      <vt:lpstr>10466: Cheapest Base (cont.)</vt:lpstr>
      <vt:lpstr>質數、因數與倍數</vt:lpstr>
      <vt:lpstr>10517: Hartals</vt:lpstr>
      <vt:lpstr>10421: All You Need Is Love</vt:lpstr>
      <vt:lpstr>10419: Divide, But Not Quite Conquer!</vt:lpstr>
      <vt:lpstr>10428: Simply Emirp</vt:lpstr>
      <vt:lpstr>10458: 2 the 9s</vt:lpstr>
      <vt:lpstr>11076: GCD</vt:lpstr>
      <vt:lpstr>幾何與座標</vt:lpstr>
      <vt:lpstr>10456: Largest Square</vt:lpstr>
      <vt:lpstr>10424: Satellites</vt:lpstr>
      <vt:lpstr>10447: Can You Solve It?</vt:lpstr>
      <vt:lpstr>10566: Fourth Point!!</vt:lpstr>
      <vt:lpstr>排序與中位數</vt:lpstr>
      <vt:lpstr>10409: A min-summer night's dream</vt:lpstr>
      <vt:lpstr>10410: Tell me the frequencies!</vt:lpstr>
      <vt:lpstr>22811: Train Swapping</vt:lpstr>
      <vt:lpstr>10426: Hardwood Species</vt:lpstr>
      <vt:lpstr>模擬</vt:lpstr>
      <vt:lpstr>10418: Minesweeper</vt:lpstr>
      <vt:lpstr>11019: Die Game</vt:lpstr>
      <vt:lpstr>11020: Eb Alto Saxophone Player</vt:lpstr>
      <vt:lpstr>23641: Mutant Flatworld Explorers</vt:lpstr>
      <vt:lpstr>11067: Cola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程式訓練教材 – 官方基礎題</dc:title>
  <cp:lastModifiedBy>neil</cp:lastModifiedBy>
  <cp:revision>1</cp:revision>
  <dcterms:modified xsi:type="dcterms:W3CDTF">2013-09-29T16:52:08Z</dcterms:modified>
</cp:coreProperties>
</file>