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theme/theme8.xml" ContentType="application/vnd.openxmlformats-officedocument.theme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slideLayouts/slideLayout61.xml" ContentType="application/vnd.openxmlformats-officedocument.presentationml.slideLayout+xml"/>
  <Override PartName="/ppt/theme/theme10.xml" ContentType="application/vnd.openxmlformats-officedocument.theme+xml"/>
  <Override PartName="/ppt/slideLayouts/slideLayout62.xml" ContentType="application/vnd.openxmlformats-officedocument.presentationml.slideLayout+xml"/>
  <Override PartName="/ppt/theme/theme11.xml" ContentType="application/vnd.openxmlformats-officedocument.theme+xml"/>
  <Override PartName="/ppt/slideLayouts/slideLayout63.xml" ContentType="application/vnd.openxmlformats-officedocument.presentationml.slideLayout+xml"/>
  <Override PartName="/ppt/theme/theme12.xml" ContentType="application/vnd.openxmlformats-officedocument.theme+xml"/>
  <Override PartName="/ppt/slideLayouts/slideLayout64.xml" ContentType="application/vnd.openxmlformats-officedocument.presentationml.slideLayout+xml"/>
  <Override PartName="/ppt/theme/theme13.xml" ContentType="application/vnd.openxmlformats-officedocument.theme+xml"/>
  <Override PartName="/ppt/slideLayouts/slideLayout65.xml" ContentType="application/vnd.openxmlformats-officedocument.presentationml.slideLayout+xml"/>
  <Override PartName="/ppt/theme/theme14.xml" ContentType="application/vnd.openxmlformats-officedocument.theme+xml"/>
  <Override PartName="/ppt/slideLayouts/slideLayout66.xml" ContentType="application/vnd.openxmlformats-officedocument.presentationml.slideLayout+xml"/>
  <Override PartName="/ppt/theme/theme15.xml" ContentType="application/vnd.openxmlformats-officedocument.theme+xml"/>
  <Override PartName="/ppt/slideLayouts/slideLayout67.xml" ContentType="application/vnd.openxmlformats-officedocument.presentationml.slideLayout+xml"/>
  <Override PartName="/ppt/theme/theme16.xml" ContentType="application/vnd.openxmlformats-officedocument.theme+xml"/>
  <Override PartName="/ppt/slideLayouts/slideLayout68.xml" ContentType="application/vnd.openxmlformats-officedocument.presentationml.slideLayout+xml"/>
  <Override PartName="/ppt/theme/theme17.xml" ContentType="application/vnd.openxmlformats-officedocument.theme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slideLayouts/slideLayout70.xml" ContentType="application/vnd.openxmlformats-officedocument.presentationml.slideLayout+xml"/>
  <Override PartName="/ppt/theme/theme19.xml" ContentType="application/vnd.openxmlformats-officedocument.theme+xml"/>
  <Override PartName="/ppt/slideLayouts/slideLayout71.xml" ContentType="application/vnd.openxmlformats-officedocument.presentationml.slideLayout+xml"/>
  <Override PartName="/ppt/theme/theme20.xml" ContentType="application/vnd.openxmlformats-officedocument.theme+xml"/>
  <Override PartName="/ppt/slideLayouts/slideLayout72.xml" ContentType="application/vnd.openxmlformats-officedocument.presentationml.slideLayout+xml"/>
  <Override PartName="/ppt/theme/theme21.xml" ContentType="application/vnd.openxmlformats-officedocument.theme+xml"/>
  <Override PartName="/ppt/slideLayouts/slideLayout73.xml" ContentType="application/vnd.openxmlformats-officedocument.presentationml.slideLayout+xml"/>
  <Override PartName="/ppt/theme/theme22.xml" ContentType="application/vnd.openxmlformats-officedocument.theme+xml"/>
  <Override PartName="/ppt/slideLayouts/slideLayout74.xml" ContentType="application/vnd.openxmlformats-officedocument.presentationml.slideLayout+xml"/>
  <Override PartName="/ppt/theme/theme23.xml" ContentType="application/vnd.openxmlformats-officedocument.theme+xml"/>
  <Override PartName="/ppt/slideLayouts/slideLayout75.xml" ContentType="application/vnd.openxmlformats-officedocument.presentationml.slideLayout+xml"/>
  <Override PartName="/ppt/theme/theme24.xml" ContentType="application/vnd.openxmlformats-officedocument.theme+xml"/>
  <Override PartName="/ppt/slideLayouts/slideLayout76.xml" ContentType="application/vnd.openxmlformats-officedocument.presentationml.slideLayout+xml"/>
  <Override PartName="/ppt/theme/theme25.xml" ContentType="application/vnd.openxmlformats-officedocument.theme+xml"/>
  <Override PartName="/ppt/slideLayouts/slideLayout77.xml" ContentType="application/vnd.openxmlformats-officedocument.presentationml.slideLayout+xml"/>
  <Override PartName="/ppt/theme/theme26.xml" ContentType="application/vnd.openxmlformats-officedocument.theme+xml"/>
  <Override PartName="/ppt/slideLayouts/slideLayout78.xml" ContentType="application/vnd.openxmlformats-officedocument.presentationml.slideLayout+xml"/>
  <Override PartName="/ppt/theme/theme27.xml" ContentType="application/vnd.openxmlformats-officedocument.theme+xml"/>
  <Override PartName="/ppt/slideLayouts/slideLayout79.xml" ContentType="application/vnd.openxmlformats-officedocument.presentationml.slideLayout+xml"/>
  <Override PartName="/ppt/theme/theme28.xml" ContentType="application/vnd.openxmlformats-officedocument.theme+xml"/>
  <Override PartName="/ppt/slideLayouts/slideLayout80.xml" ContentType="application/vnd.openxmlformats-officedocument.presentationml.slideLayout+xml"/>
  <Override PartName="/ppt/theme/theme29.xml" ContentType="application/vnd.openxmlformats-officedocument.theme+xml"/>
  <Override PartName="/ppt/slideLayouts/slideLayout81.xml" ContentType="application/vnd.openxmlformats-officedocument.presentationml.slideLayout+xml"/>
  <Override PartName="/ppt/theme/theme30.xml" ContentType="application/vnd.openxmlformats-officedocument.theme+xml"/>
  <Override PartName="/ppt/slideLayouts/slideLayout82.xml" ContentType="application/vnd.openxmlformats-officedocument.presentationml.slideLayout+xml"/>
  <Override PartName="/ppt/theme/theme31.xml" ContentType="application/vnd.openxmlformats-officedocument.theme+xml"/>
  <Override PartName="/ppt/slideLayouts/slideLayout83.xml" ContentType="application/vnd.openxmlformats-officedocument.presentationml.slideLayout+xml"/>
  <Override PartName="/ppt/theme/theme32.xml" ContentType="application/vnd.openxmlformats-officedocument.theme+xml"/>
  <Override PartName="/ppt/slideLayouts/slideLayout84.xml" ContentType="application/vnd.openxmlformats-officedocument.presentationml.slideLayout+xml"/>
  <Override PartName="/ppt/theme/theme33.xml" ContentType="application/vnd.openxmlformats-officedocument.theme+xml"/>
  <Override PartName="/ppt/slideLayouts/slideLayout85.xml" ContentType="application/vnd.openxmlformats-officedocument.presentationml.slideLayout+xml"/>
  <Override PartName="/ppt/theme/theme34.xml" ContentType="application/vnd.openxmlformats-officedocument.theme+xml"/>
  <Override PartName="/ppt/slideLayouts/slideLayout86.xml" ContentType="application/vnd.openxmlformats-officedocument.presentationml.slideLayout+xml"/>
  <Override PartName="/ppt/theme/theme35.xml" ContentType="application/vnd.openxmlformats-officedocument.theme+xml"/>
  <Override PartName="/ppt/slideLayouts/slideLayout87.xml" ContentType="application/vnd.openxmlformats-officedocument.presentationml.slideLayout+xml"/>
  <Override PartName="/ppt/theme/theme36.xml" ContentType="application/vnd.openxmlformats-officedocument.theme+xml"/>
  <Override PartName="/ppt/slideLayouts/slideLayout88.xml" ContentType="application/vnd.openxmlformats-officedocument.presentationml.slideLayout+xml"/>
  <Override PartName="/ppt/theme/theme37.xml" ContentType="application/vnd.openxmlformats-officedocument.theme+xml"/>
  <Override PartName="/ppt/slideLayouts/slideLayout89.xml" ContentType="application/vnd.openxmlformats-officedocument.presentationml.slideLayout+xml"/>
  <Override PartName="/ppt/theme/theme38.xml" ContentType="application/vnd.openxmlformats-officedocument.theme+xml"/>
  <Override PartName="/ppt/slideLayouts/slideLayout90.xml" ContentType="application/vnd.openxmlformats-officedocument.presentationml.slideLayout+xml"/>
  <Override PartName="/ppt/theme/theme39.xml" ContentType="application/vnd.openxmlformats-officedocument.theme+xml"/>
  <Override PartName="/ppt/slideLayouts/slideLayout91.xml" ContentType="application/vnd.openxmlformats-officedocument.presentationml.slideLayout+xml"/>
  <Override PartName="/ppt/theme/theme40.xml" ContentType="application/vnd.openxmlformats-officedocument.theme+xml"/>
  <Override PartName="/ppt/slideLayouts/slideLayout92.xml" ContentType="application/vnd.openxmlformats-officedocument.presentationml.slideLayout+xml"/>
  <Override PartName="/ppt/theme/theme41.xml" ContentType="application/vnd.openxmlformats-officedocument.theme+xml"/>
  <Override PartName="/ppt/slideLayouts/slideLayout93.xml" ContentType="application/vnd.openxmlformats-officedocument.presentationml.slideLayout+xml"/>
  <Override PartName="/ppt/theme/theme42.xml" ContentType="application/vnd.openxmlformats-officedocument.theme+xml"/>
  <Override PartName="/ppt/slideLayouts/slideLayout94.xml" ContentType="application/vnd.openxmlformats-officedocument.presentationml.slideLayout+xml"/>
  <Override PartName="/ppt/theme/theme43.xml" ContentType="application/vnd.openxmlformats-officedocument.theme+xml"/>
  <Override PartName="/ppt/slideLayouts/slideLayout95.xml" ContentType="application/vnd.openxmlformats-officedocument.presentationml.slideLayout+xml"/>
  <Override PartName="/ppt/theme/theme44.xml" ContentType="application/vnd.openxmlformats-officedocument.theme+xml"/>
  <Override PartName="/ppt/slideLayouts/slideLayout96.xml" ContentType="application/vnd.openxmlformats-officedocument.presentationml.slideLayout+xml"/>
  <Override PartName="/ppt/theme/theme45.xml" ContentType="application/vnd.openxmlformats-officedocument.theme+xml"/>
  <Override PartName="/ppt/slideLayouts/slideLayout97.xml" ContentType="application/vnd.openxmlformats-officedocument.presentationml.slideLayout+xml"/>
  <Override PartName="/ppt/theme/theme46.xml" ContentType="application/vnd.openxmlformats-officedocument.theme+xml"/>
  <Override PartName="/ppt/slideLayouts/slideLayout98.xml" ContentType="application/vnd.openxmlformats-officedocument.presentationml.slideLayout+xml"/>
  <Override PartName="/ppt/theme/theme47.xml" ContentType="application/vnd.openxmlformats-officedocument.theme+xml"/>
  <Override PartName="/ppt/slideLayouts/slideLayout99.xml" ContentType="application/vnd.openxmlformats-officedocument.presentationml.slideLayout+xml"/>
  <Override PartName="/ppt/theme/theme48.xml" ContentType="application/vnd.openxmlformats-officedocument.theme+xml"/>
  <Override PartName="/ppt/slideLayouts/slideLayout100.xml" ContentType="application/vnd.openxmlformats-officedocument.presentationml.slideLayout+xml"/>
  <Override PartName="/ppt/theme/theme49.xml" ContentType="application/vnd.openxmlformats-officedocument.theme+xml"/>
  <Override PartName="/ppt/slideLayouts/slideLayout101.xml" ContentType="application/vnd.openxmlformats-officedocument.presentationml.slideLayout+xml"/>
  <Override PartName="/ppt/theme/theme50.xml" ContentType="application/vnd.openxmlformats-officedocument.theme+xml"/>
  <Override PartName="/ppt/slideLayouts/slideLayout102.xml" ContentType="application/vnd.openxmlformats-officedocument.presentationml.slideLayout+xml"/>
  <Override PartName="/ppt/theme/theme51.xml" ContentType="application/vnd.openxmlformats-officedocument.theme+xml"/>
  <Override PartName="/ppt/slideLayouts/slideLayout103.xml" ContentType="application/vnd.openxmlformats-officedocument.presentationml.slideLayout+xml"/>
  <Override PartName="/ppt/theme/theme52.xml" ContentType="application/vnd.openxmlformats-officedocument.theme+xml"/>
  <Override PartName="/ppt/slideLayouts/slideLayout104.xml" ContentType="application/vnd.openxmlformats-officedocument.presentationml.slideLayout+xml"/>
  <Override PartName="/ppt/theme/theme53.xml" ContentType="application/vnd.openxmlformats-officedocument.theme+xml"/>
  <Override PartName="/ppt/slideLayouts/slideLayout105.xml" ContentType="application/vnd.openxmlformats-officedocument.presentationml.slideLayout+xml"/>
  <Override PartName="/ppt/theme/theme54.xml" ContentType="application/vnd.openxmlformats-officedocument.theme+xml"/>
  <Override PartName="/ppt/slideLayouts/slideLayout106.xml" ContentType="application/vnd.openxmlformats-officedocument.presentationml.slideLayout+xml"/>
  <Override PartName="/ppt/theme/theme55.xml" ContentType="application/vnd.openxmlformats-officedocument.theme+xml"/>
  <Override PartName="/ppt/slideLayouts/slideLayout107.xml" ContentType="application/vnd.openxmlformats-officedocument.presentationml.slideLayout+xml"/>
  <Override PartName="/ppt/theme/theme56.xml" ContentType="application/vnd.openxmlformats-officedocument.theme+xml"/>
  <Override PartName="/ppt/slideLayouts/slideLayout108.xml" ContentType="application/vnd.openxmlformats-officedocument.presentationml.slideLayout+xml"/>
  <Override PartName="/ppt/theme/theme57.xml" ContentType="application/vnd.openxmlformats-officedocument.theme+xml"/>
  <Override PartName="/ppt/slideLayouts/slideLayout109.xml" ContentType="application/vnd.openxmlformats-officedocument.presentationml.slideLayout+xml"/>
  <Override PartName="/ppt/theme/theme58.xml" ContentType="application/vnd.openxmlformats-officedocument.theme+xml"/>
  <Override PartName="/ppt/slideLayouts/slideLayout110.xml" ContentType="application/vnd.openxmlformats-officedocument.presentationml.slideLayout+xml"/>
  <Override PartName="/ppt/theme/theme59.xml" ContentType="application/vnd.openxmlformats-officedocument.theme+xml"/>
  <Override PartName="/ppt/slideLayouts/slideLayout111.xml" ContentType="application/vnd.openxmlformats-officedocument.presentationml.slideLayout+xml"/>
  <Override PartName="/ppt/theme/theme60.xml" ContentType="application/vnd.openxmlformats-officedocument.theme+xml"/>
  <Override PartName="/ppt/slideLayouts/slideLayout112.xml" ContentType="application/vnd.openxmlformats-officedocument.presentationml.slideLayout+xml"/>
  <Override PartName="/ppt/theme/theme61.xml" ContentType="application/vnd.openxmlformats-officedocument.theme+xml"/>
  <Override PartName="/ppt/slideLayouts/slideLayout113.xml" ContentType="application/vnd.openxmlformats-officedocument.presentationml.slideLayout+xml"/>
  <Override PartName="/ppt/theme/theme62.xml" ContentType="application/vnd.openxmlformats-officedocument.theme+xml"/>
  <Override PartName="/ppt/slideLayouts/slideLayout114.xml" ContentType="application/vnd.openxmlformats-officedocument.presentationml.slideLayout+xml"/>
  <Override PartName="/ppt/theme/theme63.xml" ContentType="application/vnd.openxmlformats-officedocument.theme+xml"/>
  <Override PartName="/ppt/slideLayouts/slideLayout115.xml" ContentType="application/vnd.openxmlformats-officedocument.presentationml.slideLayout+xml"/>
  <Override PartName="/ppt/theme/theme64.xml" ContentType="application/vnd.openxmlformats-officedocument.theme+xml"/>
  <Override PartName="/ppt/slideLayouts/slideLayout116.xml" ContentType="application/vnd.openxmlformats-officedocument.presentationml.slideLayout+xml"/>
  <Override PartName="/ppt/theme/theme65.xml" ContentType="application/vnd.openxmlformats-officedocument.theme+xml"/>
  <Override PartName="/ppt/theme/theme6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5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3765" r:id="rId2"/>
    <p:sldMasterId id="2147483766" r:id="rId3"/>
    <p:sldMasterId id="2147483767" r:id="rId4"/>
    <p:sldMasterId id="2147483768" r:id="rId5"/>
    <p:sldMasterId id="2147483769" r:id="rId6"/>
    <p:sldMasterId id="2147483770" r:id="rId7"/>
    <p:sldMasterId id="2147483771" r:id="rId8"/>
    <p:sldMasterId id="2147483772" r:id="rId9"/>
    <p:sldMasterId id="2147483773" r:id="rId10"/>
    <p:sldMasterId id="2147483774" r:id="rId11"/>
    <p:sldMasterId id="2147483775" r:id="rId12"/>
    <p:sldMasterId id="2147483776" r:id="rId13"/>
    <p:sldMasterId id="2147483777" r:id="rId14"/>
    <p:sldMasterId id="2147483778" r:id="rId15"/>
    <p:sldMasterId id="2147483779" r:id="rId16"/>
    <p:sldMasterId id="2147483780" r:id="rId17"/>
    <p:sldMasterId id="2147483781" r:id="rId18"/>
    <p:sldMasterId id="2147483782" r:id="rId19"/>
    <p:sldMasterId id="2147483783" r:id="rId20"/>
    <p:sldMasterId id="2147483784" r:id="rId21"/>
    <p:sldMasterId id="2147483785" r:id="rId22"/>
    <p:sldMasterId id="2147483786" r:id="rId23"/>
    <p:sldMasterId id="2147483787" r:id="rId24"/>
    <p:sldMasterId id="2147483788" r:id="rId25"/>
    <p:sldMasterId id="2147483789" r:id="rId26"/>
    <p:sldMasterId id="2147483790" r:id="rId27"/>
    <p:sldMasterId id="2147483791" r:id="rId28"/>
    <p:sldMasterId id="2147483792" r:id="rId29"/>
    <p:sldMasterId id="2147483793" r:id="rId30"/>
    <p:sldMasterId id="2147483794" r:id="rId31"/>
    <p:sldMasterId id="2147483795" r:id="rId32"/>
    <p:sldMasterId id="2147483796" r:id="rId33"/>
    <p:sldMasterId id="2147483797" r:id="rId34"/>
    <p:sldMasterId id="2147483798" r:id="rId35"/>
    <p:sldMasterId id="2147483799" r:id="rId36"/>
    <p:sldMasterId id="2147483800" r:id="rId37"/>
    <p:sldMasterId id="2147483801" r:id="rId38"/>
    <p:sldMasterId id="2147483802" r:id="rId39"/>
    <p:sldMasterId id="2147483803" r:id="rId40"/>
    <p:sldMasterId id="2147483804" r:id="rId41"/>
    <p:sldMasterId id="2147483805" r:id="rId42"/>
    <p:sldMasterId id="2147483806" r:id="rId43"/>
    <p:sldMasterId id="2147483807" r:id="rId44"/>
    <p:sldMasterId id="2147483808" r:id="rId45"/>
    <p:sldMasterId id="2147483809" r:id="rId46"/>
    <p:sldMasterId id="2147483810" r:id="rId47"/>
    <p:sldMasterId id="2147483811" r:id="rId48"/>
    <p:sldMasterId id="2147483812" r:id="rId49"/>
    <p:sldMasterId id="2147483813" r:id="rId50"/>
    <p:sldMasterId id="2147483814" r:id="rId51"/>
    <p:sldMasterId id="2147483815" r:id="rId52"/>
    <p:sldMasterId id="2147483816" r:id="rId53"/>
    <p:sldMasterId id="2147483817" r:id="rId54"/>
    <p:sldMasterId id="2147483818" r:id="rId55"/>
    <p:sldMasterId id="2147483819" r:id="rId56"/>
    <p:sldMasterId id="2147483820" r:id="rId57"/>
    <p:sldMasterId id="2147483821" r:id="rId58"/>
    <p:sldMasterId id="2147483822" r:id="rId59"/>
    <p:sldMasterId id="2147483823" r:id="rId60"/>
    <p:sldMasterId id="2147483824" r:id="rId61"/>
    <p:sldMasterId id="2147483825" r:id="rId62"/>
    <p:sldMasterId id="2147483826" r:id="rId63"/>
    <p:sldMasterId id="2147483827" r:id="rId64"/>
    <p:sldMasterId id="2147483828" r:id="rId65"/>
  </p:sldMasterIdLst>
  <p:notesMasterIdLst>
    <p:notesMasterId r:id="rId247"/>
  </p:notesMasterIdLst>
  <p:sldIdLst>
    <p:sldId id="256" r:id="rId66"/>
    <p:sldId id="257" r:id="rId67"/>
    <p:sldId id="258" r:id="rId68"/>
    <p:sldId id="259" r:id="rId69"/>
    <p:sldId id="260" r:id="rId70"/>
    <p:sldId id="261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69" r:id="rId79"/>
    <p:sldId id="270" r:id="rId80"/>
    <p:sldId id="271" r:id="rId81"/>
    <p:sldId id="272" r:id="rId82"/>
    <p:sldId id="273" r:id="rId83"/>
    <p:sldId id="274" r:id="rId84"/>
    <p:sldId id="275" r:id="rId85"/>
    <p:sldId id="276" r:id="rId86"/>
    <p:sldId id="277" r:id="rId87"/>
    <p:sldId id="278" r:id="rId88"/>
    <p:sldId id="279" r:id="rId89"/>
    <p:sldId id="280" r:id="rId90"/>
    <p:sldId id="281" r:id="rId91"/>
    <p:sldId id="282" r:id="rId92"/>
    <p:sldId id="283" r:id="rId93"/>
    <p:sldId id="284" r:id="rId94"/>
    <p:sldId id="285" r:id="rId95"/>
    <p:sldId id="286" r:id="rId96"/>
    <p:sldId id="287" r:id="rId97"/>
    <p:sldId id="288" r:id="rId98"/>
    <p:sldId id="289" r:id="rId99"/>
    <p:sldId id="290" r:id="rId100"/>
    <p:sldId id="291" r:id="rId101"/>
    <p:sldId id="292" r:id="rId102"/>
    <p:sldId id="293" r:id="rId103"/>
    <p:sldId id="294" r:id="rId104"/>
    <p:sldId id="295" r:id="rId105"/>
    <p:sldId id="296" r:id="rId106"/>
    <p:sldId id="297" r:id="rId107"/>
    <p:sldId id="298" r:id="rId108"/>
    <p:sldId id="299" r:id="rId109"/>
    <p:sldId id="300" r:id="rId110"/>
    <p:sldId id="301" r:id="rId111"/>
    <p:sldId id="302" r:id="rId112"/>
    <p:sldId id="303" r:id="rId113"/>
    <p:sldId id="304" r:id="rId114"/>
    <p:sldId id="305" r:id="rId115"/>
    <p:sldId id="306" r:id="rId116"/>
    <p:sldId id="307" r:id="rId117"/>
    <p:sldId id="308" r:id="rId118"/>
    <p:sldId id="309" r:id="rId119"/>
    <p:sldId id="310" r:id="rId120"/>
    <p:sldId id="311" r:id="rId121"/>
    <p:sldId id="312" r:id="rId122"/>
    <p:sldId id="313" r:id="rId123"/>
    <p:sldId id="314" r:id="rId124"/>
    <p:sldId id="315" r:id="rId125"/>
    <p:sldId id="316" r:id="rId126"/>
    <p:sldId id="317" r:id="rId127"/>
    <p:sldId id="318" r:id="rId128"/>
    <p:sldId id="319" r:id="rId129"/>
    <p:sldId id="320" r:id="rId130"/>
    <p:sldId id="321" r:id="rId131"/>
    <p:sldId id="322" r:id="rId132"/>
    <p:sldId id="323" r:id="rId133"/>
    <p:sldId id="324" r:id="rId134"/>
    <p:sldId id="325" r:id="rId135"/>
    <p:sldId id="326" r:id="rId136"/>
    <p:sldId id="327" r:id="rId137"/>
    <p:sldId id="328" r:id="rId138"/>
    <p:sldId id="329" r:id="rId139"/>
    <p:sldId id="330" r:id="rId140"/>
    <p:sldId id="331" r:id="rId141"/>
    <p:sldId id="332" r:id="rId142"/>
    <p:sldId id="333" r:id="rId143"/>
    <p:sldId id="334" r:id="rId144"/>
    <p:sldId id="335" r:id="rId145"/>
    <p:sldId id="336" r:id="rId146"/>
    <p:sldId id="337" r:id="rId147"/>
    <p:sldId id="338" r:id="rId148"/>
    <p:sldId id="339" r:id="rId149"/>
    <p:sldId id="340" r:id="rId150"/>
    <p:sldId id="341" r:id="rId151"/>
    <p:sldId id="342" r:id="rId152"/>
    <p:sldId id="343" r:id="rId153"/>
    <p:sldId id="344" r:id="rId154"/>
    <p:sldId id="345" r:id="rId155"/>
    <p:sldId id="346" r:id="rId156"/>
    <p:sldId id="347" r:id="rId157"/>
    <p:sldId id="348" r:id="rId158"/>
    <p:sldId id="349" r:id="rId159"/>
    <p:sldId id="350" r:id="rId160"/>
    <p:sldId id="351" r:id="rId161"/>
    <p:sldId id="352" r:id="rId162"/>
    <p:sldId id="353" r:id="rId163"/>
    <p:sldId id="354" r:id="rId164"/>
    <p:sldId id="355" r:id="rId165"/>
    <p:sldId id="356" r:id="rId166"/>
    <p:sldId id="357" r:id="rId167"/>
    <p:sldId id="358" r:id="rId168"/>
    <p:sldId id="359" r:id="rId169"/>
    <p:sldId id="360" r:id="rId170"/>
    <p:sldId id="361" r:id="rId171"/>
    <p:sldId id="362" r:id="rId172"/>
    <p:sldId id="363" r:id="rId173"/>
    <p:sldId id="364" r:id="rId174"/>
    <p:sldId id="365" r:id="rId175"/>
    <p:sldId id="366" r:id="rId176"/>
    <p:sldId id="367" r:id="rId177"/>
    <p:sldId id="368" r:id="rId178"/>
    <p:sldId id="369" r:id="rId179"/>
    <p:sldId id="370" r:id="rId180"/>
    <p:sldId id="371" r:id="rId181"/>
    <p:sldId id="372" r:id="rId182"/>
    <p:sldId id="373" r:id="rId183"/>
    <p:sldId id="374" r:id="rId184"/>
    <p:sldId id="375" r:id="rId185"/>
    <p:sldId id="376" r:id="rId186"/>
    <p:sldId id="377" r:id="rId187"/>
    <p:sldId id="378" r:id="rId188"/>
    <p:sldId id="379" r:id="rId189"/>
    <p:sldId id="380" r:id="rId190"/>
    <p:sldId id="381" r:id="rId191"/>
    <p:sldId id="382" r:id="rId192"/>
    <p:sldId id="383" r:id="rId193"/>
    <p:sldId id="384" r:id="rId194"/>
    <p:sldId id="385" r:id="rId195"/>
    <p:sldId id="386" r:id="rId196"/>
    <p:sldId id="387" r:id="rId197"/>
    <p:sldId id="388" r:id="rId198"/>
    <p:sldId id="389" r:id="rId199"/>
    <p:sldId id="390" r:id="rId200"/>
    <p:sldId id="391" r:id="rId201"/>
    <p:sldId id="392" r:id="rId202"/>
    <p:sldId id="393" r:id="rId203"/>
    <p:sldId id="394" r:id="rId204"/>
    <p:sldId id="395" r:id="rId205"/>
    <p:sldId id="396" r:id="rId206"/>
    <p:sldId id="397" r:id="rId207"/>
    <p:sldId id="398" r:id="rId208"/>
    <p:sldId id="399" r:id="rId209"/>
    <p:sldId id="400" r:id="rId210"/>
    <p:sldId id="401" r:id="rId211"/>
    <p:sldId id="402" r:id="rId212"/>
    <p:sldId id="403" r:id="rId213"/>
    <p:sldId id="404" r:id="rId214"/>
    <p:sldId id="405" r:id="rId215"/>
    <p:sldId id="406" r:id="rId216"/>
    <p:sldId id="407" r:id="rId217"/>
    <p:sldId id="408" r:id="rId218"/>
    <p:sldId id="409" r:id="rId219"/>
    <p:sldId id="410" r:id="rId220"/>
    <p:sldId id="411" r:id="rId221"/>
    <p:sldId id="412" r:id="rId222"/>
    <p:sldId id="413" r:id="rId223"/>
    <p:sldId id="414" r:id="rId224"/>
    <p:sldId id="415" r:id="rId225"/>
    <p:sldId id="416" r:id="rId226"/>
    <p:sldId id="417" r:id="rId227"/>
    <p:sldId id="418" r:id="rId228"/>
    <p:sldId id="419" r:id="rId229"/>
    <p:sldId id="420" r:id="rId230"/>
    <p:sldId id="421" r:id="rId231"/>
    <p:sldId id="422" r:id="rId232"/>
    <p:sldId id="423" r:id="rId233"/>
    <p:sldId id="424" r:id="rId234"/>
    <p:sldId id="425" r:id="rId235"/>
    <p:sldId id="426" r:id="rId236"/>
    <p:sldId id="427" r:id="rId237"/>
    <p:sldId id="428" r:id="rId238"/>
    <p:sldId id="429" r:id="rId239"/>
    <p:sldId id="430" r:id="rId240"/>
    <p:sldId id="431" r:id="rId241"/>
    <p:sldId id="432" r:id="rId242"/>
    <p:sldId id="433" r:id="rId243"/>
    <p:sldId id="434" r:id="rId244"/>
    <p:sldId id="435" r:id="rId245"/>
    <p:sldId id="436" r:id="rId246"/>
  </p:sldIdLst>
  <p:sldSz cx="9144000" cy="6858000" type="screen4x3"/>
  <p:notesSz cx="6734175" cy="98663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B475E-4A8D-4BC2-8475-36A6BB122576}">
  <a:tblStyle styleId="{5E4B475E-4A8D-4BC2-8475-36A6BB122576}" styleName="Table_0"/>
  <a:tblStyle styleId="{935D06BF-4717-4E1F-B628-03C620653506}" styleName="Table_1"/>
  <a:tblStyle styleId="{BA1F98FB-A98F-4D3D-BBD7-FBD25042AD36}" styleName="Table_2"/>
  <a:tblStyle styleId="{C0DC6BDD-C613-4187-82D3-B5CCC6746C06}" styleName="Table_3"/>
  <a:tblStyle styleId="{8CA3DCCC-3541-4F5A-99B7-761985BC3B19}" styleName="Table_4"/>
  <a:tblStyle styleId="{003CE5BD-02AF-425F-A259-6DA251FDE3DA}" styleName="Table_5"/>
  <a:tblStyle styleId="{0E4AEBE6-DCAF-4CE3-90A7-37B6C8B0E0AB}" styleName="Table_6"/>
  <a:tblStyle styleId="{DB846880-7DA2-4A3A-97EC-FA5509BEC533}" styleName="Table_7"/>
  <a:tblStyle styleId="{4E117686-103E-4A19-B455-C4DFDF4F0D28}" styleName="Table_8"/>
  <a:tblStyle styleId="{55CE8F53-15C5-46A6-BB80-4DE39986A49E}" styleName="Table_9"/>
  <a:tblStyle styleId="{6A7C3692-2810-43DD-8F12-F727E9787475}" styleName="Table_10"/>
  <a:tblStyle styleId="{E3B405B8-950E-4CBF-B86F-74DC29355328}" styleName="Table_11"/>
  <a:tblStyle styleId="{9FF92A54-754A-40BE-A723-68E91D8CBD7E}" styleName="Table_12"/>
  <a:tblStyle styleId="{56EC1167-F10A-4853-969B-8533FD3B1EA8}" styleName="Table_13"/>
  <a:tblStyle styleId="{B2E170CC-AECA-4D94-AABC-ACF0AB4316D2}" styleName="Table_14"/>
  <a:tblStyle styleId="{243AB94B-5DBE-40E9-B09A-134694564DA6}" styleName="Table_15"/>
  <a:tblStyle styleId="{7E0014C5-6225-49F9-98CA-4BE65566A96F}" styleName="Table_16"/>
  <a:tblStyle styleId="{BF0FFD45-2903-48E3-9FC9-D75D79313923}" styleName="Table_17"/>
  <a:tblStyle styleId="{6F813DCE-2B33-407C-9A3B-3BE8A6356706}" styleName="Table_18"/>
  <a:tblStyle styleId="{E8A93440-D64C-4F89-AD3E-26C36BA8E81D}" styleName="Table_19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0F0"/>
          </a:solidFill>
        </a:fill>
      </a:tcStyle>
    </a:wholeTbl>
    <a:band1H>
      <a:tcStyle>
        <a:tcBdr/>
        <a:fill>
          <a:solidFill>
            <a:srgbClr val="E6DEDE"/>
          </a:solidFill>
        </a:fill>
      </a:tcStyle>
    </a:band1H>
    <a:band1V>
      <a:tcStyle>
        <a:tcBdr/>
        <a:fill>
          <a:solidFill>
            <a:srgbClr val="E6DEDE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</a:tblStyle>
  <a:tblStyle styleId="{4C4EF353-65BE-4CE6-B7C1-2D5FB289EE92}" styleName="Table_20"/>
  <a:tblStyle styleId="{B9BC098B-8CA6-4CD5-B7AC-83E8806D1DE1}" styleName="Table_21"/>
  <a:tblStyle styleId="{F89CBC8E-F8F3-4F59-BCCC-46EC121E9944}" styleName="Table_22"/>
  <a:tblStyle styleId="{1FC4B00A-6AE1-4A76-8C30-A1121D4ECF02}" styleName="Table_23"/>
  <a:tblStyle styleId="{848D17A0-A078-497E-8518-6B09D93C4114}" styleName="Table_24"/>
  <a:tblStyle styleId="{9ADE1AD0-09D7-46F6-A62D-6FDAB34AB204}" styleName="Table_25"/>
  <a:tblStyle styleId="{8B9E33FE-FAA3-456C-A399-AB617E7EE23C}" styleName="Table_26"/>
  <a:tblStyle styleId="{C4AB4E62-DEE4-451F-93DE-7FEA7A6A56D5}" styleName="Table_27"/>
  <a:tblStyle styleId="{5A290A47-2F38-4C76-821D-D9E6A94748AD}" styleName="Table_28"/>
  <a:tblStyle styleId="{A2A2B09E-F14E-4FA6-BB9F-02D78BE552E1}" styleName="Table_29"/>
  <a:tblStyle styleId="{DDBD9159-C266-4925-B5D0-27AF8F89FEED}" styleName="Table_30"/>
  <a:tblStyle styleId="{F62DF66F-4AD9-43C0-9A79-4576452DA730}" styleName="Table_31"/>
  <a:tblStyle styleId="{69D0879C-A2C2-4F5C-A7AF-02696D3CCFF5}" styleName="Table_32"/>
  <a:tblStyle styleId="{36D9CB73-6B37-4C8F-9EFF-A86CB77BE638}" styleName="Table_33"/>
  <a:tblStyle styleId="{E5589E34-A793-4BC8-AF44-81B51AF69E45}" styleName="Table_34"/>
  <a:tblStyle styleId="{FFD69F91-C66C-49BD-B54E-A001F7BB679D}" styleName="Table_35"/>
  <a:tblStyle styleId="{A6D5EFE4-2734-4240-B872-31F78338F3ED}" styleName="Table_36"/>
  <a:tblStyle styleId="{F6C6D909-C1AD-40AB-9F43-5BC327D8DD95}" styleName="Table_37"/>
  <a:tblStyle styleId="{FF72E109-8E32-4929-90CB-EFC327A0FA6C}" styleName="Table_38"/>
  <a:tblStyle styleId="{F2B06241-D7C2-49DA-A906-2CDA14AA8B2F}" styleName="Table_39"/>
  <a:tblStyle styleId="{78D3F1CF-0CCB-4D5A-8C69-79691F22377C}" styleName="Table_40"/>
  <a:tblStyle styleId="{1FAD6C15-E44C-479E-AA85-F194248F3429}" styleName="Table_41"/>
  <a:tblStyle styleId="{A9B7BC98-5CE7-46B3-89E4-BBB37A7B1D35}" styleName="Table_42"/>
  <a:tblStyle styleId="{132812F6-3476-4C0D-B8DD-42DC19383F2D}" styleName="Table_43"/>
  <a:tblStyle styleId="{DEE62561-20B8-409A-95EE-CABC1FA1FF54}" styleName="Table_44"/>
  <a:tblStyle styleId="{34CDE7AC-A4ED-4D24-A7C6-B2EAF5A0D69A}" styleName="Table_45"/>
  <a:tblStyle styleId="{43A55276-137D-4723-9557-E1E8955C41FC}" styleName="Table_46"/>
  <a:tblStyle styleId="{147A050D-230E-4A3D-8078-AA20C79B5F92}" styleName="Table_47"/>
  <a:tblStyle styleId="{960208F0-EE0C-4CFE-B51C-B076DE496930}" styleName="Table_48"/>
  <a:tblStyle styleId="{F8562F21-55FB-45D4-A877-8F2F5E89E7EE}" styleName="Table_49"/>
  <a:tblStyle styleId="{36C96230-8485-4513-9362-35C9A81A5869}" styleName="Table_50"/>
  <a:tblStyle styleId="{69F014B4-512E-42E9-B9CB-FD0D915D78EC}" styleName="Table_51"/>
  <a:tblStyle styleId="{C1592F75-3903-4925-ACED-8E72A4E4770C}" styleName="Table_52"/>
  <a:tblStyle styleId="{58214CF3-4B33-4C6F-AB93-1A34C7F3ADEC}" styleName="Table_53"/>
  <a:tblStyle styleId="{DD4B4FC0-D267-47EC-84AB-6134E222D1F2}" styleName="Table_54"/>
  <a:tblStyle styleId="{32801D81-5278-4398-8553-73664AE48E11}" styleName="Table_55"/>
  <a:tblStyle styleId="{29807364-A81F-4A99-90DB-20A2E1A32FE2}" styleName="Table_56"/>
  <a:tblStyle styleId="{264B2885-39E9-4811-B916-0F6E316B03A8}" styleName="Table_57"/>
  <a:tblStyle styleId="{282BD8E9-3A9A-42A6-BC48-D712913D3185}" styleName="Table_58"/>
  <a:tblStyle styleId="{7D0E0D8A-15F6-419B-A723-3999D25187EC}" styleName="Table_59"/>
  <a:tblStyle styleId="{210B4B2D-7BBC-4DEF-97A5-65EFA9D686E7}" styleName="Table_60"/>
  <a:tblStyle styleId="{C717D8ED-ADCC-4343-ABDF-A0845F9216E5}" styleName="Table_61"/>
  <a:tblStyle styleId="{FC3DDC00-D520-4E77-98BE-C5EA20F1A2ED}" styleName="Table_62"/>
  <a:tblStyle styleId="{15ACFADB-4C27-4F93-8CBE-83F4CD4652A8}" styleName="Table_63"/>
  <a:tblStyle styleId="{D8014D62-EAC6-45ED-B942-F1F04B1983C0}" styleName="Table_64"/>
  <a:tblStyle styleId="{E458AAB7-50A8-43B1-900B-A3C5F0C41F9B}" styleName="Table_65"/>
  <a:tblStyle styleId="{B227EA70-085C-43B6-AA7A-9C43B6C3C6E6}" styleName="Table_66"/>
  <a:tblStyle styleId="{0FB3BF23-1382-4815-B79A-F028875583DE}" styleName="Table_67"/>
  <a:tblStyle styleId="{6C0C5A0B-3BCA-453A-85ED-A390030F42DE}" styleName="Table_68"/>
  <a:tblStyle styleId="{7A0D37DB-84D1-4EB3-BEC6-B008AB31D07F}" styleName="Table_69"/>
  <a:tblStyle styleId="{61984E63-D640-4868-8E2A-6F9AF1A59CC1}" styleName="Table_70"/>
  <a:tblStyle styleId="{B962AAD6-3876-426B-8213-7FB0477DFBB3}" styleName="Table_71"/>
  <a:tblStyle styleId="{6F958282-607D-4AA9-A1E7-454E8EAEDDEC}" styleName="Table_72"/>
  <a:tblStyle styleId="{D36846B4-E462-4EE4-B344-ADEB3A90CE8C}" styleName="Table_73"/>
  <a:tblStyle styleId="{1519D3CD-5106-45EC-9973-104031397D52}" styleName="Table_74"/>
  <a:tblStyle styleId="{22102B22-8969-4C13-BDF0-120029A173E3}" styleName="Table_75"/>
  <a:tblStyle styleId="{0B24BA1F-6A02-42BB-B220-52B17CFD86B1}" styleName="Table_76"/>
  <a:tblStyle styleId="{4E27D9C4-FAA5-4031-BC39-8147F5C9A39D}" styleName="Table_77"/>
  <a:tblStyle styleId="{102FDC70-6641-4792-B3CC-1285667D7531}" styleName="Table_78"/>
  <a:tblStyle styleId="{B2A4B741-A446-4B51-B38B-3ADF2BEA295E}" styleName="Table_79"/>
  <a:tblStyle styleId="{BF097E20-1116-4433-A5B6-5F5B82A7DD9B}" styleName="Table_80"/>
  <a:tblStyle styleId="{C2D6D314-6FA4-4896-8EDD-A1E0A3DE5D8B}" styleName="Table_81"/>
  <a:tblStyle styleId="{BA6CBC52-490F-4F35-8EC3-4EDD69512DBD}" styleName="Table_82"/>
  <a:tblStyle styleId="{08B1BB84-DFD5-473F-8C77-D6FB5C3CB9CC}" styleName="Table_83"/>
  <a:tblStyle styleId="{D4CEB02C-0950-419A-BAEC-D178664BF8F6}" styleName="Table_84"/>
  <a:tblStyle styleId="{E3785C00-ADFE-45D9-8F57-DD5B285A2D1D}" styleName="Table_85"/>
  <a:tblStyle styleId="{2316A194-B9B0-410F-817C-5CA808CE01C7}" styleName="Table_86"/>
  <a:tblStyle styleId="{BE54E8E9-9FBC-4EEB-ACF2-16BDDB7F1A1C}" styleName="Table_87"/>
  <a:tblStyle styleId="{69A440A1-4540-43FD-AF57-BDA77644ACD0}" styleName="Table_88"/>
  <a:tblStyle styleId="{F8973A17-F0D7-419A-B86B-E9FB66056854}" styleName="Table_89"/>
  <a:tblStyle styleId="{AEEB7888-EF47-4F0B-9416-A47E05C0BECE}" styleName="Table_90"/>
  <a:tblStyle styleId="{2E5B3F1B-5AA4-4F64-848E-A64B7B40BA1C}" styleName="Table_91"/>
  <a:tblStyle styleId="{E62D8373-8B78-4AF8-A055-4F69240D0AAD}" styleName="Table_92"/>
  <a:tblStyle styleId="{BDC32C45-6057-4C2F-BD92-F147F3E93E0A}" styleName="Table_93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0F0"/>
          </a:solidFill>
        </a:fill>
      </a:tcStyle>
    </a:wholeTbl>
    <a:band1H>
      <a:tcStyle>
        <a:tcBdr/>
        <a:fill>
          <a:solidFill>
            <a:srgbClr val="E6DEDE"/>
          </a:solidFill>
        </a:fill>
      </a:tcStyle>
    </a:band1H>
    <a:band1V>
      <a:tcStyle>
        <a:tcBdr/>
        <a:fill>
          <a:solidFill>
            <a:srgbClr val="E6DEDE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</a:tblStyle>
  <a:tblStyle styleId="{D38EDD72-7DDA-4B97-9ABC-6DF9F5579762}" styleName="Table_94"/>
  <a:tblStyle styleId="{3DFA2E22-6397-4BC5-A6A0-C6B6081AA29F}" styleName="Table_95"/>
  <a:tblStyle styleId="{6BDBD0BC-F574-4591-BE8A-53601C0D041A}" styleName="Table_96"/>
  <a:tblStyle styleId="{2BCB8E72-81E0-403C-A729-F88B7A68C50E}" styleName="Table_97"/>
  <a:tblStyle styleId="{14B9C316-FBCD-4CFA-9519-F9C401902FF3}" styleName="Table_98"/>
  <a:tblStyle styleId="{2B489126-AAF4-4E45-8A0B-DC375E0C3592}" styleName="Table_99"/>
  <a:tblStyle styleId="{26E6E632-E624-4556-8406-060DE3519299}" styleName="Table_10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0F0"/>
          </a:solidFill>
        </a:fill>
      </a:tcStyle>
    </a:wholeTbl>
    <a:band1H>
      <a:tcStyle>
        <a:tcBdr/>
        <a:fill>
          <a:solidFill>
            <a:srgbClr val="E6DEDE"/>
          </a:solidFill>
        </a:fill>
      </a:tcStyle>
    </a:band1H>
    <a:band1V>
      <a:tcStyle>
        <a:tcBdr/>
        <a:fill>
          <a:solidFill>
            <a:srgbClr val="E6DEDE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</a:tblStyle>
  <a:tblStyle styleId="{B3C0CAD2-F0EB-468F-BF75-143671F571F3}" styleName="Table_101"/>
  <a:tblStyle styleId="{882082A0-DFFE-406D-93AB-E097D5BCD780}" styleName="Table_102"/>
  <a:tblStyle styleId="{11981F65-8581-4F14-88DB-A479DD53B69F}" styleName="Table_103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0F0"/>
          </a:solidFill>
        </a:fill>
      </a:tcStyle>
    </a:wholeTbl>
    <a:band1H>
      <a:tcStyle>
        <a:tcBdr/>
        <a:fill>
          <a:solidFill>
            <a:srgbClr val="E6DEDE"/>
          </a:solidFill>
        </a:fill>
      </a:tcStyle>
    </a:band1H>
    <a:band1V>
      <a:tcStyle>
        <a:tcBdr/>
        <a:fill>
          <a:solidFill>
            <a:srgbClr val="E6DEDE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</a:tblStyle>
  <a:tblStyle styleId="{E0A7C612-5980-4848-B9B0-577A5005914F}" styleName="Table_104"/>
  <a:tblStyle styleId="{F30C422B-9E4D-4931-A2E5-EB5FF821E733}" styleName="Table_105"/>
  <a:tblStyle styleId="{25C027F5-6C09-4E93-97EA-48349242F63D}" styleName="Table_106"/>
  <a:tblStyle styleId="{881319F6-77DD-4B90-BE77-E6910A8B879E}" styleName="Table_107"/>
  <a:tblStyle styleId="{6536842B-B330-447A-8C13-73F15309A23E}" styleName="Table_108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0F0"/>
          </a:solidFill>
        </a:fill>
      </a:tcStyle>
    </a:wholeTbl>
    <a:band1H>
      <a:tcStyle>
        <a:tcBdr/>
        <a:fill>
          <a:solidFill>
            <a:srgbClr val="E6DEDE"/>
          </a:solidFill>
        </a:fill>
      </a:tcStyle>
    </a:band1H>
    <a:band1V>
      <a:tcStyle>
        <a:tcBdr/>
        <a:fill>
          <a:solidFill>
            <a:srgbClr val="E6DEDE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</a:tblStyle>
  <a:tblStyle styleId="{5B585E43-18CC-4BC6-9FEC-7A1DC6A270E7}" styleName="Table_109"/>
  <a:tblStyle styleId="{17DB065E-87CB-4989-915F-C3318C45791A}" styleName="Table_110"/>
  <a:tblStyle styleId="{805CC7D8-8ABC-44C1-9540-29BD96010388}" styleName="Table_111"/>
  <a:tblStyle styleId="{464624E7-E5F9-4BC5-8D62-879D2450E428}" styleName="Table_112"/>
  <a:tblStyle styleId="{D79A0D8D-C3F1-4A35-9508-8F9648F7C770}" styleName="Table_113"/>
  <a:tblStyle styleId="{0F5BB3A8-2EAE-423A-9266-56A530C3A1EE}" styleName="Table_114"/>
  <a:tblStyle styleId="{DBADCF0C-13C9-4E84-ACC4-15328FC77600}" styleName="Table_115"/>
  <a:tblStyle styleId="{6E821CD4-8AF6-40C4-82F0-EA0B070015D9}" styleName="Table_116"/>
  <a:tblStyle styleId="{0976FAD8-2084-4D7B-A6B1-8390482C88CE}" styleName="Table_117"/>
  <a:tblStyle styleId="{C00418E2-FA96-408A-9A5B-A8CED2CF4359}" styleName="Table_118"/>
  <a:tblStyle styleId="{E2DA49BA-1897-4367-B5F8-BCC2A3C1364C}" styleName="Table_119"/>
  <a:tblStyle styleId="{2475A4C5-48A4-489A-B2E1-1F0B49A7F599}" styleName="Table_120"/>
  <a:tblStyle styleId="{6F744383-42E6-442C-BC98-098D14F7DB08}" styleName="Table_121"/>
  <a:tblStyle styleId="{88633C8C-B14C-4526-85C6-6BC1073DFC93}" styleName="Table_122"/>
  <a:tblStyle styleId="{4602FE4E-24FC-4709-AECC-7DDF37A5961B}" styleName="Table_123"/>
  <a:tblStyle styleId="{B48EA2D4-6AB1-4E12-B2E1-0DF86EBD66B9}" styleName="Table_124"/>
  <a:tblStyle styleId="{58B0668C-3275-4790-AA18-45376C981C6C}" styleName="Table_125"/>
  <a:tblStyle styleId="{3F9D1DAD-489F-4FE9-99C9-F2272C3544CA}" styleName="Table_126"/>
  <a:tblStyle styleId="{93C1703D-500E-4B7A-BFD5-7AA401C77401}" styleName="Table_127"/>
  <a:tblStyle styleId="{477D28DD-4D73-4305-A3E7-EB716BF47C1C}" styleName="Table_128"/>
  <a:tblStyle styleId="{85B787CE-B654-4DE6-8053-1B14C84AF6AE}" styleName="Table_129"/>
  <a:tblStyle styleId="{AF204029-BDE9-4F5A-BC9C-C0AEA5F82E80}" styleName="Table_130"/>
  <a:tblStyle styleId="{CAE2B329-3633-4CDC-8DF3-54DCCFB72F86}" styleName="Table_131"/>
  <a:tblStyle styleId="{8918056D-FEE3-4A17-A1F2-A308001424E9}" styleName="Table_132"/>
  <a:tblStyle styleId="{53CFFC62-DC1F-4F1B-8A8F-9604A6C4535C}" styleName="Table_133"/>
  <a:tblStyle styleId="{572193C7-D7C7-4587-B4DE-4AEE6F76925D}" styleName="Table_134"/>
  <a:tblStyle styleId="{236126E1-3AC7-40D5-9EAD-1A99515AEEF1}" styleName="Table_135"/>
  <a:tblStyle styleId="{1EA12F23-7027-41DC-8FA1-6932644618C4}" styleName="Table_136"/>
  <a:tblStyle styleId="{97F869E6-BF8A-4F01-BB79-57321A7E3AB9}" styleName="Table_137"/>
  <a:tblStyle styleId="{53CCC59E-5FF1-4076-8EE3-0837F8949F35}" styleName="Table_138"/>
  <a:tblStyle styleId="{8A0787EB-7E7F-4AA0-B1CD-ED88A104B948}" styleName="Table_139"/>
  <a:tblStyle styleId="{8F0E3743-1000-4615-A7B0-4CA40EF80615}" styleName="Table_140"/>
  <a:tblStyle styleId="{6C80F0AC-6AA6-4375-BD2B-61A652B0567F}" styleName="Table_141"/>
  <a:tblStyle styleId="{101A160B-0276-434D-A5E7-8270DDE03AF5}" styleName="Table_142"/>
  <a:tblStyle styleId="{682AC884-F979-46E8-A0FE-4CAF204EE3D1}" styleName="Table_143"/>
  <a:tblStyle styleId="{55216D94-3930-4B98-A6EF-FD8807C0EC45}" styleName="Table_144"/>
  <a:tblStyle styleId="{E3A5B1AB-46CA-40B8-99B1-7C10BD644418}" styleName="Table_145"/>
  <a:tblStyle styleId="{80B7A60A-B846-4C78-834B-EC9ABCA02149}" styleName="Table_146"/>
  <a:tblStyle styleId="{4C1DDDC8-66BB-4D96-86E2-7C8C33AF8944}" styleName="Table_147"/>
  <a:tblStyle styleId="{D54E0AE3-2F09-4D67-8933-F8BB702F68E6}" styleName="Table_148"/>
  <a:tblStyle styleId="{061C932A-120A-4C53-A03D-EABC938B70FE}" styleName="Table_149"/>
  <a:tblStyle styleId="{3B2533FA-E506-43C9-B474-19C4520A1FE8}" styleName="Table_150"/>
  <a:tblStyle styleId="{55875089-42AF-4FC2-9CC9-4E7AEF44E7C6}" styleName="Table_15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52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63" Type="http://schemas.openxmlformats.org/officeDocument/2006/relationships/slideMaster" Target="slideMasters/slideMaster63.xml"/><Relationship Id="rId84" Type="http://schemas.openxmlformats.org/officeDocument/2006/relationships/slide" Target="slides/slide19.xml"/><Relationship Id="rId138" Type="http://schemas.openxmlformats.org/officeDocument/2006/relationships/slide" Target="slides/slide73.xml"/><Relationship Id="rId159" Type="http://schemas.openxmlformats.org/officeDocument/2006/relationships/slide" Target="slides/slide94.xml"/><Relationship Id="rId170" Type="http://schemas.openxmlformats.org/officeDocument/2006/relationships/slide" Target="slides/slide105.xml"/><Relationship Id="rId191" Type="http://schemas.openxmlformats.org/officeDocument/2006/relationships/slide" Target="slides/slide126.xml"/><Relationship Id="rId205" Type="http://schemas.openxmlformats.org/officeDocument/2006/relationships/slide" Target="slides/slide140.xml"/><Relationship Id="rId226" Type="http://schemas.openxmlformats.org/officeDocument/2006/relationships/slide" Target="slides/slide161.xml"/><Relationship Id="rId247" Type="http://schemas.openxmlformats.org/officeDocument/2006/relationships/notesMaster" Target="notesMasters/notesMaster1.xml"/><Relationship Id="rId107" Type="http://schemas.openxmlformats.org/officeDocument/2006/relationships/slide" Target="slides/slide42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53" Type="http://schemas.openxmlformats.org/officeDocument/2006/relationships/slideMaster" Target="slideMasters/slideMaster53.xml"/><Relationship Id="rId74" Type="http://schemas.openxmlformats.org/officeDocument/2006/relationships/slide" Target="slides/slide9.xml"/><Relationship Id="rId128" Type="http://schemas.openxmlformats.org/officeDocument/2006/relationships/slide" Target="slides/slide63.xml"/><Relationship Id="rId149" Type="http://schemas.openxmlformats.org/officeDocument/2006/relationships/slide" Target="slides/slide8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30.xml"/><Relationship Id="rId160" Type="http://schemas.openxmlformats.org/officeDocument/2006/relationships/slide" Target="slides/slide95.xml"/><Relationship Id="rId181" Type="http://schemas.openxmlformats.org/officeDocument/2006/relationships/slide" Target="slides/slide116.xml"/><Relationship Id="rId216" Type="http://schemas.openxmlformats.org/officeDocument/2006/relationships/slide" Target="slides/slide151.xml"/><Relationship Id="rId237" Type="http://schemas.openxmlformats.org/officeDocument/2006/relationships/slide" Target="slides/slide172.xml"/><Relationship Id="rId22" Type="http://schemas.openxmlformats.org/officeDocument/2006/relationships/slideMaster" Target="slideMasters/slideMaster22.xml"/><Relationship Id="rId43" Type="http://schemas.openxmlformats.org/officeDocument/2006/relationships/slideMaster" Target="slideMasters/slideMaster43.xml"/><Relationship Id="rId64" Type="http://schemas.openxmlformats.org/officeDocument/2006/relationships/slideMaster" Target="slideMasters/slideMaster64.xml"/><Relationship Id="rId118" Type="http://schemas.openxmlformats.org/officeDocument/2006/relationships/slide" Target="slides/slide53.xml"/><Relationship Id="rId139" Type="http://schemas.openxmlformats.org/officeDocument/2006/relationships/slide" Target="slides/slide74.xml"/><Relationship Id="rId85" Type="http://schemas.openxmlformats.org/officeDocument/2006/relationships/slide" Target="slides/slide20.xml"/><Relationship Id="rId150" Type="http://schemas.openxmlformats.org/officeDocument/2006/relationships/slide" Target="slides/slide85.xml"/><Relationship Id="rId171" Type="http://schemas.openxmlformats.org/officeDocument/2006/relationships/slide" Target="slides/slide106.xml"/><Relationship Id="rId192" Type="http://schemas.openxmlformats.org/officeDocument/2006/relationships/slide" Target="slides/slide127.xml"/><Relationship Id="rId206" Type="http://schemas.openxmlformats.org/officeDocument/2006/relationships/slide" Target="slides/slide141.xml"/><Relationship Id="rId227" Type="http://schemas.openxmlformats.org/officeDocument/2006/relationships/slide" Target="slides/slide162.xml"/><Relationship Id="rId248" Type="http://schemas.openxmlformats.org/officeDocument/2006/relationships/presProps" Target="presProps.xml"/><Relationship Id="rId12" Type="http://schemas.openxmlformats.org/officeDocument/2006/relationships/slideMaster" Target="slideMasters/slideMaster12.xml"/><Relationship Id="rId33" Type="http://schemas.openxmlformats.org/officeDocument/2006/relationships/slideMaster" Target="slideMasters/slideMaster33.xml"/><Relationship Id="rId108" Type="http://schemas.openxmlformats.org/officeDocument/2006/relationships/slide" Target="slides/slide43.xml"/><Relationship Id="rId129" Type="http://schemas.openxmlformats.org/officeDocument/2006/relationships/slide" Target="slides/slide64.xml"/><Relationship Id="rId54" Type="http://schemas.openxmlformats.org/officeDocument/2006/relationships/slideMaster" Target="slideMasters/slideMaster54.xml"/><Relationship Id="rId75" Type="http://schemas.openxmlformats.org/officeDocument/2006/relationships/slide" Target="slides/slide10.xml"/><Relationship Id="rId96" Type="http://schemas.openxmlformats.org/officeDocument/2006/relationships/slide" Target="slides/slide31.xml"/><Relationship Id="rId140" Type="http://schemas.openxmlformats.org/officeDocument/2006/relationships/slide" Target="slides/slide75.xml"/><Relationship Id="rId161" Type="http://schemas.openxmlformats.org/officeDocument/2006/relationships/slide" Target="slides/slide96.xml"/><Relationship Id="rId182" Type="http://schemas.openxmlformats.org/officeDocument/2006/relationships/slide" Target="slides/slide117.xml"/><Relationship Id="rId217" Type="http://schemas.openxmlformats.org/officeDocument/2006/relationships/slide" Target="slides/slide152.xml"/><Relationship Id="rId6" Type="http://schemas.openxmlformats.org/officeDocument/2006/relationships/slideMaster" Target="slideMasters/slideMaster6.xml"/><Relationship Id="rId238" Type="http://schemas.openxmlformats.org/officeDocument/2006/relationships/slide" Target="slides/slide173.xml"/><Relationship Id="rId23" Type="http://schemas.openxmlformats.org/officeDocument/2006/relationships/slideMaster" Target="slideMasters/slideMaster23.xml"/><Relationship Id="rId119" Type="http://schemas.openxmlformats.org/officeDocument/2006/relationships/slide" Target="slides/slide54.xml"/><Relationship Id="rId44" Type="http://schemas.openxmlformats.org/officeDocument/2006/relationships/slideMaster" Target="slideMasters/slideMaster44.xml"/><Relationship Id="rId65" Type="http://schemas.openxmlformats.org/officeDocument/2006/relationships/slideMaster" Target="slideMasters/slideMaster65.xml"/><Relationship Id="rId86" Type="http://schemas.openxmlformats.org/officeDocument/2006/relationships/slide" Target="slides/slide21.xml"/><Relationship Id="rId130" Type="http://schemas.openxmlformats.org/officeDocument/2006/relationships/slide" Target="slides/slide65.xml"/><Relationship Id="rId151" Type="http://schemas.openxmlformats.org/officeDocument/2006/relationships/slide" Target="slides/slide86.xml"/><Relationship Id="rId172" Type="http://schemas.openxmlformats.org/officeDocument/2006/relationships/slide" Target="slides/slide107.xml"/><Relationship Id="rId193" Type="http://schemas.openxmlformats.org/officeDocument/2006/relationships/slide" Target="slides/slide128.xml"/><Relationship Id="rId207" Type="http://schemas.openxmlformats.org/officeDocument/2006/relationships/slide" Target="slides/slide142.xml"/><Relationship Id="rId228" Type="http://schemas.openxmlformats.org/officeDocument/2006/relationships/slide" Target="slides/slide163.xml"/><Relationship Id="rId249" Type="http://schemas.openxmlformats.org/officeDocument/2006/relationships/viewProps" Target="viewProps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44.xml"/><Relationship Id="rId34" Type="http://schemas.openxmlformats.org/officeDocument/2006/relationships/slideMaster" Target="slideMasters/slideMaster34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11.xml"/><Relationship Id="rId97" Type="http://schemas.openxmlformats.org/officeDocument/2006/relationships/slide" Target="slides/slide32.xml"/><Relationship Id="rId120" Type="http://schemas.openxmlformats.org/officeDocument/2006/relationships/slide" Target="slides/slide55.xml"/><Relationship Id="rId141" Type="http://schemas.openxmlformats.org/officeDocument/2006/relationships/slide" Target="slides/slide7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97.xml"/><Relationship Id="rId183" Type="http://schemas.openxmlformats.org/officeDocument/2006/relationships/slide" Target="slides/slide118.xml"/><Relationship Id="rId218" Type="http://schemas.openxmlformats.org/officeDocument/2006/relationships/slide" Target="slides/slide153.xml"/><Relationship Id="rId239" Type="http://schemas.openxmlformats.org/officeDocument/2006/relationships/slide" Target="slides/slide174.xml"/><Relationship Id="rId250" Type="http://schemas.openxmlformats.org/officeDocument/2006/relationships/theme" Target="theme/theme1.xml"/><Relationship Id="rId24" Type="http://schemas.openxmlformats.org/officeDocument/2006/relationships/slideMaster" Target="slideMasters/slideMaster24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1.xml"/><Relationship Id="rId87" Type="http://schemas.openxmlformats.org/officeDocument/2006/relationships/slide" Target="slides/slide22.xml"/><Relationship Id="rId110" Type="http://schemas.openxmlformats.org/officeDocument/2006/relationships/slide" Target="slides/slide45.xml"/><Relationship Id="rId131" Type="http://schemas.openxmlformats.org/officeDocument/2006/relationships/slide" Target="slides/slide66.xml"/><Relationship Id="rId152" Type="http://schemas.openxmlformats.org/officeDocument/2006/relationships/slide" Target="slides/slide87.xml"/><Relationship Id="rId173" Type="http://schemas.openxmlformats.org/officeDocument/2006/relationships/slide" Target="slides/slide108.xml"/><Relationship Id="rId194" Type="http://schemas.openxmlformats.org/officeDocument/2006/relationships/slide" Target="slides/slide129.xml"/><Relationship Id="rId208" Type="http://schemas.openxmlformats.org/officeDocument/2006/relationships/slide" Target="slides/slide143.xml"/><Relationship Id="rId229" Type="http://schemas.openxmlformats.org/officeDocument/2006/relationships/slide" Target="slides/slide164.xml"/><Relationship Id="rId240" Type="http://schemas.openxmlformats.org/officeDocument/2006/relationships/slide" Target="slides/slide175.xml"/><Relationship Id="rId14" Type="http://schemas.openxmlformats.org/officeDocument/2006/relationships/slideMaster" Target="slideMasters/slideMaster14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12.xml"/><Relationship Id="rId100" Type="http://schemas.openxmlformats.org/officeDocument/2006/relationships/slide" Target="slides/slide35.xml"/><Relationship Id="rId8" Type="http://schemas.openxmlformats.org/officeDocument/2006/relationships/slideMaster" Target="slideMasters/slideMaster8.xml"/><Relationship Id="rId98" Type="http://schemas.openxmlformats.org/officeDocument/2006/relationships/slide" Target="slides/slide33.xml"/><Relationship Id="rId121" Type="http://schemas.openxmlformats.org/officeDocument/2006/relationships/slide" Target="slides/slide56.xml"/><Relationship Id="rId142" Type="http://schemas.openxmlformats.org/officeDocument/2006/relationships/slide" Target="slides/slide77.xml"/><Relationship Id="rId163" Type="http://schemas.openxmlformats.org/officeDocument/2006/relationships/slide" Target="slides/slide98.xml"/><Relationship Id="rId184" Type="http://schemas.openxmlformats.org/officeDocument/2006/relationships/slide" Target="slides/slide119.xml"/><Relationship Id="rId219" Type="http://schemas.openxmlformats.org/officeDocument/2006/relationships/slide" Target="slides/slide154.xml"/><Relationship Id="rId230" Type="http://schemas.openxmlformats.org/officeDocument/2006/relationships/slide" Target="slides/slide165.xml"/><Relationship Id="rId251" Type="http://schemas.openxmlformats.org/officeDocument/2006/relationships/tableStyles" Target="tableStyles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" Target="slides/slide2.xml"/><Relationship Id="rId88" Type="http://schemas.openxmlformats.org/officeDocument/2006/relationships/slide" Target="slides/slide23.xml"/><Relationship Id="rId111" Type="http://schemas.openxmlformats.org/officeDocument/2006/relationships/slide" Target="slides/slide46.xml"/><Relationship Id="rId132" Type="http://schemas.openxmlformats.org/officeDocument/2006/relationships/slide" Target="slides/slide67.xml"/><Relationship Id="rId153" Type="http://schemas.openxmlformats.org/officeDocument/2006/relationships/slide" Target="slides/slide88.xml"/><Relationship Id="rId174" Type="http://schemas.openxmlformats.org/officeDocument/2006/relationships/slide" Target="slides/slide109.xml"/><Relationship Id="rId195" Type="http://schemas.openxmlformats.org/officeDocument/2006/relationships/slide" Target="slides/slide130.xml"/><Relationship Id="rId209" Type="http://schemas.openxmlformats.org/officeDocument/2006/relationships/slide" Target="slides/slide144.xml"/><Relationship Id="rId220" Type="http://schemas.openxmlformats.org/officeDocument/2006/relationships/slide" Target="slides/slide155.xml"/><Relationship Id="rId241" Type="http://schemas.openxmlformats.org/officeDocument/2006/relationships/slide" Target="slides/slide176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Master" Target="slideMasters/slideMaster57.xml"/><Relationship Id="rId78" Type="http://schemas.openxmlformats.org/officeDocument/2006/relationships/slide" Target="slides/slide13.xml"/><Relationship Id="rId99" Type="http://schemas.openxmlformats.org/officeDocument/2006/relationships/slide" Target="slides/slide34.xml"/><Relationship Id="rId101" Type="http://schemas.openxmlformats.org/officeDocument/2006/relationships/slide" Target="slides/slide36.xml"/><Relationship Id="rId122" Type="http://schemas.openxmlformats.org/officeDocument/2006/relationships/slide" Target="slides/slide57.xml"/><Relationship Id="rId143" Type="http://schemas.openxmlformats.org/officeDocument/2006/relationships/slide" Target="slides/slide78.xml"/><Relationship Id="rId164" Type="http://schemas.openxmlformats.org/officeDocument/2006/relationships/slide" Target="slides/slide99.xml"/><Relationship Id="rId185" Type="http://schemas.openxmlformats.org/officeDocument/2006/relationships/slide" Target="slides/slide1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15.xml"/><Relationship Id="rId210" Type="http://schemas.openxmlformats.org/officeDocument/2006/relationships/slide" Target="slides/slide145.xml"/><Relationship Id="rId215" Type="http://schemas.openxmlformats.org/officeDocument/2006/relationships/slide" Target="slides/slide150.xml"/><Relationship Id="rId236" Type="http://schemas.openxmlformats.org/officeDocument/2006/relationships/slide" Target="slides/slide171.xml"/><Relationship Id="rId26" Type="http://schemas.openxmlformats.org/officeDocument/2006/relationships/slideMaster" Target="slideMasters/slideMaster26.xml"/><Relationship Id="rId231" Type="http://schemas.openxmlformats.org/officeDocument/2006/relationships/slide" Target="slides/slide166.xml"/><Relationship Id="rId47" Type="http://schemas.openxmlformats.org/officeDocument/2006/relationships/slideMaster" Target="slideMasters/slideMaster47.xml"/><Relationship Id="rId68" Type="http://schemas.openxmlformats.org/officeDocument/2006/relationships/slide" Target="slides/slide3.xml"/><Relationship Id="rId89" Type="http://schemas.openxmlformats.org/officeDocument/2006/relationships/slide" Target="slides/slide24.xml"/><Relationship Id="rId112" Type="http://schemas.openxmlformats.org/officeDocument/2006/relationships/slide" Target="slides/slide47.xml"/><Relationship Id="rId133" Type="http://schemas.openxmlformats.org/officeDocument/2006/relationships/slide" Target="slides/slide68.xml"/><Relationship Id="rId154" Type="http://schemas.openxmlformats.org/officeDocument/2006/relationships/slide" Target="slides/slide89.xml"/><Relationship Id="rId175" Type="http://schemas.openxmlformats.org/officeDocument/2006/relationships/slide" Target="slides/slide110.xml"/><Relationship Id="rId196" Type="http://schemas.openxmlformats.org/officeDocument/2006/relationships/slide" Target="slides/slide131.xml"/><Relationship Id="rId200" Type="http://schemas.openxmlformats.org/officeDocument/2006/relationships/slide" Target="slides/slide135.xml"/><Relationship Id="rId16" Type="http://schemas.openxmlformats.org/officeDocument/2006/relationships/slideMaster" Target="slideMasters/slideMaster16.xml"/><Relationship Id="rId221" Type="http://schemas.openxmlformats.org/officeDocument/2006/relationships/slide" Target="slides/slide156.xml"/><Relationship Id="rId242" Type="http://schemas.openxmlformats.org/officeDocument/2006/relationships/slide" Target="slides/slide177.xml"/><Relationship Id="rId37" Type="http://schemas.openxmlformats.org/officeDocument/2006/relationships/slideMaster" Target="slideMasters/slideMaster37.xml"/><Relationship Id="rId58" Type="http://schemas.openxmlformats.org/officeDocument/2006/relationships/slideMaster" Target="slideMasters/slideMaster58.xml"/><Relationship Id="rId79" Type="http://schemas.openxmlformats.org/officeDocument/2006/relationships/slide" Target="slides/slide14.xml"/><Relationship Id="rId102" Type="http://schemas.openxmlformats.org/officeDocument/2006/relationships/slide" Target="slides/slide37.xml"/><Relationship Id="rId123" Type="http://schemas.openxmlformats.org/officeDocument/2006/relationships/slide" Target="slides/slide58.xml"/><Relationship Id="rId144" Type="http://schemas.openxmlformats.org/officeDocument/2006/relationships/slide" Target="slides/slide79.xml"/><Relationship Id="rId90" Type="http://schemas.openxmlformats.org/officeDocument/2006/relationships/slide" Target="slides/slide25.xml"/><Relationship Id="rId165" Type="http://schemas.openxmlformats.org/officeDocument/2006/relationships/slide" Target="slides/slide100.xml"/><Relationship Id="rId186" Type="http://schemas.openxmlformats.org/officeDocument/2006/relationships/slide" Target="slides/slide121.xml"/><Relationship Id="rId211" Type="http://schemas.openxmlformats.org/officeDocument/2006/relationships/slide" Target="slides/slide146.xml"/><Relationship Id="rId232" Type="http://schemas.openxmlformats.org/officeDocument/2006/relationships/slide" Target="slides/slide167.xml"/><Relationship Id="rId27" Type="http://schemas.openxmlformats.org/officeDocument/2006/relationships/slideMaster" Target="slideMasters/slideMaster27.xml"/><Relationship Id="rId48" Type="http://schemas.openxmlformats.org/officeDocument/2006/relationships/slideMaster" Target="slideMasters/slideMaster48.xml"/><Relationship Id="rId69" Type="http://schemas.openxmlformats.org/officeDocument/2006/relationships/slide" Target="slides/slide4.xml"/><Relationship Id="rId113" Type="http://schemas.openxmlformats.org/officeDocument/2006/relationships/slide" Target="slides/slide48.xml"/><Relationship Id="rId134" Type="http://schemas.openxmlformats.org/officeDocument/2006/relationships/slide" Target="slides/slide69.xml"/><Relationship Id="rId80" Type="http://schemas.openxmlformats.org/officeDocument/2006/relationships/slide" Target="slides/slide15.xml"/><Relationship Id="rId155" Type="http://schemas.openxmlformats.org/officeDocument/2006/relationships/slide" Target="slides/slide90.xml"/><Relationship Id="rId176" Type="http://schemas.openxmlformats.org/officeDocument/2006/relationships/slide" Target="slides/slide111.xml"/><Relationship Id="rId197" Type="http://schemas.openxmlformats.org/officeDocument/2006/relationships/slide" Target="slides/slide132.xml"/><Relationship Id="rId201" Type="http://schemas.openxmlformats.org/officeDocument/2006/relationships/slide" Target="slides/slide136.xml"/><Relationship Id="rId222" Type="http://schemas.openxmlformats.org/officeDocument/2006/relationships/slide" Target="slides/slide157.xml"/><Relationship Id="rId243" Type="http://schemas.openxmlformats.org/officeDocument/2006/relationships/slide" Target="slides/slide178.xml"/><Relationship Id="rId17" Type="http://schemas.openxmlformats.org/officeDocument/2006/relationships/slideMaster" Target="slideMasters/slideMaster17.xml"/><Relationship Id="rId38" Type="http://schemas.openxmlformats.org/officeDocument/2006/relationships/slideMaster" Target="slideMasters/slideMaster38.xml"/><Relationship Id="rId59" Type="http://schemas.openxmlformats.org/officeDocument/2006/relationships/slideMaster" Target="slideMasters/slideMaster59.xml"/><Relationship Id="rId103" Type="http://schemas.openxmlformats.org/officeDocument/2006/relationships/slide" Target="slides/slide38.xml"/><Relationship Id="rId124" Type="http://schemas.openxmlformats.org/officeDocument/2006/relationships/slide" Target="slides/slide59.xml"/><Relationship Id="rId70" Type="http://schemas.openxmlformats.org/officeDocument/2006/relationships/slide" Target="slides/slide5.xml"/><Relationship Id="rId91" Type="http://schemas.openxmlformats.org/officeDocument/2006/relationships/slide" Target="slides/slide26.xml"/><Relationship Id="rId145" Type="http://schemas.openxmlformats.org/officeDocument/2006/relationships/slide" Target="slides/slide80.xml"/><Relationship Id="rId166" Type="http://schemas.openxmlformats.org/officeDocument/2006/relationships/slide" Target="slides/slide101.xml"/><Relationship Id="rId187" Type="http://schemas.openxmlformats.org/officeDocument/2006/relationships/slide" Target="slides/slide12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147.xml"/><Relationship Id="rId233" Type="http://schemas.openxmlformats.org/officeDocument/2006/relationships/slide" Target="slides/slide168.xml"/><Relationship Id="rId28" Type="http://schemas.openxmlformats.org/officeDocument/2006/relationships/slideMaster" Target="slideMasters/slideMaster28.xml"/><Relationship Id="rId49" Type="http://schemas.openxmlformats.org/officeDocument/2006/relationships/slideMaster" Target="slideMasters/slideMaster49.xml"/><Relationship Id="rId114" Type="http://schemas.openxmlformats.org/officeDocument/2006/relationships/slide" Target="slides/slide49.xml"/><Relationship Id="rId60" Type="http://schemas.openxmlformats.org/officeDocument/2006/relationships/slideMaster" Target="slideMasters/slideMaster60.xml"/><Relationship Id="rId81" Type="http://schemas.openxmlformats.org/officeDocument/2006/relationships/slide" Target="slides/slide16.xml"/><Relationship Id="rId135" Type="http://schemas.openxmlformats.org/officeDocument/2006/relationships/slide" Target="slides/slide70.xml"/><Relationship Id="rId156" Type="http://schemas.openxmlformats.org/officeDocument/2006/relationships/slide" Target="slides/slide91.xml"/><Relationship Id="rId177" Type="http://schemas.openxmlformats.org/officeDocument/2006/relationships/slide" Target="slides/slide112.xml"/><Relationship Id="rId198" Type="http://schemas.openxmlformats.org/officeDocument/2006/relationships/slide" Target="slides/slide133.xml"/><Relationship Id="rId202" Type="http://schemas.openxmlformats.org/officeDocument/2006/relationships/slide" Target="slides/slide137.xml"/><Relationship Id="rId223" Type="http://schemas.openxmlformats.org/officeDocument/2006/relationships/slide" Target="slides/slide158.xml"/><Relationship Id="rId244" Type="http://schemas.openxmlformats.org/officeDocument/2006/relationships/slide" Target="slides/slide179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50" Type="http://schemas.openxmlformats.org/officeDocument/2006/relationships/slideMaster" Target="slideMasters/slideMaster50.xml"/><Relationship Id="rId104" Type="http://schemas.openxmlformats.org/officeDocument/2006/relationships/slide" Target="slides/slide39.xml"/><Relationship Id="rId125" Type="http://schemas.openxmlformats.org/officeDocument/2006/relationships/slide" Target="slides/slide60.xml"/><Relationship Id="rId146" Type="http://schemas.openxmlformats.org/officeDocument/2006/relationships/slide" Target="slides/slide81.xml"/><Relationship Id="rId167" Type="http://schemas.openxmlformats.org/officeDocument/2006/relationships/slide" Target="slides/slide102.xml"/><Relationship Id="rId188" Type="http://schemas.openxmlformats.org/officeDocument/2006/relationships/slide" Target="slides/slide123.xml"/><Relationship Id="rId71" Type="http://schemas.openxmlformats.org/officeDocument/2006/relationships/slide" Target="slides/slide6.xml"/><Relationship Id="rId92" Type="http://schemas.openxmlformats.org/officeDocument/2006/relationships/slide" Target="slides/slide27.xml"/><Relationship Id="rId213" Type="http://schemas.openxmlformats.org/officeDocument/2006/relationships/slide" Target="slides/slide148.xml"/><Relationship Id="rId234" Type="http://schemas.openxmlformats.org/officeDocument/2006/relationships/slide" Target="slides/slide169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40" Type="http://schemas.openxmlformats.org/officeDocument/2006/relationships/slideMaster" Target="slideMasters/slideMaster40.xml"/><Relationship Id="rId115" Type="http://schemas.openxmlformats.org/officeDocument/2006/relationships/slide" Target="slides/slide50.xml"/><Relationship Id="rId136" Type="http://schemas.openxmlformats.org/officeDocument/2006/relationships/slide" Target="slides/slide71.xml"/><Relationship Id="rId157" Type="http://schemas.openxmlformats.org/officeDocument/2006/relationships/slide" Target="slides/slide92.xml"/><Relationship Id="rId178" Type="http://schemas.openxmlformats.org/officeDocument/2006/relationships/slide" Target="slides/slide113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7.xml"/><Relationship Id="rId199" Type="http://schemas.openxmlformats.org/officeDocument/2006/relationships/slide" Target="slides/slide134.xml"/><Relationship Id="rId203" Type="http://schemas.openxmlformats.org/officeDocument/2006/relationships/slide" Target="slides/slide138.xml"/><Relationship Id="rId19" Type="http://schemas.openxmlformats.org/officeDocument/2006/relationships/slideMaster" Target="slideMasters/slideMaster19.xml"/><Relationship Id="rId224" Type="http://schemas.openxmlformats.org/officeDocument/2006/relationships/slide" Target="slides/slide159.xml"/><Relationship Id="rId245" Type="http://schemas.openxmlformats.org/officeDocument/2006/relationships/slide" Target="slides/slide180.xml"/><Relationship Id="rId30" Type="http://schemas.openxmlformats.org/officeDocument/2006/relationships/slideMaster" Target="slideMasters/slideMaster30.xml"/><Relationship Id="rId105" Type="http://schemas.openxmlformats.org/officeDocument/2006/relationships/slide" Target="slides/slide40.xml"/><Relationship Id="rId126" Type="http://schemas.openxmlformats.org/officeDocument/2006/relationships/slide" Target="slides/slide61.xml"/><Relationship Id="rId147" Type="http://schemas.openxmlformats.org/officeDocument/2006/relationships/slide" Target="slides/slide82.xml"/><Relationship Id="rId168" Type="http://schemas.openxmlformats.org/officeDocument/2006/relationships/slide" Target="slides/slide103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7.xml"/><Relationship Id="rId93" Type="http://schemas.openxmlformats.org/officeDocument/2006/relationships/slide" Target="slides/slide28.xml"/><Relationship Id="rId189" Type="http://schemas.openxmlformats.org/officeDocument/2006/relationships/slide" Target="slides/slide124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149.xml"/><Relationship Id="rId235" Type="http://schemas.openxmlformats.org/officeDocument/2006/relationships/slide" Target="slides/slide170.xml"/><Relationship Id="rId116" Type="http://schemas.openxmlformats.org/officeDocument/2006/relationships/slide" Target="slides/slide51.xml"/><Relationship Id="rId137" Type="http://schemas.openxmlformats.org/officeDocument/2006/relationships/slide" Target="slides/slide72.xml"/><Relationship Id="rId158" Type="http://schemas.openxmlformats.org/officeDocument/2006/relationships/slide" Target="slides/slide93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Master" Target="slideMasters/slideMaster62.xml"/><Relationship Id="rId83" Type="http://schemas.openxmlformats.org/officeDocument/2006/relationships/slide" Target="slides/slide18.xml"/><Relationship Id="rId179" Type="http://schemas.openxmlformats.org/officeDocument/2006/relationships/slide" Target="slides/slide114.xml"/><Relationship Id="rId190" Type="http://schemas.openxmlformats.org/officeDocument/2006/relationships/slide" Target="slides/slide125.xml"/><Relationship Id="rId204" Type="http://schemas.openxmlformats.org/officeDocument/2006/relationships/slide" Target="slides/slide139.xml"/><Relationship Id="rId225" Type="http://schemas.openxmlformats.org/officeDocument/2006/relationships/slide" Target="slides/slide160.xml"/><Relationship Id="rId246" Type="http://schemas.openxmlformats.org/officeDocument/2006/relationships/slide" Target="slides/slide181.xml"/><Relationship Id="rId106" Type="http://schemas.openxmlformats.org/officeDocument/2006/relationships/slide" Target="slides/slide41.xml"/><Relationship Id="rId127" Type="http://schemas.openxmlformats.org/officeDocument/2006/relationships/slide" Target="slides/slide62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Master" Target="slideMasters/slideMaster52.xml"/><Relationship Id="rId73" Type="http://schemas.openxmlformats.org/officeDocument/2006/relationships/slide" Target="slides/slide8.xml"/><Relationship Id="rId94" Type="http://schemas.openxmlformats.org/officeDocument/2006/relationships/slide" Target="slides/slide29.xml"/><Relationship Id="rId148" Type="http://schemas.openxmlformats.org/officeDocument/2006/relationships/slide" Target="slides/slide83.xml"/><Relationship Id="rId169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14473" y="0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00112" y="739775"/>
            <a:ext cx="4933949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17709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0" name="Shape 133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331" name="Shape 1331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93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9" name="Shape 139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96159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20" name="Shape 212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06623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Shape 212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28" name="Shape 212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7623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Shape 213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36" name="Shape 213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43742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Shape 214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44" name="Shape 214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22273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Shape 215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52" name="Shape 215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5439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Shape 215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60" name="Shape 216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57606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Shape 216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68" name="Shape 216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26273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Shape 217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6" name="Shape 217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3688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Shape 218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84" name="Shape 218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47062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Shape 219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2" name="Shape 219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522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7" name="Shape 140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26367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Shape 219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00" name="Shape 220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84984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Shape 220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08" name="Shape 220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57978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Shape 221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6" name="Shape 221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29367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Shape 222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23" name="Shape 222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79361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Shape 223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32" name="Shape 223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68905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Shape 224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41" name="Shape 224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92211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Shape 224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49" name="Shape 224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38795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Shape 225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57" name="Shape 225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60361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Shape 226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65" name="Shape 226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90354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Shape 227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73" name="Shape 227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19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34272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Shape 228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82" name="Shape 228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5219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Shape 228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90" name="Shape 229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17970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Shape 229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98" name="Shape 229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87589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Shape 230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09" name="Shape 230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70177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Shape 231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17" name="Shape 231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04935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Shape 232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25" name="Shape 232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53831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Shape 233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33" name="Shape 233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8394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Shape 234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41" name="Shape 234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15837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Shape 234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50" name="Shape 235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00434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Shape 235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58" name="Shape 235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907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3" name="Shape 142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051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Shape 236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65" name="Shape 236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18456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Shape 237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73" name="Shape 237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11572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Shape 238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81" name="Shape 238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14177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Shape 238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88" name="Shape 238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99638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Shape 239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95" name="Shape 239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03619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Shape 240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03" name="Shape 240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36753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Shape 241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11" name="Shape 241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862913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Shape 241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19" name="Shape 241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22891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Shape 242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27" name="Shape 242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97229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Shape 243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35" name="Shape 243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82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1" name="Shape 143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26274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Shape 244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43" name="Shape 244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01533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Shape 245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51" name="Shape 245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35101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Shape 245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59" name="Shape 245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09703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Shape 246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8" name="Shape 246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1807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Shape 247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78" name="Shape 247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14007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Shape 248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87" name="Shape 248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32230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Shape 249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95" name="Shape 249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40874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Shape 250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03" name="Shape 250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39321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Shape 251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12" name="Shape 251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829425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Shape 251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0" name="Shape 252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21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9" name="Shape 143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60075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Shape 252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8" name="Shape 252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88568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Shape 253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6" name="Shape 253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85246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Shape 254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44" name="Shape 254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93341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2" name="Shape 255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60017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Shape 255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60" name="Shape 256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94743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Shape 256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68" name="Shape 256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29173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Shape 257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75" name="Shape 257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11449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Shape 258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83" name="Shape 258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99280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Shape 259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91" name="Shape 259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438977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Shape 259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99" name="Shape 259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558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47" name="Shape 144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4219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Shape 260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07" name="Shape 260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02543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16" name="Shape 261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59202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Shape 262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24" name="Shape 262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08658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Shape 263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31" name="Shape 263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85937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Shape 263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39" name="Shape 263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20725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Shape 264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47" name="Shape 264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77222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Shape 265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55" name="Shape 265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9520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Shape 266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63" name="Shape 266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81262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Shape 267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1" name="Shape 267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50678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9" name="Shape 267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93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55" name="Shape 145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886300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Shape 268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87" name="Shape 268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69192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Shape 269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95" name="Shape 269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1894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Shape 270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03" name="Shape 270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00674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Shape 271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1" name="Shape 271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40950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Shape 271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9" name="Shape 271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73364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Shape 272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27" name="Shape 272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07165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Shape 273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34" name="Shape 273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67335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Shape 274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2" name="Shape 274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80333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Shape 274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9" name="Shape 274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237609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Shape 275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56" name="Shape 275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218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63" name="Shape 146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53970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Shape 276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64" name="Shape 276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599036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Shape 277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2" name="Shape 277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742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1" name="Shape 147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00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Shape 133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8" name="Shape 133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81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9" name="Shape 147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7271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87" name="Shape 148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813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5" name="Shape 149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980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3" name="Shape 150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410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11" name="Shape 151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068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19" name="Shape 151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361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8" name="Shape 152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468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37" name="Shape 153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073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6" name="Shape 154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871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4" name="Shape 155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3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6" name="Shape 134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393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hape 156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2" name="Shape 156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66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0" name="Shape 157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2218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8" name="Shape 157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773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hape 158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86" name="Shape 158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51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4" name="Shape 159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872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02" name="Shape 160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270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Shape 160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0" name="Shape 161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784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8" name="Shape 161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714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6" name="Shape 162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3243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4" name="Shape 163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8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4" name="Shape 135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764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41" name="Shape 164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703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49" name="Shape 164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057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7" name="Shape 165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6125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64" name="Shape 166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1123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Shape 167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71" name="Shape 167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8736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Shape 167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78" name="Shape 167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9360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Shape 168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6" name="Shape 168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505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94" name="Shape 169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5430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Shape 170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2" name="Shape 170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5889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Shape 170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0" name="Shape 171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62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2" name="Shape 136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2557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8" name="Shape 171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63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Shape 172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6" name="Shape 172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7201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Shape 173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4" name="Shape 173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6140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Shape 174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2" name="Shape 174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839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51" name="Shape 175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8323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Shape 175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59" name="Shape 175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0708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Shape 176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67" name="Shape 176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1459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Shape 177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75" name="Shape 177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9357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Shape 178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83" name="Shape 178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9086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Shape 179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1" name="Shape 179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48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0" name="Shape 137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431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Shape 179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9" name="Shape 179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6771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07" name="Shape 180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9153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14" name="Shape 181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4788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22" name="Shape 182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9752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29" name="Shape 182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6893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8060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44" name="Shape 184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8927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52" name="Shape 185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372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60" name="Shape 186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8133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67" name="Shape 186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44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8" name="Shape 137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3165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Shape 187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6" name="Shape 187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69463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5" name="Shape 188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2683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Shape 189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4" name="Shape 189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0081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Shape 190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2" name="Shape 190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8859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Shape 191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2" name="Shape 191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5414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Shape 191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20" name="Shape 192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1454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Shape 192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29" name="Shape 192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3724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Shape 193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38" name="Shape 193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579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hape 194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46" name="Shape 194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490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Shape 195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53" name="Shape 195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25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5" name="Shape 138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2780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hape 195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60" name="Shape 196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4701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Shape 196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68" name="Shape 196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64195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Shape 197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6" name="Shape 197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1977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Shape 198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4" name="Shape 198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359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Shape 199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2" name="Shape 199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7626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00" name="Shape 200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6847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Shape 200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08" name="Shape 200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8474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16" name="Shape 201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0680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Shape 202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24" name="Shape 202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3568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Shape 203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31" name="Shape 203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03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2" name="Shape 139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01788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Shape 203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39" name="Shape 203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41037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Shape 204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47" name="Shape 204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2112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hape 205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55" name="Shape 205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70749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Shape 206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63" name="Shape 206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1998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Shape 207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1" name="Shape 207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4238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Shape 207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9" name="Shape 207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82777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Shape 208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87" name="Shape 208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8214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hape 209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95" name="Shape 209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15999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Shape 210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04" name="Shape 210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83180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hape 211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12" name="Shape 211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87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標題投影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80"/>
              </a:spcBef>
              <a:buClr>
                <a:schemeClr val="accent1"/>
              </a:buClr>
              <a:buFont typeface="Libre Baskerville"/>
              <a:buNone/>
              <a:defRPr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ctr" rtl="0">
              <a:spcBef>
                <a:spcPts val="370"/>
              </a:spcBef>
              <a:buClr>
                <a:srgbClr val="DDB8B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標題及直排文字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96" name="Shape 109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97" name="Shape 109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98" name="Shape 109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99" name="Shape 109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10" name="Shape 11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11" name="Shape 11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12" name="Shape 111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13" name="Shape 111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24" name="Shape 112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5" name="Shape 112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6" name="Shape 112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7" name="Shape 112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38" name="Shape 113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39" name="Shape 113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40" name="Shape 114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41" name="Shape 114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52" name="Shape 115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53" name="Shape 115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54" name="Shape 115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55" name="Shape 115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66" name="Shape 116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67" name="Shape 116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68" name="Shape 116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69" name="Shape 116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80" name="Shape 118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1" name="Shape 118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2" name="Shape 118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94" name="Shape 119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95" name="Shape 119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96" name="Shape 119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97" name="Shape 119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08" name="Shape 120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09" name="Shape 120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10" name="Shape 121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11" name="Shape 121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22" name="Shape 122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23" name="Shape 122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24" name="Shape 122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25" name="Shape 12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直排標題及文字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36" name="Shape 123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7" name="Shape 123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8" name="Shape 123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9" name="Shape 123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50" name="Shape 125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1" name="Shape 125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2" name="Shape 125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3" name="Shape 125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64" name="Shape 126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5" name="Shape 126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6" name="Shape 126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7" name="Shape 126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78" name="Shape 127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9" name="Shape 127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80" name="Shape 128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81" name="Shape 128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92" name="Shape 129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93" name="Shape 129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94" name="Shape 129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95" name="Shape 129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06" name="Shape 130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07" name="Shape 130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08" name="Shape 130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09" name="Shape 130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20" name="Shape 132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21" name="Shape 132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22" name="Shape 132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23" name="Shape 132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標題投影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80"/>
              </a:spcBef>
              <a:buClr>
                <a:schemeClr val="accent1"/>
              </a:buClr>
              <a:buFont typeface="Libre Baskerville"/>
              <a:buNone/>
              <a:defRPr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ctr" rtl="0">
              <a:spcBef>
                <a:spcPts val="370"/>
              </a:spcBef>
              <a:buClr>
                <a:srgbClr val="DDB8B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區段標題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5313" y="69754"/>
            <a:ext cx="9013371" cy="6692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noFill/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 cap="none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888888"/>
              </a:buClr>
              <a:buFont typeface="Libre Baskerville"/>
              <a:buNone/>
              <a:defRPr sz="2400">
                <a:solidFill>
                  <a:srgbClr val="888888"/>
                </a:solidFill>
              </a:defRPr>
            </a:lvl1pPr>
            <a:lvl2pPr rtl="0">
              <a:buClr>
                <a:srgbClr val="888888"/>
              </a:buClr>
              <a:buFont typeface="Libre Baskerville"/>
              <a:buNone/>
              <a:defRPr sz="1800">
                <a:solidFill>
                  <a:srgbClr val="888888"/>
                </a:solidFill>
              </a:defRPr>
            </a:lvl2pPr>
            <a:lvl3pPr rtl="0">
              <a:buClr>
                <a:srgbClr val="888888"/>
              </a:buClr>
              <a:buFont typeface="Libre Baskerville"/>
              <a:buNone/>
              <a:defRPr sz="1600">
                <a:solidFill>
                  <a:srgbClr val="888888"/>
                </a:solidFill>
              </a:defRPr>
            </a:lvl3pPr>
            <a:lvl4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4pPr>
            <a:lvl5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兩項物件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比對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只有標題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空白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含標題的內容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800"/>
            </a:lvl1pPr>
            <a:lvl2pPr rtl="0">
              <a:buFont typeface="Libre Baskerville"/>
              <a:buNone/>
              <a:defRPr sz="1200"/>
            </a:lvl2pPr>
            <a:lvl3pPr rtl="0">
              <a:buFont typeface="Libre Baskerville"/>
              <a:buNone/>
              <a:defRPr sz="1000"/>
            </a:lvl3pPr>
            <a:lvl4pPr rtl="0">
              <a:buFont typeface="Libre Baskerville"/>
              <a:buNone/>
              <a:defRPr sz="900"/>
            </a:lvl4pPr>
            <a:lvl5pPr rtl="0">
              <a:buFont typeface="Libre Baskerville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含標題的圖片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buFont typeface="Source Sans Pro"/>
              <a:buNone/>
              <a:defRPr sz="28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6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78" name="Shape 178"/>
          <p:cNvSpPr/>
          <p:nvPr/>
        </p:nvSpPr>
        <p:spPr>
          <a:xfrm rot="10800000" flipH="1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r" rtl="0">
              <a:buClr>
                <a:schemeClr val="dk2"/>
              </a:buClr>
              <a:buFont typeface="Libre Baskerville"/>
              <a:buNone/>
              <a:defRPr sz="3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標題及直排文字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直排標題及文字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標題投影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80"/>
              </a:spcBef>
              <a:buClr>
                <a:schemeClr val="accent1"/>
              </a:buClr>
              <a:buFont typeface="Libre Baskerville"/>
              <a:buNone/>
              <a:defRPr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ctr" rtl="0">
              <a:spcBef>
                <a:spcPts val="370"/>
              </a:spcBef>
              <a:buClr>
                <a:srgbClr val="DDB8B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區段標題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5313" y="69754"/>
            <a:ext cx="9013371" cy="6692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222" name="Shape 222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noFill/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 cap="none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888888"/>
              </a:buClr>
              <a:buFont typeface="Libre Baskerville"/>
              <a:buNone/>
              <a:defRPr sz="2400">
                <a:solidFill>
                  <a:srgbClr val="888888"/>
                </a:solidFill>
              </a:defRPr>
            </a:lvl1pPr>
            <a:lvl2pPr rtl="0">
              <a:buClr>
                <a:srgbClr val="888888"/>
              </a:buClr>
              <a:buFont typeface="Libre Baskerville"/>
              <a:buNone/>
              <a:defRPr sz="1800">
                <a:solidFill>
                  <a:srgbClr val="888888"/>
                </a:solidFill>
              </a:defRPr>
            </a:lvl2pPr>
            <a:lvl3pPr rtl="0">
              <a:buClr>
                <a:srgbClr val="888888"/>
              </a:buClr>
              <a:buFont typeface="Libre Baskerville"/>
              <a:buNone/>
              <a:defRPr sz="1600">
                <a:solidFill>
                  <a:srgbClr val="888888"/>
                </a:solidFill>
              </a:defRPr>
            </a:lvl3pPr>
            <a:lvl4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4pPr>
            <a:lvl5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7" name="Shape 227"/>
          <p:cNvSpPr/>
          <p:nvPr/>
        </p:nvSpPr>
        <p:spPr>
          <a:xfrm rot="10800000" flipH="1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兩項物件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比對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只有標題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空白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區段標題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65313" y="69754"/>
            <a:ext cx="9013371" cy="6692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noFill/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 cap="none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888888"/>
              </a:buClr>
              <a:buFont typeface="Libre Baskerville"/>
              <a:buNone/>
              <a:defRPr sz="2400">
                <a:solidFill>
                  <a:srgbClr val="888888"/>
                </a:solidFill>
              </a:defRPr>
            </a:lvl1pPr>
            <a:lvl2pPr rtl="0">
              <a:buClr>
                <a:srgbClr val="888888"/>
              </a:buClr>
              <a:buFont typeface="Libre Baskerville"/>
              <a:buNone/>
              <a:defRPr sz="1800">
                <a:solidFill>
                  <a:srgbClr val="888888"/>
                </a:solidFill>
              </a:defRPr>
            </a:lvl2pPr>
            <a:lvl3pPr rtl="0">
              <a:buClr>
                <a:srgbClr val="888888"/>
              </a:buClr>
              <a:buFont typeface="Libre Baskerville"/>
              <a:buNone/>
              <a:defRPr sz="1600">
                <a:solidFill>
                  <a:srgbClr val="888888"/>
                </a:solidFill>
              </a:defRPr>
            </a:lvl3pPr>
            <a:lvl4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4pPr>
            <a:lvl5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 rot="10800000" flipH="1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含標題的內容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800"/>
            </a:lvl1pPr>
            <a:lvl2pPr rtl="0">
              <a:buFont typeface="Libre Baskerville"/>
              <a:buNone/>
              <a:defRPr sz="1200"/>
            </a:lvl2pPr>
            <a:lvl3pPr rtl="0">
              <a:buFont typeface="Libre Baskerville"/>
              <a:buNone/>
              <a:defRPr sz="1000"/>
            </a:lvl3pPr>
            <a:lvl4pPr rtl="0">
              <a:buFont typeface="Libre Baskerville"/>
              <a:buNone/>
              <a:defRPr sz="900"/>
            </a:lvl4pPr>
            <a:lvl5pPr rtl="0">
              <a:buFont typeface="Libre Baskerville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含標題的圖片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buFont typeface="Source Sans Pro"/>
              <a:buNone/>
              <a:defRPr sz="28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6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71" name="Shape 271"/>
          <p:cNvSpPr/>
          <p:nvPr/>
        </p:nvSpPr>
        <p:spPr>
          <a:xfrm rot="10800000" flipH="1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r" rtl="0">
              <a:buClr>
                <a:schemeClr val="dk2"/>
              </a:buClr>
              <a:buFont typeface="Libre Baskerville"/>
              <a:buNone/>
              <a:defRPr sz="3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標題及直排文字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直排標題及文字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標題投影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80"/>
              </a:spcBef>
              <a:buClr>
                <a:schemeClr val="accent1"/>
              </a:buClr>
              <a:buFont typeface="Libre Baskerville"/>
              <a:buNone/>
              <a:defRPr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ctr" rtl="0">
              <a:spcBef>
                <a:spcPts val="370"/>
              </a:spcBef>
              <a:buClr>
                <a:srgbClr val="DDB8B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區段標題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65313" y="69754"/>
            <a:ext cx="9013371" cy="6692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15" name="Shape 315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noFill/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 cap="none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888888"/>
              </a:buClr>
              <a:buFont typeface="Libre Baskerville"/>
              <a:buNone/>
              <a:defRPr sz="2400">
                <a:solidFill>
                  <a:srgbClr val="888888"/>
                </a:solidFill>
              </a:defRPr>
            </a:lvl1pPr>
            <a:lvl2pPr rtl="0">
              <a:buClr>
                <a:srgbClr val="888888"/>
              </a:buClr>
              <a:buFont typeface="Libre Baskerville"/>
              <a:buNone/>
              <a:defRPr sz="1800">
                <a:solidFill>
                  <a:srgbClr val="888888"/>
                </a:solidFill>
              </a:defRPr>
            </a:lvl2pPr>
            <a:lvl3pPr rtl="0">
              <a:buClr>
                <a:srgbClr val="888888"/>
              </a:buClr>
              <a:buFont typeface="Libre Baskerville"/>
              <a:buNone/>
              <a:defRPr sz="1600">
                <a:solidFill>
                  <a:srgbClr val="888888"/>
                </a:solidFill>
              </a:defRPr>
            </a:lvl3pPr>
            <a:lvl4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4pPr>
            <a:lvl5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兩項物件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比對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只有標題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兩項物件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空白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含標題的內容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800"/>
            </a:lvl1pPr>
            <a:lvl2pPr rtl="0">
              <a:buFont typeface="Libre Baskerville"/>
              <a:buNone/>
              <a:defRPr sz="1200"/>
            </a:lvl2pPr>
            <a:lvl3pPr rtl="0">
              <a:buFont typeface="Libre Baskerville"/>
              <a:buNone/>
              <a:defRPr sz="1000"/>
            </a:lvl3pPr>
            <a:lvl4pPr rtl="0">
              <a:buFont typeface="Libre Baskerville"/>
              <a:buNone/>
              <a:defRPr sz="900"/>
            </a:lvl4pPr>
            <a:lvl5pPr rtl="0">
              <a:buFont typeface="Libre Baskerville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含標題的圖片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buFont typeface="Source Sans Pro"/>
              <a:buNone/>
              <a:defRPr sz="28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6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4" name="Shape 364"/>
          <p:cNvSpPr/>
          <p:nvPr/>
        </p:nvSpPr>
        <p:spPr>
          <a:xfrm rot="10800000" flipH="1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67" name="Shape 367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r" rtl="0">
              <a:buClr>
                <a:schemeClr val="dk2"/>
              </a:buClr>
              <a:buFont typeface="Libre Baskerville"/>
              <a:buNone/>
              <a:defRPr sz="3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標題及直排文字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直排標題及文字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標題投影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80"/>
              </a:spcBef>
              <a:buClr>
                <a:schemeClr val="accent1"/>
              </a:buClr>
              <a:buFont typeface="Libre Baskerville"/>
              <a:buNone/>
              <a:defRPr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ctr" rtl="0">
              <a:spcBef>
                <a:spcPts val="370"/>
              </a:spcBef>
              <a:buClr>
                <a:srgbClr val="DDB8B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區段標題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5313" y="69754"/>
            <a:ext cx="9013371" cy="6692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408" name="Shape 408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noFill/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 cap="none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888888"/>
              </a:buClr>
              <a:buFont typeface="Libre Baskerville"/>
              <a:buNone/>
              <a:defRPr sz="2400">
                <a:solidFill>
                  <a:srgbClr val="888888"/>
                </a:solidFill>
              </a:defRPr>
            </a:lvl1pPr>
            <a:lvl2pPr rtl="0">
              <a:buClr>
                <a:srgbClr val="888888"/>
              </a:buClr>
              <a:buFont typeface="Libre Baskerville"/>
              <a:buNone/>
              <a:defRPr sz="1800">
                <a:solidFill>
                  <a:srgbClr val="888888"/>
                </a:solidFill>
              </a:defRPr>
            </a:lvl2pPr>
            <a:lvl3pPr rtl="0">
              <a:buClr>
                <a:srgbClr val="888888"/>
              </a:buClr>
              <a:buFont typeface="Libre Baskerville"/>
              <a:buNone/>
              <a:defRPr sz="1600">
                <a:solidFill>
                  <a:srgbClr val="888888"/>
                </a:solidFill>
              </a:defRPr>
            </a:lvl3pPr>
            <a:lvl4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4pPr>
            <a:lvl5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13" name="Shape 413"/>
          <p:cNvSpPr/>
          <p:nvPr/>
        </p:nvSpPr>
        <p:spPr>
          <a:xfrm rot="10800000" flipH="1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兩項物件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比對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比對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只有標題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空白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含標題的內容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800"/>
            </a:lvl1pPr>
            <a:lvl2pPr rtl="0">
              <a:buFont typeface="Libre Baskerville"/>
              <a:buNone/>
              <a:defRPr sz="1200"/>
            </a:lvl2pPr>
            <a:lvl3pPr rtl="0">
              <a:buFont typeface="Libre Baskerville"/>
              <a:buNone/>
              <a:defRPr sz="1000"/>
            </a:lvl3pPr>
            <a:lvl4pPr rtl="0">
              <a:buFont typeface="Libre Baskerville"/>
              <a:buNone/>
              <a:defRPr sz="900"/>
            </a:lvl4pPr>
            <a:lvl5pPr rtl="0">
              <a:buFont typeface="Libre Baskerville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含標題的圖片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buFont typeface="Source Sans Pro"/>
              <a:buNone/>
              <a:defRPr sz="28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6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7" name="Shape 457"/>
          <p:cNvSpPr/>
          <p:nvPr/>
        </p:nvSpPr>
        <p:spPr>
          <a:xfrm rot="10800000" flipH="1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60" name="Shape 460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r" rtl="0">
              <a:buClr>
                <a:schemeClr val="dk2"/>
              </a:buClr>
              <a:buFont typeface="Libre Baskerville"/>
              <a:buNone/>
              <a:defRPr sz="3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標題及直排文字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直排標題及文字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標題投影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80"/>
              </a:spcBef>
              <a:buClr>
                <a:schemeClr val="accent1"/>
              </a:buClr>
              <a:buFont typeface="Libre Baskerville"/>
              <a:buNone/>
              <a:defRPr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ctr" rtl="0">
              <a:spcBef>
                <a:spcPts val="370"/>
              </a:spcBef>
              <a:buClr>
                <a:srgbClr val="DDB8B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只有標題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64" name="Shape 56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78" name="Shape 57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79" name="Shape 57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80" name="Shape 58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7" name="Shape 60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62" name="Shape 66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63" name="Shape 66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空白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76" name="Shape 67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7" name="Shape 67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0" name="Shape 69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4" name="Shape 70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05" name="Shape 70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18" name="Shape 71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19" name="Shape 71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20" name="Shape 72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2" name="Shape 73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33" name="Shape 73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46" name="Shape 74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47" name="Shape 74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48" name="Shape 74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60" name="Shape 76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1" name="Shape 76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5" name="Shape 77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6" name="Shape 77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88" name="Shape 78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9" name="Shape 78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90" name="Shape 79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02" name="Shape 80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04" name="Shape 80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800"/>
            </a:lvl1pPr>
            <a:lvl2pPr rtl="0">
              <a:buFont typeface="Libre Baskerville"/>
              <a:buNone/>
              <a:defRPr sz="1200"/>
            </a:lvl2pPr>
            <a:lvl3pPr rtl="0">
              <a:buFont typeface="Libre Baskerville"/>
              <a:buNone/>
              <a:defRPr sz="1000"/>
            </a:lvl3pPr>
            <a:lvl4pPr rtl="0">
              <a:buFont typeface="Libre Baskerville"/>
              <a:buNone/>
              <a:defRPr sz="900"/>
            </a:lvl4pPr>
            <a:lvl5pPr rtl="0">
              <a:buFont typeface="Libre Baskerville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6" name="Shape 81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7" name="Shape 81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8" name="Shape 81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30" name="Shape 83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1" name="Shape 83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2" name="Shape 83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3" name="Shape 83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44" name="Shape 84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5" name="Shape 84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58" name="Shape 85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9" name="Shape 85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0" name="Shape 86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72" name="Shape 87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73" name="Shape 87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74" name="Shape 87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86" name="Shape 88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87" name="Shape 88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88" name="Shape 88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01" name="Shape 90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02" name="Shape 90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4" name="Shape 91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15" name="Shape 91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16" name="Shape 91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28" name="Shape 92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29" name="Shape 92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30" name="Shape 93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31" name="Shape 93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42" name="Shape 94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3" name="Shape 94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4" name="Shape 94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buFont typeface="Source Sans Pro"/>
              <a:buNone/>
              <a:defRPr sz="28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6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" name="Shape 85"/>
          <p:cNvSpPr/>
          <p:nvPr/>
        </p:nvSpPr>
        <p:spPr>
          <a:xfrm rot="10800000" flipH="1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r" rtl="0">
              <a:buClr>
                <a:schemeClr val="dk2"/>
              </a:buClr>
              <a:buFont typeface="Libre Baskerville"/>
              <a:buNone/>
              <a:defRPr sz="3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56" name="Shape 95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7" name="Shape 95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8" name="Shape 95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70" name="Shape 97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1" name="Shape 97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2" name="Shape 97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84" name="Shape 98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85" name="Shape 98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86" name="Shape 98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98" name="Shape 99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99" name="Shape 99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00" name="Shape 100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13" name="Shape 10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14" name="Shape 101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15" name="Shape 10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26" name="Shape 102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27" name="Shape 102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28" name="Shape 102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29" name="Shape 102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40" name="Shape 104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1" name="Shape 104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2" name="Shape 104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54" name="Shape 105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55" name="Shape 105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56" name="Shape 105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68" name="Shape 106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69" name="Shape 106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70" name="Shape 107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71" name="Shape 107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82" name="Shape 108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83" name="Shape 108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84" name="Shape 108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85" name="Shape 108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6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6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6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6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6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6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69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7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7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7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7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7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76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77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78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79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8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81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82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83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84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85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86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87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88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89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9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91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92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93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94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95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96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97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98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99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10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101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102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103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104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105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106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107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108.xml"/></Relationships>
</file>

<file path=ppt/slideMasters/_rels/slideMaster58.xml.rels><?xml version="1.0" encoding="UTF-8" standalone="yes"?>
<Relationships xmlns="http://schemas.openxmlformats.org/package/2006/relationships"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109.xml"/></Relationships>
</file>

<file path=ppt/slideMasters/_rels/slideMaster59.xml.rels><?xml version="1.0" encoding="UTF-8" standalone="yes"?>
<Relationships xmlns="http://schemas.openxmlformats.org/package/2006/relationships"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60.xml.rels><?xml version="1.0" encoding="UTF-8" standalone="yes"?>
<Relationships xmlns="http://schemas.openxmlformats.org/package/2006/relationships"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111.xml"/></Relationships>
</file>

<file path=ppt/slideMasters/_rels/slideMaster61.xml.rels><?xml version="1.0" encoding="UTF-8" standalone="yes"?>
<Relationships xmlns="http://schemas.openxmlformats.org/package/2006/relationships"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112.xml"/></Relationships>
</file>

<file path=ppt/slideMasters/_rels/slideMaster62.xml.rels><?xml version="1.0" encoding="UTF-8" standalone="yes"?>
<Relationships xmlns="http://schemas.openxmlformats.org/package/2006/relationships"><Relationship Id="rId2" Type="http://schemas.openxmlformats.org/officeDocument/2006/relationships/theme" Target="../theme/theme62.xml"/><Relationship Id="rId1" Type="http://schemas.openxmlformats.org/officeDocument/2006/relationships/slideLayout" Target="../slideLayouts/slideLayout113.xml"/></Relationships>
</file>

<file path=ppt/slideMasters/_rels/slideMaster63.xml.rels><?xml version="1.0" encoding="UTF-8" standalone="yes"?>
<Relationships xmlns="http://schemas.openxmlformats.org/package/2006/relationships"><Relationship Id="rId2" Type="http://schemas.openxmlformats.org/officeDocument/2006/relationships/theme" Target="../theme/theme63.xml"/><Relationship Id="rId1" Type="http://schemas.openxmlformats.org/officeDocument/2006/relationships/slideLayout" Target="../slideLayouts/slideLayout114.xml"/></Relationships>
</file>

<file path=ppt/slideMasters/_rels/slideMaster64.xml.rels><?xml version="1.0" encoding="UTF-8" standalone="yes"?>
<Relationships xmlns="http://schemas.openxmlformats.org/package/2006/relationships"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115.xml"/></Relationships>
</file>

<file path=ppt/slideMasters/_rels/slideMaster65.xml.rels><?xml version="1.0" encoding="UTF-8" standalone="yes"?>
<Relationships xmlns="http://schemas.openxmlformats.org/package/2006/relationships"><Relationship Id="rId2" Type="http://schemas.openxmlformats.org/officeDocument/2006/relationships/theme" Target="../theme/theme65.xml"/><Relationship Id="rId1" Type="http://schemas.openxmlformats.org/officeDocument/2006/relationships/slideLayout" Target="../slideLayouts/slideLayout1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73" name="Shape 57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2" name="Shape 60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3" name="Shape 60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43" name="Shape 64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44" name="Shape 64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58" name="Shape 65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59" name="Shape 65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7" name="Shape 68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97" name="Shape 69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11" name="Shape 7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13" name="Shape 7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14" name="Shape 7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15" name="Shape 71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27" name="Shape 72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28" name="Shape 72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29" name="Shape 72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41" name="Shape 74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42" name="Shape 74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43" name="Shape 74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55" name="Shape 75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56" name="Shape 75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67" name="Shape 76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9" name="Shape 76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0" name="Shape 77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3" name="Shape 78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4" name="Shape 78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5" name="Shape 78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95" name="Shape 79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97" name="Shape 79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98" name="Shape 79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99" name="Shape 79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09" name="Shape 80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1" name="Shape 8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2" name="Shape 8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13" name="Shape 81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25" name="Shape 82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37" name="Shape 83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9" name="Shape 83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0" name="Shape 84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51" name="Shape 85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52" name="Shape 85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3" name="Shape 85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5" name="Shape 86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7" name="Shape 86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8" name="Shape 86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81" name="Shape 88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82" name="Shape 88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93" name="Shape 89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95" name="Shape 89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96" name="Shape 89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97" name="Shape 89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07" name="Shape 90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09" name="Shape 90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10" name="Shape 9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11" name="Shape 91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21" name="Shape 9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23" name="Shape 92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24" name="Shape 92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25" name="Shape 92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35" name="Shape 93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37" name="Shape 93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38" name="Shape 93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49" name="Shape 94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950" name="Shape 95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1" name="Shape 95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2" name="Shape 95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3" name="Shape 95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63" name="Shape 96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65" name="Shape 96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66" name="Shape 96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67" name="Shape 96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77" name="Shape 97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9" name="Shape 97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80" name="Shape 98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81" name="Shape 98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91" name="Shape 99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93" name="Shape 99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94" name="Shape 99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95" name="Shape 99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07" name="Shape 100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08" name="Shape 100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19" name="Shape 101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22" name="Shape 102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23" name="Shape 102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33" name="Shape 10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5" name="Shape 103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7" name="Shape 103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9" name="Shape 104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51" name="Shape 105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61" name="Shape 10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63" name="Shape 106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64" name="Shape 106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65" name="Shape 106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75" name="Shape 107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76" name="Shape 107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77" name="Shape 107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78" name="Shape 107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79" name="Shape 107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89" name="Shape 108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91" name="Shape 109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92" name="Shape 109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93" name="Shape 109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03" name="Shape 110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05" name="Shape 110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06" name="Shape 110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07" name="Shape 110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17" name="Shape 111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118" name="Shape 111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19" name="Shape 11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0" name="Shape 112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1" name="Shape 112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31" name="Shape 113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132" name="Shape 113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33" name="Shape 113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34" name="Shape 113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35" name="Shape 113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45" name="Shape 114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146" name="Shape 114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47" name="Shape 114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48" name="Shape 114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49" name="Shape 114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59" name="Shape 115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160" name="Shape 116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61" name="Shape 116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62" name="Shape 116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63" name="Shape 116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72" name="Shape 117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73" name="Shape 117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174" name="Shape 117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75" name="Shape 117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76" name="Shape 117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77" name="Shape 117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86" name="Shape 118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87" name="Shape 118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188" name="Shape 118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9" name="Shape 118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90" name="Shape 119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91" name="Shape 119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01" name="Shape 120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03" name="Shape 120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04" name="Shape 120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05" name="Shape 120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Shape 12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15" name="Shape 121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16" name="Shape 12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17" name="Shape 121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18" name="Shape 121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19" name="Shape 121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28" name="Shape 122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29" name="Shape 122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30" name="Shape 123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1" name="Shape 123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2" name="Shape 123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3" name="Shape 123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43" name="Shape 124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44" name="Shape 124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5" name="Shape 124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6" name="Shape 124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7" name="Shape 124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56" name="Shape 125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57" name="Shape 125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58" name="Shape 125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9" name="Shape 125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0" name="Shape 126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1" name="Shape 126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71" name="Shape 127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72" name="Shape 127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3" name="Shape 127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4" name="Shape 127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5" name="Shape 127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Shape 128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84" name="Shape 128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85" name="Shape 128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86" name="Shape 128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87" name="Shape 128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88" name="Shape 128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89" name="Shape 128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99" name="Shape 129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300" name="Shape 130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01" name="Shape 130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02" name="Shape 130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03" name="Shape 130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12" name="Shape 131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13" name="Shape 13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314" name="Shape 131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15" name="Shape 13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16" name="Shape 13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17" name="Shape 131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9" name="Shape 51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1" name="Shape 53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2" name="Shape 53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0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1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0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0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0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9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8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9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80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9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112.xml"/><Relationship Id="rId1" Type="http://schemas.openxmlformats.org/officeDocument/2006/relationships/themeOverride" Target="../theme/themeOverride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62.xml"/><Relationship Id="rId1" Type="http://schemas.openxmlformats.org/officeDocument/2006/relationships/themeOverride" Target="../theme/themeOverride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9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5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5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9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0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14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1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6.gi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8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8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國立台東大學 資訊工程學系</a:t>
            </a:r>
          </a:p>
          <a:p>
            <a:pPr marL="0" marR="0" lvl="0" indent="0" algn="ctr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呂學展</a:t>
            </a:r>
          </a:p>
        </p:txBody>
      </p:sp>
      <p:sp>
        <p:nvSpPr>
          <p:cNvPr id="1326" name="Shape 1326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CPE 程式訓練教材</a:t>
            </a:r>
          </a:p>
        </p:txBody>
      </p:sp>
      <p:sp>
        <p:nvSpPr>
          <p:cNvPr id="1327" name="Shape 132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1.1. 基礎運算</a:t>
            </a:r>
          </a:p>
        </p:txBody>
      </p:sp>
      <p:sp>
        <p:nvSpPr>
          <p:cNvPr id="1395" name="Shape 139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396" name="Shape 139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使用 Math 類別</a:t>
            </a:r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Shape 211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10458: 2 the 9s</a:t>
            </a:r>
          </a:p>
        </p:txBody>
      </p:sp>
      <p:sp>
        <p:nvSpPr>
          <p:cNvPr id="2115" name="Shape 211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16" name="Shape 21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判斷一個大整數N是否為9的倍數，若是，此時9-degree為1，接著再對N之每位數字總和判斷是否為9的倍數，若是9-degree加1，以此類推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長度1000以內的數字字串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判斷是否為9之倍數，若是，計算9-degree</a:t>
            </a:r>
          </a:p>
        </p:txBody>
      </p:sp>
      <p:graphicFrame>
        <p:nvGraphicFramePr>
          <p:cNvPr id="2117" name="Shape 2117"/>
          <p:cNvGraphicFramePr/>
          <p:nvPr/>
        </p:nvGraphicFramePr>
        <p:xfrm>
          <a:off x="125414" y="38149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{BF097E20-1116-4433-A5B6-5F5B82A7DD9B}</a:tableStyleId>
              </a:tblPr>
              <a:tblGrid>
                <a:gridCol w="3437900"/>
                <a:gridCol w="54732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999999999999999999999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9999999999999999999999999999998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999999999999999999999 is a multiple of 9 and has 9-degree 3.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is a multiple of 9 and has 9-degree 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9999999999999999999999999999998 is not a multiple of 9.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Shape 21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10473: Summing Digits</a:t>
            </a:r>
          </a:p>
        </p:txBody>
      </p:sp>
      <p:sp>
        <p:nvSpPr>
          <p:cNvPr id="2123" name="Shape 212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24" name="Shape 21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定義一個函數F(n)為十進位數字n的每一個位數相加的總和，若不斷地把F(n)再代回F(n)，最後可以得到僅有一個數字值，定義成g(n) 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每筆測資包含一個正整數n (n&lt;=2,000,000,000)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把g(n)的值輸出</a:t>
            </a:r>
          </a:p>
        </p:txBody>
      </p:sp>
      <p:graphicFrame>
        <p:nvGraphicFramePr>
          <p:cNvPr id="2125" name="Shape 2125"/>
          <p:cNvGraphicFramePr/>
          <p:nvPr/>
        </p:nvGraphicFramePr>
        <p:xfrm>
          <a:off x="1284312" y="3824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{C2D6D314-6FA4-4896-8EDD-A1E0A3DE5D8B}</a:tableStyleId>
              </a:tblPr>
              <a:tblGrid>
                <a:gridCol w="2002725"/>
                <a:gridCol w="2163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1234567892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10552: Automated Judge Script</a:t>
            </a:r>
          </a:p>
        </p:txBody>
      </p:sp>
      <p:sp>
        <p:nvSpPr>
          <p:cNvPr id="2131" name="Shape 213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32" name="Shape 2132"/>
          <p:cNvSpPr txBox="1">
            <a:spLocks noGrp="1"/>
          </p:cNvSpPr>
          <p:nvPr>
            <p:ph type="body" idx="1"/>
          </p:nvPr>
        </p:nvSpPr>
        <p:spPr>
          <a:xfrm>
            <a:off x="179511" y="836712"/>
            <a:ext cx="4536504" cy="5183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撰寫一個程式判斷程式，判斷結果有三種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Accepted: 輸出與答案完全一樣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Presentation Error: 允許數字呈現有誤，但順序一樣 (</a:t>
            </a:r>
            <a:r>
              <a:rPr lang="zh-TW" sz="2400" b="0" i="0" u="sng" strike="noStrike" cap="none" baseline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此項原題目有誤，字串部分是允許錯誤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Wrong Answer: 以上皆非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兩組字串，分別為答案與輸出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判定結果為何</a:t>
            </a:r>
          </a:p>
        </p:txBody>
      </p:sp>
      <p:graphicFrame>
        <p:nvGraphicFramePr>
          <p:cNvPr id="2133" name="Shape 2133"/>
          <p:cNvGraphicFramePr/>
          <p:nvPr/>
        </p:nvGraphicFramePr>
        <p:xfrm>
          <a:off x="4665535" y="843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{BA6CBC52-490F-4F35-8EC3-4EDD69512DBD}</a:tableStyleId>
              </a:tblPr>
              <a:tblGrid>
                <a:gridCol w="1949775"/>
                <a:gridCol w="24932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10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5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10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5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10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5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10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15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10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5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10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answer is: 5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Input Set #1: YES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Input Set #2: NO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Input Set #3: NO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Input Set #0: YES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Input Set #1: NO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Input Set #2: NO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1 0 1 0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1010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judges are mean!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The judges are good!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Run #1: Accepted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Run #2: Wrong Answer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Run #3: Presentation Error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Run #4: Wrong Answer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Run #5: Presentation Error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/>
                        <a:t>Run #6: Presentation Error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Shape 213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10567: Common Permutation</a:t>
            </a:r>
          </a:p>
        </p:txBody>
      </p:sp>
      <p:sp>
        <p:nvSpPr>
          <p:cNvPr id="2139" name="Shape 213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40" name="Shape 214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給定兩個小寫字串a和b，找出最長的字串x，使得x存在兩種排列分別為a和b的子字串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每筆測資包含兩組小寫字串a和b (最長1000個字元)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最長的共同子字串，按照字母順序排序</a:t>
            </a:r>
          </a:p>
        </p:txBody>
      </p:sp>
      <p:graphicFrame>
        <p:nvGraphicFramePr>
          <p:cNvPr id="2141" name="Shape 2141"/>
          <p:cNvGraphicFramePr/>
          <p:nvPr/>
        </p:nvGraphicFramePr>
        <p:xfrm>
          <a:off x="1259632" y="3770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{08B1BB84-DFD5-473F-8C77-D6FB5C3CB9CC}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pretty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women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walking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down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street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nw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et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10582: Power Strings</a:t>
            </a:r>
          </a:p>
        </p:txBody>
      </p:sp>
      <p:sp>
        <p:nvSpPr>
          <p:cNvPr id="2147" name="Shape 214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48" name="Shape 214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給定一個字串s，若是由重複的多個子字串a所組成，可以寫成s = a^n，例如ababab是由三個ab所組成，可以寫成ab^3，求n的最大值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每筆測資包含一個字串s (|s| &lt; 1,000,000)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n的最大值</a:t>
            </a:r>
          </a:p>
        </p:txBody>
      </p:sp>
      <p:graphicFrame>
        <p:nvGraphicFramePr>
          <p:cNvPr id="2149" name="Shape 2149"/>
          <p:cNvGraphicFramePr/>
          <p:nvPr/>
        </p:nvGraphicFramePr>
        <p:xfrm>
          <a:off x="1259632" y="3770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{D4CEB02C-0950-419A-BAEC-D178664BF8F6}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abcd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aaaa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ababab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Shape 215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11009: All in All</a:t>
            </a:r>
          </a:p>
        </p:txBody>
      </p:sp>
      <p:sp>
        <p:nvSpPr>
          <p:cNvPr id="2155" name="Shape 215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56" name="Shape 215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給定兩個字串s和t，判斷s是否為t的不連續子字串，換言之，從t中移除某些字元之後，是否可以得到s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每筆測資包含兩個字串s和t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s是否為t的子字串</a:t>
            </a:r>
          </a:p>
        </p:txBody>
      </p:sp>
      <p:graphicFrame>
        <p:nvGraphicFramePr>
          <p:cNvPr id="2157" name="Shape 2157"/>
          <p:cNvGraphicFramePr/>
          <p:nvPr/>
        </p:nvGraphicFramePr>
        <p:xfrm>
          <a:off x="1259632" y="3356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{E3785C00-ADFE-45D9-8F57-DD5B285A2D1D}</a:tableStyleId>
              </a:tblPr>
              <a:tblGrid>
                <a:gridCol w="347847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sequence subsequence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person compression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VERDI vivaVittorioEmanueleReDiItalia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caseDoesMatter CaseDoesMatter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Yes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Yes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Shape 21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2008-09: The next higher integer</a:t>
            </a:r>
          </a:p>
        </p:txBody>
      </p:sp>
      <p:sp>
        <p:nvSpPr>
          <p:cNvPr id="2163" name="Shape 216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64" name="Shape 216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給定一個正整數n，求n之後，下一個數字組成與n相同的數字，如果n已經是最大值，就印出n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每筆測資包含正整數n (&lt;10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n的下一個與n結構相同的正整數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由後往前找，找到第一組相鄰數字ab是a小於b，就從後面調一個比a稍大的數字與a交換，後面就全部由小到大排序即可</a:t>
            </a:r>
          </a:p>
        </p:txBody>
      </p:sp>
      <p:graphicFrame>
        <p:nvGraphicFramePr>
          <p:cNvPr id="2165" name="Shape 2165"/>
          <p:cNvGraphicFramePr/>
          <p:nvPr/>
        </p:nvGraphicFramePr>
        <p:xfrm>
          <a:off x="1259632" y="4581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{2316A194-B9B0-410F-817C-5CA808CE01C7}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254776631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776654321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256134677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776654321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Shape 217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9060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2008-20: Vertical numbers</a:t>
            </a:r>
          </a:p>
        </p:txBody>
      </p:sp>
      <p:sp>
        <p:nvSpPr>
          <p:cNvPr id="2171" name="Shape 217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72" name="Shape 217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給定兩個16進位的數字與分別的型態(long: 8 bytes, short: 4 bytes)，再給一個b值(2或16進位)與對齊方式。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每組測資包含兩個16進位數字與其型態、b進位與對齊方式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(true向上對齊、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false向下對齊)。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將數字轉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成b進位後垂直輸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出。</a:t>
            </a:r>
          </a:p>
        </p:txBody>
      </p:sp>
      <p:graphicFrame>
        <p:nvGraphicFramePr>
          <p:cNvPr id="2173" name="Shape 2173"/>
          <p:cNvGraphicFramePr/>
          <p:nvPr/>
        </p:nvGraphicFramePr>
        <p:xfrm>
          <a:off x="4067944" y="2852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{BE54E8E9-9FBC-4EEB-ACF2-16BDDB7F1A1C}</a:tableStyleId>
              </a:tblPr>
              <a:tblGrid>
                <a:gridCol w="2862200"/>
                <a:gridCol w="2163050"/>
              </a:tblGrid>
              <a:tr h="316225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long 123456 short abcd 16 true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short abcd long 123456 16 false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1: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0a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0b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1c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2: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d6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Shape 217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2008-22: Number substitution</a:t>
            </a:r>
          </a:p>
        </p:txBody>
      </p:sp>
      <p:sp>
        <p:nvSpPr>
          <p:cNvPr id="2179" name="Shape 217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80" name="Shape 218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給三個數字 (可看作字串) n, a, b，若n中包含a，就將最左邊的a取代為b，若沒有a，則n不變。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每筆測資包含三個數字 (可看作字串) n, a, b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n經過取代後的結果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使用StringBuffer的replace函數</a:t>
            </a:r>
          </a:p>
        </p:txBody>
      </p:sp>
      <p:graphicFrame>
        <p:nvGraphicFramePr>
          <p:cNvPr id="2181" name="Shape 2181"/>
          <p:cNvGraphicFramePr/>
          <p:nvPr/>
        </p:nvGraphicFramePr>
        <p:xfrm>
          <a:off x="1304474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{69A440A1-4540-43FD-AF57-BDA77644ACD0}</a:tableStyleId>
              </a:tblPr>
              <a:tblGrid>
                <a:gridCol w="1809125"/>
                <a:gridCol w="18904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123232789 232 56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1250000 12 40000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2222233333 55 66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 15632789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 4000050000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3: 2222233333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Shape 2186"/>
          <p:cNvSpPr txBox="1">
            <a:spLocks noGrp="1"/>
          </p:cNvSpPr>
          <p:nvPr>
            <p:ph type="title"/>
          </p:nvPr>
        </p:nvSpPr>
        <p:spPr>
          <a:xfrm>
            <a:off x="467543" y="274637"/>
            <a:ext cx="8676456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2008-36A: Well-balanced parentheses</a:t>
            </a:r>
          </a:p>
        </p:txBody>
      </p:sp>
      <p:sp>
        <p:nvSpPr>
          <p:cNvPr id="2187" name="Shape 218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88" name="Shape 218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給定一個左右小括號所組成的字串，判斷此字串結構是否合法。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每筆測資包含一個由左右小括號所組成之字串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判斷此字串結構是否合法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找最後一個左括號，後面如果不是緊接右括號就一定不合法，若成立，則刪掉此組括號，重複此邏輯判斷，若最後字串形成空字串，則為合法</a:t>
            </a:r>
          </a:p>
        </p:txBody>
      </p:sp>
      <p:graphicFrame>
        <p:nvGraphicFramePr>
          <p:cNvPr id="2189" name="Shape 2189"/>
          <p:cNvGraphicFramePr/>
          <p:nvPr/>
        </p:nvGraphicFramePr>
        <p:xfrm>
          <a:off x="1304474" y="5013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{F8973A17-F0D7-419A-B86B-E9FB66056854}</a:tableStyleId>
              </a:tblPr>
              <a:tblGrid>
                <a:gridCol w="1718825"/>
                <a:gridCol w="40925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(()())((()())())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(()())(()))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This string of parentheses is well-balanced 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This string of parentheses is not well-balanced !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05008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10411: Back to High School Physics</a:t>
            </a:r>
          </a:p>
        </p:txBody>
      </p:sp>
      <p:sp>
        <p:nvSpPr>
          <p:cNvPr id="1402" name="Shape 140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物體進行等加速度運動，題目給該物體在第t秒的速度v，求其在2t秒時的總位移量。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每組測資包含速度v與第幾秒t。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輸出2t秒時，物體的位移量。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因為v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0 → a = v/t → x = 0.5at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→ x = 2vt</a:t>
            </a:r>
          </a:p>
        </p:txBody>
      </p:sp>
      <p:graphicFrame>
        <p:nvGraphicFramePr>
          <p:cNvPr id="1404" name="Shape 1404"/>
          <p:cNvGraphicFramePr/>
          <p:nvPr/>
        </p:nvGraphicFramePr>
        <p:xfrm>
          <a:off x="1331640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{003CE5BD-02AF-425F-A259-6DA251FDE3DA}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5 12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Shape 219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21914: Rotating Sentences</a:t>
            </a:r>
          </a:p>
        </p:txBody>
      </p:sp>
      <p:sp>
        <p:nvSpPr>
          <p:cNvPr id="2195" name="Shape 219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96" name="Shape 219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將一篇文章順時鐘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旋轉90度之後輸出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數行字串組成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的文章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順時鐘旋轉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90度的結果</a:t>
            </a:r>
          </a:p>
        </p:txBody>
      </p:sp>
      <p:graphicFrame>
        <p:nvGraphicFramePr>
          <p:cNvPr id="2197" name="Shape 2197"/>
          <p:cNvGraphicFramePr/>
          <p:nvPr/>
        </p:nvGraphicFramePr>
        <p:xfrm>
          <a:off x="4788023" y="13407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{AEEB7888-EF47-4F0B-9416-A47E05C0BECE}</a:tableStyleId>
              </a:tblPr>
              <a:tblGrid>
                <a:gridCol w="22696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Rene Decartes once said,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"I think, therefore I am."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"R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Ie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 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 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iD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ne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kc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,a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 r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tt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 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eo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fn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oc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 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 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Ia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 i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m,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"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Shape 220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22131: TeX Quotes</a:t>
            </a:r>
          </a:p>
        </p:txBody>
      </p:sp>
      <p:sp>
        <p:nvSpPr>
          <p:cNvPr id="2203" name="Shape 220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04" name="Shape 220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更改一句子的雙引號形式，前雙引號改為``，後雙引號改為''，再將結果輸出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測資包含連續的多個字串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將字串中的雙引號都按照題目要求進行修改</a:t>
            </a:r>
          </a:p>
        </p:txBody>
      </p:sp>
      <p:graphicFrame>
        <p:nvGraphicFramePr>
          <p:cNvPr id="2205" name="Shape 2205"/>
          <p:cNvGraphicFramePr/>
          <p:nvPr/>
        </p:nvGraphicFramePr>
        <p:xfrm>
          <a:off x="323528" y="3770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{2E5B3F1B-5AA4-4F64-848E-A64B7B40BA1C}</a:tableStyleId>
              </a:tblPr>
              <a:tblGrid>
                <a:gridCol w="4221300"/>
                <a:gridCol w="42752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"To be or not to be," quoth the Bard, "that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is the question".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The programming contestant replied: "I must disagree.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To `C' or not to `C', that is The Question!"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``To be or not to be,'' quoth the Bard, ``that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is the question''.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The programming contestant replied: ``I must disagree.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To `C' or not to `C', that is The Question!''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Shape 22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24691: Kindergarten Counting Game</a:t>
            </a:r>
          </a:p>
        </p:txBody>
      </p:sp>
      <p:sp>
        <p:nvSpPr>
          <p:cNvPr id="2211" name="Shape 221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12" name="Shape 221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給定一行文章，請計算此文章中包含幾個字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每組測資包含一行字串，包含大小寫字母、空白與標點符號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計算此字串有多少個字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此題一個字被定義成連續的字母，請依照定義處理字串</a:t>
            </a:r>
          </a:p>
        </p:txBody>
      </p:sp>
      <p:graphicFrame>
        <p:nvGraphicFramePr>
          <p:cNvPr id="2213" name="Shape 2213"/>
          <p:cNvGraphicFramePr/>
          <p:nvPr/>
        </p:nvGraphicFramePr>
        <p:xfrm>
          <a:off x="1259632" y="4174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{E62D8373-8B78-4AF8-A055-4F69240D0AAD}</a:tableStyleId>
              </a:tblPr>
              <a:tblGrid>
                <a:gridCol w="506197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Meep Meep!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I tot I taw a putty tat.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I did! I did! I did taw a putty tat.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Shsssssssssh ... I am hunting wabbits. Heh Heh Heh Heh ...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Shape 221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FF"/>
              </a:buClr>
              <a:buSzPct val="25000"/>
              <a:buFont typeface="Source Sans Pro"/>
              <a:buNone/>
            </a:pPr>
            <a:r>
              <a:rPr lang="zh-TW" sz="6000" b="1" i="0" u="none" strike="noStrike" cap="none" baseline="0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Chapter 3. 排列與組合</a:t>
            </a:r>
          </a:p>
        </p:txBody>
      </p:sp>
      <p:sp>
        <p:nvSpPr>
          <p:cNvPr id="2219" name="Shape 22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3.1. 所有子集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3.2. 排列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3.3. 組合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3.4. 分割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3.5. 排序</a:t>
            </a:r>
          </a:p>
        </p:txBody>
      </p:sp>
      <p:sp>
        <p:nvSpPr>
          <p:cNvPr id="2220" name="Shape 222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Shape 2225"/>
          <p:cNvSpPr/>
          <p:nvPr/>
        </p:nvSpPr>
        <p:spPr>
          <a:xfrm>
            <a:off x="683568" y="2780927"/>
            <a:ext cx="8424935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SubSet(ArrayList&lt;Integer&gt; e, int n)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if(n == 0)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zh-TW" sz="2000" b="0" i="1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out.println(e);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1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SubSet(e, n-1); //不選n</a:t>
            </a:r>
          </a:p>
          <a:p>
            <a:endParaRPr lang="zh-TW" sz="2000" b="0" i="1" u="none" strike="noStrike" cap="none" baseline="0">
              <a:solidFill>
                <a:srgbClr val="CC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e.add(0, n);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1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SubSet(e, n-1); //選n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e.remove(0);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226" name="Shape 222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3.1. 所有子集</a:t>
            </a:r>
          </a:p>
        </p:txBody>
      </p:sp>
      <p:sp>
        <p:nvSpPr>
          <p:cNvPr id="2227" name="Shape 222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28" name="Shape 222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給定一個集合{1, 2, …, n}，列出此集合之所有子集 (包含空集合)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利用 2</a:t>
            </a:r>
            <a:r>
              <a:rPr lang="zh-TW" sz="24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轉換成2進制模擬選或不選</a:t>
            </a:r>
          </a:p>
          <a:p>
            <a:endParaRPr lang="zh-TW" sz="24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4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2229" name="Shape 2229"/>
          <p:cNvGraphicFramePr/>
          <p:nvPr/>
        </p:nvGraphicFramePr>
        <p:xfrm>
          <a:off x="5245039" y="32129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{BDC32C45-6057-4C2F-BD92-F147F3E93E0A}</a:tableStyleId>
              </a:tblPr>
              <a:tblGrid>
                <a:gridCol w="843275"/>
                <a:gridCol w="1097275"/>
                <a:gridCol w="1706875"/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數字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二進位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集合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{2}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2}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{3}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3}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{2, 3}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2, 3}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Shape 223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10615 (10023): Divisibility</a:t>
            </a:r>
          </a:p>
        </p:txBody>
      </p:sp>
      <p:sp>
        <p:nvSpPr>
          <p:cNvPr id="2235" name="Shape 223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36" name="Shape 223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 n 個整數與1個運算結果 k，在n個數字間，利用n-1個 + 與 – 產生一個運算式，結果為 k 之倍數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n與k (1 &lt;= n &lt;= 10000, 2 &lt;= k &lt;= 100)，後面接著 n 個數字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是否存在一種+和-的運算式，能使結果為 k 之倍數，可以印出“Divisible”，否則印"Not divisible"</a:t>
            </a:r>
          </a:p>
        </p:txBody>
      </p:sp>
      <p:graphicFrame>
        <p:nvGraphicFramePr>
          <p:cNvPr id="2237" name="Shape 2237"/>
          <p:cNvGraphicFramePr/>
          <p:nvPr/>
        </p:nvGraphicFramePr>
        <p:xfrm>
          <a:off x="4860032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{D38EDD72-7DDA-4B97-9ABC-6DF9F5579762}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 5 -21 15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Divisible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8" name="Shape 2238"/>
          <p:cNvGraphicFramePr/>
          <p:nvPr/>
        </p:nvGraphicFramePr>
        <p:xfrm>
          <a:off x="1115616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{3DFA2E22-6397-4BC5-A6A0-C6B6081AA29F}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 5 -21 15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 5 -21 15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Divisible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Not divisible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Shape 224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44" name="Shape 224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把一個n個元素的集合{1, 2, 3, …, n}中所有的子集列出來，包含空集合。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順序規則如下: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最大元素小的在前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最大元素相同時，比較</a:t>
            </a:r>
            <a:b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次大元素，以此類推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元素數目少的在前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 (1 &lt;= n &lt; 32)。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所有子集合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按照題目順序列出來。</a:t>
            </a:r>
          </a:p>
        </p:txBody>
      </p:sp>
      <p:graphicFrame>
        <p:nvGraphicFramePr>
          <p:cNvPr id="2245" name="Shape 2245"/>
          <p:cNvGraphicFramePr/>
          <p:nvPr/>
        </p:nvGraphicFramePr>
        <p:xfrm>
          <a:off x="5438516" y="23678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{6BDBD0BC-F574-4591-BE8A-53601C0D041A}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{1}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{2}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{1,2}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{3}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{1,3}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{2,3}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{1,2,3}</a:t>
                      </a:r>
                    </a:p>
                    <a:p>
                      <a:endParaRPr lang="zh-TW"/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246" name="Shape 22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2008-02: Subset generation</a:t>
            </a:r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Shape 225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2008-19: Set partition</a:t>
            </a:r>
          </a:p>
        </p:txBody>
      </p:sp>
      <p:sp>
        <p:nvSpPr>
          <p:cNvPr id="2252" name="Shape 225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53" name="Shape 225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給定一個集合，列出此集合存在幾個子集合，其總合等於原集合總和的一半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每組測資包含一個n個數字的集合 (0 &lt; n &lt;= 30, a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&lt;= 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若存在題目所指定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的子集，則列出，先依照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集合大小排序，再依照數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字次序由小到大排序。若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找不到子集則輸出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”No such subset”</a:t>
            </a:r>
          </a:p>
        </p:txBody>
      </p:sp>
      <p:graphicFrame>
        <p:nvGraphicFramePr>
          <p:cNvPr id="2254" name="Shape 2254"/>
          <p:cNvGraphicFramePr/>
          <p:nvPr/>
        </p:nvGraphicFramePr>
        <p:xfrm>
          <a:off x="5364087" y="326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{2BCB8E72-81E0-403C-A729-F88B7A68C50E}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 2 3 4 5 6 7}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 3 5 7 12}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 subsets.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 6 7}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{2 5 7}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{3 4 7}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{3 5 6}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 2 4 7}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 2 5 6}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{1 3 4 6}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{2 3 4 5}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 such subset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Shape 225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2008-35: Substring generation</a:t>
            </a:r>
          </a:p>
        </p:txBody>
      </p:sp>
      <p:sp>
        <p:nvSpPr>
          <p:cNvPr id="2260" name="Shape 226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61" name="Shape 226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給定一個字串，列出此字串之所有可能的子字串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產生此字串之所有子字串</a:t>
            </a:r>
          </a:p>
        </p:txBody>
      </p:sp>
      <p:graphicFrame>
        <p:nvGraphicFramePr>
          <p:cNvPr id="2262" name="Shape 2262"/>
          <p:cNvGraphicFramePr/>
          <p:nvPr/>
        </p:nvGraphicFramePr>
        <p:xfrm>
          <a:off x="539552" y="31409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{14B9C316-FBCD-4CFA-9519-F9C401902FF3}</a:tableStyleId>
              </a:tblPr>
              <a:tblGrid>
                <a:gridCol w="1718825"/>
                <a:gridCol w="65271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cafe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For s=cat, the substrings are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"" "t" "a" "at" "c" "ct" "ca" "cat“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For s=cafe, the substrings are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"" "e" "f" "fe" "a" "ae" "af" "afe" "c" "ce" "cf" "cfe" "ca" "cae" "caf" "cafe"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Shape 2267"/>
          <p:cNvSpPr txBox="1">
            <a:spLocks noGrp="1"/>
          </p:cNvSpPr>
          <p:nvPr>
            <p:ph type="title"/>
          </p:nvPr>
        </p:nvSpPr>
        <p:spPr>
          <a:xfrm>
            <a:off x="539552" y="274637"/>
            <a:ext cx="8604447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2008-36B: Well-balanced parentheses</a:t>
            </a:r>
          </a:p>
        </p:txBody>
      </p:sp>
      <p:sp>
        <p:nvSpPr>
          <p:cNvPr id="2268" name="Shape 226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69" name="Shape 226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給定一個整數n，列出n個左括號與n個右括號之所有合法結構字串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每組測資包含一個整數n (n &gt;= 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產生此整數對應之所有合法結構括號字串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所有子集遞迴修改，選了左括號才可以選右括號，右括號優先即可</a:t>
            </a:r>
          </a:p>
        </p:txBody>
      </p:sp>
      <p:graphicFrame>
        <p:nvGraphicFramePr>
          <p:cNvPr id="2270" name="Shape 2270"/>
          <p:cNvGraphicFramePr/>
          <p:nvPr/>
        </p:nvGraphicFramePr>
        <p:xfrm>
          <a:off x="1334059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{2B489126-AAF4-4E45-8A0B-DC375E0C3592}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
()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()()()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()(())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(())()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(()())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((()))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10417: The Hotel with Infinite Rooms</a:t>
            </a:r>
          </a:p>
        </p:txBody>
      </p:sp>
      <p:sp>
        <p:nvSpPr>
          <p:cNvPr id="1410" name="Shape 141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無限多間房間的旅館一天只接待一個旅行團，旅行團有幾人就住幾天，如3人團就住3天，前一個旅行團一離開，下一個旅行團就會進住且人數會比前一團多1人，請問第D天旅館的住宿人數為何。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每筆測資包含第一個的入住人數S與查詢第D天的入住人數兩個整數 (S: 1~10000，D: 1~10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15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第D天的入住人數。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入住人數會形成一個梯形，上底為S，下底為S+D-1高為D，檢查面積是否剛好大於D即可</a:t>
            </a:r>
          </a:p>
        </p:txBody>
      </p:sp>
      <p:graphicFrame>
        <p:nvGraphicFramePr>
          <p:cNvPr id="1412" name="Shape 1412"/>
          <p:cNvGraphicFramePr/>
          <p:nvPr/>
        </p:nvGraphicFramePr>
        <p:xfrm>
          <a:off x="1331640" y="5367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{0E4AEBE6-DCAF-4CE3-90A7-37B6C8B0E0AB}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Shape 227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3.2. 排列</a:t>
            </a:r>
          </a:p>
        </p:txBody>
      </p:sp>
      <p:sp>
        <p:nvSpPr>
          <p:cNvPr id="2276" name="Shape 227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77" name="Shape 227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給定n個元素{1, 2, …, n}，列出此集合之所有排列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遞迴法、旋轉法</a:t>
            </a:r>
          </a:p>
        </p:txBody>
      </p:sp>
      <p:sp>
        <p:nvSpPr>
          <p:cNvPr id="2278" name="Shape 2278"/>
          <p:cNvSpPr/>
          <p:nvPr/>
        </p:nvSpPr>
        <p:spPr>
          <a:xfrm>
            <a:off x="683568" y="2503924"/>
            <a:ext cx="8208912" cy="40626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Perm(ArrayList&lt;Integer&gt; e, int n)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if(e.size() == n)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lang="zh-TW" sz="2000" b="0" i="1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out.println(e);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for(int i=1; i&lt;=n; i++)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if(!e.contains(i))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  e.add(i);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1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  Perm(e, n);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  e.remove(e.size()-1);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graphicFrame>
        <p:nvGraphicFramePr>
          <p:cNvPr id="2279" name="Shape 2279"/>
          <p:cNvGraphicFramePr/>
          <p:nvPr/>
        </p:nvGraphicFramePr>
        <p:xfrm>
          <a:off x="6300192" y="3319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{26E6E632-E624-4556-8406-060DE3519299}</a:tableStyleId>
              </a:tblPr>
              <a:tblGrid>
                <a:gridCol w="1706875"/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排列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2, 3}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3, 2}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{2, 1,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{2,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3, 1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{3,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1, 2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{3,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2, 1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Shape 228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2008-25: Permutations</a:t>
            </a:r>
          </a:p>
        </p:txBody>
      </p:sp>
      <p:sp>
        <p:nvSpPr>
          <p:cNvPr id="2285" name="Shape 228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86" name="Shape 228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給定一個數字n，列出1~n之所有排列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每組測資包含一個數字n (1~7)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1~n之所有排列</a:t>
            </a:r>
          </a:p>
        </p:txBody>
      </p:sp>
      <p:graphicFrame>
        <p:nvGraphicFramePr>
          <p:cNvPr id="2287" name="Shape 2287"/>
          <p:cNvGraphicFramePr/>
          <p:nvPr/>
        </p:nvGraphicFramePr>
        <p:xfrm>
          <a:off x="5364087" y="25649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{B3C0CAD2-F0EB-468F-BF75-143671F571F3}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1 3 2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2 3 1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3: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Shape 229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2008-29: Permutation</a:t>
            </a:r>
          </a:p>
        </p:txBody>
      </p:sp>
      <p:sp>
        <p:nvSpPr>
          <p:cNvPr id="2293" name="Shape 229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94" name="Shape 229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給定一個數字n，先印出共有幾種排列，接著列出1~n之所有排列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每組測資包含一個數字n (1~7)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幾種排列之後列出1~n之所有排列</a:t>
            </a:r>
          </a:p>
        </p:txBody>
      </p:sp>
      <p:graphicFrame>
        <p:nvGraphicFramePr>
          <p:cNvPr id="2295" name="Shape 2295"/>
          <p:cNvGraphicFramePr/>
          <p:nvPr/>
        </p:nvGraphicFramePr>
        <p:xfrm>
          <a:off x="2627783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{882082A0-DFFE-406D-93AB-E097D5BCD780}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1 3 2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2 3 1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3 2 1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Shape 230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3.3. 組合</a:t>
            </a:r>
          </a:p>
        </p:txBody>
      </p:sp>
      <p:sp>
        <p:nvSpPr>
          <p:cNvPr id="2301" name="Shape 230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02" name="Shape 230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給定n個元素{1, 2, …, n}，列出從此集合取出k個元素之所有組合</a:t>
            </a:r>
          </a:p>
        </p:txBody>
      </p:sp>
      <p:sp>
        <p:nvSpPr>
          <p:cNvPr id="2303" name="Shape 2303"/>
          <p:cNvSpPr/>
          <p:nvPr/>
        </p:nvSpPr>
        <p:spPr>
          <a:xfrm>
            <a:off x="35495" y="2503924"/>
            <a:ext cx="9073008" cy="37856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Comb(ArrayList&lt;Integer&gt; e, int n, int k)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if(e.size() == k)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lang="zh-TW" sz="2000" b="0" i="1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out.println(e);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for(int i=e.isEmpty()?1:e.get(e.size()-1)+1; i&lt;=n; i++)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e.add(i);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1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Comb(e, n, k);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e.remove(e.size()-1);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graphicFrame>
        <p:nvGraphicFramePr>
          <p:cNvPr id="2304" name="Shape 2304"/>
          <p:cNvGraphicFramePr/>
          <p:nvPr/>
        </p:nvGraphicFramePr>
        <p:xfrm>
          <a:off x="5550728" y="44371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{11981F65-8581-4F14-88DB-A479DD53B69F}</a:tableStyleId>
              </a:tblPr>
              <a:tblGrid>
                <a:gridCol w="1706875"/>
                <a:gridCol w="1706875"/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組合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組合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2, 3}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4, 5}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2, 4}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{2, 3, 4}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2,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{2, 3,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3, 4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{2,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4, 5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3, 5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{3,</a:t>
                      </a:r>
                      <a:r>
                        <a:rPr lang="zh-TW" sz="2000" baseline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4, 5</a:t>
                      </a: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05" name="Shape 2305"/>
          <p:cNvSpPr/>
          <p:nvPr/>
        </p:nvSpPr>
        <p:spPr>
          <a:xfrm>
            <a:off x="6444207" y="3316921"/>
            <a:ext cx="280076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i&lt;=n-k+1+e.size()</a:t>
            </a:r>
          </a:p>
        </p:txBody>
      </p:sp>
      <p:cxnSp>
        <p:nvCxnSpPr>
          <p:cNvPr id="2306" name="Shape 2306"/>
          <p:cNvCxnSpPr/>
          <p:nvPr/>
        </p:nvCxnSpPr>
        <p:spPr>
          <a:xfrm>
            <a:off x="7884367" y="3717032"/>
            <a:ext cx="0" cy="288032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Shape 2311"/>
          <p:cNvSpPr txBox="1">
            <a:spLocks noGrp="1"/>
          </p:cNvSpPr>
          <p:nvPr>
            <p:ph type="title"/>
          </p:nvPr>
        </p:nvSpPr>
        <p:spPr>
          <a:xfrm>
            <a:off x="467543" y="274637"/>
            <a:ext cx="8676456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2008-01: Generation of combinations</a:t>
            </a:r>
          </a:p>
        </p:txBody>
      </p:sp>
      <p:sp>
        <p:nvSpPr>
          <p:cNvPr id="2312" name="Shape 231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13" name="Shape 231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把一個n個元素的集合{1, 2, 3, …, n}中所有k個元素的子集按照字典順序列出來。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n與k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(0 &lt;= k &lt;= n &lt;= 9)。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k個元素的子集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按照字典順序列出來。</a:t>
            </a:r>
          </a:p>
        </p:txBody>
      </p:sp>
      <p:graphicFrame>
        <p:nvGraphicFramePr>
          <p:cNvPr id="2314" name="Shape 2314"/>
          <p:cNvGraphicFramePr/>
          <p:nvPr/>
        </p:nvGraphicFramePr>
        <p:xfrm>
          <a:off x="5438516" y="1949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{E0A7C612-5980-4848-B9B0-577A5005914F}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0 0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6 3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1: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2: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123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124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125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126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134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135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136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145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146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156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234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235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236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245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246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256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345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346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356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456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Shape 2319"/>
          <p:cNvSpPr txBox="1">
            <a:spLocks noGrp="1"/>
          </p:cNvSpPr>
          <p:nvPr>
            <p:ph type="title"/>
          </p:nvPr>
        </p:nvSpPr>
        <p:spPr>
          <a:xfrm>
            <a:off x="971600" y="274637"/>
            <a:ext cx="8172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2008-28:Longest monotonically increasing subsequence</a:t>
            </a:r>
          </a:p>
        </p:txBody>
      </p:sp>
      <p:sp>
        <p:nvSpPr>
          <p:cNvPr id="2320" name="Shape 232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21" name="Shape 232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給定n個正整數，求最長遞增子序列，若有多個最長遞增子序列時，全部都要印出。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每組測資包含n個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正整數。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將所有最長遞增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子序列都列出來。</a:t>
            </a:r>
          </a:p>
        </p:txBody>
      </p:sp>
      <p:graphicFrame>
        <p:nvGraphicFramePr>
          <p:cNvPr id="2322" name="Shape 2322"/>
          <p:cNvGraphicFramePr/>
          <p:nvPr/>
        </p:nvGraphicFramePr>
        <p:xfrm>
          <a:off x="5438516" y="2449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{F30C422B-9E4D-4931-A2E5-EB5FF821E733}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2 5 3 1 6 4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9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2 6 1 9 7 3 5 4 8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1 2 3 4 5 6 7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7 6 5 4 3 2 1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2 5 6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2 3 6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2 3 4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2 6 7 8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2 3 5 8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2 3 4 8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1 3 5 8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1 3 4 8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1 2 3 4 5 6 7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Shape 232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10468: Maximum Product</a:t>
            </a:r>
          </a:p>
        </p:txBody>
      </p:sp>
      <p:sp>
        <p:nvSpPr>
          <p:cNvPr id="2328" name="Shape 232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29" name="Shape 232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給定n個數字，求此數列中，連續相鄰數字相乘的最大值為何。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每組測資包含整數n (1-18)與n個數字(-10~10)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最大的連續相鄰數字相乘結果為何</a:t>
            </a:r>
          </a:p>
        </p:txBody>
      </p:sp>
      <p:graphicFrame>
        <p:nvGraphicFramePr>
          <p:cNvPr id="2330" name="Shape 2330"/>
          <p:cNvGraphicFramePr/>
          <p:nvPr/>
        </p:nvGraphicFramePr>
        <p:xfrm>
          <a:off x="1334059" y="33965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{25C027F5-6C09-4E93-97EA-48349242F63D}</a:tableStyleId>
              </a:tblPr>
              <a:tblGrid>
                <a:gridCol w="1718825"/>
                <a:gridCol w="33810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4 -3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5 -1 2 -1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#1: The maximum product is 8.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#2: The maximum product is 20.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Shape 233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10500: Brick Wall Patterns</a:t>
            </a:r>
          </a:p>
        </p:txBody>
      </p:sp>
      <p:sp>
        <p:nvSpPr>
          <p:cNvPr id="2336" name="Shape 233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37" name="Shape 233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用大小為1*2的磚塊，排出高度為2、不同長度的牆，若牆的長度為1，只有一種排法；牆的長度為2時，有兩種排法；長度為3時，有三種排法，如題目圖所示，請問長度為n時，有幾種排法。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每組測資包含牆的長度n (n&lt;=50)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有幾種排法</a:t>
            </a:r>
          </a:p>
        </p:txBody>
      </p:sp>
      <p:graphicFrame>
        <p:nvGraphicFramePr>
          <p:cNvPr id="2338" name="Shape 2338"/>
          <p:cNvGraphicFramePr/>
          <p:nvPr/>
        </p:nvGraphicFramePr>
        <p:xfrm>
          <a:off x="1334059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{881319F6-77DD-4B90-BE77-E6910A8B879E}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Shape 234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3.4. 分割</a:t>
            </a:r>
          </a:p>
        </p:txBody>
      </p:sp>
      <p:sp>
        <p:nvSpPr>
          <p:cNvPr id="2344" name="Shape 234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45" name="Shape 234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給定一個整數n，列出分割n之所有不同分割數目</a:t>
            </a:r>
          </a:p>
        </p:txBody>
      </p:sp>
      <p:sp>
        <p:nvSpPr>
          <p:cNvPr id="2346" name="Shape 2346"/>
          <p:cNvSpPr/>
          <p:nvPr/>
        </p:nvSpPr>
        <p:spPr>
          <a:xfrm>
            <a:off x="251519" y="2060848"/>
            <a:ext cx="8784976" cy="37856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Part(ArrayList&lt;Integer&gt; e, int n)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if(n == 0)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lang="zh-TW" sz="2000" b="0" i="1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out.println(e);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1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for(int i=e.isEmpty()?1:e.get(e.size()-1); i&lt;=n; i++)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e.add(i);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1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Part(e, n-i);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  e.remove(e.size()-1);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buSzPct val="25000"/>
              <a:buNone/>
            </a:pPr>
            <a:r>
              <a:rPr lang="zh-TW" sz="2000" b="0" i="0" u="none" strike="noStrike" cap="none" baseline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graphicFrame>
        <p:nvGraphicFramePr>
          <p:cNvPr id="2347" name="Shape 2347"/>
          <p:cNvGraphicFramePr/>
          <p:nvPr/>
        </p:nvGraphicFramePr>
        <p:xfrm>
          <a:off x="6948264" y="42930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{6536842B-B330-447A-8C13-73F15309A23E}</a:tableStyleId>
              </a:tblPr>
              <a:tblGrid>
                <a:gridCol w="1402075"/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組合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1+1+1+1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1+1+2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1+3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2+2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Shape 235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53" name="Shape 235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給定一個正整數n，列出n的所有正整數相加拆解組合。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 (1 &lt;= n &lt; 30)。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n的所有拆解組合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按照數字大小順序列出來。</a:t>
            </a:r>
          </a:p>
        </p:txBody>
      </p:sp>
      <p:graphicFrame>
        <p:nvGraphicFramePr>
          <p:cNvPr id="2354" name="Shape 2354"/>
          <p:cNvGraphicFramePr/>
          <p:nvPr/>
        </p:nvGraphicFramePr>
        <p:xfrm>
          <a:off x="5438516" y="1963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{5B585E43-18CC-4BC6-9FEC-7A1DC6A270E7}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3 1 1 1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2 2 1 1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2 1 1 1 1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1 1 1 1 1 1</a:t>
                      </a:r>
                    </a:p>
                    <a:p>
                      <a:endParaRPr lang="zh-TW"/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355" name="Shape 235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2008-05: Integer partition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10423: The Largest/Smallest Box...</a:t>
            </a:r>
          </a:p>
        </p:txBody>
      </p:sp>
      <p:sp>
        <p:nvSpPr>
          <p:cNvPr id="1418" name="Shape 141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19" name="Shape 14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將一張長寬為L及W的長方形紙來折出紙盒子，於四角各截去x*x的小正方形，求可折出最大與最小體積所對應的x值。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長方形紙張的長L與寬W (浮點數)。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最大與最小體積所對應的x (至小數第三位)。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長方體的體積V = (L-2x)*(W-2x)*x，可用逼近法找到最大值，最小值為x=0或min(L, W)/2</a:t>
            </a:r>
          </a:p>
        </p:txBody>
      </p:sp>
      <p:graphicFrame>
        <p:nvGraphicFramePr>
          <p:cNvPr id="1420" name="Shape 1420"/>
          <p:cNvGraphicFramePr/>
          <p:nvPr/>
        </p:nvGraphicFramePr>
        <p:xfrm>
          <a:off x="1331640" y="4653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{DB846880-7DA2-4A3A-97EC-FA5509BEC533}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3 3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0.167 0.000 0.500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0.333 0.000 1.000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0.500 0.000 1.500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3.5. 排序</a:t>
            </a:r>
          </a:p>
        </p:txBody>
      </p:sp>
      <p:sp>
        <p:nvSpPr>
          <p:cNvPr id="2361" name="Shape 236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62" name="Shape 236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Arrays.sort();</a:t>
            </a:r>
          </a:p>
        </p:txBody>
      </p:sp>
    </p:spTree>
  </p:cSld>
  <p:clrMapOvr>
    <a:masterClrMapping/>
  </p:clrMapOvr>
  <p:transition spd="slow"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Shape 2367"/>
          <p:cNvSpPr txBox="1">
            <a:spLocks noGrp="1"/>
          </p:cNvSpPr>
          <p:nvPr>
            <p:ph type="title"/>
          </p:nvPr>
        </p:nvSpPr>
        <p:spPr>
          <a:xfrm>
            <a:off x="323528" y="274637"/>
            <a:ext cx="8712967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11069: Sort! Sort!! and Sort!!! (Pending)</a:t>
            </a:r>
          </a:p>
        </p:txBody>
      </p:sp>
      <p:sp>
        <p:nvSpPr>
          <p:cNvPr id="2368" name="Shape 236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69" name="Shape 236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本題為一種特殊的排序方法，給定N個數字與一個模數M，其排序規則為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將每個數字對M取餘數由小到大排序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若兩數餘數相同時，奇數在前，偶數在後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若兩數餘數相同並且都為</a:t>
            </a:r>
            <a:b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奇數時，數字大者在前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若兩數餘數相同並且都為</a:t>
            </a:r>
            <a:b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偶數時，數字小者在前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N與M (N &lt;= 10000)，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後面接著 N 個數字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N個數字之排序結果</a:t>
            </a:r>
          </a:p>
        </p:txBody>
      </p:sp>
      <p:graphicFrame>
        <p:nvGraphicFramePr>
          <p:cNvPr id="2370" name="Shape 2370"/>
          <p:cNvGraphicFramePr/>
          <p:nvPr/>
        </p:nvGraphicFramePr>
        <p:xfrm>
          <a:off x="5508103" y="3188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{17DB065E-87CB-4989-915F-C3318C45791A}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15</a:t>
                      </a:r>
                      <a:r>
                        <a:rPr lang="zh-TW" sz="1800" baseline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11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13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14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15</a:t>
                      </a:r>
                    </a:p>
                    <a:p>
                      <a:pPr lvl="0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 sz="18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0 0</a:t>
                      </a:r>
                    </a:p>
                  </a:txBody>
                  <a:tcPr marL="68575" marR="68575" marT="0" marB="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15 3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15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13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11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14</a:t>
                      </a:r>
                    </a:p>
                    <a:p>
                      <a:pPr marL="0" marR="0" lvl="0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0 0</a:t>
                      </a:r>
                    </a:p>
                  </a:txBody>
                  <a:tcPr marL="68575" marR="68575" marT="0" marB="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Shape 237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2008-31: m-way merge</a:t>
            </a:r>
          </a:p>
        </p:txBody>
      </p:sp>
      <p:sp>
        <p:nvSpPr>
          <p:cNvPr id="2376" name="Shape 237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77" name="Shape 237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給定m組長度為n的數列，將m個數列進行合併，由小到大排列。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每組測資包含m組長度為n的數列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將m個數列進行合併，由小到大排列</a:t>
            </a:r>
          </a:p>
        </p:txBody>
      </p:sp>
      <p:graphicFrame>
        <p:nvGraphicFramePr>
          <p:cNvPr id="2378" name="Shape 2378"/>
          <p:cNvGraphicFramePr/>
          <p:nvPr/>
        </p:nvGraphicFramePr>
        <p:xfrm>
          <a:off x="1259632" y="34537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{805CC7D8-8ABC-44C1-9540-29BD96010388}</a:tableStyleId>
              </a:tblPr>
              <a:tblGrid>
                <a:gridCol w="1718825"/>
                <a:gridCol w="44031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4 5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3 4 7 10 20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2 5 8 11 19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6 9 12 16 17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1 13 14 15 18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5 4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4 7 10 20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2 5 11 19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6 9 16 17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1 13 15 18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3 8 12 14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1 2 3 4 5 6 7 8 9 10 11 12 13 14 15 16 17 18 19 20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1 2 3 4 5 6 7 8 9 10 11 12 13 14 15 16 17 18 19 20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Shape 238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FF"/>
              </a:buClr>
              <a:buSzPct val="25000"/>
              <a:buFont typeface="Source Sans Pro"/>
              <a:buNone/>
            </a:pPr>
            <a:r>
              <a:rPr lang="zh-TW" sz="6000" b="1" i="0" u="none" strike="noStrike" cap="none" baseline="0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Chapter 4. 模擬</a:t>
            </a:r>
          </a:p>
        </p:txBody>
      </p:sp>
      <p:sp>
        <p:nvSpPr>
          <p:cNvPr id="2384" name="Shape 238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4.1. 基礎模擬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4.2. 陣列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4.3. 集合</a:t>
            </a:r>
          </a:p>
        </p:txBody>
      </p:sp>
      <p:sp>
        <p:nvSpPr>
          <p:cNvPr id="2385" name="Shape 238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Shape 239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4.1. 基礎模擬</a:t>
            </a:r>
          </a:p>
        </p:txBody>
      </p:sp>
      <p:sp>
        <p:nvSpPr>
          <p:cNvPr id="2391" name="Shape 239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92" name="Shape 239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通常只需要迴圈照著題目要求模擬即可</a:t>
            </a:r>
          </a:p>
        </p:txBody>
      </p:sp>
    </p:spTree>
  </p:cSld>
  <p:clrMapOvr>
    <a:masterClrMapping/>
  </p:clrMapOvr>
  <p:transition spd="slow"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Shape 239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10400: The 3n + 1 problem</a:t>
            </a:r>
          </a:p>
        </p:txBody>
      </p:sp>
      <p:sp>
        <p:nvSpPr>
          <p:cNvPr id="2398" name="Shape 239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399" name="Shape 239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如題目所式，若n大於1時，若n為奇數，則n=3n+1，若n為偶數時，n=n/2，當n=1時結束，求兩數間最長的3n+1序列長度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區間兩端值 i 與 j (i不一定小於j)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 與 j ，並且印出最長序列長度</a:t>
            </a:r>
          </a:p>
        </p:txBody>
      </p:sp>
      <p:graphicFrame>
        <p:nvGraphicFramePr>
          <p:cNvPr id="2400" name="Shape 2400"/>
          <p:cNvGraphicFramePr/>
          <p:nvPr/>
        </p:nvGraphicFramePr>
        <p:xfrm>
          <a:off x="1331640" y="3717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{464624E7-E5F9-4BC5-8D62-879D2450E428}</a:tableStyleId>
              </a:tblPr>
              <a:tblGrid>
                <a:gridCol w="167500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100 200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201 210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900 1000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1 10 20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100 200</a:t>
                      </a:r>
                      <a:r>
                        <a:rPr lang="zh-TW" baseline="0"/>
                        <a:t> </a:t>
                      </a:r>
                      <a:r>
                        <a:rPr lang="zh-TW"/>
                        <a:t>125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201 210 89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900 1000 174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Shape 240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10404: Primary Arithmetic</a:t>
            </a:r>
          </a:p>
        </p:txBody>
      </p:sp>
      <p:sp>
        <p:nvSpPr>
          <p:cNvPr id="2406" name="Shape 240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模擬兩個數字相加時，總共進位幾次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兩個數字，小於10位數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進位次數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Output要注意單複數</a:t>
            </a:r>
          </a:p>
        </p:txBody>
      </p:sp>
      <p:graphicFrame>
        <p:nvGraphicFramePr>
          <p:cNvPr id="2408" name="Shape 2408"/>
          <p:cNvGraphicFramePr/>
          <p:nvPr/>
        </p:nvGraphicFramePr>
        <p:xfrm>
          <a:off x="1331640" y="35010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{D79A0D8D-C3F1-4A35-9508-8F9648F7C770}</a:tableStyleId>
              </a:tblPr>
              <a:tblGrid>
                <a:gridCol w="1675000"/>
                <a:gridCol w="18390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123 456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555 555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123 594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 carry operation.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carry operations.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carry operation.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Shape 2413"/>
          <p:cNvSpPr txBox="1">
            <a:spLocks noGrp="1"/>
          </p:cNvSpPr>
          <p:nvPr>
            <p:ph type="title"/>
          </p:nvPr>
        </p:nvSpPr>
        <p:spPr>
          <a:xfrm>
            <a:off x="251519" y="274637"/>
            <a:ext cx="889247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10415: Sala-ma-Sond, A Nice Little Pond</a:t>
            </a:r>
          </a:p>
        </p:txBody>
      </p:sp>
      <p:sp>
        <p:nvSpPr>
          <p:cNvPr id="2414" name="Shape 241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415" name="Shape 24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給定一個N*M的池塘，T隻烏龜的起始位置，K個游泳指令，若烏龜的行進方向會超出池塘範圍或是有其他烏龜擋在行進方向上，就忽略該指令。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每組測資包含N, M, T, K，接著是T隻烏龜的編號與起始位置，最後是K個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游泳指令。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印出池塘最後烏龜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的分佈狀況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結果的*後面不可以有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空白，每組測資後都要空行</a:t>
            </a:r>
          </a:p>
        </p:txBody>
      </p:sp>
      <p:graphicFrame>
        <p:nvGraphicFramePr>
          <p:cNvPr id="2416" name="Shape 2416"/>
          <p:cNvGraphicFramePr/>
          <p:nvPr/>
        </p:nvGraphicFramePr>
        <p:xfrm>
          <a:off x="5438516" y="3304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{0F5BB3A8-2EAE-423A-9266-56A530C3A1EE}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4 4 3 4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1 0 0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2 0 2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3 3 3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W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W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SE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4 4 3 4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1 0 0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2 0 2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3 3 3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W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 W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 SW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</a:p>
                    <a:p>
                      <a:endParaRPr lang="zh-TW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*</a:t>
                      </a:r>
                    </a:p>
                    <a:p>
                      <a:endParaRPr lang="zh-TW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</a:p>
                    <a:p>
                      <a:endParaRPr lang="zh-TW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*</a:t>
                      </a:r>
                    </a:p>
                    <a:p>
                      <a:endParaRPr lang="zh-TW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Shape 24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10418: Minesweeper</a:t>
            </a:r>
          </a:p>
        </p:txBody>
      </p:sp>
      <p:sp>
        <p:nvSpPr>
          <p:cNvPr id="2422" name="Shape 242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423" name="Shape 242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模擬踩地雷小遊戲，給一張地圖，”*”代表地雷，輸出該地圖之對應的地雷數目圖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地圖高與寬，接著就是一張地圖，“*”代表地雷，”.”代表空地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該地圖的地雷數目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對應圖</a:t>
            </a:r>
          </a:p>
        </p:txBody>
      </p:sp>
      <p:graphicFrame>
        <p:nvGraphicFramePr>
          <p:cNvPr id="2424" name="Shape 2424"/>
          <p:cNvGraphicFramePr/>
          <p:nvPr/>
        </p:nvGraphicFramePr>
        <p:xfrm>
          <a:off x="5185155" y="321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{DBADCF0C-13C9-4E84-ACC4-15328FC77600}</a:tableStyleId>
              </a:tblPr>
              <a:tblGrid>
                <a:gridCol w="1665475"/>
                <a:gridCol w="18258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6847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6847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*...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.*..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**...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.....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.*...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Field #1: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*100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2210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1*10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1110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Field #2: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**100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33200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1*100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Shape 2429"/>
          <p:cNvSpPr txBox="1">
            <a:spLocks noGrp="1"/>
          </p:cNvSpPr>
          <p:nvPr>
            <p:ph type="title"/>
          </p:nvPr>
        </p:nvSpPr>
        <p:spPr>
          <a:xfrm>
            <a:off x="467543" y="274637"/>
            <a:ext cx="8676456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10419: Divide, But Not Quite Conquer!</a:t>
            </a:r>
          </a:p>
        </p:txBody>
      </p:sp>
      <p:sp>
        <p:nvSpPr>
          <p:cNvPr id="2430" name="Shape 243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431" name="Shape 243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 n 與 m，求經過多次 n/m 之後是否可以等於1，例如 n=125，m=5，125/5=25/5=5/5=1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一組n與m (2000000000之內)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若可以除到1，則輸出其過程數列，若不形則輸出Boring!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當m=1時會無限迴圈，m=0時會除0例外，都要輸出Boring!</a:t>
            </a:r>
          </a:p>
        </p:txBody>
      </p:sp>
      <p:graphicFrame>
        <p:nvGraphicFramePr>
          <p:cNvPr id="2432" name="Shape 2432"/>
          <p:cNvGraphicFramePr/>
          <p:nvPr/>
        </p:nvGraphicFramePr>
        <p:xfrm>
          <a:off x="1331640" y="4653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{6E821CD4-8AF6-40C4-82F0-EA0B070015D9}</a:tableStyleId>
              </a:tblPr>
              <a:tblGrid>
                <a:gridCol w="1675000"/>
                <a:gridCol w="18390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125 5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80 2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81 3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125 25 5 1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Boring!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Boring!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81 27 9 3 1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10431: 498'</a:t>
            </a:r>
          </a:p>
        </p:txBody>
      </p:sp>
      <p:sp>
        <p:nvSpPr>
          <p:cNvPr id="1426" name="Shape 142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給一x之多項式的所有係數a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…, a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之值以及x之值，求一次微分之後帶入x之值為何。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每筆測資包含一個x值與一整行的係數。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一次微分帶入x之後的的值。</a:t>
            </a:r>
          </a:p>
        </p:txBody>
      </p:sp>
      <p:graphicFrame>
        <p:nvGraphicFramePr>
          <p:cNvPr id="1428" name="Shape 1428"/>
          <p:cNvGraphicFramePr/>
          <p:nvPr/>
        </p:nvGraphicFramePr>
        <p:xfrm>
          <a:off x="1331640" y="3356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{4E117686-103E-4A19-B455-C4DFDF4F0D28}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1 -1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Shape 243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10420: Longest Nap</a:t>
            </a:r>
          </a:p>
        </p:txBody>
      </p:sp>
      <p:sp>
        <p:nvSpPr>
          <p:cNvPr id="2438" name="Shape 243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439" name="Shape 243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每定一個人10:00-18:00的行事曆，請問最長的空檔等待時間是發生在哪個時間，等待多久。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每組測資包含s個行事曆，接著s個行事曆的起始時間、終止時間與內容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找出最長空檔等待的發生時間與等待時間</a:t>
            </a:r>
          </a:p>
        </p:txBody>
      </p:sp>
      <p:graphicFrame>
        <p:nvGraphicFramePr>
          <p:cNvPr id="2440" name="Shape 2440"/>
          <p:cNvGraphicFramePr/>
          <p:nvPr/>
        </p:nvGraphicFramePr>
        <p:xfrm>
          <a:off x="683568" y="3717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{0976FAD8-2084-4D7B-A6B1-8390482C88CE}</a:tableStyleId>
              </a:tblPr>
              <a:tblGrid>
                <a:gridCol w="3603050"/>
                <a:gridCol w="45844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4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10:00 12:00 Lectures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12:00 13:00 Lunch, like always.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13:00 15:00 Boring lectures...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15:30 17:45 Reading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4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10:00 12:00 Lectures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12:00 13:00 Lunch, just lunch.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13:00 15:00 Lectures, lectures... oh, no!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16:45 17:45 Reading (to be or not to be?)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4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10:00 12:00 Lectures, as everyday.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12:00 13:00 Lunch, again!!!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13:00 15:00 Lectures, more lectures!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15:30 17:15 Reading (I love reading, but should I schedule it?)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12:00 13:00 I love lunch! Have you ever noticed it? :)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Day #1: the longest nap starts at 15:00 and will last for 30 minutes.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Day #2: the longest nap starts at 15:00 and will last for 1 hours and 45 minutes.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Day #3: the longest nap starts at 17:15 and will last for 45 minutes.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 sz="1200"/>
                        <a:t>Day #4: the longest nap starts at 13:00 and will last for 5 hours and 0 minutes.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Shape 244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10432: Mine Sweeper</a:t>
            </a:r>
          </a:p>
        </p:txBody>
      </p:sp>
      <p:sp>
        <p:nvSpPr>
          <p:cNvPr id="2446" name="Shape 244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447" name="Shape 244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模擬踩地雷小遊戲，給一張地圖，”*”代表地雷，另給一張玩到一半的展開圖，”x”代表曾經按過的地方，輸出該地圖之對應的地雷數目圖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每組測資包含地圖的寬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，接著就是一張地圖，“*”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代表地雷，”.”代表空地，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最後是踩過的狀況圖，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”x”代表有踩過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該地圖踩過地點的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地雷數目對應圖</a:t>
            </a:r>
          </a:p>
        </p:txBody>
      </p:sp>
      <p:graphicFrame>
        <p:nvGraphicFramePr>
          <p:cNvPr id="2448" name="Shape 2448"/>
          <p:cNvGraphicFramePr/>
          <p:nvPr/>
        </p:nvGraphicFramePr>
        <p:xfrm>
          <a:off x="5545196" y="2708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{C00418E2-FA96-408A-9A5B-A8CED2CF4359}</a:tableStyleId>
              </a:tblPr>
              <a:tblGrid>
                <a:gridCol w="1665475"/>
                <a:gridCol w="18258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6847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6847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...**..*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......*.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....*...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........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........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.....*..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...**.*.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.....*..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xxx.....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xxxx....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xxxx....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xxxxx...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xxxxx...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xxxxx...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xxx.....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xxxxx...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001.....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0013....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0001....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00011...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00001...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00123...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001.....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00123...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10437: Zeros and Ones</a:t>
            </a:r>
          </a:p>
        </p:txBody>
      </p:sp>
      <p:sp>
        <p:nvSpPr>
          <p:cNvPr id="2454" name="Shape 245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給一個由0與1組成之字串，問第i個數字到第j個數字間是否完全相同。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測資包含一個由0與1組成之字串，接著一個數字n代表問題數，最後為n個i與j。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i與j之間是否完全相同。</a:t>
            </a:r>
          </a:p>
        </p:txBody>
      </p:sp>
      <p:graphicFrame>
        <p:nvGraphicFramePr>
          <p:cNvPr id="2455" name="Shape 2455"/>
          <p:cNvGraphicFramePr/>
          <p:nvPr/>
        </p:nvGraphicFramePr>
        <p:xfrm>
          <a:off x="23150" y="3645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{E2DA49BA-1897-4367-B5F8-BCC2A3C1364C}</a:tableStyleId>
              </a:tblPr>
              <a:tblGrid>
                <a:gridCol w="7397125"/>
                <a:gridCol w="1668650"/>
              </a:tblGrid>
              <a:tr h="2032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0000011111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3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0 5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4 2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5 9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01010101010101010101010101111111111111111111111111111111111110000000000000000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5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4 4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25 60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1 3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62 76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24 62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1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1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0 0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Case 1: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No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Yes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Yes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Case 2: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Yes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Yes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No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Yes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No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Case 3:</a:t>
                      </a:r>
                    </a:p>
                    <a:p>
                      <a:pPr lvl="0" algn="l" rtl="0">
                        <a:lnSpc>
                          <a:spcPct val="75000"/>
                        </a:lnSpc>
                        <a:buSzPct val="25000"/>
                        <a:buNone/>
                      </a:pPr>
                      <a:r>
                        <a:rPr lang="zh-TW" sz="1600"/>
                        <a:t>Yes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456" name="Shape 245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Shape 24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10449: f91</a:t>
            </a:r>
          </a:p>
        </p:txBody>
      </p:sp>
      <p:sp>
        <p:nvSpPr>
          <p:cNvPr id="2462" name="Shape 246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本題定義了一個遞迴函數f91(n)，請撰寫此函數，並且給定一個n值，計算遞迴之後的結果為何。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每組測資包含一個整數n (&lt;=1,000,000)。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f91(n)函數之結果為何。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解法: 暴力解即可</a:t>
            </a:r>
          </a:p>
        </p:txBody>
      </p:sp>
      <p:sp>
        <p:nvSpPr>
          <p:cNvPr id="2463" name="Shape 246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graphicFrame>
        <p:nvGraphicFramePr>
          <p:cNvPr id="2464" name="Shape 2464"/>
          <p:cNvGraphicFramePr/>
          <p:nvPr/>
        </p:nvGraphicFramePr>
        <p:xfrm>
          <a:off x="1259632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{2475A4C5-48A4-489A-B2E1-1F0B49A7F599}</a:tableStyleId>
              </a:tblPr>
              <a:tblGrid>
                <a:gridCol w="167500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f91(500) = 490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f91(91) = 91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465" name="Shape 2465"/>
          <p:cNvSpPr/>
          <p:nvPr/>
        </p:nvSpPr>
        <p:spPr>
          <a:xfrm>
            <a:off x="4067944" y="692695"/>
            <a:ext cx="4572000" cy="646331"/>
          </a:xfrm>
          <a:prstGeom prst="rect">
            <a:avLst/>
          </a:prstGeom>
          <a:solidFill>
            <a:schemeClr val="lt1"/>
          </a:solidFill>
          <a:ln w="127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 </a:t>
            </a:r>
            <a:r>
              <a:rPr lang="zh-TW" sz="1800" b="0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 ≤ 100</a:t>
            </a: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then f91(</a:t>
            </a:r>
            <a:r>
              <a:rPr lang="zh-TW" sz="1800" b="0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f91(f91(</a:t>
            </a:r>
            <a:r>
              <a:rPr lang="zh-TW" sz="1800" b="0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+11));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 </a:t>
            </a:r>
            <a:r>
              <a:rPr lang="zh-TW" sz="1800" b="0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 ≥ 101</a:t>
            </a: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then f91(</a:t>
            </a:r>
            <a:r>
              <a:rPr lang="zh-TW" sz="1800" b="0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 </a:t>
            </a:r>
            <a:r>
              <a:rPr lang="zh-TW" sz="1800" b="0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-10.</a:t>
            </a:r>
          </a:p>
        </p:txBody>
      </p:sp>
    </p:spTree>
  </p:cSld>
  <p:clrMapOvr>
    <a:masterClrMapping/>
  </p:clrMapOvr>
  <p:transition spd="slow"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Shape 247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10463: Simple Addition</a:t>
            </a:r>
          </a:p>
        </p:txBody>
      </p:sp>
      <p:sp>
        <p:nvSpPr>
          <p:cNvPr id="2471" name="Shape 247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本題定義了一個遞迴函數F(n)，另外定義S(p, q)函數，給定p與q，求最後的結果為何。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每組測資包含兩個正整數p與q (&lt;=2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S函數的結果為何。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此題只說兩個負數為檔案結尾，不一定是-1</a:t>
            </a:r>
          </a:p>
        </p:txBody>
      </p:sp>
      <p:sp>
        <p:nvSpPr>
          <p:cNvPr id="2472" name="Shape 247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graphicFrame>
        <p:nvGraphicFramePr>
          <p:cNvPr id="2473" name="Shape 2473"/>
          <p:cNvGraphicFramePr/>
          <p:nvPr/>
        </p:nvGraphicFramePr>
        <p:xfrm>
          <a:off x="1259632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{6F744383-42E6-442C-BC98-098D14F7DB08}</a:tableStyleId>
              </a:tblPr>
              <a:tblGrid>
                <a:gridCol w="167500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10 20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30 40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-1 -1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52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474" name="Shape 2474"/>
          <p:cNvSpPr/>
          <p:nvPr/>
        </p:nvSpPr>
        <p:spPr>
          <a:xfrm>
            <a:off x="5148069" y="3933055"/>
            <a:ext cx="3168347" cy="10081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475" name="Shape 2475"/>
          <p:cNvSpPr/>
          <p:nvPr/>
        </p:nvSpPr>
        <p:spPr>
          <a:xfrm>
            <a:off x="5148064" y="5085183"/>
            <a:ext cx="1905212" cy="7200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Shape 248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10465: Necklace</a:t>
            </a:r>
          </a:p>
        </p:txBody>
      </p:sp>
      <p:sp>
        <p:nvSpPr>
          <p:cNvPr id="2481" name="Shape 248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串接項鍊，一顆圓盤的直徑與所用的黏土量v有關，也會損耗一些黏土v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，其公式如題目所示，若v&lt;v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則無法製作圓盤，給定黏土，分幾分可以製出最長的項鍊。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測資包含總黏土量v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與消耗量v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黏土分成幾分，可以製出最長的項鍊。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若無法製作項鍊，或存在兩種分法都可以製出最長的項鍊，則輸出為0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此題要注意浮點數會有誤差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使用Math.abs(a-b)&lt;0.00000001</a:t>
            </a:r>
          </a:p>
        </p:txBody>
      </p:sp>
      <p:sp>
        <p:nvSpPr>
          <p:cNvPr id="2482" name="Shape 248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graphicFrame>
        <p:nvGraphicFramePr>
          <p:cNvPr id="2483" name="Shape 2483"/>
          <p:cNvGraphicFramePr/>
          <p:nvPr/>
        </p:nvGraphicFramePr>
        <p:xfrm>
          <a:off x="5364087" y="53732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{88633C8C-B14C-4526-85C6-6BC1073DFC93}</a:tableStyleId>
              </a:tblPr>
              <a:tblGrid>
                <a:gridCol w="167500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484" name="Shape 2484"/>
          <p:cNvSpPr/>
          <p:nvPr/>
        </p:nvSpPr>
        <p:spPr>
          <a:xfrm>
            <a:off x="5220071" y="332656"/>
            <a:ext cx="3240353" cy="8640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Shape 248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10471: COUNTING CHAOS</a:t>
            </a:r>
          </a:p>
        </p:txBody>
      </p:sp>
      <p:sp>
        <p:nvSpPr>
          <p:cNvPr id="2490" name="Shape 249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時間格式HH:MM，去除HH開頭0的部分，若HH=0，去除MM開頭的0所產生的字串，若反轉結果等於原來的字串，則此時間稱為”palindromic”，給定一個時間，請找出該時間之後第一個”palindromic” 時間。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測資包含一個時間HH:MM。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找出該時間之後第一個”palindromic” 時間</a:t>
            </a:r>
          </a:p>
        </p:txBody>
      </p:sp>
      <p:sp>
        <p:nvSpPr>
          <p:cNvPr id="2491" name="Shape 249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graphicFrame>
        <p:nvGraphicFramePr>
          <p:cNvPr id="2492" name="Shape 2492"/>
          <p:cNvGraphicFramePr/>
          <p:nvPr/>
        </p:nvGraphicFramePr>
        <p:xfrm>
          <a:off x="1277674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{4602FE4E-24FC-4709-AECC-7DDF37A5961B}</a:tableStyleId>
              </a:tblPr>
              <a:tblGrid>
                <a:gridCol w="167500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00:00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23:30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14:59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00:01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23:32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15:51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Shape 249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11019: Die Game</a:t>
            </a:r>
          </a:p>
        </p:txBody>
      </p:sp>
      <p:sp>
        <p:nvSpPr>
          <p:cNvPr id="2498" name="Shape 249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499" name="Shape 249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有一顆骰子放在桌上，1點朝上、2點朝北、3點朝西、4點朝東、5點朝南、6點朝下，接著經過一連串的翻轉指令之後，哪一點朝上。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測資包含一個指令數n，接著n個指令，包括"north", "east", "south", or "west"。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朝上方的點數為何</a:t>
            </a:r>
          </a:p>
        </p:txBody>
      </p:sp>
      <p:graphicFrame>
        <p:nvGraphicFramePr>
          <p:cNvPr id="2500" name="Shape 2500"/>
          <p:cNvGraphicFramePr/>
          <p:nvPr/>
        </p:nvGraphicFramePr>
        <p:xfrm>
          <a:off x="1331640" y="414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{B48EA2D4-6AB1-4E12-B2E1-0DF86EBD66B9}</a:tableStyleId>
              </a:tblPr>
              <a:tblGrid>
                <a:gridCol w="1675000"/>
                <a:gridCol w="18390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north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north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east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south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Shape 250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11020: Eb Alto Saxophone Player</a:t>
            </a:r>
          </a:p>
        </p:txBody>
      </p:sp>
      <p:sp>
        <p:nvSpPr>
          <p:cNvPr id="2506" name="Shape 250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07" name="Shape 250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薩克斯風的每個音符都有不同的按法，如題目所示，每一串音符，問十隻手指頭的按壓次數各是幾次。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測資包含一連串的音符(可能為空字串)。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十隻手指頭個別的按壓次數。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相鄰兩個音符，若有共同按壓的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手指，只能算一次。</a:t>
            </a:r>
          </a:p>
        </p:txBody>
      </p:sp>
      <p:graphicFrame>
        <p:nvGraphicFramePr>
          <p:cNvPr id="2508" name="Shape 2508"/>
          <p:cNvGraphicFramePr/>
          <p:nvPr/>
        </p:nvGraphicFramePr>
        <p:xfrm>
          <a:off x="1331640" y="43151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{58B0668C-3275-4790-AA18-45376C981C6C}</a:tableStyleId>
              </a:tblPr>
              <a:tblGrid>
                <a:gridCol w="3148975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Cdefgab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BAGFEDC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CbCaDCbCbCCbCbabCCbCbabae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0 1 1 1 0 0 1 1 1 1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1 1 1 1 0 0 1 1 1 0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1 8 10 2 0 0 2 2 1 0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509" name="Shape 2509"/>
          <p:cNvSpPr/>
          <p:nvPr/>
        </p:nvSpPr>
        <p:spPr>
          <a:xfrm>
            <a:off x="7002015" y="2780927"/>
            <a:ext cx="1890464" cy="3970318"/>
          </a:xfrm>
          <a:prstGeom prst="rect">
            <a:avLst/>
          </a:prstGeom>
          <a:solidFill>
            <a:schemeClr val="lt1"/>
          </a:solidFill>
          <a:ln w="127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c: finger 2~4, 7~10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d: finger 2~4, 7~9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e: finger 2~4, 7, 8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f: finger 2~4, 7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g: finger 2~4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a: finger 2, 3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b: finger 2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C: finger 3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D: finger 1~4, 7~9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E: finger 1~4, 7, 8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F: finger 1~4, 7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G: finger 1~4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A: finger 1~3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B: finger 1~2</a:t>
            </a:r>
          </a:p>
        </p:txBody>
      </p:sp>
    </p:spTree>
  </p:cSld>
  <p:clrMapOvr>
    <a:masterClrMapping/>
  </p:clrMapOvr>
  <p:transition spd="slow">
    <p:cut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Shape 251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11067: Cola</a:t>
            </a:r>
          </a:p>
        </p:txBody>
      </p:sp>
      <p:sp>
        <p:nvSpPr>
          <p:cNvPr id="2515" name="Shape 251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16" name="Shape 25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3個空瓶可以換1瓶可樂，給定n瓶可樂，求最多可以喝到的可樂瓶數，可以跟朋友借空瓶，但最後要有足夠的空瓶數還。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測資包含一開始的可樂瓶數。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符合題目的條件下，最多可以喝到幾瓶。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只有不借、借1瓶與借2瓶三種，各自計算最多瓶數之後，確認有沒有足夠的空瓶可以還，最後三種狀況取最大值即可。</a:t>
            </a:r>
          </a:p>
        </p:txBody>
      </p:sp>
      <p:graphicFrame>
        <p:nvGraphicFramePr>
          <p:cNvPr id="2517" name="Shape 2517"/>
          <p:cNvGraphicFramePr/>
          <p:nvPr/>
        </p:nvGraphicFramePr>
        <p:xfrm>
          <a:off x="1331640" y="50661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{3F9D1DAD-489F-4FE9-99C9-F2272C3544CA}</a:tableStyleId>
              </a:tblPr>
              <a:tblGrid>
                <a:gridCol w="167500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10435: Ecological Premium</a:t>
            </a:r>
          </a:p>
        </p:txBody>
      </p:sp>
      <p:sp>
        <p:nvSpPr>
          <p:cNvPr id="1434" name="Shape 143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35" name="Shape 143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德國的農夫補助政策，每個農夫的補助為平均一隻動物佔地面積*環保係數*動物總數，問總補助為多少。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每筆測資包含農夫農場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大小、飼養動物數量與環保係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總補助金額。</a:t>
            </a:r>
          </a:p>
        </p:txBody>
      </p:sp>
      <p:graphicFrame>
        <p:nvGraphicFramePr>
          <p:cNvPr id="1436" name="Shape 1436"/>
          <p:cNvGraphicFramePr/>
          <p:nvPr/>
        </p:nvGraphicFramePr>
        <p:xfrm>
          <a:off x="5708585" y="2276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{55CE8F53-15C5-46A6-BB80-4DE39986A49E}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3 3 3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2 3 4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8 9 2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9 1 8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6 12 1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8 1 1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10 30 40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9 8 5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100 1000 70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7445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Shape 25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11145: {sum+=i++} to Reach N</a:t>
            </a:r>
          </a:p>
        </p:txBody>
      </p:sp>
      <p:sp>
        <p:nvSpPr>
          <p:cNvPr id="2523" name="Shape 252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24" name="Shape 25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任何正整數都可以分解成1個或多個連續的正整數之和，例如9 = 2+3+4 = 4+5 = 9，共有三種可能性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每組測資為一正整數 n (0 &lt;= n &lt;= 9*10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14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n有幾種連續正整數之和等於n的拆解法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除了暴力解外，若n為2的倍數，先不斷的除以2，得到奇數之後，對n做質因數分解，計算奇質數的次方+1之乘機即為答案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例如n=90，先除2變成45，45=3</a:t>
            </a:r>
            <a:r>
              <a:rPr lang="zh-TW" sz="24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*5</a:t>
            </a:r>
            <a:r>
              <a:rPr lang="zh-TW" sz="24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，(2+1)*(1+1)=6種</a:t>
            </a:r>
          </a:p>
        </p:txBody>
      </p:sp>
      <p:graphicFrame>
        <p:nvGraphicFramePr>
          <p:cNvPr id="2525" name="Shape 2525"/>
          <p:cNvGraphicFramePr/>
          <p:nvPr/>
        </p:nvGraphicFramePr>
        <p:xfrm>
          <a:off x="1331640" y="50851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{93C1703D-500E-4B7A-BFD5-7AA401C77401}</a:tableStyleId>
              </a:tblPr>
              <a:tblGrid>
                <a:gridCol w="1711225"/>
                <a:gridCol w="18715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Shape 253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2008-27: Reverse and add</a:t>
            </a:r>
          </a:p>
        </p:txBody>
      </p:sp>
      <p:sp>
        <p:nvSpPr>
          <p:cNvPr id="2531" name="Shape 253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32" name="Shape 253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給定一個正整數n，n的reverse數被定義成將n的位數反過來的數字，將n不斷得等於n加上n的reverse數，直到總合是palindrome (左右對稱)或是n超過2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-1為止 ，若超過2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-1，則輸出”overflow”。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每組測資為一正整數 n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n的反轉相加數列</a:t>
            </a:r>
          </a:p>
        </p:txBody>
      </p:sp>
      <p:graphicFrame>
        <p:nvGraphicFramePr>
          <p:cNvPr id="2533" name="Shape 2533"/>
          <p:cNvGraphicFramePr/>
          <p:nvPr/>
        </p:nvGraphicFramePr>
        <p:xfrm>
          <a:off x="303945" y="41097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{477D28DD-4D73-4305-A3E7-EB716BF47C1C}</a:tableStyleId>
              </a:tblPr>
              <a:tblGrid>
                <a:gridCol w="1711225"/>
                <a:gridCol w="68773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46075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187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6 12 33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99 198 1089 10890 20691 40293 79497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46075 103139 1034440 1478741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187 968 1837 9218 17347 91718 173437 907808 1716517 8872688 (接下行)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17735476 85189247 159487405 664272356 1317544822 3602001953 overflow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Shape 253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21944: Power Crisis</a:t>
            </a:r>
          </a:p>
        </p:txBody>
      </p:sp>
      <p:sp>
        <p:nvSpPr>
          <p:cNvPr id="2539" name="Shape 253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40" name="Shape 2540"/>
          <p:cNvSpPr txBox="1">
            <a:spLocks noGrp="1"/>
          </p:cNvSpPr>
          <p:nvPr>
            <p:ph type="body" idx="1"/>
          </p:nvPr>
        </p:nvSpPr>
        <p:spPr>
          <a:xfrm>
            <a:off x="899591" y="1484783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分區停電，N個區域被編號為1~N，隨機抽一個號碼m，固定從1號區開始停電，之後將前一個區域往後數第m個區域斷電，已斷過電的跳過。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每組測資包含區域數N (13~99)。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最小的m值可以使得區域13最後停電。</a:t>
            </a:r>
          </a:p>
        </p:txBody>
      </p:sp>
      <p:graphicFrame>
        <p:nvGraphicFramePr>
          <p:cNvPr id="2541" name="Shape 2541"/>
          <p:cNvGraphicFramePr/>
          <p:nvPr/>
        </p:nvGraphicFramePr>
        <p:xfrm>
          <a:off x="1259632" y="3787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{85B787CE-B654-4DE6-8053-1B14C84AF6AE}</a:tableStyleId>
              </a:tblPr>
              <a:tblGrid>
                <a:gridCol w="1711225"/>
                <a:gridCol w="18715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Shape 25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22811: Train Swapping</a:t>
            </a:r>
          </a:p>
        </p:txBody>
      </p:sp>
      <p:sp>
        <p:nvSpPr>
          <p:cNvPr id="2547" name="Shape 254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48" name="Shape 254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給予一列包含n節車廂的火車，每節車廂都有不同的編號，兩個相鄰的車廂可以交換，求最少需要幾次交換，才能夠將列車排序成1, 2, …, n。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每組測資包含n個數字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最少需要幾次交換，才能夠將列車排序成1, 2, …, n。</a:t>
            </a:r>
          </a:p>
        </p:txBody>
      </p:sp>
      <p:graphicFrame>
        <p:nvGraphicFramePr>
          <p:cNvPr id="2549" name="Shape 2549"/>
          <p:cNvGraphicFramePr/>
          <p:nvPr/>
        </p:nvGraphicFramePr>
        <p:xfrm>
          <a:off x="1331640" y="414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{AF204029-BDE9-4F5A-BC9C-C0AEA5F82E80}</a:tableStyleId>
              </a:tblPr>
              <a:tblGrid>
                <a:gridCol w="1711225"/>
                <a:gridCol w="33448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1 3 2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4 3 2 1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Optimal train swapping takes 1 swaps.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Optimal train swapping takes 6 swaps.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Optimal train swapping takes 1 swaps.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Shape 255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23641: Mutant Flatworld Explorers</a:t>
            </a:r>
          </a:p>
        </p:txBody>
      </p:sp>
      <p:sp>
        <p:nvSpPr>
          <p:cNvPr id="2555" name="Shape 255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56" name="Shape 255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機器人旋轉與前進，在有限大小的地圖中，給定機器人的初始位置與方向，有左轉L、右轉R與前進F三個指令，問最後機器人的位置與方向。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地圖大小，每組測資包含機器人初始位置與方向，接著一連串的旋轉指令。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最終位置與方向，若出界多印”LOST”。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機器人出界時會形成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一道牆，不會在相同的位置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出界，測資是連續的，也是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說出界的牆會不斷的累積。</a:t>
            </a:r>
          </a:p>
        </p:txBody>
      </p:sp>
      <p:graphicFrame>
        <p:nvGraphicFramePr>
          <p:cNvPr id="2557" name="Shape 2557"/>
          <p:cNvGraphicFramePr/>
          <p:nvPr/>
        </p:nvGraphicFramePr>
        <p:xfrm>
          <a:off x="5364087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{CAE2B329-3633-4CDC-8DF3-54DCCFB72F86}</a:tableStyleId>
              </a:tblPr>
              <a:tblGrid>
                <a:gridCol w="171705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RFRFRFRF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2 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FRRFLLFFRRFLL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3 W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LLFFFLFLFL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3 N LOST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3 S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Shape 25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24711: Rare Easy Problem</a:t>
            </a:r>
          </a:p>
        </p:txBody>
      </p:sp>
      <p:sp>
        <p:nvSpPr>
          <p:cNvPr id="2563" name="Shape 256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64" name="Shape 256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N是一個隨機數字，將N的最後一位數拿掉之後變成M，題目告訴你N-M的結果，請找出N的可能值有哪些。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每組測資包含一個數字為N-M值(10~10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18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可能的N值有哪些。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最多只會有兩個，可用long暴力模擬。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第二個可能的N後面不可以有空白。</a:t>
            </a:r>
          </a:p>
        </p:txBody>
      </p:sp>
      <p:graphicFrame>
        <p:nvGraphicFramePr>
          <p:cNvPr id="2565" name="Shape 2565"/>
          <p:cNvGraphicFramePr/>
          <p:nvPr/>
        </p:nvGraphicFramePr>
        <p:xfrm>
          <a:off x="1331640" y="4723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{8918056D-FEE3-4A17-A1F2-A308001424E9}</a:tableStyleId>
              </a:tblPr>
              <a:tblGrid>
                <a:gridCol w="1711225"/>
                <a:gridCol w="18715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19 20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Shape 257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4.2. 陣列</a:t>
            </a:r>
          </a:p>
        </p:txBody>
      </p:sp>
      <p:sp>
        <p:nvSpPr>
          <p:cNvPr id="2571" name="Shape 257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72" name="Shape 257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運用陣列空間處理元素相關問題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boolean[]: 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處理是否出現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int[]: 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處理出現次數</a:t>
            </a:r>
          </a:p>
        </p:txBody>
      </p:sp>
    </p:spTree>
  </p:cSld>
  <p:clrMapOvr>
    <a:masterClrMapping/>
  </p:clrMapOvr>
  <p:transition spd="slow">
    <p:cut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Shape 257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10405: Jolly Jumpers</a:t>
            </a:r>
          </a:p>
        </p:txBody>
      </p:sp>
      <p:sp>
        <p:nvSpPr>
          <p:cNvPr id="2578" name="Shape 257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79" name="Shape 257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給定n個整數之數列，任兩個相鄰的數字差之絕對值集合若剛好為1至n-1，則此數列則稱為Jolly。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每組測資包含一個n代表幾個數字，接著n個整數數字數列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計算相鄰兩數字差之絕對值是否剛好為1~n-1的數列，若是，則輸出”Jolly”，不然輸出”Not Jolly”</a:t>
            </a:r>
          </a:p>
        </p:txBody>
      </p:sp>
      <p:graphicFrame>
        <p:nvGraphicFramePr>
          <p:cNvPr id="2580" name="Shape 2580"/>
          <p:cNvGraphicFramePr/>
          <p:nvPr/>
        </p:nvGraphicFramePr>
        <p:xfrm>
          <a:off x="1334059" y="45795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{53CFFC62-DC1F-4F1B-8A8F-9604A6C4535C}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4 1 4 2 3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1 4 2 -1 6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Jolly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Not jolly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Shape 258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10410: Tell me the frequencies!</a:t>
            </a:r>
          </a:p>
        </p:txBody>
      </p:sp>
      <p:sp>
        <p:nvSpPr>
          <p:cNvPr id="2586" name="Shape 258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87" name="Shape 258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給定一行文字，求各個有出現的字元在該行測資中出現的次數，以由小到大的方式印出。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每組測資包含一行字串 (最多1,000字元)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判斷各個有出現的字元在該行測資中出現的次數，以由小到大的方式印出</a:t>
            </a:r>
          </a:p>
        </p:txBody>
      </p:sp>
      <p:graphicFrame>
        <p:nvGraphicFramePr>
          <p:cNvPr id="2588" name="Shape 2588"/>
          <p:cNvGraphicFramePr/>
          <p:nvPr/>
        </p:nvGraphicFramePr>
        <p:xfrm>
          <a:off x="1331640" y="3717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{572193C7-D7C7-4587-B4DE-4AEE6F76925D}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AAABBC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122333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67 1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66 2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65 3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49 1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51 3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Shape 259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10478: Symmetric Matrix</a:t>
            </a:r>
          </a:p>
        </p:txBody>
      </p:sp>
      <p:sp>
        <p:nvSpPr>
          <p:cNvPr id="2594" name="Shape 259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95" name="Shape 259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判斷矩陣是否對稱，此題定義的對稱是以矩陣中心左上右下與左下右上完全相同。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每組測資包含陣列大小N，接著N*N的矩陣數字 (&lt;2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若矩陣為對稱，輸出”Symmetric”，否則輸出” Non-symmetric”</a:t>
            </a:r>
          </a:p>
        </p:txBody>
      </p:sp>
      <p:graphicFrame>
        <p:nvGraphicFramePr>
          <p:cNvPr id="2596" name="Shape 2596"/>
          <p:cNvGraphicFramePr/>
          <p:nvPr/>
        </p:nvGraphicFramePr>
        <p:xfrm>
          <a:off x="4357250" y="37394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{236126E1-3AC7-40D5-9EAD-1A99515AEEF1}</a:tableStyleId>
              </a:tblPr>
              <a:tblGrid>
                <a:gridCol w="1718825"/>
                <a:gridCol w="2312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 =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5 1 3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2 0 2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 =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5 1 3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2 0 2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0 1 5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Test #1: Symmetric.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Test #2: Non-symmetric.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10440: Above Average</a:t>
            </a:r>
          </a:p>
        </p:txBody>
      </p:sp>
      <p:sp>
        <p:nvSpPr>
          <p:cNvPr id="1442" name="Shape 144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43" name="Shape 144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給定n個學生的成績，計算大於平均值的學生數佔學生總數的比例。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每組測資包含學生數n以及n個成績。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輸出大於平均值的比例。</a:t>
            </a:r>
          </a:p>
        </p:txBody>
      </p:sp>
      <p:graphicFrame>
        <p:nvGraphicFramePr>
          <p:cNvPr id="1444" name="Shape 1444"/>
          <p:cNvGraphicFramePr/>
          <p:nvPr/>
        </p:nvGraphicFramePr>
        <p:xfrm>
          <a:off x="1331640" y="3356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{6A7C3692-2810-43DD-8F12-F727E9787475}</a:tableStyleId>
              </a:tblPr>
              <a:tblGrid>
                <a:gridCol w="2742575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5 50 50 70 80 100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7 100 95 90 80 70 60 50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3 70 90 80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3 70 90 81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9 100 99 98 97 96 95 94 93 91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40.000%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57.143%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33.333%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66.667%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55.556%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Shape 260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10517: Hartals</a:t>
            </a:r>
          </a:p>
        </p:txBody>
      </p:sp>
      <p:sp>
        <p:nvSpPr>
          <p:cNvPr id="2602" name="Shape 260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03" name="Shape 260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政黨罷工，如果罷工不是在禮拜五與禮拜六，就會影響到工作天數，給P個政黨與各自的罷工週期，模擬會有幾個工作天暫停。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每組測資包含總天數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N與總政黨數P，接著是P個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政黨的罷工週期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推論N天內將有幾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個工作天被至少一個政黨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罷工</a:t>
            </a:r>
          </a:p>
        </p:txBody>
      </p:sp>
      <p:graphicFrame>
        <p:nvGraphicFramePr>
          <p:cNvPr id="2604" name="Shape 2604"/>
          <p:cNvGraphicFramePr/>
          <p:nvPr/>
        </p:nvGraphicFramePr>
        <p:xfrm>
          <a:off x="5294500" y="2708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{1EA12F23-7027-41DC-8FA1-6932644618C4}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Shape 260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4.3. 集合</a:t>
            </a:r>
          </a:p>
        </p:txBody>
      </p:sp>
      <p:sp>
        <p:nvSpPr>
          <p:cNvPr id="2610" name="Shape 261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11" name="Shape 261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Java中常用的集合物件</a:t>
            </a:r>
          </a:p>
        </p:txBody>
      </p:sp>
      <p:sp>
        <p:nvSpPr>
          <p:cNvPr id="2612" name="Shape 2612"/>
          <p:cNvSpPr/>
          <p:nvPr/>
        </p:nvSpPr>
        <p:spPr>
          <a:xfrm>
            <a:off x="900112" y="2060848"/>
            <a:ext cx="5076825" cy="39766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613" name="Shape 2613"/>
          <p:cNvSpPr/>
          <p:nvPr/>
        </p:nvSpPr>
        <p:spPr>
          <a:xfrm>
            <a:off x="5795962" y="5192712"/>
            <a:ext cx="2268536" cy="93503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Shape 261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4.3.集合 (cont.)</a:t>
            </a:r>
          </a:p>
        </p:txBody>
      </p:sp>
      <p:sp>
        <p:nvSpPr>
          <p:cNvPr id="2619" name="Shape 261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20" name="Shape 262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集合類別（或介面）的各種特性</a:t>
            </a:r>
          </a:p>
        </p:txBody>
      </p:sp>
      <p:sp>
        <p:nvSpPr>
          <p:cNvPr id="2621" name="Shape 2621"/>
          <p:cNvSpPr/>
          <p:nvPr/>
        </p:nvSpPr>
        <p:spPr>
          <a:xfrm>
            <a:off x="1008062" y="1992658"/>
            <a:ext cx="6696075" cy="36685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Shape 262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4.3.集合 (cont.)</a:t>
            </a:r>
          </a:p>
        </p:txBody>
      </p:sp>
      <p:sp>
        <p:nvSpPr>
          <p:cNvPr id="2627" name="Shape 262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28" name="Shape 262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儲存可重複之元素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ArrayList: 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當題目沒有明確說明元素個數時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儲存不可重複之元素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HashSet: 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當元素數目不定且不能重複時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TreeSet: 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當元素順序必須排序時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統計元素數量時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HashMap: 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統計key之value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TreeMap: 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統計key之value且對key進行排序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For(Object key:HashMap.keySet())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For(Object value:HashMap.values())</a:t>
            </a:r>
          </a:p>
        </p:txBody>
      </p:sp>
    </p:spTree>
  </p:cSld>
  <p:clrMapOvr>
    <a:masterClrMapping/>
  </p:clrMapOvr>
  <p:transition spd="slow">
    <p:cut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Shape 26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10402: What's Cryptanalysis?</a:t>
            </a:r>
          </a:p>
        </p:txBody>
      </p:sp>
      <p:sp>
        <p:nvSpPr>
          <p:cNvPr id="2634" name="Shape 263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35" name="Shape 263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輸入N列英文句子，統計各英文字母出現的次數，其中不分大小寫，依照出現的次數由大到小印出，若次數相同時，按照字母順序列印。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N行英文句子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字母的次數統計結果</a:t>
            </a:r>
          </a:p>
        </p:txBody>
      </p:sp>
      <p:graphicFrame>
        <p:nvGraphicFramePr>
          <p:cNvPr id="2636" name="Shape 2636"/>
          <p:cNvGraphicFramePr/>
          <p:nvPr/>
        </p:nvGraphicFramePr>
        <p:xfrm>
          <a:off x="1259632" y="3685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{97F869E6-BF8A-4F01-BB79-57321A7E3AB9}</a:tableStyleId>
              </a:tblPr>
              <a:tblGrid>
                <a:gridCol w="267887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This is a test.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Count me 1 2 3 4 5.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Wow!!!! Is this question easy?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 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 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I 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 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O 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N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U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 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M 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Q 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Y 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Shape 264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10015: False coin</a:t>
            </a:r>
          </a:p>
        </p:txBody>
      </p:sp>
      <p:sp>
        <p:nvSpPr>
          <p:cNvPr id="2642" name="Shape 264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43" name="Shape 264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天平秤硬幣，其中有一個是假幣，假幣與真幣重量不一樣(輕或重都可能)，每次都把左右放一樣多的硬幣，然後記錄硬幣的編號以及秤重結果。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每組測資包含總硬幣數N與秤量次數K，接著是K次秤量，第一個數字p代表左右各放幾個硬幣，再來是左邊和右邊p個硬幣之編號，最後秤量結果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若知道哪個硬幣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為假幣，則輸出其編號，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若無法推論，則輸出0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利用集合配合刪去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法，若最後還有多個元素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則無法判定。</a:t>
            </a:r>
          </a:p>
        </p:txBody>
      </p:sp>
      <p:graphicFrame>
        <p:nvGraphicFramePr>
          <p:cNvPr id="2644" name="Shape 2644"/>
          <p:cNvGraphicFramePr/>
          <p:nvPr/>
        </p:nvGraphicFramePr>
        <p:xfrm>
          <a:off x="5078476" y="4144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{53CCC59E-5FF1-4076-8EE3-0837F8949F35}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2 1 2 3 4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&lt;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=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=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Shape 264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4665711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10426: Hardwood Species</a:t>
            </a:r>
          </a:p>
        </p:txBody>
      </p:sp>
      <p:sp>
        <p:nvSpPr>
          <p:cNvPr id="2650" name="Shape 265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4449687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本題要進行植物樹木的分類統計。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測資組以空白行隔開，包含多行樹木種類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統計各種樹木的出現比例，按照樹木名稱的字母順序排序，比例列印至小數第四位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利用TreeMap統計</a:t>
            </a:r>
          </a:p>
        </p:txBody>
      </p:sp>
      <p:graphicFrame>
        <p:nvGraphicFramePr>
          <p:cNvPr id="2652" name="Shape 2652"/>
          <p:cNvGraphicFramePr/>
          <p:nvPr/>
        </p:nvGraphicFramePr>
        <p:xfrm>
          <a:off x="5438516" y="332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{8A0787EB-7E7F-4AA0-B1CD-ED88A104B948}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Alder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Aspen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Basswood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Beech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Yellow Birch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Cherry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Cottonwood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Cypress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Elm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Gum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Hackberry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White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Hickory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Pecan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Hard Maple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White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Soft Maple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White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Poplan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Sassafras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Sycamore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Black Walnut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Willow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 13.7931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Aspen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Basswood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Beech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Black Walnut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Cherry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Cottonwood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Cypress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Gum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Hackberry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Hard Maple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Hickory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Pecan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Poplan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Alder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Elm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Oak 6.8966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Sassafras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Soft Maple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Sycamore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White Oak 10.3448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Willow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Yellow Birch 3.4483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Shape 265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10429: Contest Scoreboard</a:t>
            </a:r>
          </a:p>
        </p:txBody>
      </p:sp>
      <p:sp>
        <p:nvSpPr>
          <p:cNvPr id="2658" name="Shape 265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59" name="Shape 265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模擬CPE測驗系統的排行榜，給定上傳者c、上傳題號p、判斷時間t與判斷結果L，結果除了正確C與錯誤I之外，錯誤一次罰20分，都不影響成績，最後都沒答對的題目，罰分不影響最後的排名。請模擬排行榜，排名以解題數為主，題數相同時，時間少的在前，時間也一樣，上傳者ID小的在前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每組測資包含上傳者c、題號p、時間t以及結果L (c: 1~100，p: 1~9)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最後排名結果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利用HashMap</a:t>
            </a:r>
          </a:p>
        </p:txBody>
      </p:sp>
      <p:graphicFrame>
        <p:nvGraphicFramePr>
          <p:cNvPr id="2660" name="Shape 2660"/>
          <p:cNvGraphicFramePr/>
          <p:nvPr/>
        </p:nvGraphicFramePr>
        <p:xfrm>
          <a:off x="5076055" y="43651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{8F0E3743-1000-4615-A7B0-4CA40EF80615}</a:tableStyleId>
              </a:tblPr>
              <a:tblGrid>
                <a:gridCol w="1964700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 10 I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 11 C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 19 R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 21 C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25 C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1 2 66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3 1 11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Shape 266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10469 (23621): B2-Sequence</a:t>
            </a:r>
          </a:p>
        </p:txBody>
      </p:sp>
      <p:sp>
        <p:nvSpPr>
          <p:cNvPr id="2666" name="Shape 266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67" name="Shape 266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給一漸增數列，若數列中所有數值成對之和都相異，則稱為B2-Sequence。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一筆測資包含數列之數字數N，以及N個數字。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判斷此數列是否為B2-Sequence。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數字可自己加自己，一定要是漸增數列。</a:t>
            </a:r>
          </a:p>
        </p:txBody>
      </p:sp>
      <p:graphicFrame>
        <p:nvGraphicFramePr>
          <p:cNvPr id="2668" name="Shape 2668"/>
          <p:cNvGraphicFramePr/>
          <p:nvPr/>
        </p:nvGraphicFramePr>
        <p:xfrm>
          <a:off x="1259632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{6C80F0AC-6AA6-4375-BD2B-61A652B0567F}</a:tableStyleId>
              </a:tblPr>
              <a:tblGrid>
                <a:gridCol w="1718825"/>
                <a:gridCol w="2932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1 2 4 8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3 7 10 14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#1: It is a B2-Sequence.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#2: It is not a B2-Sequence.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10520: Conformity</a:t>
            </a:r>
          </a:p>
        </p:txBody>
      </p:sp>
      <p:sp>
        <p:nvSpPr>
          <p:cNvPr id="2674" name="Shape 267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75" name="Shape 267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n個學生之選課，每個學生可以選5門課，請找出最熱門的課程組合(5門一起看)，若選到最熱門組合的學生可以獲獎，請問有多少個學生可以獲獎。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每組測資包含學生數n以及n*5筆選課記錄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選到熱門組合的學生人數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利用HashMap+TreeSet</a:t>
            </a:r>
          </a:p>
        </p:txBody>
      </p:sp>
      <p:graphicFrame>
        <p:nvGraphicFramePr>
          <p:cNvPr id="2676" name="Shape 2676"/>
          <p:cNvGraphicFramePr/>
          <p:nvPr/>
        </p:nvGraphicFramePr>
        <p:xfrm>
          <a:off x="5076055" y="3717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{101A160B-0276-434D-A5E7-8270DDE03AF5}</a:tableStyleId>
              </a:tblPr>
              <a:tblGrid>
                <a:gridCol w="1964700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100 101 102 103 488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100 200 300 101 102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103 102 101 488 100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200 202 204 206 208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123 234 345 456 321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100 200 300 400 444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10453: Odd Sum</a:t>
            </a:r>
          </a:p>
        </p:txBody>
      </p:sp>
      <p:sp>
        <p:nvSpPr>
          <p:cNvPr id="1450" name="Shape 145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51" name="Shape 145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給定一範圍a到b，計算a到b之間的所有奇數總和。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每組測資包含一範圍a與b (1-100)。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輸出a到b之間的所有奇數總和。</a:t>
            </a:r>
          </a:p>
        </p:txBody>
      </p:sp>
      <p:graphicFrame>
        <p:nvGraphicFramePr>
          <p:cNvPr id="1452" name="Shape 1452"/>
          <p:cNvGraphicFramePr/>
          <p:nvPr/>
        </p:nvGraphicFramePr>
        <p:xfrm>
          <a:off x="1331640" y="30053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{E3B405B8-950E-4CBF-B86F-74DC29355328}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 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 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Shape 268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10579: Hay Points</a:t>
            </a:r>
          </a:p>
        </p:txBody>
      </p:sp>
      <p:sp>
        <p:nvSpPr>
          <p:cNvPr id="2682" name="Shape 268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83" name="Shape 268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給定一字典內含多個字及各個字的價格，在給予一篇文章，請計算這篇文章的總價錢。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m個字及價格，n篇文章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每篇文章的總價格</a:t>
            </a:r>
          </a:p>
        </p:txBody>
      </p:sp>
      <p:graphicFrame>
        <p:nvGraphicFramePr>
          <p:cNvPr id="2684" name="Shape 2684"/>
          <p:cNvGraphicFramePr/>
          <p:nvPr/>
        </p:nvGraphicFramePr>
        <p:xfrm>
          <a:off x="645035" y="328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{682AC884-F979-46E8-A0FE-4CAF204EE3D1}</a:tableStyleId>
              </a:tblPr>
              <a:tblGrid>
                <a:gridCol w="6152250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administer 100000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spending 200000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manage 50000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responsibility 25000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expertise 100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skill 50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money 75000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the incumbent will administer the spending of kindergarden milk money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and exercise responsibility for making change he or she will share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responsibility for the task of managing the money with the assistant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whose skill and expertise shall ensure the successful spending exercise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this individual must have the skill to perform a heart transplant and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expertise in rocket science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700150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150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2008-17: Farey series of order n</a:t>
            </a:r>
          </a:p>
        </p:txBody>
      </p:sp>
      <p:sp>
        <p:nvSpPr>
          <p:cNvPr id="2690" name="Shape 269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91" name="Shape 269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給定一個正整數n，列出分母小於等於n之所有可能的分數，並且由小到大排列。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每組測資包含一個正整數n。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產生分母小於等於n之分數數列，並且由小到大排列，若超過100個時，每100個數列就換行。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利用TreeMap排列。</a:t>
            </a:r>
          </a:p>
        </p:txBody>
      </p:sp>
      <p:graphicFrame>
        <p:nvGraphicFramePr>
          <p:cNvPr id="2692" name="Shape 2692"/>
          <p:cNvGraphicFramePr/>
          <p:nvPr/>
        </p:nvGraphicFramePr>
        <p:xfrm>
          <a:off x="35495" y="414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{55216D94-3930-4B98-A6EF-FD8807C0EC45}</a:tableStyleId>
              </a:tblPr>
              <a:tblGrid>
                <a:gridCol w="1718825"/>
                <a:gridCol w="72867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9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5 terms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0/1 1/3 1/2 2/3 1/1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19 terms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0/1 1/7 1/6 1/5 1/4 2/7 1/3 2/5 3/7 1/2 4/7 3/5 2/3 5/7 3/4 4/5 5/6 6/7 1/1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29 terms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0/1 1/9 1/8 1/7 1/6 1/5 2/9 1/4 2/7 1/3 3/8 2/5 3/7 4/9 1/2 5/9 4/7 3/5 5/8 2/3 5/7 3/4 7/9 4/5 5/6 6/7 7/8 8/9 1/1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Shape 269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2008-34: Hamming sequence</a:t>
            </a:r>
          </a:p>
        </p:txBody>
      </p:sp>
      <p:sp>
        <p:nvSpPr>
          <p:cNvPr id="2698" name="Shape 269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99" name="Shape 269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Hamming數列被定義成最出只有數字1，若數列中有x，則2x、3x、5x都要被加到數列中，問前n個Hamming數列為何。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每組測資包含一個正整數n。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產生前n個Hamming數列。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利用TreeSet記錄當下數列，一次產生一個最小的Hamming數。 </a:t>
            </a:r>
          </a:p>
        </p:txBody>
      </p:sp>
      <p:graphicFrame>
        <p:nvGraphicFramePr>
          <p:cNvPr id="2700" name="Shape 2700"/>
          <p:cNvGraphicFramePr/>
          <p:nvPr/>
        </p:nvGraphicFramePr>
        <p:xfrm>
          <a:off x="683568" y="4437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{E3A5B1AB-46CA-40B8-99B1-7C10BD644418}</a:tableStyleId>
              </a:tblPr>
              <a:tblGrid>
                <a:gridCol w="1457100"/>
                <a:gridCol w="62477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For n = 20, the first 20 elements of the Hamming sequence are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1,2,3,4,5,6,8,9,10,12,15,16,18,20,24,25,27,30,32,36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For n = 50, the first 50 elements of the Hamming sequence are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1,2,3,4,5,6,8,9,10,12,15,16,18,20,24,25,27,30,32,36,40,45,48,50,54,60,64,72,75,80,81,90,96,100,108,120,125,128,135,144,150,160,162,180,192,200,216,225,240,243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Shape 2705"/>
          <p:cNvSpPr txBox="1">
            <a:spLocks noGrp="1"/>
          </p:cNvSpPr>
          <p:nvPr>
            <p:ph type="title"/>
          </p:nvPr>
        </p:nvSpPr>
        <p:spPr>
          <a:xfrm>
            <a:off x="539552" y="274637"/>
            <a:ext cx="8604447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2008-37: Prefix expression evaluation</a:t>
            </a:r>
          </a:p>
        </p:txBody>
      </p:sp>
      <p:sp>
        <p:nvSpPr>
          <p:cNvPr id="2706" name="Shape 270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707" name="Shape 270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給定一個前序運算式，判斷是否合法，若合法，則將最後結果算出。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每組測資包含一組前序運算字串。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運算結果。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利用ArrayList從後面找第一個運算子</a:t>
            </a:r>
          </a:p>
        </p:txBody>
      </p:sp>
      <p:graphicFrame>
        <p:nvGraphicFramePr>
          <p:cNvPr id="2708" name="Shape 2708"/>
          <p:cNvGraphicFramePr/>
          <p:nvPr/>
        </p:nvGraphicFramePr>
        <p:xfrm>
          <a:off x="1308208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{80B7A60A-B846-4C78-834B-EC9ABCA02149}</a:tableStyleId>
              </a:tblPr>
              <a:tblGrid>
                <a:gridCol w="2464750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- * + 23 % 45 10 6 / 77 12</a:t>
                      </a:r>
                    </a:p>
                    <a:p>
                      <a:pPr lvl="0" algn="l" rtl="0"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+ * 234 56</a:t>
                      </a:r>
                    </a:p>
                    <a:p>
                      <a:pPr lvl="0" algn="l" rtl="0"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162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illegal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Shape 2713"/>
          <p:cNvSpPr txBox="1">
            <a:spLocks noGrp="1"/>
          </p:cNvSpPr>
          <p:nvPr>
            <p:ph type="title"/>
          </p:nvPr>
        </p:nvSpPr>
        <p:spPr>
          <a:xfrm>
            <a:off x="539552" y="274637"/>
            <a:ext cx="8604447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2008-38: Prefix expression evaluation</a:t>
            </a:r>
          </a:p>
        </p:txBody>
      </p:sp>
      <p:sp>
        <p:nvSpPr>
          <p:cNvPr id="2714" name="Shape 271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715" name="Shape 27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給定一個後序運算式，判斷是否合法，若合法，則將最後結果算出。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每組測資包含一組後序運算字串。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運算結果。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利用ArrayList從前面找第一個運算子</a:t>
            </a:r>
          </a:p>
        </p:txBody>
      </p:sp>
      <p:graphicFrame>
        <p:nvGraphicFramePr>
          <p:cNvPr id="2716" name="Shape 2716"/>
          <p:cNvGraphicFramePr/>
          <p:nvPr/>
        </p:nvGraphicFramePr>
        <p:xfrm>
          <a:off x="1308208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{4C1DDDC8-66BB-4D96-86E2-7C8C33AF8944}</a:tableStyleId>
              </a:tblPr>
              <a:tblGrid>
                <a:gridCol w="2464750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23 45 10 % + 6 * 77 12 / -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234 56 * +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162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illegal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21924: List of Conquests</a:t>
            </a:r>
          </a:p>
        </p:txBody>
      </p:sp>
      <p:sp>
        <p:nvSpPr>
          <p:cNvPr id="2722" name="Shape 272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723" name="Shape 272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每列資料包含了一個國家名稱以及一個人名，將n列資料依據國家名稱進行人數統計，並且輸出按照國家名稱的字母排序。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n筆國家名稱與人名。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統計各國人數並且按照國家名稱字母排序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利用TreeMap物件</a:t>
            </a:r>
          </a:p>
        </p:txBody>
      </p:sp>
      <p:graphicFrame>
        <p:nvGraphicFramePr>
          <p:cNvPr id="2724" name="Shape 2724"/>
          <p:cNvGraphicFramePr/>
          <p:nvPr/>
        </p:nvGraphicFramePr>
        <p:xfrm>
          <a:off x="1259632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{D54E0AE3-2F09-4D67-8933-F8BB702F68E6}</a:tableStyleId>
              </a:tblPr>
              <a:tblGrid>
                <a:gridCol w="1766250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Spain Donna Elvira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England Jane Doe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Spain Donna Anna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England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Spain 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Shape 272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4.4. 複雜模擬</a:t>
            </a:r>
          </a:p>
        </p:txBody>
      </p:sp>
      <p:sp>
        <p:nvSpPr>
          <p:cNvPr id="2730" name="Shape 273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731" name="Shape 273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Shape 273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2008-06: Parser and evaluator</a:t>
            </a:r>
          </a:p>
        </p:txBody>
      </p:sp>
      <p:sp>
        <p:nvSpPr>
          <p:cNvPr id="2737" name="Shape 273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738" name="Shape 273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模擬一個計算機程式，可以處理包含mod的四則運算。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每組測資包含一個四則運算式。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計算此運算式之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結果為何，錯誤的運算式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則輸出”syntactically incorrect”</a:t>
            </a:r>
          </a:p>
        </p:txBody>
      </p:sp>
      <p:graphicFrame>
        <p:nvGraphicFramePr>
          <p:cNvPr id="2739" name="Shape 2739"/>
          <p:cNvGraphicFramePr/>
          <p:nvPr/>
        </p:nvGraphicFramePr>
        <p:xfrm>
          <a:off x="5292080" y="2852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{061C932A-120A-4C53-A03D-EABC938B70FE}</a:tableStyleId>
              </a:tblPr>
              <a:tblGrid>
                <a:gridCol w="1718825"/>
                <a:gridCol w="19989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789-(400+300)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789-400+300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-9*80+72/61%7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72+((38-66)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-101**29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123/78%23 45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1: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89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2: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689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3: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-706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4: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syntactically incorrect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5: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syntactically incorrect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case 6: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syntactically incorrect</a:t>
                      </a:r>
                    </a:p>
                    <a:p>
                      <a:endParaRPr lang="zh-TW"/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Shape 274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FF"/>
              </a:buClr>
              <a:buSzPct val="25000"/>
              <a:buFont typeface="Source Sans Pro"/>
              <a:buNone/>
            </a:pPr>
            <a:r>
              <a:rPr lang="zh-TW" sz="6000" b="1" i="0" u="none" strike="noStrike" cap="none" baseline="0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Chapter 5. 圖論</a:t>
            </a:r>
          </a:p>
        </p:txBody>
      </p:sp>
      <p:sp>
        <p:nvSpPr>
          <p:cNvPr id="2745" name="Shape 274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5.1. 最小擴張展開樹</a:t>
            </a:r>
          </a:p>
        </p:txBody>
      </p:sp>
      <p:sp>
        <p:nvSpPr>
          <p:cNvPr id="2746" name="Shape 274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Shape 275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5.1. 最小擴張展開樹</a:t>
            </a:r>
          </a:p>
        </p:txBody>
      </p:sp>
      <p:sp>
        <p:nvSpPr>
          <p:cNvPr id="2752" name="Shape 275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753" name="Shape 275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通常只需要迴圈照著題目要求模擬即可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10454: Beat the Spread!</a:t>
            </a:r>
          </a:p>
        </p:txBody>
      </p:sp>
      <p:sp>
        <p:nvSpPr>
          <p:cNvPr id="1458" name="Shape 145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59" name="Shape 145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超級盃比賽，若知道雙方的得分總和與得分差距，請算出雙方的得分。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每組測資包含得分總和s與得分差距d。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輸出兩隊的得分，高分在前，若無解時，輸出”impossible”。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本題分數不會有負數與小數，int會爆掉</a:t>
            </a:r>
          </a:p>
        </p:txBody>
      </p:sp>
      <p:graphicFrame>
        <p:nvGraphicFramePr>
          <p:cNvPr id="1460" name="Shape 1460"/>
          <p:cNvGraphicFramePr/>
          <p:nvPr/>
        </p:nvGraphicFramePr>
        <p:xfrm>
          <a:off x="1331640" y="42294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{9FF92A54-754A-40BE-A723-68E91D8CBD7E}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40 20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20 40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impossible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Shape 275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10514: Freckles</a:t>
            </a:r>
          </a:p>
        </p:txBody>
      </p:sp>
      <p:sp>
        <p:nvSpPr>
          <p:cNvPr id="2759" name="Shape 275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760" name="Shape 276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給定n個城市的x與y座標，如何利用總和最短的連結，使得任兩個城市之間都存在一條路徑。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一筆測資包含n個座標點 (0&lt;n&lt;=100)。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最小的連結長度可以連接所有的城市。</a:t>
            </a:r>
          </a:p>
        </p:txBody>
      </p:sp>
      <p:graphicFrame>
        <p:nvGraphicFramePr>
          <p:cNvPr id="2761" name="Shape 2761"/>
          <p:cNvGraphicFramePr/>
          <p:nvPr/>
        </p:nvGraphicFramePr>
        <p:xfrm>
          <a:off x="1259632" y="3356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{3B2533FA-E506-43C9-B474-19C4520A1FE8}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1.0 1.0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2.0 2.0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2.0 4.0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3.41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10644: The Tourist Guide</a:t>
            </a:r>
          </a:p>
        </p:txBody>
      </p:sp>
      <p:sp>
        <p:nvSpPr>
          <p:cNvPr id="2767" name="Shape 276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768" name="Shape 276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給一個N個節點與R條路的網路，每條路上面的值代表兩點之間的載客量，現在有一個導遊要帶著T位旅客由S至D，請問最少要移動幾趟。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一筆測資包含N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個節點R條路，接著R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筆道路的連接資料，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最後由S至D帶著T位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旅客。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最少需要移動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幾趟。</a:t>
            </a:r>
          </a:p>
        </p:txBody>
      </p:sp>
      <p:graphicFrame>
        <p:nvGraphicFramePr>
          <p:cNvPr id="2769" name="Shape 2769"/>
          <p:cNvGraphicFramePr/>
          <p:nvPr/>
        </p:nvGraphicFramePr>
        <p:xfrm>
          <a:off x="4572000" y="2786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{55875089-42AF-4FC2-9CC9-4E7AEF44E7C6}</a:tableStyleId>
              </a:tblPr>
              <a:tblGrid>
                <a:gridCol w="1718825"/>
                <a:gridCol w="2776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7 10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1 2 30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1 3 15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1 4 10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2 4 25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2 5 60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3 4 40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3 6 20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4 7 35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5 7 20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6 7 30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1 7 99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0 0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Scenario #1</a:t>
                      </a:r>
                      <a:b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Minimum Number of Trips = 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10474: Three-Square</a:t>
            </a:r>
          </a:p>
        </p:txBody>
      </p:sp>
      <p:sp>
        <p:nvSpPr>
          <p:cNvPr id="1466" name="Shape 146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67" name="Shape 146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給定一個正整數K，請搜尋是否存在三個正整數a, b, c，使得 a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+ b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+ c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K，若存在則輸出a, b, c，否則輸出-1。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每組測資包含一個正整數K (0~10,000)。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輸出a, b, c或是”-1” 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三層迴圈暴力解即可。</a:t>
            </a:r>
          </a:p>
        </p:txBody>
      </p:sp>
      <p:graphicFrame>
        <p:nvGraphicFramePr>
          <p:cNvPr id="1468" name="Shape 1468"/>
          <p:cNvGraphicFramePr/>
          <p:nvPr/>
        </p:nvGraphicFramePr>
        <p:xfrm>
          <a:off x="1331640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{56EC1167-F10A-4853-969B-8533FD3B1EA8}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0 2 3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0 1 4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FF"/>
              </a:buClr>
              <a:buSzPct val="25000"/>
              <a:buFont typeface="Source Sans Pro"/>
              <a:buNone/>
            </a:pPr>
            <a:r>
              <a:rPr lang="zh-TW" sz="6000" b="1" i="0" u="none" strike="noStrike" cap="none" baseline="0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Chapter 0. 初學者</a:t>
            </a:r>
          </a:p>
        </p:txBody>
      </p:sp>
      <p:sp>
        <p:nvSpPr>
          <p:cNvPr id="1334" name="Shape 133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335" name="Shape 133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10479: Cubes</a:t>
            </a:r>
          </a:p>
        </p:txBody>
      </p:sp>
      <p:sp>
        <p:nvSpPr>
          <p:cNvPr id="1474" name="Shape 147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75" name="Shape 147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給定一個正整數N，請找一組正整數x與y，使得N=x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-y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，若存在多組解時，請輸出y最小的解，若是無解時，請輸出”No solution”。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每組測資包含一個正整數N (0~10,000)。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輸出x與y或是”No solution” 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y從1往上找，再找是否存在對應的x，若(y+1)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-y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&gt;N，則無解。</a:t>
            </a:r>
          </a:p>
        </p:txBody>
      </p:sp>
      <p:graphicFrame>
        <p:nvGraphicFramePr>
          <p:cNvPr id="1476" name="Shape 1476"/>
          <p:cNvGraphicFramePr/>
          <p:nvPr/>
        </p:nvGraphicFramePr>
        <p:xfrm>
          <a:off x="1331640" y="466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{B2E170CC-AECA-4D94-AABC-ACF0AB4316D2}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 solution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10480: Square Numbers</a:t>
            </a:r>
          </a:p>
        </p:txBody>
      </p:sp>
      <p:sp>
        <p:nvSpPr>
          <p:cNvPr id="1482" name="Shape 148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83" name="Shape 148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完全平方數，若一個數字N是另一個數字的平方，則N稱為完全平方數。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每組測資包含兩個正整數a與b (0~100,000)。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輸出a與b之間有幾個完全平方數。</a:t>
            </a:r>
          </a:p>
        </p:txBody>
      </p:sp>
      <p:graphicFrame>
        <p:nvGraphicFramePr>
          <p:cNvPr id="1484" name="Shape 1484"/>
          <p:cNvGraphicFramePr/>
          <p:nvPr/>
        </p:nvGraphicFramePr>
        <p:xfrm>
          <a:off x="133164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{243AB94B-5DBE-40E9-B09A-134694564DA6}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10533: The Trip</a:t>
            </a:r>
          </a:p>
        </p:txBody>
      </p:sp>
      <p:sp>
        <p:nvSpPr>
          <p:cNvPr id="1490" name="Shape 149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91" name="Shape 149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N個學生出去旅行，每個人先統計自己的旅費，最後在平均分攤，每人出的錢至多相差0.01元，請問最少要有多少錢流動交換。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每組測資包含n個學生以及各自的花費。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最少多少錢進行交換。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算出平均值，與平均值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誤差在0.01之內的不用計算</a:t>
            </a:r>
          </a:p>
        </p:txBody>
      </p:sp>
      <p:graphicFrame>
        <p:nvGraphicFramePr>
          <p:cNvPr id="1492" name="Shape 1492"/>
          <p:cNvGraphicFramePr/>
          <p:nvPr/>
        </p:nvGraphicFramePr>
        <p:xfrm>
          <a:off x="5636578" y="3533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{7E0014C5-6225-49F9-98CA-4BE65566A96F}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  <a:br>
                        <a:rPr lang="zh-TW"/>
                      </a:br>
                      <a:r>
                        <a:rPr lang="zh-TW"/>
                        <a:t>10.00</a:t>
                      </a:r>
                      <a:br>
                        <a:rPr lang="zh-TW"/>
                      </a:br>
                      <a:r>
                        <a:rPr lang="zh-TW"/>
                        <a:t>20.00</a:t>
                      </a:r>
                      <a:br>
                        <a:rPr lang="zh-TW"/>
                      </a:br>
                      <a:r>
                        <a:rPr lang="zh-TW"/>
                        <a:t>30.00</a:t>
                      </a:r>
                      <a:br>
                        <a:rPr lang="zh-TW"/>
                      </a:br>
                      <a:r>
                        <a:rPr lang="zh-TW"/>
                        <a:t>4</a:t>
                      </a:r>
                      <a:br>
                        <a:rPr lang="zh-TW"/>
                      </a:br>
                      <a:r>
                        <a:rPr lang="zh-TW"/>
                        <a:t>15.00</a:t>
                      </a:r>
                      <a:br>
                        <a:rPr lang="zh-TW"/>
                      </a:br>
                      <a:r>
                        <a:rPr lang="zh-TW"/>
                        <a:t>15.01</a:t>
                      </a:r>
                      <a:br>
                        <a:rPr lang="zh-TW"/>
                      </a:br>
                      <a:r>
                        <a:rPr lang="zh-TW"/>
                        <a:t>3.00</a:t>
                      </a:r>
                      <a:br>
                        <a:rPr lang="zh-TW"/>
                      </a:br>
                      <a:r>
                        <a:rPr lang="zh-TW"/>
                        <a:t>3.01</a:t>
                      </a:r>
                      <a:br>
                        <a:rPr lang="zh-TW"/>
                      </a:b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zh-TW"/>
                        <a:t>$10.00</a:t>
                      </a:r>
                      <a:br>
                        <a:rPr lang="zh-TW"/>
                      </a:br>
                      <a:r>
                        <a:rPr lang="zh-TW"/>
                        <a:t>$11.99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2008-03: Fibonacci numbers</a:t>
            </a:r>
          </a:p>
        </p:txBody>
      </p:sp>
      <p:sp>
        <p:nvSpPr>
          <p:cNvPr id="1498" name="Shape 149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99" name="Shape 149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給定一個正整數n，問第n個費式數字為何，若超過2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-1時，則輸出”overflow”。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每組測資只有一個數字 n 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印出第 n 個費式數字或”overflow”。</a:t>
            </a:r>
          </a:p>
        </p:txBody>
      </p:sp>
      <p:graphicFrame>
        <p:nvGraphicFramePr>
          <p:cNvPr id="1500" name="Shape 1500"/>
          <p:cNvGraphicFramePr/>
          <p:nvPr/>
        </p:nvGraphicFramePr>
        <p:xfrm>
          <a:off x="1331640" y="3356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{BF0FFD45-2903-48E3-9FC9-D75D79313923}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75025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3: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overflow </a:t>
                      </a:r>
                    </a:p>
                    <a:p>
                      <a:endParaRPr lang="zh-TW"/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22351: Quirksome Squares</a:t>
            </a:r>
          </a:p>
        </p:txBody>
      </p:sp>
      <p:sp>
        <p:nvSpPr>
          <p:cNvPr id="1506" name="Shape 150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07" name="Shape 150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數字N的左右兩半相加在平方如果等於N，則N稱為平方數，例如3025=(30+25)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每組測資只有一個數字 n (2 4 6 8)。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列出 n 位數之所有的平方數。</a:t>
            </a:r>
          </a:p>
        </p:txBody>
      </p:sp>
      <p:graphicFrame>
        <p:nvGraphicFramePr>
          <p:cNvPr id="1508" name="Shape 1508"/>
          <p:cNvGraphicFramePr/>
          <p:nvPr/>
        </p:nvGraphicFramePr>
        <p:xfrm>
          <a:off x="1331640" y="3356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{6F813DCE-2B33-407C-9A3B-3BE8A6356706}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00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01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81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0000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0001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2025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3025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9801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1.2. 大數運算</a:t>
            </a:r>
          </a:p>
        </p:txBody>
      </p:sp>
      <p:sp>
        <p:nvSpPr>
          <p:cNvPr id="1514" name="Shape 151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java.math.BigInteger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static BigInteger: ONE、TEN、ZERO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Constructor Summary</a:t>
            </a:r>
          </a:p>
          <a:p>
            <a:pPr marL="822960" marR="0" lvl="2" indent="-238760" algn="l" rtl="0">
              <a:spcBef>
                <a:spcPts val="370"/>
              </a:spcBef>
              <a:buClr>
                <a:srgbClr val="F0C1B0"/>
              </a:buClr>
              <a:buSzPct val="83333"/>
              <a:buFont typeface="Arial"/>
              <a:buChar char="•"/>
            </a:pPr>
            <a:r>
              <a:rPr lang="zh-TW"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BigInteger(String val): 字串轉大數</a:t>
            </a:r>
          </a:p>
          <a:p>
            <a:pPr marL="822960" marR="0" lvl="2" indent="-238760" algn="l" rtl="0">
              <a:spcBef>
                <a:spcPts val="370"/>
              </a:spcBef>
              <a:buClr>
                <a:srgbClr val="F0C1B0"/>
              </a:buClr>
              <a:buSzPct val="83333"/>
              <a:buFont typeface="Arial"/>
              <a:buChar char="•"/>
            </a:pPr>
            <a:r>
              <a:rPr lang="zh-TW"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BigInteger(String val, int radix): 字串轉 radix 進位之大數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 Summary</a:t>
            </a:r>
          </a:p>
        </p:txBody>
      </p:sp>
      <p:graphicFrame>
        <p:nvGraphicFramePr>
          <p:cNvPr id="1515" name="Shape 1515"/>
          <p:cNvGraphicFramePr/>
          <p:nvPr/>
        </p:nvGraphicFramePr>
        <p:xfrm>
          <a:off x="971600" y="38466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{E8A93440-D64C-4F89-AD3E-26C36BA8E81D}</a:tableStyleId>
              </a:tblPr>
              <a:tblGrid>
                <a:gridCol w="1148075"/>
                <a:gridCol w="1879525"/>
                <a:gridCol w="1833875"/>
                <a:gridCol w="2234450"/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一般數字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大數運算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一般數字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大數運算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 + 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A.add(B)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</a:t>
                      </a:r>
                      <a:r>
                        <a:rPr lang="zh-TW" baseline="30000"/>
                        <a:t>e</a:t>
                      </a:r>
                      <a:r>
                        <a:rPr lang="zh-TW"/>
                        <a:t> % 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A.modPow(e, B)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</a:t>
                      </a:r>
                      <a:r>
                        <a:rPr lang="zh-TW" baseline="0"/>
                        <a:t> -</a:t>
                      </a:r>
                      <a:r>
                        <a:rPr lang="zh-TW"/>
                        <a:t> 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S = A.subtract(B)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|A|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A.abs()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 * 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S = A.multiply(B)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A ==/&lt;/&gt; 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A.compareTo(B)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 / 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S = A.divide(B)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MAX / MIN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A.max/min(B)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 % 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A.mod(B)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S = A.</a:t>
                      </a:r>
                      <a:r>
                        <a:rPr lang="zh-TW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remainder</a:t>
                      </a:r>
                      <a:r>
                        <a:rPr lang="zh-TW"/>
                        <a:t>(B)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GCD(A, B)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A.gcd(B)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</a:t>
                      </a:r>
                      <a:r>
                        <a:rPr lang="zh-TW" baseline="30000"/>
                        <a:t>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S = A.pow(B)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zh-TW"/>
                        <a:t>下一個可能質數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A.nextProbablePrime() 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516" name="Shape 151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10413: An Easy Problem!</a:t>
            </a:r>
          </a:p>
        </p:txBody>
      </p:sp>
      <p:sp>
        <p:nvSpPr>
          <p:cNvPr id="1522" name="Shape 152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23" name="Shape 152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給一個字串R，求該字串是否存在一個最小基底N，使得該字串之表示值可以整除N-1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每組測資包含一個字串R (長度最長100)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找出最小的進位基底N使R可以整除N-1，若找不到印出”such number is impossible!”</a:t>
            </a:r>
          </a:p>
        </p:txBody>
      </p:sp>
      <p:graphicFrame>
        <p:nvGraphicFramePr>
          <p:cNvPr id="1524" name="Shape 1524"/>
          <p:cNvGraphicFramePr/>
          <p:nvPr/>
        </p:nvGraphicFramePr>
        <p:xfrm>
          <a:off x="1366701" y="3797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{4C4EF353-65BE-4CE6-B7C1-2D5FB289EE92}</a:tableStyleId>
              </a:tblPr>
              <a:tblGrid>
                <a:gridCol w="2026525"/>
                <a:gridCol w="24166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arping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Arping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such number is impossible!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such number is impossible!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525" name="Shape 15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10459: Krakovia</a:t>
            </a:r>
          </a:p>
        </p:txBody>
      </p:sp>
      <p:sp>
        <p:nvSpPr>
          <p:cNvPr id="1531" name="Shape 153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32" name="Shape 153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Viktor 與F個朋友到酒吧喝酒，酒的費用都非常高，請計算總共消費的金額與每人平均分攤的費用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N瓶酒，F個人，接著N瓶酒的單價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計算N瓶酒的總價與每人的平均費用</a:t>
            </a:r>
          </a:p>
        </p:txBody>
      </p:sp>
      <p:graphicFrame>
        <p:nvGraphicFramePr>
          <p:cNvPr id="1533" name="Shape 1533"/>
          <p:cNvGraphicFramePr/>
          <p:nvPr/>
        </p:nvGraphicFramePr>
        <p:xfrm>
          <a:off x="1052586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{B9BC098B-8CA6-4CD5-B7AC-83E8806D1DE1}</a:tableStyleId>
              </a:tblPr>
              <a:tblGrid>
                <a:gridCol w="2026525"/>
                <a:gridCol w="55253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5400000000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5400000000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5400000000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5400000000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5400000000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9000000001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Bill #1 costs 16200000000: each friend should pay 5400000000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Bill #2 costs 19800000001: each friend should pay 9900000000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534" name="Shape 15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10460: You can say 11</a:t>
            </a:r>
          </a:p>
        </p:txBody>
      </p:sp>
      <p:sp>
        <p:nvSpPr>
          <p:cNvPr id="1540" name="Shape 154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41" name="Shape 154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給一個正整數N，判斷是否為11的倍數。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正整數N (最多1000位數)。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判斷是否為11的倍數。</a:t>
            </a:r>
          </a:p>
        </p:txBody>
      </p:sp>
      <p:graphicFrame>
        <p:nvGraphicFramePr>
          <p:cNvPr id="1542" name="Shape 1542"/>
          <p:cNvGraphicFramePr/>
          <p:nvPr/>
        </p:nvGraphicFramePr>
        <p:xfrm>
          <a:off x="1315701" y="3068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{F89CBC8E-F8F3-4F59-BCCC-46EC121E9944}</a:tableStyleId>
              </a:tblPr>
              <a:tblGrid>
                <a:gridCol w="2026525"/>
                <a:gridCol w="27419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112233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30800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2937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323455693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5038297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112234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112233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30800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2937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323455693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5038297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112234 is not a multiple of 11.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543" name="Shape 15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97807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10476:The Huge One (題目有問題)</a:t>
            </a:r>
          </a:p>
        </p:txBody>
      </p:sp>
      <p:sp>
        <p:nvSpPr>
          <p:cNvPr id="1549" name="Shape 154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50" name="Shape 155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給一個大整數 M (0~10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與一個集合S (1~12) ，若M可以整除S中所有的數字，則稱為”Wonderful”，否則稱為”Simple”。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一個大整數M以及一個集合S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M是”Wonderful”還是”Simple”</a:t>
            </a:r>
          </a:p>
        </p:txBody>
      </p:sp>
      <p:graphicFrame>
        <p:nvGraphicFramePr>
          <p:cNvPr id="1551" name="Shape 1551"/>
          <p:cNvGraphicFramePr/>
          <p:nvPr/>
        </p:nvGraphicFramePr>
        <p:xfrm>
          <a:off x="1259632" y="373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{1FC4B00A-6AE1-4A76-8C30-A1121D4ECF02}</a:tableStyleId>
              </a:tblPr>
              <a:tblGrid>
                <a:gridCol w="2580650"/>
                <a:gridCol w="32809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384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384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12 1 2 3 4 5 6 7 8 9 10 11 12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379749833583241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3909821048582988049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3 1 2 9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0 - Wonderful.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379749833583241 - Wonderful.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3909821048582988049 - Wonderful.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10 - Simple.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2008-00: hello:Hello World</a:t>
            </a:r>
          </a:p>
        </p:txBody>
      </p:sp>
      <p:sp>
        <p:nvSpPr>
          <p:cNvPr id="1341" name="Shape 134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342" name="Shape 134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印出”Hello World!”。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只有一個數字。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輸出”Hello World!”，記得換行。</a:t>
            </a:r>
          </a:p>
        </p:txBody>
      </p:sp>
      <p:graphicFrame>
        <p:nvGraphicFramePr>
          <p:cNvPr id="1343" name="Shape 1343"/>
          <p:cNvGraphicFramePr/>
          <p:nvPr/>
        </p:nvGraphicFramePr>
        <p:xfrm>
          <a:off x="1331640" y="31409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{5E4B475E-4A8D-4BC2-8475-36A6BB122576}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Hello World!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10510:Super long sums</a:t>
            </a:r>
          </a:p>
        </p:txBody>
      </p:sp>
      <p:sp>
        <p:nvSpPr>
          <p:cNvPr id="1557" name="Shape 155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58" name="Shape 155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對兩個長度高達1,000,000位的整數做加法運算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n組測資，每一組含m個位數，接下來兩個數字交互出現。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相加之後的結果。</a:t>
            </a: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前面要補0</a:t>
            </a:r>
          </a:p>
        </p:txBody>
      </p:sp>
      <p:graphicFrame>
        <p:nvGraphicFramePr>
          <p:cNvPr id="1559" name="Shape 1559"/>
          <p:cNvGraphicFramePr/>
          <p:nvPr/>
        </p:nvGraphicFramePr>
        <p:xfrm>
          <a:off x="5220071" y="26246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{848D17A0-A078-497E-8518-6B09D93C4114}</a:tableStyleId>
              </a:tblPr>
              <a:tblGrid>
                <a:gridCol w="1665475"/>
                <a:gridCol w="18258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6847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6847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6 8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3 7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7 9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4750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470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10526: Product</a:t>
            </a:r>
          </a:p>
        </p:txBody>
      </p:sp>
      <p:sp>
        <p:nvSpPr>
          <p:cNvPr id="1565" name="Shape 156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66" name="Shape 156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問題為將X與Y相乘 (0&lt;=X,Y,&lt;=10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250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兩行一組，分別為X和Y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X與Y的相乘</a:t>
            </a:r>
          </a:p>
        </p:txBody>
      </p:sp>
      <p:graphicFrame>
        <p:nvGraphicFramePr>
          <p:cNvPr id="1567" name="Shape 1567"/>
          <p:cNvGraphicFramePr/>
          <p:nvPr/>
        </p:nvGraphicFramePr>
        <p:xfrm>
          <a:off x="1331640" y="30636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{9ADE1AD0-09D7-46F6-A62D-6FDAB34AB204}</a:tableStyleId>
              </a:tblPr>
              <a:tblGrid>
                <a:gridCol w="2755275"/>
                <a:gridCol w="27044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384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384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222222222222222222222222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444444444444444444444444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10532: Ones (題目有問題)</a:t>
            </a:r>
          </a:p>
        </p:txBody>
      </p:sp>
      <p:sp>
        <p:nvSpPr>
          <p:cNvPr id="1573" name="Shape 157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74" name="Shape 157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給一個整數 0 &lt;= n &lt;= 10000 不會被2或5整除，有一些數字會是n的倍數並且只由1所組成，請問最小由1組成的數字為何?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一個整數n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最少由幾個1所組成的數字為n的倍數</a:t>
            </a:r>
          </a:p>
        </p:txBody>
      </p:sp>
      <p:graphicFrame>
        <p:nvGraphicFramePr>
          <p:cNvPr id="1575" name="Shape 1575"/>
          <p:cNvGraphicFramePr/>
          <p:nvPr/>
        </p:nvGraphicFramePr>
        <p:xfrm>
          <a:off x="1259632" y="38111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{8B9E33FE-FAA3-456C-A399-AB617E7EE23C}</a:tableStyleId>
              </a:tblPr>
              <a:tblGrid>
                <a:gridCol w="1781725"/>
                <a:gridCol w="1942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384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384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9901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Shape 1580"/>
          <p:cNvSpPr txBox="1">
            <a:spLocks noGrp="1"/>
          </p:cNvSpPr>
          <p:nvPr>
            <p:ph type="title"/>
          </p:nvPr>
        </p:nvSpPr>
        <p:spPr>
          <a:xfrm>
            <a:off x="539552" y="274637"/>
            <a:ext cx="8604447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10548: Ocean Deep! Make it shallow!!</a:t>
            </a:r>
          </a:p>
        </p:txBody>
      </p:sp>
      <p:sp>
        <p:nvSpPr>
          <p:cNvPr id="1581" name="Shape 158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82" name="Shape 158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給一個很長的2進制數字(可能會有10000個位數)，檢查該數字是否可以被131071整除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2進制數字，以#結尾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若可以被131071整除，則輸出YES</a:t>
            </a: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#後面可能還有數字</a:t>
            </a:r>
          </a:p>
        </p:txBody>
      </p:sp>
      <p:graphicFrame>
        <p:nvGraphicFramePr>
          <p:cNvPr id="1583" name="Shape 1583"/>
          <p:cNvGraphicFramePr/>
          <p:nvPr/>
        </p:nvGraphicFramePr>
        <p:xfrm>
          <a:off x="1259632" y="33516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{C4AB4E62-DEE4-451F-93DE-7FEA7A6A56D5}</a:tableStyleId>
              </a:tblPr>
              <a:tblGrid>
                <a:gridCol w="1659475"/>
                <a:gridCol w="182457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0#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1010101#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YES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NO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10559: I Love Big Numbers !</a:t>
            </a:r>
          </a:p>
        </p:txBody>
      </p:sp>
      <p:sp>
        <p:nvSpPr>
          <p:cNvPr id="1589" name="Shape 158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90" name="Shape 159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日本女孩問機器人，你會算數學嗎? 機器人說會，女孩要機器人計算n!的結果再將每個位數加總，當n很大時，機器人就炸掉了，請幫他完成這個數學運算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數個整數n (n&lt;=1000)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n!之後各個位數加總的結果，不會超過整數範圍</a:t>
            </a:r>
          </a:p>
        </p:txBody>
      </p:sp>
      <p:graphicFrame>
        <p:nvGraphicFramePr>
          <p:cNvPr id="1591" name="Shape 1591"/>
          <p:cNvGraphicFramePr/>
          <p:nvPr/>
        </p:nvGraphicFramePr>
        <p:xfrm>
          <a:off x="1259632" y="457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{5A290A47-2F38-4C76-821D-D9E6A94748AD}</a:tableStyleId>
              </a:tblPr>
              <a:tblGrid>
                <a:gridCol w="1659475"/>
                <a:gridCol w="182457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60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100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288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648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10681: How many Fibs?</a:t>
            </a:r>
          </a:p>
        </p:txBody>
      </p:sp>
      <p:sp>
        <p:nvSpPr>
          <p:cNvPr id="1597" name="Shape 159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98" name="Shape 159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給兩個數字a和b，求有多少個費式數字介於[a, b]之間，包含a和b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給定a和b，兩個0結尾，a&lt;=b&lt;=10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a與b之間有多少個費式數字</a:t>
            </a: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這題的F1 = 1，F2 = 2</a:t>
            </a:r>
          </a:p>
        </p:txBody>
      </p:sp>
      <p:graphicFrame>
        <p:nvGraphicFramePr>
          <p:cNvPr id="1599" name="Shape 1599"/>
          <p:cNvGraphicFramePr/>
          <p:nvPr/>
        </p:nvGraphicFramePr>
        <p:xfrm>
          <a:off x="1259632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{A2A2B09E-F14E-4FA6-BB9F-02D78BE552E1}</a:tableStyleId>
              </a:tblPr>
              <a:tblGrid>
                <a:gridCol w="2336175"/>
                <a:gridCol w="182457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10 100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1234567890 9876543210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0 0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Shape 160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11026: Very Easy!!!</a:t>
            </a:r>
          </a:p>
        </p:txBody>
      </p:sp>
      <p:sp>
        <p:nvSpPr>
          <p:cNvPr id="1605" name="Shape 160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06" name="Shape 160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給定一個加總公式，求最終結果為何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兩個整數N與A(1&lt;=N&lt;=150  &amp; , 0&lt;=A&lt;=15)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運算結果 (大數字)</a:t>
            </a:r>
          </a:p>
        </p:txBody>
      </p:sp>
      <p:graphicFrame>
        <p:nvGraphicFramePr>
          <p:cNvPr id="1607" name="Shape 1607"/>
          <p:cNvGraphicFramePr/>
          <p:nvPr/>
        </p:nvGraphicFramePr>
        <p:xfrm>
          <a:off x="1259632" y="3068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{DDBD9159-C266-4925-B5D0-27AF8F89FEED}</a:tableStyleId>
              </a:tblPr>
              <a:tblGrid>
                <a:gridCol w="1659475"/>
                <a:gridCol w="182457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3 3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4 4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102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1252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11487: Fibonacci Numbers</a:t>
            </a:r>
          </a:p>
        </p:txBody>
      </p:sp>
      <p:sp>
        <p:nvSpPr>
          <p:cNvPr id="1613" name="Shape 161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14" name="Shape 161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問第n個費式數字為何，問題不會問超過1000位數的費式數字。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每組測資包含1個整數n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第n個費式數字為何</a:t>
            </a:r>
          </a:p>
        </p:txBody>
      </p:sp>
      <p:graphicFrame>
        <p:nvGraphicFramePr>
          <p:cNvPr id="1615" name="Shape 1615"/>
          <p:cNvGraphicFramePr/>
          <p:nvPr/>
        </p:nvGraphicFramePr>
        <p:xfrm>
          <a:off x="1259632" y="33516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{F62DF66F-4AD9-43C0-9A79-4576452DA730}</a:tableStyleId>
              </a:tblPr>
              <a:tblGrid>
                <a:gridCol w="1659475"/>
                <a:gridCol w="2390150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354224848179261915075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2008-18: 64-bit unsigned integers</a:t>
            </a:r>
          </a:p>
        </p:txBody>
      </p:sp>
      <p:sp>
        <p:nvSpPr>
          <p:cNvPr id="1621" name="Shape 162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22" name="Shape 162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給定兩個正整數n1與n2，求n1*2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+n2結果為何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每組測資包含兩個正整數n1與n2 (n1,n2&lt;=2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運算結果為何</a:t>
            </a:r>
          </a:p>
        </p:txBody>
      </p:sp>
      <p:graphicFrame>
        <p:nvGraphicFramePr>
          <p:cNvPr id="1623" name="Shape 1623"/>
          <p:cNvGraphicFramePr/>
          <p:nvPr/>
        </p:nvGraphicFramePr>
        <p:xfrm>
          <a:off x="1259632" y="3068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{69D0879C-A2C2-4F5C-A7AF-02696D3CCFF5}</a:tableStyleId>
              </a:tblPr>
              <a:tblGrid>
                <a:gridCol w="2336175"/>
                <a:gridCol w="228537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0 2003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1000 0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23283 276447232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4294967295 4294967295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2003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4294967296000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100000000000000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18446744073709551615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23561: Fibonacci Freeze</a:t>
            </a:r>
          </a:p>
        </p:txBody>
      </p:sp>
      <p:sp>
        <p:nvSpPr>
          <p:cNvPr id="1629" name="Shape 162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30" name="Shape 163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問第幾個費式數字為多少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第n個 (n&lt;=5000)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第n個費式數字值</a:t>
            </a:r>
          </a:p>
        </p:txBody>
      </p:sp>
      <p:graphicFrame>
        <p:nvGraphicFramePr>
          <p:cNvPr id="1631" name="Shape 1631"/>
          <p:cNvGraphicFramePr/>
          <p:nvPr/>
        </p:nvGraphicFramePr>
        <p:xfrm>
          <a:off x="1259632" y="3068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{36D9CB73-6B37-4C8F-9EFF-A86CB77BE638}</a:tableStyleId>
              </a:tblPr>
              <a:tblGrid>
                <a:gridCol w="1659475"/>
                <a:gridCol w="302832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11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Fibonacci number for 5 is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Fibonacci number for 7 is 13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Fibonacci number for 11 is 89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36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2008-16:Binary quicksort (Radix-exchange sort)</a:t>
            </a:r>
          </a:p>
        </p:txBody>
      </p:sp>
      <p:sp>
        <p:nvSpPr>
          <p:cNvPr id="1349" name="Shape 134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350" name="Shape 135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給定n個數字用大括號包起來，將這些數字由小到大排序。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每組測資包含n個數字，由一對大括號包起。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輸出n個數字由小到大的排序結果。</a:t>
            </a:r>
          </a:p>
        </p:txBody>
      </p:sp>
      <p:graphicFrame>
        <p:nvGraphicFramePr>
          <p:cNvPr id="1351" name="Shape 1351"/>
          <p:cNvGraphicFramePr/>
          <p:nvPr/>
        </p:nvGraphicFramePr>
        <p:xfrm>
          <a:off x="1259633" y="3348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{935D06BF-4717-4E1F-B628-03C620653506}</a:tableStyleId>
              </a:tblPr>
              <a:tblGrid>
                <a:gridCol w="3649150"/>
                <a:gridCol w="35516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{4294967295 777 2147483647 7 999999999 2147483648 7777777 77 88888888 4294967294}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7 77 777 7777777 88888888 999999999 2147483647 2147483648 4294967294 4294967295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Shape 163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1.3. 中位數</a:t>
            </a:r>
          </a:p>
        </p:txBody>
      </p:sp>
      <p:sp>
        <p:nvSpPr>
          <p:cNvPr id="1637" name="Shape 163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利用固定長度 n 陣列儲存數值 int[] num = new int[n];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利用Arrays.</a:t>
            </a:r>
            <a:r>
              <a:rPr lang="zh-TW" sz="2600" b="0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sort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(num)函數排序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 n 為基數 → 中位數 = num[n/2]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 n 為偶數 → 中位數 = num[n/2-1] 與 num[n/2]</a:t>
            </a: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38" name="Shape 163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10406: Vito's family</a:t>
            </a:r>
          </a:p>
        </p:txBody>
      </p:sp>
      <p:sp>
        <p:nvSpPr>
          <p:cNvPr id="1644" name="Shape 164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45" name="Shape 164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Vito時常要拜訪所有的親戚，他想要找一間離他們最近的房子，也就是說他希望從他的家到所有的親戚的家的距離的和為最小。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第一個整數代表多少組測試資料。每組測試資料一列，r（0 &lt; r &lt; 500），代表他親戚的數目。接下來的r個整數s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,......s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為這些親戚的門牌（0 &lt; 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&lt;30000）。注意：有些親戚的門牌號碼會相同。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對每一組測試資料，輸出從他的新家到所有的親戚的家的距離的和為最小為多少。</a:t>
            </a: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646" name="Shape 1646"/>
          <p:cNvGraphicFramePr/>
          <p:nvPr/>
        </p:nvGraphicFramePr>
        <p:xfrm>
          <a:off x="1324367" y="53012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{E5589E34-A793-4BC8-AF44-81B51AF69E45}</a:tableStyleId>
              </a:tblPr>
              <a:tblGrid>
                <a:gridCol w="1659475"/>
                <a:gridCol w="182457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3 2 4 6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10409: A min-summer night's dream</a:t>
            </a:r>
          </a:p>
        </p:txBody>
      </p:sp>
      <p:sp>
        <p:nvSpPr>
          <p:cNvPr id="1652" name="Shape 165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53" name="Shape 165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假如數字列為（X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… , 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） 他必須找到一個整數 A（A 就是他密碼鎖的密碼）使得（ |X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-A| + |X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-A| + … … + |X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-A|）為最小。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多組測資。以 n（0 &lt; n &lt;= 1000000）開始，n 代表數字個數。接下來 n 個數字， 0 到 65536。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對每一組測資輸出一列。這一列有3個數字。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A最小的可能值為多少。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有多少個數字和 A 有相同</a:t>
            </a:r>
            <a:b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能滿足上述的條件者。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A可能有多少種可能的</a:t>
            </a:r>
            <a:b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不同值。</a:t>
            </a:r>
          </a:p>
          <a:p>
            <a:endParaRPr lang="zh-TW" sz="24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654" name="Shape 1654"/>
          <p:cNvGraphicFramePr/>
          <p:nvPr/>
        </p:nvGraphicFramePr>
        <p:xfrm>
          <a:off x="5364087" y="4081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{FFD69F91-C66C-49BD-B54E-A001F7BB679D}</a:tableStyleId>
              </a:tblPr>
              <a:tblGrid>
                <a:gridCol w="1659475"/>
                <a:gridCol w="182457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2 2 1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1.4. 質數與因數</a:t>
            </a:r>
          </a:p>
        </p:txBody>
      </p:sp>
      <p:sp>
        <p:nvSpPr>
          <p:cNvPr id="1660" name="Shape 166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61" name="Shape 166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質數檢查函數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isPrime(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 &lt; 2)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i=2; i*i&lt;=n; i++)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if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 % i == 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	return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return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zh-TW" sz="24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1.4. 質數與因數 (cont.)</a:t>
            </a:r>
          </a:p>
        </p:txBody>
      </p:sp>
      <p:sp>
        <p:nvSpPr>
          <p:cNvPr id="1667" name="Shape 166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68" name="Shape 166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質因數分解函數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primeFactor(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i=2; i*i&lt;=n; i++)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 % i == 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 /= i;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System.</a:t>
            </a:r>
            <a:r>
              <a:rPr lang="zh-TW" sz="2400" b="1" i="0" u="none" strike="noStrike" cap="none" baseline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.print(i+</a:t>
            </a:r>
            <a:r>
              <a:rPr lang="zh-TW" sz="2400" b="1" i="0" u="none" strike="noStrike" cap="none" baseline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400" b="1" i="0" u="none" strike="noStrike" cap="none" baseline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 &gt; 1)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</a:t>
            </a:r>
            <a:r>
              <a:rPr lang="zh-TW" sz="2400" b="1" i="0" u="none" strike="noStrike" cap="none" baseline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.print(n);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4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zh-TW" sz="24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Shape 167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1.4. 質數與因數 (cont.)</a:t>
            </a:r>
          </a:p>
        </p:txBody>
      </p:sp>
      <p:sp>
        <p:nvSpPr>
          <p:cNvPr id="1674" name="Shape 167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75" name="Shape 167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最大公因數 (GCD)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8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zh-TW" sz="28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8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zh-TW" sz="28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28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GCD(</a:t>
            </a:r>
            <a:r>
              <a:rPr lang="zh-TW" sz="28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zh-TW" sz="24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zh-TW" sz="28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== 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zh-TW" sz="28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m;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zh-TW" sz="28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zh-TW" sz="28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GCD(n, m % n); 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最小公倍數 (LCM) = </a:t>
            </a:r>
            <a:r>
              <a:rPr lang="zh-TW" sz="2600" b="1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× n / GCD(m, n)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10421: All You Need Is Love</a:t>
            </a:r>
          </a:p>
        </p:txBody>
      </p:sp>
      <p:sp>
        <p:nvSpPr>
          <p:cNvPr id="1681" name="Shape 168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82" name="Shape 168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給2個二進位數字S1與S2，想知道是否存在1個長度為2以上二進位數字L，使得S1與S2一直減L最後為0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每組測資包含兩個二進位數字S1與S2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若可以找到長度大於2的L，則輸出” All you need is love!”，否則輸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出” Love is not all you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need!”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是否互質</a:t>
            </a:r>
          </a:p>
        </p:txBody>
      </p:sp>
      <p:graphicFrame>
        <p:nvGraphicFramePr>
          <p:cNvPr id="1683" name="Shape 1683"/>
          <p:cNvGraphicFramePr/>
          <p:nvPr/>
        </p:nvGraphicFramePr>
        <p:xfrm>
          <a:off x="4308919" y="3284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{A6D5EFE4-2734-4240-B872-31F78338F3ED}</a:tableStyleId>
              </a:tblPr>
              <a:tblGrid>
                <a:gridCol w="1718825"/>
                <a:gridCol w="29367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11001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111111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#1: All you need is love!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#2: Love is not all you need!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#3: Love is not all you need!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#4: All you need is love!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#5: All you need is love!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10428: Simply Emirp</a:t>
            </a:r>
          </a:p>
        </p:txBody>
      </p:sp>
      <p:sp>
        <p:nvSpPr>
          <p:cNvPr id="1689" name="Shape 168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90" name="Shape 169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若一個質數，反轉過來之後也是質數則稱作Emirp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讀到檔案結尾的數字N，1 &lt; N &lt; 1000000.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對於每個數字 N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如果 N 不是質數 →  "</a:t>
            </a:r>
            <a:r>
              <a:rPr lang="zh-TW" sz="2400" b="1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not prime.“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如果 N 是質數但反轉不是 →  "</a:t>
            </a:r>
            <a:r>
              <a:rPr lang="zh-TW" sz="2400" b="1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prime.“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如果 N 與反轉之後都是質數 → "</a:t>
            </a:r>
            <a:r>
              <a:rPr lang="zh-TW" sz="2400" b="1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emirp.“</a:t>
            </a:r>
          </a:p>
          <a:p>
            <a:pPr marL="502919" marR="0" lvl="0" indent="-464819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當 N 的反轉還是 N 時，N 只是 prime</a:t>
            </a:r>
          </a:p>
        </p:txBody>
      </p:sp>
      <p:graphicFrame>
        <p:nvGraphicFramePr>
          <p:cNvPr id="1691" name="Shape 1691"/>
          <p:cNvGraphicFramePr/>
          <p:nvPr/>
        </p:nvGraphicFramePr>
        <p:xfrm>
          <a:off x="1331640" y="4692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{F6C6D909-C1AD-40AB-9F43-5BC327D8DD95}</a:tableStyleId>
              </a:tblPr>
              <a:tblGrid>
                <a:gridCol w="3048000"/>
                <a:gridCol w="30480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199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 is emirp.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 is not prime.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19 is prime.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179 is emirp.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199 is emirp.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10450: Count the factors</a:t>
            </a:r>
          </a:p>
        </p:txBody>
      </p:sp>
      <p:sp>
        <p:nvSpPr>
          <p:cNvPr id="1697" name="Shape 169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98" name="Shape 169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給定一個正整數，計算該數有多少個不同的質因數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每組測資包含一個正整數n (&lt;= 1,000,000)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n存在幾個不同的質因數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解法: 標準質因數分解</a:t>
            </a:r>
          </a:p>
        </p:txBody>
      </p:sp>
      <p:graphicFrame>
        <p:nvGraphicFramePr>
          <p:cNvPr id="1699" name="Shape 1699"/>
          <p:cNvGraphicFramePr/>
          <p:nvPr/>
        </p:nvGraphicFramePr>
        <p:xfrm>
          <a:off x="1331640" y="3334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{FF72E109-8E32-4929-90CB-EFC327A0FA6C}</a:tableStyleId>
              </a:tblPr>
              <a:tblGrid>
                <a:gridCol w="1711225"/>
                <a:gridCol w="18715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289384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930887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692778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636916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747794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238336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885387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760493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516650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641422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289384 :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930887 :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692778 :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636916 :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747794 :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238336 :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885387 :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760493 :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516650 :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641422 : 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10502: Product of digits</a:t>
            </a:r>
          </a:p>
        </p:txBody>
      </p:sp>
      <p:sp>
        <p:nvSpPr>
          <p:cNvPr id="1705" name="Shape 170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06" name="Shape 170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 N ，找一個最小的自然數 Q ，使得 Q 的每一個位數相乘剛好等於 N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第一個數字 n 代表幾組測資，接下來 n 個正整數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最小自然數 Q ，若找不到時印出 -1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從 9 開始往下因數分解，再把答案反轉</a:t>
            </a:r>
          </a:p>
        </p:txBody>
      </p:sp>
      <p:graphicFrame>
        <p:nvGraphicFramePr>
          <p:cNvPr id="1707" name="Shape 1707"/>
          <p:cNvGraphicFramePr/>
          <p:nvPr/>
        </p:nvGraphicFramePr>
        <p:xfrm>
          <a:off x="1334059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{F2B06241-D7C2-49DA-A906-2CDA14AA8B2F}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123456789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10407: Hashmat The Brave Warrior</a:t>
            </a:r>
          </a:p>
        </p:txBody>
      </p:sp>
      <p:sp>
        <p:nvSpPr>
          <p:cNvPr id="1357" name="Shape 135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Hashmat是一個勇敢的將領，在打仗之前他會計算己方與敵方士兵的數目差距，來決定是要開打或不開打。Hashmat的士兵數絕不會比敵人的士兵數大。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每組測試資料1列，有2個整數，代表Hashmat及敵人的士兵數或反之。這些數不會超過2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對每組測試資料請輸出Hashmat與敵人士兵數目的差（正數）。</a:t>
            </a:r>
          </a:p>
        </p:txBody>
      </p:sp>
      <p:graphicFrame>
        <p:nvGraphicFramePr>
          <p:cNvPr id="1359" name="Shape 1359"/>
          <p:cNvGraphicFramePr/>
          <p:nvPr/>
        </p:nvGraphicFramePr>
        <p:xfrm>
          <a:off x="1331640" y="4581128"/>
          <a:ext cx="3399925" cy="1043940"/>
        </p:xfrm>
        <a:graphic>
          <a:graphicData uri="http://schemas.openxmlformats.org/drawingml/2006/table">
            <a:tbl>
              <a:tblPr>
                <a:noFill/>
                <a:tableStyleId>{BA1F98FB-A98F-4D3D-BBD7-FBD25042AD36}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10 12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10 14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100 200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Shape 171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10535: Prime Distance</a:t>
            </a:r>
          </a:p>
        </p:txBody>
      </p:sp>
      <p:sp>
        <p:nvSpPr>
          <p:cNvPr id="1713" name="Shape 171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14" name="Shape 171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給定兩個數字 L 與 U，求L至U這段區間中，最靠近的相鄰質數與最遠的相鄰質數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 與 U，讀到檔案結尾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若L與U之間沒有質數，輸出” There are no adjacent primes.”，不然就把最近的相鄰質數與最遠的相鄰質數印出</a:t>
            </a:r>
          </a:p>
        </p:txBody>
      </p:sp>
      <p:graphicFrame>
        <p:nvGraphicFramePr>
          <p:cNvPr id="1715" name="Shape 1715"/>
          <p:cNvGraphicFramePr/>
          <p:nvPr/>
        </p:nvGraphicFramePr>
        <p:xfrm>
          <a:off x="1331640" y="414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{78D3F1CF-0CCB-4D5A-8C69-79691F22377C}</a:tableStyleId>
              </a:tblPr>
              <a:tblGrid>
                <a:gridCol w="1711225"/>
                <a:gridCol w="32909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14 17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2,3 are closest, 7,11 are most distant.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There are no adjacent primes.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10557: Prime Time</a:t>
            </a:r>
          </a:p>
        </p:txBody>
      </p:sp>
      <p:sp>
        <p:nvSpPr>
          <p:cNvPr id="1721" name="Shape 172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22" name="Shape 172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數學家尤拉發現 n^2+n+41 可以產生質數，但後人發現當 n=40 時，結果為1681 = 41 * 41，但這個公式還是可以產生大多數的質數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給定 n 值的範圍 a 和 b (0~10,000)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包含a b 的範圍 n 值，可以使結果為質數的比例，印到小數第二位</a:t>
            </a:r>
          </a:p>
        </p:txBody>
      </p:sp>
      <p:graphicFrame>
        <p:nvGraphicFramePr>
          <p:cNvPr id="1723" name="Shape 1723"/>
          <p:cNvGraphicFramePr/>
          <p:nvPr/>
        </p:nvGraphicFramePr>
        <p:xfrm>
          <a:off x="1331640" y="414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{1FAD6C15-E44C-479E-AA85-F194248F3429}</a:tableStyleId>
              </a:tblPr>
              <a:tblGrid>
                <a:gridCol w="1711225"/>
                <a:gridCol w="32909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0 39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0 40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39 40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1423 2222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100.00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97.56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50.00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44.13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Shape 172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11018: Simple division</a:t>
            </a:r>
          </a:p>
        </p:txBody>
      </p:sp>
      <p:sp>
        <p:nvSpPr>
          <p:cNvPr id="1729" name="Shape 172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30" name="Shape 173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給定一連串的數字，找一個最大的整數，可使這些數字的餘數相同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一列代表一連串的數字，以0結尾，最後的0代表檔案結束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最大可以使這些數字同餘的整數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將所有數字減去最小值之後，找共同GCD</a:t>
            </a:r>
          </a:p>
        </p:txBody>
      </p:sp>
      <p:graphicFrame>
        <p:nvGraphicFramePr>
          <p:cNvPr id="1731" name="Shape 1731"/>
          <p:cNvGraphicFramePr/>
          <p:nvPr/>
        </p:nvGraphicFramePr>
        <p:xfrm>
          <a:off x="1334059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{A9B7BC98-5CE7-46B3-89E4-BBB37A7B1D35}</a:tableStyleId>
              </a:tblPr>
              <a:tblGrid>
                <a:gridCol w="206947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701 1059 1417 2312 0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14 23 17 32 122 0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14 -22 17 -31 -124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Shape 173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11028: Digit Primes</a:t>
            </a:r>
          </a:p>
        </p:txBody>
      </p:sp>
      <p:sp>
        <p:nvSpPr>
          <p:cNvPr id="1737" name="Shape 173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38" name="Shape 173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一個正整數，如果本身為質數且此數字的每個位數總和也為質數的話，此數被稱為Digit Prime。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每組測資包含兩個數字t1與t2 (0~10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包含t1與t2之間，存在多少個Digit Primes。</a:t>
            </a:r>
          </a:p>
        </p:txBody>
      </p:sp>
      <p:graphicFrame>
        <p:nvGraphicFramePr>
          <p:cNvPr id="1739" name="Shape 1739"/>
          <p:cNvGraphicFramePr/>
          <p:nvPr/>
        </p:nvGraphicFramePr>
        <p:xfrm>
          <a:off x="1259632" y="3356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{132812F6-3476-4C0D-B8DD-42DC19383F2D}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10 20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100 10000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576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11030: Dead Fraction</a:t>
            </a:r>
          </a:p>
        </p:txBody>
      </p:sp>
      <p:sp>
        <p:nvSpPr>
          <p:cNvPr id="1745" name="Shape 174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46" name="Shape 174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將循環小數轉換為分數。例如，0.3333…標記為0.3…，表示為分數是1/3。如果循環的部分有多種情形，則轉換為分母最小者。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一列資料為一個循環小數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循環小數對應之分數</a:t>
            </a:r>
          </a:p>
        </p:txBody>
      </p:sp>
      <p:graphicFrame>
        <p:nvGraphicFramePr>
          <p:cNvPr id="1747" name="Shape 1747"/>
          <p:cNvGraphicFramePr/>
          <p:nvPr/>
        </p:nvGraphicFramePr>
        <p:xfrm>
          <a:off x="1334059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{DEE62561-20B8-409A-95EE-CABC1FA1FF54}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0.2...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0.20...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0.474612399...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2/9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1/5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1186531/2500000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748" name="Shape 1748"/>
          <p:cNvSpPr txBox="1"/>
          <p:nvPr/>
        </p:nvSpPr>
        <p:spPr>
          <a:xfrm>
            <a:off x="5716660" y="4149080"/>
            <a:ext cx="2239716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0.238…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(238-0) / 999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(238-2) / 990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(238-23) / 900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Shape 175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11076: GCD</a:t>
            </a:r>
          </a:p>
        </p:txBody>
      </p:sp>
      <p:sp>
        <p:nvSpPr>
          <p:cNvPr id="1754" name="Shape 175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55" name="Shape 175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給定一整數N，求出由1至N任兩數所有組合的最大公因數之總和G。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一整數N (1-500)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題目GCD總和公式之結果</a:t>
            </a:r>
          </a:p>
        </p:txBody>
      </p:sp>
      <p:graphicFrame>
        <p:nvGraphicFramePr>
          <p:cNvPr id="1756" name="Shape 1756"/>
          <p:cNvGraphicFramePr/>
          <p:nvPr/>
        </p:nvGraphicFramePr>
        <p:xfrm>
          <a:off x="1334059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{34CDE7AC-A4ED-4D24-A7C6-B2EAF5A0D69A}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13015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442011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Shape 17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2008-04: Greatest common divisor</a:t>
            </a:r>
          </a:p>
        </p:txBody>
      </p:sp>
      <p:sp>
        <p:nvSpPr>
          <p:cNvPr id="1762" name="Shape 176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63" name="Shape 176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給定兩個整數a與b，求a與b之最大公因數。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兩個整數a與b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a與b之最大公因數</a:t>
            </a:r>
          </a:p>
        </p:txBody>
      </p:sp>
      <p:graphicFrame>
        <p:nvGraphicFramePr>
          <p:cNvPr id="1764" name="Shape 1764"/>
          <p:cNvGraphicFramePr/>
          <p:nvPr/>
        </p:nvGraphicFramePr>
        <p:xfrm>
          <a:off x="1334059" y="2996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{43A55276-137D-4723-9557-E1E8955C41FC}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4 6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3: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4: 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Shape 176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2008-08: Prime factorization</a:t>
            </a:r>
          </a:p>
        </p:txBody>
      </p:sp>
      <p:sp>
        <p:nvSpPr>
          <p:cNvPr id="1770" name="Shape 177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71" name="Shape 177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給定一個正整數n，列出n的質因數分別有幾個，並且求n有幾個因數與因數的總和為何。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一個正整數n (2~2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列出n的質因數分別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有幾個，並且求n有幾個因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數與因數的總和為何</a:t>
            </a:r>
          </a:p>
        </p:txBody>
      </p:sp>
      <p:graphicFrame>
        <p:nvGraphicFramePr>
          <p:cNvPr id="1772" name="Shape 1772"/>
          <p:cNvGraphicFramePr/>
          <p:nvPr/>
        </p:nvGraphicFramePr>
        <p:xfrm>
          <a:off x="5364087" y="29249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{147A050D-230E-4A3D-8078-AA20C79B5F92}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14612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547114163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(2,2)(3,1)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===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(2,2)(13,1)(281,1)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27636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===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(2333,1)(234511,1)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547351008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===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Shape 177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2008-14: Prime factorization of n!</a:t>
            </a:r>
          </a:p>
        </p:txBody>
      </p:sp>
      <p:sp>
        <p:nvSpPr>
          <p:cNvPr id="1778" name="Shape 177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79" name="Shape 177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給定一個正整數n，計算n!的質因數分別有幾個，並且由2開始列出所有質因數的次方項。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一個正整數n (1~5000)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列出n的質因數分別有幾個</a:t>
            </a:r>
          </a:p>
        </p:txBody>
      </p:sp>
      <p:graphicFrame>
        <p:nvGraphicFramePr>
          <p:cNvPr id="1780" name="Shape 1780"/>
          <p:cNvGraphicFramePr/>
          <p:nvPr/>
        </p:nvGraphicFramePr>
        <p:xfrm>
          <a:off x="827583" y="3526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{960208F0-EE0C-4CFE-B51C-B076DE496930}</a:tableStyleId>
              </a:tblPr>
              <a:tblGrid>
                <a:gridCol w="1718825"/>
                <a:gridCol w="60255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25! = (22 10 6 3 2 1 1 1 1)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500! = (494 247 124 82 49 40 30 27 21 17 16 13 12 11 10 9 8 8 7 7 6 6 6 5 5 4 4 4 4 4 3 3 3 3 3 3 3 3 2 2 2 2 2 2 2 2 2 2 2 2 2 2 2 1 1 1 1 1 1 1 1 1 1 1 1 1 1 1 1 1 1 1 1 1 1 1 1 1 1 1 1 1 1 1 1 1 1 1 1 1 1 1 1 1 1)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Shape 178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22161: Euclid Problem</a:t>
            </a:r>
          </a:p>
        </p:txBody>
      </p:sp>
      <p:sp>
        <p:nvSpPr>
          <p:cNvPr id="1786" name="Shape 178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87" name="Shape 178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根據歐幾里得輾轉相除法，任何兩個正整數A和B皆存在整數X和Y，使AX+BY=D成立，D為A與B之最大公因數。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正整數A與B (&lt;1,000,000,001)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找出滿足條件的X與Y，若包含多組解時，以|X|+|Y|最小化為優先，再考慮X&lt;=Y的條件，同時輸出GCD為何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模擬輾轉相除法，當B=0時，將A與B的系數令為1與0，接著遞迴回去，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將Y設定給X，再計算Y的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正確系數即可</a:t>
            </a:r>
          </a:p>
        </p:txBody>
      </p:sp>
      <p:graphicFrame>
        <p:nvGraphicFramePr>
          <p:cNvPr id="1788" name="Shape 1788"/>
          <p:cNvGraphicFramePr/>
          <p:nvPr/>
        </p:nvGraphicFramePr>
        <p:xfrm>
          <a:off x="5076055" y="53732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{F8562F21-55FB-45D4-A877-8F2F5E89E7EE}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17 17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408 126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-1 1 2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0 1 17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-4 13 6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10470: Relational Operators</a:t>
            </a:r>
          </a:p>
        </p:txBody>
      </p:sp>
      <p:sp>
        <p:nvSpPr>
          <p:cNvPr id="1365" name="Shape 136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366" name="Shape 136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給兩個數字，判斷其關係為大於、小於還是等於。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每組測試包含兩個數字a, b (|a|,|b|&lt;1,000,000,001)。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判斷a與b之間的關係為大於、小於還是等於。</a:t>
            </a:r>
          </a:p>
        </p:txBody>
      </p:sp>
      <p:graphicFrame>
        <p:nvGraphicFramePr>
          <p:cNvPr id="1367" name="Shape 1367"/>
          <p:cNvGraphicFramePr/>
          <p:nvPr/>
        </p:nvGraphicFramePr>
        <p:xfrm>
          <a:off x="1331640" y="3717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{C0DC6BDD-C613-4187-82D3-B5CCC6746C06}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10 20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10 10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&lt;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&gt;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=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Shape 179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23571: Smith Numbers</a:t>
            </a:r>
          </a:p>
        </p:txBody>
      </p:sp>
      <p:sp>
        <p:nvSpPr>
          <p:cNvPr id="1794" name="Shape 179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795" name="Shape 179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史密茲數字的定義為 “某個數字 s 的位數總和” 等於 “s因數分解後，各個質因數的位數總和” ，例如4937775就是個史密茲數字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 n (n&lt;=10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求比 n 大的最小史密茲數字 (要比 n 大)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質因數分解與質數檢查寫法類似</a:t>
            </a:r>
          </a:p>
        </p:txBody>
      </p:sp>
      <p:graphicFrame>
        <p:nvGraphicFramePr>
          <p:cNvPr id="1796" name="Shape 1796"/>
          <p:cNvGraphicFramePr/>
          <p:nvPr/>
        </p:nvGraphicFramePr>
        <p:xfrm>
          <a:off x="1284312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{36C96230-8485-4513-9362-35C9A81A5869}</a:tableStyleId>
              </a:tblPr>
              <a:tblGrid>
                <a:gridCol w="1709300"/>
                <a:gridCol w="18696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6847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6847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4937774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456456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4937775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456502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Shape 180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24681: Perfection</a:t>
            </a:r>
          </a:p>
        </p:txBody>
      </p:sp>
      <p:sp>
        <p:nvSpPr>
          <p:cNvPr id="1802" name="Shape 180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03" name="Shape 180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一個正整數N，若小於此數之所有因數和S等於N時，此數被稱為完美數(PERFECT)，S小於N時，印出”DEFICIENT”，S大於N時，印出”ABUNDANT”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給定一個正整數 N (n&lt;=60,000)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判斷N的結果</a:t>
            </a:r>
          </a:p>
        </p:txBody>
      </p:sp>
      <p:graphicFrame>
        <p:nvGraphicFramePr>
          <p:cNvPr id="1804" name="Shape 1804"/>
          <p:cNvGraphicFramePr/>
          <p:nvPr/>
        </p:nvGraphicFramePr>
        <p:xfrm>
          <a:off x="1284312" y="37394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{69F014B4-512E-42E9-B9CB-FD0D915D78EC}</a:tableStyleId>
              </a:tblPr>
              <a:tblGrid>
                <a:gridCol w="2482225"/>
                <a:gridCol w="23187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6847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6847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15 28 6 56 60000 22 496 0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PERFECTION OUTPUT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   15 DEFICIENT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   28 PERFECT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    6 PERFECT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   56 ABUNDANT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60000 ABUNDANT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   22 DEFICIENT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  496 PERFECT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END OF OUTPUT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Shape 180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1.5. 日曆</a:t>
            </a:r>
          </a:p>
        </p:txBody>
      </p:sp>
      <p:sp>
        <p:nvSpPr>
          <p:cNvPr id="1810" name="Shape 181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Calendar t = Calendar.getInstance();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25000"/>
              <a:buFont typeface="Courier New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t.set(year, month-1, day);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Shape 181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22801: Doom's Day Algorithm</a:t>
            </a:r>
          </a:p>
        </p:txBody>
      </p:sp>
      <p:sp>
        <p:nvSpPr>
          <p:cNvPr id="1817" name="Shape 181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18" name="Shape 181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給定2011年的某個月份M與日期D，求這一天是禮拜幾。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兩整數M與D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這一天為禮拜幾</a:t>
            </a:r>
          </a:p>
        </p:txBody>
      </p:sp>
      <p:graphicFrame>
        <p:nvGraphicFramePr>
          <p:cNvPr id="1819" name="Shape 1819"/>
          <p:cNvGraphicFramePr/>
          <p:nvPr/>
        </p:nvGraphicFramePr>
        <p:xfrm>
          <a:off x="1334059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{C1592F75-3903-4925-ACED-8E72A4E4770C}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5 26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12 25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12 31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Thursday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Monday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Tuesday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Thursday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Monday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Tuesday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Sunday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Saturday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Shape 18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1.6. 機率</a:t>
            </a:r>
          </a:p>
        </p:txBody>
      </p:sp>
      <p:sp>
        <p:nvSpPr>
          <p:cNvPr id="1825" name="Shape 182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26" name="Shape 182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10408: What is the Probability?</a:t>
            </a:r>
          </a:p>
        </p:txBody>
      </p:sp>
      <p:sp>
        <p:nvSpPr>
          <p:cNvPr id="1832" name="Shape 183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33" name="Shape 183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N個人輪流進行骰子遊戲，骰出某個數字的人獲勝，問第I個人獲勝的機率為多少。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每組測資包含遊戲人數N，骰出某個數字的機率P與問題中的第I個人獲勝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第I個人獲勝的機率，印到小數第四位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第I個人獲勝的機率為</a:t>
            </a:r>
          </a:p>
        </p:txBody>
      </p:sp>
      <p:graphicFrame>
        <p:nvGraphicFramePr>
          <p:cNvPr id="1834" name="Shape 1834"/>
          <p:cNvGraphicFramePr/>
          <p:nvPr/>
        </p:nvGraphicFramePr>
        <p:xfrm>
          <a:off x="5294500" y="53012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{58214CF3-4B33-4C6F-AB93-1A34C7F3ADEC}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2 0.166666 1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2 0.166666 2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0.5455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0.4545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1.7. 特殊公式</a:t>
            </a:r>
          </a:p>
        </p:txBody>
      </p: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公式推導: 此類型題目通常很簡單但又會timeout</a:t>
            </a:r>
          </a:p>
          <a:p>
            <a:pPr marL="548640" marR="0" lvl="1" indent="-231140" algn="l" rtl="0">
              <a:spcBef>
                <a:spcPts val="370"/>
              </a:spcBef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數學歸納法: 通常會將數字從1代到100，將答案全部印出，找出其規律性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10416: Last Digit</a:t>
            </a:r>
          </a:p>
        </p:txBody>
      </p:sp>
      <p:sp>
        <p:nvSpPr>
          <p:cNvPr id="1847" name="Shape 184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48" name="Shape 184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給定一個數字N，求1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+…+N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的最後一個位數為何。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每組測資包含一個N值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求最後一個位數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N每隔100，結果將循環一次</a:t>
            </a:r>
          </a:p>
        </p:txBody>
      </p:sp>
      <p:graphicFrame>
        <p:nvGraphicFramePr>
          <p:cNvPr id="1849" name="Shape 1849"/>
          <p:cNvGraphicFramePr/>
          <p:nvPr/>
        </p:nvGraphicFramePr>
        <p:xfrm>
          <a:off x="1331640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{DD4B4FC0-D267-47EC-84AB-6134E222D1F2}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10427: Modular Fibonacci</a:t>
            </a:r>
          </a:p>
        </p:txBody>
      </p:sp>
      <p:sp>
        <p:nvSpPr>
          <p:cNvPr id="1855" name="Shape 185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56" name="Shape 185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8050088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給定兩個整數n與m，求第n個費式數字 mod 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之結果。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每組測資包含n與m (n:0~2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-1，m: 0~19)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求Fn mod 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之結果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採用矩陣快速求費式數字法</a:t>
            </a:r>
          </a:p>
        </p:txBody>
      </p:sp>
      <p:graphicFrame>
        <p:nvGraphicFramePr>
          <p:cNvPr id="1857" name="Shape 1857"/>
          <p:cNvGraphicFramePr/>
          <p:nvPr/>
        </p:nvGraphicFramePr>
        <p:xfrm>
          <a:off x="1331640" y="5013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{32801D81-5278-4398-8553-73664AE48E11}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11 7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11 6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1.8. 座標幾何</a:t>
            </a:r>
          </a:p>
        </p:txBody>
      </p:sp>
      <p:sp>
        <p:nvSpPr>
          <p:cNvPr id="1863" name="Shape 186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64" name="Shape 186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Shape 137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2008-11: Radix conversion</a:t>
            </a:r>
          </a:p>
        </p:txBody>
      </p:sp>
      <p:sp>
        <p:nvSpPr>
          <p:cNvPr id="1373" name="Shape 137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374" name="Shape 137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給定一個數字，轉換成b進位輸出。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每組測試包含兩個數字n與b (0&lt;=n&lt;=2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，2&lt;=b&lt;=36)。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輸出b進位的n值結果。</a:t>
            </a:r>
          </a:p>
        </p:txBody>
      </p:sp>
      <p:graphicFrame>
        <p:nvGraphicFramePr>
          <p:cNvPr id="1375" name="Shape 1375"/>
          <p:cNvGraphicFramePr/>
          <p:nvPr/>
        </p:nvGraphicFramePr>
        <p:xfrm>
          <a:off x="133164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{8CA3DCCC-3541-4F5A-99B7-761985BC3B19}</a:tableStyleId>
              </a:tblPr>
              <a:tblGrid>
                <a:gridCol w="1619800"/>
                <a:gridCol w="34379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4294967295 16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4294967295 36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1867590395 2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1867590395 8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FFFFFFFF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1Z141Z3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1101111010100010010101011111011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15724225373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Shape 186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10422: Is This Integration ?</a:t>
            </a:r>
          </a:p>
        </p:txBody>
      </p:sp>
      <p:sp>
        <p:nvSpPr>
          <p:cNvPr id="1870" name="Shape 187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71" name="Shape 187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在一個邊長為a的正方形中，以4個角為圓心畫出4個扇形(如題目所示)，將正方形劃分成許多不同的區域，計算三種區域的面積總和。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每組測資包含正方形邊長a (0~10,000)。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三種區域的面積總和 (1) 正中央的斜線區域、(2) 4個子彈形狀的點區域、(3) 剩餘區域。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此圖存在正方形、1/4圓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、1/6圓與正三角形</a:t>
            </a:r>
          </a:p>
        </p:txBody>
      </p:sp>
      <p:graphicFrame>
        <p:nvGraphicFramePr>
          <p:cNvPr id="1872" name="Shape 1872"/>
          <p:cNvGraphicFramePr/>
          <p:nvPr/>
        </p:nvGraphicFramePr>
        <p:xfrm>
          <a:off x="1319767" y="53133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{29807364-A81F-4A99-90DB-20A2E1A32FE2}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0.003 0.005 0.002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0.013 0.020 0.007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0.028 0.046 0.016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873" name="Shape 1873"/>
          <p:cNvSpPr/>
          <p:nvPr/>
        </p:nvSpPr>
        <p:spPr>
          <a:xfrm>
            <a:off x="6084167" y="4032448"/>
            <a:ext cx="2764341" cy="27809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Shape 187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10424: Satellites</a:t>
            </a:r>
          </a:p>
        </p:txBody>
      </p:sp>
      <p:sp>
        <p:nvSpPr>
          <p:cNvPr id="1879" name="Shape 187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80" name="Shape 188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地球半徑為6440km，衛星距離地球表面s，衛星等距離以地心為中心繞行，當繞行夾角為a時，衛星前後位置的直線距離與弧線距離分別為何。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每組測資包含衛星高度s、繞行夾角a與繞行夾角單位，分為”deg”和”min”。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求衛星前後位置的直線距離與弧線距離。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1 deg = 60 min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利用sin函數計算直線距離</a:t>
            </a:r>
          </a:p>
        </p:txBody>
      </p:sp>
      <p:graphicFrame>
        <p:nvGraphicFramePr>
          <p:cNvPr id="1881" name="Shape 1881"/>
          <p:cNvGraphicFramePr/>
          <p:nvPr/>
        </p:nvGraphicFramePr>
        <p:xfrm>
          <a:off x="1319767" y="5013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{264B2885-39E9-4811-B916-0F6E316B03A8}</a:tableStyleId>
              </a:tblPr>
              <a:tblGrid>
                <a:gridCol w="1718825"/>
                <a:gridCol w="24695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500 30 deg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700 60 min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200 45 deg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3633.775503 3592.408346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124.616509 124.614927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5215.043805 5082.035982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882" name="Shape 1882"/>
          <p:cNvSpPr/>
          <p:nvPr/>
        </p:nvSpPr>
        <p:spPr>
          <a:xfrm>
            <a:off x="6228183" y="4077071"/>
            <a:ext cx="2664296" cy="26642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Shape 188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10447: Can You Solve It?</a:t>
            </a:r>
          </a:p>
        </p:txBody>
      </p:sp>
      <p:sp>
        <p:nvSpPr>
          <p:cNvPr id="1888" name="Shape 188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89" name="Shape 188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如題目座標圖所示，給定一個起點座標和一個終點座標，請依據此圖的路徑計算所需要行走步數。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每組測資包含一個起點座標和一個終點座標。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計算所需要行走步數。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每一層的移動總數形成等差級數</a:t>
            </a:r>
          </a:p>
        </p:txBody>
      </p:sp>
      <p:graphicFrame>
        <p:nvGraphicFramePr>
          <p:cNvPr id="1890" name="Shape 1890"/>
          <p:cNvGraphicFramePr/>
          <p:nvPr/>
        </p:nvGraphicFramePr>
        <p:xfrm>
          <a:off x="1319767" y="37890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{282BD8E9-3A9A-42A6-BC48-D712913D3185}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0 0 0 1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0 0 1 0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0 0 0 2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3: 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891" name="Shape 1891"/>
          <p:cNvSpPr/>
          <p:nvPr/>
        </p:nvSpPr>
        <p:spPr>
          <a:xfrm>
            <a:off x="5508103" y="3861046"/>
            <a:ext cx="3312368" cy="28097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Shape 189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10477: Rectangles</a:t>
            </a:r>
          </a:p>
        </p:txBody>
      </p:sp>
      <p:sp>
        <p:nvSpPr>
          <p:cNvPr id="1897" name="Shape 189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98" name="Shape 189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二維平面上，給定M個矩形的左下與右上座標點，請計算這M個矩形的重疊面積為多少。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每組測資包含M個矩形之左下與右上座標。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計算重疊的面積為多少。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提示:先找出二個維度上的重疊邊長為多少</a:t>
            </a:r>
          </a:p>
        </p:txBody>
      </p:sp>
      <p:graphicFrame>
        <p:nvGraphicFramePr>
          <p:cNvPr id="1899" name="Shape 1899"/>
          <p:cNvGraphicFramePr/>
          <p:nvPr/>
        </p:nvGraphicFramePr>
        <p:xfrm>
          <a:off x="1319767" y="384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{7D0E0D8A-15F6-419B-A723-3999D25187EC}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0 0 10 10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-1 -1 2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-10 0 2 100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-10 -10 10 10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 4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Shape 190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10551: Bee Maja</a:t>
            </a:r>
          </a:p>
        </p:txBody>
      </p:sp>
      <p:sp>
        <p:nvSpPr>
          <p:cNvPr id="1905" name="Shape 190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06" name="Shape 190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給定一個六角形的蜂巢座標系統，問第n個數字代表的座標為何。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每組測資包含一個正整數n (n&lt;100,000)。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第n個數字之蜂巢座標。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除了第一層外，每一層之蜂巢數將形成等差級數: {1, 6, 12, 18, …}，因此先算出n在第幾層，便可以算出該層之最大數字為何，再按照六邊的規則往回找，就可以找到該數字之座標。</a:t>
            </a:r>
          </a:p>
        </p:txBody>
      </p:sp>
      <p:graphicFrame>
        <p:nvGraphicFramePr>
          <p:cNvPr id="1907" name="Shape 1907"/>
          <p:cNvGraphicFramePr/>
          <p:nvPr/>
        </p:nvGraphicFramePr>
        <p:xfrm>
          <a:off x="1319767" y="4941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{210B4B2D-7BBC-4DEF-97A5-65EFA9D686E7}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0 -1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08" name="Shape 1908"/>
          <p:cNvSpPr/>
          <p:nvPr/>
        </p:nvSpPr>
        <p:spPr>
          <a:xfrm>
            <a:off x="5940151" y="4945321"/>
            <a:ext cx="1439682" cy="18604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909" name="Shape 1909"/>
          <p:cNvSpPr/>
          <p:nvPr/>
        </p:nvSpPr>
        <p:spPr>
          <a:xfrm>
            <a:off x="7524804" y="4947871"/>
            <a:ext cx="1439682" cy="186550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Shape 191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10566: Fourth Point!!</a:t>
            </a:r>
          </a:p>
        </p:txBody>
      </p:sp>
      <p:sp>
        <p:nvSpPr>
          <p:cNvPr id="1915" name="Shape 191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16" name="Shape 19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給定平行四邊形中任兩條相鄰邊的端點座標，共4組(x, y)座標點，其中有兩個座標點是重複的，求平行四邊形的第4個座標點為何。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每組測資包含4組(x, y)座標點。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第4個(x, y)座標點。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第1個鄰邊與第2個鄰邊重複點不固定</a:t>
            </a:r>
          </a:p>
        </p:txBody>
      </p:sp>
      <p:graphicFrame>
        <p:nvGraphicFramePr>
          <p:cNvPr id="1917" name="Shape 1917"/>
          <p:cNvGraphicFramePr/>
          <p:nvPr/>
        </p:nvGraphicFramePr>
        <p:xfrm>
          <a:off x="1319767" y="4246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{C717D8ED-ADCC-4343-ABDF-A0845F9216E5}</a:tableStyleId>
              </a:tblPr>
              <a:tblGrid>
                <a:gridCol w="448247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0.000 0.000 0.000 1.000 0.000 1.000 1.000 1.000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1.000 0.000 3.500 3.500 3.500 3.500 0.000 1.000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1.866 0.000 3.127 3.543 3.127 3.543 1.412 3.145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1.000 0.000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-2.500 -2.500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0.151 -0.398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Shape 19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10581: Beavergnaw</a:t>
            </a:r>
          </a:p>
        </p:txBody>
      </p:sp>
      <p:sp>
        <p:nvSpPr>
          <p:cNvPr id="1923" name="Shape 192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24" name="Shape 19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給定圓柱木頭的直徑D，海狸啃掉體積為V的木頭，啃食的方式如圖所示，求d為何。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每組測資包含兩個整數D與V。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對應的d為何。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圓錐體積: </a:t>
            </a:r>
          </a:p>
        </p:txBody>
      </p:sp>
      <p:graphicFrame>
        <p:nvGraphicFramePr>
          <p:cNvPr id="1925" name="Shape 1925"/>
          <p:cNvGraphicFramePr/>
          <p:nvPr/>
        </p:nvGraphicFramePr>
        <p:xfrm>
          <a:off x="1319767" y="4332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{FC3DDC00-D520-4E77-98BE-C5EA20F1A2ED}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10 250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20 2500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25 7000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50 50000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8.054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14.775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13.115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30.901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26" name="Shape 1926"/>
          <p:cNvSpPr/>
          <p:nvPr/>
        </p:nvSpPr>
        <p:spPr>
          <a:xfrm>
            <a:off x="5724128" y="3068959"/>
            <a:ext cx="2428875" cy="30575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Shape 193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10606: How Big Is It?</a:t>
            </a:r>
          </a:p>
        </p:txBody>
      </p:sp>
      <p:sp>
        <p:nvSpPr>
          <p:cNvPr id="1932" name="Shape 193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33" name="Shape 193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給定m個圓的半徑，求一個最小的矩形可以將這些圓完整的包起來。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每組測資包含m個圓之半徑 (m&lt;=8)。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最小的矩形之底長。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暴力排列 + 底長計算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定出每個圓心座標，兩圓心間距=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利用每個圓心座標 去求左右間距的極值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特別注意: 極大圓與極小圓會造成小圓完全不佔空間的問題，極大圓與連續極小圓要特別處理</a:t>
            </a:r>
          </a:p>
        </p:txBody>
      </p:sp>
      <p:graphicFrame>
        <p:nvGraphicFramePr>
          <p:cNvPr id="1934" name="Shape 1934"/>
          <p:cNvGraphicFramePr/>
          <p:nvPr/>
        </p:nvGraphicFramePr>
        <p:xfrm>
          <a:off x="1334059" y="53732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{15ACFADB-4C27-4F93-8CBE-83F4CD4652A8}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3 2.0 1.0 2.0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4 2.0 2.0 2.0 2.0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3 2.0 1.0 4.0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9.657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16.000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buSzPct val="25000"/>
                        <a:buNone/>
                      </a:pPr>
                      <a:r>
                        <a:rPr lang="zh-TW"/>
                        <a:t>12.657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35" name="Shape 1935"/>
          <p:cNvSpPr/>
          <p:nvPr/>
        </p:nvSpPr>
        <p:spPr>
          <a:xfrm>
            <a:off x="6624735" y="44623"/>
            <a:ext cx="2411759" cy="13849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Shape 194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24701: Gleaming the Cubes</a:t>
            </a:r>
          </a:p>
        </p:txBody>
      </p:sp>
      <p:sp>
        <p:nvSpPr>
          <p:cNvPr id="1941" name="Shape 194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42" name="Shape 194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給定N個正方體，以三維直角座標表示，包含其左下角座標(x, y, z)以及其邊長L，計算N個正方體重疊的體積為多少。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每組測資包含N個正方體，表示方式為(x, y, z)以及其邊長L (2~1000)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求重疊的體積為多少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先找出三個維度上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的重疊邊長為多少</a:t>
            </a:r>
          </a:p>
        </p:txBody>
      </p:sp>
      <p:graphicFrame>
        <p:nvGraphicFramePr>
          <p:cNvPr id="1943" name="Shape 1943"/>
          <p:cNvGraphicFramePr/>
          <p:nvPr/>
        </p:nvGraphicFramePr>
        <p:xfrm>
          <a:off x="5150483" y="40770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{D8014D62-EAC6-45ED-B942-F1F04B1983C0}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0 0 0 10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9 1 1 5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0 0 0 10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9 1 1 5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8 2 2 3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Shape 194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FF"/>
              </a:buClr>
              <a:buSzPct val="25000"/>
              <a:buFont typeface="Source Sans Pro"/>
              <a:buNone/>
            </a:pPr>
            <a:r>
              <a:rPr lang="zh-TW" sz="6000" b="1" i="0" u="none" strike="noStrike" cap="none" baseline="0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Chapter 2. 字元與字串</a:t>
            </a:r>
          </a:p>
        </p:txBody>
      </p:sp>
      <p:sp>
        <p:nvSpPr>
          <p:cNvPr id="1949" name="Shape 194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2.1. 編碼與解碼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2.2. 字元與字串</a:t>
            </a:r>
          </a:p>
        </p:txBody>
      </p:sp>
      <p:sp>
        <p:nvSpPr>
          <p:cNvPr id="1950" name="Shape 195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FF"/>
              </a:buClr>
              <a:buSzPct val="25000"/>
              <a:buFont typeface="Source Sans Pro"/>
              <a:buNone/>
            </a:pPr>
            <a:r>
              <a:rPr lang="zh-TW" sz="6000" b="1" i="0" u="none" strike="noStrike" cap="none" baseline="0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教材大綱</a:t>
            </a:r>
          </a:p>
        </p:txBody>
      </p:sp>
      <p:sp>
        <p:nvSpPr>
          <p:cNvPr id="1381" name="Shape 138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1. 數值與數學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2. 字元與字串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3. 排列與組合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4. 模擬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5. 圖論</a:t>
            </a:r>
          </a:p>
        </p:txBody>
      </p:sp>
      <p:sp>
        <p:nvSpPr>
          <p:cNvPr id="1382" name="Shape 138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Shape 195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2.1. 編碼與解碼</a:t>
            </a:r>
          </a:p>
        </p:txBody>
      </p:sp>
      <p:sp>
        <p:nvSpPr>
          <p:cNvPr id="1956" name="Shape 195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57" name="Shape 195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進制轉換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加密解密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Shape 19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10401: Fibonaccimal Base</a:t>
            </a:r>
          </a:p>
        </p:txBody>
      </p:sp>
      <p:sp>
        <p:nvSpPr>
          <p:cNvPr id="1963" name="Shape 196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64" name="Shape 196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定義費式數列F(0)=1、F(1)=2與F(n)=F(n-1)+F(n-2)，一個十進位數字可以由數個費式數字加總得來，試著將一個數字轉換成費式數字的二進位表示式。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每組測資包含一個整數N。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輸出N的費式數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字二進位表示式。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從最接近N的費式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數字開始編碼就對了</a:t>
            </a:r>
          </a:p>
        </p:txBody>
      </p:sp>
      <p:graphicFrame>
        <p:nvGraphicFramePr>
          <p:cNvPr id="1965" name="Shape 1965"/>
          <p:cNvGraphicFramePr/>
          <p:nvPr/>
        </p:nvGraphicFramePr>
        <p:xfrm>
          <a:off x="4860032" y="321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{E458AAB7-50A8-43B1-900B-A3C5F0C41F9B}</a:tableStyleId>
              </a:tblPr>
              <a:tblGrid>
                <a:gridCol w="2002725"/>
                <a:gridCol w="2163050"/>
              </a:tblGrid>
              <a:tr h="316225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  <a:br>
                        <a:rPr lang="zh-TW"/>
                      </a:br>
                      <a:r>
                        <a:rPr lang="zh-TW"/>
                        <a:t>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= 1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= 10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= 100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= 101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= 1000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 = 1001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 = 1010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 = 10000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= 10001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= 10010 (fib)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10403: Funny Encryption Method</a:t>
            </a:r>
          </a:p>
        </p:txBody>
      </p:sp>
      <p:sp>
        <p:nvSpPr>
          <p:cNvPr id="1971" name="Shape 197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72" name="Shape 197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給定一個整數M，將M轉換成二進位，以b1記錄此二進位數字有幾個1。接著將M的每個位數分別轉成二進位，再計算總共有幾個1並且記錄到b2。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每組測資包含一個整數M (0-9999)。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輸出b1與b2。</a:t>
            </a:r>
          </a:p>
        </p:txBody>
      </p:sp>
      <p:graphicFrame>
        <p:nvGraphicFramePr>
          <p:cNvPr id="1973" name="Shape 1973"/>
          <p:cNvGraphicFramePr/>
          <p:nvPr/>
        </p:nvGraphicFramePr>
        <p:xfrm>
          <a:off x="1284312" y="37890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{B227EA70-085C-43B6-AA7A-9C43B6C3C6E6}</a:tableStyleId>
              </a:tblPr>
              <a:tblGrid>
                <a:gridCol w="2002725"/>
                <a:gridCol w="2163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265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1234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5 5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Shape 197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10412: WERTYU</a:t>
            </a:r>
          </a:p>
        </p:txBody>
      </p:sp>
      <p:sp>
        <p:nvSpPr>
          <p:cNvPr id="1979" name="Shape 197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80" name="Shape 198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輸入一行字串，代表編碼後之密碼，將字母換成標準鍵盤左邊第一個相鄰的字母，解碼之後將字串輸出。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一行編碼後字串。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解碼之後的答案。</a:t>
            </a:r>
          </a:p>
        </p:txBody>
      </p:sp>
      <p:graphicFrame>
        <p:nvGraphicFramePr>
          <p:cNvPr id="1981" name="Shape 1981"/>
          <p:cNvGraphicFramePr/>
          <p:nvPr/>
        </p:nvGraphicFramePr>
        <p:xfrm>
          <a:off x="1284312" y="37890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{0FB3BF23-1382-4815-B79A-F028875583DE}</a:tableStyleId>
              </a:tblPr>
              <a:tblGrid>
                <a:gridCol w="2002725"/>
                <a:gridCol w="2163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O S, GOMR YPFSU/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I AM FINE TODAY.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Shape 198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10414: Bangla Numbers</a:t>
            </a:r>
          </a:p>
        </p:txBody>
      </p:sp>
      <p:sp>
        <p:nvSpPr>
          <p:cNvPr id="1987" name="Shape 198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88" name="Shape 198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孟加拉語在表達數字時，使用kuti(10000000)、lakh(100000)、hajar(1000)、shata(100)來描述。本題要求輸入一個整數n，輸出孟加拉語描述n的句子。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整數n，最多15位數字。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孟加拉語描述n的句子。</a:t>
            </a: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989" name="Shape 1989"/>
          <p:cNvGraphicFramePr/>
          <p:nvPr/>
        </p:nvGraphicFramePr>
        <p:xfrm>
          <a:off x="1284312" y="37890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{6C0C5A0B-3BCA-453A-85ED-A390030F42DE}</a:tableStyleId>
              </a:tblPr>
              <a:tblGrid>
                <a:gridCol w="2002725"/>
                <a:gridCol w="51927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23764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45897458973958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1. 23 hajar 7 shata 64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2. 45 lakh 89 hajar 7 shata 45 kuti 89 lakh 73 hajar 9 shata 58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Shape 199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10425: Decode the Mad man</a:t>
            </a:r>
          </a:p>
        </p:txBody>
      </p:sp>
      <p:sp>
        <p:nvSpPr>
          <p:cNvPr id="1995" name="Shape 199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96" name="Shape 199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輸入一行字串，代表編碼後之密碼，將字母換成標準鍵盤左邊第二個相鄰的字母，解碼之後將字串輸出。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一行編碼後字串。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解碼之後的答案。</a:t>
            </a:r>
          </a:p>
        </p:txBody>
      </p:sp>
      <p:graphicFrame>
        <p:nvGraphicFramePr>
          <p:cNvPr id="1997" name="Shape 1997"/>
          <p:cNvGraphicFramePr/>
          <p:nvPr/>
        </p:nvGraphicFramePr>
        <p:xfrm>
          <a:off x="1284312" y="37890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{7A0D37DB-84D1-4EB3-BEC6-B008AB31D07F}</a:tableStyleId>
              </a:tblPr>
              <a:tblGrid>
                <a:gridCol w="2002725"/>
                <a:gridCol w="2163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k[r dyt I[o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how are you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10430: Soundex</a:t>
            </a:r>
          </a:p>
        </p:txBody>
      </p:sp>
      <p:sp>
        <p:nvSpPr>
          <p:cNvPr id="2003" name="Shape 200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04" name="Shape 200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Soundex是一種特殊的編碼方式，將大寫的英文字母分成6組加上1組沒用到的字元，給定一個字串，依照編碼表轉換成Soundex編碼，若連續出現相同的編碼則印列一個即可。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測資包括一行大寫英文字母組成之字串。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編碼之後的答案。</a:t>
            </a:r>
          </a:p>
        </p:txBody>
      </p:sp>
      <p:graphicFrame>
        <p:nvGraphicFramePr>
          <p:cNvPr id="2005" name="Shape 2005"/>
          <p:cNvGraphicFramePr/>
          <p:nvPr/>
        </p:nvGraphicFramePr>
        <p:xfrm>
          <a:off x="1284312" y="4202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{61984E63-D640-4868-8E2A-6F9AF1A59CC1}</a:tableStyleId>
              </a:tblPr>
              <a:tblGrid>
                <a:gridCol w="2002725"/>
                <a:gridCol w="2163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KHAWN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PFISTER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BOBBY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Shape 20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10441: Love Calculator</a:t>
            </a:r>
          </a:p>
        </p:txBody>
      </p:sp>
      <p:sp>
        <p:nvSpPr>
          <p:cNvPr id="2011" name="Shape 201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12" name="Shape 201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愛情計算機，每定兩個字串，題目定義了一種編碼方式’A’和‘a’都為1，’B’和‘b’都為1，以此類推，計算字串的數字總和之後，再將所有位數不停加總，直到只剩一個數字為止，再計算兩者之間的比例 ，比例不會大於100%，所以都是小的除大的數字。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每組測資包括兩行字串 (25個字元內)。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愛情比例。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最後一筆輸出之後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不可以有空行</a:t>
            </a:r>
          </a:p>
        </p:txBody>
      </p:sp>
      <p:graphicFrame>
        <p:nvGraphicFramePr>
          <p:cNvPr id="2013" name="Shape 2013"/>
          <p:cNvGraphicFramePr/>
          <p:nvPr/>
        </p:nvGraphicFramePr>
        <p:xfrm>
          <a:off x="4870712" y="45091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{B962AAD6-3876-426B-8213-7FB0477DFBB3}</a:tableStyleId>
              </a:tblPr>
              <a:tblGrid>
                <a:gridCol w="2002725"/>
                <a:gridCol w="2163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saima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shanto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Pakistan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India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USA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USSR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71.43 %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100.00 %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100.00 %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Shape 201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10461: Parity</a:t>
            </a:r>
          </a:p>
        </p:txBody>
      </p:sp>
      <p:sp>
        <p:nvSpPr>
          <p:cNvPr id="2019" name="Shape 201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20" name="Shape 202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給定一個十進位數字，將其轉換為二進位數表示式，並且計算該表示式中1出現的次數。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每組測資包含一個整數I。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I的二進位表示式以及1出現的次數。</a:t>
            </a:r>
          </a:p>
        </p:txBody>
      </p:sp>
      <p:graphicFrame>
        <p:nvGraphicFramePr>
          <p:cNvPr id="2021" name="Shape 2021"/>
          <p:cNvGraphicFramePr/>
          <p:nvPr/>
        </p:nvGraphicFramePr>
        <p:xfrm>
          <a:off x="1284312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{6F958282-607D-4AA9-A1E7-454E8EAEDDEC}</a:tableStyleId>
              </a:tblPr>
              <a:tblGrid>
                <a:gridCol w="2002725"/>
                <a:gridCol w="29582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parity of 1 is 1 (mod 2).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parity of 10 is 1 (mod 2).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parity of 1010 is 2 (mod 2).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parity of 10101 is 3 (mod 2).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Shape 202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10466: Cheapest Base</a:t>
            </a:r>
          </a:p>
        </p:txBody>
      </p:sp>
      <p:sp>
        <p:nvSpPr>
          <p:cNvPr id="2027" name="Shape 202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28" name="Shape 202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先給36個價錢代表印出0-9與A-Z所需的花費，接著給一個十進位數字，題目問說該把這個數字轉換成幾進制表示式總列印花費最低，若最小花費的基底有多個時，須全部印出。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36個字母費用及需轉換之數字。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最便宜之進位基底。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測資在後面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Shape 138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FF"/>
              </a:buClr>
              <a:buSzPct val="25000"/>
              <a:buFont typeface="Source Sans Pro"/>
              <a:buNone/>
            </a:pPr>
            <a:r>
              <a:rPr lang="zh-TW" sz="6000" b="1" i="0" u="none" strike="noStrike" cap="none" baseline="0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Chapter 1. 數值與數學</a:t>
            </a:r>
          </a:p>
        </p:txBody>
      </p:sp>
      <p:sp>
        <p:nvSpPr>
          <p:cNvPr id="1388" name="Shape 138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1.1. 基礎運算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1.2. 大數運算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1.3. 中位數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1.4. 質數與因數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1.5. 日曆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1.6. 機率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1.7. 特殊公式</a:t>
            </a:r>
          </a:p>
          <a:p>
            <a:pPr marL="514350" marR="0" lvl="0" indent="-514350" algn="l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1.8. 座標幾何</a:t>
            </a:r>
          </a:p>
        </p:txBody>
      </p:sp>
      <p:sp>
        <p:nvSpPr>
          <p:cNvPr id="1389" name="Shape 138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Shape 20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10466: Cheapest Base (cont.)</a:t>
            </a:r>
          </a:p>
        </p:txBody>
      </p:sp>
      <p:sp>
        <p:nvSpPr>
          <p:cNvPr id="2034" name="Shape 203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35" name="Shape 203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graphicFrame>
        <p:nvGraphicFramePr>
          <p:cNvPr id="2036" name="Shape 2036"/>
          <p:cNvGraphicFramePr/>
          <p:nvPr/>
        </p:nvGraphicFramePr>
        <p:xfrm>
          <a:off x="314518" y="15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{D36846B4-E462-4EE4-B344-ADEB3A90CE8C}</a:tableStyleId>
              </a:tblPr>
              <a:tblGrid>
                <a:gridCol w="2482225"/>
                <a:gridCol w="60957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10 8 12 13 15 13 13 16 9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11 18 24 21 23 23 23 13 15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17 33 21 23 27 26 27 19 4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22 18 30 30 24 16 26 21 21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98329921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12345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800348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14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873645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1 1 1 1 1 1 1 1 1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1 1 1 1 1 1 1 1 1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1 1 1 1 1 1 1 1 1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1 1 1 1 1 1 1 1 1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100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Case 1: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98329921: 24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12345: 13 31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800348: 31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14: 13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873645: 22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Case 2: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0: 2 3 4 5 6 7 8 9 10 11 12 13 14 15 16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17 18 19 20 21 22 23 24 25 26 27 28 29 30 31 32 33 34 35 36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1: 2 3 4 5 6 7 8 9 10 11 12 13 14 15 16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17 18 19 20 21 22 23 24 25 26 27 28 29 30 31 32 33 34 35 36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10: 11 12 13 14 15 16 17 18 19 20 21 22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23 24 25 26 27 28 29 30 31 32 33 34 35 36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100: 11 12 13 14 15 16 17 18 19 20 21 22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23 24 25 26 27 28 29 30 31 32 33 34 35 36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Shape 204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11011: Base64 Decoding</a:t>
            </a:r>
          </a:p>
        </p:txBody>
      </p:sp>
      <p:sp>
        <p:nvSpPr>
          <p:cNvPr id="2042" name="Shape 204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43" name="Shape 204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Base64編碼利用64個可列印字元(如題目字元表)表示二進位資料，以六個位元表示一個單元，4個Base64的字元可以轉換3個ASCII字元，”=”字元為補零，題目會給一個Base64的字串s，輸出為s之解碼結果。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每組測資包含一行或數行字串，以#結尾。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解碼之結果，以#隔開，不換行。</a:t>
            </a:r>
          </a:p>
        </p:txBody>
      </p:sp>
      <p:graphicFrame>
        <p:nvGraphicFramePr>
          <p:cNvPr id="2044" name="Shape 2044"/>
          <p:cNvGraphicFramePr/>
          <p:nvPr/>
        </p:nvGraphicFramePr>
        <p:xfrm>
          <a:off x="1284312" y="4184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{1519D3CD-5106-45EC-9973-104031397D52}</a:tableStyleId>
              </a:tblPr>
              <a:tblGrid>
                <a:gridCol w="2552075"/>
                <a:gridCol w="27652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zh-TW"/>
                        <a:t>VGhpc0lzVGVzdA==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/>
                        <a:t>#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/>
                        <a:t>QSBUZXN0IElucHV0W3so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/>
                        <a:t>KX1d</a:t>
                      </a:r>
                    </a:p>
                    <a:p>
                      <a:pPr marL="0" lvl="0" algn="l" rtl="0">
                        <a:buSzPct val="25000"/>
                        <a:buNone/>
                      </a:pP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##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0" i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ThisIsTest#A Test Input[{()}]#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9060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2008-10: The inversion vector of a permutation</a:t>
            </a:r>
          </a:p>
        </p:txBody>
      </p:sp>
      <p:sp>
        <p:nvSpPr>
          <p:cNvPr id="2050" name="Shape 205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51" name="Shape 205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給定n個整數的數列a 介於[0~n-1]，計算a數列中的數字，存在多少個小於此數的數字並且在此數之前，形成b數列，b被稱為a的”inversion vector”。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每組測資包含一個字元，代表後續的數列為a或b，接著n個數字以-1結尾。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輸出對應的a數列或b數列。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a轉b很簡單，b轉a要從後面開始轉起，若某數前面有x個小於該數的數字，則從0開始數起，第x個未填入的數字即是該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位置的答案</a:t>
            </a:r>
          </a:p>
        </p:txBody>
      </p:sp>
      <p:graphicFrame>
        <p:nvGraphicFramePr>
          <p:cNvPr id="2052" name="Shape 2052"/>
          <p:cNvGraphicFramePr/>
          <p:nvPr/>
        </p:nvGraphicFramePr>
        <p:xfrm>
          <a:off x="4764282" y="4941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{22102B22-8969-4C13-BDF0-120029A173E3}</a:tableStyleId>
              </a:tblPr>
              <a:tblGrid>
                <a:gridCol w="2109150"/>
                <a:gridCol w="2163050"/>
              </a:tblGrid>
              <a:tr h="316225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 2 4 7 6 0 9 1 8 5 3 -1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 9 8 7 6 5 4 3 2 1 0 -1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 0 1 2 2 0 5 1 6 4 3 -1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 0 0 0 0 0 0 0 0 0 0 -1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0 1 2 2 0 5 1 6 4 3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0 0 0 0 0 0 0 0 0 0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2 4 7 6 0 9 1 8 5 3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9 8 7 6 5 4 3 2 1 0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Shape 205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9060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2008-12: Factorial number system</a:t>
            </a:r>
          </a:p>
        </p:txBody>
      </p:sp>
      <p:sp>
        <p:nvSpPr>
          <p:cNvPr id="2058" name="Shape 205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59" name="Shape 205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給定一個整數n，先計算1+2+…+n的總和之後，在利用階乘數列進行編碼，將最後的係數輸出。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每組測資包含一個整數n (0~10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輸出階乘數列的係數表示式。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從最接近n的階乘數字，貪心編碼就對了</a:t>
            </a:r>
          </a:p>
        </p:txBody>
      </p:sp>
      <p:graphicFrame>
        <p:nvGraphicFramePr>
          <p:cNvPr id="2060" name="Shape 2060"/>
          <p:cNvGraphicFramePr/>
          <p:nvPr/>
        </p:nvGraphicFramePr>
        <p:xfrm>
          <a:off x="1232170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{0B24BA1F-6A02-42BB-B220-52B17CFD86B1}</a:tableStyleId>
              </a:tblPr>
              <a:tblGrid>
                <a:gridCol w="2002725"/>
                <a:gridCol w="2888625"/>
              </a:tblGrid>
              <a:tr h="316225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654321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12345678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-1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2 6 4 10 9 4 7 7 3 5 3 1 1 1 0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3 10 4 2 3 4 3 1 8 3 4 3 3 1 1 1 0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Shape 206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9060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2008-15: Fibonacci number system</a:t>
            </a:r>
          </a:p>
        </p:txBody>
      </p:sp>
      <p:sp>
        <p:nvSpPr>
          <p:cNvPr id="2066" name="Shape 206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定義費式數列F(0)=1、F(1)=2與F(n)=F(n-1)+F(n-2)，一個十進位數字可以由數個費式數字加總得來，試著將一個數字轉換成費式數字的二進位表示式。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每組測資包含一個整數N。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輸出N的費式數字二進位表示式。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從最接近N的費式數字開始編碼就對了</a:t>
            </a:r>
          </a:p>
        </p:txBody>
      </p:sp>
      <p:graphicFrame>
        <p:nvGraphicFramePr>
          <p:cNvPr id="2068" name="Shape 2068"/>
          <p:cNvGraphicFramePr/>
          <p:nvPr/>
        </p:nvGraphicFramePr>
        <p:xfrm>
          <a:off x="1232170" y="42930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{4E27D9C4-FAA5-4031-BC39-8147F5C9A39D}</a:tableStyleId>
              </a:tblPr>
              <a:tblGrid>
                <a:gridCol w="2002725"/>
                <a:gridCol w="5009525"/>
              </a:tblGrid>
              <a:tr h="316225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2971215072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4294967296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100010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101010101010101010101010101010101010101010101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1010001000010101000101000100000001000100100101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9060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2008-21: Number sequence</a:t>
            </a:r>
          </a:p>
        </p:txBody>
      </p:sp>
      <p:sp>
        <p:nvSpPr>
          <p:cNvPr id="2074" name="Shape 207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75" name="Shape 207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本題先定義S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為1到k的字串，如S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12345，接著定義X數列為S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…，即112123…，給定一個n，問X數列的第n個數字為何。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每組測資包含一個整數n (1~150000000)。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輸出X數列的第n個數字。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長度為S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長度+k的位數，先用減法找到n是在第幾個Sk，再去找Xn為何</a:t>
            </a:r>
          </a:p>
        </p:txBody>
      </p:sp>
      <p:graphicFrame>
        <p:nvGraphicFramePr>
          <p:cNvPr id="2076" name="Shape 2076"/>
          <p:cNvGraphicFramePr/>
          <p:nvPr/>
        </p:nvGraphicFramePr>
        <p:xfrm>
          <a:off x="1342320" y="4581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{102FDC70-6641-4792-B3CC-1285667D7531}</a:tableStyleId>
              </a:tblPr>
              <a:tblGrid>
                <a:gridCol w="2002725"/>
                <a:gridCol w="2163050"/>
              </a:tblGrid>
              <a:tr h="316225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32767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123456789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 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3: 3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Shape 208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2008-26: Binary-coded decimal</a:t>
            </a:r>
          </a:p>
        </p:txBody>
      </p:sp>
      <p:sp>
        <p:nvSpPr>
          <p:cNvPr id="2082" name="Shape 208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83" name="Shape 208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BCD是一種數字的編碼方式，每個數字將用4 bits的二進位數字進行編碼，題目給定兩個十進位數字與運算元，要求先將數字轉換成BCD，進行對應的運算之後，再將結果轉換回十進位。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每組測資包含一個運算元與兩個數字。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運算之結果。</a:t>
            </a:r>
          </a:p>
        </p:txBody>
      </p:sp>
      <p:graphicFrame>
        <p:nvGraphicFramePr>
          <p:cNvPr id="2084" name="Shape 2084"/>
          <p:cNvGraphicFramePr/>
          <p:nvPr/>
        </p:nvGraphicFramePr>
        <p:xfrm>
          <a:off x="1284312" y="4184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{B2A4B741-A446-4B51-B38B-3ADF2BEA295E}</a:tableStyleId>
              </a:tblPr>
              <a:tblGrid>
                <a:gridCol w="2552075"/>
                <a:gridCol w="27652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+ 1234567 8765433</a:t>
                      </a:r>
                    </a:p>
                    <a:p>
                      <a:pPr lvl="0" algn="l" rtl="0"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- 22334455 4456</a:t>
                      </a:r>
                    </a:p>
                    <a:p>
                      <a:pPr lvl="0" algn="l" rtl="0">
                        <a:buClr>
                          <a:schemeClr val="dk1"/>
                        </a:buClr>
                        <a:buSzPct val="25000"/>
                        <a:buFont typeface="Libre Baskerville"/>
                        <a:buNone/>
                      </a:pPr>
                      <a:r>
                        <a:rPr lang="zh-TW"/>
                        <a:t>* 219625 4237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22329999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930551125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2.2. 字元與字串</a:t>
            </a:r>
          </a:p>
        </p:txBody>
      </p:sp>
      <p:sp>
        <p:nvSpPr>
          <p:cNvPr id="2090" name="Shape 209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91" name="Shape 209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String類別的建構元</a:t>
            </a:r>
          </a:p>
        </p:txBody>
      </p:sp>
      <p:sp>
        <p:nvSpPr>
          <p:cNvPr id="2092" name="Shape 2092"/>
          <p:cNvSpPr/>
          <p:nvPr/>
        </p:nvSpPr>
        <p:spPr>
          <a:xfrm>
            <a:off x="1042987" y="1988840"/>
            <a:ext cx="7191375" cy="28083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Shape 209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2.2. 字元與字串 (cont.)</a:t>
            </a:r>
          </a:p>
        </p:txBody>
      </p:sp>
      <p:sp>
        <p:nvSpPr>
          <p:cNvPr id="2098" name="Shape 209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99" name="Shape 209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String類別常用的函數</a:t>
            </a:r>
          </a:p>
        </p:txBody>
      </p:sp>
      <p:sp>
        <p:nvSpPr>
          <p:cNvPr id="2100" name="Shape 2100"/>
          <p:cNvSpPr/>
          <p:nvPr/>
        </p:nvSpPr>
        <p:spPr>
          <a:xfrm>
            <a:off x="792162" y="1936080"/>
            <a:ext cx="7526336" cy="37971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101" name="Shape 2101"/>
          <p:cNvSpPr txBox="1"/>
          <p:nvPr/>
        </p:nvSpPr>
        <p:spPr>
          <a:xfrm>
            <a:off x="811212" y="5733255"/>
            <a:ext cx="6886575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compareTo(String anotherString) 比較兩個字串</a:t>
            </a:r>
          </a:p>
          <a:p>
            <a:pPr marL="0" marR="0" lvl="0" indent="0" algn="l" rtl="0"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split(String regex)   根據regex字串，進行字串切割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Shape 210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600CC"/>
              </a:buClr>
              <a:buSzPct val="25000"/>
              <a:buFont typeface="Source Sans Pro"/>
              <a:buNone/>
            </a:pPr>
            <a:r>
              <a:rPr lang="zh-TW" sz="5000" b="1" i="0" u="none" strike="noStrike" cap="none" baseline="0">
                <a:solidFill>
                  <a:srgbClr val="66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2.2. 字元與字串 (cont.)</a:t>
            </a:r>
          </a:p>
        </p:txBody>
      </p:sp>
      <p:sp>
        <p:nvSpPr>
          <p:cNvPr id="2107" name="Shape 210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08" name="Shape 210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StringBuffer類別常用的函數</a:t>
            </a:r>
          </a:p>
        </p:txBody>
      </p:sp>
      <p:sp>
        <p:nvSpPr>
          <p:cNvPr id="2109" name="Shape 2109"/>
          <p:cNvSpPr/>
          <p:nvPr/>
        </p:nvSpPr>
        <p:spPr>
          <a:xfrm>
            <a:off x="863600" y="1988840"/>
            <a:ext cx="7308850" cy="33717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3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4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5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6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7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8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9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20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2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3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4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5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6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7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8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9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30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3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3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4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5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6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8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39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40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4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37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4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43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44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45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46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47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48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49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50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5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5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53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54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6.xml><?xml version="1.0" encoding="utf-8"?>
<a:theme xmlns:a="http://schemas.openxmlformats.org/drawingml/2006/main" name="56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55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57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9.xml><?xml version="1.0" encoding="utf-8"?>
<a:theme xmlns:a="http://schemas.openxmlformats.org/drawingml/2006/main" name="58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0.xml><?xml version="1.0" encoding="utf-8"?>
<a:theme xmlns:a="http://schemas.openxmlformats.org/drawingml/2006/main" name="59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1.xml><?xml version="1.0" encoding="utf-8"?>
<a:theme xmlns:a="http://schemas.openxmlformats.org/drawingml/2006/main" name="60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2.xml><?xml version="1.0" encoding="utf-8"?>
<a:theme xmlns:a="http://schemas.openxmlformats.org/drawingml/2006/main" name="6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3.xml><?xml version="1.0" encoding="utf-8"?>
<a:theme xmlns:a="http://schemas.openxmlformats.org/drawingml/2006/main" name="6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4.xml><?xml version="1.0" encoding="utf-8"?>
<a:theme xmlns:a="http://schemas.openxmlformats.org/drawingml/2006/main" name="63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5.xml><?xml version="1.0" encoding="utf-8"?>
<a:theme xmlns:a="http://schemas.openxmlformats.org/drawingml/2006/main" name="64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0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公正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公正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4.xml><?xml version="1.0" encoding="utf-8"?>
<a:themeOverride xmlns:a="http://schemas.openxmlformats.org/drawingml/2006/main">
  <a:clrScheme name="公正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5.xml><?xml version="1.0" encoding="utf-8"?>
<a:themeOverride xmlns:a="http://schemas.openxmlformats.org/drawingml/2006/main">
  <a:clrScheme name="公正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18497</Words>
  <Application>Microsoft Office PowerPoint</Application>
  <PresentationFormat>如螢幕大小 (4:3)</PresentationFormat>
  <Paragraphs>2934</Paragraphs>
  <Slides>181</Slides>
  <Notes>181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65</vt:i4>
      </vt:variant>
      <vt:variant>
        <vt:lpstr>投影片標題</vt:lpstr>
      </vt:variant>
      <vt:variant>
        <vt:i4>181</vt:i4>
      </vt:variant>
    </vt:vector>
  </HeadingPairs>
  <TitlesOfParts>
    <vt:vector size="251" baseType="lpstr">
      <vt:lpstr>Libre Baskerville</vt:lpstr>
      <vt:lpstr>Source Sans Pro</vt:lpstr>
      <vt:lpstr>Arial</vt:lpstr>
      <vt:lpstr>Courier New</vt:lpstr>
      <vt:lpstr>Times New Roman</vt:lpstr>
      <vt:lpstr>公正</vt:lpstr>
      <vt:lpstr>3_公正</vt:lpstr>
      <vt:lpstr>4_公正</vt:lpstr>
      <vt:lpstr>5_公正</vt:lpstr>
      <vt:lpstr>6_公正</vt:lpstr>
      <vt:lpstr>7_公正</vt:lpstr>
      <vt:lpstr>8_公正</vt:lpstr>
      <vt:lpstr>9_公正</vt:lpstr>
      <vt:lpstr>10_公正</vt:lpstr>
      <vt:lpstr>11_公正</vt:lpstr>
      <vt:lpstr>13_公正</vt:lpstr>
      <vt:lpstr>14_公正</vt:lpstr>
      <vt:lpstr>15_公正</vt:lpstr>
      <vt:lpstr>16_公正</vt:lpstr>
      <vt:lpstr>17_公正</vt:lpstr>
      <vt:lpstr>18_公正</vt:lpstr>
      <vt:lpstr>12_公正</vt:lpstr>
      <vt:lpstr>19_公正</vt:lpstr>
      <vt:lpstr>20_公正</vt:lpstr>
      <vt:lpstr>21_公正</vt:lpstr>
      <vt:lpstr>22_公正</vt:lpstr>
      <vt:lpstr>23_公正</vt:lpstr>
      <vt:lpstr>24_公正</vt:lpstr>
      <vt:lpstr>25_公正</vt:lpstr>
      <vt:lpstr>26_公正</vt:lpstr>
      <vt:lpstr>27_公正</vt:lpstr>
      <vt:lpstr>28_公正</vt:lpstr>
      <vt:lpstr>29_公正</vt:lpstr>
      <vt:lpstr>30_公正</vt:lpstr>
      <vt:lpstr>1_公正</vt:lpstr>
      <vt:lpstr>2_公正</vt:lpstr>
      <vt:lpstr>31_公正</vt:lpstr>
      <vt:lpstr>32_公正</vt:lpstr>
      <vt:lpstr>33_公正</vt:lpstr>
      <vt:lpstr>34_公正</vt:lpstr>
      <vt:lpstr>35_公正</vt:lpstr>
      <vt:lpstr>36_公正</vt:lpstr>
      <vt:lpstr>38_公正</vt:lpstr>
      <vt:lpstr>39_公正</vt:lpstr>
      <vt:lpstr>40_公正</vt:lpstr>
      <vt:lpstr>41_公正</vt:lpstr>
      <vt:lpstr>37_公正</vt:lpstr>
      <vt:lpstr>42_公正</vt:lpstr>
      <vt:lpstr>43_公正</vt:lpstr>
      <vt:lpstr>44_公正</vt:lpstr>
      <vt:lpstr>45_公正</vt:lpstr>
      <vt:lpstr>46_公正</vt:lpstr>
      <vt:lpstr>47_公正</vt:lpstr>
      <vt:lpstr>48_公正</vt:lpstr>
      <vt:lpstr>49_公正</vt:lpstr>
      <vt:lpstr>50_公正</vt:lpstr>
      <vt:lpstr>51_公正</vt:lpstr>
      <vt:lpstr>52_公正</vt:lpstr>
      <vt:lpstr>53_公正</vt:lpstr>
      <vt:lpstr>54_公正</vt:lpstr>
      <vt:lpstr>56_公正</vt:lpstr>
      <vt:lpstr>55_公正</vt:lpstr>
      <vt:lpstr>57_公正</vt:lpstr>
      <vt:lpstr>58_公正</vt:lpstr>
      <vt:lpstr>59_公正</vt:lpstr>
      <vt:lpstr>60_公正</vt:lpstr>
      <vt:lpstr>61_公正</vt:lpstr>
      <vt:lpstr>62_公正</vt:lpstr>
      <vt:lpstr>63_公正</vt:lpstr>
      <vt:lpstr>64_公正</vt:lpstr>
      <vt:lpstr>CPE 程式訓練教材</vt:lpstr>
      <vt:lpstr>Chapter 0. 初學者</vt:lpstr>
      <vt:lpstr>2008-00: hello:Hello World</vt:lpstr>
      <vt:lpstr>2008-16:Binary quicksort (Radix-exchange sort)</vt:lpstr>
      <vt:lpstr>10407: Hashmat The Brave Warrior</vt:lpstr>
      <vt:lpstr>10470: Relational Operators</vt:lpstr>
      <vt:lpstr>2008-11: Radix conversion</vt:lpstr>
      <vt:lpstr>教材大綱</vt:lpstr>
      <vt:lpstr>Chapter 1. 數值與數學</vt:lpstr>
      <vt:lpstr>1.1. 基礎運算</vt:lpstr>
      <vt:lpstr>10411: Back to High School Physics</vt:lpstr>
      <vt:lpstr>10417: The Hotel with Infinite Rooms</vt:lpstr>
      <vt:lpstr>10423: The Largest/Smallest Box...</vt:lpstr>
      <vt:lpstr>10431: 498'</vt:lpstr>
      <vt:lpstr>10435: Ecological Premium</vt:lpstr>
      <vt:lpstr>10440: Above Average</vt:lpstr>
      <vt:lpstr>10453: Odd Sum</vt:lpstr>
      <vt:lpstr>10454: Beat the Spread!</vt:lpstr>
      <vt:lpstr>10474: Three-Square</vt:lpstr>
      <vt:lpstr>10479: Cubes</vt:lpstr>
      <vt:lpstr>10480: Square Numbers</vt:lpstr>
      <vt:lpstr>10533: The Trip</vt:lpstr>
      <vt:lpstr>2008-03: Fibonacci numbers</vt:lpstr>
      <vt:lpstr>22351: Quirksome Squares</vt:lpstr>
      <vt:lpstr>1.2. 大數運算</vt:lpstr>
      <vt:lpstr>10413: An Easy Problem!</vt:lpstr>
      <vt:lpstr>10459: Krakovia</vt:lpstr>
      <vt:lpstr>10460: You can say 11</vt:lpstr>
      <vt:lpstr>10476:The Huge One (題目有問題)</vt:lpstr>
      <vt:lpstr>10510:Super long sums</vt:lpstr>
      <vt:lpstr>10526: Product</vt:lpstr>
      <vt:lpstr>10532: Ones (題目有問題)</vt:lpstr>
      <vt:lpstr>10548: Ocean Deep! Make it shallow!!</vt:lpstr>
      <vt:lpstr>10559: I Love Big Numbers !</vt:lpstr>
      <vt:lpstr>10681: How many Fibs?</vt:lpstr>
      <vt:lpstr>11026: Very Easy!!!</vt:lpstr>
      <vt:lpstr>11487: Fibonacci Numbers</vt:lpstr>
      <vt:lpstr>2008-18: 64-bit unsigned integers</vt:lpstr>
      <vt:lpstr>23561: Fibonacci Freeze</vt:lpstr>
      <vt:lpstr>1.3. 中位數</vt:lpstr>
      <vt:lpstr>10406: Vito's family</vt:lpstr>
      <vt:lpstr>10409: A min-summer night's dream</vt:lpstr>
      <vt:lpstr>1.4. 質數與因數</vt:lpstr>
      <vt:lpstr>1.4. 質數與因數 (cont.)</vt:lpstr>
      <vt:lpstr>1.4. 質數與因數 (cont.)</vt:lpstr>
      <vt:lpstr>10421: All You Need Is Love</vt:lpstr>
      <vt:lpstr>10428: Simply Emirp</vt:lpstr>
      <vt:lpstr>10450: Count the factors</vt:lpstr>
      <vt:lpstr>10502: Product of digits</vt:lpstr>
      <vt:lpstr>10535: Prime Distance</vt:lpstr>
      <vt:lpstr>10557: Prime Time</vt:lpstr>
      <vt:lpstr>11018: Simple division</vt:lpstr>
      <vt:lpstr>11028: Digit Primes</vt:lpstr>
      <vt:lpstr>11030: Dead Fraction</vt:lpstr>
      <vt:lpstr>11076: GCD</vt:lpstr>
      <vt:lpstr>2008-04: Greatest common divisor</vt:lpstr>
      <vt:lpstr>2008-08: Prime factorization</vt:lpstr>
      <vt:lpstr>2008-14: Prime factorization of n!</vt:lpstr>
      <vt:lpstr>22161: Euclid Problem</vt:lpstr>
      <vt:lpstr>23571: Smith Numbers</vt:lpstr>
      <vt:lpstr>24681: Perfection</vt:lpstr>
      <vt:lpstr>1.5. 日曆</vt:lpstr>
      <vt:lpstr>22801: Doom's Day Algorithm</vt:lpstr>
      <vt:lpstr>1.6. 機率</vt:lpstr>
      <vt:lpstr>10408: What is the Probability?</vt:lpstr>
      <vt:lpstr>1.7. 特殊公式</vt:lpstr>
      <vt:lpstr>10416: Last Digit</vt:lpstr>
      <vt:lpstr>10427: Modular Fibonacci</vt:lpstr>
      <vt:lpstr>1.8. 座標幾何</vt:lpstr>
      <vt:lpstr>10422: Is This Integration ?</vt:lpstr>
      <vt:lpstr>10424: Satellites</vt:lpstr>
      <vt:lpstr>10447: Can You Solve It?</vt:lpstr>
      <vt:lpstr>10477: Rectangles</vt:lpstr>
      <vt:lpstr>10551: Bee Maja</vt:lpstr>
      <vt:lpstr>10566: Fourth Point!!</vt:lpstr>
      <vt:lpstr>10581: Beavergnaw</vt:lpstr>
      <vt:lpstr>10606: How Big Is It?</vt:lpstr>
      <vt:lpstr>24701: Gleaming the Cubes</vt:lpstr>
      <vt:lpstr>Chapter 2. 字元與字串</vt:lpstr>
      <vt:lpstr>2.1. 編碼與解碼</vt:lpstr>
      <vt:lpstr>10401: Fibonaccimal Base</vt:lpstr>
      <vt:lpstr>10403: Funny Encryption Method</vt:lpstr>
      <vt:lpstr>10412: WERTYU</vt:lpstr>
      <vt:lpstr>10414: Bangla Numbers</vt:lpstr>
      <vt:lpstr>10425: Decode the Mad man</vt:lpstr>
      <vt:lpstr>10430: Soundex</vt:lpstr>
      <vt:lpstr>10441: Love Calculator</vt:lpstr>
      <vt:lpstr>10461: Parity</vt:lpstr>
      <vt:lpstr>10466: Cheapest Base</vt:lpstr>
      <vt:lpstr>10466: Cheapest Base (cont.)</vt:lpstr>
      <vt:lpstr>11011: Base64 Decoding</vt:lpstr>
      <vt:lpstr>2008-10: The inversion vector of a permutation</vt:lpstr>
      <vt:lpstr>2008-12: Factorial number system</vt:lpstr>
      <vt:lpstr>2008-15: Fibonacci number system</vt:lpstr>
      <vt:lpstr>2008-21: Number sequence</vt:lpstr>
      <vt:lpstr>2008-26: Binary-coded decimal</vt:lpstr>
      <vt:lpstr>2.2. 字元與字串</vt:lpstr>
      <vt:lpstr>2.2. 字元與字串 (cont.)</vt:lpstr>
      <vt:lpstr>2.2. 字元與字串 (cont.)</vt:lpstr>
      <vt:lpstr>10458: 2 the 9s</vt:lpstr>
      <vt:lpstr>10473: Summing Digits</vt:lpstr>
      <vt:lpstr>10552: Automated Judge Script</vt:lpstr>
      <vt:lpstr>10567: Common Permutation</vt:lpstr>
      <vt:lpstr>10582: Power Strings</vt:lpstr>
      <vt:lpstr>11009: All in All</vt:lpstr>
      <vt:lpstr>2008-09: The next higher integer</vt:lpstr>
      <vt:lpstr>2008-20: Vertical numbers</vt:lpstr>
      <vt:lpstr>2008-22: Number substitution</vt:lpstr>
      <vt:lpstr>2008-36A: Well-balanced parentheses</vt:lpstr>
      <vt:lpstr>21914: Rotating Sentences</vt:lpstr>
      <vt:lpstr>22131: TeX Quotes</vt:lpstr>
      <vt:lpstr>24691: Kindergarten Counting Game</vt:lpstr>
      <vt:lpstr>Chapter 3. 排列與組合</vt:lpstr>
      <vt:lpstr>3.1. 所有子集</vt:lpstr>
      <vt:lpstr>10615 (10023): Divisibility</vt:lpstr>
      <vt:lpstr>2008-02: Subset generation</vt:lpstr>
      <vt:lpstr>2008-19: Set partition</vt:lpstr>
      <vt:lpstr>2008-35: Substring generation</vt:lpstr>
      <vt:lpstr>2008-36B: Well-balanced parentheses</vt:lpstr>
      <vt:lpstr>3.2. 排列</vt:lpstr>
      <vt:lpstr>2008-25: Permutations</vt:lpstr>
      <vt:lpstr>2008-29: Permutation</vt:lpstr>
      <vt:lpstr>3.3. 組合</vt:lpstr>
      <vt:lpstr>2008-01: Generation of combinations</vt:lpstr>
      <vt:lpstr>2008-28:Longest monotonically increasing subsequence</vt:lpstr>
      <vt:lpstr>10468: Maximum Product</vt:lpstr>
      <vt:lpstr>10500: Brick Wall Patterns</vt:lpstr>
      <vt:lpstr>3.4. 分割</vt:lpstr>
      <vt:lpstr>2008-05: Integer partition</vt:lpstr>
      <vt:lpstr>3.5. 排序</vt:lpstr>
      <vt:lpstr>11069: Sort! Sort!! and Sort!!! (Pending)</vt:lpstr>
      <vt:lpstr>2008-31: m-way merge</vt:lpstr>
      <vt:lpstr>Chapter 4. 模擬</vt:lpstr>
      <vt:lpstr>4.1. 基礎模擬</vt:lpstr>
      <vt:lpstr>10400: The 3n + 1 problem</vt:lpstr>
      <vt:lpstr>10404: Primary Arithmetic</vt:lpstr>
      <vt:lpstr>10415: Sala-ma-Sond, A Nice Little Pond</vt:lpstr>
      <vt:lpstr>10418: Minesweeper</vt:lpstr>
      <vt:lpstr>10419: Divide, But Not Quite Conquer!</vt:lpstr>
      <vt:lpstr>10420: Longest Nap</vt:lpstr>
      <vt:lpstr>10432: Mine Sweeper</vt:lpstr>
      <vt:lpstr>10437: Zeros and Ones</vt:lpstr>
      <vt:lpstr>10449: f91</vt:lpstr>
      <vt:lpstr>10463: Simple Addition</vt:lpstr>
      <vt:lpstr>10465: Necklace</vt:lpstr>
      <vt:lpstr>10471: COUNTING CHAOS</vt:lpstr>
      <vt:lpstr>11019: Die Game</vt:lpstr>
      <vt:lpstr>11020: Eb Alto Saxophone Player</vt:lpstr>
      <vt:lpstr>11067: Cola</vt:lpstr>
      <vt:lpstr>11145: {sum+=i++} to Reach N</vt:lpstr>
      <vt:lpstr>2008-27: Reverse and add</vt:lpstr>
      <vt:lpstr>21944: Power Crisis</vt:lpstr>
      <vt:lpstr>22811: Train Swapping</vt:lpstr>
      <vt:lpstr>23641: Mutant Flatworld Explorers</vt:lpstr>
      <vt:lpstr>24711: Rare Easy Problem</vt:lpstr>
      <vt:lpstr>4.2. 陣列</vt:lpstr>
      <vt:lpstr>10405: Jolly Jumpers</vt:lpstr>
      <vt:lpstr>10410: Tell me the frequencies!</vt:lpstr>
      <vt:lpstr>10478: Symmetric Matrix</vt:lpstr>
      <vt:lpstr>10517: Hartals</vt:lpstr>
      <vt:lpstr>4.3. 集合</vt:lpstr>
      <vt:lpstr>4.3.集合 (cont.)</vt:lpstr>
      <vt:lpstr>4.3.集合 (cont.)</vt:lpstr>
      <vt:lpstr>10402: What's Cryptanalysis?</vt:lpstr>
      <vt:lpstr>10015: False coin</vt:lpstr>
      <vt:lpstr>10426: Hardwood Species</vt:lpstr>
      <vt:lpstr>10429: Contest Scoreboard</vt:lpstr>
      <vt:lpstr>10469 (23621): B2-Sequence</vt:lpstr>
      <vt:lpstr>10520: Conformity</vt:lpstr>
      <vt:lpstr>10579: Hay Points</vt:lpstr>
      <vt:lpstr>2008-17: Farey series of order n</vt:lpstr>
      <vt:lpstr>2008-34: Hamming sequence</vt:lpstr>
      <vt:lpstr>2008-37: Prefix expression evaluation</vt:lpstr>
      <vt:lpstr>2008-38: Prefix expression evaluation</vt:lpstr>
      <vt:lpstr>21924: List of Conquests</vt:lpstr>
      <vt:lpstr>4.4. 複雜模擬</vt:lpstr>
      <vt:lpstr>2008-06: Parser and evaluator</vt:lpstr>
      <vt:lpstr>Chapter 5. 圖論</vt:lpstr>
      <vt:lpstr>5.1. 最小擴張展開樹</vt:lpstr>
      <vt:lpstr>10514: Freckles</vt:lpstr>
      <vt:lpstr>10644: The Tourist Guide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程式訓練教材</dc:title>
  <cp:lastModifiedBy>neil</cp:lastModifiedBy>
  <cp:revision>1</cp:revision>
  <dcterms:modified xsi:type="dcterms:W3CDTF">2013-09-29T16:47:52Z</dcterms:modified>
</cp:coreProperties>
</file>