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69" d="100"/>
          <a:sy n="69" d="100"/>
        </p:scale>
        <p:origin x="375"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131BB-A355-4CB2-BCAA-A70DF49631AA}"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354522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31BB-A355-4CB2-BCAA-A70DF49631AA}"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204433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31BB-A355-4CB2-BCAA-A70DF49631AA}"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423250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131BB-A355-4CB2-BCAA-A70DF49631AA}"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2690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0131BB-A355-4CB2-BCAA-A70DF49631AA}"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419712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131BB-A355-4CB2-BCAA-A70DF49631AA}"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240572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131BB-A355-4CB2-BCAA-A70DF49631AA}"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44853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131BB-A355-4CB2-BCAA-A70DF49631AA}"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204976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131BB-A355-4CB2-BCAA-A70DF49631AA}"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81789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0131BB-A355-4CB2-BCAA-A70DF49631AA}"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362470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0131BB-A355-4CB2-BCAA-A70DF49631AA}"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17A38-0C6C-42DD-8417-752F453C108F}" type="slidenum">
              <a:rPr lang="en-US" smtClean="0"/>
              <a:t>‹#›</a:t>
            </a:fld>
            <a:endParaRPr lang="en-US"/>
          </a:p>
        </p:txBody>
      </p:sp>
    </p:spTree>
    <p:extLst>
      <p:ext uri="{BB962C8B-B14F-4D97-AF65-F5344CB8AC3E}">
        <p14:creationId xmlns:p14="http://schemas.microsoft.com/office/powerpoint/2010/main" val="370175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131BB-A355-4CB2-BCAA-A70DF49631AA}" type="datetimeFigureOut">
              <a:rPr lang="en-US" smtClean="0"/>
              <a:t>10/22/2017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17A38-0C6C-42DD-8417-752F453C108F}" type="slidenum">
              <a:rPr lang="en-US" smtClean="0"/>
              <a:t>‹#›</a:t>
            </a:fld>
            <a:endParaRPr lang="en-US"/>
          </a:p>
        </p:txBody>
      </p:sp>
    </p:spTree>
    <p:extLst>
      <p:ext uri="{BB962C8B-B14F-4D97-AF65-F5344CB8AC3E}">
        <p14:creationId xmlns:p14="http://schemas.microsoft.com/office/powerpoint/2010/main" val="9910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reuters.com/finance/stocks/company-profile/CM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221864" y="1014413"/>
            <a:ext cx="11617710" cy="4850606"/>
          </a:xfrm>
          <a:prstGeom prst="rect">
            <a:avLst/>
          </a:prstGeom>
        </p:spPr>
      </p:pic>
      <p:sp>
        <p:nvSpPr>
          <p:cNvPr id="5" name="TextBox 4"/>
          <p:cNvSpPr txBox="1"/>
          <p:nvPr/>
        </p:nvSpPr>
        <p:spPr>
          <a:xfrm>
            <a:off x="526473" y="284018"/>
            <a:ext cx="3401291" cy="369332"/>
          </a:xfrm>
          <a:prstGeom prst="rect">
            <a:avLst/>
          </a:prstGeom>
          <a:noFill/>
        </p:spPr>
        <p:txBody>
          <a:bodyPr wrap="square" rtlCol="0">
            <a:spAutoFit/>
          </a:bodyPr>
          <a:lstStyle/>
          <a:p>
            <a:r>
              <a:rPr lang="en-US" dirty="0"/>
              <a:t> </a:t>
            </a:r>
            <a:r>
              <a:rPr lang="en-US" i="1" dirty="0" smtClean="0"/>
              <a:t>team</a:t>
            </a:r>
            <a:r>
              <a:rPr lang="en-US" i="1" dirty="0"/>
              <a:t>C</a:t>
            </a:r>
            <a:r>
              <a:rPr lang="en-US" altLang="zh-CN" i="1" dirty="0" smtClean="0"/>
              <a:t>hipotle</a:t>
            </a:r>
            <a:r>
              <a:rPr lang="en-US" i="1" dirty="0" smtClean="0"/>
              <a:t>_dbdesign.pptx</a:t>
            </a:r>
            <a:endParaRPr lang="en-US" dirty="0"/>
          </a:p>
        </p:txBody>
      </p:sp>
    </p:spTree>
    <p:extLst>
      <p:ext uri="{BB962C8B-B14F-4D97-AF65-F5344CB8AC3E}">
        <p14:creationId xmlns:p14="http://schemas.microsoft.com/office/powerpoint/2010/main" val="84043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582" y="433244"/>
            <a:ext cx="10515600" cy="5392592"/>
          </a:xfrm>
        </p:spPr>
        <p:txBody>
          <a:bodyPr>
            <a:normAutofit fontScale="77500" lnSpcReduction="20000"/>
          </a:bodyPr>
          <a:lstStyle/>
          <a:p>
            <a:pPr>
              <a:spcBef>
                <a:spcPts val="0"/>
              </a:spcBef>
            </a:pPr>
            <a:r>
              <a:rPr lang="en-US" sz="2400" b="1" i="0" u="sng" dirty="0" smtClean="0">
                <a:solidFill>
                  <a:srgbClr val="000000"/>
                </a:solidFill>
                <a:effectLst/>
                <a:latin typeface="Arial" panose="020B0604020202020204" pitchFamily="34" charset="0"/>
              </a:rPr>
              <a:t>  Company Background</a:t>
            </a:r>
            <a:endParaRPr lang="en-US" b="0" dirty="0" smtClean="0">
              <a:effectLst/>
            </a:endParaRPr>
          </a:p>
          <a:p>
            <a:pPr>
              <a:spcBef>
                <a:spcPts val="0"/>
              </a:spcBef>
            </a:pPr>
            <a:r>
              <a:rPr lang="en-US" b="0" dirty="0" smtClean="0">
                <a:effectLst/>
              </a:rPr>
              <a:t/>
            </a:r>
            <a:br>
              <a:rPr lang="en-US" b="0" dirty="0" smtClean="0">
                <a:effectLst/>
              </a:rPr>
            </a:br>
            <a:r>
              <a:rPr lang="en-US" dirty="0">
                <a:solidFill>
                  <a:srgbClr val="000000"/>
                </a:solidFill>
                <a:latin typeface="Arial" panose="020B0604020202020204" pitchFamily="34" charset="0"/>
              </a:rPr>
              <a:t>Chipotle Mexican Grill, Inc. (Chipotle), together with its subsidiaries, operates Chipotle Mexican Grill restaurants. The Company's Chipotle Mexican Grill restaurants serve a menu of burritos, tacos, burrito bowls (a burrito without the tortilla) and salads. As of December 31, 2016, the Company managed its operations and restaurants based on 11 regions, 29 of its restaurants were located outside of the United States, with 17 in Canada, six in the United Kingdom, five in France and one in Frankfurt, Germany. </a:t>
            </a:r>
            <a:r>
              <a:rPr lang="en-US" dirty="0">
                <a:solidFill>
                  <a:srgbClr val="222222"/>
                </a:solidFill>
                <a:latin typeface="Arial" panose="020B0604020202020204" pitchFamily="34" charset="0"/>
              </a:rPr>
              <a:t>The field team are the employees who work closely with but not directly within specific restaurants. The field support system includes apprentice team leaders (step up from restaurateurs), team leaders or area managers, team directors and regional directors. Because Chipotle doesn't franchise, all restaurants are corporately owned. </a:t>
            </a:r>
            <a:r>
              <a:rPr lang="en-US" sz="2400" b="0" i="0" u="sng" strike="noStrike" dirty="0" smtClean="0">
                <a:solidFill>
                  <a:srgbClr val="1155CC"/>
                </a:solidFill>
                <a:effectLst/>
                <a:latin typeface="Arial" panose="020B0604020202020204" pitchFamily="34" charset="0"/>
                <a:hlinkClick r:id="rId2"/>
              </a:rPr>
              <a:t>https://www.reuters.com/finance/stocks/company-profile/CMG.N</a:t>
            </a:r>
            <a:endParaRPr lang="en-US" b="0" dirty="0" smtClean="0">
              <a:effectLst/>
            </a:endParaRPr>
          </a:p>
          <a:p>
            <a:pPr>
              <a:spcBef>
                <a:spcPts val="0"/>
              </a:spcBef>
            </a:pPr>
            <a:r>
              <a:rPr lang="en-US" b="0" dirty="0" smtClean="0">
                <a:effectLst/>
              </a:rPr>
              <a:t/>
            </a:r>
            <a:br>
              <a:rPr lang="en-US" b="0" dirty="0" smtClean="0">
                <a:effectLst/>
              </a:rPr>
            </a:br>
            <a:r>
              <a:rPr lang="en-US" sz="2400" b="0" i="0" u="none" strike="noStrike" dirty="0" smtClean="0">
                <a:solidFill>
                  <a:srgbClr val="000000"/>
                </a:solidFill>
                <a:effectLst/>
                <a:latin typeface="Arial" panose="020B0604020202020204" pitchFamily="34" charset="0"/>
              </a:rPr>
              <a:t>The team members are </a:t>
            </a:r>
            <a:r>
              <a:rPr lang="en-US" sz="2400" b="0" i="0" u="none" strike="noStrike" dirty="0" err="1" smtClean="0">
                <a:solidFill>
                  <a:srgbClr val="000000"/>
                </a:solidFill>
                <a:effectLst/>
                <a:latin typeface="Arial" panose="020B0604020202020204" pitchFamily="34" charset="0"/>
              </a:rPr>
              <a:t>Huateng</a:t>
            </a:r>
            <a:r>
              <a:rPr lang="en-US" sz="2400" b="0" i="0" u="none" strike="noStrike" dirty="0" smtClean="0">
                <a:solidFill>
                  <a:srgbClr val="000000"/>
                </a:solidFill>
                <a:effectLst/>
                <a:latin typeface="Arial" panose="020B0604020202020204" pitchFamily="34" charset="0"/>
              </a:rPr>
              <a:t> Zhang, </a:t>
            </a:r>
            <a:r>
              <a:rPr lang="en-US" sz="2400" b="0" i="0" u="none" strike="noStrike" dirty="0" err="1" smtClean="0">
                <a:solidFill>
                  <a:srgbClr val="000000"/>
                </a:solidFill>
                <a:effectLst/>
                <a:latin typeface="Arial" panose="020B0604020202020204" pitchFamily="34" charset="0"/>
              </a:rPr>
              <a:t>Lingxiao</a:t>
            </a:r>
            <a:r>
              <a:rPr lang="en-US" sz="2400" b="0" i="0" u="none" strike="noStrike" dirty="0" smtClean="0">
                <a:solidFill>
                  <a:srgbClr val="000000"/>
                </a:solidFill>
                <a:effectLst/>
                <a:latin typeface="Arial" panose="020B0604020202020204" pitchFamily="34" charset="0"/>
              </a:rPr>
              <a:t> </a:t>
            </a:r>
            <a:r>
              <a:rPr lang="en-US" sz="2400" b="0" i="0" u="none" strike="noStrike" dirty="0" err="1" smtClean="0">
                <a:solidFill>
                  <a:srgbClr val="000000"/>
                </a:solidFill>
                <a:effectLst/>
                <a:latin typeface="Arial" panose="020B0604020202020204" pitchFamily="34" charset="0"/>
              </a:rPr>
              <a:t>Lyu</a:t>
            </a:r>
            <a:r>
              <a:rPr lang="en-US" sz="2400" b="0" i="0" u="none" strike="noStrike" dirty="0" smtClean="0">
                <a:solidFill>
                  <a:srgbClr val="000000"/>
                </a:solidFill>
                <a:effectLst/>
                <a:latin typeface="Arial" panose="020B0604020202020204" pitchFamily="34" charset="0"/>
              </a:rPr>
              <a:t>, and </a:t>
            </a:r>
            <a:r>
              <a:rPr lang="en-US" sz="2400" b="0" i="0" u="none" strike="noStrike" dirty="0" err="1" smtClean="0">
                <a:solidFill>
                  <a:srgbClr val="000000"/>
                </a:solidFill>
                <a:effectLst/>
                <a:latin typeface="Arial" panose="020B0604020202020204" pitchFamily="34" charset="0"/>
              </a:rPr>
              <a:t>Zirui</a:t>
            </a:r>
            <a:r>
              <a:rPr lang="en-US" sz="2400" b="0" i="0" u="none" strike="noStrike" dirty="0" smtClean="0">
                <a:solidFill>
                  <a:srgbClr val="000000"/>
                </a:solidFill>
                <a:effectLst/>
                <a:latin typeface="Arial" panose="020B0604020202020204" pitchFamily="34" charset="0"/>
              </a:rPr>
              <a:t> Jiao. </a:t>
            </a:r>
            <a:endParaRPr lang="en-US" b="0" dirty="0" smtClean="0">
              <a:effectLst/>
            </a:endParaRPr>
          </a:p>
          <a:p>
            <a:pPr>
              <a:spcBef>
                <a:spcPts val="0"/>
              </a:spcBef>
            </a:pPr>
            <a:r>
              <a:rPr lang="en-US" b="0" dirty="0" smtClean="0">
                <a:effectLst/>
              </a:rPr>
              <a:t/>
            </a:r>
            <a:br>
              <a:rPr lang="en-US" b="0" dirty="0" smtClean="0">
                <a:effectLst/>
              </a:rPr>
            </a:br>
            <a:r>
              <a:rPr lang="en-US" sz="2400" b="0" i="0" u="none" strike="noStrike" dirty="0" smtClean="0">
                <a:solidFill>
                  <a:srgbClr val="000000"/>
                </a:solidFill>
                <a:effectLst/>
                <a:latin typeface="Arial" panose="020B0604020202020204" pitchFamily="34" charset="0"/>
              </a:rPr>
              <a:t>Assumptions:</a:t>
            </a:r>
            <a:endParaRPr lang="en-US" b="0" dirty="0" smtClean="0">
              <a:effectLst/>
            </a:endParaRPr>
          </a:p>
          <a:p>
            <a:pPr fontAlgn="base">
              <a:spcBef>
                <a:spcPts val="0"/>
              </a:spcBef>
              <a:buFont typeface="+mj-lt"/>
              <a:buAutoNum type="arabicPeriod"/>
            </a:pPr>
            <a:r>
              <a:rPr lang="en-US" sz="2400" b="0" i="0" u="none" strike="noStrike" dirty="0" smtClean="0">
                <a:solidFill>
                  <a:srgbClr val="000000"/>
                </a:solidFill>
                <a:effectLst/>
                <a:latin typeface="Arial" panose="020B0604020202020204" pitchFamily="34" charset="0"/>
              </a:rPr>
              <a:t>A store has many employees while an employee can only work for one store</a:t>
            </a:r>
          </a:p>
          <a:p>
            <a:pPr fontAlgn="base">
              <a:spcBef>
                <a:spcPts val="0"/>
              </a:spcBef>
              <a:buFont typeface="+mj-lt"/>
              <a:buAutoNum type="arabicPeriod"/>
            </a:pPr>
            <a:r>
              <a:rPr lang="en-US" sz="2400" b="0" i="0" u="none" strike="noStrike" dirty="0" smtClean="0">
                <a:solidFill>
                  <a:srgbClr val="000000"/>
                </a:solidFill>
                <a:effectLst/>
                <a:latin typeface="Arial" panose="020B0604020202020204" pitchFamily="34" charset="0"/>
              </a:rPr>
              <a:t>A supplier can provide multiple types of ingredients while one type of ingredients can only be provided by one supplier</a:t>
            </a:r>
          </a:p>
          <a:p>
            <a:pPr fontAlgn="base">
              <a:spcBef>
                <a:spcPts val="0"/>
              </a:spcBef>
              <a:buFont typeface="+mj-lt"/>
              <a:buAutoNum type="arabicPeriod"/>
            </a:pPr>
            <a:r>
              <a:rPr lang="en-US" sz="2400" b="0" i="0" u="none" strike="noStrike" dirty="0" smtClean="0">
                <a:solidFill>
                  <a:srgbClr val="000000"/>
                </a:solidFill>
                <a:effectLst/>
                <a:latin typeface="Arial" panose="020B0604020202020204" pitchFamily="34" charset="0"/>
              </a:rPr>
              <a:t>A customer can put several orders while one order can only be put by one customer. </a:t>
            </a:r>
          </a:p>
          <a:p>
            <a:endParaRPr lang="en-US" dirty="0"/>
          </a:p>
        </p:txBody>
      </p:sp>
    </p:spTree>
    <p:extLst>
      <p:ext uri="{BB962C8B-B14F-4D97-AF65-F5344CB8AC3E}">
        <p14:creationId xmlns:p14="http://schemas.microsoft.com/office/powerpoint/2010/main" val="241231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等线</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cp:revision>
  <dcterms:created xsi:type="dcterms:W3CDTF">2017-10-23T02:04:41Z</dcterms:created>
  <dcterms:modified xsi:type="dcterms:W3CDTF">2017-10-23T02:08:43Z</dcterms:modified>
</cp:coreProperties>
</file>