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7" r:id="rId3"/>
    <p:sldId id="262" r:id="rId4"/>
    <p:sldId id="307" r:id="rId5"/>
    <p:sldId id="308" r:id="rId6"/>
    <p:sldId id="265" r:id="rId7"/>
    <p:sldId id="284" r:id="rId8"/>
  </p:sldIdLst>
  <p:sldSz cx="9144000" cy="5143500" type="screen16x9"/>
  <p:notesSz cx="6858000" cy="9144000"/>
  <p:embeddedFontLst>
    <p:embeddedFont>
      <p:font typeface="Righteous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F25942-4A13-4243-9537-FFA05710A8B4}">
  <a:tblStyle styleId="{D2F25942-4A13-4243-9537-FFA05710A8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773" autoAdjust="0"/>
  </p:normalViewPr>
  <p:slideViewPr>
    <p:cSldViewPr snapToGrid="0">
      <p:cViewPr varScale="1">
        <p:scale>
          <a:sx n="104" d="100"/>
          <a:sy n="104" d="100"/>
        </p:scale>
        <p:origin x="1363" y="7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dab296b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dab296b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0370779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0370779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f0370779c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f0370779c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27B0C697-22A6-30D2-5816-A993C44C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f0370779cf_0_327:notes">
            <a:extLst>
              <a:ext uri="{FF2B5EF4-FFF2-40B4-BE49-F238E27FC236}">
                <a16:creationId xmlns:a16="http://schemas.microsoft.com/office/drawing/2014/main" id="{AC54EA19-7B6F-DE57-0AD8-424005FE1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f0370779cf_0_327:notes">
            <a:extLst>
              <a:ext uri="{FF2B5EF4-FFF2-40B4-BE49-F238E27FC236}">
                <a16:creationId xmlns:a16="http://schemas.microsoft.com/office/drawing/2014/main" id="{D90A1554-8767-95EB-95E8-FECFC383A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12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C1AF2B9A-6616-B7C5-8C6E-17B6DBD7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f0370779cf_0_327:notes">
            <a:extLst>
              <a:ext uri="{FF2B5EF4-FFF2-40B4-BE49-F238E27FC236}">
                <a16:creationId xmlns:a16="http://schemas.microsoft.com/office/drawing/2014/main" id="{4C469F77-59CE-F4BB-3280-B8ACEB9C7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f0370779cf_0_327:notes">
            <a:extLst>
              <a:ext uri="{FF2B5EF4-FFF2-40B4-BE49-F238E27FC236}">
                <a16:creationId xmlns:a16="http://schemas.microsoft.com/office/drawing/2014/main" id="{74319482-C4B7-B239-F1F2-FD651B41D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44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2779dbbd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f2779dbbd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f58d6fef3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f58d6fef3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778500" y="833888"/>
            <a:ext cx="3650400" cy="27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78500" y="3791788"/>
            <a:ext cx="2874900" cy="6687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36475" y="0"/>
            <a:ext cx="1675550" cy="847850"/>
            <a:chOff x="7236475" y="0"/>
            <a:chExt cx="1675550" cy="847850"/>
          </a:xfrm>
        </p:grpSpPr>
        <p:sp>
          <p:nvSpPr>
            <p:cNvPr id="12" name="Google Shape;12;p2"/>
            <p:cNvSpPr/>
            <p:nvPr/>
          </p:nvSpPr>
          <p:spPr>
            <a:xfrm>
              <a:off x="8073850" y="0"/>
              <a:ext cx="838175" cy="847850"/>
            </a:xfrm>
            <a:custGeom>
              <a:avLst/>
              <a:gdLst/>
              <a:ahLst/>
              <a:cxnLst/>
              <a:rect l="l" t="t" r="r" b="b"/>
              <a:pathLst>
                <a:path w="33527" h="33914" extrusionOk="0">
                  <a:moveTo>
                    <a:pt x="0" y="1"/>
                  </a:moveTo>
                  <a:lnTo>
                    <a:pt x="0" y="33914"/>
                  </a:lnTo>
                  <a:cubicBezTo>
                    <a:pt x="9138" y="33785"/>
                    <a:pt x="17568" y="30020"/>
                    <a:pt x="23617" y="23971"/>
                  </a:cubicBezTo>
                  <a:cubicBezTo>
                    <a:pt x="29634" y="17826"/>
                    <a:pt x="33527" y="9364"/>
                    <a:pt x="33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36475" y="0"/>
              <a:ext cx="837375" cy="847850"/>
            </a:xfrm>
            <a:custGeom>
              <a:avLst/>
              <a:gdLst/>
              <a:ahLst/>
              <a:cxnLst/>
              <a:rect l="l" t="t" r="r" b="b"/>
              <a:pathLst>
                <a:path w="33495" h="33914" extrusionOk="0">
                  <a:moveTo>
                    <a:pt x="0" y="1"/>
                  </a:moveTo>
                  <a:cubicBezTo>
                    <a:pt x="0" y="9364"/>
                    <a:pt x="3733" y="17826"/>
                    <a:pt x="9910" y="23971"/>
                  </a:cubicBezTo>
                  <a:cubicBezTo>
                    <a:pt x="15959" y="30020"/>
                    <a:pt x="24261" y="33785"/>
                    <a:pt x="33495" y="33914"/>
                  </a:cubicBezTo>
                  <a:lnTo>
                    <a:pt x="33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7412313" y="5634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412313" y="7106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56288" y="5634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556288" y="710600"/>
            <a:ext cx="57125" cy="57125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100019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172150" y="1023300"/>
            <a:ext cx="782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428875" y="4375124"/>
            <a:ext cx="2337900" cy="560387"/>
            <a:chOff x="6135125" y="2934550"/>
            <a:chExt cx="2337900" cy="701975"/>
          </a:xfrm>
        </p:grpSpPr>
        <p:sp>
          <p:nvSpPr>
            <p:cNvPr id="26" name="Google Shape;26;p4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>
            <a:off x="267620" y="3664500"/>
            <a:ext cx="351299" cy="35195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1252475"/>
            <a:ext cx="3668700" cy="16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0000" y="2937325"/>
            <a:ext cx="36687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DD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-1622800" y="541161"/>
            <a:ext cx="2337900" cy="560387"/>
            <a:chOff x="6135125" y="2934550"/>
            <a:chExt cx="2337900" cy="701975"/>
          </a:xfrm>
        </p:grpSpPr>
        <p:sp>
          <p:nvSpPr>
            <p:cNvPr id="59" name="Google Shape;59;p7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2290025" y="18025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2036250" y="2600725"/>
            <a:ext cx="5071500" cy="12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166550" y="1386056"/>
            <a:ext cx="415100" cy="41587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162550" y="535006"/>
            <a:ext cx="838175" cy="847850"/>
          </a:xfrm>
          <a:custGeom>
            <a:avLst/>
            <a:gdLst/>
            <a:ahLst/>
            <a:cxnLst/>
            <a:rect l="l" t="t" r="r" b="b"/>
            <a:pathLst>
              <a:path w="33527" h="33914" extrusionOk="0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>
            <a:off x="8428875" y="4375124"/>
            <a:ext cx="2337900" cy="560387"/>
            <a:chOff x="6135125" y="2934550"/>
            <a:chExt cx="2337900" cy="701975"/>
          </a:xfrm>
        </p:grpSpPr>
        <p:sp>
          <p:nvSpPr>
            <p:cNvPr id="97" name="Google Shape;97;p9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267620" y="3664500"/>
            <a:ext cx="351299" cy="35195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2646100" y="357200"/>
            <a:ext cx="5782800" cy="11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4572000" y="1706450"/>
            <a:ext cx="3856800" cy="440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3087400" y="3896300"/>
            <a:ext cx="5341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CREDITS: 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 and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5524900" y="2319500"/>
            <a:ext cx="29040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 rot="5400000" flipH="1">
            <a:off x="711463" y="1379988"/>
            <a:ext cx="844650" cy="837400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1"/>
          <p:cNvSpPr/>
          <p:nvPr/>
        </p:nvSpPr>
        <p:spPr>
          <a:xfrm rot="5400000" flipH="1">
            <a:off x="715100" y="539000"/>
            <a:ext cx="837375" cy="837400"/>
          </a:xfrm>
          <a:custGeom>
            <a:avLst/>
            <a:gdLst/>
            <a:ahLst/>
            <a:cxnLst/>
            <a:rect l="l" t="t" r="r" b="b"/>
            <a:pathLst>
              <a:path w="33495" h="33496" extrusionOk="0">
                <a:moveTo>
                  <a:pt x="0" y="1"/>
                </a:moveTo>
                <a:lnTo>
                  <a:pt x="0" y="33495"/>
                </a:lnTo>
                <a:lnTo>
                  <a:pt x="33495" y="33495"/>
                </a:ln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5400000" flipH="1">
            <a:off x="713088" y="536988"/>
            <a:ext cx="841400" cy="837400"/>
          </a:xfrm>
          <a:custGeom>
            <a:avLst/>
            <a:gdLst/>
            <a:ahLst/>
            <a:cxnLst/>
            <a:rect l="l" t="t" r="r" b="b"/>
            <a:pathLst>
              <a:path w="33656" h="33496" extrusionOk="0">
                <a:moveTo>
                  <a:pt x="0" y="1"/>
                </a:moveTo>
                <a:lnTo>
                  <a:pt x="0" y="33495"/>
                </a:lnTo>
                <a:lnTo>
                  <a:pt x="336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1"/>
          <p:cNvGrpSpPr/>
          <p:nvPr/>
        </p:nvGrpSpPr>
        <p:grpSpPr>
          <a:xfrm rot="5400000" flipH="1">
            <a:off x="1549225" y="1379600"/>
            <a:ext cx="844650" cy="838175"/>
            <a:chOff x="513200" y="2286375"/>
            <a:chExt cx="844650" cy="838175"/>
          </a:xfrm>
        </p:grpSpPr>
        <p:sp>
          <p:nvSpPr>
            <p:cNvPr id="485" name="Google Shape;485;p31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1"/>
          <p:cNvSpPr/>
          <p:nvPr/>
        </p:nvSpPr>
        <p:spPr>
          <a:xfrm rot="5400000" flipH="1">
            <a:off x="1552863" y="538613"/>
            <a:ext cx="837375" cy="838175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1"/>
          <p:cNvSpPr/>
          <p:nvPr/>
        </p:nvSpPr>
        <p:spPr>
          <a:xfrm flipH="1">
            <a:off x="715100" y="4192613"/>
            <a:ext cx="415100" cy="415875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3600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77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31sylvestor01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 txBox="1">
            <a:spLocks noGrp="1"/>
          </p:cNvSpPr>
          <p:nvPr>
            <p:ph type="title"/>
          </p:nvPr>
        </p:nvSpPr>
        <p:spPr>
          <a:xfrm>
            <a:off x="4778500" y="833887"/>
            <a:ext cx="3365131" cy="28150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DATA SCIENCE </a:t>
            </a:r>
            <a:br>
              <a:rPr lang="en" sz="5500" dirty="0"/>
            </a:br>
            <a:r>
              <a:rPr lang="en" sz="2000" dirty="0"/>
              <a:t>Sports Analysis - PowerBI</a:t>
            </a:r>
            <a:br>
              <a:rPr lang="en" sz="5500" dirty="0"/>
            </a:br>
            <a:endParaRPr sz="3000" b="0" dirty="0"/>
          </a:p>
        </p:txBody>
      </p:sp>
      <p:pic>
        <p:nvPicPr>
          <p:cNvPr id="506" name="Google Shape;506;p36"/>
          <p:cNvPicPr preferRelativeResize="0"/>
          <p:nvPr/>
        </p:nvPicPr>
        <p:blipFill rotWithShape="1">
          <a:blip r:embed="rId3">
            <a:alphaModFix/>
          </a:blip>
          <a:srcRect l="26501" r="22028"/>
          <a:stretch/>
        </p:blipFill>
        <p:spPr>
          <a:xfrm>
            <a:off x="0" y="0"/>
            <a:ext cx="3977700" cy="5143500"/>
          </a:xfrm>
          <a:prstGeom prst="round1Rect">
            <a:avLst>
              <a:gd name="adj" fmla="val 35177"/>
            </a:avLst>
          </a:prstGeom>
          <a:noFill/>
          <a:ln>
            <a:noFill/>
          </a:ln>
        </p:spPr>
      </p:pic>
      <p:sp>
        <p:nvSpPr>
          <p:cNvPr id="507" name="Google Shape;507;p36"/>
          <p:cNvSpPr/>
          <p:nvPr/>
        </p:nvSpPr>
        <p:spPr>
          <a:xfrm flipH="1">
            <a:off x="841394" y="4306100"/>
            <a:ext cx="844650" cy="837400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6"/>
          <p:cNvSpPr/>
          <p:nvPr/>
        </p:nvSpPr>
        <p:spPr>
          <a:xfrm flipH="1">
            <a:off x="4026" y="4306100"/>
            <a:ext cx="834193" cy="837400"/>
          </a:xfrm>
          <a:custGeom>
            <a:avLst/>
            <a:gdLst/>
            <a:ahLst/>
            <a:cxnLst/>
            <a:rect l="l" t="t" r="r" b="b"/>
            <a:pathLst>
              <a:path w="33495" h="33496" extrusionOk="0">
                <a:moveTo>
                  <a:pt x="0" y="1"/>
                </a:moveTo>
                <a:lnTo>
                  <a:pt x="0" y="33495"/>
                </a:lnTo>
                <a:lnTo>
                  <a:pt x="33495" y="33495"/>
                </a:ln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6"/>
          <p:cNvSpPr/>
          <p:nvPr/>
        </p:nvSpPr>
        <p:spPr>
          <a:xfrm flipH="1">
            <a:off x="-12" y="4306100"/>
            <a:ext cx="844681" cy="837400"/>
          </a:xfrm>
          <a:custGeom>
            <a:avLst/>
            <a:gdLst/>
            <a:ahLst/>
            <a:cxnLst/>
            <a:rect l="l" t="t" r="r" b="b"/>
            <a:pathLst>
              <a:path w="33656" h="33496" extrusionOk="0">
                <a:moveTo>
                  <a:pt x="0" y="1"/>
                </a:moveTo>
                <a:lnTo>
                  <a:pt x="0" y="33495"/>
                </a:lnTo>
                <a:lnTo>
                  <a:pt x="336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36"/>
          <p:cNvGrpSpPr/>
          <p:nvPr/>
        </p:nvGrpSpPr>
        <p:grpSpPr>
          <a:xfrm flipH="1">
            <a:off x="841394" y="3467950"/>
            <a:ext cx="844650" cy="838175"/>
            <a:chOff x="513200" y="2286375"/>
            <a:chExt cx="844650" cy="838175"/>
          </a:xfrm>
        </p:grpSpPr>
        <p:sp>
          <p:nvSpPr>
            <p:cNvPr id="511" name="Google Shape;511;p36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6"/>
          <p:cNvSpPr/>
          <p:nvPr/>
        </p:nvSpPr>
        <p:spPr>
          <a:xfrm flipH="1">
            <a:off x="4059" y="3467950"/>
            <a:ext cx="844660" cy="838175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6"/>
          <p:cNvSpPr txBox="1">
            <a:spLocks noGrp="1"/>
          </p:cNvSpPr>
          <p:nvPr>
            <p:ph type="subTitle" idx="1"/>
          </p:nvPr>
        </p:nvSpPr>
        <p:spPr>
          <a:xfrm>
            <a:off x="4778500" y="3791788"/>
            <a:ext cx="28749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HUDSON SYLVESTOR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(Biomedical Engineering)</a:t>
            </a:r>
            <a:endParaRPr dirty="0"/>
          </a:p>
        </p:txBody>
      </p:sp>
      <p:sp>
        <p:nvSpPr>
          <p:cNvPr id="521" name="Google Shape;521;p36"/>
          <p:cNvSpPr/>
          <p:nvPr/>
        </p:nvSpPr>
        <p:spPr>
          <a:xfrm>
            <a:off x="437488" y="561638"/>
            <a:ext cx="834175" cy="834975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36"/>
          <p:cNvGrpSpPr/>
          <p:nvPr/>
        </p:nvGrpSpPr>
        <p:grpSpPr>
          <a:xfrm>
            <a:off x="1348863" y="320338"/>
            <a:ext cx="201100" cy="204325"/>
            <a:chOff x="3375338" y="419625"/>
            <a:chExt cx="201100" cy="204325"/>
          </a:xfrm>
        </p:grpSpPr>
        <p:sp>
          <p:nvSpPr>
            <p:cNvPr id="523" name="Google Shape;523;p36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</a:p>
        </p:txBody>
      </p:sp>
      <p:sp>
        <p:nvSpPr>
          <p:cNvPr id="532" name="Google Shape;532;p37"/>
          <p:cNvSpPr txBox="1">
            <a:spLocks noGrp="1"/>
          </p:cNvSpPr>
          <p:nvPr>
            <p:ph type="body" idx="1"/>
          </p:nvPr>
        </p:nvSpPr>
        <p:spPr>
          <a:xfrm>
            <a:off x="3318387" y="1467464"/>
            <a:ext cx="3252020" cy="2094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PowerBI</a:t>
            </a:r>
            <a:endParaRPr lang="en-US" sz="2400" dirty="0">
              <a:latin typeface="Spartan"/>
              <a:ea typeface="Spartan"/>
              <a:cs typeface="Spartan"/>
              <a:sym typeface="Spartan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Spartan"/>
                <a:ea typeface="Spartan"/>
                <a:cs typeface="Spartan"/>
                <a:sym typeface="Spartan"/>
              </a:rPr>
              <a:t>ETL / ELT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Objective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Report –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 flipH="1">
            <a:off x="1513850" y="843900"/>
            <a:ext cx="6116400" cy="3455700"/>
          </a:xfrm>
          <a:prstGeom prst="round1Rect">
            <a:avLst>
              <a:gd name="adj" fmla="val 263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"/>
          <p:cNvSpPr txBox="1">
            <a:spLocks noGrp="1"/>
          </p:cNvSpPr>
          <p:nvPr>
            <p:ph type="title"/>
          </p:nvPr>
        </p:nvSpPr>
        <p:spPr>
          <a:xfrm>
            <a:off x="164240" y="1549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POWERBI</a:t>
            </a:r>
            <a:endParaRPr dirty="0"/>
          </a:p>
        </p:txBody>
      </p:sp>
      <p:sp>
        <p:nvSpPr>
          <p:cNvPr id="597" name="Google Shape;597;p42"/>
          <p:cNvSpPr txBox="1">
            <a:spLocks noGrp="1"/>
          </p:cNvSpPr>
          <p:nvPr>
            <p:ph type="subTitle" idx="1"/>
          </p:nvPr>
        </p:nvSpPr>
        <p:spPr>
          <a:xfrm>
            <a:off x="2036250" y="1507958"/>
            <a:ext cx="5071500" cy="2127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It’s a</a:t>
            </a:r>
            <a:r>
              <a:rPr lang="en-US" dirty="0">
                <a:solidFill>
                  <a:srgbClr val="FF0000"/>
                </a:solidFill>
              </a:rPr>
              <a:t> Business Intelligence </a:t>
            </a:r>
            <a:r>
              <a:rPr lang="en-US" dirty="0">
                <a:solidFill>
                  <a:schemeClr val="tx2"/>
                </a:solidFill>
              </a:rPr>
              <a:t>tool owned by </a:t>
            </a:r>
            <a:r>
              <a:rPr lang="en-US" dirty="0">
                <a:solidFill>
                  <a:srgbClr val="FF0000"/>
                </a:solidFill>
              </a:rPr>
              <a:t>Microsoft.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Specifically designed to explore and analyze data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Visualization</a:t>
            </a:r>
            <a:r>
              <a:rPr lang="en-US" dirty="0">
                <a:solidFill>
                  <a:schemeClr val="tx2"/>
                </a:solidFill>
              </a:rPr>
              <a:t> tool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Features: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ETL (stages of processing data)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</a:rPr>
              <a:t>	E – EXTRACTION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</a:rPr>
              <a:t>	T – TRANSFORMATION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</a:rPr>
              <a:t>	L – LOADING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</a:rPr>
              <a:t>create stories and dashboards to connect the viewers.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4A4D22DD-2EEE-86DF-830C-56967AEB4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>
            <a:extLst>
              <a:ext uri="{FF2B5EF4-FFF2-40B4-BE49-F238E27FC236}">
                <a16:creationId xmlns:a16="http://schemas.microsoft.com/office/drawing/2014/main" id="{1BBD980F-05DD-46F1-633E-086B89CA9E27}"/>
              </a:ext>
            </a:extLst>
          </p:cNvPr>
          <p:cNvSpPr/>
          <p:nvPr/>
        </p:nvSpPr>
        <p:spPr>
          <a:xfrm flipH="1">
            <a:off x="1513849" y="843900"/>
            <a:ext cx="6168673" cy="4032900"/>
          </a:xfrm>
          <a:prstGeom prst="round1Rect">
            <a:avLst>
              <a:gd name="adj" fmla="val 263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">
            <a:extLst>
              <a:ext uri="{FF2B5EF4-FFF2-40B4-BE49-F238E27FC236}">
                <a16:creationId xmlns:a16="http://schemas.microsoft.com/office/drawing/2014/main" id="{63878AF1-1AB4-46C9-A434-4CAA8E21B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40" y="1549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ETL or  ELT </a:t>
            </a:r>
            <a:endParaRPr dirty="0"/>
          </a:p>
        </p:txBody>
      </p:sp>
      <p:sp>
        <p:nvSpPr>
          <p:cNvPr id="597" name="Google Shape;597;p42">
            <a:extLst>
              <a:ext uri="{FF2B5EF4-FFF2-40B4-BE49-F238E27FC236}">
                <a16:creationId xmlns:a16="http://schemas.microsoft.com/office/drawing/2014/main" id="{B3FA3BA4-3161-5A12-BD6B-71668E2994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2390" y="914400"/>
            <a:ext cx="5189178" cy="386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E – EXTRACTION:</a:t>
            </a:r>
          </a:p>
          <a:p>
            <a:pPr marL="0" indent="0" algn="l"/>
            <a:r>
              <a:rPr lang="en-US" dirty="0">
                <a:solidFill>
                  <a:schemeClr val="tx2"/>
                </a:solidFill>
              </a:rPr>
              <a:t>	Fetching the data from source. </a:t>
            </a:r>
          </a:p>
          <a:p>
            <a:pPr marL="0" indent="0" algn="l"/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	Extract data from legacy systems.</a:t>
            </a:r>
          </a:p>
          <a:p>
            <a:pPr marL="0" indent="0" algn="l"/>
            <a:r>
              <a:rPr lang="en-US" dirty="0">
                <a:solidFill>
                  <a:schemeClr val="tx2"/>
                </a:solidFill>
                <a:latin typeface="inherit"/>
              </a:rPr>
              <a:t>	(Parse the data.)</a:t>
            </a: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T – TRANSFORMATION:</a:t>
            </a:r>
          </a:p>
          <a:p>
            <a:pPr marL="0" indent="0" algn="l"/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Cleanse the data to improve data quality.</a:t>
            </a:r>
          </a:p>
          <a:p>
            <a:pPr marL="0" indent="0" algn="l"/>
            <a:r>
              <a:rPr lang="en-US" dirty="0">
                <a:solidFill>
                  <a:schemeClr val="tx2"/>
                </a:solidFill>
                <a:latin typeface="inherit"/>
              </a:rPr>
              <a:t>	And</a:t>
            </a: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 establish consistency</a:t>
            </a:r>
          </a:p>
          <a:p>
            <a:pPr marL="0" indent="0" algn="l"/>
            <a:r>
              <a:rPr lang="en-US" dirty="0">
                <a:solidFill>
                  <a:schemeClr val="tx2"/>
                </a:solidFill>
                <a:latin typeface="inherit"/>
              </a:rPr>
              <a:t>	Involves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			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inherit"/>
              </a:rPr>
              <a:t>handling missing values,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inherit"/>
              </a:rPr>
              <a:t>			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inherit"/>
              </a:rPr>
              <a:t>removing duplicates,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/>
                </a:solidFill>
                <a:latin typeface="inherit"/>
              </a:rPr>
              <a:t>			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inherit"/>
              </a:rPr>
              <a:t>converting data type if necessary, </a:t>
            </a:r>
            <a:r>
              <a:rPr lang="en-US" dirty="0">
                <a:solidFill>
                  <a:srgbClr val="FFFF00"/>
                </a:solidFill>
                <a:latin typeface="inherit"/>
              </a:rPr>
              <a:t>	</a:t>
            </a:r>
            <a:r>
              <a:rPr lang="en-US" dirty="0">
                <a:solidFill>
                  <a:schemeClr val="tx2"/>
                </a:solidFill>
                <a:latin typeface="inherit"/>
              </a:rPr>
              <a:t>		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inherit"/>
              </a:rPr>
              <a:t>feature engineering</a:t>
            </a:r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rgbClr val="FFFF00"/>
              </a:solidFill>
              <a:latin typeface="inherit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00"/>
                </a:solidFill>
                <a:latin typeface="inherit"/>
              </a:rPr>
              <a:t>			unpivoting columns &amp; joining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00"/>
                </a:solidFill>
                <a:latin typeface="inherit"/>
              </a:rPr>
              <a:t>			renaming columns</a:t>
            </a:r>
            <a:endParaRPr lang="en-US" dirty="0">
              <a:solidFill>
                <a:schemeClr val="tx2"/>
              </a:solidFill>
              <a:latin typeface="inheri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</a:rPr>
              <a:t>L – LOADING:</a:t>
            </a:r>
          </a:p>
          <a:p>
            <a:pPr marL="0" indent="0" algn="l"/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0" i="0" dirty="0">
                <a:solidFill>
                  <a:schemeClr val="tx2"/>
                </a:solidFill>
                <a:effectLst/>
                <a:latin typeface="inherit"/>
              </a:rPr>
              <a:t>Load data into a target database.</a:t>
            </a:r>
          </a:p>
        </p:txBody>
      </p:sp>
    </p:spTree>
    <p:extLst>
      <p:ext uri="{BB962C8B-B14F-4D97-AF65-F5344CB8AC3E}">
        <p14:creationId xmlns:p14="http://schemas.microsoft.com/office/powerpoint/2010/main" val="334285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83CEED0A-37A0-9523-06B7-E7E90C9E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>
            <a:extLst>
              <a:ext uri="{FF2B5EF4-FFF2-40B4-BE49-F238E27FC236}">
                <a16:creationId xmlns:a16="http://schemas.microsoft.com/office/drawing/2014/main" id="{79AD3E3A-33E0-34FC-3CED-40D0346DC61C}"/>
              </a:ext>
            </a:extLst>
          </p:cNvPr>
          <p:cNvSpPr/>
          <p:nvPr/>
        </p:nvSpPr>
        <p:spPr>
          <a:xfrm flipH="1">
            <a:off x="1513849" y="843900"/>
            <a:ext cx="6168673" cy="4032900"/>
          </a:xfrm>
          <a:prstGeom prst="round1Rect">
            <a:avLst>
              <a:gd name="adj" fmla="val 263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">
            <a:extLst>
              <a:ext uri="{FF2B5EF4-FFF2-40B4-BE49-F238E27FC236}">
                <a16:creationId xmlns:a16="http://schemas.microsoft.com/office/drawing/2014/main" id="{EAEF4D1C-7D6D-27BD-CA8A-77D4994A2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40" y="1549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597" name="Google Shape;597;p42">
            <a:extLst>
              <a:ext uri="{FF2B5EF4-FFF2-40B4-BE49-F238E27FC236}">
                <a16:creationId xmlns:a16="http://schemas.microsoft.com/office/drawing/2014/main" id="{A46340CC-B97F-15E1-A628-B8D136FBB1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2390" y="914400"/>
            <a:ext cx="5189178" cy="386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data analysis project is to evaluate the fitness and performance of cricket players in preparation for an upcoming T20 game.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focus on understanding each player's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form and historical performance.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gained will aid team management in making informed decisions regarding player selection and strategies for the upcoming game</a:t>
            </a:r>
            <a:r>
              <a:rPr lang="en-US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0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2ABC0-364B-6A69-812F-6904105C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363" y="2068563"/>
            <a:ext cx="7012858" cy="60826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Lets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jumppp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into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PowerBi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report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4"/>
          <p:cNvSpPr txBox="1">
            <a:spLocks noGrp="1"/>
          </p:cNvSpPr>
          <p:nvPr>
            <p:ph type="subTitle" idx="1"/>
          </p:nvPr>
        </p:nvSpPr>
        <p:spPr>
          <a:xfrm>
            <a:off x="4572000" y="1706450"/>
            <a:ext cx="3856800" cy="4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110" name="Google Shape;1110;p64"/>
          <p:cNvSpPr txBox="1">
            <a:spLocks noGrp="1"/>
          </p:cNvSpPr>
          <p:nvPr>
            <p:ph type="subTitle" idx="2"/>
          </p:nvPr>
        </p:nvSpPr>
        <p:spPr>
          <a:xfrm>
            <a:off x="5524900" y="2319500"/>
            <a:ext cx="29040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31sylvestor01@gmail.com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759827613</a:t>
            </a:r>
            <a:endParaRPr dirty="0"/>
          </a:p>
        </p:txBody>
      </p:sp>
      <p:sp>
        <p:nvSpPr>
          <p:cNvPr id="1111" name="Google Shape;1111;p64"/>
          <p:cNvSpPr txBox="1">
            <a:spLocks noGrp="1"/>
          </p:cNvSpPr>
          <p:nvPr>
            <p:ph type="title"/>
          </p:nvPr>
        </p:nvSpPr>
        <p:spPr>
          <a:xfrm>
            <a:off x="2646100" y="357200"/>
            <a:ext cx="5782800" cy="11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112" name="Google Shape;1112;p64"/>
          <p:cNvSpPr/>
          <p:nvPr/>
        </p:nvSpPr>
        <p:spPr>
          <a:xfrm>
            <a:off x="6901658" y="3282837"/>
            <a:ext cx="136380" cy="293839"/>
          </a:xfrm>
          <a:custGeom>
            <a:avLst/>
            <a:gdLst/>
            <a:ahLst/>
            <a:cxnLst/>
            <a:rect l="l" t="t" r="r" b="b"/>
            <a:pathLst>
              <a:path w="25116" h="54114" extrusionOk="0">
                <a:moveTo>
                  <a:pt x="5594" y="27285"/>
                </a:moveTo>
                <a:lnTo>
                  <a:pt x="5594" y="53428"/>
                </a:lnTo>
                <a:cubicBezTo>
                  <a:pt x="5594" y="53771"/>
                  <a:pt x="5936" y="54113"/>
                  <a:pt x="6279" y="54113"/>
                </a:cubicBezTo>
                <a:lnTo>
                  <a:pt x="15983" y="54113"/>
                </a:lnTo>
                <a:cubicBezTo>
                  <a:pt x="16325" y="53999"/>
                  <a:pt x="16554" y="53771"/>
                  <a:pt x="16554" y="53428"/>
                </a:cubicBezTo>
                <a:lnTo>
                  <a:pt x="16554" y="26829"/>
                </a:lnTo>
                <a:lnTo>
                  <a:pt x="23746" y="26829"/>
                </a:lnTo>
                <a:cubicBezTo>
                  <a:pt x="23974" y="26715"/>
                  <a:pt x="24317" y="26600"/>
                  <a:pt x="24431" y="26258"/>
                </a:cubicBezTo>
                <a:lnTo>
                  <a:pt x="25002" y="18267"/>
                </a:lnTo>
                <a:cubicBezTo>
                  <a:pt x="25116" y="17924"/>
                  <a:pt x="24773" y="17467"/>
                  <a:pt x="24431" y="17467"/>
                </a:cubicBezTo>
                <a:lnTo>
                  <a:pt x="16554" y="17467"/>
                </a:lnTo>
                <a:lnTo>
                  <a:pt x="16554" y="11874"/>
                </a:lnTo>
                <a:cubicBezTo>
                  <a:pt x="16554" y="10504"/>
                  <a:pt x="17695" y="9476"/>
                  <a:pt x="18951" y="9476"/>
                </a:cubicBezTo>
                <a:lnTo>
                  <a:pt x="24431" y="9476"/>
                </a:lnTo>
                <a:cubicBezTo>
                  <a:pt x="24773" y="9476"/>
                  <a:pt x="25116" y="9134"/>
                  <a:pt x="25116" y="8677"/>
                </a:cubicBezTo>
                <a:lnTo>
                  <a:pt x="25116" y="686"/>
                </a:lnTo>
                <a:cubicBezTo>
                  <a:pt x="25116" y="343"/>
                  <a:pt x="24773" y="1"/>
                  <a:pt x="24431" y="1"/>
                </a:cubicBezTo>
                <a:lnTo>
                  <a:pt x="15298" y="1"/>
                </a:lnTo>
                <a:cubicBezTo>
                  <a:pt x="9932" y="1"/>
                  <a:pt x="5594" y="4339"/>
                  <a:pt x="5594" y="9704"/>
                </a:cubicBezTo>
                <a:lnTo>
                  <a:pt x="5594" y="17467"/>
                </a:lnTo>
                <a:lnTo>
                  <a:pt x="685" y="17467"/>
                </a:lnTo>
                <a:cubicBezTo>
                  <a:pt x="342" y="17467"/>
                  <a:pt x="0" y="17696"/>
                  <a:pt x="0" y="18152"/>
                </a:cubicBezTo>
                <a:lnTo>
                  <a:pt x="0" y="26144"/>
                </a:lnTo>
                <a:cubicBezTo>
                  <a:pt x="0" y="26486"/>
                  <a:pt x="342" y="26829"/>
                  <a:pt x="685" y="26829"/>
                </a:cubicBezTo>
                <a:lnTo>
                  <a:pt x="5594" y="268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4"/>
          <p:cNvSpPr/>
          <p:nvPr/>
        </p:nvSpPr>
        <p:spPr>
          <a:xfrm>
            <a:off x="7446467" y="3282736"/>
            <a:ext cx="294712" cy="294095"/>
          </a:xfrm>
          <a:custGeom>
            <a:avLst/>
            <a:gdLst/>
            <a:ahLst/>
            <a:cxnLst/>
            <a:rect l="l" t="t" r="r" b="b"/>
            <a:pathLst>
              <a:path w="55371" h="55255" extrusionOk="0">
                <a:moveTo>
                  <a:pt x="42355" y="9704"/>
                </a:moveTo>
                <a:cubicBezTo>
                  <a:pt x="38131" y="9704"/>
                  <a:pt x="38131" y="15983"/>
                  <a:pt x="42355" y="15983"/>
                </a:cubicBezTo>
                <a:cubicBezTo>
                  <a:pt x="44068" y="15983"/>
                  <a:pt x="45552" y="14613"/>
                  <a:pt x="45552" y="12900"/>
                </a:cubicBezTo>
                <a:cubicBezTo>
                  <a:pt x="45552" y="11188"/>
                  <a:pt x="44068" y="9704"/>
                  <a:pt x="42355" y="9704"/>
                </a:cubicBezTo>
                <a:close/>
                <a:moveTo>
                  <a:pt x="26913" y="18532"/>
                </a:moveTo>
                <a:cubicBezTo>
                  <a:pt x="27299" y="18532"/>
                  <a:pt x="27690" y="18557"/>
                  <a:pt x="28085" y="18608"/>
                </a:cubicBezTo>
                <a:cubicBezTo>
                  <a:pt x="32880" y="18608"/>
                  <a:pt x="36761" y="22490"/>
                  <a:pt x="36647" y="27285"/>
                </a:cubicBezTo>
                <a:cubicBezTo>
                  <a:pt x="36647" y="31965"/>
                  <a:pt x="32766" y="35847"/>
                  <a:pt x="28085" y="35847"/>
                </a:cubicBezTo>
                <a:cubicBezTo>
                  <a:pt x="27699" y="35897"/>
                  <a:pt x="27317" y="35922"/>
                  <a:pt x="26940" y="35922"/>
                </a:cubicBezTo>
                <a:cubicBezTo>
                  <a:pt x="22187" y="35922"/>
                  <a:pt x="18267" y="32036"/>
                  <a:pt x="18267" y="27171"/>
                </a:cubicBezTo>
                <a:cubicBezTo>
                  <a:pt x="18267" y="22314"/>
                  <a:pt x="22172" y="18532"/>
                  <a:pt x="26913" y="18532"/>
                </a:cubicBezTo>
                <a:close/>
                <a:moveTo>
                  <a:pt x="28085" y="13699"/>
                </a:moveTo>
                <a:cubicBezTo>
                  <a:pt x="16212" y="13699"/>
                  <a:pt x="10161" y="28084"/>
                  <a:pt x="18495" y="36532"/>
                </a:cubicBezTo>
                <a:cubicBezTo>
                  <a:pt x="21256" y="39330"/>
                  <a:pt x="24651" y="40580"/>
                  <a:pt x="27979" y="40580"/>
                </a:cubicBezTo>
                <a:cubicBezTo>
                  <a:pt x="34834" y="40580"/>
                  <a:pt x="41403" y="35277"/>
                  <a:pt x="41556" y="27285"/>
                </a:cubicBezTo>
                <a:cubicBezTo>
                  <a:pt x="41556" y="19864"/>
                  <a:pt x="35506" y="13699"/>
                  <a:pt x="28085" y="13699"/>
                </a:cubicBezTo>
                <a:close/>
                <a:moveTo>
                  <a:pt x="38702" y="5480"/>
                </a:moveTo>
                <a:cubicBezTo>
                  <a:pt x="44867" y="5480"/>
                  <a:pt x="49890" y="10503"/>
                  <a:pt x="49890" y="16782"/>
                </a:cubicBezTo>
                <a:lnTo>
                  <a:pt x="49890" y="38587"/>
                </a:lnTo>
                <a:cubicBezTo>
                  <a:pt x="49890" y="44751"/>
                  <a:pt x="44867" y="49889"/>
                  <a:pt x="38702" y="49889"/>
                </a:cubicBezTo>
                <a:lnTo>
                  <a:pt x="16669" y="49889"/>
                </a:lnTo>
                <a:cubicBezTo>
                  <a:pt x="10390" y="49889"/>
                  <a:pt x="5367" y="44751"/>
                  <a:pt x="5367" y="38587"/>
                </a:cubicBezTo>
                <a:lnTo>
                  <a:pt x="5367" y="16782"/>
                </a:lnTo>
                <a:cubicBezTo>
                  <a:pt x="5367" y="10503"/>
                  <a:pt x="10390" y="5480"/>
                  <a:pt x="16669" y="5480"/>
                </a:cubicBezTo>
                <a:close/>
                <a:moveTo>
                  <a:pt x="16555" y="0"/>
                </a:moveTo>
                <a:cubicBezTo>
                  <a:pt x="7422" y="0"/>
                  <a:pt x="1" y="7306"/>
                  <a:pt x="115" y="16439"/>
                </a:cubicBezTo>
                <a:lnTo>
                  <a:pt x="115" y="38815"/>
                </a:lnTo>
                <a:cubicBezTo>
                  <a:pt x="115" y="47948"/>
                  <a:pt x="7422" y="55254"/>
                  <a:pt x="16555" y="55254"/>
                </a:cubicBezTo>
                <a:lnTo>
                  <a:pt x="38931" y="55254"/>
                </a:lnTo>
                <a:cubicBezTo>
                  <a:pt x="47949" y="55140"/>
                  <a:pt x="55256" y="47834"/>
                  <a:pt x="55370" y="38815"/>
                </a:cubicBezTo>
                <a:lnTo>
                  <a:pt x="55370" y="16439"/>
                </a:lnTo>
                <a:cubicBezTo>
                  <a:pt x="55370" y="7421"/>
                  <a:pt x="47949" y="0"/>
                  <a:pt x="389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4"/>
          <p:cNvSpPr/>
          <p:nvPr/>
        </p:nvSpPr>
        <p:spPr>
          <a:xfrm>
            <a:off x="8071550" y="3282752"/>
            <a:ext cx="274090" cy="273451"/>
          </a:xfrm>
          <a:custGeom>
            <a:avLst/>
            <a:gdLst/>
            <a:ahLst/>
            <a:cxnLst/>
            <a:rect l="l" t="t" r="r" b="b"/>
            <a:pathLst>
              <a:path w="49319" h="49204" extrusionOk="0">
                <a:moveTo>
                  <a:pt x="5937" y="0"/>
                </a:moveTo>
                <a:cubicBezTo>
                  <a:pt x="2740" y="0"/>
                  <a:pt x="115" y="2626"/>
                  <a:pt x="115" y="5822"/>
                </a:cubicBezTo>
                <a:cubicBezTo>
                  <a:pt x="0" y="9133"/>
                  <a:pt x="2626" y="11873"/>
                  <a:pt x="5937" y="11873"/>
                </a:cubicBezTo>
                <a:cubicBezTo>
                  <a:pt x="9248" y="11873"/>
                  <a:pt x="11988" y="9133"/>
                  <a:pt x="11988" y="5822"/>
                </a:cubicBezTo>
                <a:cubicBezTo>
                  <a:pt x="11873" y="2626"/>
                  <a:pt x="9248" y="0"/>
                  <a:pt x="5937" y="0"/>
                </a:cubicBezTo>
                <a:close/>
                <a:moveTo>
                  <a:pt x="800" y="16325"/>
                </a:moveTo>
                <a:lnTo>
                  <a:pt x="800" y="49204"/>
                </a:lnTo>
                <a:lnTo>
                  <a:pt x="11074" y="49204"/>
                </a:lnTo>
                <a:lnTo>
                  <a:pt x="11074" y="16325"/>
                </a:lnTo>
                <a:close/>
                <a:moveTo>
                  <a:pt x="36787" y="15521"/>
                </a:moveTo>
                <a:cubicBezTo>
                  <a:pt x="32910" y="15521"/>
                  <a:pt x="29289" y="17557"/>
                  <a:pt x="27400" y="20892"/>
                </a:cubicBezTo>
                <a:lnTo>
                  <a:pt x="27171" y="20892"/>
                </a:lnTo>
                <a:lnTo>
                  <a:pt x="27171" y="16325"/>
                </a:lnTo>
                <a:lnTo>
                  <a:pt x="17467" y="16325"/>
                </a:lnTo>
                <a:lnTo>
                  <a:pt x="17467" y="49204"/>
                </a:lnTo>
                <a:lnTo>
                  <a:pt x="27628" y="49204"/>
                </a:lnTo>
                <a:lnTo>
                  <a:pt x="27628" y="32993"/>
                </a:lnTo>
                <a:cubicBezTo>
                  <a:pt x="27628" y="28655"/>
                  <a:pt x="28541" y="24545"/>
                  <a:pt x="33793" y="24545"/>
                </a:cubicBezTo>
                <a:cubicBezTo>
                  <a:pt x="39044" y="24545"/>
                  <a:pt x="39044" y="29454"/>
                  <a:pt x="39044" y="33221"/>
                </a:cubicBezTo>
                <a:lnTo>
                  <a:pt x="39044" y="49204"/>
                </a:lnTo>
                <a:lnTo>
                  <a:pt x="49319" y="49204"/>
                </a:lnTo>
                <a:lnTo>
                  <a:pt x="49319" y="31166"/>
                </a:lnTo>
                <a:cubicBezTo>
                  <a:pt x="49319" y="22262"/>
                  <a:pt x="47492" y="15526"/>
                  <a:pt x="37103" y="15526"/>
                </a:cubicBezTo>
                <a:cubicBezTo>
                  <a:pt x="36998" y="15523"/>
                  <a:pt x="36892" y="15521"/>
                  <a:pt x="36787" y="155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64"/>
          <p:cNvSpPr/>
          <p:nvPr/>
        </p:nvSpPr>
        <p:spPr>
          <a:xfrm>
            <a:off x="6749651" y="3209578"/>
            <a:ext cx="440400" cy="44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64"/>
          <p:cNvSpPr/>
          <p:nvPr/>
        </p:nvSpPr>
        <p:spPr>
          <a:xfrm>
            <a:off x="7373613" y="3209578"/>
            <a:ext cx="440400" cy="44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64"/>
          <p:cNvSpPr/>
          <p:nvPr/>
        </p:nvSpPr>
        <p:spPr>
          <a:xfrm>
            <a:off x="7988400" y="3209578"/>
            <a:ext cx="440400" cy="44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mpany Profile by Slidesgo">
  <a:themeElements>
    <a:clrScheme name="Simple Light">
      <a:dk1>
        <a:srgbClr val="10092D"/>
      </a:dk1>
      <a:lt1>
        <a:srgbClr val="0084FF"/>
      </a:lt1>
      <a:dk2>
        <a:srgbClr val="00FFD5"/>
      </a:dk2>
      <a:lt2>
        <a:srgbClr val="FAFAFA"/>
      </a:lt2>
      <a:accent1>
        <a:srgbClr val="FAFA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255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inherit</vt:lpstr>
      <vt:lpstr>Times New Roman</vt:lpstr>
      <vt:lpstr>Wingdings</vt:lpstr>
      <vt:lpstr>Arial</vt:lpstr>
      <vt:lpstr>Spartan</vt:lpstr>
      <vt:lpstr>Righteous</vt:lpstr>
      <vt:lpstr>Courier New</vt:lpstr>
      <vt:lpstr>Data Science Company Profile by Slidesgo</vt:lpstr>
      <vt:lpstr>DATA SCIENCE  Sports Analysis - PowerBI </vt:lpstr>
      <vt:lpstr>CONTEXT</vt:lpstr>
      <vt:lpstr>POWERBI</vt:lpstr>
      <vt:lpstr>ETL or  ELT </vt:lpstr>
      <vt:lpstr>OBJECTIVE</vt:lpstr>
      <vt:lpstr>Lets jumppp into PowerBi report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Youtube Data Harvesting and Warehousing </dc:title>
  <cp:lastModifiedBy>HUDSON SYLVESTOR A</cp:lastModifiedBy>
  <cp:revision>6</cp:revision>
  <dcterms:modified xsi:type="dcterms:W3CDTF">2024-03-07T18:02:47Z</dcterms:modified>
</cp:coreProperties>
</file>