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668"/>
  </p:normalViewPr>
  <p:slideViewPr>
    <p:cSldViewPr snapToGrid="0">
      <p:cViewPr varScale="1">
        <p:scale>
          <a:sx n="127" d="100"/>
          <a:sy n="127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04313-5FC0-A643-B376-618C8761100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C1C549CE-0230-A34F-B7A1-8167AF0F11F2}">
      <dgm:prSet/>
      <dgm:spPr/>
      <dgm:t>
        <a:bodyPr/>
        <a:lstStyle/>
        <a:p>
          <a:r>
            <a:rPr lang="en-US" dirty="0">
              <a:latin typeface="ACADEMY ENGRAVED LET PLAIN:1.0" panose="02000000000000000000" pitchFamily="2" charset="0"/>
            </a:rPr>
            <a:t>Methodology Overview: </a:t>
          </a:r>
          <a:endParaRPr lang="en-GB" dirty="0">
            <a:latin typeface="ACADEMY ENGRAVED LET PLAIN:1.0" panose="02000000000000000000" pitchFamily="2" charset="0"/>
          </a:endParaRPr>
        </a:p>
      </dgm:t>
    </dgm:pt>
    <dgm:pt modelId="{3C4DDB1C-6D21-444A-9110-9EE797D1D37F}" type="parTrans" cxnId="{14827ABF-95B0-3948-9BF7-155A094C5DF1}">
      <dgm:prSet/>
      <dgm:spPr/>
      <dgm:t>
        <a:bodyPr/>
        <a:lstStyle/>
        <a:p>
          <a:endParaRPr lang="en-GB"/>
        </a:p>
      </dgm:t>
    </dgm:pt>
    <dgm:pt modelId="{6C365155-A81A-D343-AA1A-1C5654DFEE94}" type="sibTrans" cxnId="{14827ABF-95B0-3948-9BF7-155A094C5DF1}">
      <dgm:prSet/>
      <dgm:spPr/>
      <dgm:t>
        <a:bodyPr/>
        <a:lstStyle/>
        <a:p>
          <a:endParaRPr lang="en-GB"/>
        </a:p>
      </dgm:t>
    </dgm:pt>
    <dgm:pt modelId="{BD7B0AA9-5171-924F-9637-FD1540A068E1}">
      <dgm:prSet/>
      <dgm:spPr/>
      <dgm:t>
        <a:bodyPr/>
        <a:lstStyle/>
        <a:p>
          <a:r>
            <a:rPr lang="en-US" dirty="0">
              <a:latin typeface="ACADEMY ENGRAVED LET PLAIN:1.0" panose="02000000000000000000" pitchFamily="2" charset="0"/>
            </a:rPr>
            <a:t>Conduct quantitative analysis of the historical repayment data</a:t>
          </a:r>
          <a:endParaRPr lang="en-GB" dirty="0">
            <a:latin typeface="ACADEMY ENGRAVED LET PLAIN:1.0" panose="02000000000000000000" pitchFamily="2" charset="0"/>
          </a:endParaRPr>
        </a:p>
      </dgm:t>
    </dgm:pt>
    <dgm:pt modelId="{68E8A30A-6D48-3B45-93ED-32DC3F30B6F8}" type="parTrans" cxnId="{62DEB60A-AFC0-4749-ADA2-AA899A6B8DFD}">
      <dgm:prSet/>
      <dgm:spPr/>
      <dgm:t>
        <a:bodyPr/>
        <a:lstStyle/>
        <a:p>
          <a:endParaRPr lang="en-GB"/>
        </a:p>
      </dgm:t>
    </dgm:pt>
    <dgm:pt modelId="{F8AD9BE4-C5D1-5441-98DD-4F39D8976208}" type="sibTrans" cxnId="{62DEB60A-AFC0-4749-ADA2-AA899A6B8DFD}">
      <dgm:prSet/>
      <dgm:spPr/>
      <dgm:t>
        <a:bodyPr/>
        <a:lstStyle/>
        <a:p>
          <a:endParaRPr lang="en-GB"/>
        </a:p>
      </dgm:t>
    </dgm:pt>
    <dgm:pt modelId="{B019F0B4-B724-394B-872E-0B2DAE61DF2F}">
      <dgm:prSet/>
      <dgm:spPr/>
      <dgm:t>
        <a:bodyPr/>
        <a:lstStyle/>
        <a:p>
          <a:r>
            <a:rPr lang="en-US" dirty="0">
              <a:latin typeface="ACADEMY ENGRAVED LET PLAIN:1.0" panose="02000000000000000000" pitchFamily="2" charset="0"/>
            </a:rPr>
            <a:t>Compute expected repayment percentages</a:t>
          </a:r>
          <a:endParaRPr lang="en-GB" dirty="0">
            <a:latin typeface="ACADEMY ENGRAVED LET PLAIN:1.0" panose="02000000000000000000" pitchFamily="2" charset="0"/>
          </a:endParaRPr>
        </a:p>
      </dgm:t>
    </dgm:pt>
    <dgm:pt modelId="{BD623E27-B9D9-B64F-B903-5E58DE50493C}" type="parTrans" cxnId="{4F11CA33-6A2A-D44E-A9DE-5100B6870117}">
      <dgm:prSet/>
      <dgm:spPr/>
      <dgm:t>
        <a:bodyPr/>
        <a:lstStyle/>
        <a:p>
          <a:endParaRPr lang="en-GB"/>
        </a:p>
      </dgm:t>
    </dgm:pt>
    <dgm:pt modelId="{2698CEDE-568D-CA42-AB67-3A0331E69C0B}" type="sibTrans" cxnId="{4F11CA33-6A2A-D44E-A9DE-5100B6870117}">
      <dgm:prSet/>
      <dgm:spPr/>
      <dgm:t>
        <a:bodyPr/>
        <a:lstStyle/>
        <a:p>
          <a:endParaRPr lang="en-GB"/>
        </a:p>
      </dgm:t>
    </dgm:pt>
    <dgm:pt modelId="{3D63A5CB-9959-C54C-9AE2-1FABD9406957}">
      <dgm:prSet/>
      <dgm:spPr/>
      <dgm:t>
        <a:bodyPr/>
        <a:lstStyle/>
        <a:p>
          <a:r>
            <a:rPr lang="en-US" dirty="0">
              <a:latin typeface="ACADEMY ENGRAVED LET PLAIN:1.0" panose="02000000000000000000" pitchFamily="2" charset="0"/>
            </a:rPr>
            <a:t>Forecast future cash flows</a:t>
          </a:r>
          <a:endParaRPr lang="en-GB" dirty="0">
            <a:latin typeface="ACADEMY ENGRAVED LET PLAIN:1.0" panose="02000000000000000000" pitchFamily="2" charset="0"/>
          </a:endParaRPr>
        </a:p>
      </dgm:t>
    </dgm:pt>
    <dgm:pt modelId="{F6D4B94C-C509-5B4C-9FB4-CBBF66F5BE92}" type="parTrans" cxnId="{50749492-DD0A-3040-BC5B-C2FA6B43B91A}">
      <dgm:prSet/>
      <dgm:spPr/>
      <dgm:t>
        <a:bodyPr/>
        <a:lstStyle/>
        <a:p>
          <a:endParaRPr lang="en-GB"/>
        </a:p>
      </dgm:t>
    </dgm:pt>
    <dgm:pt modelId="{65EC2BFA-BBC5-914F-A757-E6A426D2DE85}" type="sibTrans" cxnId="{50749492-DD0A-3040-BC5B-C2FA6B43B91A}">
      <dgm:prSet/>
      <dgm:spPr/>
      <dgm:t>
        <a:bodyPr/>
        <a:lstStyle/>
        <a:p>
          <a:endParaRPr lang="en-GB"/>
        </a:p>
      </dgm:t>
    </dgm:pt>
    <dgm:pt modelId="{62E2C5ED-74A4-FF43-89E7-192DE113405C}">
      <dgm:prSet/>
      <dgm:spPr/>
      <dgm:t>
        <a:bodyPr/>
        <a:lstStyle/>
        <a:p>
          <a:r>
            <a:rPr lang="en-US" dirty="0">
              <a:latin typeface="ACADEMY ENGRAVED LET PLAIN:1.0" panose="02000000000000000000" pitchFamily="2" charset="0"/>
            </a:rPr>
            <a:t>Discount cash flows to present value</a:t>
          </a:r>
          <a:endParaRPr lang="en-GB" dirty="0">
            <a:latin typeface="ACADEMY ENGRAVED LET PLAIN:1.0" panose="02000000000000000000" pitchFamily="2" charset="0"/>
          </a:endParaRPr>
        </a:p>
      </dgm:t>
    </dgm:pt>
    <dgm:pt modelId="{9783F8CB-5937-1A4B-9D07-1A15C254499C}" type="parTrans" cxnId="{436434A4-635E-3647-87EC-A1272FB7413C}">
      <dgm:prSet/>
      <dgm:spPr/>
      <dgm:t>
        <a:bodyPr/>
        <a:lstStyle/>
        <a:p>
          <a:endParaRPr lang="en-GB"/>
        </a:p>
      </dgm:t>
    </dgm:pt>
    <dgm:pt modelId="{A5FC1F88-9B70-944C-B4C2-E5502B23CD13}" type="sibTrans" cxnId="{436434A4-635E-3647-87EC-A1272FB7413C}">
      <dgm:prSet/>
      <dgm:spPr/>
      <dgm:t>
        <a:bodyPr/>
        <a:lstStyle/>
        <a:p>
          <a:endParaRPr lang="en-GB"/>
        </a:p>
      </dgm:t>
    </dgm:pt>
    <dgm:pt modelId="{B841E8DA-79AB-9C48-9742-F198108CAD3E}">
      <dgm:prSet/>
      <dgm:spPr/>
      <dgm:t>
        <a:bodyPr/>
        <a:lstStyle/>
        <a:p>
          <a:r>
            <a:rPr lang="en-US" dirty="0">
              <a:latin typeface="ACADEMY ENGRAVED LET PLAIN:1.0" panose="02000000000000000000" pitchFamily="2" charset="0"/>
            </a:rPr>
            <a:t>Compare portfolio value with client estimate</a:t>
          </a:r>
          <a:endParaRPr lang="en-GB" dirty="0">
            <a:latin typeface="ACADEMY ENGRAVED LET PLAIN:1.0" panose="02000000000000000000" pitchFamily="2" charset="0"/>
          </a:endParaRPr>
        </a:p>
      </dgm:t>
    </dgm:pt>
    <dgm:pt modelId="{36EE8D6E-F173-B14C-B0D6-21168E88E6EB}" type="parTrans" cxnId="{341F5B2B-4416-0B41-8CD5-9D0DCBE9B51E}">
      <dgm:prSet/>
      <dgm:spPr/>
      <dgm:t>
        <a:bodyPr/>
        <a:lstStyle/>
        <a:p>
          <a:endParaRPr lang="en-GB"/>
        </a:p>
      </dgm:t>
    </dgm:pt>
    <dgm:pt modelId="{C41BEEC6-0156-3747-B682-2065FC7C666E}" type="sibTrans" cxnId="{341F5B2B-4416-0B41-8CD5-9D0DCBE9B51E}">
      <dgm:prSet/>
      <dgm:spPr/>
      <dgm:t>
        <a:bodyPr/>
        <a:lstStyle/>
        <a:p>
          <a:endParaRPr lang="en-GB"/>
        </a:p>
      </dgm:t>
    </dgm:pt>
    <dgm:pt modelId="{7CF3671B-5E61-9E46-A013-3387DD7A6525}" type="pres">
      <dgm:prSet presAssocID="{77504313-5FC0-A643-B376-618C8761100C}" presName="linearFlow" presStyleCnt="0">
        <dgm:presLayoutVars>
          <dgm:dir/>
          <dgm:animLvl val="lvl"/>
          <dgm:resizeHandles val="exact"/>
        </dgm:presLayoutVars>
      </dgm:prSet>
      <dgm:spPr/>
    </dgm:pt>
    <dgm:pt modelId="{F163ECE3-1A5A-F341-8C8B-AFC5950D80B8}" type="pres">
      <dgm:prSet presAssocID="{C1C549CE-0230-A34F-B7A1-8167AF0F11F2}" presName="composite" presStyleCnt="0"/>
      <dgm:spPr/>
    </dgm:pt>
    <dgm:pt modelId="{AB80C303-7BF5-6442-8627-48173C2109F9}" type="pres">
      <dgm:prSet presAssocID="{C1C549CE-0230-A34F-B7A1-8167AF0F11F2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33F43566-5152-744B-9C1D-851EEE225A36}" type="pres">
      <dgm:prSet presAssocID="{C1C549CE-0230-A34F-B7A1-8167AF0F11F2}" presName="descendantText" presStyleLbl="alignAcc1" presStyleIdx="0" presStyleCnt="1">
        <dgm:presLayoutVars>
          <dgm:bulletEnabled val="1"/>
        </dgm:presLayoutVars>
      </dgm:prSet>
      <dgm:spPr/>
    </dgm:pt>
  </dgm:ptLst>
  <dgm:cxnLst>
    <dgm:cxn modelId="{62DEB60A-AFC0-4749-ADA2-AA899A6B8DFD}" srcId="{C1C549CE-0230-A34F-B7A1-8167AF0F11F2}" destId="{BD7B0AA9-5171-924F-9637-FD1540A068E1}" srcOrd="0" destOrd="0" parTransId="{68E8A30A-6D48-3B45-93ED-32DC3F30B6F8}" sibTransId="{F8AD9BE4-C5D1-5441-98DD-4F39D8976208}"/>
    <dgm:cxn modelId="{341F5B2B-4416-0B41-8CD5-9D0DCBE9B51E}" srcId="{C1C549CE-0230-A34F-B7A1-8167AF0F11F2}" destId="{B841E8DA-79AB-9C48-9742-F198108CAD3E}" srcOrd="4" destOrd="0" parTransId="{36EE8D6E-F173-B14C-B0D6-21168E88E6EB}" sibTransId="{C41BEEC6-0156-3747-B682-2065FC7C666E}"/>
    <dgm:cxn modelId="{4F11CA33-6A2A-D44E-A9DE-5100B6870117}" srcId="{C1C549CE-0230-A34F-B7A1-8167AF0F11F2}" destId="{B019F0B4-B724-394B-872E-0B2DAE61DF2F}" srcOrd="1" destOrd="0" parTransId="{BD623E27-B9D9-B64F-B903-5E58DE50493C}" sibTransId="{2698CEDE-568D-CA42-AB67-3A0331E69C0B}"/>
    <dgm:cxn modelId="{26FC2653-2B70-6B40-9478-44BF6FFEB895}" type="presOf" srcId="{BD7B0AA9-5171-924F-9637-FD1540A068E1}" destId="{33F43566-5152-744B-9C1D-851EEE225A36}" srcOrd="0" destOrd="0" presId="urn:microsoft.com/office/officeart/2005/8/layout/chevron2"/>
    <dgm:cxn modelId="{2C749F53-2CC6-234F-A551-51012A91AD11}" type="presOf" srcId="{3D63A5CB-9959-C54C-9AE2-1FABD9406957}" destId="{33F43566-5152-744B-9C1D-851EEE225A36}" srcOrd="0" destOrd="2" presId="urn:microsoft.com/office/officeart/2005/8/layout/chevron2"/>
    <dgm:cxn modelId="{00A4925A-3705-E74D-9B11-199B1CF63AC1}" type="presOf" srcId="{C1C549CE-0230-A34F-B7A1-8167AF0F11F2}" destId="{AB80C303-7BF5-6442-8627-48173C2109F9}" srcOrd="0" destOrd="0" presId="urn:microsoft.com/office/officeart/2005/8/layout/chevron2"/>
    <dgm:cxn modelId="{50749492-DD0A-3040-BC5B-C2FA6B43B91A}" srcId="{C1C549CE-0230-A34F-B7A1-8167AF0F11F2}" destId="{3D63A5CB-9959-C54C-9AE2-1FABD9406957}" srcOrd="2" destOrd="0" parTransId="{F6D4B94C-C509-5B4C-9FB4-CBBF66F5BE92}" sibTransId="{65EC2BFA-BBC5-914F-A757-E6A426D2DE85}"/>
    <dgm:cxn modelId="{436434A4-635E-3647-87EC-A1272FB7413C}" srcId="{C1C549CE-0230-A34F-B7A1-8167AF0F11F2}" destId="{62E2C5ED-74A4-FF43-89E7-192DE113405C}" srcOrd="3" destOrd="0" parTransId="{9783F8CB-5937-1A4B-9D07-1A15C254499C}" sibTransId="{A5FC1F88-9B70-944C-B4C2-E5502B23CD13}"/>
    <dgm:cxn modelId="{19BD7DAD-5836-534B-968B-C1318247F468}" type="presOf" srcId="{77504313-5FC0-A643-B376-618C8761100C}" destId="{7CF3671B-5E61-9E46-A013-3387DD7A6525}" srcOrd="0" destOrd="0" presId="urn:microsoft.com/office/officeart/2005/8/layout/chevron2"/>
    <dgm:cxn modelId="{1FEF0DBF-0696-7945-9127-5068E3753EE9}" type="presOf" srcId="{B019F0B4-B724-394B-872E-0B2DAE61DF2F}" destId="{33F43566-5152-744B-9C1D-851EEE225A36}" srcOrd="0" destOrd="1" presId="urn:microsoft.com/office/officeart/2005/8/layout/chevron2"/>
    <dgm:cxn modelId="{14827ABF-95B0-3948-9BF7-155A094C5DF1}" srcId="{77504313-5FC0-A643-B376-618C8761100C}" destId="{C1C549CE-0230-A34F-B7A1-8167AF0F11F2}" srcOrd="0" destOrd="0" parTransId="{3C4DDB1C-6D21-444A-9110-9EE797D1D37F}" sibTransId="{6C365155-A81A-D343-AA1A-1C5654DFEE94}"/>
    <dgm:cxn modelId="{E3ADD3C9-7634-4A4E-B019-83100EF492D3}" type="presOf" srcId="{B841E8DA-79AB-9C48-9742-F198108CAD3E}" destId="{33F43566-5152-744B-9C1D-851EEE225A36}" srcOrd="0" destOrd="4" presId="urn:microsoft.com/office/officeart/2005/8/layout/chevron2"/>
    <dgm:cxn modelId="{963FF5D3-48C3-2F44-B780-736C59F5D077}" type="presOf" srcId="{62E2C5ED-74A4-FF43-89E7-192DE113405C}" destId="{33F43566-5152-744B-9C1D-851EEE225A36}" srcOrd="0" destOrd="3" presId="urn:microsoft.com/office/officeart/2005/8/layout/chevron2"/>
    <dgm:cxn modelId="{A75F852D-4FA5-AE42-97E6-B87750ACC3A0}" type="presParOf" srcId="{7CF3671B-5E61-9E46-A013-3387DD7A6525}" destId="{F163ECE3-1A5A-F341-8C8B-AFC5950D80B8}" srcOrd="0" destOrd="0" presId="urn:microsoft.com/office/officeart/2005/8/layout/chevron2"/>
    <dgm:cxn modelId="{9535D243-66A3-1243-9444-5D550A0CC0AD}" type="presParOf" srcId="{F163ECE3-1A5A-F341-8C8B-AFC5950D80B8}" destId="{AB80C303-7BF5-6442-8627-48173C2109F9}" srcOrd="0" destOrd="0" presId="urn:microsoft.com/office/officeart/2005/8/layout/chevron2"/>
    <dgm:cxn modelId="{3C3B7E75-D2CA-BF4E-94E5-31125360D6E4}" type="presParOf" srcId="{F163ECE3-1A5A-F341-8C8B-AFC5950D80B8}" destId="{33F43566-5152-744B-9C1D-851EEE225A3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0C303-7BF5-6442-8627-48173C2109F9}">
      <dsp:nvSpPr>
        <dsp:cNvPr id="0" name=""/>
        <dsp:cNvSpPr/>
      </dsp:nvSpPr>
      <dsp:spPr>
        <a:xfrm rot="5400000">
          <a:off x="-346248" y="346248"/>
          <a:ext cx="2308324" cy="161582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ACADEMY ENGRAVED LET PLAIN:1.0" panose="02000000000000000000" pitchFamily="2" charset="0"/>
            </a:rPr>
            <a:t>Methodology Overview: </a:t>
          </a:r>
          <a:endParaRPr lang="en-GB" sz="2200" kern="1200" dirty="0">
            <a:latin typeface="ACADEMY ENGRAVED LET PLAIN:1.0" panose="02000000000000000000" pitchFamily="2" charset="0"/>
          </a:endParaRPr>
        </a:p>
      </dsp:txBody>
      <dsp:txXfrm rot="-5400000">
        <a:off x="1" y="807912"/>
        <a:ext cx="1615826" cy="692498"/>
      </dsp:txXfrm>
    </dsp:sp>
    <dsp:sp modelId="{33F43566-5152-744B-9C1D-851EEE225A36}">
      <dsp:nvSpPr>
        <dsp:cNvPr id="0" name=""/>
        <dsp:cNvSpPr/>
      </dsp:nvSpPr>
      <dsp:spPr>
        <a:xfrm rot="5400000">
          <a:off x="4329140" y="-2713313"/>
          <a:ext cx="1500410" cy="69270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CADEMY ENGRAVED LET PLAIN:1.0" panose="02000000000000000000" pitchFamily="2" charset="0"/>
            </a:rPr>
            <a:t>Conduct quantitative analysis of the historical repayment data</a:t>
          </a:r>
          <a:endParaRPr lang="en-GB" sz="1700" kern="1200" dirty="0">
            <a:latin typeface="ACADEMY ENGRAVED LET PLAIN:1.0" panose="02000000000000000000" pitchFamily="2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CADEMY ENGRAVED LET PLAIN:1.0" panose="02000000000000000000" pitchFamily="2" charset="0"/>
            </a:rPr>
            <a:t>Compute expected repayment percentages</a:t>
          </a:r>
          <a:endParaRPr lang="en-GB" sz="1700" kern="1200" dirty="0">
            <a:latin typeface="ACADEMY ENGRAVED LET PLAIN:1.0" panose="02000000000000000000" pitchFamily="2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CADEMY ENGRAVED LET PLAIN:1.0" panose="02000000000000000000" pitchFamily="2" charset="0"/>
            </a:rPr>
            <a:t>Forecast future cash flows</a:t>
          </a:r>
          <a:endParaRPr lang="en-GB" sz="1700" kern="1200" dirty="0">
            <a:latin typeface="ACADEMY ENGRAVED LET PLAIN:1.0" panose="02000000000000000000" pitchFamily="2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CADEMY ENGRAVED LET PLAIN:1.0" panose="02000000000000000000" pitchFamily="2" charset="0"/>
            </a:rPr>
            <a:t>Discount cash flows to present value</a:t>
          </a:r>
          <a:endParaRPr lang="en-GB" sz="1700" kern="1200" dirty="0">
            <a:latin typeface="ACADEMY ENGRAVED LET PLAIN:1.0" panose="02000000000000000000" pitchFamily="2" charset="0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ACADEMY ENGRAVED LET PLAIN:1.0" panose="02000000000000000000" pitchFamily="2" charset="0"/>
            </a:rPr>
            <a:t>Compare portfolio value with client estimate</a:t>
          </a:r>
          <a:endParaRPr lang="en-GB" sz="1700" kern="1200" dirty="0">
            <a:latin typeface="ACADEMY ENGRAVED LET PLAIN:1.0" panose="02000000000000000000" pitchFamily="2" charset="0"/>
          </a:endParaRPr>
        </a:p>
      </dsp:txBody>
      <dsp:txXfrm rot="-5400000">
        <a:off x="1615826" y="73245"/>
        <a:ext cx="6853794" cy="1353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2/1/25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2/1/25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2/1/25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2/1/25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2/1/25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2/1/25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2/1/25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4F73-F162-5715-8D4D-69A8DD378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158" y="1649894"/>
            <a:ext cx="6021829" cy="2268559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ACADEMY ENGRAVED LET PLAIN:1.0" panose="02000000000000000000" pitchFamily="2" charset="0"/>
              </a:rPr>
              <a:t>Portfolio Valuation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615BB-FB32-D535-A83B-A9DAC6636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3" y="3769594"/>
            <a:ext cx="5357600" cy="1160213"/>
          </a:xfrm>
        </p:spPr>
        <p:txBody>
          <a:bodyPr/>
          <a:lstStyle/>
          <a:p>
            <a:pPr algn="ctr"/>
            <a:r>
              <a:rPr lang="en-US" dirty="0">
                <a:latin typeface="ACADEMY ENGRAVED LET PLAIN:1.0" panose="02000000000000000000" pitchFamily="2" charset="0"/>
              </a:rPr>
              <a:t>By Hugo Browning and Jakob Thompson from the Quant Finance Team at PWC</a:t>
            </a:r>
          </a:p>
        </p:txBody>
      </p:sp>
    </p:spTree>
    <p:extLst>
      <p:ext uri="{BB962C8B-B14F-4D97-AF65-F5344CB8AC3E}">
        <p14:creationId xmlns:p14="http://schemas.microsoft.com/office/powerpoint/2010/main" val="3944594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11C4-3823-8F69-2187-149C0FF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latin typeface="ACADEMY ENGRAVED LET PLAIN:1.0" panose="02000000000000000000" pitchFamily="2" charset="0"/>
              </a:rPr>
              <a:t>Objectives of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44C4-A8DB-142B-BFE5-2D7937DCE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202808"/>
            <a:ext cx="5757134" cy="2218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CADEMY ENGRAVED LET PLAIN:1.0" panose="02000000000000000000" pitchFamily="2" charset="0"/>
              </a:rPr>
              <a:t>Goal: To determine the value of the portfolio as of 31 December 2020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93D2139-9DDD-C421-0D08-14F9804C5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691894"/>
              </p:ext>
            </p:extLst>
          </p:nvPr>
        </p:nvGraphicFramePr>
        <p:xfrm>
          <a:off x="1621861" y="3052358"/>
          <a:ext cx="8542865" cy="2308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20C702-C433-D3F3-6EEC-C93259D0CFB6}"/>
              </a:ext>
            </a:extLst>
          </p:cNvPr>
          <p:cNvSpPr txBox="1"/>
          <p:nvPr/>
        </p:nvSpPr>
        <p:spPr>
          <a:xfrm>
            <a:off x="1621861" y="5655192"/>
            <a:ext cx="6395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ACADEMY ENGRAVED LET PLAIN:1.0" panose="02000000000000000000" pitchFamily="2" charset="0"/>
              </a:rPr>
              <a:t>Audit Threshold: A value of CHF 500,000 or less is deemed to be acceptable due to size of the given dataset </a:t>
            </a:r>
          </a:p>
        </p:txBody>
      </p:sp>
    </p:spTree>
    <p:extLst>
      <p:ext uri="{BB962C8B-B14F-4D97-AF65-F5344CB8AC3E}">
        <p14:creationId xmlns:p14="http://schemas.microsoft.com/office/powerpoint/2010/main" val="24357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68450-9918-6C75-E969-3897CB04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11" y="461457"/>
            <a:ext cx="4126197" cy="10772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ACADEMY ENGRAVED LET PLAIN:1.0" panose="02000000000000000000" pitchFamily="2" charset="0"/>
              </a:rPr>
              <a:t>DATA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609472F-1B07-BF43-5293-4A792FA33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216" y="1452612"/>
            <a:ext cx="2908167" cy="4199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CADEMY ENGRAVED LET PLAIN:1.0" panose="02000000000000000000" pitchFamily="2" charset="0"/>
              </a:rPr>
              <a:t>Dataset: </a:t>
            </a:r>
          </a:p>
          <a:p>
            <a:r>
              <a:rPr lang="en-US" sz="1600" dirty="0">
                <a:latin typeface="ACADEMY ENGRAVED LET PLAIN:1.0" panose="02000000000000000000" pitchFamily="2" charset="0"/>
              </a:rPr>
              <a:t>Includes loan origination amounts and monthly repayments (June 2019 – Dec 2020)</a:t>
            </a:r>
          </a:p>
          <a:p>
            <a:pPr marL="0" indent="0">
              <a:buNone/>
            </a:pPr>
            <a:r>
              <a:rPr lang="en-US" sz="1600" dirty="0">
                <a:latin typeface="ACADEMY ENGRAVED LET PLAIN:1.0" panose="02000000000000000000" pitchFamily="2" charset="0"/>
              </a:rPr>
              <a:t>Structure: </a:t>
            </a:r>
          </a:p>
          <a:p>
            <a:r>
              <a:rPr lang="en-US" sz="1600" dirty="0">
                <a:latin typeface="ACADEMY ENGRAVED LET PLAIN:1.0" panose="02000000000000000000" pitchFamily="2" charset="0"/>
              </a:rPr>
              <a:t>Columns = Monthly Repayments (Fig 1)</a:t>
            </a:r>
          </a:p>
          <a:p>
            <a:r>
              <a:rPr lang="en-US" sz="1600" dirty="0">
                <a:latin typeface="ACADEMY ENGRAVED LET PLAIN:1.0" panose="02000000000000000000" pitchFamily="2" charset="0"/>
              </a:rPr>
              <a:t>Rows = Loan Vintages (Origination months)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229569-DF73-F115-F6EB-92A8AC7E19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-4" b="1745"/>
          <a:stretch/>
        </p:blipFill>
        <p:spPr>
          <a:xfrm>
            <a:off x="7219578" y="622446"/>
            <a:ext cx="3820006" cy="251264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0DC57-F005-205D-9438-14452B359470}"/>
              </a:ext>
            </a:extLst>
          </p:cNvPr>
          <p:cNvSpPr txBox="1"/>
          <p:nvPr/>
        </p:nvSpPr>
        <p:spPr>
          <a:xfrm>
            <a:off x="6046505" y="1288041"/>
            <a:ext cx="10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0C503-E7E3-C8D3-F976-F0E2AD4D1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9577" y="3353803"/>
            <a:ext cx="3820006" cy="3348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B0CBC38-E9BD-4BCE-C654-51BBDCFC0A89}"/>
              </a:ext>
            </a:extLst>
          </p:cNvPr>
          <p:cNvSpPr txBox="1"/>
          <p:nvPr/>
        </p:nvSpPr>
        <p:spPr>
          <a:xfrm>
            <a:off x="6046505" y="4658508"/>
            <a:ext cx="106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</a:t>
            </a:r>
          </a:p>
        </p:txBody>
      </p:sp>
    </p:spTree>
    <p:extLst>
      <p:ext uri="{BB962C8B-B14F-4D97-AF65-F5344CB8AC3E}">
        <p14:creationId xmlns:p14="http://schemas.microsoft.com/office/powerpoint/2010/main" val="231162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28FBE5-2515-4CF7-9061-EDC988E0A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C2A92B-92F5-430A-A370-FD864418A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151BBAC-D417-4C14-AAFE-8AAA55B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DBE5AD7-4CDA-4167-83AD-34003BB38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580359-F271-4995-847D-4B9BBE8DE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E338A2-FC59-4CD5-84F6-6D7B39CC5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5B46E-897C-60C0-202E-2379B0A8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704" y="647190"/>
            <a:ext cx="3614715" cy="1077229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ACADEMY ENGRAVED LET PLAIN:1.0" panose="02000000000000000000" pitchFamily="2" charset="0"/>
              </a:rPr>
              <a:t>Historical Repayment %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1DBED7-CE2F-919A-E23E-5775157B75B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8736" b="-2"/>
          <a:stretch/>
        </p:blipFill>
        <p:spPr>
          <a:xfrm>
            <a:off x="1659296" y="647190"/>
            <a:ext cx="4914867" cy="483920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258F1C-CC18-E71A-7AFD-10F25037B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572" y="1724419"/>
            <a:ext cx="3013025" cy="399782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ACADEMY ENGRAVED LET PLAIN:1.0" panose="02000000000000000000" pitchFamily="2" charset="0"/>
              </a:rPr>
              <a:t>We have the repayment % for each month (fig 3), these are demonstrated in decimal ranging from 0 to 1. </a:t>
            </a:r>
          </a:p>
          <a:p>
            <a:r>
              <a:rPr lang="en-US" sz="1600" dirty="0">
                <a:latin typeface="ACADEMY ENGRAVED LET PLAIN:1.0" panose="02000000000000000000" pitchFamily="2" charset="0"/>
              </a:rPr>
              <a:t>Formula: </a:t>
            </a:r>
          </a:p>
          <a:p>
            <a:pPr marL="0" indent="0" algn="ctr">
              <a:buNone/>
            </a:pPr>
            <a:r>
              <a:rPr lang="en-US" sz="1100" dirty="0">
                <a:latin typeface="ACADEMY ENGRAVED LET PLAIN:1.0" panose="02000000000000000000" pitchFamily="2" charset="0"/>
              </a:rPr>
              <a:t>RP</a:t>
            </a:r>
            <a:r>
              <a:rPr lang="en-US" sz="1100" baseline="-25000" dirty="0">
                <a:latin typeface="ACADEMY ENGRAVED LET PLAIN:1.0" panose="02000000000000000000" pitchFamily="2" charset="0"/>
              </a:rPr>
              <a:t>i </a:t>
            </a:r>
            <a:r>
              <a:rPr lang="en-US" sz="1100" dirty="0">
                <a:latin typeface="ACADEMY ENGRAVED LET PLAIN:1.0" panose="02000000000000000000" pitchFamily="2" charset="0"/>
              </a:rPr>
              <a:t> = RP amount in month i / origination amount for the vintage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F57220-9A7B-4037-B5C5-8BE03B33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8D148-8DD3-0C9A-AC6D-2051AA584067}"/>
              </a:ext>
            </a:extLst>
          </p:cNvPr>
          <p:cNvSpPr txBox="1"/>
          <p:nvPr/>
        </p:nvSpPr>
        <p:spPr>
          <a:xfrm>
            <a:off x="3664632" y="161725"/>
            <a:ext cx="109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7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9EEB229-3EBA-4333-B94C-ED62EC101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4666C73-1C44-4BD3-9529-A7E02C6A8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23E4E2F-EA2E-477B-A595-C5A5F62E9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6500FA0-D185-45FF-9F47-EF5FB71580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273825F-243F-467C-8349-B97E81C3E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5659AF-6F61-42EF-B761-0862A79DB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52B376-AEA5-AAE3-FE69-61AC8215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801" y="255447"/>
            <a:ext cx="3969504" cy="1077229"/>
          </a:xfrm>
        </p:spPr>
        <p:txBody>
          <a:bodyPr>
            <a:noAutofit/>
          </a:bodyPr>
          <a:lstStyle/>
          <a:p>
            <a:pPr algn="l"/>
            <a:r>
              <a:rPr lang="en-US" sz="4400" dirty="0">
                <a:latin typeface="ACADEMY ENGRAVED LET PLAIN:1.0" panose="02000000000000000000" pitchFamily="2" charset="0"/>
              </a:rPr>
              <a:t>Expected Repayment %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32784C9-4767-CF99-FE97-4A16B6CCA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9681" y="2052116"/>
                <a:ext cx="3969505" cy="399782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1600" dirty="0">
                    <a:latin typeface="ACADEMY ENGRAVED LET PLAIN:1.0" panose="02000000000000000000" pitchFamily="2" charset="0"/>
                  </a:rPr>
                  <a:t>The computed formula (fig 4) for the forecast horizon (fig 5) given by the PWC quant finance team. </a:t>
                </a:r>
              </a:p>
              <a:p>
                <a:r>
                  <a:rPr lang="en-US" sz="1600" dirty="0">
                    <a:latin typeface="ACADEMY ENGRAVED LET PLAIN:1.0" panose="02000000000000000000" pitchFamily="2" charset="0"/>
                  </a:rPr>
                  <a:t>As a result, we get the % scores in decimal from the 3</a:t>
                </a:r>
                <a:r>
                  <a:rPr lang="en-US" sz="1600" baseline="30000" dirty="0">
                    <a:latin typeface="ACADEMY ENGRAVED LET PLAIN:1.0" panose="02000000000000000000" pitchFamily="2" charset="0"/>
                  </a:rPr>
                  <a:t>rd</a:t>
                </a:r>
                <a:r>
                  <a:rPr lang="en-US" sz="1600" dirty="0">
                    <a:latin typeface="ACADEMY ENGRAVED LET PLAIN:1.0" panose="02000000000000000000" pitchFamily="2" charset="0"/>
                  </a:rPr>
                  <a:t> to the 30th month as indicated by ‘3</a:t>
                </a:r>
                <a:r>
                  <a:rPr lang="en-US" sz="1600" dirty="0">
                    <a:latin typeface="AkayaTelivigala" pitchFamily="2" charset="77"/>
                    <a:cs typeface="AkayaTelivigala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≤30′</m:t>
                    </m:r>
                  </m:oMath>
                </a14:m>
                <a:r>
                  <a:rPr lang="en-US" sz="1600" dirty="0">
                    <a:latin typeface="ACADEMY ENGRAVED LET PLAIN:1.0" panose="02000000000000000000" pitchFamily="2" charset="0"/>
                  </a:rPr>
                  <a:t>. </a:t>
                </a:r>
              </a:p>
              <a:p>
                <a:r>
                  <a:rPr lang="en-US" sz="1600" dirty="0">
                    <a:latin typeface="ACADEMY ENGRAVED LET PLAIN:1.0" panose="02000000000000000000" pitchFamily="2" charset="0"/>
                  </a:rPr>
                  <a:t>The audit company assumed that the historical repayment % as of June 2019 would be twice as big as of July 2019. This assumption was slightly off, as July 2019 was below the assumed repayment % as of June 2019 (2P</a:t>
                </a:r>
                <a:r>
                  <a:rPr lang="en-US" sz="1600" baseline="-25000" dirty="0">
                    <a:latin typeface="ACADEMY ENGRAVED LET PLAIN:1.0" panose="02000000000000000000" pitchFamily="2" charset="0"/>
                  </a:rPr>
                  <a:t>2</a:t>
                </a:r>
                <a:r>
                  <a:rPr lang="en-US" sz="1600" dirty="0">
                    <a:latin typeface="ACADEMY ENGRAVED LET PLAIN:1.0" panose="02000000000000000000" pitchFamily="2" charset="0"/>
                  </a:rPr>
                  <a:t> = 1P</a:t>
                </a:r>
                <a:r>
                  <a:rPr lang="en-US" sz="1600" baseline="-25000" dirty="0">
                    <a:latin typeface="ACADEMY ENGRAVED LET PLAIN:1.0" panose="02000000000000000000" pitchFamily="2" charset="0"/>
                  </a:rPr>
                  <a:t>1</a:t>
                </a:r>
                <a:r>
                  <a:rPr lang="en-US" sz="1600" dirty="0">
                    <a:latin typeface="ACADEMY ENGRAVED LET PLAIN:1.0" panose="02000000000000000000" pitchFamily="2" charset="0"/>
                  </a:rPr>
                  <a:t>) with an absolute difference of 0.0445 (to 4 dp). 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032784C9-4767-CF99-FE97-4A16B6CCA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9681" y="2052116"/>
                <a:ext cx="3969505" cy="3997828"/>
              </a:xfrm>
              <a:blipFill>
                <a:blip r:embed="rId5"/>
                <a:stretch>
                  <a:fillRect l="-318" r="-955" b="-1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735000-12F6-B85C-40B8-F0AE03555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012" y="487909"/>
            <a:ext cx="3074104" cy="322740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88F0DE5-3301-47B4-F851-609F75453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2667" y="4300813"/>
            <a:ext cx="3161333" cy="1749132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00650157-038B-4377-BAFA-B12FF57E0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0BEAF1-F127-D7E3-33FC-081BBB1024C0}"/>
              </a:ext>
            </a:extLst>
          </p:cNvPr>
          <p:cNvSpPr txBox="1"/>
          <p:nvPr/>
        </p:nvSpPr>
        <p:spPr>
          <a:xfrm>
            <a:off x="7012015" y="1148329"/>
            <a:ext cx="813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CAADA-A05A-B8F6-F5CC-5DA5700910F2}"/>
              </a:ext>
            </a:extLst>
          </p:cNvPr>
          <p:cNvSpPr txBox="1"/>
          <p:nvPr/>
        </p:nvSpPr>
        <p:spPr>
          <a:xfrm>
            <a:off x="6941106" y="3775588"/>
            <a:ext cx="924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CEE675-9681-92B9-503E-93C315CC85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6798" y="4330945"/>
            <a:ext cx="1965680" cy="17365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6DF1B9-5F8E-2BB5-A43C-76F70F15D27B}"/>
              </a:ext>
            </a:extLst>
          </p:cNvPr>
          <p:cNvSpPr txBox="1"/>
          <p:nvPr/>
        </p:nvSpPr>
        <p:spPr>
          <a:xfrm>
            <a:off x="10273544" y="37755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6</a:t>
            </a:r>
          </a:p>
        </p:txBody>
      </p:sp>
    </p:spTree>
    <p:extLst>
      <p:ext uri="{BB962C8B-B14F-4D97-AF65-F5344CB8AC3E}">
        <p14:creationId xmlns:p14="http://schemas.microsoft.com/office/powerpoint/2010/main" val="79192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24A1565-B7E1-4C59-84A2-5831F116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8B134C-47B2-49B8-B810-2931B20E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50BD34-8417-42DB-BEA7-96B1E4156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E04A24D-ECF7-4024-BAC2-981BA69CF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C3D135-9831-45A9-8FBE-2A2548C8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375ABF-52E0-4C78-B2CF-0A949D7D8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86282-4D10-1234-3F9B-75AE2A24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942" y="56551"/>
            <a:ext cx="4916100" cy="1077229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ACADEMY ENGRAVED LET PLAIN:1.0" panose="02000000000000000000" pitchFamily="2" charset="0"/>
              </a:rPr>
              <a:t>Forecasted Cash Flow: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C75481-381C-139A-9121-CC1FA4854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3953" y="1607018"/>
            <a:ext cx="3969505" cy="399782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CADEMY ENGRAVED LET PLAIN:1.0" panose="02000000000000000000" pitchFamily="2" charset="0"/>
              </a:rPr>
              <a:t>The forecasted cash flow of the given months (fig 7) indicate very low scores for each originated month. </a:t>
            </a:r>
          </a:p>
          <a:p>
            <a:r>
              <a:rPr lang="en-US" dirty="0">
                <a:latin typeface="ACADEMY ENGRAVED LET PLAIN:1.0" panose="02000000000000000000" pitchFamily="2" charset="0"/>
              </a:rPr>
              <a:t>The computed plots of graphs, evidently shows (fig 8) that there is a very similar and almost exact correlation (negative) displayed</a:t>
            </a:r>
          </a:p>
          <a:p>
            <a:r>
              <a:rPr lang="en-US" dirty="0">
                <a:latin typeface="ACADEMY ENGRAVED LET PLAIN:1.0" panose="02000000000000000000" pitchFamily="2" charset="0"/>
              </a:rPr>
              <a:t>Thus </a:t>
            </a:r>
            <a:r>
              <a:rPr lang="en-GB" b="0" i="0" u="none" strike="noStrike" dirty="0">
                <a:effectLst/>
                <a:latin typeface="ACADEMY ENGRAVED LET PLAIN:1.0" panose="02000000000000000000" pitchFamily="2" charset="0"/>
              </a:rPr>
              <a:t>indicating a predictable downward trend over time</a:t>
            </a:r>
            <a:endParaRPr lang="en-US" dirty="0">
              <a:latin typeface="ACADEMY ENGRAVED LET PLAIN:1.0" panose="02000000000000000000" pitchFamily="2" charset="0"/>
            </a:endParaRPr>
          </a:p>
          <a:p>
            <a:endParaRPr lang="en-US" sz="1800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323E66-6E7C-5018-15DF-307EEB294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5397" y="301671"/>
            <a:ext cx="3994617" cy="207711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BB1BDF-EAFF-49B6-ABF3-7F9B3201C9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695B7E-E1E7-6286-6CE5-A4C85EE912FC}"/>
              </a:ext>
            </a:extLst>
          </p:cNvPr>
          <p:cNvSpPr txBox="1"/>
          <p:nvPr/>
        </p:nvSpPr>
        <p:spPr>
          <a:xfrm>
            <a:off x="6138714" y="116979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23007F-7D87-2573-CB80-6B461F1F7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508" y="2503127"/>
            <a:ext cx="3969505" cy="40532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E5E07A-FB39-4F92-D1A3-0AD7839A2A32}"/>
              </a:ext>
            </a:extLst>
          </p:cNvPr>
          <p:cNvSpPr txBox="1"/>
          <p:nvPr/>
        </p:nvSpPr>
        <p:spPr>
          <a:xfrm>
            <a:off x="6158979" y="411226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8</a:t>
            </a:r>
          </a:p>
        </p:txBody>
      </p:sp>
    </p:spTree>
    <p:extLst>
      <p:ext uri="{BB962C8B-B14F-4D97-AF65-F5344CB8AC3E}">
        <p14:creationId xmlns:p14="http://schemas.microsoft.com/office/powerpoint/2010/main" val="1706416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C3D4B-DABD-1F78-46FF-A81BD8AA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42" y="248952"/>
            <a:ext cx="6069348" cy="10772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ACADEMY ENGRAVED LET PLAIN:1.0" panose="02000000000000000000" pitchFamily="2" charset="0"/>
              </a:rPr>
              <a:t>Discount Cash Flows and Portfolio Value: 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7081CB2-E23A-591F-25CB-D98D896F1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782" y="1143000"/>
            <a:ext cx="2908167" cy="4999383"/>
          </a:xfrm>
        </p:spPr>
        <p:txBody>
          <a:bodyPr>
            <a:normAutofit fontScale="70000" lnSpcReduction="20000"/>
          </a:bodyPr>
          <a:lstStyle/>
          <a:p>
            <a:r>
              <a:rPr lang="en-US" sz="2200" dirty="0">
                <a:latin typeface="ACADEMY ENGRAVED LET PLAIN:1.0" panose="02000000000000000000" pitchFamily="2" charset="0"/>
              </a:rPr>
              <a:t>With a given annual discount rate of 25% (set at 0.025), we receive a monthly discount rate (fig 9) in the given list (set as ‘df’), calculated with the formula (fig 10)</a:t>
            </a:r>
          </a:p>
          <a:p>
            <a:r>
              <a:rPr lang="en-US" sz="2200" dirty="0">
                <a:latin typeface="ACADEMY ENGRAVED LET PLAIN:1.0" panose="02000000000000000000" pitchFamily="2" charset="0"/>
              </a:rPr>
              <a:t>There is a gradual decline (fig 11), indicating a consistent but slow reduction in value over time. </a:t>
            </a:r>
          </a:p>
          <a:p>
            <a:r>
              <a:rPr lang="en-US" sz="2200" dirty="0">
                <a:latin typeface="ACADEMY ENGRAVED LET PLAIN:1.0" panose="02000000000000000000" pitchFamily="2" charset="0"/>
              </a:rPr>
              <a:t>The present value (set as pv) is at CHP 46,336,387.27 (at 2 dp). This is less than the client’s estimated present value of CHF 84,993,122.67</a:t>
            </a:r>
          </a:p>
          <a:p>
            <a:endParaRPr lang="en-US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7508F-7E39-CA97-56D9-F5146F732D70}"/>
              </a:ext>
            </a:extLst>
          </p:cNvPr>
          <p:cNvSpPr txBox="1"/>
          <p:nvPr/>
        </p:nvSpPr>
        <p:spPr>
          <a:xfrm>
            <a:off x="6182165" y="840763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5B8A3-FC26-AF40-C8D7-1D88D064E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7479" y="1222145"/>
            <a:ext cx="2394581" cy="24224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D10002-3AB6-F1C2-B18D-6361A43C6228}"/>
              </a:ext>
            </a:extLst>
          </p:cNvPr>
          <p:cNvSpPr txBox="1"/>
          <p:nvPr/>
        </p:nvSpPr>
        <p:spPr>
          <a:xfrm>
            <a:off x="9082172" y="829766"/>
            <a:ext cx="91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6156D-6F94-7C5B-DD56-C99742D7F4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0138" y="1267057"/>
            <a:ext cx="2443408" cy="23775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4F21B4-746E-372C-BCC4-950D147EF2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0649" y="4424639"/>
            <a:ext cx="6435926" cy="17589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EA07DE-9A54-F7EC-84EA-9AC546287238}"/>
              </a:ext>
            </a:extLst>
          </p:cNvPr>
          <p:cNvSpPr txBox="1"/>
          <p:nvPr/>
        </p:nvSpPr>
        <p:spPr>
          <a:xfrm>
            <a:off x="7328625" y="374861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10</a:t>
            </a:r>
          </a:p>
        </p:txBody>
      </p:sp>
    </p:spTree>
    <p:extLst>
      <p:ext uri="{BB962C8B-B14F-4D97-AF65-F5344CB8AC3E}">
        <p14:creationId xmlns:p14="http://schemas.microsoft.com/office/powerpoint/2010/main" val="1425491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1AF5FBB-9FDC-4D75-9DD6-DAF01ED19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3BBBE6-F4CF-483E-BA74-B51421B4D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C790028-99AE-4AE4-8269-9913E2D50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936A2A-FE08-4EE0-A409-3EF3FA244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F0407B-48CB-4C05-B0D7-7A69A0D40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C50C3D-0DA0-4914-B5B4-D1819CC69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9E583-1A92-4144-B4FA-81D98317F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980737-1E33-40A8-819D-C20C41E4F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BBD51A-FA48-44B8-B184-A40D7F13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10188A9-F0D9-4FE9-85DC-217914527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2927575-BD84-44B6-BE49-E0C7EDD0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FDF09A-B960-49F4-BAEB-DA397BDC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91BE6C0-4118-460B-90C2-160041247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92E4FF-C423-EABD-F738-CF7166C0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836" y="40609"/>
            <a:ext cx="3309344" cy="85457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sz="4400" dirty="0">
                <a:latin typeface="ACADEMY ENGRAVED LET PLAIN:1.0" panose="02000000000000000000" pitchFamily="2" charset="0"/>
              </a:rPr>
              <a:t>Summary of Client’s Portfolio Estimation: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A91FCE-32E2-CB06-87A4-21B4A9155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591350" y="566462"/>
            <a:ext cx="5297322" cy="307748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5B5C763-A6E8-4D31-B139-30D083B82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5BE5B-234B-FAFB-B4C8-6A6912CDFC8C}"/>
              </a:ext>
            </a:extLst>
          </p:cNvPr>
          <p:cNvSpPr txBox="1"/>
          <p:nvPr/>
        </p:nvSpPr>
        <p:spPr>
          <a:xfrm>
            <a:off x="7350024" y="98565"/>
            <a:ext cx="1049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729A8-77C3-F831-2E00-1DF4B9D46CC5}"/>
              </a:ext>
            </a:extLst>
          </p:cNvPr>
          <p:cNvSpPr txBox="1"/>
          <p:nvPr/>
        </p:nvSpPr>
        <p:spPr>
          <a:xfrm>
            <a:off x="1517212" y="2965546"/>
            <a:ext cx="365577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CADEMY ENGRAVED LET PLAIN:1.0" panose="02000000000000000000" pitchFamily="2" charset="0"/>
              </a:rPr>
              <a:t>The absolute difference between the client’s estimated present value (CHF 84,993,122.67) and the actual present value (CHF 46,336,387.27) is significant (fig 12), with an absolute difference of CHF 38,656,736.4.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CADEMY ENGRAVED LET PLAIN:1.0" panose="02000000000000000000" pitchFamily="2" charset="0"/>
              </a:rPr>
              <a:t>It can be assumed that the audit company overestimated (fig 13) by about 45.48%, calculated by the relative difference.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F7AA71-8687-89B9-6A12-37C72B1F7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1350" y="4381318"/>
            <a:ext cx="5297322" cy="173658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18860F-BD29-6452-9344-59454FDCF0B5}"/>
              </a:ext>
            </a:extLst>
          </p:cNvPr>
          <p:cNvSpPr txBox="1"/>
          <p:nvPr/>
        </p:nvSpPr>
        <p:spPr>
          <a:xfrm>
            <a:off x="7971183" y="393589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 13</a:t>
            </a:r>
          </a:p>
        </p:txBody>
      </p:sp>
    </p:spTree>
    <p:extLst>
      <p:ext uri="{BB962C8B-B14F-4D97-AF65-F5344CB8AC3E}">
        <p14:creationId xmlns:p14="http://schemas.microsoft.com/office/powerpoint/2010/main" val="2924945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6597</TotalTime>
  <Words>525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ACADEMY ENGRAVED LET PLAIN:1.0</vt:lpstr>
      <vt:lpstr>AkayaTelivigala</vt:lpstr>
      <vt:lpstr>Arial</vt:lpstr>
      <vt:lpstr>Cambria Math</vt:lpstr>
      <vt:lpstr>MS Shell Dlg 2</vt:lpstr>
      <vt:lpstr>Wingdings</vt:lpstr>
      <vt:lpstr>Wingdings 3</vt:lpstr>
      <vt:lpstr>Madison</vt:lpstr>
      <vt:lpstr>Portfolio Valuation </vt:lpstr>
      <vt:lpstr>Objectives of Approach</vt:lpstr>
      <vt:lpstr>DATA OVERVIEW</vt:lpstr>
      <vt:lpstr>Historical Repayment %</vt:lpstr>
      <vt:lpstr>Expected Repayment %</vt:lpstr>
      <vt:lpstr>Forecasted Cash Flow: </vt:lpstr>
      <vt:lpstr>Discount Cash Flows and Portfolio Value:  </vt:lpstr>
      <vt:lpstr>Summary of Client’s Portfolio Estimation: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Browning (NBS - Student)</dc:creator>
  <cp:lastModifiedBy>Hugo Browning (NBS - Student)</cp:lastModifiedBy>
  <cp:revision>2</cp:revision>
  <dcterms:created xsi:type="dcterms:W3CDTF">2025-01-31T12:32:22Z</dcterms:created>
  <dcterms:modified xsi:type="dcterms:W3CDTF">2025-02-05T10:30:22Z</dcterms:modified>
</cp:coreProperties>
</file>