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7" r:id="rId5"/>
    <p:sldId id="256" r:id="rId6"/>
    <p:sldId id="267" r:id="rId7"/>
    <p:sldId id="259" r:id="rId8"/>
    <p:sldId id="272" r:id="rId9"/>
    <p:sldId id="275" r:id="rId10"/>
    <p:sldId id="273" r:id="rId11"/>
    <p:sldId id="260" r:id="rId12"/>
    <p:sldId id="261" r:id="rId13"/>
    <p:sldId id="262" r:id="rId14"/>
    <p:sldId id="263" r:id="rId15"/>
    <p:sldId id="258" r:id="rId16"/>
    <p:sldId id="266" r:id="rId17"/>
    <p:sldId id="264" r:id="rId18"/>
    <p:sldId id="265" r:id="rId19"/>
    <p:sldId id="268" r:id="rId20"/>
    <p:sldId id="277" r:id="rId21"/>
    <p:sldId id="274" r:id="rId22"/>
    <p:sldId id="276" r:id="rId23"/>
    <p:sldId id="279" r:id="rId24"/>
    <p:sldId id="278" r:id="rId25"/>
    <p:sldId id="270" r:id="rId26"/>
    <p:sldId id="271" r:id="rId27"/>
    <p:sldId id="280" r:id="rId28"/>
    <p:sldId id="281" r:id="rId29"/>
    <p:sldId id="282" r:id="rId3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4D2E"/>
    <a:srgbClr val="B20506"/>
    <a:srgbClr val="FFC000"/>
    <a:srgbClr val="235A90"/>
    <a:srgbClr val="DFB106"/>
    <a:srgbClr val="ED1B23"/>
    <a:srgbClr val="0B5115"/>
    <a:srgbClr val="0E7879"/>
    <a:srgbClr val="CB2332"/>
    <a:srgbClr val="038D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B11565-A955-88E4-0E42-159BDE29D1E4}" v="141" dt="2020-10-06T01:07:12.518"/>
    <p1510:client id="{31C7848E-8D7F-4061-8BA7-39CFDF4A2247}" v="135" dt="2020-10-07T00:01:58.8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6447" autoAdjust="0"/>
  </p:normalViewPr>
  <p:slideViewPr>
    <p:cSldViewPr snapToGrid="0">
      <p:cViewPr varScale="1">
        <p:scale>
          <a:sx n="105" d="100"/>
          <a:sy n="105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925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EC903-092F-4D84-92B3-D9C87DB22F5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37027-3C7F-4D89-8D82-1D8BF387E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73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F2DF0-73DA-4389-87D4-B3CC76F8E3A7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56006-5D5F-46EB-AF7B-E3110CE6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78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37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 userDrawn="1"/>
        </p:nvGrpSpPr>
        <p:grpSpPr>
          <a:xfrm>
            <a:off x="535051" y="124408"/>
            <a:ext cx="11654241" cy="6731098"/>
            <a:chOff x="535051" y="124408"/>
            <a:chExt cx="11654241" cy="6731099"/>
          </a:xfrm>
        </p:grpSpPr>
        <p:pic>
          <p:nvPicPr>
            <p:cNvPr id="1032" name="Picture 8" descr="https://d2v9y0dukr6mq2.cloudfront.net/video/thumbnail/UD7CEz6/atom-cell-element-molecule-particle-physics-science_n1sh8l2e__F0000.png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BFBFB"/>
                </a:clrFrom>
                <a:clrTo>
                  <a:srgbClr val="FBFBFB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51" y="124408"/>
              <a:ext cx="11654241" cy="6731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직사각형 46"/>
            <p:cNvSpPr/>
            <p:nvPr userDrawn="1"/>
          </p:nvSpPr>
          <p:spPr>
            <a:xfrm>
              <a:off x="547402" y="124408"/>
              <a:ext cx="11641890" cy="6731099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/>
          <p:cNvSpPr/>
          <p:nvPr userDrawn="1"/>
        </p:nvSpPr>
        <p:spPr>
          <a:xfrm>
            <a:off x="0" y="0"/>
            <a:ext cx="12192000" cy="12440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0061B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제목 35"/>
          <p:cNvSpPr>
            <a:spLocks noGrp="1"/>
          </p:cNvSpPr>
          <p:nvPr>
            <p:ph type="title" hasCustomPrompt="1"/>
          </p:nvPr>
        </p:nvSpPr>
        <p:spPr>
          <a:xfrm>
            <a:off x="344551" y="299996"/>
            <a:ext cx="6735699" cy="412170"/>
          </a:xfrm>
        </p:spPr>
        <p:txBody>
          <a:bodyPr>
            <a:noAutofit/>
          </a:bodyPr>
          <a:lstStyle>
            <a:lvl1pPr>
              <a:defRPr sz="2000" b="1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부제목 스타일 편집 </a:t>
            </a:r>
            <a:r>
              <a:rPr lang="en-US" altLang="ko-KR" dirty="0"/>
              <a:t>font size 24</a:t>
            </a:r>
            <a:endParaRPr lang="ko-KR" altLang="en-US" dirty="0"/>
          </a:p>
        </p:txBody>
      </p:sp>
      <p:cxnSp>
        <p:nvCxnSpPr>
          <p:cNvPr id="40" name="직선 연결선 39"/>
          <p:cNvCxnSpPr/>
          <p:nvPr userDrawn="1"/>
        </p:nvCxnSpPr>
        <p:spPr>
          <a:xfrm flipV="1">
            <a:off x="442609" y="834835"/>
            <a:ext cx="1783869" cy="622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 userDrawn="1"/>
        </p:nvSpPr>
        <p:spPr>
          <a:xfrm>
            <a:off x="548480" y="855091"/>
            <a:ext cx="11192669" cy="5642442"/>
          </a:xfrm>
          <a:prstGeom prst="rect">
            <a:avLst/>
          </a:prstGeom>
          <a:gradFill>
            <a:gsLst>
              <a:gs pos="0">
                <a:schemeClr val="bg1"/>
              </a:gs>
              <a:gs pos="68500">
                <a:srgbClr val="FFFFFF"/>
              </a:gs>
              <a:gs pos="100000">
                <a:schemeClr val="bg1">
                  <a:alpha val="45000"/>
                </a:schemeClr>
              </a:gs>
            </a:gsLst>
            <a:lin ang="0" scaled="1"/>
          </a:gra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 hasCustomPrompt="1"/>
          </p:nvPr>
        </p:nvSpPr>
        <p:spPr>
          <a:xfrm>
            <a:off x="9273812" y="368657"/>
            <a:ext cx="2724150" cy="307720"/>
          </a:xfrm>
        </p:spPr>
        <p:txBody>
          <a:bodyPr>
            <a:noAutofit/>
          </a:bodyPr>
          <a:lstStyle>
            <a:lvl1pPr marL="0" indent="0" algn="r">
              <a:buNone/>
              <a:defRPr sz="16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 스타일 편집 </a:t>
            </a:r>
            <a:r>
              <a:rPr lang="en-US" altLang="ko-KR" dirty="0"/>
              <a:t>font 16</a:t>
            </a:r>
            <a:endParaRPr lang="ko-KR" altLang="en-US" dirty="0"/>
          </a:p>
        </p:txBody>
      </p:sp>
      <p:sp>
        <p:nvSpPr>
          <p:cNvPr id="54" name="내용 개체 틀 53"/>
          <p:cNvSpPr>
            <a:spLocks noGrp="1"/>
          </p:cNvSpPr>
          <p:nvPr>
            <p:ph sz="quarter" idx="11" hasCustomPrompt="1"/>
          </p:nvPr>
        </p:nvSpPr>
        <p:spPr>
          <a:xfrm>
            <a:off x="635000" y="1181100"/>
            <a:ext cx="11010900" cy="5124450"/>
          </a:xfrm>
        </p:spPr>
        <p:txBody>
          <a:bodyPr/>
          <a:lstStyle>
            <a:lvl1pPr>
              <a:lnSpc>
                <a:spcPct val="125000"/>
              </a:lnSpc>
              <a:defRPr sz="1800" b="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  <a:lvl2pPr marL="742950" indent="-285750">
              <a:lnSpc>
                <a:spcPct val="125000"/>
              </a:lnSpc>
              <a:buFontTx/>
              <a:buChar char="-"/>
              <a:defRPr sz="15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ct val="125000"/>
              </a:lnSpc>
              <a:defRPr sz="14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>
              <a:lnSpc>
                <a:spcPct val="125000"/>
              </a:lnSpc>
              <a:defRPr sz="12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>
              <a:lnSpc>
                <a:spcPct val="125000"/>
              </a:lnSpc>
              <a:defRPr sz="12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중심문장 </a:t>
            </a:r>
            <a:r>
              <a:rPr lang="en-US" altLang="ko-KR" dirty="0"/>
              <a:t>font 18</a:t>
            </a:r>
            <a:endParaRPr lang="ko-KR" altLang="en-US" dirty="0"/>
          </a:p>
          <a:p>
            <a:pPr lvl="1"/>
            <a:r>
              <a:rPr lang="ko-KR" altLang="en-US" dirty="0"/>
              <a:t>둘째 수준 </a:t>
            </a:r>
            <a:r>
              <a:rPr lang="en-US" altLang="ko-KR" dirty="0"/>
              <a:t>font 15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>
          <a:xfrm>
            <a:off x="4768850" y="6493957"/>
            <a:ext cx="2743200" cy="365125"/>
          </a:xfrm>
        </p:spPr>
        <p:txBody>
          <a:bodyPr/>
          <a:lstStyle>
            <a:lvl1pPr algn="ctr">
              <a:defRPr sz="1050"/>
            </a:lvl1pPr>
          </a:lstStyle>
          <a:p>
            <a:fld id="{1FB17FDE-20E4-4723-8476-2F4ACF18D7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073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gradFill flip="none" rotWithShape="1">
          <a:gsLst>
            <a:gs pos="0">
              <a:schemeClr val="bg1">
                <a:lumMod val="99000"/>
              </a:schemeClr>
            </a:gs>
            <a:gs pos="97000">
              <a:schemeClr val="bg1">
                <a:lumMod val="7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82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0061B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7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17FDE-20E4-4723-8476-2F4ACF18D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7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namenode:50070/dfshealth.html#tab-overview" TargetMode="External"/><Relationship Id="rId2" Type="http://schemas.openxmlformats.org/officeDocument/2006/relationships/hyperlink" Target="http://secondnode:8088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amenode:19888/jobhistory" TargetMode="External"/><Relationship Id="rId5" Type="http://schemas.openxmlformats.org/officeDocument/2006/relationships/hyperlink" Target="http://secondnode:9864/datanode.html" TargetMode="External"/><Relationship Id="rId4" Type="http://schemas.openxmlformats.org/officeDocument/2006/relationships/hyperlink" Target="http://namenode:9864/datanode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06D2752-AA97-4D61-90AF-330C853DD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Hadoop</a:t>
            </a:r>
            <a:endParaRPr lang="ko-KR" altLang="en-US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6E765AAA-58F5-46AB-BB25-7835244A1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AB9243-2C6D-4F43-8312-A79C2D51AE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4463"/>
            <a:ext cx="2743200" cy="365125"/>
          </a:xfrm>
        </p:spPr>
        <p:txBody>
          <a:bodyPr/>
          <a:lstStyle/>
          <a:p>
            <a:fld id="{1FB17FDE-20E4-4723-8476-2F4ACF18D78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44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2E341-CAF8-4A90-9D90-8E49C915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아파치 하이브</a:t>
            </a:r>
            <a:r>
              <a:rPr lang="en-US" altLang="ko-KR"/>
              <a:t>(Hive)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87308D-699C-4E66-BDC9-888F8F59B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AB5C4-264D-4454-BF36-364DEDB4601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하이브</a:t>
            </a:r>
            <a:endParaRPr lang="en-US" altLang="ko-KR"/>
          </a:p>
          <a:p>
            <a:pPr lvl="1"/>
            <a:r>
              <a:rPr lang="en-US" altLang="ko-KR"/>
              <a:t>SQL</a:t>
            </a:r>
            <a:r>
              <a:rPr lang="ko-KR" altLang="en-US"/>
              <a:t>로 하둡 데이터를 분석하려는 페이스북 엔지니어들의 요구로 페이스북 내부에서 개발 </a:t>
            </a:r>
            <a:endParaRPr lang="en-US" altLang="ko-KR"/>
          </a:p>
          <a:p>
            <a:pPr lvl="1"/>
            <a:r>
              <a:rPr lang="ko-KR" altLang="en-US"/>
              <a:t>오픈 소스로 공개돼 많은 개발자가 활발하게 참여하는 프로젝트가 되었음 </a:t>
            </a:r>
            <a:endParaRPr lang="en-US" altLang="ko-KR"/>
          </a:p>
          <a:p>
            <a:pPr lvl="1"/>
            <a:r>
              <a:rPr lang="ko-KR" altLang="en-US"/>
              <a:t>현재는 실행 속도가 빨라져 대화형 쿼리와 실시간 쿼리까지 지원</a:t>
            </a:r>
            <a:endParaRPr lang="en-US" altLang="ko-KR"/>
          </a:p>
          <a:p>
            <a:r>
              <a:rPr lang="ko-KR" altLang="en-US"/>
              <a:t> 기본적인 작동 원리</a:t>
            </a:r>
          </a:p>
          <a:p>
            <a:pPr lvl="1"/>
            <a:r>
              <a:rPr lang="ko-KR" altLang="en-US"/>
              <a:t>사용자가 </a:t>
            </a:r>
            <a:r>
              <a:rPr lang="en-US" altLang="ko-KR"/>
              <a:t>SQL </a:t>
            </a:r>
            <a:r>
              <a:rPr lang="ko-KR" altLang="en-US"/>
              <a:t>쿼리를 작성하면 이것을 자동으로 맵리듀스 작업으로 변경해서 클러스터에서 실행</a:t>
            </a:r>
          </a:p>
          <a:p>
            <a:r>
              <a:rPr lang="ko-KR" altLang="en-US"/>
              <a:t> 기본 구성과 특징</a:t>
            </a:r>
          </a:p>
          <a:p>
            <a:pPr lvl="1"/>
            <a:r>
              <a:rPr lang="ko-KR" altLang="en-US"/>
              <a:t>실행 부분 </a:t>
            </a:r>
            <a:r>
              <a:rPr lang="en-US" altLang="ko-KR"/>
              <a:t>: </a:t>
            </a:r>
            <a:r>
              <a:rPr lang="ko-KR" altLang="en-US"/>
              <a:t>쿼리</a:t>
            </a:r>
            <a:r>
              <a:rPr lang="en-US" altLang="ko-KR"/>
              <a:t>-&gt;</a:t>
            </a:r>
            <a:r>
              <a:rPr lang="ko-KR" altLang="en-US"/>
              <a:t>맵리듀스 실행</a:t>
            </a:r>
          </a:p>
          <a:p>
            <a:pPr lvl="1"/>
            <a:r>
              <a:rPr lang="ko-KR" altLang="en-US"/>
              <a:t>메타데이터 정보 </a:t>
            </a:r>
            <a:r>
              <a:rPr lang="en-US" altLang="ko-KR"/>
              <a:t>: Mysql</a:t>
            </a:r>
            <a:r>
              <a:rPr lang="ko-KR" altLang="en-US"/>
              <a:t>과 같은 </a:t>
            </a:r>
            <a:r>
              <a:rPr lang="en-US" altLang="ko-KR"/>
              <a:t>RDBMS</a:t>
            </a:r>
            <a:r>
              <a:rPr lang="ko-KR" altLang="en-US"/>
              <a:t>에 저장</a:t>
            </a:r>
          </a:p>
          <a:p>
            <a:r>
              <a:rPr lang="ko-KR" altLang="en-US"/>
              <a:t> </a:t>
            </a:r>
            <a:r>
              <a:rPr lang="en-US" altLang="ko-KR"/>
              <a:t>Hive</a:t>
            </a:r>
            <a:r>
              <a:rPr lang="ko-KR" altLang="en-US"/>
              <a:t>와 </a:t>
            </a:r>
            <a:r>
              <a:rPr lang="en-US" altLang="ko-KR"/>
              <a:t>RDBMS</a:t>
            </a:r>
            <a:r>
              <a:rPr lang="ko-KR" altLang="en-US"/>
              <a:t>의 차이점</a:t>
            </a:r>
          </a:p>
          <a:p>
            <a:pPr lvl="1"/>
            <a:r>
              <a:rPr lang="ko-KR" altLang="en-US"/>
              <a:t>작은 데이터일 경우 응답 속도가 느리다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레코드 단위의 </a:t>
            </a:r>
            <a:r>
              <a:rPr lang="en-US" altLang="ko-KR"/>
              <a:t>Insert, Update, Delete</a:t>
            </a:r>
            <a:r>
              <a:rPr lang="ko-KR" altLang="en-US"/>
              <a:t>를 지원하지 않는다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트랜잭션을 지원하지 않는다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통계정보를 바로 확인할 수 없다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입력값 오류도 바로 확인할 수 없다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7810FD-1975-4A6B-B11B-78FD5E1EA7D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35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ACF03-44C2-4113-9F12-096679BE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아파치 피그</a:t>
            </a:r>
            <a:r>
              <a:rPr lang="en-US" altLang="ko-KR"/>
              <a:t>(Pig)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B681D-127D-4096-A799-3EAA526491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323A96-D13B-4064-9B25-53007493C5B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피그</a:t>
            </a:r>
            <a:endParaRPr lang="en-US" altLang="ko-KR"/>
          </a:p>
          <a:p>
            <a:pPr lvl="1"/>
            <a:r>
              <a:rPr lang="ko-KR" altLang="en-US"/>
              <a:t>하둡의 복잡한 추출</a:t>
            </a:r>
            <a:r>
              <a:rPr lang="en-US" altLang="ko-KR"/>
              <a:t>, </a:t>
            </a:r>
            <a:r>
              <a:rPr lang="ko-KR" altLang="en-US"/>
              <a:t>변환</a:t>
            </a:r>
            <a:r>
              <a:rPr lang="en-US" altLang="ko-KR"/>
              <a:t>, </a:t>
            </a:r>
            <a:r>
              <a:rPr lang="ko-KR" altLang="en-US"/>
              <a:t>적재</a:t>
            </a:r>
            <a:r>
              <a:rPr lang="en-US" altLang="ko-KR"/>
              <a:t>(Extract, Transform, Load) </a:t>
            </a:r>
            <a:r>
              <a:rPr lang="ko-KR" altLang="en-US"/>
              <a:t>작업을 쉽게 구현하려는 요구로 야후에서 개발 </a:t>
            </a:r>
            <a:endParaRPr lang="en-US" altLang="ko-KR"/>
          </a:p>
          <a:p>
            <a:pPr lvl="1"/>
            <a:r>
              <a:rPr lang="en-US" altLang="ko-KR"/>
              <a:t>ETL </a:t>
            </a:r>
            <a:r>
              <a:rPr lang="ko-KR" altLang="en-US"/>
              <a:t>작업을 지원하기 위해 설계된 도메인 특화 언어</a:t>
            </a:r>
            <a:endParaRPr lang="en-US" altLang="ko-KR"/>
          </a:p>
          <a:p>
            <a:pPr lvl="1"/>
            <a:r>
              <a:rPr lang="ko-KR" altLang="en-US"/>
              <a:t>관계형 기본 함수를 제공하며</a:t>
            </a:r>
            <a:r>
              <a:rPr lang="en-US" altLang="ko-KR"/>
              <a:t>, </a:t>
            </a:r>
            <a:r>
              <a:rPr lang="ko-KR" altLang="en-US"/>
              <a:t>최소 개수의 맵리듀스 또는 테즈 작업으로 구성된 논리 단계로 연산을 변환하고 실행하는 최적화 기능을 갖추고 있음 </a:t>
            </a:r>
            <a:endParaRPr lang="en-US" altLang="ko-KR"/>
          </a:p>
          <a:p>
            <a:pPr lvl="2"/>
            <a:r>
              <a:rPr lang="ko-KR" altLang="en-US"/>
              <a:t>스파크를 처리 엔진으로 사용하는 </a:t>
            </a:r>
            <a:r>
              <a:rPr lang="en-US" altLang="ko-KR"/>
              <a:t>Pig-on-Spark</a:t>
            </a:r>
            <a:r>
              <a:rPr lang="ko-KR" altLang="en-US"/>
              <a:t>라는 프로젝트가 존재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BF53AE-EB9C-4ECA-9B67-B371A1BBBD9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19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B9B2F-E5C8-4F22-97DB-6B58C7CD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분산 파일 시스템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99382F-16D4-402A-9D02-EFD46E5C59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219A57-D59A-4BDC-8E26-4C220395111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하둡의 핵심 파일 시스템으로 처음 개발된 </a:t>
            </a:r>
            <a:r>
              <a:rPr lang="en-US" altLang="ko-KR"/>
              <a:t>HDFS(Hadoop Distributed File System)</a:t>
            </a:r>
            <a:r>
              <a:rPr lang="ko-KR" altLang="en-US"/>
              <a:t>이 널리 사용됨 </a:t>
            </a:r>
            <a:endParaRPr lang="en-US" altLang="ko-KR"/>
          </a:p>
          <a:p>
            <a:pPr lvl="1"/>
            <a:r>
              <a:rPr lang="en-US" altLang="ko-KR"/>
              <a:t>HDFS </a:t>
            </a:r>
            <a:r>
              <a:rPr lang="ko-KR" altLang="en-US"/>
              <a:t>내부에 블록 형태로 저장되며</a:t>
            </a:r>
            <a:r>
              <a:rPr lang="en-US" altLang="ko-KR"/>
              <a:t>, </a:t>
            </a:r>
            <a:r>
              <a:rPr lang="ko-KR" altLang="en-US"/>
              <a:t>블록은 </a:t>
            </a:r>
            <a:r>
              <a:rPr lang="en-US" altLang="ko-KR"/>
              <a:t>HDFS</a:t>
            </a:r>
            <a:r>
              <a:rPr lang="ko-KR" altLang="en-US"/>
              <a:t>에 의해 투명하게 복제돼 여러 노드에 분산</a:t>
            </a:r>
            <a:endParaRPr lang="en-US" altLang="ko-KR"/>
          </a:p>
          <a:p>
            <a:pPr lvl="1"/>
            <a:r>
              <a:rPr lang="en-US" altLang="ko-KR"/>
              <a:t>HDFS</a:t>
            </a:r>
            <a:r>
              <a:rPr lang="ko-KR" altLang="en-US"/>
              <a:t>의 리플리케이션</a:t>
            </a:r>
            <a:r>
              <a:rPr lang="en-US" altLang="ko-KR"/>
              <a:t>(replication) </a:t>
            </a:r>
            <a:r>
              <a:rPr lang="ko-KR" altLang="en-US"/>
              <a:t>메커니즘은 데이터를 단순히 여러 노드에 저장하는 방식이 아닌</a:t>
            </a:r>
            <a:r>
              <a:rPr lang="en-US" altLang="ko-KR"/>
              <a:t>, </a:t>
            </a:r>
            <a:r>
              <a:rPr lang="ko-KR" altLang="en-US"/>
              <a:t>데이터가 여러 랙</a:t>
            </a:r>
            <a:r>
              <a:rPr lang="en-US" altLang="ko-KR"/>
              <a:t>(rack)</a:t>
            </a:r>
            <a:r>
              <a:rPr lang="ko-KR" altLang="en-US"/>
              <a:t>에 분산 저장되도록 보장하는 다양한 전략을 사용함 </a:t>
            </a:r>
            <a:endParaRPr lang="en-US" altLang="ko-KR"/>
          </a:p>
          <a:p>
            <a:pPr lvl="1"/>
            <a:r>
              <a:rPr lang="ko-KR" altLang="en-US"/>
              <a:t>이러한 리프리케이션 전략은 단일 노드나 단일 랙의 장애가 데이터의 유실로 이어지는 사태를 방지</a:t>
            </a:r>
            <a:endParaRPr lang="en-US" altLang="ko-KR"/>
          </a:p>
          <a:p>
            <a:r>
              <a:rPr lang="en-US" altLang="ko-KR"/>
              <a:t>HDFS</a:t>
            </a:r>
            <a:r>
              <a:rPr lang="ko-KR" altLang="en-US"/>
              <a:t>는 일반적인 파일 시스템을 가진 여러 노드를 묶어 하나의 분산 파일 시스템을 구축하도록 설계</a:t>
            </a:r>
            <a:endParaRPr lang="en-US" altLang="ko-KR"/>
          </a:p>
          <a:p>
            <a:pPr lvl="1"/>
            <a:r>
              <a:rPr lang="ko-KR" altLang="en-US"/>
              <a:t>손쉽게 파일 시스템을 확장해 몇 페타바이트에 이르는 대용량 데이터까지 저장할 수 있음</a:t>
            </a:r>
            <a:endParaRPr lang="en-US" altLang="ko-KR"/>
          </a:p>
          <a:p>
            <a:r>
              <a:rPr lang="en-US" altLang="ko-KR"/>
              <a:t>HDFS</a:t>
            </a:r>
            <a:r>
              <a:rPr lang="ko-KR" altLang="en-US"/>
              <a:t>의 설계</a:t>
            </a:r>
            <a:endParaRPr lang="en-US" altLang="ko-KR"/>
          </a:p>
          <a:p>
            <a:pPr lvl="1"/>
            <a:r>
              <a:rPr lang="en-US" altLang="ko-KR"/>
              <a:t>1. </a:t>
            </a:r>
            <a:r>
              <a:rPr lang="ko-KR" altLang="en-US"/>
              <a:t>데이터의 풀스캐닝을 지원하기 위해 파일 순차 읽기 속도가 빨라야 함</a:t>
            </a:r>
            <a:endParaRPr lang="en-US" altLang="ko-KR"/>
          </a:p>
          <a:p>
            <a:pPr lvl="1"/>
            <a:r>
              <a:rPr lang="en-US" altLang="ko-KR"/>
              <a:t>2.</a:t>
            </a:r>
            <a:r>
              <a:rPr lang="ko-KR" altLang="en-US"/>
              <a:t> 데이터가 계산이 수행되는 곳으로 옮겨지는 게 아니라</a:t>
            </a:r>
            <a:r>
              <a:rPr lang="en-US" altLang="ko-KR"/>
              <a:t>, </a:t>
            </a:r>
            <a:r>
              <a:rPr lang="ko-KR" altLang="en-US"/>
              <a:t>데이터가 저장된 곳에서 계산이 수행될 수 있게 파일 시스템의 노드들이 각자 자신이 저장한 데이터의 위치 정보를 충분히 교환해야 함</a:t>
            </a:r>
            <a:endParaRPr lang="en-US" altLang="ko-KR"/>
          </a:p>
          <a:p>
            <a:pPr lvl="1"/>
            <a:r>
              <a:rPr lang="en-US" altLang="ko-KR"/>
              <a:t>3. </a:t>
            </a:r>
            <a:r>
              <a:rPr lang="ko-KR" altLang="en-US"/>
              <a:t>노드의 장애를 소프트웨어 레이어에서 극복해야 함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1549AB-8164-4A73-8A28-14739EDDE9A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0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83FE8-825F-4DA2-BD75-8184157F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NameNode, DataNode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B0E88F-253D-45FC-9EFA-1BA97D2ED9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970B21-B226-46BA-BFE4-A66F95FEAE5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namenode</a:t>
            </a:r>
          </a:p>
          <a:p>
            <a:pPr lvl="1"/>
            <a:r>
              <a:rPr lang="en-US" altLang="ko-KR"/>
              <a:t>HDFS</a:t>
            </a:r>
            <a:r>
              <a:rPr lang="ko-KR" altLang="en-US"/>
              <a:t>에서 마스터 역할을 하며</a:t>
            </a:r>
            <a:r>
              <a:rPr lang="en-US" altLang="ko-KR"/>
              <a:t>, </a:t>
            </a:r>
            <a:r>
              <a:rPr lang="ko-KR" altLang="en-US"/>
              <a:t>슬레이브 역할을 하는 </a:t>
            </a:r>
            <a:r>
              <a:rPr lang="en-US" altLang="ko-KR"/>
              <a:t>datanode</a:t>
            </a:r>
            <a:r>
              <a:rPr lang="ko-KR" altLang="en-US"/>
              <a:t>에게 </a:t>
            </a:r>
            <a:r>
              <a:rPr lang="en-US" altLang="ko-KR"/>
              <a:t>I/O </a:t>
            </a:r>
            <a:r>
              <a:rPr lang="ko-KR" altLang="en-US"/>
              <a:t>작업을 할당한다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namenode</a:t>
            </a:r>
            <a:r>
              <a:rPr lang="ko-KR" altLang="en-US"/>
              <a:t>가 손상되면 </a:t>
            </a:r>
            <a:r>
              <a:rPr lang="en-US" altLang="ko-KR"/>
              <a:t>datanode</a:t>
            </a:r>
            <a:r>
              <a:rPr lang="ko-KR" altLang="en-US"/>
              <a:t>에 저장된 블록으로부터 파일을 재구성하는 방법을 알 수 없기 때문에 파일시스템의 모든 파일을 찾을 수 없게 됨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datanode</a:t>
            </a:r>
            <a:r>
              <a:rPr lang="ko-KR" altLang="en-US"/>
              <a:t>와 주기적으로 모니터링 하면서 </a:t>
            </a:r>
            <a:r>
              <a:rPr lang="en-US" altLang="ko-KR"/>
              <a:t>datanode</a:t>
            </a:r>
            <a:r>
              <a:rPr lang="ko-KR" altLang="en-US"/>
              <a:t>의 용량이 다 차면 다른 </a:t>
            </a:r>
            <a:r>
              <a:rPr lang="en-US" altLang="ko-KR"/>
              <a:t>datanode</a:t>
            </a:r>
            <a:r>
              <a:rPr lang="ko-KR" altLang="en-US"/>
              <a:t>로 블록을 이동 가능하도록 만듬 </a:t>
            </a:r>
            <a:endParaRPr lang="en-US" altLang="ko-KR"/>
          </a:p>
          <a:p>
            <a:pPr lvl="1"/>
            <a:r>
              <a:rPr lang="ko-KR" altLang="en-US"/>
              <a:t>파일시스템 트리와 그 트리에 포함된 모든 파일과 디렉터리에 대한 메타데이터를 유지</a:t>
            </a:r>
            <a:endParaRPr lang="en-US" altLang="ko-KR"/>
          </a:p>
          <a:p>
            <a:pPr lvl="1"/>
            <a:r>
              <a:rPr lang="ko-KR" altLang="en-US"/>
              <a:t>이 정보는 네임스페이스 이미지와 에디트 로그라는 두 종류의 파일로 로컬 디스크에 저장</a:t>
            </a:r>
            <a:endParaRPr lang="en-US" altLang="ko-KR"/>
          </a:p>
          <a:p>
            <a:r>
              <a:rPr lang="en-US" altLang="ko-KR"/>
              <a:t>secondaryNode</a:t>
            </a:r>
          </a:p>
          <a:p>
            <a:pPr lvl="1"/>
            <a:r>
              <a:rPr lang="en-US" altLang="ko-KR"/>
              <a:t>namenode</a:t>
            </a:r>
            <a:r>
              <a:rPr lang="ko-KR" altLang="en-US"/>
              <a:t>가 손상될 경우 대비하여 이중화를 구성</a:t>
            </a:r>
            <a:endParaRPr lang="en-US" altLang="ko-KR"/>
          </a:p>
          <a:p>
            <a:r>
              <a:rPr lang="en-US" altLang="ko-KR"/>
              <a:t>datanode</a:t>
            </a:r>
          </a:p>
          <a:p>
            <a:pPr lvl="1"/>
            <a:r>
              <a:rPr lang="ko-KR" altLang="en-US"/>
              <a:t>클라이언트나 네임노드의 요청이 있을 때 블록을 저장하고 탐색하며</a:t>
            </a:r>
            <a:r>
              <a:rPr lang="en-US" altLang="ko-KR"/>
              <a:t>, </a:t>
            </a:r>
            <a:r>
              <a:rPr lang="ko-KR" altLang="en-US"/>
              <a:t>저장하고 있는 블록의 목록을 주기적으로 네임로드에 저장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C00FD9-61A6-428F-B4AD-11824BF071B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88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7E761-AE16-487D-BBE1-FC88D97F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분산 파일 시스템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8F01CA-5143-46B3-BEBB-E894A6E012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4F528C-806C-4074-8011-AF639CB0AC8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아래 그림은 </a:t>
            </a:r>
            <a:r>
              <a:rPr lang="en-US" altLang="ko-KR"/>
              <a:t>HDFS</a:t>
            </a:r>
            <a:r>
              <a:rPr lang="ko-KR" altLang="en-US"/>
              <a:t>의 아키텍처</a:t>
            </a:r>
            <a:r>
              <a:rPr lang="en-US" altLang="ko-KR"/>
              <a:t>, </a:t>
            </a:r>
            <a:r>
              <a:rPr lang="ko-KR" altLang="en-US"/>
              <a:t>하둡 배포판 내 다양한 시스템의 역할을 보여준다</a:t>
            </a:r>
            <a:r>
              <a:rPr lang="en-US" altLang="ko-KR"/>
              <a:t>.</a:t>
            </a:r>
          </a:p>
          <a:p>
            <a:r>
              <a:rPr lang="ko-KR" altLang="en-US"/>
              <a:t>메타데이터와 데이터의 흐름은 실선</a:t>
            </a:r>
            <a:r>
              <a:rPr lang="en-US" altLang="ko-KR"/>
              <a:t>, </a:t>
            </a:r>
            <a:r>
              <a:rPr lang="ko-KR" altLang="en-US"/>
              <a:t>파일 시스템과 노드의 상태 정보 흐름은 점섬으로 표시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4C174E-9FA7-40AA-92A6-518173AE13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D03FF2-2AFF-47E6-99F9-375BCA306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38" y="2113398"/>
            <a:ext cx="4947572" cy="455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62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608EC-6FAD-4964-AB20-5EDF3FFE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하둡 설정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87A5CC-3176-4DD4-ACEB-F45F60EC1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02EC08-F0ED-4553-9276-001BEB9F5A3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하둡 설정 파일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EFDD9B-14DD-4D84-8C58-EE8E8671FEB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15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1AE74A7-6A2A-4346-B241-E0D34919B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95445"/>
              </p:ext>
            </p:extLst>
          </p:nvPr>
        </p:nvGraphicFramePr>
        <p:xfrm>
          <a:off x="948267" y="1744133"/>
          <a:ext cx="10388600" cy="438139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12533">
                  <a:extLst>
                    <a:ext uri="{9D8B030D-6E8A-4147-A177-3AD203B41FA5}">
                      <a16:colId xmlns:a16="http://schemas.microsoft.com/office/drawing/2014/main" val="1773647951"/>
                    </a:ext>
                  </a:extLst>
                </a:gridCol>
                <a:gridCol w="7476067">
                  <a:extLst>
                    <a:ext uri="{9D8B030D-6E8A-4147-A177-3AD203B41FA5}">
                      <a16:colId xmlns:a16="http://schemas.microsoft.com/office/drawing/2014/main" val="1923021876"/>
                    </a:ext>
                  </a:extLst>
                </a:gridCol>
              </a:tblGrid>
              <a:tr h="461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60818"/>
                  </a:ext>
                </a:extLst>
              </a:tr>
              <a:tr h="669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Hadoop-env.sh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/>
                        <a:t>환경 관련 설정은 이곳에 들어간다</a:t>
                      </a:r>
                      <a:r>
                        <a:rPr lang="en-US" altLang="ko-KR" sz="1050"/>
                        <a:t>. </a:t>
                      </a:r>
                      <a:r>
                        <a:rPr lang="ko-KR" altLang="en-US" sz="1050"/>
                        <a:t>현재 </a:t>
                      </a:r>
                      <a:r>
                        <a:rPr lang="en-US" altLang="ko-KR" sz="1050"/>
                        <a:t>JDK</a:t>
                      </a:r>
                      <a:r>
                        <a:rPr lang="ko-KR" altLang="en-US" sz="1050"/>
                        <a:t>가 시스템 경로 내에 있지 않다면 이 파일을 열어서 </a:t>
                      </a:r>
                      <a:r>
                        <a:rPr lang="en-US" altLang="ko-KR" sz="1050"/>
                        <a:t>JAVA_HOME</a:t>
                      </a:r>
                      <a:r>
                        <a:rPr lang="ko-KR" altLang="en-US" sz="1050"/>
                        <a:t>을 설정해야 한다</a:t>
                      </a:r>
                      <a:r>
                        <a:rPr lang="en-US" altLang="ko-KR" sz="1050"/>
                        <a:t>. </a:t>
                      </a:r>
                      <a:r>
                        <a:rPr lang="ko-KR" altLang="en-US" sz="1050"/>
                        <a:t>또 이곳에서는 다양한 하둡 컴포넌트용 </a:t>
                      </a:r>
                      <a:r>
                        <a:rPr lang="en-US" altLang="ko-KR" sz="1050"/>
                        <a:t>JVM </a:t>
                      </a:r>
                      <a:r>
                        <a:rPr lang="ko-KR" altLang="en-US" sz="1050"/>
                        <a:t>옵션을 지정할 수도 있다</a:t>
                      </a:r>
                      <a:r>
                        <a:rPr lang="en-US" altLang="ko-KR" sz="1050"/>
                        <a:t>. </a:t>
                      </a:r>
                      <a:r>
                        <a:rPr lang="ko-KR" altLang="en-US" sz="1050"/>
                        <a:t>로그 디렉터리와 마스터 및 슬레이브 파일의 위치도 이곳에서 수정할 수 있다</a:t>
                      </a:r>
                      <a:r>
                        <a:rPr lang="en-US" altLang="ko-KR" sz="1050"/>
                        <a:t>.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8026"/>
                  </a:ext>
                </a:extLst>
              </a:tr>
              <a:tr h="669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core-site.xml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/>
                        <a:t>시스템레벨의 하둡 설정 항목</a:t>
                      </a:r>
                      <a:r>
                        <a:rPr lang="en-US" altLang="ko-KR" sz="1050"/>
                        <a:t>(</a:t>
                      </a:r>
                      <a:r>
                        <a:rPr lang="ko-KR" altLang="en-US" sz="1050"/>
                        <a:t>예를 들어 </a:t>
                      </a:r>
                      <a:r>
                        <a:rPr lang="en-US" altLang="ko-KR" sz="1050"/>
                        <a:t>HDFS URL, </a:t>
                      </a:r>
                      <a:r>
                        <a:rPr lang="ko-KR" altLang="en-US" sz="1050"/>
                        <a:t>하둡 임시 디렉터리</a:t>
                      </a:r>
                      <a:r>
                        <a:rPr lang="en-US" altLang="ko-KR" sz="1050"/>
                        <a:t>, </a:t>
                      </a:r>
                      <a:r>
                        <a:rPr lang="ko-KR" altLang="en-US" sz="1050"/>
                        <a:t>랙을 인식하는 하둡 클러스터용 스크립트 위치</a:t>
                      </a:r>
                      <a:r>
                        <a:rPr lang="en-US" altLang="ko-KR" sz="1050"/>
                        <a:t>) </a:t>
                      </a:r>
                      <a:r>
                        <a:rPr lang="ko-KR" altLang="en-US" sz="1050"/>
                        <a:t>등을 포함한다</a:t>
                      </a:r>
                      <a:r>
                        <a:rPr lang="en-US" altLang="ko-KR" sz="1050"/>
                        <a:t>. </a:t>
                      </a:r>
                      <a:r>
                        <a:rPr lang="ko-KR" altLang="en-US" sz="1050"/>
                        <a:t>이 파일에 들어 있는 설정은 </a:t>
                      </a:r>
                      <a:r>
                        <a:rPr lang="en-US" altLang="ko-KR" sz="1050"/>
                        <a:t>core-default.xml</a:t>
                      </a:r>
                      <a:r>
                        <a:rPr lang="ko-KR" altLang="en-US" sz="1050"/>
                        <a:t>에 들어 있는 설정보다 우선시된다</a:t>
                      </a:r>
                      <a:r>
                        <a:rPr lang="en-US" altLang="ko-KR" sz="1050"/>
                        <a:t>.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/>
                        <a:t>하둡 공통 설정</a:t>
                      </a:r>
                      <a:endParaRPr lang="en-US" altLang="ko-KR" sz="1050"/>
                    </a:p>
                    <a:p>
                      <a:pPr marL="628650" lvl="1" indent="-171450" latinLnBrk="1">
                        <a:buFontTx/>
                        <a:buChar char="-"/>
                      </a:pPr>
                      <a:r>
                        <a:rPr lang="ko-KR" altLang="en-US" sz="1050"/>
                        <a:t>네임노드 스킴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517715"/>
                  </a:ext>
                </a:extLst>
              </a:tr>
              <a:tr h="669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hdfs-site.xml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/>
                        <a:t>- </a:t>
                      </a:r>
                      <a:r>
                        <a:rPr lang="ko-KR" altLang="en-US" sz="1050"/>
                        <a:t>기본 파일 복제 횟수</a:t>
                      </a:r>
                      <a:r>
                        <a:rPr lang="en-US" altLang="ko-KR" sz="1050"/>
                        <a:t>, </a:t>
                      </a:r>
                      <a:r>
                        <a:rPr lang="ko-KR" altLang="en-US" sz="1050"/>
                        <a:t>블록 크기</a:t>
                      </a:r>
                      <a:r>
                        <a:rPr lang="en-US" altLang="ko-KR" sz="1050"/>
                        <a:t>, </a:t>
                      </a:r>
                      <a:r>
                        <a:rPr lang="ko-KR" altLang="en-US" sz="1050"/>
                        <a:t>권한 적용 여부 같은 </a:t>
                      </a:r>
                      <a:r>
                        <a:rPr lang="en-US" altLang="ko-KR" sz="1050"/>
                        <a:t>HDFS </a:t>
                      </a:r>
                      <a:r>
                        <a:rPr lang="ko-KR" altLang="en-US" sz="1050"/>
                        <a:t>설정을 담고 있다</a:t>
                      </a:r>
                      <a:r>
                        <a:rPr lang="en-US" altLang="ko-KR" sz="1050"/>
                        <a:t>.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/>
                        <a:t>이 파일에 있는 설정은 </a:t>
                      </a:r>
                      <a:r>
                        <a:rPr lang="en-US" altLang="ko-KR" sz="1050"/>
                        <a:t>hdfs-default.xml</a:t>
                      </a:r>
                      <a:r>
                        <a:rPr lang="ko-KR" altLang="en-US" sz="1050"/>
                        <a:t>의 설정을 대신한다</a:t>
                      </a:r>
                      <a:r>
                        <a:rPr lang="en-US" altLang="ko-KR" sz="1050"/>
                        <a:t>.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/>
                        <a:t>네임노드</a:t>
                      </a:r>
                      <a:r>
                        <a:rPr lang="en-US" altLang="ko-KR" sz="1050"/>
                        <a:t>, </a:t>
                      </a:r>
                      <a:r>
                        <a:rPr lang="ko-KR" altLang="en-US" sz="1050"/>
                        <a:t>세컨드노드</a:t>
                      </a:r>
                      <a:r>
                        <a:rPr lang="en-US" altLang="ko-KR" sz="1050"/>
                        <a:t>, </a:t>
                      </a:r>
                      <a:r>
                        <a:rPr lang="ko-KR" altLang="en-US" sz="1050"/>
                        <a:t>데이터노드의 각종 포트 설정 </a:t>
                      </a:r>
                      <a:endParaRPr lang="en-US" altLang="ko-KR" sz="105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/>
                        <a:t>파일의 위치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86010"/>
                  </a:ext>
                </a:extLst>
              </a:tr>
              <a:tr h="448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mapred-site.xml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/>
                        <a:t>기본 리듀스 작업 개수</a:t>
                      </a:r>
                      <a:r>
                        <a:rPr lang="en-US" altLang="ko-KR" sz="1050"/>
                        <a:t>, </a:t>
                      </a:r>
                      <a:r>
                        <a:rPr lang="ko-KR" altLang="en-US" sz="1050"/>
                        <a:t>기본 최대</a:t>
                      </a:r>
                      <a:r>
                        <a:rPr lang="en-US" altLang="ko-KR" sz="1050"/>
                        <a:t>/</a:t>
                      </a:r>
                      <a:r>
                        <a:rPr lang="ko-KR" altLang="en-US" sz="1050"/>
                        <a:t>최소 메모리 크기</a:t>
                      </a:r>
                      <a:r>
                        <a:rPr lang="en-US" altLang="ko-KR" sz="1050"/>
                        <a:t>, </a:t>
                      </a:r>
                      <a:r>
                        <a:rPr lang="ko-KR" altLang="en-US" sz="1050"/>
                        <a:t>투기적 실행같은 </a:t>
                      </a:r>
                      <a:r>
                        <a:rPr lang="en-US" altLang="ko-KR" sz="1050"/>
                        <a:t>DFS </a:t>
                      </a:r>
                      <a:r>
                        <a:rPr lang="ko-KR" altLang="en-US" sz="1050"/>
                        <a:t>설정은 이곳에서 한다</a:t>
                      </a:r>
                      <a:r>
                        <a:rPr lang="en-US" altLang="ko-KR" sz="1050"/>
                        <a:t>. 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469570"/>
                  </a:ext>
                </a:extLst>
              </a:tr>
              <a:tr h="669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masters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/>
                        <a:t>하둡 마스터인 호스트 목록을 담고 있다</a:t>
                      </a:r>
                      <a:r>
                        <a:rPr lang="en-US" altLang="ko-KR" sz="1050"/>
                        <a:t>. </a:t>
                      </a:r>
                      <a:r>
                        <a:rPr lang="ko-KR" altLang="en-US" sz="1050"/>
                        <a:t>이 파일명은 다소 오해의 소지가 있으며 </a:t>
                      </a:r>
                      <a:r>
                        <a:rPr lang="en-US" altLang="ko-KR" sz="1050"/>
                        <a:t>secondary-masters</a:t>
                      </a:r>
                      <a:r>
                        <a:rPr lang="ko-KR" altLang="en-US" sz="1050"/>
                        <a:t>라고 부르는 게 좀 더 적절하다</a:t>
                      </a:r>
                      <a:r>
                        <a:rPr lang="en-US" altLang="ko-KR" sz="1050"/>
                        <a:t>. </a:t>
                      </a:r>
                      <a:r>
                        <a:rPr lang="ko-KR" altLang="en-US" sz="1050"/>
                        <a:t>하둡을 실행하면 하둡은 </a:t>
                      </a:r>
                      <a:r>
                        <a:rPr lang="en-US" altLang="ko-KR" sz="1050"/>
                        <a:t>start </a:t>
                      </a:r>
                      <a:r>
                        <a:rPr lang="ko-KR" altLang="en-US" sz="1050"/>
                        <a:t>명령을 내보낸 로컬 호스트에서 네임노드와 잡트래커를 구동한다</a:t>
                      </a:r>
                      <a:r>
                        <a:rPr lang="en-US" altLang="ko-KR" sz="1050"/>
                        <a:t>. </a:t>
                      </a:r>
                      <a:r>
                        <a:rPr lang="ko-KR" altLang="en-US" sz="1050"/>
                        <a:t>그런 다음 이 파일에 있는 모든 노드에게 </a:t>
                      </a:r>
                      <a:r>
                        <a:rPr lang="en-US" altLang="ko-KR" sz="1050"/>
                        <a:t>ssh</a:t>
                      </a:r>
                      <a:r>
                        <a:rPr lang="ko-KR" altLang="en-US" sz="1050"/>
                        <a:t>를 보내 </a:t>
                      </a:r>
                      <a:r>
                        <a:rPr lang="en-US" altLang="ko-KR" sz="1050"/>
                        <a:t>SecondaryNameNode</a:t>
                      </a:r>
                      <a:r>
                        <a:rPr lang="ko-KR" altLang="en-US" sz="1050"/>
                        <a:t>를 구동한다</a:t>
                      </a:r>
                      <a:r>
                        <a:rPr lang="en-US" altLang="ko-KR" sz="1050"/>
                        <a:t>. 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228289"/>
                  </a:ext>
                </a:extLst>
              </a:tr>
              <a:tr h="669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slaves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/>
                        <a:t>하둡 슬레이브인 호스트 목록이 들어 있다</a:t>
                      </a:r>
                      <a:r>
                        <a:rPr lang="en-US" altLang="ko-KR" sz="1050"/>
                        <a:t>. </a:t>
                      </a:r>
                      <a:r>
                        <a:rPr lang="ko-KR" altLang="en-US" sz="1050"/>
                        <a:t>하둡을 실행하면 하둡에서는 이 파일 내 각 호스트로 </a:t>
                      </a:r>
                      <a:r>
                        <a:rPr lang="en-US" altLang="ko-KR" sz="1050"/>
                        <a:t>ssh</a:t>
                      </a:r>
                      <a:r>
                        <a:rPr lang="ko-KR" altLang="en-US" sz="1050"/>
                        <a:t>를 통해 데이터노드와 태스크트래커 데몬을 구동한다</a:t>
                      </a:r>
                      <a:r>
                        <a:rPr lang="en-US" altLang="ko-KR" sz="1050"/>
                        <a:t>. </a:t>
                      </a:r>
                    </a:p>
                    <a:p>
                      <a:pPr latinLnBrk="1"/>
                      <a:r>
                        <a:rPr lang="en-US" altLang="ko-KR" sz="1050"/>
                        <a:t>- </a:t>
                      </a:r>
                      <a:r>
                        <a:rPr lang="ko-KR" altLang="en-US" sz="1050"/>
                        <a:t>한 줄에 하나씩 호스트명을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2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5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24649-5D0C-488A-95F1-72E2C297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Hadoop	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8DDC83-07AF-4877-B558-53393CD1F5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C79EBE-B7F2-4340-857C-22C9C82D88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aws </a:t>
            </a:r>
            <a:r>
              <a:rPr lang="ko-KR" altLang="en-US"/>
              <a:t>가상 머신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51379A-E205-486B-B753-B866FE840D6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빗면 24">
            <a:extLst>
              <a:ext uri="{FF2B5EF4-FFF2-40B4-BE49-F238E27FC236}">
                <a16:creationId xmlns:a16="http://schemas.microsoft.com/office/drawing/2014/main" id="{4758B3DE-DDB4-4A11-A814-C53B5512FFC4}"/>
              </a:ext>
            </a:extLst>
          </p:cNvPr>
          <p:cNvSpPr/>
          <p:nvPr/>
        </p:nvSpPr>
        <p:spPr>
          <a:xfrm>
            <a:off x="1553499" y="2010156"/>
            <a:ext cx="4066608" cy="2340260"/>
          </a:xfrm>
          <a:prstGeom prst="bevel">
            <a:avLst>
              <a:gd name="adj" fmla="val 35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빗면 29">
            <a:extLst>
              <a:ext uri="{FF2B5EF4-FFF2-40B4-BE49-F238E27FC236}">
                <a16:creationId xmlns:a16="http://schemas.microsoft.com/office/drawing/2014/main" id="{5838691D-8497-419E-BEAB-10F416BA929C}"/>
              </a:ext>
            </a:extLst>
          </p:cNvPr>
          <p:cNvSpPr/>
          <p:nvPr/>
        </p:nvSpPr>
        <p:spPr>
          <a:xfrm>
            <a:off x="1553499" y="4368393"/>
            <a:ext cx="4066608" cy="2340260"/>
          </a:xfrm>
          <a:prstGeom prst="bevel">
            <a:avLst>
              <a:gd name="adj" fmla="val 350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빗면 30">
            <a:extLst>
              <a:ext uri="{FF2B5EF4-FFF2-40B4-BE49-F238E27FC236}">
                <a16:creationId xmlns:a16="http://schemas.microsoft.com/office/drawing/2014/main" id="{2B2F7713-6E20-4E2C-ACB2-C220149EC08C}"/>
              </a:ext>
            </a:extLst>
          </p:cNvPr>
          <p:cNvSpPr/>
          <p:nvPr/>
        </p:nvSpPr>
        <p:spPr>
          <a:xfrm>
            <a:off x="6088320" y="2010156"/>
            <a:ext cx="4066608" cy="2340260"/>
          </a:xfrm>
          <a:prstGeom prst="bevel">
            <a:avLst>
              <a:gd name="adj" fmla="val 350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빗면 31">
            <a:extLst>
              <a:ext uri="{FF2B5EF4-FFF2-40B4-BE49-F238E27FC236}">
                <a16:creationId xmlns:a16="http://schemas.microsoft.com/office/drawing/2014/main" id="{E1DCF25F-4AF9-40E8-9768-82DEC7B7E570}"/>
              </a:ext>
            </a:extLst>
          </p:cNvPr>
          <p:cNvSpPr/>
          <p:nvPr/>
        </p:nvSpPr>
        <p:spPr>
          <a:xfrm>
            <a:off x="6088320" y="4350416"/>
            <a:ext cx="4066608" cy="2340260"/>
          </a:xfrm>
          <a:prstGeom prst="bevel">
            <a:avLst>
              <a:gd name="adj" fmla="val 350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55E2D4-62F5-41AE-967C-89B41CD6B62A}"/>
              </a:ext>
            </a:extLst>
          </p:cNvPr>
          <p:cNvSpPr txBox="1"/>
          <p:nvPr/>
        </p:nvSpPr>
        <p:spPr>
          <a:xfrm>
            <a:off x="2227296" y="1589425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[ 2</a:t>
            </a:r>
            <a:r>
              <a:rPr lang="ko-KR" altLang="en-US" b="1"/>
              <a:t>번 머신 </a:t>
            </a:r>
            <a:r>
              <a:rPr lang="en-US" altLang="ko-KR" b="1"/>
              <a:t>: namenode ]</a:t>
            </a:r>
            <a:endParaRPr lang="ko-KR" alt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04A04B-0904-4AB7-B919-F65595F88889}"/>
              </a:ext>
            </a:extLst>
          </p:cNvPr>
          <p:cNvSpPr txBox="1"/>
          <p:nvPr/>
        </p:nvSpPr>
        <p:spPr>
          <a:xfrm>
            <a:off x="6718034" y="1589425"/>
            <a:ext cx="297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[ 3</a:t>
            </a:r>
            <a:r>
              <a:rPr lang="ko-KR" altLang="en-US" b="1"/>
              <a:t>번 머신 </a:t>
            </a:r>
            <a:r>
              <a:rPr lang="en-US" altLang="ko-KR" b="1"/>
              <a:t>: secondnode ]</a:t>
            </a:r>
            <a:endParaRPr lang="ko-KR" altLang="en-US" b="1"/>
          </a:p>
        </p:txBody>
      </p:sp>
      <p:sp>
        <p:nvSpPr>
          <p:cNvPr id="19" name="원통 3">
            <a:extLst>
              <a:ext uri="{FF2B5EF4-FFF2-40B4-BE49-F238E27FC236}">
                <a16:creationId xmlns:a16="http://schemas.microsoft.com/office/drawing/2014/main" id="{695CD533-0784-4FB2-BF48-99EBF93E86F0}"/>
              </a:ext>
            </a:extLst>
          </p:cNvPr>
          <p:cNvSpPr/>
          <p:nvPr/>
        </p:nvSpPr>
        <p:spPr>
          <a:xfrm>
            <a:off x="1803844" y="2683723"/>
            <a:ext cx="1440160" cy="9262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Namenode</a:t>
            </a:r>
            <a:endParaRPr lang="ko-KR" altLang="en-US"/>
          </a:p>
        </p:txBody>
      </p:sp>
      <p:sp>
        <p:nvSpPr>
          <p:cNvPr id="21" name="원통 33">
            <a:extLst>
              <a:ext uri="{FF2B5EF4-FFF2-40B4-BE49-F238E27FC236}">
                <a16:creationId xmlns:a16="http://schemas.microsoft.com/office/drawing/2014/main" id="{E1BFA8B3-7C63-4671-8284-8345F05EE762}"/>
              </a:ext>
            </a:extLst>
          </p:cNvPr>
          <p:cNvSpPr/>
          <p:nvPr/>
        </p:nvSpPr>
        <p:spPr>
          <a:xfrm>
            <a:off x="6448360" y="2683723"/>
            <a:ext cx="1440160" cy="9262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Secondary</a:t>
            </a:r>
          </a:p>
          <a:p>
            <a:pPr algn="ctr"/>
            <a:r>
              <a:rPr lang="en-US" altLang="ko-KR"/>
              <a:t>Namenode</a:t>
            </a:r>
            <a:endParaRPr lang="ko-KR" altLang="en-US"/>
          </a:p>
        </p:txBody>
      </p:sp>
      <p:sp>
        <p:nvSpPr>
          <p:cNvPr id="23" name="원통 34">
            <a:extLst>
              <a:ext uri="{FF2B5EF4-FFF2-40B4-BE49-F238E27FC236}">
                <a16:creationId xmlns:a16="http://schemas.microsoft.com/office/drawing/2014/main" id="{D9C30709-4CE3-4F34-94E1-4E846094DFF8}"/>
              </a:ext>
            </a:extLst>
          </p:cNvPr>
          <p:cNvSpPr/>
          <p:nvPr/>
        </p:nvSpPr>
        <p:spPr>
          <a:xfrm>
            <a:off x="1803844" y="5023983"/>
            <a:ext cx="1440160" cy="9262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Datanode</a:t>
            </a:r>
            <a:endParaRPr lang="ko-KR" altLang="en-US"/>
          </a:p>
        </p:txBody>
      </p:sp>
      <p:sp>
        <p:nvSpPr>
          <p:cNvPr id="25" name="원통 35">
            <a:extLst>
              <a:ext uri="{FF2B5EF4-FFF2-40B4-BE49-F238E27FC236}">
                <a16:creationId xmlns:a16="http://schemas.microsoft.com/office/drawing/2014/main" id="{16785800-FC28-4D4B-AAB6-21C010BBDEB1}"/>
              </a:ext>
            </a:extLst>
          </p:cNvPr>
          <p:cNvSpPr/>
          <p:nvPr/>
        </p:nvSpPr>
        <p:spPr>
          <a:xfrm>
            <a:off x="6448360" y="5023983"/>
            <a:ext cx="1440160" cy="9262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Datanode</a:t>
            </a: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CB3532-138A-4A96-AD42-C25AF12BEB7C}"/>
              </a:ext>
            </a:extLst>
          </p:cNvPr>
          <p:cNvSpPr/>
          <p:nvPr/>
        </p:nvSpPr>
        <p:spPr>
          <a:xfrm>
            <a:off x="2254655" y="3863205"/>
            <a:ext cx="2664296" cy="318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namenode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11E69D-0DD1-4504-93AD-30A820E77978}"/>
              </a:ext>
            </a:extLst>
          </p:cNvPr>
          <p:cNvSpPr/>
          <p:nvPr/>
        </p:nvSpPr>
        <p:spPr>
          <a:xfrm>
            <a:off x="6873633" y="3870760"/>
            <a:ext cx="2664296" cy="318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secondnode</a:t>
            </a:r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2BB36E-B53F-4BA2-BE1C-F47F27C518CB}"/>
              </a:ext>
            </a:extLst>
          </p:cNvPr>
          <p:cNvSpPr/>
          <p:nvPr/>
        </p:nvSpPr>
        <p:spPr>
          <a:xfrm>
            <a:off x="2227296" y="6203465"/>
            <a:ext cx="2664296" cy="318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datanode1</a:t>
            </a:r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963E266-2E78-4E72-9D35-EFD1050328F2}"/>
              </a:ext>
            </a:extLst>
          </p:cNvPr>
          <p:cNvSpPr/>
          <p:nvPr/>
        </p:nvSpPr>
        <p:spPr>
          <a:xfrm>
            <a:off x="6878146" y="6203464"/>
            <a:ext cx="2664296" cy="318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datanode2</a:t>
            </a:r>
            <a:endParaRPr lang="ko-KR" altLang="en-US"/>
          </a:p>
        </p:txBody>
      </p:sp>
      <p:sp>
        <p:nvSpPr>
          <p:cNvPr id="35" name="오각형 7">
            <a:extLst>
              <a:ext uri="{FF2B5EF4-FFF2-40B4-BE49-F238E27FC236}">
                <a16:creationId xmlns:a16="http://schemas.microsoft.com/office/drawing/2014/main" id="{124570F0-A008-4AAA-AA37-80CFC2F17697}"/>
              </a:ext>
            </a:extLst>
          </p:cNvPr>
          <p:cNvSpPr/>
          <p:nvPr/>
        </p:nvSpPr>
        <p:spPr>
          <a:xfrm>
            <a:off x="8299300" y="2872826"/>
            <a:ext cx="1440160" cy="807761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2"/>
                </a:solidFill>
              </a:rPr>
              <a:t>Resource</a:t>
            </a:r>
          </a:p>
          <a:p>
            <a:pPr algn="ctr"/>
            <a:r>
              <a:rPr lang="en-US" altLang="ko-KR">
                <a:solidFill>
                  <a:schemeClr val="tx2"/>
                </a:solidFill>
              </a:rPr>
              <a:t>Manager</a:t>
            </a: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7" name="오각형 39">
            <a:extLst>
              <a:ext uri="{FF2B5EF4-FFF2-40B4-BE49-F238E27FC236}">
                <a16:creationId xmlns:a16="http://schemas.microsoft.com/office/drawing/2014/main" id="{A29A0F5D-57B8-422C-976F-ACE2FE26E45F}"/>
              </a:ext>
            </a:extLst>
          </p:cNvPr>
          <p:cNvSpPr/>
          <p:nvPr/>
        </p:nvSpPr>
        <p:spPr>
          <a:xfrm>
            <a:off x="3711975" y="5269104"/>
            <a:ext cx="1440160" cy="807761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2"/>
                </a:solidFill>
              </a:rPr>
              <a:t>Node</a:t>
            </a:r>
          </a:p>
          <a:p>
            <a:pPr algn="ctr"/>
            <a:r>
              <a:rPr lang="en-US" altLang="ko-KR">
                <a:solidFill>
                  <a:schemeClr val="tx2"/>
                </a:solidFill>
              </a:rPr>
              <a:t>Manager</a:t>
            </a: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9" name="오각형 40">
            <a:extLst>
              <a:ext uri="{FF2B5EF4-FFF2-40B4-BE49-F238E27FC236}">
                <a16:creationId xmlns:a16="http://schemas.microsoft.com/office/drawing/2014/main" id="{660862E8-AED5-4455-B161-4D71CBA13B64}"/>
              </a:ext>
            </a:extLst>
          </p:cNvPr>
          <p:cNvSpPr/>
          <p:nvPr/>
        </p:nvSpPr>
        <p:spPr>
          <a:xfrm>
            <a:off x="8299300" y="5213086"/>
            <a:ext cx="1440160" cy="807761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2"/>
                </a:solidFill>
              </a:rPr>
              <a:t>Node</a:t>
            </a:r>
          </a:p>
          <a:p>
            <a:pPr algn="ctr"/>
            <a:r>
              <a:rPr lang="en-US" altLang="ko-KR">
                <a:solidFill>
                  <a:schemeClr val="tx2"/>
                </a:solidFill>
              </a:rPr>
              <a:t>Manager</a:t>
            </a: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1" name="순서도: 다중 문서 40">
            <a:extLst>
              <a:ext uri="{FF2B5EF4-FFF2-40B4-BE49-F238E27FC236}">
                <a16:creationId xmlns:a16="http://schemas.microsoft.com/office/drawing/2014/main" id="{A781AF3F-0C74-4E69-9BC2-0E6BD7878C7A}"/>
              </a:ext>
            </a:extLst>
          </p:cNvPr>
          <p:cNvSpPr/>
          <p:nvPr/>
        </p:nvSpPr>
        <p:spPr>
          <a:xfrm>
            <a:off x="3695317" y="2275956"/>
            <a:ext cx="1475322" cy="963442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JobHistory</a:t>
            </a:r>
          </a:p>
          <a:p>
            <a:pPr algn="ctr"/>
            <a:r>
              <a:rPr lang="en-US" altLang="ko-KR" sz="1600"/>
              <a:t>Server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052079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7DCCF-E934-49E1-A450-F9BF59EC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aws</a:t>
            </a:r>
            <a:r>
              <a:rPr lang="ko-KR" altLang="en-US"/>
              <a:t>에서 하둡 설치하기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7CD9C5-6265-4F6F-9054-FE87275F33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820527-F489-4F8F-9928-D9A96D2A2B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visudo </a:t>
            </a:r>
          </a:p>
          <a:p>
            <a:pPr lvl="1"/>
            <a:r>
              <a:rPr lang="ko-KR" altLang="en-US"/>
              <a:t>새롭게 생성된 </a:t>
            </a:r>
            <a:r>
              <a:rPr lang="en-US" altLang="ko-KR"/>
              <a:t>hadoop </a:t>
            </a:r>
            <a:r>
              <a:rPr lang="ko-KR" altLang="en-US"/>
              <a:t>유저에 </a:t>
            </a:r>
            <a:r>
              <a:rPr lang="en-US" altLang="ko-KR"/>
              <a:t>sudo </a:t>
            </a:r>
            <a:r>
              <a:rPr lang="ko-KR" altLang="en-US"/>
              <a:t>권한을 주기 위해서 사용하는 프로그램 </a:t>
            </a:r>
            <a:endParaRPr lang="en-US" altLang="ko-KR"/>
          </a:p>
          <a:p>
            <a:pPr lvl="1"/>
            <a:r>
              <a:rPr lang="en-US" altLang="ko-KR"/>
              <a:t>ec2-user </a:t>
            </a:r>
            <a:r>
              <a:rPr lang="ko-KR" altLang="en-US"/>
              <a:t>계정에서 아래 명령어를 실행 </a:t>
            </a:r>
            <a:endParaRPr lang="en-US" altLang="ko-KR"/>
          </a:p>
          <a:p>
            <a:pPr lvl="2"/>
            <a:r>
              <a:rPr lang="en-US" altLang="ko-KR"/>
              <a:t>sudo visudo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hadoop </a:t>
            </a:r>
            <a:r>
              <a:rPr lang="ko-KR" altLang="en-US"/>
              <a:t>계정을 위와 같이 추가</a:t>
            </a: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DCC66E-394E-4AD7-83E6-410B220254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04045B-897B-490D-9904-C402AA4B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08" y="2655726"/>
            <a:ext cx="5477639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35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8DAE8-D4E2-4771-8204-9DE08E1D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EC2 </a:t>
            </a:r>
            <a:r>
              <a:rPr lang="ko-KR" altLang="en-US"/>
              <a:t>하둡 설정하기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0293F-D3FC-460B-9501-FBC2A5B4B5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8EF208-9CFB-4C03-A38F-D83B4529ED6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7DD9866-603E-4235-BB79-33629A998041}"/>
              </a:ext>
            </a:extLst>
          </p:cNvPr>
          <p:cNvSpPr txBox="1">
            <a:spLocks noGrp="1" noChangeArrowheads="1"/>
          </p:cNvSpPr>
          <p:nvPr>
            <p:ph sz="quarter" idx="11"/>
          </p:nvPr>
        </p:nvSpPr>
        <p:spPr bwMode="auto">
          <a:xfrm>
            <a:off x="635000" y="1181100"/>
            <a:ext cx="11010900" cy="4921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8746" tIns="49373" rIns="98746" bIns="49373" rtlCol="0" anchor="t">
            <a:spAutoFit/>
          </a:bodyPr>
          <a:lstStyle>
            <a:lvl1pPr marL="261938" indent="-261938">
              <a:defRPr kumimoji="1" sz="3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1pPr>
            <a:lvl2pPr marL="481013" indent="-184150">
              <a:defRPr kumimoji="1" sz="28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2pPr>
            <a:lvl3pPr marL="682625" indent="-182563">
              <a:defRPr kumimoji="1"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3pPr>
            <a:lvl4pPr marL="885825" indent="-19685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5pPr>
            <a:lvl6pPr marL="25146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6pPr>
            <a:lvl7pPr marL="29718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7pPr>
            <a:lvl8pPr marL="34290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8pPr>
            <a:lvl9pPr marL="38862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9pPr>
          </a:lstStyle>
          <a:p>
            <a:pPr marL="0" indent="0" latinLnBrk="0">
              <a:spcBef>
                <a:spcPct val="30000"/>
              </a:spcBef>
            </a:pPr>
            <a:r>
              <a:rPr lang="en-US" altLang="ko-KR" sz="15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b="1" dirty="0" err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개인키와</a:t>
            </a:r>
            <a:r>
              <a:rPr lang="ko-KR" altLang="en-US" sz="1500" b="1" dirty="0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b="1" dirty="0" err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공개키를</a:t>
            </a:r>
            <a:r>
              <a:rPr lang="ko-KR" altLang="en-US" sz="1500" b="1" dirty="0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 생성</a:t>
            </a:r>
          </a:p>
          <a:p>
            <a:pPr marL="219075" lvl="1" indent="0" latinLnBrk="0">
              <a:spcBef>
                <a:spcPct val="30000"/>
              </a:spcBef>
            </a:pPr>
            <a:r>
              <a:rPr lang="en-US" altLang="ko-KR" sz="16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 $ ssh-keygen –t rsa</a:t>
            </a:r>
          </a:p>
          <a:p>
            <a:pPr marL="0" indent="0">
              <a:spcBef>
                <a:spcPct val="30000"/>
              </a:spcBef>
            </a:pPr>
            <a:endParaRPr lang="en-US" altLang="ko-KR" sz="1500" b="1">
              <a:ln>
                <a:gradFill>
                  <a:gsLst>
                    <a:gs pos="100000">
                      <a:prstClr val="white">
                        <a:alpha val="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ln>
              <a:effectLst>
                <a:glow>
                  <a:prstClr val="white"/>
                </a:glow>
              </a:effectLst>
              <a:latin typeface="맑은 고딕"/>
              <a:ea typeface="맑은 고딕"/>
            </a:endParaRPr>
          </a:p>
          <a:p>
            <a:pPr marL="0" indent="0">
              <a:spcBef>
                <a:spcPct val="30000"/>
              </a:spcBef>
            </a:pPr>
            <a:r>
              <a:rPr lang="en-US" altLang="ko-KR" sz="15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 </a:t>
            </a:r>
            <a:r>
              <a:rPr lang="ko-KR" altLang="en-US" sz="15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공개키를 </a:t>
            </a:r>
            <a:r>
              <a:rPr lang="ko-KR" altLang="en-US" sz="1500" b="1" err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키박스에</a:t>
            </a:r>
            <a:r>
              <a:rPr lang="ko-KR" altLang="en-US" sz="15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 추가</a:t>
            </a:r>
            <a:endParaRPr lang="ko-KR"/>
          </a:p>
          <a:p>
            <a:pPr marL="219075" lvl="1" indent="0" latinLnBrk="0">
              <a:spcBef>
                <a:spcPct val="30000"/>
              </a:spcBef>
            </a:pPr>
            <a:r>
              <a:rPr lang="en-US" altLang="ko-KR" sz="11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$ </a:t>
            </a:r>
            <a:r>
              <a:rPr lang="en-US" altLang="ko-KR" sz="16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cat ~/.ssh/id_rsa.pub &gt;&gt; ~/.ssh/authorized_keys</a:t>
            </a:r>
          </a:p>
          <a:p>
            <a:pPr marL="0" indent="0" latinLnBrk="0">
              <a:spcBef>
                <a:spcPct val="30000"/>
              </a:spcBef>
            </a:pPr>
            <a:endParaRPr lang="en-US" altLang="ko-KR" sz="1500" b="1">
              <a:ln>
                <a:gradFill>
                  <a:gsLst>
                    <a:gs pos="100000">
                      <a:prstClr val="white">
                        <a:alpha val="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ln>
              <a:solidFill>
                <a:prstClr val="black"/>
              </a:solidFill>
              <a:effectLst>
                <a:glow>
                  <a:prstClr val="white"/>
                </a:glow>
              </a:effectLst>
              <a:latin typeface="맑은 고딕" pitchFamily="50" charset="-127"/>
              <a:ea typeface="맑은 고딕" pitchFamily="50" charset="-127"/>
            </a:endParaRPr>
          </a:p>
          <a:p>
            <a:pPr marL="0" indent="0" latinLnBrk="0">
              <a:spcBef>
                <a:spcPct val="30000"/>
              </a:spcBef>
            </a:pPr>
            <a:r>
              <a:rPr lang="en-US" altLang="ko-KR" sz="15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b="1" dirty="0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접근권한 </a:t>
            </a:r>
            <a:r>
              <a:rPr lang="ko-KR" altLang="en-US" sz="15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변경 </a:t>
            </a:r>
            <a:endParaRPr lang="ko-KR" altLang="en-US" sz="1500" b="1" dirty="0">
              <a:ln>
                <a:gradFill>
                  <a:gsLst>
                    <a:gs pos="100000">
                      <a:prstClr val="white">
                        <a:alpha val="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ln>
              <a:solidFill>
                <a:prstClr val="black"/>
              </a:solidFill>
              <a:effectLst>
                <a:glow>
                  <a:prstClr val="white"/>
                </a:glow>
              </a:effectLst>
              <a:latin typeface="맑은 고딕" pitchFamily="50" charset="-127"/>
              <a:ea typeface="맑은 고딕" pitchFamily="50" charset="-127"/>
            </a:endParaRPr>
          </a:p>
          <a:p>
            <a:pPr marL="219075" lvl="1" indent="0" latinLnBrk="0">
              <a:spcBef>
                <a:spcPct val="30000"/>
              </a:spcBef>
            </a:pPr>
            <a:r>
              <a:rPr lang="en-US" altLang="ko-KR" sz="11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$ </a:t>
            </a:r>
            <a:r>
              <a:rPr lang="en-US" altLang="ko-KR" sz="1400" b="1" err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chmod</a:t>
            </a:r>
            <a:r>
              <a:rPr lang="en-US" altLang="ko-KR" sz="14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   400   ~/.</a:t>
            </a:r>
            <a:r>
              <a:rPr lang="en-US" altLang="ko-KR" sz="1400" b="1" err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ssh</a:t>
            </a:r>
            <a:r>
              <a:rPr lang="en-US" altLang="ko-KR" sz="14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/</a:t>
            </a:r>
            <a:r>
              <a:rPr lang="en-US" altLang="ko-KR" sz="1400" b="1" err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authorized_keys</a:t>
            </a:r>
            <a:endParaRPr lang="en-US" altLang="ko-KR" sz="1400" b="1">
              <a:ln>
                <a:gradFill>
                  <a:gsLst>
                    <a:gs pos="100000">
                      <a:prstClr val="white">
                        <a:alpha val="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ln>
              <a:effectLst>
                <a:glow>
                  <a:prstClr val="white"/>
                </a:glow>
              </a:effectLst>
              <a:latin typeface="맑은 고딕"/>
              <a:ea typeface="맑은 고딕"/>
            </a:endParaRPr>
          </a:p>
          <a:p>
            <a:pPr marL="0" indent="0" latinLnBrk="0">
              <a:spcBef>
                <a:spcPct val="30000"/>
              </a:spcBef>
            </a:pPr>
            <a:endParaRPr lang="en-US" altLang="ko-KR" sz="1500" b="1">
              <a:ln>
                <a:gradFill>
                  <a:gsLst>
                    <a:gs pos="100000">
                      <a:prstClr val="white">
                        <a:alpha val="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ln>
              <a:solidFill>
                <a:prstClr val="black"/>
              </a:solidFill>
              <a:effectLst>
                <a:glow>
                  <a:prstClr val="white"/>
                </a:glow>
              </a:effectLst>
              <a:latin typeface="맑은 고딕" pitchFamily="50" charset="-127"/>
              <a:ea typeface="맑은 고딕" pitchFamily="50" charset="-127"/>
            </a:endParaRPr>
          </a:p>
          <a:p>
            <a:pPr marL="0" indent="0" latinLnBrk="0">
              <a:spcBef>
                <a:spcPct val="30000"/>
              </a:spcBef>
            </a:pPr>
            <a:r>
              <a:rPr lang="ko-KR" altLang="en-US" sz="15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 읽기전용으로 </a:t>
            </a:r>
            <a:r>
              <a:rPr lang="ko-KR" altLang="en-US" sz="1500" b="1" dirty="0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접근 </a:t>
            </a:r>
            <a:r>
              <a:rPr lang="ko-KR" altLang="en-US" sz="15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권한을 변경</a:t>
            </a:r>
            <a:endParaRPr lang="ko-KR" altLang="en-US" sz="1500" b="1" dirty="0">
              <a:ln>
                <a:gradFill>
                  <a:gsLst>
                    <a:gs pos="100000">
                      <a:prstClr val="white">
                        <a:alpha val="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ln>
              <a:solidFill>
                <a:prstClr val="black"/>
              </a:solidFill>
              <a:effectLst>
                <a:glow>
                  <a:prstClr val="white"/>
                </a:glow>
              </a:effectLst>
              <a:latin typeface="맑은 고딕" pitchFamily="50" charset="-127"/>
              <a:ea typeface="맑은 고딕" pitchFamily="50" charset="-127"/>
            </a:endParaRPr>
          </a:p>
          <a:p>
            <a:pPr marL="219075" lvl="1" indent="0" latinLnBrk="0">
              <a:spcBef>
                <a:spcPct val="30000"/>
              </a:spcBef>
            </a:pPr>
            <a:r>
              <a:rPr lang="en-US" altLang="ko-KR" sz="11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확인하기</a:t>
            </a:r>
            <a:endParaRPr lang="ko-KR" altLang="en-US" sz="1100" b="1" dirty="0">
              <a:ln>
                <a:gradFill>
                  <a:gsLst>
                    <a:gs pos="100000">
                      <a:prstClr val="white">
                        <a:alpha val="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ln>
              <a:solidFill>
                <a:prstClr val="black"/>
              </a:solidFill>
              <a:effectLst>
                <a:glow>
                  <a:prstClr val="white"/>
                </a:glow>
              </a:effectLst>
              <a:latin typeface="맑은 고딕" pitchFamily="50" charset="-127"/>
              <a:ea typeface="맑은 고딕" pitchFamily="50" charset="-127"/>
            </a:endParaRPr>
          </a:p>
          <a:p>
            <a:pPr marL="219075" lvl="1" indent="0" latinLnBrk="0">
              <a:spcBef>
                <a:spcPct val="30000"/>
              </a:spcBef>
            </a:pPr>
            <a:r>
              <a:rPr lang="en-US" altLang="ko-KR" sz="11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sz="1100" b="1" dirty="0" err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ls</a:t>
            </a:r>
            <a:r>
              <a:rPr lang="en-US" altLang="ko-KR" sz="1100" b="1" dirty="0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 -al  .</a:t>
            </a:r>
            <a:r>
              <a:rPr lang="en-US" altLang="ko-KR" sz="1100" b="1" dirty="0" err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ssh</a:t>
            </a:r>
            <a:endParaRPr lang="en-US" altLang="ko-KR" sz="1100" b="1" dirty="0">
              <a:ln>
                <a:gradFill>
                  <a:gsLst>
                    <a:gs pos="100000">
                      <a:prstClr val="white">
                        <a:alpha val="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ln>
              <a:solidFill>
                <a:prstClr val="black"/>
              </a:solidFill>
              <a:effectLst>
                <a:glow>
                  <a:prstClr val="white"/>
                </a:glow>
              </a:effectLst>
              <a:latin typeface="맑은 고딕" pitchFamily="50" charset="-127"/>
              <a:ea typeface="맑은 고딕" pitchFamily="50" charset="-127"/>
            </a:endParaRPr>
          </a:p>
          <a:p>
            <a:pPr marL="219075" lvl="1" indent="0" latinLnBrk="0">
              <a:spcBef>
                <a:spcPct val="30000"/>
              </a:spcBef>
            </a:pPr>
            <a:r>
              <a:rPr lang="en-US" altLang="ko-KR" sz="11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sz="1100" b="1" dirty="0" err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ssh</a:t>
            </a:r>
            <a:r>
              <a:rPr lang="en-US" altLang="ko-KR" sz="1100" b="1" dirty="0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err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localhost</a:t>
            </a:r>
            <a:endParaRPr lang="en-US" altLang="ko-KR" sz="1100" b="1" dirty="0">
              <a:ln>
                <a:gradFill>
                  <a:gsLst>
                    <a:gs pos="100000">
                      <a:prstClr val="white">
                        <a:alpha val="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ln>
              <a:solidFill>
                <a:prstClr val="black"/>
              </a:solidFill>
              <a:effectLst>
                <a:glow>
                  <a:prstClr val="white"/>
                </a:glow>
              </a:effectLst>
              <a:latin typeface="맑은 고딕" pitchFamily="50" charset="-127"/>
              <a:ea typeface="맑은 고딕" pitchFamily="50" charset="-127"/>
            </a:endParaRPr>
          </a:p>
          <a:p>
            <a:pPr marL="219075" lvl="1" indent="0" latinLnBrk="0">
              <a:spcBef>
                <a:spcPct val="30000"/>
              </a:spcBef>
            </a:pPr>
            <a:r>
              <a:rPr lang="en-US" altLang="ko-KR" sz="1100" b="1" dirty="0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     w</a:t>
            </a:r>
          </a:p>
          <a:p>
            <a:pPr marL="219075" lvl="1" indent="0" latinLnBrk="0">
              <a:spcBef>
                <a:spcPct val="30000"/>
              </a:spcBef>
            </a:pPr>
            <a:r>
              <a:rPr lang="en-US" altLang="ko-KR" sz="1100" b="1" dirty="0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     exit</a:t>
            </a:r>
          </a:p>
        </p:txBody>
      </p:sp>
    </p:spTree>
    <p:extLst>
      <p:ext uri="{BB962C8B-B14F-4D97-AF65-F5344CB8AC3E}">
        <p14:creationId xmlns:p14="http://schemas.microsoft.com/office/powerpoint/2010/main" val="2618757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47F49-8E83-484B-A3C5-99202465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하둡 실행 순서 및 </a:t>
            </a:r>
            <a:r>
              <a:rPr lang="en-US" altLang="ko-KR"/>
              <a:t>jps </a:t>
            </a:r>
            <a:r>
              <a:rPr lang="ko-KR" altLang="en-US"/>
              <a:t>확인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EC6B83-03D0-4496-9195-A018701521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447D94-4EAE-4FE9-AC0A-D64B53C3162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 latinLnBrk="0"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mr-jobhistory-daemon.sh start historyserver</a:t>
            </a:r>
            <a:endParaRPr lang="en-US" altLang="ko-KR" sz="1800" b="1">
              <a:ln>
                <a:gradFill>
                  <a:gsLst>
                    <a:gs pos="100000">
                      <a:prstClr val="white">
                        <a:alpha val="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ln>
              <a:solidFill>
                <a:prstClr val="black"/>
              </a:solidFill>
              <a:effectLst>
                <a:glow>
                  <a:prstClr val="white"/>
                </a:glow>
              </a:effectLst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0"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US" altLang="ko-KR" b="1">
              <a:ln>
                <a:gradFill>
                  <a:gsLst>
                    <a:gs pos="100000">
                      <a:prstClr val="white">
                        <a:alpha val="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ln>
              <a:solidFill>
                <a:prstClr val="black"/>
              </a:solidFill>
              <a:effectLst>
                <a:glow>
                  <a:prstClr val="white"/>
                </a:glow>
              </a:effectLst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0"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US" altLang="ko-KR" sz="1800" b="1">
              <a:ln>
                <a:gradFill>
                  <a:gsLst>
                    <a:gs pos="100000">
                      <a:prstClr val="white">
                        <a:alpha val="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ln>
              <a:solidFill>
                <a:prstClr val="black"/>
              </a:solidFill>
              <a:effectLst>
                <a:glow>
                  <a:prstClr val="white"/>
                </a:glow>
              </a:effectLst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sz="18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서비스 시작 순서 </a:t>
            </a:r>
            <a:r>
              <a:rPr lang="en-US" altLang="ko-KR" sz="18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:          HDFS -&gt; YARN -&gt; MR-History Server</a:t>
            </a:r>
          </a:p>
          <a:p>
            <a:pPr marL="285750" indent="-285750" latinLnBrk="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sz="18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서비스 중단하기 순서 </a:t>
            </a:r>
            <a:r>
              <a:rPr lang="en-US" altLang="ko-KR" sz="1800" b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:    YARN -&gt; MR-History Server -&gt; HDFS</a:t>
            </a:r>
          </a:p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47F44C-9FCE-4C74-9D26-9F4B5A1D43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2A5CD-7971-4A86-BF66-A4991FB22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468" y="1181100"/>
            <a:ext cx="3888432" cy="3395997"/>
          </a:xfrm>
          <a:prstGeom prst="rect">
            <a:avLst/>
          </a:prstGeom>
          <a:solidFill>
            <a:schemeClr val="tx1">
              <a:lumMod val="50000"/>
              <a:lumOff val="50000"/>
              <a:alpha val="28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8746" tIns="49373" rIns="98746" bIns="49373">
            <a:spAutoFit/>
          </a:bodyPr>
          <a:lstStyle>
            <a:lvl1pPr marL="261938" indent="-261938">
              <a:defRPr kumimoji="1" sz="3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1pPr>
            <a:lvl2pPr marL="481013" indent="-184150">
              <a:defRPr kumimoji="1" sz="28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2pPr>
            <a:lvl3pPr marL="682625" indent="-182563">
              <a:defRPr kumimoji="1"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3pPr>
            <a:lvl4pPr marL="885825" indent="-19685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5pPr>
            <a:lvl6pPr marL="25146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6pPr>
            <a:lvl7pPr marL="29718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7pPr>
            <a:lvl8pPr marL="34290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8pPr>
            <a:lvl9pPr marL="38862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9pPr>
          </a:lstStyle>
          <a:p>
            <a:pPr marL="0" indent="0" latinLnBrk="0">
              <a:spcBef>
                <a:spcPct val="30000"/>
              </a:spcBef>
            </a:pPr>
            <a:r>
              <a:rPr lang="en-US" altLang="ko-KR" sz="1100">
                <a:latin typeface="맑은 고딕" pitchFamily="50" charset="-127"/>
                <a:ea typeface="맑은 고딕" pitchFamily="50" charset="-127"/>
              </a:rPr>
              <a:t>[hadoop@secondnode ~]$ </a:t>
            </a:r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jps</a:t>
            </a:r>
          </a:p>
          <a:p>
            <a:pPr marL="0" indent="0" latinLnBrk="0">
              <a:spcBef>
                <a:spcPct val="30000"/>
              </a:spcBef>
            </a:pPr>
            <a:r>
              <a:rPr lang="en-US" altLang="ko-KR" sz="14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1700 Jps</a:t>
            </a:r>
          </a:p>
          <a:p>
            <a:pPr marL="0" indent="0" latinLnBrk="0">
              <a:spcBef>
                <a:spcPct val="30000"/>
              </a:spcBef>
            </a:pPr>
            <a:r>
              <a:rPr lang="en-US" altLang="ko-KR" sz="14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1147 DataNode</a:t>
            </a:r>
          </a:p>
          <a:p>
            <a:pPr marL="0" indent="0" latinLnBrk="0">
              <a:spcBef>
                <a:spcPct val="30000"/>
              </a:spcBef>
            </a:pPr>
            <a:r>
              <a:rPr lang="en-US" altLang="ko-KR" sz="14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1560 NodeManager</a:t>
            </a:r>
          </a:p>
          <a:p>
            <a:pPr marL="0" indent="0" latinLnBrk="0">
              <a:spcBef>
                <a:spcPct val="30000"/>
              </a:spcBef>
            </a:pPr>
            <a:r>
              <a:rPr lang="en-US" altLang="ko-KR" sz="14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1235 SecondaryNameNode</a:t>
            </a:r>
          </a:p>
          <a:p>
            <a:pPr marL="0" indent="0" latinLnBrk="0">
              <a:spcBef>
                <a:spcPct val="30000"/>
              </a:spcBef>
            </a:pPr>
            <a:r>
              <a:rPr lang="en-US" altLang="ko-KR" sz="14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1466 ResourceManager</a:t>
            </a:r>
          </a:p>
          <a:p>
            <a:pPr marL="0" indent="0" latinLnBrk="0">
              <a:spcBef>
                <a:spcPct val="30000"/>
              </a:spcBef>
            </a:pPr>
            <a:r>
              <a:rPr lang="en-US" altLang="ko-KR" sz="1100">
                <a:latin typeface="맑은 고딕" pitchFamily="50" charset="-127"/>
                <a:ea typeface="맑은 고딕" pitchFamily="50" charset="-127"/>
              </a:rPr>
              <a:t>[hadoop@namenode ~]$ </a:t>
            </a:r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jps</a:t>
            </a: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marL="0" indent="0" latinLnBrk="0">
              <a:spcBef>
                <a:spcPct val="30000"/>
              </a:spcBef>
            </a:pPr>
            <a:r>
              <a:rPr lang="en-US" altLang="ko-KR" sz="14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2017 NameNode</a:t>
            </a:r>
          </a:p>
          <a:p>
            <a:pPr marL="0" indent="0" latinLnBrk="0">
              <a:spcBef>
                <a:spcPct val="30000"/>
              </a:spcBef>
            </a:pPr>
            <a:r>
              <a:rPr lang="en-US" altLang="ko-KR" sz="14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2557 Jps</a:t>
            </a:r>
          </a:p>
          <a:p>
            <a:pPr marL="0" indent="0" latinLnBrk="0">
              <a:spcBef>
                <a:spcPct val="30000"/>
              </a:spcBef>
            </a:pPr>
            <a:r>
              <a:rPr lang="en-US" altLang="ko-KR" sz="14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2427 NodeManager</a:t>
            </a:r>
          </a:p>
          <a:p>
            <a:pPr marL="0" indent="0" latinLnBrk="0">
              <a:spcBef>
                <a:spcPct val="30000"/>
              </a:spcBef>
            </a:pPr>
            <a:r>
              <a:rPr lang="en-US" altLang="ko-KR" sz="14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2139 DataNode</a:t>
            </a:r>
          </a:p>
          <a:p>
            <a:pPr marL="0" indent="0" latinLnBrk="0">
              <a:spcBef>
                <a:spcPct val="30000"/>
              </a:spcBef>
            </a:pPr>
            <a:r>
              <a:rPr lang="en-US" altLang="ko-KR" sz="14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3021 JobHistoryServer</a:t>
            </a:r>
          </a:p>
        </p:txBody>
      </p:sp>
    </p:spTree>
    <p:extLst>
      <p:ext uri="{BB962C8B-B14F-4D97-AF65-F5344CB8AC3E}">
        <p14:creationId xmlns:p14="http://schemas.microsoft.com/office/powerpoint/2010/main" val="37831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4E51ACA-F2D1-4CF9-B220-262472AD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하둡이란 무엇인가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D943BC-A253-454F-ACBD-A10643D7A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FA2169-FC44-4DB4-A744-28E773C4CDF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하둡이란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대규모 검색 색인을 구축하려고 자바로 개발된 오픈 소스 분산 컴퓨팅 플랫폼</a:t>
            </a:r>
            <a:endParaRPr lang="en-US" altLang="ko-KR"/>
          </a:p>
          <a:p>
            <a:pPr lvl="1"/>
            <a:r>
              <a:rPr lang="ko-KR" altLang="en-US"/>
              <a:t>하둡의 원래 개발 목적은 검색 색인에 있었지만</a:t>
            </a:r>
            <a:r>
              <a:rPr lang="en-US" altLang="ko-KR"/>
              <a:t>, </a:t>
            </a:r>
            <a:r>
              <a:rPr lang="ko-KR" altLang="en-US"/>
              <a:t>사람들은 곧 하둡의 핵심 개념을 다른 일반적인 문제에도 폭넓게 적용</a:t>
            </a:r>
            <a:endParaRPr lang="en-US" altLang="ko-KR"/>
          </a:p>
          <a:p>
            <a:pPr lvl="1"/>
            <a:r>
              <a:rPr lang="ko-KR" altLang="en-US"/>
              <a:t>초창기부터 강조된 하둡의 핵심 기능은 장애 허용</a:t>
            </a:r>
            <a:r>
              <a:rPr lang="en-US" altLang="ko-KR"/>
              <a:t>(fault tolerance)</a:t>
            </a:r>
          </a:p>
          <a:p>
            <a:pPr lvl="2"/>
            <a:r>
              <a:rPr lang="ko-KR" altLang="en-US"/>
              <a:t>확장성</a:t>
            </a:r>
            <a:r>
              <a:rPr lang="en-US" altLang="ko-KR"/>
              <a:t>(scalability)</a:t>
            </a:r>
            <a:r>
              <a:rPr lang="ko-KR" altLang="en-US"/>
              <a:t>을 높이기 위해 장애를 당연히 발생할 수 있는 일로 간주 </a:t>
            </a:r>
            <a:endParaRPr lang="en-US" altLang="ko-KR"/>
          </a:p>
          <a:p>
            <a:pPr lvl="2"/>
            <a:r>
              <a:rPr lang="ko-KR" altLang="en-US"/>
              <a:t>기반 소프트웨어 시스템이 실패한 작업을 책임지고 재시도하게 설계</a:t>
            </a:r>
            <a:endParaRPr lang="en-US" altLang="ko-KR"/>
          </a:p>
          <a:p>
            <a:pPr lvl="2"/>
            <a:r>
              <a:rPr lang="ko-KR" altLang="en-US"/>
              <a:t>이로 인해 다소 불안정하지만 저렴한 하드웨어로도 매우 안정적인 시스템을 구성할 수 있음 </a:t>
            </a:r>
            <a:endParaRPr lang="en-US" altLang="ko-KR"/>
          </a:p>
          <a:p>
            <a:r>
              <a:rPr lang="ko-KR" altLang="en-US"/>
              <a:t>하둡의 핵심 기술</a:t>
            </a:r>
            <a:endParaRPr lang="en-US" altLang="ko-KR"/>
          </a:p>
          <a:p>
            <a:pPr lvl="1"/>
            <a:r>
              <a:rPr lang="ko-KR" altLang="en-US"/>
              <a:t>분산 파일 시스템</a:t>
            </a:r>
            <a:endParaRPr lang="en-US" altLang="ko-KR"/>
          </a:p>
          <a:p>
            <a:pPr lvl="1"/>
            <a:r>
              <a:rPr lang="ko-KR" altLang="en-US"/>
              <a:t>리소스 관리자와 스케줄러</a:t>
            </a:r>
            <a:endParaRPr lang="en-US" altLang="ko-KR"/>
          </a:p>
          <a:p>
            <a:pPr lvl="1"/>
            <a:r>
              <a:rPr lang="ko-KR" altLang="en-US"/>
              <a:t>분산 데이터 처리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2846631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AA53C-9BA7-43CE-B073-2C5D7FB0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하둡 설치 후 접속 사이트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1D4AA-AEC8-4821-89BB-700D35F63F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DB3717-441A-4258-8176-24EE7A2311F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windows hosts </a:t>
            </a:r>
            <a:r>
              <a:rPr lang="ko-KR" altLang="en-US"/>
              <a:t>파일 추가 </a:t>
            </a:r>
            <a:endParaRPr lang="en-US" altLang="ko-KR"/>
          </a:p>
          <a:p>
            <a:pPr lvl="1"/>
            <a:r>
              <a:rPr lang="nb-NO" altLang="ko-KR"/>
              <a:t>C:\Windows\System32\drivers\etc</a:t>
            </a:r>
          </a:p>
          <a:p>
            <a:pPr lvl="1"/>
            <a:r>
              <a:rPr lang="ko-KR" altLang="en-US"/>
              <a:t>아래 </a:t>
            </a:r>
            <a:r>
              <a:rPr lang="en-US" altLang="ko-KR"/>
              <a:t>ip</a:t>
            </a:r>
            <a:r>
              <a:rPr lang="ko-KR" altLang="en-US"/>
              <a:t>는 </a:t>
            </a:r>
            <a:r>
              <a:rPr lang="en-US" altLang="ko-KR"/>
              <a:t>ec2</a:t>
            </a:r>
            <a:r>
              <a:rPr lang="ko-KR" altLang="en-US"/>
              <a:t>의 본인 </a:t>
            </a:r>
            <a:r>
              <a:rPr lang="en-US" altLang="ko-KR"/>
              <a:t>machin</a:t>
            </a:r>
            <a:r>
              <a:rPr lang="ko-KR" altLang="en-US"/>
              <a:t>의 </a:t>
            </a:r>
            <a:r>
              <a:rPr lang="en-US" altLang="ko-KR"/>
              <a:t>public ip</a:t>
            </a:r>
            <a:r>
              <a:rPr lang="ko-KR" altLang="en-US"/>
              <a:t>를 적어야 함</a:t>
            </a:r>
            <a:endParaRPr lang="en-US" altLang="ko-KR"/>
          </a:p>
          <a:p>
            <a:pPr lvl="2"/>
            <a:r>
              <a:rPr lang="en-US" altLang="ko-KR"/>
              <a:t>54.180.112.202	namenode</a:t>
            </a:r>
          </a:p>
          <a:p>
            <a:pPr lvl="2"/>
            <a:r>
              <a:rPr lang="en-US" altLang="ko-KR"/>
              <a:t>13.125.244.179	secondnode</a:t>
            </a:r>
          </a:p>
          <a:p>
            <a:r>
              <a:rPr lang="en-US" altLang="ko-KR"/>
              <a:t>yarn </a:t>
            </a:r>
            <a:r>
              <a:rPr lang="ko-KR" altLang="en-US"/>
              <a:t>관리 페이지</a:t>
            </a:r>
            <a:endParaRPr lang="en-US" altLang="ko-KR"/>
          </a:p>
          <a:p>
            <a:pPr lvl="1"/>
            <a:r>
              <a:rPr lang="en-US" altLang="ko-KR">
                <a:hlinkClick r:id="rId2"/>
              </a:rPr>
              <a:t>http://secondnode:8088</a:t>
            </a:r>
            <a:endParaRPr lang="en-US" altLang="ko-KR"/>
          </a:p>
          <a:p>
            <a:r>
              <a:rPr lang="en-US" altLang="ko-KR"/>
              <a:t>HDFS</a:t>
            </a:r>
            <a:r>
              <a:rPr lang="ko-KR" altLang="en-US"/>
              <a:t> 기본 네임 노트 </a:t>
            </a:r>
            <a:r>
              <a:rPr lang="en-US" altLang="ko-KR"/>
              <a:t>WebUI</a:t>
            </a:r>
          </a:p>
          <a:p>
            <a:pPr lvl="1"/>
            <a:r>
              <a:rPr lang="en-US" altLang="ko-KR">
                <a:hlinkClick r:id="rId3"/>
              </a:rPr>
              <a:t>http://namenode:50070/dfshealth.html#tab-overview</a:t>
            </a:r>
            <a:endParaRPr lang="en-US" altLang="ko-KR"/>
          </a:p>
          <a:p>
            <a:pPr lvl="1"/>
            <a:r>
              <a:rPr lang="en-US" altLang="ko-KR">
                <a:hlinkClick r:id="rId4"/>
              </a:rPr>
              <a:t>http://namenode:9864/datanode.html</a:t>
            </a:r>
            <a:endParaRPr lang="en-US" altLang="ko-KR"/>
          </a:p>
          <a:p>
            <a:pPr lvl="1"/>
            <a:r>
              <a:rPr lang="en-US" altLang="ko-KR">
                <a:hlinkClick r:id="rId5"/>
              </a:rPr>
              <a:t>http://secondnode:9864/datanode.html</a:t>
            </a:r>
            <a:endParaRPr lang="en-US" altLang="ko-KR"/>
          </a:p>
          <a:p>
            <a:r>
              <a:rPr lang="en-US" altLang="ko-KR"/>
              <a:t>MR-Jobhistory server</a:t>
            </a:r>
          </a:p>
          <a:p>
            <a:pPr lvl="1"/>
            <a:r>
              <a:rPr lang="en-US" altLang="ko-KR">
                <a:hlinkClick r:id="rId6"/>
              </a:rPr>
              <a:t>http://namenode:19888/jobhistory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6E003D-F5F0-444D-99A3-A035D3E6B46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34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37C28-0E85-45F1-BD4A-D6D95D29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mapreduce </a:t>
            </a:r>
            <a:r>
              <a:rPr lang="ko-KR" altLang="en-US"/>
              <a:t>예제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E6C92E-D709-4CC0-9A50-4AB6F0ACCF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4D5319-0ACF-4B93-ABD5-76616645767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wordcount </a:t>
            </a:r>
            <a:r>
              <a:rPr lang="ko-KR" altLang="en-US"/>
              <a:t>예제</a:t>
            </a:r>
            <a:endParaRPr lang="en-US" altLang="ko-KR"/>
          </a:p>
          <a:p>
            <a:pPr lvl="1"/>
            <a:r>
              <a:rPr lang="en-US" altLang="ko-KR"/>
              <a:t>client </a:t>
            </a:r>
            <a:r>
              <a:rPr lang="ko-KR" altLang="en-US"/>
              <a:t>터미널에서 실행</a:t>
            </a:r>
            <a:r>
              <a:rPr lang="en-US" altLang="ko-KR"/>
              <a:t>(</a:t>
            </a:r>
            <a:r>
              <a:rPr lang="ko-KR" altLang="en-US"/>
              <a:t>계정은 </a:t>
            </a:r>
            <a:r>
              <a:rPr lang="en-US" altLang="ko-KR"/>
              <a:t>hadoop)</a:t>
            </a:r>
          </a:p>
          <a:p>
            <a:pPr lvl="2"/>
            <a:r>
              <a:rPr lang="en-US" altLang="ko-KR"/>
              <a:t>input </a:t>
            </a:r>
            <a:r>
              <a:rPr lang="ko-KR" altLang="en-US"/>
              <a:t>폴더를 생성</a:t>
            </a:r>
            <a:endParaRPr lang="en-US" altLang="ko-KR"/>
          </a:p>
          <a:p>
            <a:pPr lvl="3"/>
            <a:r>
              <a:rPr lang="en-US" altLang="ko-KR"/>
              <a:t>hdfs dfs -mkdir /input</a:t>
            </a:r>
          </a:p>
          <a:p>
            <a:pPr lvl="2"/>
            <a:r>
              <a:rPr lang="en-US" altLang="ko-KR"/>
              <a:t>etc/hadoop </a:t>
            </a:r>
            <a:r>
              <a:rPr lang="ko-KR" altLang="en-US"/>
              <a:t>밑의 모든 </a:t>
            </a:r>
            <a:r>
              <a:rPr lang="en-US" altLang="ko-KR"/>
              <a:t>xml </a:t>
            </a:r>
            <a:r>
              <a:rPr lang="ko-KR" altLang="en-US"/>
              <a:t>파일을 </a:t>
            </a:r>
            <a:r>
              <a:rPr lang="en-US" altLang="ko-KR"/>
              <a:t>hdfs input </a:t>
            </a:r>
            <a:r>
              <a:rPr lang="ko-KR" altLang="en-US"/>
              <a:t>폴더에 복사</a:t>
            </a:r>
            <a:endParaRPr lang="en-US" altLang="ko-KR"/>
          </a:p>
          <a:p>
            <a:pPr lvl="3"/>
            <a:r>
              <a:rPr lang="en-US" altLang="ko-KR"/>
              <a:t>hdfs dfs -put $HAOOP_HOME/etc/hadoop/*.xml /input</a:t>
            </a:r>
          </a:p>
          <a:p>
            <a:pPr lvl="2"/>
            <a:r>
              <a:rPr lang="en-US" altLang="ko-KR"/>
              <a:t>wordcount </a:t>
            </a:r>
            <a:r>
              <a:rPr lang="ko-KR" altLang="en-US"/>
              <a:t>실행하여 </a:t>
            </a:r>
            <a:r>
              <a:rPr lang="en-US" altLang="ko-KR"/>
              <a:t>hdfs output </a:t>
            </a:r>
            <a:r>
              <a:rPr lang="ko-KR" altLang="en-US"/>
              <a:t>폴더에 저장</a:t>
            </a:r>
            <a:endParaRPr lang="en-US" altLang="ko-KR"/>
          </a:p>
          <a:p>
            <a:pPr lvl="3"/>
            <a:r>
              <a:rPr lang="en-US" altLang="ko-KR"/>
              <a:t>hadoop jar share/hadoop/mapreduce/hadoop-mapreduce-examples-3.2.1.jar grep /input /output '[a-z.]+'</a:t>
            </a:r>
          </a:p>
          <a:p>
            <a:pPr lvl="2"/>
            <a:r>
              <a:rPr lang="en-US" altLang="ko-KR"/>
              <a:t>hdfs output </a:t>
            </a:r>
            <a:r>
              <a:rPr lang="ko-KR" altLang="en-US"/>
              <a:t>폴더의 결과 확인 </a:t>
            </a:r>
            <a:endParaRPr lang="en-US" altLang="ko-KR"/>
          </a:p>
          <a:p>
            <a:pPr lvl="3"/>
            <a:r>
              <a:rPr lang="en-US" altLang="ko-KR"/>
              <a:t>hdfs dfs -cat /output/*</a:t>
            </a:r>
          </a:p>
          <a:p>
            <a:pPr lvl="2"/>
            <a:endParaRPr lang="en-US" altLang="ko-KR"/>
          </a:p>
          <a:p>
            <a:pPr lvl="2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631DC2-9960-4BA6-AA0D-242A7B118B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14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19D2E-06D3-41B1-82FF-4879EF06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hdfs </a:t>
            </a:r>
            <a:r>
              <a:rPr lang="ko-KR" altLang="en-US"/>
              <a:t>명령어 정리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25E2A8-3EB7-461B-AF78-144F3817D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1F20EE-CE8E-4CA2-843A-B2DB6AB1B1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hdfs dfs -cat [</a:t>
            </a:r>
            <a:r>
              <a:rPr lang="ko-KR" altLang="en-US"/>
              <a:t>경로</a:t>
            </a:r>
            <a:r>
              <a:rPr lang="en-US" altLang="ko-KR"/>
              <a:t>]</a:t>
            </a:r>
          </a:p>
          <a:p>
            <a:pPr lvl="1"/>
            <a:r>
              <a:rPr lang="ko-KR" altLang="en-US"/>
              <a:t>경로의 파일을 읽어서 보여줌</a:t>
            </a:r>
          </a:p>
          <a:p>
            <a:pPr lvl="1"/>
            <a:r>
              <a:rPr lang="ko-KR" altLang="en-US"/>
              <a:t>리눅스 </a:t>
            </a:r>
            <a:r>
              <a:rPr lang="en-US" altLang="ko-KR"/>
              <a:t>cat </a:t>
            </a:r>
            <a:r>
              <a:rPr lang="ko-KR" altLang="en-US"/>
              <a:t>명령과 동리함</a:t>
            </a:r>
          </a:p>
          <a:p>
            <a:r>
              <a:rPr lang="en-US" altLang="ko-KR"/>
              <a:t>hdfs dfs -count [</a:t>
            </a:r>
            <a:r>
              <a:rPr lang="ko-KR" altLang="en-US"/>
              <a:t>경로</a:t>
            </a:r>
            <a:r>
              <a:rPr lang="en-US" altLang="ko-KR"/>
              <a:t>]</a:t>
            </a:r>
          </a:p>
          <a:p>
            <a:pPr lvl="1"/>
            <a:r>
              <a:rPr lang="ko-KR" altLang="en-US"/>
              <a:t>경로상의 폴더</a:t>
            </a:r>
            <a:r>
              <a:rPr lang="en-US" altLang="ko-KR"/>
              <a:t>, </a:t>
            </a:r>
            <a:r>
              <a:rPr lang="ko-KR" altLang="en-US"/>
              <a:t>파일</a:t>
            </a:r>
            <a:r>
              <a:rPr lang="en-US" altLang="ko-KR"/>
              <a:t>, </a:t>
            </a:r>
            <a:r>
              <a:rPr lang="ko-KR" altLang="en-US"/>
              <a:t>파일사이즈를 보여줌</a:t>
            </a:r>
          </a:p>
          <a:p>
            <a:r>
              <a:rPr lang="en-US" altLang="ko-KR"/>
              <a:t>hdfs dfs -cp [</a:t>
            </a:r>
            <a:r>
              <a:rPr lang="ko-KR" altLang="en-US"/>
              <a:t>소스 경로</a:t>
            </a:r>
            <a:r>
              <a:rPr lang="en-US" altLang="ko-KR"/>
              <a:t>] [</a:t>
            </a:r>
            <a:r>
              <a:rPr lang="ko-KR" altLang="en-US"/>
              <a:t>복사 경로</a:t>
            </a:r>
            <a:r>
              <a:rPr lang="en-US" altLang="ko-KR"/>
              <a:t>]</a:t>
            </a:r>
          </a:p>
          <a:p>
            <a:pPr lvl="1"/>
            <a:r>
              <a:rPr lang="en-US" altLang="ko-KR"/>
              <a:t>hdfs </a:t>
            </a:r>
            <a:r>
              <a:rPr lang="ko-KR" altLang="en-US"/>
              <a:t>상에서 파일 복사</a:t>
            </a:r>
          </a:p>
          <a:p>
            <a:r>
              <a:rPr lang="en-US" altLang="ko-KR"/>
              <a:t>hdfs dfs -df /user/hadoop</a:t>
            </a:r>
          </a:p>
          <a:p>
            <a:pPr lvl="1"/>
            <a:r>
              <a:rPr lang="ko-KR" altLang="en-US"/>
              <a:t>디스크 공간 확인</a:t>
            </a:r>
          </a:p>
          <a:p>
            <a:r>
              <a:rPr lang="en-US" altLang="ko-KR"/>
              <a:t>hdfs dfs -du /user/hadoop</a:t>
            </a:r>
          </a:p>
          <a:p>
            <a:pPr lvl="1"/>
            <a:r>
              <a:rPr lang="ko-KR" altLang="en-US"/>
              <a:t>파일별 사이즈 확인</a:t>
            </a:r>
          </a:p>
          <a:p>
            <a:r>
              <a:rPr lang="en-US" altLang="ko-KR"/>
              <a:t>hdfs dfs -dus /user/hadoop</a:t>
            </a:r>
          </a:p>
          <a:p>
            <a:pPr lvl="1"/>
            <a:r>
              <a:rPr lang="ko-KR" altLang="en-US"/>
              <a:t>폴더의 사이즈 확인</a:t>
            </a:r>
          </a:p>
          <a:p>
            <a:r>
              <a:rPr lang="en-US" altLang="ko-KR"/>
              <a:t>hdfs dfs -get [</a:t>
            </a:r>
            <a:r>
              <a:rPr lang="ko-KR" altLang="en-US"/>
              <a:t>소스 경로</a:t>
            </a:r>
            <a:r>
              <a:rPr lang="en-US" altLang="ko-KR"/>
              <a:t>] [</a:t>
            </a:r>
            <a:r>
              <a:rPr lang="ko-KR" altLang="en-US"/>
              <a:t>로컬 경로</a:t>
            </a:r>
            <a:r>
              <a:rPr lang="en-US" altLang="ko-KR"/>
              <a:t>]</a:t>
            </a:r>
          </a:p>
          <a:p>
            <a:pPr lvl="1"/>
            <a:r>
              <a:rPr lang="en-US" altLang="ko-KR"/>
              <a:t>hdfs </a:t>
            </a:r>
            <a:r>
              <a:rPr lang="ko-KR" altLang="en-US"/>
              <a:t>의 파일 로컬로 다운로드</a:t>
            </a:r>
          </a:p>
          <a:p>
            <a:r>
              <a:rPr lang="en-US" altLang="ko-KR"/>
              <a:t>hdfs dfs -ls [</a:t>
            </a:r>
            <a:r>
              <a:rPr lang="ko-KR" altLang="en-US"/>
              <a:t>소스 경로</a:t>
            </a:r>
            <a:r>
              <a:rPr lang="en-US" altLang="ko-KR"/>
              <a:t>]</a:t>
            </a:r>
          </a:p>
          <a:p>
            <a:pPr lvl="1"/>
            <a:r>
              <a:rPr lang="ko-KR" altLang="en-US"/>
              <a:t>파일 목록 확인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2A2B66-8824-4302-8C6E-818956F8B3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31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19D2E-06D3-41B1-82FF-4879EF06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hdfs </a:t>
            </a:r>
            <a:r>
              <a:rPr lang="ko-KR" altLang="en-US"/>
              <a:t>명령어 정리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25E2A8-3EB7-461B-AF78-144F3817D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1F20EE-CE8E-4CA2-843A-B2DB6AB1B1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1300"/>
              <a:t>hdfs dfs -mkdir [</a:t>
            </a:r>
            <a:r>
              <a:rPr lang="ko-KR" altLang="en-US" sz="1300"/>
              <a:t>생성 폴더 경로</a:t>
            </a:r>
            <a:r>
              <a:rPr lang="en-US" altLang="ko-KR" sz="1300"/>
              <a:t>]</a:t>
            </a:r>
          </a:p>
          <a:p>
            <a:pPr lvl="1"/>
            <a:r>
              <a:rPr lang="ko-KR" altLang="en-US" sz="1100"/>
              <a:t>폴더 생성</a:t>
            </a:r>
          </a:p>
          <a:p>
            <a:r>
              <a:rPr lang="en-US" altLang="ko-KR" sz="1300"/>
              <a:t>hdfs dfs -mkdir -p [</a:t>
            </a:r>
            <a:r>
              <a:rPr lang="ko-KR" altLang="en-US" sz="1300"/>
              <a:t>생성 폴더 경로</a:t>
            </a:r>
            <a:r>
              <a:rPr lang="en-US" altLang="ko-KR" sz="1300"/>
              <a:t>]</a:t>
            </a:r>
          </a:p>
          <a:p>
            <a:pPr lvl="1"/>
            <a:r>
              <a:rPr lang="ko-KR" altLang="en-US" sz="1100"/>
              <a:t>폴더 생성</a:t>
            </a:r>
            <a:r>
              <a:rPr lang="en-US" altLang="ko-KR" sz="1100"/>
              <a:t>, </a:t>
            </a:r>
            <a:r>
              <a:rPr lang="ko-KR" altLang="en-US" sz="1100"/>
              <a:t>부모 경로까지 한번에 생성해 준다</a:t>
            </a:r>
            <a:r>
              <a:rPr lang="en-US" altLang="ko-KR" sz="1100"/>
              <a:t>.</a:t>
            </a:r>
          </a:p>
          <a:p>
            <a:r>
              <a:rPr lang="en-US" altLang="ko-KR" sz="1300"/>
              <a:t>hdfs dfs -put [</a:t>
            </a:r>
            <a:r>
              <a:rPr lang="ko-KR" altLang="en-US" sz="1300"/>
              <a:t>로컬 경로</a:t>
            </a:r>
            <a:r>
              <a:rPr lang="en-US" altLang="ko-KR" sz="1300"/>
              <a:t>] [</a:t>
            </a:r>
            <a:r>
              <a:rPr lang="ko-KR" altLang="en-US" sz="1300"/>
              <a:t>소스 경로</a:t>
            </a:r>
            <a:r>
              <a:rPr lang="en-US" altLang="ko-KR" sz="1300"/>
              <a:t>]</a:t>
            </a:r>
          </a:p>
          <a:p>
            <a:pPr lvl="1"/>
            <a:r>
              <a:rPr lang="ko-KR" altLang="en-US" sz="1100"/>
              <a:t>로컬의 파일 </a:t>
            </a:r>
            <a:r>
              <a:rPr lang="en-US" altLang="ko-KR" sz="1100"/>
              <a:t>hdfs </a:t>
            </a:r>
            <a:r>
              <a:rPr lang="ko-KR" altLang="en-US" sz="1100"/>
              <a:t>상으로 복사</a:t>
            </a:r>
          </a:p>
          <a:p>
            <a:r>
              <a:rPr lang="en-US" altLang="ko-KR" sz="1300"/>
              <a:t>hdfs dfs -rm [</a:t>
            </a:r>
            <a:r>
              <a:rPr lang="ko-KR" altLang="en-US" sz="1300"/>
              <a:t>소스 경로</a:t>
            </a:r>
            <a:r>
              <a:rPr lang="en-US" altLang="ko-KR" sz="1300"/>
              <a:t>]</a:t>
            </a:r>
          </a:p>
          <a:p>
            <a:pPr lvl="1"/>
            <a:r>
              <a:rPr lang="ko-KR" altLang="en-US" sz="1100"/>
              <a:t>파일 삭제</a:t>
            </a:r>
            <a:r>
              <a:rPr lang="en-US" altLang="ko-KR" sz="1100"/>
              <a:t>, </a:t>
            </a:r>
            <a:r>
              <a:rPr lang="ko-KR" altLang="en-US" sz="1100"/>
              <a:t>폴더는 삭제 안됨</a:t>
            </a:r>
          </a:p>
          <a:p>
            <a:r>
              <a:rPr lang="en-US" altLang="ko-KR" sz="1300"/>
              <a:t>hdfs dfs -rmr [</a:t>
            </a:r>
            <a:r>
              <a:rPr lang="ko-KR" altLang="en-US" sz="1300"/>
              <a:t>소스 경로</a:t>
            </a:r>
            <a:r>
              <a:rPr lang="en-US" altLang="ko-KR" sz="1300"/>
              <a:t>]</a:t>
            </a:r>
          </a:p>
          <a:p>
            <a:pPr lvl="1"/>
            <a:r>
              <a:rPr lang="ko-KR" altLang="en-US" sz="1100"/>
              <a:t>폴더 삭제</a:t>
            </a:r>
          </a:p>
          <a:p>
            <a:r>
              <a:rPr lang="en-US" altLang="ko-KR" sz="1300"/>
              <a:t>hdfs dfs -setrep [</a:t>
            </a:r>
            <a:r>
              <a:rPr lang="ko-KR" altLang="en-US" sz="1300"/>
              <a:t>값</a:t>
            </a:r>
            <a:r>
              <a:rPr lang="en-US" altLang="ko-KR" sz="1300"/>
              <a:t>] [</a:t>
            </a:r>
            <a:r>
              <a:rPr lang="ko-KR" altLang="en-US" sz="1300"/>
              <a:t>소스 경로</a:t>
            </a:r>
            <a:r>
              <a:rPr lang="en-US" altLang="ko-KR" sz="1300"/>
              <a:t>]</a:t>
            </a:r>
          </a:p>
          <a:p>
            <a:pPr lvl="1"/>
            <a:r>
              <a:rPr lang="en-US" altLang="ko-KR" sz="1100"/>
              <a:t>hdfs </a:t>
            </a:r>
            <a:r>
              <a:rPr lang="ko-KR" altLang="en-US" sz="1100"/>
              <a:t>의 </a:t>
            </a:r>
            <a:r>
              <a:rPr lang="en-US" altLang="ko-KR" sz="1100"/>
              <a:t>replication </a:t>
            </a:r>
            <a:r>
              <a:rPr lang="ko-KR" altLang="en-US" sz="1100"/>
              <a:t>값 수정</a:t>
            </a:r>
          </a:p>
          <a:p>
            <a:r>
              <a:rPr lang="en-US" altLang="ko-KR" sz="1300"/>
              <a:t>hdfs dfs -text [</a:t>
            </a:r>
            <a:r>
              <a:rPr lang="ko-KR" altLang="en-US" sz="1300"/>
              <a:t>소스 경로</a:t>
            </a:r>
            <a:r>
              <a:rPr lang="en-US" altLang="ko-KR" sz="1300"/>
              <a:t>]</a:t>
            </a:r>
          </a:p>
          <a:p>
            <a:pPr lvl="1"/>
            <a:r>
              <a:rPr lang="ko-KR" altLang="en-US" sz="1100"/>
              <a:t>파일의 정보를 확인하여 텍스트로 반환</a:t>
            </a:r>
          </a:p>
          <a:p>
            <a:pPr lvl="1"/>
            <a:r>
              <a:rPr lang="en-US" altLang="ko-KR" sz="1100"/>
              <a:t>gz, lzo </a:t>
            </a:r>
            <a:r>
              <a:rPr lang="ko-KR" altLang="en-US" sz="1100"/>
              <a:t>같은 형식을 확인후 반환해줌</a:t>
            </a:r>
          </a:p>
          <a:p>
            <a:r>
              <a:rPr lang="en-US" altLang="ko-KR" sz="1300"/>
              <a:t>hdfs dfs -getmerge hdfs://src local_destination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100" i="0">
                <a:solidFill>
                  <a:srgbClr val="333333"/>
                </a:solidFill>
                <a:effectLst/>
                <a:latin typeface="Lato"/>
              </a:rPr>
              <a:t>hdfs </a:t>
            </a:r>
            <a:r>
              <a:rPr lang="ko-KR" altLang="en-US" sz="1100" i="0">
                <a:solidFill>
                  <a:srgbClr val="333333"/>
                </a:solidFill>
                <a:effectLst/>
                <a:latin typeface="Lato"/>
              </a:rPr>
              <a:t>경로상의 파일을 하나로 합쳐서 로컬로 가져온다</a:t>
            </a:r>
            <a:r>
              <a:rPr lang="en-US" altLang="ko-KR" sz="1100" i="0">
                <a:solidFill>
                  <a:srgbClr val="333333"/>
                </a:solidFill>
                <a:effectLst/>
                <a:latin typeface="Lato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100" i="0">
                <a:solidFill>
                  <a:srgbClr val="333333"/>
                </a:solidFill>
                <a:effectLst/>
                <a:latin typeface="Lato"/>
              </a:rPr>
              <a:t>리듀스 결과가 여러개일 경우 하나의 파일로 만들기 위해 사용할 수 있다</a:t>
            </a:r>
            <a:r>
              <a:rPr lang="en-US" altLang="ko-KR" sz="1100" i="0">
                <a:solidFill>
                  <a:srgbClr val="333333"/>
                </a:solidFill>
                <a:effectLst/>
                <a:latin typeface="Lato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100" i="0">
                <a:solidFill>
                  <a:srgbClr val="333333"/>
                </a:solidFill>
                <a:effectLst/>
                <a:latin typeface="Lato"/>
              </a:rPr>
              <a:t>주의할 점은 로컬 경로로 가져온다는 것이다</a:t>
            </a:r>
            <a:r>
              <a:rPr lang="en-US" altLang="ko-KR" sz="1100" i="0">
                <a:solidFill>
                  <a:srgbClr val="333333"/>
                </a:solidFill>
                <a:effectLst/>
                <a:latin typeface="Lato"/>
              </a:rPr>
              <a:t>. hdfs </a:t>
            </a:r>
            <a:r>
              <a:rPr lang="ko-KR" altLang="en-US" sz="1100" i="0">
                <a:solidFill>
                  <a:srgbClr val="333333"/>
                </a:solidFill>
                <a:effectLst/>
                <a:latin typeface="Lato"/>
              </a:rPr>
              <a:t>상에는 생성 불가이다</a:t>
            </a:r>
            <a:r>
              <a:rPr lang="en-US" altLang="ko-KR" sz="1100" i="0">
                <a:solidFill>
                  <a:srgbClr val="333333"/>
                </a:solidFill>
                <a:effectLst/>
                <a:latin typeface="Lato"/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2A2B66-8824-4302-8C6E-818956F8B3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331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CCDA6-CFE5-4834-A552-66113B54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Hive </a:t>
            </a:r>
            <a:r>
              <a:rPr lang="ko-KR" altLang="en-US"/>
              <a:t>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6F42A-9966-4B86-AC85-D085AC8812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3F0617-C3D7-4677-BD98-9C232C130B2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개요</a:t>
            </a:r>
          </a:p>
          <a:p>
            <a:pPr lvl="1"/>
            <a:r>
              <a:rPr lang="en-US" altLang="ko-KR"/>
              <a:t>SQL</a:t>
            </a:r>
            <a:r>
              <a:rPr lang="ko-KR" altLang="en-US"/>
              <a:t>을 사용</a:t>
            </a:r>
            <a:r>
              <a:rPr lang="en-US" altLang="ko-KR"/>
              <a:t>, </a:t>
            </a:r>
            <a:r>
              <a:rPr lang="ko-KR" altLang="en-US"/>
              <a:t>데이터 요약</a:t>
            </a:r>
            <a:r>
              <a:rPr lang="en-US" altLang="ko-KR"/>
              <a:t>, </a:t>
            </a:r>
            <a:r>
              <a:rPr lang="ko-KR" altLang="en-US"/>
              <a:t>쿼리 및 분석을 수행</a:t>
            </a:r>
            <a:r>
              <a:rPr lang="en-US" altLang="ko-KR"/>
              <a:t>, </a:t>
            </a:r>
            <a:r>
              <a:rPr lang="ko-KR" altLang="en-US"/>
              <a:t>하둡 기반의 데이터웨어하우스 시스템</a:t>
            </a:r>
          </a:p>
          <a:p>
            <a:pPr lvl="1"/>
            <a:r>
              <a:rPr lang="ko-KR" altLang="en-US"/>
              <a:t>페이스북 주도로 개발</a:t>
            </a:r>
          </a:p>
          <a:p>
            <a:r>
              <a:rPr lang="ko-KR" altLang="en-US"/>
              <a:t> 기본적인 작동 원리</a:t>
            </a:r>
          </a:p>
          <a:p>
            <a:pPr lvl="1"/>
            <a:r>
              <a:rPr lang="ko-KR" altLang="en-US"/>
              <a:t>사용자가 </a:t>
            </a:r>
            <a:r>
              <a:rPr lang="en-US" altLang="ko-KR"/>
              <a:t>SQL </a:t>
            </a:r>
            <a:r>
              <a:rPr lang="ko-KR" altLang="en-US"/>
              <a:t>쿼리를 작성하면 이것을 자동으로 맵리듀스 작업으로 변경해서 클러스터에서 실행</a:t>
            </a:r>
          </a:p>
          <a:p>
            <a:r>
              <a:rPr lang="ko-KR" altLang="en-US"/>
              <a:t> 기본 구성과 특징</a:t>
            </a:r>
          </a:p>
          <a:p>
            <a:pPr lvl="1"/>
            <a:r>
              <a:rPr lang="ko-KR" altLang="en-US"/>
              <a:t>실행 부분 </a:t>
            </a:r>
            <a:r>
              <a:rPr lang="en-US" altLang="ko-KR"/>
              <a:t>: </a:t>
            </a:r>
            <a:r>
              <a:rPr lang="ko-KR" altLang="en-US"/>
              <a:t>쿼리</a:t>
            </a:r>
            <a:r>
              <a:rPr lang="en-US" altLang="ko-KR"/>
              <a:t>-&gt;</a:t>
            </a:r>
            <a:r>
              <a:rPr lang="ko-KR" altLang="en-US"/>
              <a:t>맵리듀스 실행</a:t>
            </a:r>
          </a:p>
          <a:p>
            <a:pPr lvl="1"/>
            <a:r>
              <a:rPr lang="ko-KR" altLang="en-US"/>
              <a:t>메타데이터 정보 </a:t>
            </a:r>
            <a:r>
              <a:rPr lang="en-US" altLang="ko-KR"/>
              <a:t>: Mysql</a:t>
            </a:r>
            <a:r>
              <a:rPr lang="ko-KR" altLang="en-US"/>
              <a:t>과 같은 </a:t>
            </a:r>
            <a:r>
              <a:rPr lang="en-US" altLang="ko-KR"/>
              <a:t>RDBMS</a:t>
            </a:r>
            <a:r>
              <a:rPr lang="ko-KR" altLang="en-US"/>
              <a:t>에 저장</a:t>
            </a:r>
          </a:p>
          <a:p>
            <a:r>
              <a:rPr lang="ko-KR" altLang="en-US"/>
              <a:t> </a:t>
            </a:r>
            <a:r>
              <a:rPr lang="en-US" altLang="ko-KR"/>
              <a:t>Hive</a:t>
            </a:r>
            <a:r>
              <a:rPr lang="ko-KR" altLang="en-US"/>
              <a:t>와 </a:t>
            </a:r>
            <a:r>
              <a:rPr lang="en-US" altLang="ko-KR"/>
              <a:t>RDBMS</a:t>
            </a:r>
            <a:r>
              <a:rPr lang="ko-KR" altLang="en-US"/>
              <a:t>의 차이점</a:t>
            </a:r>
          </a:p>
          <a:p>
            <a:pPr lvl="1"/>
            <a:r>
              <a:rPr lang="ko-KR" altLang="en-US"/>
              <a:t>작은 데이터일 경우 응답 속도가 느림</a:t>
            </a:r>
            <a:endParaRPr lang="en-US" altLang="ko-KR"/>
          </a:p>
          <a:p>
            <a:pPr lvl="1"/>
            <a:r>
              <a:rPr lang="ko-KR" altLang="en-US"/>
              <a:t>레코드 단위의 </a:t>
            </a:r>
            <a:r>
              <a:rPr lang="en-US" altLang="ko-KR"/>
              <a:t>Insert, Update, Delete</a:t>
            </a:r>
            <a:r>
              <a:rPr lang="ko-KR" altLang="en-US"/>
              <a:t>를 지원하지 않음</a:t>
            </a:r>
            <a:endParaRPr lang="en-US" altLang="ko-KR"/>
          </a:p>
          <a:p>
            <a:pPr lvl="1"/>
            <a:r>
              <a:rPr lang="ko-KR" altLang="en-US"/>
              <a:t>트랜잭션을 지원하지 않음</a:t>
            </a:r>
            <a:endParaRPr lang="en-US" altLang="ko-KR"/>
          </a:p>
          <a:p>
            <a:pPr lvl="1"/>
            <a:r>
              <a:rPr lang="ko-KR" altLang="en-US"/>
              <a:t>통계정보를 바로 확인할 수 없음</a:t>
            </a:r>
            <a:endParaRPr lang="en-US" altLang="ko-KR"/>
          </a:p>
          <a:p>
            <a:pPr lvl="1"/>
            <a:r>
              <a:rPr lang="ko-KR" altLang="en-US"/>
              <a:t>입력값 오류도 바로 확인할 수 없음</a:t>
            </a:r>
            <a:endParaRPr lang="en-US" altLang="ko-KR"/>
          </a:p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3AFE65-084E-417C-B156-C0089AD6E88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36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99AA1-3A39-42A0-985F-7D3787F1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Hive</a:t>
            </a:r>
            <a:r>
              <a:rPr lang="ko-KR" altLang="en-US"/>
              <a:t>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A61E8-C933-4E0A-91C6-1026991FA4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AB276-DB51-4ED9-9BEB-421BEBE69F2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DW</a:t>
            </a:r>
            <a:r>
              <a:rPr lang="ko-KR" altLang="en-US"/>
              <a:t>에서의 </a:t>
            </a:r>
            <a:r>
              <a:rPr lang="en-US" altLang="ko-KR"/>
              <a:t>Hive </a:t>
            </a:r>
            <a:r>
              <a:rPr lang="ko-KR" altLang="en-US"/>
              <a:t>역할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F19989-1A01-4792-AB90-E56F81DD8AA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6F9BCBA-6E83-4A27-9F5C-F5BEE0BF4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" t="15401" r="3412"/>
          <a:stretch>
            <a:fillRect/>
          </a:stretch>
        </p:blipFill>
        <p:spPr bwMode="auto">
          <a:xfrm>
            <a:off x="1440053" y="1881187"/>
            <a:ext cx="907415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586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08EDB-CC6D-4495-98EC-FAD27895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ec2</a:t>
            </a:r>
            <a:r>
              <a:rPr lang="ko-KR" altLang="en-US"/>
              <a:t>에서 새로운 계정으로 로그인하기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6D7C5F-1610-4915-B7FC-4F1172C3BA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064BD8-BC3C-424F-8A8B-FCB2F71A8D2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ssh </a:t>
            </a:r>
            <a:r>
              <a:rPr lang="ko-KR" altLang="en-US"/>
              <a:t>폴더 안에 </a:t>
            </a:r>
            <a:r>
              <a:rPr lang="en-US" altLang="ko-KR"/>
              <a:t>id_rsa </a:t>
            </a:r>
            <a:r>
              <a:rPr lang="ko-KR" altLang="en-US"/>
              <a:t>파일을 확인 </a:t>
            </a:r>
            <a:endParaRPr lang="en-US" altLang="ko-KR"/>
          </a:p>
          <a:p>
            <a:pPr lvl="1"/>
            <a:r>
              <a:rPr lang="en-US" altLang="ko-KR"/>
              <a:t>[hadoop@namenode .ssh]$ cat ~/.ssh/id_rsa</a:t>
            </a:r>
          </a:p>
          <a:p>
            <a:pPr lvl="1"/>
            <a:r>
              <a:rPr lang="en-US" altLang="ko-KR"/>
              <a:t>-----BEGIN OPENSSH PRIVATE KEY-----</a:t>
            </a:r>
          </a:p>
          <a:p>
            <a:pPr marL="457200" lvl="1" indent="0">
              <a:buNone/>
            </a:pPr>
            <a:r>
              <a:rPr lang="en-US" altLang="ko-KR"/>
              <a:t>     b3BlbnNzaC1rZXktdjEAAAAABG5vbmUAAAAEbm9uZQAAAAAAAAABAAABlwAAAAdzc2gtcn</a:t>
            </a:r>
          </a:p>
          <a:p>
            <a:pPr marL="457200" lvl="1" indent="0">
              <a:buNone/>
            </a:pPr>
            <a:r>
              <a:rPr lang="en-US" altLang="ko-KR"/>
              <a:t>      .......</a:t>
            </a:r>
          </a:p>
          <a:p>
            <a:pPr marL="457200" lvl="1" indent="0">
              <a:buNone/>
            </a:pPr>
            <a:r>
              <a:rPr lang="en-US" altLang="ko-KR"/>
              <a:t>     YiUIFtp/FXJoftAAAADWhhZG9vcEBjbGllbnQBAgMEBQ==</a:t>
            </a:r>
          </a:p>
          <a:p>
            <a:pPr marL="457200" lvl="1" indent="0">
              <a:buNone/>
            </a:pPr>
            <a:r>
              <a:rPr lang="en-US" altLang="ko-KR"/>
              <a:t>     ----END OPENSSH PRIVATE KEY-----</a:t>
            </a:r>
          </a:p>
          <a:p>
            <a:pPr indent="-285750"/>
            <a:r>
              <a:rPr lang="ko-KR" altLang="en-US"/>
              <a:t>내용 복사하고 메모장에 붙여넣기</a:t>
            </a:r>
            <a:endParaRPr lang="en-US" altLang="ko-KR"/>
          </a:p>
          <a:p>
            <a:pPr lvl="1"/>
            <a:r>
              <a:rPr lang="ko-KR" altLang="en-US"/>
              <a:t>파일명을 </a:t>
            </a:r>
            <a:r>
              <a:rPr lang="en-US" altLang="ko-KR"/>
              <a:t>pem </a:t>
            </a:r>
            <a:r>
              <a:rPr lang="ko-KR" altLang="en-US"/>
              <a:t>파일로 저장 </a:t>
            </a:r>
            <a:endParaRPr lang="en-US" altLang="ko-KR"/>
          </a:p>
          <a:p>
            <a:pPr lvl="2"/>
            <a:r>
              <a:rPr lang="ko-KR" altLang="en-US"/>
              <a:t>형식을 기본의 </a:t>
            </a:r>
            <a:r>
              <a:rPr lang="en-US" altLang="ko-KR"/>
              <a:t>pem</a:t>
            </a:r>
            <a:r>
              <a:rPr lang="ko-KR" altLang="en-US"/>
              <a:t>파일과 완전 동일하게 해야함</a:t>
            </a:r>
            <a:endParaRPr lang="en-US" altLang="ko-KR"/>
          </a:p>
          <a:p>
            <a:r>
              <a:rPr lang="en-US" altLang="ko-KR"/>
              <a:t>puttygen</a:t>
            </a:r>
            <a:r>
              <a:rPr lang="ko-KR" altLang="en-US"/>
              <a:t>으로 </a:t>
            </a:r>
            <a:r>
              <a:rPr lang="en-US" altLang="ko-KR"/>
              <a:t>ppk</a:t>
            </a:r>
            <a:r>
              <a:rPr lang="ko-KR" altLang="en-US"/>
              <a:t>로 변환 </a:t>
            </a:r>
            <a:endParaRPr lang="en-US" altLang="ko-KR"/>
          </a:p>
          <a:p>
            <a:r>
              <a:rPr lang="en-US" altLang="ko-KR"/>
              <a:t>putty</a:t>
            </a:r>
            <a:r>
              <a:rPr lang="ko-KR" altLang="en-US"/>
              <a:t>에서 </a:t>
            </a:r>
            <a:r>
              <a:rPr lang="en-US" altLang="ko-KR"/>
              <a:t>hadoop </a:t>
            </a:r>
            <a:r>
              <a:rPr lang="ko-KR" altLang="en-US"/>
              <a:t>계정으로 로그인 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DCA4DB-EE83-4E3C-87FF-D6C8312559F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41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4D7B1-3717-4D13-913B-001834EA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하둡 에코시스템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9034C3-756D-4FC4-A2EE-12BDFE189D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F4199-D48A-4F05-9B77-03E77FA4911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하둡에코시스템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EE9AED-C3FC-4DAB-B264-497B7BC1F3B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88A12AA-851E-4A02-9DE2-74617C8CD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013" y="1178300"/>
            <a:ext cx="7292230" cy="5221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12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1E34B-5DBF-485C-89B8-563006AF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리소스 관리자와 스케줄러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0DBFCB-14ED-4E95-AFC3-9822D0E6AC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F52C4-CCD1-48B2-BF7E-19ACC2A9CF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YARN(Yet Another Resource Negotiator)</a:t>
            </a:r>
          </a:p>
          <a:p>
            <a:pPr lvl="1"/>
            <a:r>
              <a:rPr lang="ko-KR" altLang="en-US"/>
              <a:t>하둡의 클러스터 관리 시스템</a:t>
            </a:r>
            <a:endParaRPr lang="en-US" altLang="ko-KR"/>
          </a:p>
          <a:p>
            <a:pPr lvl="1"/>
            <a:r>
              <a:rPr lang="ko-KR" altLang="en-US"/>
              <a:t>가장 효율적인 방법으로 계산 리소스를 할당하고 사용자 애플리케이션을 스케줄링 하는 시스템 </a:t>
            </a:r>
            <a:endParaRPr lang="en-US" altLang="ko-KR"/>
          </a:p>
          <a:p>
            <a:pPr lvl="1"/>
            <a:r>
              <a:rPr lang="ko-KR" altLang="en-US"/>
              <a:t>스케줄링과 리소스 관리로 데이터 지역성을 극대화하고 계산량이 많은 애플리케이션이 리소스를 독점하지 않게 제어 </a:t>
            </a:r>
            <a:endParaRPr lang="en-US" altLang="ko-KR"/>
          </a:p>
          <a:p>
            <a:pPr lvl="1"/>
            <a:r>
              <a:rPr lang="ko-KR" altLang="en-US"/>
              <a:t>교체 가능한 스케줄링 시스템을 지원</a:t>
            </a:r>
            <a:endParaRPr lang="en-US" altLang="ko-KR"/>
          </a:p>
          <a:p>
            <a:pPr lvl="1"/>
            <a:r>
              <a:rPr lang="ko-KR" altLang="en-US"/>
              <a:t>사용자당 리소스 제한이나 작업 대기열당 리소스 할당량 등 공용 리소스 시스템의 스케줄링에 필요한 기본적인 환경 설정을 스케줄러에 입력할 수 있음 </a:t>
            </a:r>
            <a:endParaRPr lang="en-US" altLang="ko-KR"/>
          </a:p>
          <a:p>
            <a:r>
              <a:rPr lang="ko-KR" altLang="en-US"/>
              <a:t>구성</a:t>
            </a:r>
            <a:endParaRPr lang="en-US" altLang="ko-KR"/>
          </a:p>
          <a:p>
            <a:pPr lvl="1"/>
            <a:r>
              <a:rPr lang="en-US" altLang="ko-KR"/>
              <a:t>Resource Manager</a:t>
            </a:r>
            <a:r>
              <a:rPr lang="ko-KR" altLang="en-US"/>
              <a:t>라고 불리는 마스터 노드</a:t>
            </a:r>
            <a:endParaRPr lang="en-US" altLang="ko-KR"/>
          </a:p>
          <a:p>
            <a:pPr lvl="2"/>
            <a:r>
              <a:rPr lang="ko-KR" altLang="en-US"/>
              <a:t>클러스터 전체의 계산 리소스를 관리하고</a:t>
            </a:r>
            <a:r>
              <a:rPr lang="en-US" altLang="ko-KR"/>
              <a:t>, </a:t>
            </a:r>
            <a:r>
              <a:rPr lang="ko-KR" altLang="en-US"/>
              <a:t>클라이언트가 요구한 리소스를 </a:t>
            </a:r>
            <a:r>
              <a:rPr lang="en-US" altLang="ko-KR"/>
              <a:t>NodeManager</a:t>
            </a:r>
            <a:r>
              <a:rPr lang="ko-KR" altLang="en-US"/>
              <a:t>로부터 확보하도록 스케줄링함</a:t>
            </a:r>
            <a:endParaRPr lang="en-US" altLang="ko-KR"/>
          </a:p>
          <a:p>
            <a:pPr lvl="2"/>
            <a:r>
              <a:rPr lang="ko-KR" altLang="en-US"/>
              <a:t>요청된 이그제큐터 개수와 </a:t>
            </a:r>
            <a:r>
              <a:rPr lang="en-US" altLang="ko-KR"/>
              <a:t>cpu </a:t>
            </a:r>
            <a:r>
              <a:rPr lang="ko-KR" altLang="en-US"/>
              <a:t>코어의 수</a:t>
            </a:r>
            <a:r>
              <a:rPr lang="en-US" altLang="ko-KR"/>
              <a:t>, </a:t>
            </a:r>
            <a:r>
              <a:rPr lang="ko-KR" altLang="en-US"/>
              <a:t>메모리 양에 따라 이그제큐터를 하나 이상의 </a:t>
            </a:r>
            <a:r>
              <a:rPr lang="en-US" altLang="ko-KR"/>
              <a:t>NodeManager</a:t>
            </a:r>
            <a:r>
              <a:rPr lang="ko-KR" altLang="en-US"/>
              <a:t>로부터 확보하는 역할을 담당</a:t>
            </a:r>
            <a:endParaRPr lang="en-US" altLang="ko-KR"/>
          </a:p>
          <a:p>
            <a:pPr lvl="1"/>
            <a:r>
              <a:rPr lang="en-US" altLang="ko-KR"/>
              <a:t>NodeManager</a:t>
            </a:r>
            <a:r>
              <a:rPr lang="ko-KR" altLang="en-US"/>
              <a:t>라고 하는 여러 개의 워커 노드</a:t>
            </a:r>
            <a:endParaRPr lang="en-US" altLang="ko-KR"/>
          </a:p>
          <a:p>
            <a:pPr lvl="2"/>
            <a:r>
              <a:rPr lang="ko-KR" altLang="en-US"/>
              <a:t>자신이 설치된 노드의 계산 리소스만을 관리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2673C8-2D09-42B0-9DCD-74D40CE3408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61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7C8E1-733D-410E-BB74-C9C839A2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리소스 관리자와 스케줄러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D037B4-E81A-454C-85E7-C1D87D233F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51D3C-0C89-4FA2-B9C3-29CC9253379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YARN</a:t>
            </a:r>
          </a:p>
          <a:p>
            <a:pPr lvl="1"/>
            <a:r>
              <a:rPr lang="ko-KR" altLang="en-US"/>
              <a:t>클러스터의 리소스를 컨테이너로 분할</a:t>
            </a:r>
            <a:endParaRPr lang="en-US" altLang="ko-KR"/>
          </a:p>
          <a:p>
            <a:pPr lvl="1"/>
            <a:r>
              <a:rPr lang="ko-KR" altLang="en-US"/>
              <a:t>컨테이너는 기본적으로 할당되는 </a:t>
            </a:r>
            <a:r>
              <a:rPr lang="en-US" altLang="ko-KR"/>
              <a:t>CPU </a:t>
            </a:r>
            <a:r>
              <a:rPr lang="ko-KR" altLang="en-US"/>
              <a:t>코어 수와 메모리 용량으로 정의되며 추가 리소스를 포함할 수도 있음</a:t>
            </a:r>
            <a:endParaRPr lang="en-US" altLang="ko-KR"/>
          </a:p>
          <a:p>
            <a:pPr lvl="1"/>
            <a:r>
              <a:rPr lang="ko-KR" altLang="en-US"/>
              <a:t>실행중인 컨테이너들을 모니터링하면서 컨테이너가 리소스의 최대 할당량을 초과하지 않게 억제 </a:t>
            </a:r>
            <a:endParaRPr lang="en-US" altLang="ko-KR"/>
          </a:p>
          <a:p>
            <a:pPr lvl="1"/>
            <a:r>
              <a:rPr lang="ko-KR" altLang="en-US"/>
              <a:t>클러스터의 리소스를 컨테이너로 관리함으로써 분산 시스템을 전체적으로 원활하게 운영하고</a:t>
            </a:r>
            <a:r>
              <a:rPr lang="en-US" altLang="ko-KR"/>
              <a:t>, </a:t>
            </a:r>
            <a:r>
              <a:rPr lang="ko-KR" altLang="en-US"/>
              <a:t>클러스터의 리소스를 다수의 애플리케이션에 공평한 방식으로 공유</a:t>
            </a:r>
            <a:endParaRPr lang="en-US" altLang="ko-KR"/>
          </a:p>
          <a:p>
            <a:pPr lvl="1"/>
            <a:r>
              <a:rPr lang="ko-KR" altLang="en-US"/>
              <a:t>컨테이너를 비공개로 설정할 수도 있고</a:t>
            </a:r>
            <a:r>
              <a:rPr lang="en-US" altLang="ko-KR"/>
              <a:t>, </a:t>
            </a:r>
            <a:r>
              <a:rPr lang="ko-KR" altLang="en-US"/>
              <a:t>사용자가 요청한 작업을 적절한 시점에 시작할 수 도 있음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491052-8C0D-4634-B688-6BD7717AE65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D1FDE3-B430-4DF8-9B58-15F7F7F5D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293" y="3644173"/>
            <a:ext cx="5956648" cy="290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1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8E87D-ABF6-43E5-A573-ACDE0BDB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분산 데이터 처리 프레임워크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FF5E9-9029-45DA-B0A1-5F50CD6FF0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82C9E6-337C-4491-9629-D4FD278832C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맵리듀스</a:t>
            </a:r>
            <a:endParaRPr lang="en-US" altLang="ko-KR"/>
          </a:p>
          <a:p>
            <a:pPr lvl="1"/>
            <a:r>
              <a:rPr lang="en-US" altLang="ko-KR"/>
              <a:t>HDFS</a:t>
            </a:r>
            <a:r>
              <a:rPr lang="ko-KR" altLang="en-US"/>
              <a:t>는 파일의 저장과 관리에 중점을 뒀다면 앞으로 살펴볼 맵리듀스는 </a:t>
            </a:r>
            <a:r>
              <a:rPr lang="en-US" altLang="ko-KR"/>
              <a:t>HDFS</a:t>
            </a:r>
            <a:r>
              <a:rPr lang="ko-KR" altLang="en-US"/>
              <a:t>에 저장된 파일에서 데이터를 추출해 가공</a:t>
            </a:r>
            <a:r>
              <a:rPr lang="en-US" altLang="ko-KR"/>
              <a:t>, </a:t>
            </a:r>
            <a:r>
              <a:rPr lang="ko-KR" altLang="en-US"/>
              <a:t>분석</a:t>
            </a:r>
            <a:r>
              <a:rPr lang="en-US" altLang="ko-KR"/>
              <a:t>, </a:t>
            </a:r>
            <a:r>
              <a:rPr lang="ko-KR" altLang="en-US"/>
              <a:t>병합해 의미 있는 결과를 도출하기 위한 일종의 프로그램이다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자바 언어를 지원하는 맵리듀스 프레임워크는 분산 환경에서 병렬 처리를 쉽게 할 수 있게 돕는다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맵리듀스에서 제공하는 몇 개의 클래스를 상속받아 규칙에 따라 코딩하면 </a:t>
            </a:r>
            <a:r>
              <a:rPr lang="en-US" altLang="ko-KR"/>
              <a:t>HDFS</a:t>
            </a:r>
            <a:r>
              <a:rPr lang="ko-KR" altLang="en-US"/>
              <a:t>에 저장된 데이터를 병렬 처리할수 있음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분산된 저장 환경에서 저장된 노드에서 실행하여 결과를 모으는 개념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2E6299-4217-4641-9351-A27FAE46E8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0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3D06A-2793-44F6-ACC8-14B44E43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분산 데이터 처리 프레임워크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0AD283-A650-47E5-ACD2-45BDB9E4F4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BCA10-DB17-438F-B712-990D8B64BDF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맵리듀스</a:t>
            </a:r>
            <a:endParaRPr lang="en-US" altLang="ko-KR"/>
          </a:p>
          <a:p>
            <a:pPr lvl="1"/>
            <a:r>
              <a:rPr lang="ko-KR" altLang="en-US"/>
              <a:t>병렬 처리 모델은 문제를 </a:t>
            </a:r>
            <a:r>
              <a:rPr lang="en-US" altLang="ko-KR"/>
              <a:t>map, shuffle, reduce </a:t>
            </a:r>
            <a:r>
              <a:rPr lang="ko-KR" altLang="en-US"/>
              <a:t>단계로 나눠 수행</a:t>
            </a:r>
            <a:endParaRPr lang="en-US" altLang="ko-KR"/>
          </a:p>
          <a:p>
            <a:pPr lvl="1"/>
            <a:r>
              <a:rPr lang="en-US" altLang="ko-KR"/>
              <a:t>map</a:t>
            </a:r>
          </a:p>
          <a:p>
            <a:pPr lvl="2"/>
            <a:r>
              <a:rPr lang="ko-KR" altLang="en-US"/>
              <a:t>입려 데이터가 클러스터에서 병렬로 처리되며 이 맵 단계를 수행하는 </a:t>
            </a:r>
            <a:r>
              <a:rPr lang="en-US" altLang="ko-KR"/>
              <a:t>mapper </a:t>
            </a:r>
            <a:r>
              <a:rPr lang="ko-KR" altLang="en-US"/>
              <a:t>함수는 원시 데이터를 </a:t>
            </a:r>
            <a:r>
              <a:rPr lang="en-US" altLang="ko-KR"/>
              <a:t>key</a:t>
            </a:r>
            <a:r>
              <a:rPr lang="ko-KR" altLang="en-US"/>
              <a:t>와 </a:t>
            </a:r>
            <a:r>
              <a:rPr lang="en-US" altLang="ko-KR"/>
              <a:t>value</a:t>
            </a:r>
            <a:r>
              <a:rPr lang="ko-KR" altLang="en-US"/>
              <a:t>의 쌍으로 변환 </a:t>
            </a:r>
            <a:endParaRPr lang="en-US" altLang="ko-KR"/>
          </a:p>
          <a:p>
            <a:pPr lvl="1"/>
            <a:r>
              <a:rPr lang="en-US" altLang="ko-KR"/>
              <a:t>shuffle</a:t>
            </a:r>
          </a:p>
          <a:p>
            <a:pPr lvl="2"/>
            <a:r>
              <a:rPr lang="ko-KR" altLang="en-US"/>
              <a:t>변환된 데이터는 키를 기준으로 정렬돼 </a:t>
            </a:r>
            <a:r>
              <a:rPr lang="en-US" altLang="ko-KR"/>
              <a:t>bucket</a:t>
            </a:r>
            <a:r>
              <a:rPr lang="ko-KR" altLang="en-US"/>
              <a:t>으로 셔플링된다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reduce</a:t>
            </a:r>
          </a:p>
          <a:p>
            <a:pPr lvl="2"/>
            <a:r>
              <a:rPr lang="ko-KR" altLang="en-US"/>
              <a:t>모든 키의 값을 처리하며 결과를 </a:t>
            </a:r>
            <a:r>
              <a:rPr lang="en-US" altLang="ko-KR"/>
              <a:t>HDFS</a:t>
            </a:r>
            <a:r>
              <a:rPr lang="ko-KR" altLang="en-US"/>
              <a:t>나 다른 영구 저장소에 저장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629AFF-1F85-432F-AF16-9746D4D9BA0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55F660-355E-43A5-8D06-220921B9B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4017111"/>
            <a:ext cx="6144482" cy="24768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B4C64E-5C1C-41A7-B3E2-616C25092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1" r="5471"/>
          <a:stretch/>
        </p:blipFill>
        <p:spPr>
          <a:xfrm>
            <a:off x="6461228" y="4025500"/>
            <a:ext cx="5536734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7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5B0CA-95CE-45F3-85D5-F27AED7D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아파치 스쿱</a:t>
            </a:r>
            <a:r>
              <a:rPr lang="en-US" altLang="ko-KR"/>
              <a:t>(Sqoop)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9FE76-4461-445B-BB10-3D5000C9EC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A07522-428C-42C2-8F31-6C7738D1AAC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아파치 스쿱</a:t>
            </a:r>
            <a:endParaRPr lang="en-US" altLang="ko-KR"/>
          </a:p>
          <a:p>
            <a:pPr lvl="1"/>
            <a:r>
              <a:rPr lang="ko-KR" altLang="en-US"/>
              <a:t>하둡과 정형</a:t>
            </a:r>
            <a:r>
              <a:rPr lang="en-US" altLang="ko-KR"/>
              <a:t>(structed) </a:t>
            </a:r>
            <a:r>
              <a:rPr lang="ko-KR" altLang="en-US"/>
              <a:t>데이터베이스간의 효율적인 대용량 벌크 데이터 전송을 지원하는 도구 </a:t>
            </a:r>
            <a:endParaRPr lang="en-US" altLang="ko-KR"/>
          </a:p>
          <a:p>
            <a:pPr lvl="1"/>
            <a:r>
              <a:rPr lang="ko-KR" altLang="en-US"/>
              <a:t>외부 시스템의 데이터를 </a:t>
            </a:r>
            <a:r>
              <a:rPr lang="en-US" altLang="ko-KR"/>
              <a:t>HDFS</a:t>
            </a:r>
            <a:r>
              <a:rPr lang="ko-KR" altLang="en-US"/>
              <a:t>로 가져와 하이브나 </a:t>
            </a:r>
            <a:r>
              <a:rPr lang="en-US" altLang="ko-KR"/>
              <a:t>HBase </a:t>
            </a:r>
            <a:r>
              <a:rPr lang="ko-KR" altLang="en-US"/>
              <a:t>테이블에 삽입 할 수 있음 </a:t>
            </a:r>
            <a:endParaRPr lang="en-US" altLang="ko-KR"/>
          </a:p>
          <a:p>
            <a:pPr lvl="1"/>
            <a:r>
              <a:rPr lang="ko-KR" altLang="en-US"/>
              <a:t>새로운 유형의 외부 데이터 소스를 연동할 수 도 있음 </a:t>
            </a:r>
            <a:endParaRPr lang="en-US" altLang="ko-KR"/>
          </a:p>
          <a:p>
            <a:pPr lvl="2"/>
            <a:r>
              <a:rPr lang="en-US" altLang="ko-KR"/>
              <a:t>MySql, PostgreSQL, Oracle, SQL Server, DB2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FD4640-3C87-460E-993B-C32022C9262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7087F-F475-4B5A-A3E4-DDE6B453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아파치 플럼</a:t>
            </a:r>
            <a:r>
              <a:rPr lang="en-US" altLang="ko-KR"/>
              <a:t>(Flume)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E59D3F-C974-45F6-929D-3B556FF209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4DC192-7FD6-4873-A9DF-FAAB8B280CB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아파치 플럼</a:t>
            </a:r>
            <a:endParaRPr lang="en-US" altLang="ko-KR"/>
          </a:p>
          <a:p>
            <a:pPr lvl="1"/>
            <a:r>
              <a:rPr lang="ko-KR" altLang="en-US"/>
              <a:t>서버에서 생성되는 대용량 로그 데이터를 효율적으로 수집해 </a:t>
            </a:r>
            <a:r>
              <a:rPr lang="en-US" altLang="ko-KR"/>
              <a:t>HDFS</a:t>
            </a:r>
            <a:r>
              <a:rPr lang="ko-KR" altLang="en-US"/>
              <a:t>로 전송하는 안정적인 분산 서비스 </a:t>
            </a:r>
            <a:endParaRPr lang="en-US" altLang="ko-KR"/>
          </a:p>
          <a:p>
            <a:pPr lvl="1"/>
            <a:r>
              <a:rPr lang="ko-KR" altLang="en-US"/>
              <a:t>단순하고 유연한 아키텍처는 소스</a:t>
            </a:r>
            <a:r>
              <a:rPr lang="en-US" altLang="ko-KR"/>
              <a:t>(source)</a:t>
            </a:r>
            <a:r>
              <a:rPr lang="ko-KR" altLang="en-US"/>
              <a:t>에서 저장소</a:t>
            </a:r>
            <a:r>
              <a:rPr lang="en-US" altLang="ko-KR"/>
              <a:t>(sink)</a:t>
            </a:r>
            <a:r>
              <a:rPr lang="ko-KR" altLang="en-US"/>
              <a:t>로 데이터를 보내는 역할을 하는 에이전로 구성 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플럼 사용</a:t>
            </a:r>
            <a:endParaRPr lang="en-US" altLang="ko-KR"/>
          </a:p>
          <a:p>
            <a:pPr lvl="1"/>
            <a:r>
              <a:rPr lang="ko-KR" altLang="en-US"/>
              <a:t>플럼 에이전트가 최소 두 개 필요</a:t>
            </a:r>
            <a:r>
              <a:rPr lang="en-US" altLang="ko-KR"/>
              <a:t>(</a:t>
            </a:r>
            <a:r>
              <a:rPr lang="ko-KR" altLang="en-US"/>
              <a:t>소스에 하나</a:t>
            </a:r>
            <a:r>
              <a:rPr lang="en-US" altLang="ko-KR"/>
              <a:t>, </a:t>
            </a:r>
            <a:r>
              <a:rPr lang="ko-KR" altLang="en-US"/>
              <a:t>저장소에 하나</a:t>
            </a:r>
            <a:r>
              <a:rPr lang="en-US" altLang="ko-KR"/>
              <a:t>) </a:t>
            </a:r>
          </a:p>
          <a:p>
            <a:pPr lvl="1"/>
            <a:r>
              <a:rPr lang="ko-KR" altLang="en-US"/>
              <a:t>여러 소스에서 데이터를 수집할 수 있으며 여러 플럼 에이전트를 파이프라인으로 구성할 수도 있음 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아파치 우지</a:t>
            </a:r>
            <a:r>
              <a:rPr lang="en-US" altLang="ko-KR"/>
              <a:t>(Oozie)</a:t>
            </a:r>
            <a:r>
              <a:rPr lang="ko-KR" altLang="en-US"/>
              <a:t>와 팔콘</a:t>
            </a:r>
            <a:r>
              <a:rPr lang="en-US" altLang="ko-KR"/>
              <a:t>(Falcon)</a:t>
            </a:r>
          </a:p>
          <a:p>
            <a:pPr lvl="1"/>
            <a:r>
              <a:rPr lang="ko-KR" altLang="en-US"/>
              <a:t>데이터 이동</a:t>
            </a:r>
            <a:r>
              <a:rPr lang="en-US" altLang="ko-KR"/>
              <a:t>, </a:t>
            </a:r>
            <a:r>
              <a:rPr lang="ko-KR" altLang="en-US"/>
              <a:t>데이터 파이프라인 조정</a:t>
            </a:r>
            <a:r>
              <a:rPr lang="en-US" altLang="ko-KR"/>
              <a:t>, </a:t>
            </a:r>
            <a:r>
              <a:rPr lang="ko-KR" altLang="en-US"/>
              <a:t>데이터 생명 주기 관리</a:t>
            </a:r>
            <a:r>
              <a:rPr lang="en-US" altLang="ko-KR"/>
              <a:t>, </a:t>
            </a:r>
            <a:r>
              <a:rPr lang="ko-KR" altLang="en-US"/>
              <a:t>데이터 검색에 이르는 다양한 단계의 관리 기능을 제공 </a:t>
            </a:r>
            <a:endParaRPr lang="en-US" altLang="ko-KR"/>
          </a:p>
          <a:p>
            <a:pPr lvl="1"/>
            <a:r>
              <a:rPr lang="ko-KR" altLang="en-US"/>
              <a:t>팔콘은 데이터의 최종 소비자가 하둡 클러스터에 저장된 데이터와 이 데이터를 처리하고 관리하는 작업을 빠르게 파악할 수 있는 데이터 관제</a:t>
            </a:r>
            <a:r>
              <a:rPr lang="en-US" altLang="ko-KR"/>
              <a:t>(governance) </a:t>
            </a:r>
            <a:r>
              <a:rPr lang="ko-KR" altLang="en-US"/>
              <a:t>기능을 제공 </a:t>
            </a:r>
            <a:endParaRPr lang="en-US" altLang="ko-KR"/>
          </a:p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050C90-F31C-4F88-8289-5C8931F962F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82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491F6736CCDE14FB2127ACEC0212CCE" ma:contentTypeVersion="11" ma:contentTypeDescription="새 문서를 만듭니다." ma:contentTypeScope="" ma:versionID="0f8e40375d9e89fb82cfa1ee0aa023c7">
  <xsd:schema xmlns:xsd="http://www.w3.org/2001/XMLSchema" xmlns:xs="http://www.w3.org/2001/XMLSchema" xmlns:p="http://schemas.microsoft.com/office/2006/metadata/properties" xmlns:ns3="fd2b4c70-c557-42d1-9d7b-5eddcc476e57" xmlns:ns4="2bb8fc2b-c437-4774-83ce-d1793335d948" targetNamespace="http://schemas.microsoft.com/office/2006/metadata/properties" ma:root="true" ma:fieldsID="730aa97f661975d11d4ef14ce8e9b528" ns3:_="" ns4:_="">
    <xsd:import namespace="fd2b4c70-c557-42d1-9d7b-5eddcc476e57"/>
    <xsd:import namespace="2bb8fc2b-c437-4774-83ce-d1793335d94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2b4c70-c557-42d1-9d7b-5eddcc476e5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b8fc2b-c437-4774-83ce-d1793335d9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FFF2D2-4E2F-4977-9A84-AB4AEE5FD259}">
  <ds:schemaRefs>
    <ds:schemaRef ds:uri="2bb8fc2b-c437-4774-83ce-d1793335d948"/>
    <ds:schemaRef ds:uri="fd2b4c70-c557-42d1-9d7b-5eddcc476e5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DC5945F-3D19-4080-A727-D22507BF6FB1}">
  <ds:schemaRefs>
    <ds:schemaRef ds:uri="2bb8fc2b-c437-4774-83ce-d1793335d948"/>
    <ds:schemaRef ds:uri="fd2b4c70-c557-42d1-9d7b-5eddcc476e5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06AB41F-ECA9-49E0-BF75-1770809886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30842</TotalTime>
  <Words>2117</Words>
  <Application>Microsoft Office PowerPoint</Application>
  <PresentationFormat>와이드스크린</PresentationFormat>
  <Paragraphs>320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Hadoop</vt:lpstr>
      <vt:lpstr>하둡이란 무엇인가?</vt:lpstr>
      <vt:lpstr>하둡 에코시스템</vt:lpstr>
      <vt:lpstr>리소스 관리자와 스케줄러</vt:lpstr>
      <vt:lpstr>리소스 관리자와 스케줄러</vt:lpstr>
      <vt:lpstr>분산 데이터 처리 프레임워크</vt:lpstr>
      <vt:lpstr>분산 데이터 처리 프레임워크</vt:lpstr>
      <vt:lpstr>아파치 스쿱(Sqoop)</vt:lpstr>
      <vt:lpstr>아파치 플럼(Flume)</vt:lpstr>
      <vt:lpstr>아파치 하이브(Hive)</vt:lpstr>
      <vt:lpstr>아파치 피그(Pig)</vt:lpstr>
      <vt:lpstr>분산 파일 시스템</vt:lpstr>
      <vt:lpstr>NameNode, DataNode</vt:lpstr>
      <vt:lpstr>분산 파일 시스템</vt:lpstr>
      <vt:lpstr>하둡 설정</vt:lpstr>
      <vt:lpstr>Hadoop </vt:lpstr>
      <vt:lpstr>aws에서 하둡 설치하기 </vt:lpstr>
      <vt:lpstr>EC2 하둡 설정하기</vt:lpstr>
      <vt:lpstr>하둡 실행 순서 및 jps 확인</vt:lpstr>
      <vt:lpstr>하둡 설치 후 접속 사이트</vt:lpstr>
      <vt:lpstr>mapreduce 예제</vt:lpstr>
      <vt:lpstr>hdfs 명령어 정리</vt:lpstr>
      <vt:lpstr>hdfs 명령어 정리</vt:lpstr>
      <vt:lpstr>Hive 개요</vt:lpstr>
      <vt:lpstr>Hive 개요</vt:lpstr>
      <vt:lpstr>ec2에서 새로운 계정으로 로그인하기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David Oh</dc:creator>
  <cp:lastModifiedBy>서찬웅</cp:lastModifiedBy>
  <cp:revision>513</cp:revision>
  <cp:lastPrinted>2018-04-20T06:27:33Z</cp:lastPrinted>
  <dcterms:created xsi:type="dcterms:W3CDTF">2018-01-29T01:36:27Z</dcterms:created>
  <dcterms:modified xsi:type="dcterms:W3CDTF">2020-10-13T00:39:13Z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0x010100E491F6736CCDE14FB2127ACEC0212CCE</vt:lpwstr>
  </property>
</Properties>
</file>