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77" r:id="rId2"/>
    <p:sldId id="271" r:id="rId3"/>
    <p:sldId id="424" r:id="rId4"/>
    <p:sldId id="425" r:id="rId5"/>
    <p:sldId id="258" r:id="rId6"/>
    <p:sldId id="282" r:id="rId7"/>
    <p:sldId id="422" r:id="rId8"/>
    <p:sldId id="423" r:id="rId9"/>
    <p:sldId id="426" r:id="rId10"/>
    <p:sldId id="437" r:id="rId11"/>
    <p:sldId id="439" r:id="rId12"/>
    <p:sldId id="410" r:id="rId13"/>
    <p:sldId id="438" r:id="rId14"/>
    <p:sldId id="411" r:id="rId15"/>
    <p:sldId id="306" r:id="rId16"/>
    <p:sldId id="412" r:id="rId17"/>
    <p:sldId id="305" r:id="rId18"/>
    <p:sldId id="416" r:id="rId19"/>
    <p:sldId id="417" r:id="rId20"/>
    <p:sldId id="419" r:id="rId21"/>
    <p:sldId id="418" r:id="rId22"/>
    <p:sldId id="420" r:id="rId23"/>
    <p:sldId id="427" r:id="rId24"/>
    <p:sldId id="413" r:id="rId25"/>
    <p:sldId id="428" r:id="rId26"/>
    <p:sldId id="421" r:id="rId27"/>
    <p:sldId id="429" r:id="rId28"/>
    <p:sldId id="431" r:id="rId29"/>
    <p:sldId id="430" r:id="rId30"/>
    <p:sldId id="432" r:id="rId31"/>
    <p:sldId id="433" r:id="rId32"/>
    <p:sldId id="414" r:id="rId33"/>
    <p:sldId id="415" r:id="rId34"/>
    <p:sldId id="434" r:id="rId35"/>
    <p:sldId id="435" r:id="rId36"/>
    <p:sldId id="436" r:id="rId37"/>
    <p:sldId id="29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14865"/>
    <a:srgbClr val="6ED0D0"/>
    <a:srgbClr val="610303"/>
    <a:srgbClr val="31C2DF"/>
    <a:srgbClr val="82B0CC"/>
    <a:srgbClr val="4D8FB7"/>
    <a:srgbClr val="666666"/>
    <a:srgbClr val="8E8E8E"/>
    <a:srgbClr val="E2E9E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2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-764" y="-60"/>
      </p:cViewPr>
      <p:guideLst>
        <p:guide orient="horz" pos="2172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B1FE-9661-484F-A3F4-A28076CBD086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CB6D9-8422-47B9-A6AD-378C452C6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63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94596-52AC-4318-B972-688F35562B6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CB6D9-8422-47B9-A6AD-378C452C655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0FBE-D378-4AC7-9844-FE416A5B8B57}" type="datetimeFigureOut">
              <a:rPr lang="zh-CN" altLang="en-US" smtClean="0"/>
              <a:pPr/>
              <a:t>2018/5/23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C1C49-4F1C-4FE7-A102-521248C79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00292" y="2510757"/>
            <a:ext cx="9655728" cy="923330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G19-</a:t>
            </a:r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翻转课堂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74683" y="3796677"/>
            <a:ext cx="6400798" cy="73975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软件可靠性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4399256" y="4868443"/>
            <a:ext cx="26816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组长：李梦雷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sym typeface="Arial" panose="020B0604020202020204"/>
              </a:rPr>
              <a:t>组员：黄依伦，李逸欢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675005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203396" y="5057807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rot="4499273">
            <a:off x="1511166" y="231006"/>
            <a:ext cx="1607419" cy="1385706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99" name="等腰三角形 198"/>
          <p:cNvSpPr/>
          <p:nvPr/>
        </p:nvSpPr>
        <p:spPr>
          <a:xfrm rot="18665383">
            <a:off x="10422453" y="4319379"/>
            <a:ext cx="1463240" cy="126141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0" name="等腰三角形 199"/>
          <p:cNvSpPr/>
          <p:nvPr/>
        </p:nvSpPr>
        <p:spPr>
          <a:xfrm rot="961450">
            <a:off x="11233554" y="6038168"/>
            <a:ext cx="798333" cy="688218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01" name="等腰三角形 200"/>
          <p:cNvSpPr/>
          <p:nvPr/>
        </p:nvSpPr>
        <p:spPr>
          <a:xfrm rot="7947741">
            <a:off x="400932" y="1199831"/>
            <a:ext cx="1209165" cy="1042384"/>
          </a:xfrm>
          <a:prstGeom prst="triangl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bldLvl="0" animBg="1"/>
      <p:bldP spid="22" grpId="0"/>
      <p:bldP spid="2" grpId="0" animBg="1"/>
      <p:bldP spid="199" grpId="0" animBg="1"/>
      <p:bldP spid="200" grpId="0" animBg="1"/>
      <p:bldP spid="20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5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87950" y="1437944"/>
            <a:ext cx="65399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314865"/>
                </a:solidFill>
              </a:rPr>
              <a:t>问题：</a:t>
            </a:r>
            <a:endParaRPr lang="en-US" altLang="zh-CN" sz="2800" b="1" dirty="0" smtClean="0">
              <a:solidFill>
                <a:srgbClr val="314865"/>
              </a:solidFill>
            </a:endParaRPr>
          </a:p>
          <a:p>
            <a:r>
              <a:rPr lang="en-US" altLang="zh-CN" b="1" dirty="0" smtClean="0">
                <a:solidFill>
                  <a:srgbClr val="314865"/>
                </a:solidFill>
              </a:rPr>
              <a:t>	</a:t>
            </a:r>
          </a:p>
          <a:p>
            <a:r>
              <a:rPr lang="en-US" altLang="zh-CN" b="1" dirty="0" smtClean="0">
                <a:solidFill>
                  <a:srgbClr val="314865"/>
                </a:solidFill>
              </a:rPr>
              <a:t>	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 smtClean="0">
                <a:solidFill>
                  <a:srgbClr val="314865"/>
                </a:solidFill>
              </a:rPr>
              <a:t>	</a:t>
            </a:r>
            <a:r>
              <a:rPr lang="en-US" altLang="zh-CN" b="1" dirty="0" smtClean="0">
                <a:solidFill>
                  <a:srgbClr val="314865"/>
                </a:solidFill>
              </a:rPr>
              <a:t>A</a:t>
            </a:r>
            <a:r>
              <a:rPr lang="zh-CN" altLang="en-US" b="1" dirty="0" smtClean="0">
                <a:solidFill>
                  <a:srgbClr val="314865"/>
                </a:solidFill>
              </a:rPr>
              <a:t>系统每年因故障中断十次，每次恢复平均要</a:t>
            </a:r>
            <a:r>
              <a:rPr lang="en-US" altLang="zh-CN" b="1" dirty="0" smtClean="0">
                <a:solidFill>
                  <a:srgbClr val="314865"/>
                </a:solidFill>
              </a:rPr>
              <a:t>20</a:t>
            </a:r>
            <a:r>
              <a:rPr lang="zh-CN" altLang="en-US" b="1" dirty="0" smtClean="0">
                <a:solidFill>
                  <a:srgbClr val="314865"/>
                </a:solidFill>
              </a:rPr>
              <a:t>分钟。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r>
              <a:rPr lang="en-US" altLang="zh-CN" b="1" dirty="0" smtClean="0">
                <a:solidFill>
                  <a:srgbClr val="314865"/>
                </a:solidFill>
              </a:rPr>
              <a:t>	B</a:t>
            </a:r>
            <a:r>
              <a:rPr lang="zh-CN" altLang="en-US" b="1" dirty="0" smtClean="0">
                <a:solidFill>
                  <a:srgbClr val="314865"/>
                </a:solidFill>
              </a:rPr>
              <a:t>系统每年因故障中断两次，每次需</a:t>
            </a:r>
            <a:r>
              <a:rPr lang="en-US" altLang="zh-CN" b="1" dirty="0" smtClean="0">
                <a:solidFill>
                  <a:srgbClr val="314865"/>
                </a:solidFill>
              </a:rPr>
              <a:t>5</a:t>
            </a:r>
            <a:r>
              <a:rPr lang="zh-CN" altLang="en-US" b="1" dirty="0" smtClean="0">
                <a:solidFill>
                  <a:srgbClr val="314865"/>
                </a:solidFill>
              </a:rPr>
              <a:t>小时恢复。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 smtClean="0">
                <a:solidFill>
                  <a:srgbClr val="314865"/>
                </a:solidFill>
              </a:rPr>
              <a:t>	</a:t>
            </a:r>
            <a:r>
              <a:rPr lang="zh-CN" altLang="en-US" b="1" dirty="0" smtClean="0">
                <a:solidFill>
                  <a:srgbClr val="314865"/>
                </a:solidFill>
              </a:rPr>
              <a:t>问：</a:t>
            </a:r>
            <a:r>
              <a:rPr lang="en-US" altLang="zh-CN" b="1" dirty="0" smtClean="0">
                <a:solidFill>
                  <a:srgbClr val="314865"/>
                </a:solidFill>
              </a:rPr>
              <a:t>A</a:t>
            </a:r>
            <a:r>
              <a:rPr lang="zh-CN" altLang="en-US" b="1" dirty="0" smtClean="0">
                <a:solidFill>
                  <a:srgbClr val="314865"/>
                </a:solidFill>
              </a:rPr>
              <a:t>和</a:t>
            </a:r>
            <a:r>
              <a:rPr lang="en-US" altLang="zh-CN" b="1" dirty="0" smtClean="0">
                <a:solidFill>
                  <a:srgbClr val="314865"/>
                </a:solidFill>
              </a:rPr>
              <a:t>B</a:t>
            </a:r>
            <a:r>
              <a:rPr lang="zh-CN" altLang="en-US" b="1" dirty="0" smtClean="0">
                <a:solidFill>
                  <a:srgbClr val="314865"/>
                </a:solidFill>
              </a:rPr>
              <a:t>的可靠性</a:t>
            </a:r>
            <a:r>
              <a:rPr lang="zh-CN" altLang="en-US" b="1" dirty="0" smtClean="0">
                <a:solidFill>
                  <a:srgbClr val="314865"/>
                </a:solidFill>
              </a:rPr>
              <a:t>和可用性？</a:t>
            </a:r>
            <a:endParaRPr lang="en-US" altLang="zh-CN" b="1" dirty="0" smtClean="0">
              <a:solidFill>
                <a:srgbClr val="31486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9222" y="4593096"/>
            <a:ext cx="556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 smtClean="0">
                <a:solidFill>
                  <a:srgbClr val="314865"/>
                </a:solidFill>
              </a:rPr>
              <a:t>A</a:t>
            </a:r>
            <a:r>
              <a:rPr lang="zh-CN" altLang="en-US" b="1" dirty="0" smtClean="0">
                <a:solidFill>
                  <a:srgbClr val="314865"/>
                </a:solidFill>
              </a:rPr>
              <a:t>系统可用性比</a:t>
            </a:r>
            <a:r>
              <a:rPr lang="en-US" altLang="zh-CN" b="1" dirty="0" smtClean="0">
                <a:solidFill>
                  <a:srgbClr val="314865"/>
                </a:solidFill>
              </a:rPr>
              <a:t>B</a:t>
            </a:r>
            <a:r>
              <a:rPr lang="zh-CN" altLang="en-US" b="1" dirty="0" smtClean="0">
                <a:solidFill>
                  <a:srgbClr val="314865"/>
                </a:solidFill>
              </a:rPr>
              <a:t>系统高，但是可靠性比</a:t>
            </a:r>
            <a:r>
              <a:rPr lang="en-US" altLang="zh-CN" b="1" dirty="0" smtClean="0">
                <a:solidFill>
                  <a:srgbClr val="314865"/>
                </a:solidFill>
              </a:rPr>
              <a:t>B</a:t>
            </a:r>
            <a:r>
              <a:rPr lang="zh-CN" altLang="en-US" b="1" dirty="0" smtClean="0">
                <a:solidFill>
                  <a:srgbClr val="314865"/>
                </a:solidFill>
              </a:rPr>
              <a:t>系统差。</a:t>
            </a:r>
            <a:endParaRPr lang="zh-CN" altLang="en-US" b="1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43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5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72951" y="2969569"/>
            <a:ext cx="9062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sz="3200" b="1" dirty="0" smtClean="0">
                <a:solidFill>
                  <a:srgbClr val="314865"/>
                </a:solidFill>
              </a:rPr>
              <a:t>A</a:t>
            </a:r>
            <a:r>
              <a:rPr lang="zh-CN" altLang="en-US" sz="3200" b="1" dirty="0" smtClean="0">
                <a:solidFill>
                  <a:srgbClr val="314865"/>
                </a:solidFill>
              </a:rPr>
              <a:t>系统可用性比</a:t>
            </a:r>
            <a:r>
              <a:rPr lang="en-US" altLang="zh-CN" sz="3200" b="1" dirty="0" smtClean="0">
                <a:solidFill>
                  <a:srgbClr val="314865"/>
                </a:solidFill>
              </a:rPr>
              <a:t>B</a:t>
            </a:r>
            <a:r>
              <a:rPr lang="zh-CN" altLang="en-US" sz="3200" b="1" dirty="0" smtClean="0">
                <a:solidFill>
                  <a:srgbClr val="314865"/>
                </a:solidFill>
              </a:rPr>
              <a:t>系统高，但是可靠性比</a:t>
            </a:r>
            <a:r>
              <a:rPr lang="en-US" altLang="zh-CN" sz="3200" b="1" dirty="0" smtClean="0">
                <a:solidFill>
                  <a:srgbClr val="314865"/>
                </a:solidFill>
              </a:rPr>
              <a:t>B</a:t>
            </a:r>
            <a:r>
              <a:rPr lang="zh-CN" altLang="en-US" sz="3200" b="1" dirty="0" smtClean="0">
                <a:solidFill>
                  <a:srgbClr val="314865"/>
                </a:solidFill>
              </a:rPr>
              <a:t>系统差。</a:t>
            </a:r>
            <a:endParaRPr lang="zh-CN" altLang="en-US" sz="3200" b="1" dirty="0">
              <a:solidFill>
                <a:srgbClr val="31486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2230" y="129695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314865"/>
                </a:solidFill>
              </a:rPr>
              <a:t>回答：</a:t>
            </a:r>
            <a:endParaRPr lang="zh-CN" altLang="en-US" sz="5400" b="1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43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646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如果在一段时间内，软件系统故障停机时间分别为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td1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td2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…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，正常运行时间分别为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tu1,tu2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…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，则系统的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稳态可用性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为：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其中，</a:t>
            </a:r>
            <a:r>
              <a:rPr lang="en-US" altLang="zh-CN" sz="28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Tup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=∑</a:t>
            </a:r>
            <a:r>
              <a:rPr lang="en-US" altLang="zh-CN" sz="28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tui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</a:t>
            </a:r>
            <a:r>
              <a:rPr lang="en-US" altLang="zh-CN" sz="28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Tdown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=∑</a:t>
            </a:r>
            <a:r>
              <a:rPr lang="en-US" altLang="zh-CN" sz="28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tdi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4804"/>
          <a:stretch>
            <a:fillRect/>
          </a:stretch>
        </p:blipFill>
        <p:spPr bwMode="auto">
          <a:xfrm>
            <a:off x="4765610" y="3453396"/>
            <a:ext cx="3399809" cy="1109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77301" y="1649137"/>
            <a:ext cx="98914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平均维修时间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MTTR</a:t>
            </a:r>
            <a:r>
              <a:rPr lang="zh-CN" altLang="zh-CN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是修复一个故障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平均需要的时间</a:t>
            </a:r>
            <a:r>
              <a:rPr lang="zh-CN" altLang="zh-CN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，它取决于维护人员的技术水平和对系统的熟悉程度，也和系统的可维护性有重要关系。</a:t>
            </a:r>
            <a:endParaRPr lang="en-US" altLang="zh-CN" sz="28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平均无故障时间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MTTF</a:t>
            </a:r>
            <a:r>
              <a:rPr lang="zh-CN" altLang="zh-CN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是系统按规格说明书规定成功地运行的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平均</a:t>
            </a:r>
            <a:r>
              <a:rPr lang="zh-CN" altLang="zh-CN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时间，它主要取决于系统中潜伏的错误的数目</a:t>
            </a:r>
            <a:r>
              <a:rPr lang="zh-CN" altLang="en-US" sz="28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442175" y="1250319"/>
            <a:ext cx="9408160" cy="560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如果引入系统平均无故障时间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MTTF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和平均维修时间</a:t>
            </a: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MTTR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的概念，则上式变为：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endParaRPr lang="zh-CN" altLang="en-US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6044"/>
          <a:stretch>
            <a:fillRect/>
          </a:stretch>
        </p:blipFill>
        <p:spPr bwMode="auto">
          <a:xfrm>
            <a:off x="4796033" y="3635633"/>
            <a:ext cx="4081346" cy="11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03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950230" y="1888140"/>
            <a:ext cx="5901272" cy="203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估算平均无故障时间的方法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估算平均无故障时间的方法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使用最为广泛的一个衡量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可靠性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的参数是，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MTTF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(mean time to failure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，平均无故障时间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)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，定义为随机变量、出错时间等的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"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期望值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"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。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平均无故障时间可以理解为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设备在规定的环境下，正常生产到发生下一次故障的平均时间。</a:t>
            </a: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MTTF=</a:t>
            </a:r>
            <a:r>
              <a:rPr lang="en-US" altLang="zh-CN" b="1" dirty="0" err="1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Σtti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 / </a:t>
            </a:r>
            <a:r>
              <a:rPr lang="en-US" altLang="zh-CN" b="1" dirty="0" err="1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Σri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其中： </a:t>
            </a:r>
            <a:r>
              <a:rPr lang="en-US" altLang="zh-CN" b="1" dirty="0" err="1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tti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在发生所有故障之前的工作时间</a:t>
            </a:r>
          </a:p>
          <a:p>
            <a:pPr>
              <a:lnSpc>
                <a:spcPct val="200000"/>
              </a:lnSpc>
            </a:pPr>
            <a:r>
              <a:rPr lang="en-US" altLang="zh-CN" b="1" dirty="0" err="1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ri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故障发生件数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1184832" y="1785398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717837" y="108020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2025321" y="2008076"/>
            <a:ext cx="231325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1.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符号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982547" y="225049"/>
            <a:ext cx="74085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在估算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MTTF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的过程中使用下述符号表示有关的数量：</a:t>
            </a:r>
          </a:p>
          <a:p>
            <a:pPr>
              <a:lnSpc>
                <a:spcPct val="200000"/>
              </a:lnSpc>
            </a:pP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E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测试之前程序中错误总数；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I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程序长度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机器指令总数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测试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包括调试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时间；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Ed(τ)——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在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0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至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τ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期间发现的错误数；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Ec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(τ)——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在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0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至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τ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期间改正的错误数。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982205" y="859376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6663" y="3863009"/>
            <a:ext cx="451361" cy="42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074025" y="137878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57575" y="2362640"/>
            <a:ext cx="264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基本假定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624873" y="766225"/>
            <a:ext cx="74085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(1) 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在类似的程序中，单位长度里的错误数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/I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近似为常数。美国的一些统计数字表明，通常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0.5×10-2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≤E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/I</a:t>
            </a:r>
            <a:r>
              <a:rPr lang="en-US" altLang="zh-CN" sz="1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T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≤2×10-2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(2) 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失效率正比于软件中剩余的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潜藏的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错误数，而平均无故障时间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MTTF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与剩余的错误数成反比。</a:t>
            </a:r>
          </a:p>
          <a:p>
            <a:pPr>
              <a:lnSpc>
                <a:spcPct val="200000"/>
              </a:lnSpc>
            </a:pP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338394" y="118594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1074025" y="1378780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57575" y="2362640"/>
            <a:ext cx="2649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2.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基本假定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783494" y="-120184"/>
            <a:ext cx="74085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(3) 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假设发现的每一个错误都立即正确地改正了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即调试过程没有引入新的错误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。因此，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Ec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en-US" altLang="zh-CN" sz="2400" dirty="0">
                <a:sym typeface="Arial" panose="020B0604020202020204"/>
              </a:rPr>
              <a:t> </a:t>
            </a:r>
            <a:r>
              <a:rPr lang="en-US" altLang="zh-CN" sz="2400" dirty="0" smtClean="0">
                <a:sym typeface="Arial" panose="020B0604020202020204"/>
              </a:rPr>
              <a:t>    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)=Ed(     )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剩余的错误数为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Er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      )=ET  -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Ec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     )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单位长度程序中剩余的错误数为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	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εr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      )=ET/IT  -  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Ec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      )/IT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</a:t>
            </a:r>
          </a:p>
          <a:p>
            <a:pPr>
              <a:lnSpc>
                <a:spcPct val="200000"/>
              </a:lnSpc>
            </a:pP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338394" y="118594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3529" y="2028288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692" y="2028287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193529" y="3486241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8590" y="3486241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087512" y="4950393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9622" y="4950393"/>
            <a:ext cx="381884" cy="36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799845" y="852473"/>
            <a:ext cx="2758272" cy="837788"/>
            <a:chOff x="4602145" y="211015"/>
            <a:chExt cx="2758272" cy="837788"/>
          </a:xfrm>
        </p:grpSpPr>
        <p:sp>
          <p:nvSpPr>
            <p:cNvPr id="30" name="流程图: 终止 2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1" name="流程图: 终止 30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32" name="流程图: 终止 31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434874" y="0"/>
            <a:ext cx="1343025" cy="2160396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2" name="MH_Others_1"/>
          <p:cNvSpPr txBox="1"/>
          <p:nvPr>
            <p:custDataLst>
              <p:tags r:id="rId1"/>
            </p:custDataLst>
          </p:nvPr>
        </p:nvSpPr>
        <p:spPr>
          <a:xfrm>
            <a:off x="1434874" y="0"/>
            <a:ext cx="1343025" cy="1661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目 </a:t>
            </a:r>
            <a:endParaRPr lang="en-US" altLang="zh-CN" sz="54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录</a:t>
            </a:r>
          </a:p>
        </p:txBody>
      </p:sp>
      <p:sp>
        <p:nvSpPr>
          <p:cNvPr id="12" name="MH_Others_1"/>
          <p:cNvSpPr txBox="1"/>
          <p:nvPr>
            <p:custDataLst>
              <p:tags r:id="rId2"/>
            </p:custDataLst>
          </p:nvPr>
        </p:nvSpPr>
        <p:spPr>
          <a:xfrm>
            <a:off x="1451418" y="1766523"/>
            <a:ext cx="134302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CONTENTS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898635" y="1599740"/>
            <a:ext cx="3747593" cy="70788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基本概念</a:t>
            </a:r>
          </a:p>
        </p:txBody>
      </p:sp>
      <p:sp>
        <p:nvSpPr>
          <p:cNvPr id="67" name="矩形 66"/>
          <p:cNvSpPr/>
          <p:nvPr/>
        </p:nvSpPr>
        <p:spPr>
          <a:xfrm>
            <a:off x="6850327" y="2657518"/>
            <a:ext cx="3844212" cy="132343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4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估算平均无故障时间的方法</a:t>
            </a:r>
            <a:endParaRPr lang="zh-CN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47657" y="503557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" name="组合 2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4" name="流程图: 终止 2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" name="流程图: 终止 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3" name="流程图: 终止 2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01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36086" y="3023172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11" name="组合 10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20" name="流程图: 终止 19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1" name="流程图: 终止 20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25" name="流程图: 终止 24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872741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03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45120" y="1737075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28" name="组合 27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34" name="流程图: 终止 33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5" name="流程图: 终止 34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36" name="流程图: 终止 35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33" name="文本框 13"/>
            <p:cNvSpPr txBox="1"/>
            <p:nvPr/>
          </p:nvSpPr>
          <p:spPr>
            <a:xfrm>
              <a:off x="4872741" y="1179527"/>
              <a:ext cx="698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02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898637" y="498530"/>
            <a:ext cx="3747593" cy="70788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rPr>
              <a:t>引言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4059187" y="4408946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41" name="流程图: 终止 40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2" name="流程图: 终止 41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43" name="流程图: 终止 42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40" name="文本框 25"/>
            <p:cNvSpPr txBox="1"/>
            <p:nvPr/>
          </p:nvSpPr>
          <p:spPr>
            <a:xfrm>
              <a:off x="4852090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04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889306" y="4377024"/>
            <a:ext cx="3844212" cy="70788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4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总结</a:t>
            </a:r>
            <a:endParaRPr lang="zh-CN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30280" y="5602308"/>
            <a:ext cx="3844212" cy="70788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Q&amp;A</a:t>
            </a:r>
            <a:endParaRPr lang="zh-CN" altLang="en-US" sz="4000" b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972362" y="5662642"/>
            <a:ext cx="1752950" cy="605880"/>
            <a:chOff x="4343050" y="1160643"/>
            <a:chExt cx="1752950" cy="605880"/>
          </a:xfrm>
          <a:effectLst>
            <a:outerShdw blurRad="50800" dist="50800" dir="5400000" algn="t" rotWithShape="0">
              <a:prstClr val="black">
                <a:alpha val="15000"/>
              </a:prstClr>
            </a:outerShdw>
          </a:effectLst>
        </p:grpSpPr>
        <p:grpSp>
          <p:nvGrpSpPr>
            <p:cNvPr id="47" name="组合 46"/>
            <p:cNvGrpSpPr/>
            <p:nvPr/>
          </p:nvGrpSpPr>
          <p:grpSpPr>
            <a:xfrm>
              <a:off x="4343050" y="1160643"/>
              <a:ext cx="1752950" cy="605880"/>
              <a:chOff x="4602145" y="211015"/>
              <a:chExt cx="2298560" cy="794460"/>
            </a:xfrm>
          </p:grpSpPr>
          <p:sp>
            <p:nvSpPr>
              <p:cNvPr id="49" name="流程图: 终止 48"/>
              <p:cNvSpPr/>
              <p:nvPr/>
            </p:nvSpPr>
            <p:spPr>
              <a:xfrm>
                <a:off x="5061857" y="523152"/>
                <a:ext cx="1838848" cy="482323"/>
              </a:xfrm>
              <a:prstGeom prst="flowChartTerminator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0" name="流程图: 终止 49"/>
              <p:cNvSpPr/>
              <p:nvPr/>
            </p:nvSpPr>
            <p:spPr>
              <a:xfrm>
                <a:off x="4602145" y="211015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  <p:sp>
            <p:nvSpPr>
              <p:cNvPr id="51" name="流程图: 终止 50"/>
              <p:cNvSpPr/>
              <p:nvPr/>
            </p:nvSpPr>
            <p:spPr>
              <a:xfrm>
                <a:off x="5061857" y="479326"/>
                <a:ext cx="1838848" cy="482321"/>
              </a:xfrm>
              <a:prstGeom prst="flowChartTermina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 panose="020B0604020202020204"/>
                  <a:ea typeface="微软雅黑" panose="020B0503020204020204" charset="-122"/>
                  <a:sym typeface="Arial" panose="020B0604020202020204"/>
                </a:endParaRPr>
              </a:p>
            </p:txBody>
          </p:sp>
        </p:grpSp>
        <p:sp>
          <p:nvSpPr>
            <p:cNvPr id="48" name="文本框 25"/>
            <p:cNvSpPr txBox="1"/>
            <p:nvPr/>
          </p:nvSpPr>
          <p:spPr>
            <a:xfrm>
              <a:off x="4852090" y="1179527"/>
              <a:ext cx="698643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314865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05</a:t>
              </a:r>
              <a:endParaRPr lang="zh-CN" altLang="en-US" sz="28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286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12" grpId="0"/>
      <p:bldP spid="66" grpId="0" bldLvl="0" animBg="1"/>
      <p:bldP spid="67" grpId="0" bldLvl="0" animBg="1"/>
      <p:bldP spid="37" grpId="0" bldLvl="0" animBg="1"/>
      <p:bldP spid="44" grpId="0" bldLvl="0" animBg="1"/>
      <p:bldP spid="4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915405" y="1509409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38914" y="2213350"/>
            <a:ext cx="26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估算平均无故障时间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6" name="TextBox 12"/>
          <p:cNvSpPr txBox="1"/>
          <p:nvPr/>
        </p:nvSpPr>
        <p:spPr>
          <a:xfrm>
            <a:off x="4783494" y="-120184"/>
            <a:ext cx="7408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经验表明，平均无故障时间与单位长度程序中剩余的错误数成反比，即：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123790" y="132590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1648"/>
          <a:stretch>
            <a:fillRect/>
          </a:stretch>
        </p:blipFill>
        <p:spPr bwMode="auto">
          <a:xfrm>
            <a:off x="5926687" y="2142541"/>
            <a:ext cx="5365907" cy="111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2"/>
          <p:cNvSpPr txBox="1"/>
          <p:nvPr/>
        </p:nvSpPr>
        <p:spPr>
          <a:xfrm>
            <a:off x="4783494" y="3605840"/>
            <a:ext cx="7408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其中，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K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为常数，它的值应该根据经验选取。美国的一些统计数字表明，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K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的典型值是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200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915405" y="1509409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38914" y="2213350"/>
            <a:ext cx="26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估算平均无故障时间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584775"/>
            <a:chOff x="164616" y="178180"/>
            <a:chExt cx="2942479" cy="584775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估算平均无故障时间的方法</a:t>
              </a:r>
            </a:p>
            <a:p>
              <a:pPr algn="dist"/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123790" y="132590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b="1648"/>
          <a:stretch>
            <a:fillRect/>
          </a:stretch>
        </p:blipFill>
        <p:spPr bwMode="auto">
          <a:xfrm>
            <a:off x="5712083" y="976214"/>
            <a:ext cx="5365907" cy="111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269" y="3829827"/>
            <a:ext cx="4864807" cy="138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下箭头 17"/>
          <p:cNvSpPr/>
          <p:nvPr/>
        </p:nvSpPr>
        <p:spPr>
          <a:xfrm>
            <a:off x="8117633" y="2416628"/>
            <a:ext cx="849086" cy="15022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915405" y="1509409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38914" y="2213350"/>
            <a:ext cx="26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估算错误总数的方法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368580"/>
            <a:chOff x="164616" y="178180"/>
            <a:chExt cx="2942479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估算错误总数的方法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123790" y="132590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074" y="857820"/>
            <a:ext cx="59164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植入错误法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        在测试之前由专人在程序中随机地植入一些错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误，测试之后，根据测试小组发现的错误中原有的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和植入的两种错误的比例，来估计程序中原有错误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的总数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ET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4"/>
          <p:cNvSpPr/>
          <p:nvPr/>
        </p:nvSpPr>
        <p:spPr>
          <a:xfrm>
            <a:off x="569012" y="2055986"/>
            <a:ext cx="3055428" cy="1678675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1" name="Rectangle 5"/>
          <p:cNvSpPr/>
          <p:nvPr/>
        </p:nvSpPr>
        <p:spPr>
          <a:xfrm>
            <a:off x="915405" y="1509409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82" name="TextBox 6"/>
          <p:cNvSpPr txBox="1"/>
          <p:nvPr/>
        </p:nvSpPr>
        <p:spPr>
          <a:xfrm>
            <a:off x="1138914" y="2213350"/>
            <a:ext cx="26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3.</a:t>
            </a:r>
            <a:r>
              <a:rPr lang="zh-CN" altLang="en-US" sz="3600" b="1" dirty="0" smtClean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估算错误总数的方法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64616" y="178180"/>
            <a:ext cx="2942479" cy="368580"/>
            <a:chOff x="164616" y="178180"/>
            <a:chExt cx="2942479" cy="368580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5197" y="178180"/>
              <a:ext cx="27218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rgbClr val="314865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估算错误总数的方法</a:t>
              </a:r>
              <a:endParaRPr lang="zh-CN" altLang="en-US" sz="16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6" name="Rectangle 5"/>
          <p:cNvSpPr/>
          <p:nvPr/>
        </p:nvSpPr>
        <p:spPr>
          <a:xfrm>
            <a:off x="1123790" y="1325907"/>
            <a:ext cx="2927336" cy="21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9074" y="857820"/>
            <a:ext cx="59164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植入错误法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假设人为地植入的错误数为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Ns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，经过一段时间的测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试之后发现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ns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个植入的错误，此外还发现了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个原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有的错误。如果可以认为测试方案发现植入错误和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发现原有错误的能力相同，则能够估计出程序中原有错误的总数为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2000" b="1" dirty="0" smtClean="0">
              <a:solidFill>
                <a:srgbClr val="314865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其中        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,   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即是错误总数</a:t>
            </a:r>
            <a:r>
              <a:rPr lang="en-US" altLang="zh-CN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ET</a:t>
            </a:r>
            <a:r>
              <a:rPr lang="zh-CN" altLang="en-US" sz="2000" b="1" dirty="0" smtClean="0">
                <a:solidFill>
                  <a:srgbClr val="314865"/>
                </a:solidFill>
                <a:latin typeface="微软雅黑" pitchFamily="34" charset="-122"/>
                <a:ea typeface="微软雅黑" pitchFamily="34" charset="-122"/>
              </a:rPr>
              <a:t>的估计值。</a:t>
            </a:r>
          </a:p>
          <a:p>
            <a:endParaRPr lang="zh-CN" altLang="en-US" dirty="0"/>
          </a:p>
        </p:txBody>
      </p:sp>
      <p:pic>
        <p:nvPicPr>
          <p:cNvPr id="1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5959" y="4687605"/>
            <a:ext cx="1468081" cy="61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1163" y="5305131"/>
            <a:ext cx="514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4147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估算错误总数的方法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836644" y="430323"/>
            <a:ext cx="112060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(2) 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分别测试法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 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为了随机地给一部分错误加标记，分别测试法使用两个测试员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(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或测试小组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)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彼此独立地测试同一个程序的两个副本，把其中一个测试员发现的错误作为有标记的错误。具体做法是，在测试过程的早期阶段，由测试员甲和测试员乙分别测试同一个程序的两个副本，由另一名分析员分析他们的测试结果。用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τ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表示测试时间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估算错误总数的方法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836644" y="430323"/>
            <a:ext cx="1120606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  </a:t>
            </a:r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假设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τ=0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时错误总数为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B0;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τ=τ1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时测试员甲发现的错误数为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B1;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τ=τ1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时测试员乙发现的错误数为</a:t>
            </a:r>
            <a:r>
              <a:rPr lang="en-US" altLang="zh-CN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B2;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τ=τ1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时两个测试员发现的相同错误数为</a:t>
            </a:r>
            <a:r>
              <a:rPr lang="en-US" altLang="zh-CN" sz="2400" b="1" dirty="0" err="1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bc</a:t>
            </a:r>
            <a:r>
              <a:rPr lang="zh-CN" altLang="en-US" sz="24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21278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估算错误总数的方法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9" name="TextBox 12"/>
          <p:cNvSpPr txBox="1"/>
          <p:nvPr/>
        </p:nvSpPr>
        <p:spPr>
          <a:xfrm>
            <a:off x="836644" y="430323"/>
            <a:ext cx="11206066" cy="2057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如果认为测试员甲发现的错误是有标记的，即程序中有标记的错误总数为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B1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，则测试员乙发现的</a:t>
            </a:r>
            <a:r>
              <a:rPr lang="en-US" altLang="zh-CN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B2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个错误中有</a:t>
            </a:r>
            <a:r>
              <a:rPr lang="en-US" altLang="zh-CN" sz="2400" b="1" dirty="0" err="1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bc</a:t>
            </a:r>
            <a:r>
              <a:rPr lang="zh-CN" altLang="en-US" sz="24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个是有标记的。假定测试员乙发现有标记错误和发现无标记错误的概率相同，则可以估计出测试前程序中的错误总数为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8361" y="2855747"/>
            <a:ext cx="20097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109" y="4326974"/>
            <a:ext cx="9537791" cy="150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04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831123" y="2630261"/>
            <a:ext cx="5901272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总结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89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总结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测试阶段根本目标，消除错误，保证软件的可靠性。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软件可靠性：减少系统中断次数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软件可用性：减少恢复时间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稳态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可用性：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估算</a:t>
            </a:r>
            <a:r>
              <a:rPr lang="en-US" altLang="zh-CN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MTTF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方法：与单位长度程序中剩余的出错误成反比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估计错误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总数方法：</a:t>
            </a:r>
            <a:r>
              <a:rPr lang="en-US" altLang="zh-CN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1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）植入错误法</a:t>
            </a:r>
            <a:endParaRPr lang="en-US" altLang="zh-CN" sz="20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</a:t>
            </a:r>
            <a:r>
              <a:rPr lang="en-US" altLang="zh-CN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      2)  </a:t>
            </a:r>
            <a:r>
              <a:rPr lang="zh-CN" altLang="en-US" sz="20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分别测试法</a:t>
            </a: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b="6044"/>
          <a:stretch>
            <a:fillRect/>
          </a:stretch>
        </p:blipFill>
        <p:spPr bwMode="auto">
          <a:xfrm>
            <a:off x="2969232" y="3259870"/>
            <a:ext cx="4081346" cy="11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9657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05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831123" y="2630261"/>
            <a:ext cx="5901272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en-US" altLang="zh-CN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Q&amp;A</a:t>
            </a:r>
            <a:endParaRPr lang="zh-CN" altLang="en-US" sz="66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84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01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引言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63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问题一：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vl="1"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	</a:t>
            </a:r>
          </a:p>
          <a:p>
            <a:pPr lvl="1"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	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提高软件的可靠性和可用性最主要的区别。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27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问题一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(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答案）：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32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</a:t>
            </a:r>
            <a:r>
              <a:rPr lang="zh-CN" altLang="en-US" sz="32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提高可靠性需要强调减少系统中断（故障）的</a:t>
            </a:r>
            <a:r>
              <a:rPr lang="zh-CN" altLang="en-US" sz="3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次数。</a:t>
            </a:r>
            <a:endParaRPr lang="en-US" altLang="zh-CN" sz="3200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3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3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提高</a:t>
            </a:r>
            <a:r>
              <a:rPr lang="zh-CN" altLang="en-US" sz="32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可用性需要强调减少从灾难中回复的</a:t>
            </a:r>
            <a:r>
              <a:rPr lang="zh-CN" altLang="en-US" sz="32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时间。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vl="1"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	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27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问题二：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vl="1"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		MTTF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经常被理解为，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“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能保证的最短的生命周期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”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，对吗？</a:t>
            </a: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</a:t>
            </a:r>
            <a:r>
              <a:rPr lang="zh-CN" altLang="en-US" sz="3200" b="1" dirty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二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（答案）：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		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不对。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MTTF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经常被错误地理解为，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"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能保证的最短的生命周期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"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。</a:t>
            </a:r>
            <a:r>
              <a:rPr lang="en-US" altLang="zh-CN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MTTF</a:t>
            </a:r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的长短，通常与使用周期中的产品有关，其中不包括老化失效。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atinLnBrk="1"/>
            <a:r>
              <a:rPr lang="zh-CN" altLang="en-US" sz="2400" b="1" dirty="0" smtClean="0">
                <a:solidFill>
                  <a:srgbClr val="314865"/>
                </a:solidFill>
              </a:rPr>
              <a:t>对</a:t>
            </a:r>
            <a:r>
              <a:rPr lang="zh-CN" altLang="en-US" sz="2400" b="1" dirty="0">
                <a:solidFill>
                  <a:srgbClr val="314865"/>
                </a:solidFill>
              </a:rPr>
              <a:t>一个长度为</a:t>
            </a:r>
            <a:r>
              <a:rPr lang="en-US" altLang="zh-CN" sz="2400" b="1" dirty="0">
                <a:solidFill>
                  <a:srgbClr val="314865"/>
                </a:solidFill>
              </a:rPr>
              <a:t>100000</a:t>
            </a:r>
            <a:r>
              <a:rPr lang="zh-CN" altLang="en-US" sz="2400" b="1" dirty="0">
                <a:solidFill>
                  <a:srgbClr val="314865"/>
                </a:solidFill>
              </a:rPr>
              <a:t>条指令的程序进行集成测试期间记录如下面的数据</a:t>
            </a:r>
            <a:r>
              <a:rPr lang="en-US" altLang="zh-CN" sz="2400" b="1" dirty="0">
                <a:solidFill>
                  <a:srgbClr val="314865"/>
                </a:solidFill>
              </a:rPr>
              <a:t>: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(A)7</a:t>
            </a:r>
            <a:r>
              <a:rPr lang="zh-CN" altLang="en-US" sz="2400" b="1" dirty="0">
                <a:solidFill>
                  <a:srgbClr val="314865"/>
                </a:solidFill>
              </a:rPr>
              <a:t>月</a:t>
            </a:r>
            <a:r>
              <a:rPr lang="en-US" altLang="zh-CN" sz="2400" b="1" dirty="0">
                <a:solidFill>
                  <a:srgbClr val="314865"/>
                </a:solidFill>
              </a:rPr>
              <a:t>1</a:t>
            </a:r>
            <a:r>
              <a:rPr lang="zh-CN" altLang="en-US" sz="2400" b="1" dirty="0">
                <a:solidFill>
                  <a:srgbClr val="314865"/>
                </a:solidFill>
              </a:rPr>
              <a:t>日集成测试开始没有发现</a:t>
            </a:r>
            <a:r>
              <a:rPr lang="zh-CN" altLang="en-US" sz="2400" b="1" dirty="0" smtClean="0">
                <a:solidFill>
                  <a:srgbClr val="314865"/>
                </a:solidFill>
              </a:rPr>
              <a:t>错误</a:t>
            </a:r>
            <a:endParaRPr lang="en-US" altLang="zh-CN" sz="2400" b="1" dirty="0" smtClean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>
                <a:solidFill>
                  <a:srgbClr val="314865"/>
                </a:solidFill>
              </a:rPr>
              <a:t>	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</a:t>
            </a:r>
            <a:r>
              <a:rPr lang="en-US" altLang="zh-CN" sz="2400" b="1" dirty="0">
                <a:solidFill>
                  <a:srgbClr val="314865"/>
                </a:solidFill>
              </a:rPr>
              <a:t>B)8</a:t>
            </a:r>
            <a:r>
              <a:rPr lang="zh-CN" altLang="en-US" sz="2400" b="1" dirty="0">
                <a:solidFill>
                  <a:srgbClr val="314865"/>
                </a:solidFill>
              </a:rPr>
              <a:t>月</a:t>
            </a:r>
            <a:r>
              <a:rPr lang="en-US" altLang="zh-CN" sz="2400" b="1" dirty="0">
                <a:solidFill>
                  <a:srgbClr val="314865"/>
                </a:solidFill>
              </a:rPr>
              <a:t>2</a:t>
            </a:r>
            <a:r>
              <a:rPr lang="zh-CN" altLang="en-US" sz="2400" b="1" dirty="0">
                <a:solidFill>
                  <a:srgbClr val="314865"/>
                </a:solidFill>
              </a:rPr>
              <a:t>日总共改正了</a:t>
            </a:r>
            <a:r>
              <a:rPr lang="en-US" altLang="zh-CN" sz="2400" b="1" dirty="0">
                <a:solidFill>
                  <a:srgbClr val="314865"/>
                </a:solidFill>
              </a:rPr>
              <a:t>100</a:t>
            </a:r>
            <a:r>
              <a:rPr lang="zh-CN" altLang="en-US" sz="2400" b="1" dirty="0">
                <a:solidFill>
                  <a:srgbClr val="314865"/>
                </a:solidFill>
              </a:rPr>
              <a:t>个错误</a:t>
            </a:r>
            <a:r>
              <a:rPr lang="en-US" altLang="zh-CN" sz="2400" b="1" dirty="0">
                <a:solidFill>
                  <a:srgbClr val="314865"/>
                </a:solidFill>
              </a:rPr>
              <a:t>,</a:t>
            </a:r>
            <a:r>
              <a:rPr lang="zh-CN" altLang="en-US" sz="2400" b="1" dirty="0">
                <a:solidFill>
                  <a:srgbClr val="314865"/>
                </a:solidFill>
              </a:rPr>
              <a:t>此时</a:t>
            </a:r>
            <a:r>
              <a:rPr lang="en-US" altLang="zh-CN" sz="2400" b="1" dirty="0" smtClean="0">
                <a:solidFill>
                  <a:srgbClr val="314865"/>
                </a:solidFill>
              </a:rPr>
              <a:t>MTTF=0.4H</a:t>
            </a:r>
          </a:p>
          <a:p>
            <a:pPr latinLnBrk="1"/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</a:t>
            </a:r>
            <a:r>
              <a:rPr lang="en-US" altLang="zh-CN" sz="2400" b="1" dirty="0">
                <a:solidFill>
                  <a:srgbClr val="314865"/>
                </a:solidFill>
              </a:rPr>
              <a:t>C)9</a:t>
            </a:r>
            <a:r>
              <a:rPr lang="zh-CN" altLang="en-US" sz="2400" b="1" dirty="0">
                <a:solidFill>
                  <a:srgbClr val="314865"/>
                </a:solidFill>
              </a:rPr>
              <a:t>月</a:t>
            </a:r>
            <a:r>
              <a:rPr lang="en-US" altLang="zh-CN" sz="2400" b="1" dirty="0">
                <a:solidFill>
                  <a:srgbClr val="314865"/>
                </a:solidFill>
              </a:rPr>
              <a:t>1</a:t>
            </a:r>
            <a:r>
              <a:rPr lang="zh-CN" altLang="en-US" sz="2400" b="1" dirty="0">
                <a:solidFill>
                  <a:srgbClr val="314865"/>
                </a:solidFill>
              </a:rPr>
              <a:t>日</a:t>
            </a:r>
            <a:r>
              <a:rPr lang="en-US" altLang="zh-CN" sz="2400" b="1" dirty="0">
                <a:solidFill>
                  <a:srgbClr val="314865"/>
                </a:solidFill>
              </a:rPr>
              <a:t>:</a:t>
            </a:r>
            <a:r>
              <a:rPr lang="zh-CN" altLang="en-US" sz="2400" b="1" dirty="0">
                <a:solidFill>
                  <a:srgbClr val="314865"/>
                </a:solidFill>
              </a:rPr>
              <a:t>总共改正</a:t>
            </a:r>
            <a:r>
              <a:rPr lang="en-US" altLang="zh-CN" sz="2400" b="1" dirty="0">
                <a:solidFill>
                  <a:srgbClr val="314865"/>
                </a:solidFill>
              </a:rPr>
              <a:t>300</a:t>
            </a:r>
            <a:r>
              <a:rPr lang="zh-CN" altLang="en-US" sz="2400" b="1" dirty="0">
                <a:solidFill>
                  <a:srgbClr val="314865"/>
                </a:solidFill>
              </a:rPr>
              <a:t>个错误</a:t>
            </a:r>
            <a:r>
              <a:rPr lang="en-US" altLang="zh-CN" sz="2400" b="1" dirty="0">
                <a:solidFill>
                  <a:srgbClr val="314865"/>
                </a:solidFill>
              </a:rPr>
              <a:t>,</a:t>
            </a:r>
            <a:r>
              <a:rPr lang="zh-CN" altLang="en-US" sz="2400" b="1" dirty="0">
                <a:solidFill>
                  <a:srgbClr val="314865"/>
                </a:solidFill>
              </a:rPr>
              <a:t>此时</a:t>
            </a:r>
            <a:r>
              <a:rPr lang="en-US" altLang="zh-CN" sz="2400" b="1" dirty="0" smtClean="0">
                <a:solidFill>
                  <a:srgbClr val="314865"/>
                </a:solidFill>
              </a:rPr>
              <a:t>MTTF=2H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</a:t>
            </a:r>
          </a:p>
          <a:p>
            <a:pPr latinLnBrk="1"/>
            <a:r>
              <a:rPr lang="en-US" altLang="zh-CN" sz="2400" b="1" dirty="0">
                <a:solidFill>
                  <a:srgbClr val="314865"/>
                </a:solidFill>
              </a:rPr>
              <a:t>	</a:t>
            </a:r>
            <a:r>
              <a:rPr lang="zh-CN" altLang="en-US" sz="2400" b="1" dirty="0" smtClean="0">
                <a:solidFill>
                  <a:srgbClr val="314865"/>
                </a:solidFill>
              </a:rPr>
              <a:t>根据</a:t>
            </a:r>
            <a:r>
              <a:rPr lang="zh-CN" altLang="en-US" sz="2400" b="1" dirty="0">
                <a:solidFill>
                  <a:srgbClr val="314865"/>
                </a:solidFill>
              </a:rPr>
              <a:t>上述数据完成下列各题</a:t>
            </a:r>
            <a:r>
              <a:rPr lang="en-US" altLang="zh-CN" sz="2400" b="1" dirty="0" smtClean="0">
                <a:solidFill>
                  <a:srgbClr val="314865"/>
                </a:solidFill>
              </a:rPr>
              <a:t>:</a:t>
            </a:r>
          </a:p>
          <a:p>
            <a:pPr latinLnBrk="1"/>
            <a:endParaRPr lang="en-US" altLang="zh-CN" sz="2400" b="1" dirty="0">
              <a:solidFill>
                <a:srgbClr val="314865"/>
              </a:solidFill>
            </a:endParaRPr>
          </a:p>
          <a:p>
            <a:pPr latinLnBrk="1"/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</a:t>
            </a:r>
            <a:r>
              <a:rPr lang="en-US" altLang="zh-CN" sz="2400" b="1" dirty="0">
                <a:solidFill>
                  <a:srgbClr val="314865"/>
                </a:solidFill>
              </a:rPr>
              <a:t>1)</a:t>
            </a:r>
            <a:r>
              <a:rPr lang="zh-CN" altLang="en-US" sz="2400" b="1" dirty="0">
                <a:solidFill>
                  <a:srgbClr val="314865"/>
                </a:solidFill>
              </a:rPr>
              <a:t>估计程序中的错误总数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 latinLnBrk="1"/>
            <a:r>
              <a:rPr lang="en-US" altLang="zh-CN" sz="2400" b="1" dirty="0" smtClean="0">
                <a:solidFill>
                  <a:srgbClr val="314865"/>
                </a:solidFill>
              </a:rPr>
              <a:t>	(</a:t>
            </a:r>
            <a:r>
              <a:rPr lang="en-US" altLang="zh-CN" sz="2400" b="1" dirty="0">
                <a:solidFill>
                  <a:srgbClr val="314865"/>
                </a:solidFill>
              </a:rPr>
              <a:t>2)</a:t>
            </a:r>
            <a:r>
              <a:rPr lang="zh-CN" altLang="en-US" sz="2400" b="1" dirty="0">
                <a:solidFill>
                  <a:srgbClr val="314865"/>
                </a:solidFill>
              </a:rPr>
              <a:t>为使</a:t>
            </a:r>
            <a:r>
              <a:rPr lang="en-US" altLang="zh-CN" sz="2400" b="1" dirty="0">
                <a:solidFill>
                  <a:srgbClr val="314865"/>
                </a:solidFill>
              </a:rPr>
              <a:t>MTTF</a:t>
            </a:r>
            <a:r>
              <a:rPr lang="zh-CN" altLang="en-US" sz="2400" b="1" dirty="0">
                <a:solidFill>
                  <a:srgbClr val="314865"/>
                </a:solidFill>
              </a:rPr>
              <a:t>达到</a:t>
            </a:r>
            <a:r>
              <a:rPr lang="en-US" altLang="zh-CN" sz="2400" b="1" dirty="0">
                <a:solidFill>
                  <a:srgbClr val="314865"/>
                </a:solidFill>
              </a:rPr>
              <a:t>10H</a:t>
            </a:r>
            <a:r>
              <a:rPr lang="zh-CN" altLang="en-US" sz="2400" b="1" dirty="0">
                <a:solidFill>
                  <a:srgbClr val="314865"/>
                </a:solidFill>
              </a:rPr>
              <a:t>必须测试和调试这个程序多长时间</a:t>
            </a:r>
            <a:r>
              <a:rPr lang="en-US" altLang="zh-CN" sz="2400" b="1" dirty="0">
                <a:solidFill>
                  <a:srgbClr val="314865"/>
                </a:solidFill>
              </a:rPr>
              <a:t>?</a:t>
            </a:r>
            <a:endParaRPr lang="zh-CN" altLang="en-US" sz="2400" dirty="0">
              <a:solidFill>
                <a:srgbClr val="314865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zh-CN" altLang="en-US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84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71600" y="907252"/>
            <a:ext cx="93865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提示：</a:t>
            </a: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第一题</a:t>
            </a: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:</a:t>
            </a:r>
            <a:endParaRPr lang="en-US" altLang="zh-CN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	</a:t>
            </a: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解一个二元二次方程组</a:t>
            </a:r>
            <a:endParaRPr lang="en-US" altLang="zh-CN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第二题：根据第一题，公式同上。</a:t>
            </a:r>
            <a:endParaRPr lang="en-US" altLang="zh-CN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b="1648"/>
          <a:stretch>
            <a:fillRect/>
          </a:stretch>
        </p:blipFill>
        <p:spPr bwMode="auto">
          <a:xfrm>
            <a:off x="2824258" y="2304711"/>
            <a:ext cx="5365907" cy="111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5985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68850"/>
            <a:ext cx="2961139" cy="377910"/>
            <a:chOff x="164616" y="168850"/>
            <a:chExt cx="2961139" cy="37791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403856" y="168850"/>
              <a:ext cx="27218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Q&amp;A</a:t>
              </a:r>
              <a:endPara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sym typeface="Arial" panose="020B0604020202020204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19348" y="907252"/>
            <a:ext cx="938659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  <a:sym typeface="Arial" panose="020B0604020202020204"/>
              </a:rPr>
              <a:t>问题三：</a:t>
            </a:r>
            <a:endParaRPr lang="en-US" altLang="zh-CN" sz="3200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  <a:sym typeface="Arial" panose="020B0604020202020204"/>
            </a:endParaRPr>
          </a:p>
          <a:p>
            <a:pPr latinLnBrk="1"/>
            <a:r>
              <a:rPr lang="zh-CN" altLang="en-US" sz="3200" b="1" dirty="0">
                <a:solidFill>
                  <a:srgbClr val="314865"/>
                </a:solidFill>
              </a:rPr>
              <a:t>（</a:t>
            </a:r>
            <a:r>
              <a:rPr lang="en-US" altLang="zh-CN" sz="3200" b="1" dirty="0">
                <a:solidFill>
                  <a:srgbClr val="314865"/>
                </a:solidFill>
              </a:rPr>
              <a:t>1</a:t>
            </a:r>
            <a:r>
              <a:rPr lang="zh-CN" altLang="en-US" sz="3200" b="1" dirty="0">
                <a:solidFill>
                  <a:srgbClr val="314865"/>
                </a:solidFill>
              </a:rPr>
              <a:t>）据估算平均无故障时间</a:t>
            </a:r>
            <a:r>
              <a:rPr lang="en-US" altLang="zh-CN" sz="3200" b="1" dirty="0">
                <a:solidFill>
                  <a:srgbClr val="314865"/>
                </a:solidFill>
              </a:rPr>
              <a:t>MTTF</a:t>
            </a:r>
            <a:r>
              <a:rPr lang="zh-CN" altLang="en-US" sz="3200" b="1" dirty="0">
                <a:solidFill>
                  <a:srgbClr val="314865"/>
                </a:solidFill>
              </a:rPr>
              <a:t>的公式有： </a:t>
            </a:r>
            <a:br>
              <a:rPr lang="zh-CN" altLang="en-US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100000</a:t>
            </a:r>
            <a:r>
              <a:rPr lang="en-US" altLang="zh-CN" sz="3200" b="1" dirty="0">
                <a:solidFill>
                  <a:srgbClr val="314865"/>
                </a:solidFill>
              </a:rPr>
              <a:t>/(k(Et-100))=0.4 </a:t>
            </a:r>
            <a:br>
              <a:rPr lang="en-US" altLang="zh-CN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100000</a:t>
            </a:r>
            <a:r>
              <a:rPr lang="en-US" altLang="zh-CN" sz="3200" b="1" dirty="0">
                <a:solidFill>
                  <a:srgbClr val="314865"/>
                </a:solidFill>
              </a:rPr>
              <a:t>/(k(Et-300))=2 </a:t>
            </a:r>
            <a:br>
              <a:rPr lang="en-US" altLang="zh-CN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</a:t>
            </a:r>
            <a:r>
              <a:rPr lang="zh-CN" altLang="en-US" sz="3200" b="1" dirty="0" smtClean="0">
                <a:solidFill>
                  <a:srgbClr val="314865"/>
                </a:solidFill>
              </a:rPr>
              <a:t>得</a:t>
            </a:r>
            <a:r>
              <a:rPr lang="zh-CN" altLang="en-US" sz="3200" b="1" dirty="0">
                <a:solidFill>
                  <a:srgbClr val="314865"/>
                </a:solidFill>
              </a:rPr>
              <a:t>：</a:t>
            </a:r>
            <a:r>
              <a:rPr lang="en-US" altLang="zh-CN" sz="3200" b="1" dirty="0">
                <a:solidFill>
                  <a:srgbClr val="314865"/>
                </a:solidFill>
              </a:rPr>
              <a:t>K</a:t>
            </a:r>
            <a:r>
              <a:rPr lang="zh-CN" altLang="en-US" sz="3200" b="1" dirty="0">
                <a:solidFill>
                  <a:srgbClr val="314865"/>
                </a:solidFill>
              </a:rPr>
              <a:t>＝</a:t>
            </a:r>
            <a:r>
              <a:rPr lang="en-US" altLang="zh-CN" sz="3200" b="1" dirty="0">
                <a:solidFill>
                  <a:srgbClr val="314865"/>
                </a:solidFill>
              </a:rPr>
              <a:t>1000</a:t>
            </a:r>
            <a:r>
              <a:rPr lang="zh-CN" altLang="en-US" sz="3200" b="1" dirty="0">
                <a:solidFill>
                  <a:srgbClr val="314865"/>
                </a:solidFill>
              </a:rPr>
              <a:t>，</a:t>
            </a:r>
            <a:r>
              <a:rPr lang="en-US" altLang="zh-CN" sz="3200" b="1" dirty="0">
                <a:solidFill>
                  <a:srgbClr val="314865"/>
                </a:solidFill>
              </a:rPr>
              <a:t>Et=350  </a:t>
            </a:r>
            <a:r>
              <a:rPr lang="zh-CN" altLang="en-US" sz="3200" b="1" dirty="0">
                <a:solidFill>
                  <a:srgbClr val="314865"/>
                </a:solidFill>
              </a:rPr>
              <a:t>即程序中的错误总数达</a:t>
            </a:r>
            <a:r>
              <a:rPr lang="en-US" altLang="zh-CN" sz="3200" b="1" dirty="0">
                <a:solidFill>
                  <a:srgbClr val="314865"/>
                </a:solidFill>
              </a:rPr>
              <a:t>350</a:t>
            </a:r>
            <a:r>
              <a:rPr lang="zh-CN" altLang="en-US" sz="3200" b="1" dirty="0">
                <a:solidFill>
                  <a:srgbClr val="314865"/>
                </a:solidFill>
              </a:rPr>
              <a:t>。</a:t>
            </a:r>
          </a:p>
          <a:p>
            <a:pPr latinLnBrk="1"/>
            <a:endParaRPr lang="en-US" altLang="zh-CN" sz="3200" b="1" dirty="0" smtClean="0">
              <a:solidFill>
                <a:srgbClr val="314865"/>
              </a:solidFill>
            </a:endParaRPr>
          </a:p>
          <a:p>
            <a:pPr latinLnBrk="1"/>
            <a:r>
              <a:rPr lang="zh-CN" altLang="en-US" sz="3200" b="1" dirty="0" smtClean="0">
                <a:solidFill>
                  <a:srgbClr val="314865"/>
                </a:solidFill>
              </a:rPr>
              <a:t>（</a:t>
            </a:r>
            <a:r>
              <a:rPr lang="en-US" altLang="zh-CN" sz="3200" b="1" dirty="0">
                <a:solidFill>
                  <a:srgbClr val="314865"/>
                </a:solidFill>
              </a:rPr>
              <a:t>2</a:t>
            </a:r>
            <a:r>
              <a:rPr lang="zh-CN" altLang="en-US" sz="3200" b="1" dirty="0">
                <a:solidFill>
                  <a:srgbClr val="314865"/>
                </a:solidFill>
              </a:rPr>
              <a:t>）当</a:t>
            </a:r>
            <a:r>
              <a:rPr lang="en-US" altLang="zh-CN" sz="3200" b="1" dirty="0">
                <a:solidFill>
                  <a:srgbClr val="314865"/>
                </a:solidFill>
              </a:rPr>
              <a:t>MTTF</a:t>
            </a:r>
            <a:r>
              <a:rPr lang="zh-CN" altLang="en-US" sz="3200" b="1" dirty="0">
                <a:solidFill>
                  <a:srgbClr val="314865"/>
                </a:solidFill>
              </a:rPr>
              <a:t>＝</a:t>
            </a:r>
            <a:r>
              <a:rPr lang="en-US" altLang="zh-CN" sz="3200" b="1" dirty="0">
                <a:solidFill>
                  <a:srgbClr val="314865"/>
                </a:solidFill>
              </a:rPr>
              <a:t>10h</a:t>
            </a:r>
            <a:r>
              <a:rPr lang="zh-CN" altLang="en-US" sz="3200" b="1" dirty="0" smtClean="0">
                <a:solidFill>
                  <a:srgbClr val="314865"/>
                </a:solidFill>
              </a:rPr>
              <a:t>时</a:t>
            </a:r>
            <a:r>
              <a:rPr lang="zh-CN" altLang="en-US" sz="3200" b="1" dirty="0">
                <a:solidFill>
                  <a:srgbClr val="314865"/>
                </a:solidFill>
              </a:rPr>
              <a:t/>
            </a:r>
            <a:br>
              <a:rPr lang="zh-CN" altLang="en-US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100000</a:t>
            </a:r>
            <a:r>
              <a:rPr lang="en-US" altLang="zh-CN" sz="3200" b="1" dirty="0">
                <a:solidFill>
                  <a:srgbClr val="314865"/>
                </a:solidFill>
              </a:rPr>
              <a:t>/ (K(350- </a:t>
            </a:r>
            <a:r>
              <a:rPr lang="en-US" altLang="zh-CN" sz="3200" b="1" dirty="0" err="1">
                <a:solidFill>
                  <a:srgbClr val="314865"/>
                </a:solidFill>
              </a:rPr>
              <a:t>Ec</a:t>
            </a:r>
            <a:r>
              <a:rPr lang="en-US" altLang="zh-CN" sz="3200" b="1" dirty="0">
                <a:solidFill>
                  <a:srgbClr val="314865"/>
                </a:solidFill>
              </a:rPr>
              <a:t>))=10 </a:t>
            </a:r>
            <a:br>
              <a:rPr lang="en-US" altLang="zh-CN" sz="3200" b="1" dirty="0">
                <a:solidFill>
                  <a:srgbClr val="314865"/>
                </a:solidFill>
              </a:rPr>
            </a:br>
            <a:r>
              <a:rPr lang="en-US" altLang="zh-CN" sz="3200" b="1" dirty="0" smtClean="0">
                <a:solidFill>
                  <a:srgbClr val="314865"/>
                </a:solidFill>
              </a:rPr>
              <a:t>	</a:t>
            </a:r>
            <a:r>
              <a:rPr lang="zh-CN" altLang="en-US" sz="3200" b="1" dirty="0" smtClean="0">
                <a:solidFill>
                  <a:srgbClr val="314865"/>
                </a:solidFill>
              </a:rPr>
              <a:t>得</a:t>
            </a:r>
            <a:r>
              <a:rPr lang="zh-CN" altLang="en-US" sz="3200" b="1" dirty="0">
                <a:solidFill>
                  <a:srgbClr val="314865"/>
                </a:solidFill>
              </a:rPr>
              <a:t>：</a:t>
            </a:r>
            <a:r>
              <a:rPr lang="en-US" altLang="zh-CN" sz="3200" b="1" dirty="0" err="1">
                <a:solidFill>
                  <a:srgbClr val="314865"/>
                </a:solidFill>
              </a:rPr>
              <a:t>Ec</a:t>
            </a:r>
            <a:r>
              <a:rPr lang="en-US" altLang="zh-CN" sz="3200" b="1" dirty="0">
                <a:solidFill>
                  <a:srgbClr val="314865"/>
                </a:solidFill>
              </a:rPr>
              <a:t>=340. </a:t>
            </a:r>
          </a:p>
          <a:p>
            <a:pPr>
              <a:lnSpc>
                <a:spcPct val="200000"/>
              </a:lnSpc>
            </a:pPr>
            <a:endParaRPr lang="en-US" altLang="zh-CN" b="1" dirty="0" smtClean="0">
              <a:solidFill>
                <a:srgbClr val="314865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649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00292" y="1889864"/>
            <a:ext cx="9655728" cy="1106805"/>
          </a:xfrm>
          <a:prstGeom prst="rect">
            <a:avLst/>
          </a:prstGeom>
          <a:solidFill>
            <a:srgbClr val="3148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谢谢观赏</a:t>
            </a:r>
            <a:r>
              <a:rPr lang="en-US" altLang="zh-CN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~</a:t>
            </a:r>
          </a:p>
        </p:txBody>
      </p:sp>
      <p:sp>
        <p:nvSpPr>
          <p:cNvPr id="14" name="矩形 13"/>
          <p:cNvSpPr/>
          <p:nvPr/>
        </p:nvSpPr>
        <p:spPr>
          <a:xfrm>
            <a:off x="2726423" y="3576816"/>
            <a:ext cx="6400798" cy="58105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PLANNING FOR SIMPLE BUSINESS</a:t>
            </a:r>
            <a:endParaRPr lang="zh-CN" altLang="en-US" sz="2400" b="0" dirty="0">
              <a:solidFill>
                <a:schemeClr val="bg1">
                  <a:lumMod val="50000"/>
                </a:schemeClr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1" name="TextBox 7"/>
          <p:cNvSpPr>
            <a:spLocks noChangeArrowheads="1"/>
          </p:cNvSpPr>
          <p:nvPr/>
        </p:nvSpPr>
        <p:spPr bwMode="auto">
          <a:xfrm>
            <a:off x="4399256" y="4463525"/>
            <a:ext cx="2681652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---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675005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03396" y="4571246"/>
            <a:ext cx="61079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82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测完阶段的根本目标？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引言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66924" y="2028664"/>
            <a:ext cx="3674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消除错误，保证软件的可靠性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。</a:t>
            </a:r>
            <a:endParaRPr lang="en-US" altLang="zh-CN" sz="2000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5503" y="3433177"/>
            <a:ext cx="74710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314865"/>
                </a:solidFill>
              </a:rPr>
              <a:t>什么是软件的可靠性？</a:t>
            </a:r>
            <a:endParaRPr lang="en-US" altLang="zh-CN" sz="2800" b="1" dirty="0" smtClean="0">
              <a:solidFill>
                <a:srgbClr val="314865"/>
              </a:solidFill>
            </a:endParaRPr>
          </a:p>
          <a:p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zh-CN" altLang="en-US" sz="2400" b="1" dirty="0" smtClean="0">
                <a:solidFill>
                  <a:srgbClr val="314865"/>
                </a:solidFill>
              </a:rPr>
              <a:t>应该进行多少测试，才能达到所要求的可靠程度？</a:t>
            </a:r>
            <a:endParaRPr lang="en-US" altLang="zh-CN" sz="2400" b="1" dirty="0" smtClean="0">
              <a:solidFill>
                <a:srgbClr val="314865"/>
              </a:solidFill>
            </a:endParaRPr>
          </a:p>
          <a:p>
            <a:endParaRPr lang="en-US" altLang="zh-CN" sz="2400" b="1" dirty="0" smtClean="0">
              <a:solidFill>
                <a:srgbClr val="314865"/>
              </a:solidFill>
            </a:endParaRPr>
          </a:p>
          <a:p>
            <a:r>
              <a:rPr lang="zh-CN" altLang="en-US" sz="2400" b="1" dirty="0" smtClean="0">
                <a:solidFill>
                  <a:srgbClr val="314865"/>
                </a:solidFill>
              </a:rPr>
              <a:t>测试方法？</a:t>
            </a:r>
            <a:endParaRPr lang="zh-CN" altLang="en-US" sz="2400" b="1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21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625" y="2193837"/>
            <a:ext cx="2247543" cy="224676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6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cs typeface="Times New Roman" panose="02020603050405020304" pitchFamily="18" charset="0"/>
                <a:sym typeface="Arial" panose="020B0604020202020204"/>
              </a:rPr>
              <a:t>02</a:t>
            </a:r>
            <a:endParaRPr lang="zh-CN" altLang="en-US" sz="14600" b="1" dirty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"/>
            </p:custDataLst>
          </p:nvPr>
        </p:nvCxnSpPr>
        <p:spPr>
          <a:xfrm>
            <a:off x="4269095" y="3974767"/>
            <a:ext cx="7186590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269095" y="2643919"/>
            <a:ext cx="718659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spcBef>
                <a:spcPct val="20000"/>
              </a:spcBef>
              <a:buClr>
                <a:schemeClr val="hlink"/>
              </a:buClr>
              <a:buSzPct val="65000"/>
            </a:pPr>
            <a:r>
              <a:rPr lang="zh-CN" altLang="en-US" sz="6600" b="1" dirty="0" smtClean="0">
                <a:solidFill>
                  <a:srgbClr val="314865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基本概念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781759" y="937931"/>
            <a:ext cx="2758272" cy="837788"/>
            <a:chOff x="4602145" y="211015"/>
            <a:chExt cx="2758272" cy="837788"/>
          </a:xfrm>
        </p:grpSpPr>
        <p:sp>
          <p:nvSpPr>
            <p:cNvPr id="20" name="流程图: 终止 19"/>
            <p:cNvSpPr/>
            <p:nvPr/>
          </p:nvSpPr>
          <p:spPr>
            <a:xfrm>
              <a:off x="5521569" y="566482"/>
              <a:ext cx="1838848" cy="482321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2" name="流程图: 终止 21"/>
            <p:cNvSpPr/>
            <p:nvPr/>
          </p:nvSpPr>
          <p:spPr>
            <a:xfrm>
              <a:off x="4602145" y="211015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23" name="流程图: 终止 22"/>
            <p:cNvSpPr/>
            <p:nvPr/>
          </p:nvSpPr>
          <p:spPr>
            <a:xfrm>
              <a:off x="5521569" y="526200"/>
              <a:ext cx="1838848" cy="482321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56625" y="-1"/>
            <a:ext cx="2247543" cy="1775719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56625" y="4913832"/>
            <a:ext cx="2247543" cy="1944168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5284080" y="4244899"/>
            <a:ext cx="54103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We have many PowerPoint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templates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Arial" panose="020B0604020202020204" pitchFamily="34" charset="0"/>
                <a:sym typeface="Arial" panose="020B0604020202020204"/>
              </a:rPr>
              <a:t> that has been specifically designed to help anyone that is stepping into the world of PowerPoint for the very first time.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ea typeface="微软雅黑" panose="020B0503020204020204" charset="-122"/>
              <a:cs typeface="Arial" panose="020B0604020202020204" pitchFamily="34" charset="0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24" grpId="0" animBg="1"/>
      <p:bldP spid="2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427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7.9.1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基本概念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软件可靠性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是程序在给定的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时间间隔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内，按照规格说明书的规定成功地运行的概率。软件可靠性随着给定的时间间隔的加大而减少。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endParaRPr lang="en-US" altLang="zh-CN" sz="2000" b="1" dirty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随机变量： 时间间隔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随着运行时间的增加，运行时出现程序故障的概率也将增加。。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507490" y="675640"/>
            <a:ext cx="9408160" cy="541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en-US" altLang="zh-CN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7.9.1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基本概念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8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8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一般来说，对于任何其故障是可以修复的系统，都应该同时使用可靠性和可用性衡量它的优劣程度。</a:t>
            </a:r>
            <a:endParaRPr lang="en-US" altLang="zh-CN" sz="2800" b="1" dirty="0" smtClean="0">
              <a:solidFill>
                <a:srgbClr val="314865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 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软件可用性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是程序在给定的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/>
                <a:sym typeface="Arial" panose="020B0604020202020204"/>
              </a:rPr>
              <a:t>时间点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，按照规格说明书的规定，成功地运行的概率。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0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	</a:t>
            </a:r>
            <a:endParaRPr lang="zh-CN" altLang="en-US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01373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grpSp>
        <p:nvGrpSpPr>
          <p:cNvPr id="2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81943" y="1338943"/>
            <a:ext cx="7334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14865"/>
                </a:solidFill>
              </a:rPr>
              <a:t>可靠性和可用性的</a:t>
            </a:r>
            <a:r>
              <a:rPr lang="zh-CN" altLang="en-US" b="1" dirty="0" smtClean="0">
                <a:solidFill>
                  <a:srgbClr val="FF0000"/>
                </a:solidFill>
              </a:rPr>
              <a:t>主要差别</a:t>
            </a:r>
            <a:r>
              <a:rPr lang="zh-CN" altLang="en-US" b="1" dirty="0" smtClean="0">
                <a:solidFill>
                  <a:srgbClr val="314865"/>
                </a:solidFill>
              </a:rPr>
              <a:t>：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>
                <a:solidFill>
                  <a:srgbClr val="314865"/>
                </a:solidFill>
              </a:rPr>
              <a:t>	</a:t>
            </a:r>
          </a:p>
          <a:p>
            <a:r>
              <a:rPr lang="en-US" altLang="zh-CN" b="1" dirty="0">
                <a:solidFill>
                  <a:srgbClr val="314865"/>
                </a:solidFill>
              </a:rPr>
              <a:t>	</a:t>
            </a:r>
            <a:r>
              <a:rPr lang="zh-CN" altLang="en-US" b="1" dirty="0" smtClean="0">
                <a:solidFill>
                  <a:srgbClr val="314865"/>
                </a:solidFill>
              </a:rPr>
              <a:t>可靠性意味着在</a:t>
            </a:r>
            <a:r>
              <a:rPr lang="en-US" altLang="zh-CN" b="1" dirty="0" smtClean="0">
                <a:solidFill>
                  <a:srgbClr val="314865"/>
                </a:solidFill>
              </a:rPr>
              <a:t>0</a:t>
            </a:r>
            <a:r>
              <a:rPr lang="zh-CN" altLang="en-US" b="1" dirty="0" smtClean="0">
                <a:solidFill>
                  <a:srgbClr val="314865"/>
                </a:solidFill>
              </a:rPr>
              <a:t>到</a:t>
            </a:r>
            <a:r>
              <a:rPr lang="en-US" altLang="zh-CN" b="1" dirty="0" smtClean="0">
                <a:solidFill>
                  <a:srgbClr val="314865"/>
                </a:solidFill>
              </a:rPr>
              <a:t>t</a:t>
            </a:r>
            <a:r>
              <a:rPr lang="zh-CN" altLang="en-US" b="1" dirty="0" smtClean="0">
                <a:solidFill>
                  <a:srgbClr val="314865"/>
                </a:solidFill>
              </a:rPr>
              <a:t>这段时间间隔内系统没有失效。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>
                <a:solidFill>
                  <a:srgbClr val="314865"/>
                </a:solidFill>
              </a:rPr>
              <a:t>	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r>
              <a:rPr lang="en-US" altLang="zh-CN" b="1" dirty="0">
                <a:solidFill>
                  <a:srgbClr val="314865"/>
                </a:solidFill>
              </a:rPr>
              <a:t>	</a:t>
            </a:r>
            <a:r>
              <a:rPr lang="zh-CN" altLang="en-US" b="1" dirty="0" smtClean="0">
                <a:solidFill>
                  <a:srgbClr val="314865"/>
                </a:solidFill>
              </a:rPr>
              <a:t>可用性意味着在时刻</a:t>
            </a:r>
            <a:r>
              <a:rPr lang="en-US" altLang="zh-CN" b="1" dirty="0" smtClean="0">
                <a:solidFill>
                  <a:srgbClr val="314865"/>
                </a:solidFill>
              </a:rPr>
              <a:t>t</a:t>
            </a:r>
            <a:r>
              <a:rPr lang="zh-CN" altLang="en-US" b="1" dirty="0" smtClean="0">
                <a:solidFill>
                  <a:srgbClr val="314865"/>
                </a:solidFill>
              </a:rPr>
              <a:t>，系统是正常运行的。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r>
              <a:rPr lang="zh-CN" altLang="en-US" b="1" dirty="0" smtClean="0">
                <a:solidFill>
                  <a:srgbClr val="314865"/>
                </a:solidFill>
              </a:rPr>
              <a:t>如果在</a:t>
            </a:r>
            <a:r>
              <a:rPr lang="zh-CN" altLang="en-US" b="1" dirty="0" smtClean="0">
                <a:solidFill>
                  <a:srgbClr val="FF0000"/>
                </a:solidFill>
              </a:rPr>
              <a:t>时刻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t </a:t>
            </a:r>
            <a:r>
              <a:rPr lang="en-US" altLang="zh-CN" b="1" dirty="0" smtClean="0">
                <a:solidFill>
                  <a:srgbClr val="314865"/>
                </a:solidFill>
              </a:rPr>
              <a:t> </a:t>
            </a:r>
            <a:r>
              <a:rPr lang="zh-CN" altLang="en-US" b="1" dirty="0" smtClean="0">
                <a:solidFill>
                  <a:srgbClr val="314865"/>
                </a:solidFill>
              </a:rPr>
              <a:t>系统是</a:t>
            </a:r>
            <a:r>
              <a:rPr lang="zh-CN" altLang="en-US" b="1" dirty="0" smtClean="0">
                <a:solidFill>
                  <a:srgbClr val="FF0000"/>
                </a:solidFill>
              </a:rPr>
              <a:t>可用</a:t>
            </a:r>
            <a:r>
              <a:rPr lang="zh-CN" altLang="en-US" b="1" dirty="0" smtClean="0">
                <a:solidFill>
                  <a:srgbClr val="314865"/>
                </a:solidFill>
              </a:rPr>
              <a:t>的，有下述种种可能：在</a:t>
            </a:r>
            <a:r>
              <a:rPr lang="en-US" altLang="zh-CN" b="1" dirty="0" smtClean="0">
                <a:solidFill>
                  <a:srgbClr val="314865"/>
                </a:solidFill>
              </a:rPr>
              <a:t>0</a:t>
            </a:r>
            <a:r>
              <a:rPr lang="zh-CN" altLang="en-US" b="1" dirty="0" smtClean="0">
                <a:solidFill>
                  <a:srgbClr val="314865"/>
                </a:solidFill>
              </a:rPr>
              <a:t>到</a:t>
            </a:r>
            <a:r>
              <a:rPr lang="en-US" altLang="zh-CN" b="1" dirty="0" smtClean="0">
                <a:solidFill>
                  <a:srgbClr val="314865"/>
                </a:solidFill>
              </a:rPr>
              <a:t>t</a:t>
            </a:r>
            <a:r>
              <a:rPr lang="zh-CN" altLang="en-US" b="1" dirty="0" smtClean="0">
                <a:solidFill>
                  <a:srgbClr val="314865"/>
                </a:solidFill>
              </a:rPr>
              <a:t>这段时间内，系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r>
              <a:rPr lang="zh-CN" altLang="en-US" b="1" dirty="0" smtClean="0">
                <a:solidFill>
                  <a:srgbClr val="314865"/>
                </a:solidFill>
              </a:rPr>
              <a:t>统一直没失效（</a:t>
            </a:r>
            <a:r>
              <a:rPr lang="zh-CN" altLang="en-US" b="1" dirty="0" smtClean="0">
                <a:solidFill>
                  <a:srgbClr val="FF0000"/>
                </a:solidFill>
              </a:rPr>
              <a:t>可靠</a:t>
            </a:r>
            <a:r>
              <a:rPr lang="zh-CN" altLang="en-US" b="1" dirty="0" smtClean="0">
                <a:solidFill>
                  <a:srgbClr val="314865"/>
                </a:solidFill>
              </a:rPr>
              <a:t>），或者是失败了 </a:t>
            </a:r>
            <a:r>
              <a:rPr lang="en-US" altLang="zh-CN" b="1" dirty="0" smtClean="0">
                <a:solidFill>
                  <a:srgbClr val="314865"/>
                </a:solidFill>
              </a:rPr>
              <a:t>n </a:t>
            </a:r>
            <a:r>
              <a:rPr lang="zh-CN" altLang="en-US" b="1" dirty="0" smtClean="0">
                <a:solidFill>
                  <a:srgbClr val="314865"/>
                </a:solidFill>
              </a:rPr>
              <a:t>次，又修复了 </a:t>
            </a:r>
            <a:r>
              <a:rPr lang="en-US" altLang="zh-CN" b="1" dirty="0" smtClean="0">
                <a:solidFill>
                  <a:srgbClr val="314865"/>
                </a:solidFill>
              </a:rPr>
              <a:t>n </a:t>
            </a:r>
            <a:r>
              <a:rPr lang="zh-CN" altLang="en-US" b="1" dirty="0" smtClean="0">
                <a:solidFill>
                  <a:srgbClr val="314865"/>
                </a:solidFill>
              </a:rPr>
              <a:t>次。（</a:t>
            </a:r>
            <a:r>
              <a:rPr lang="en-US" altLang="zh-CN" b="1" dirty="0" smtClean="0">
                <a:solidFill>
                  <a:srgbClr val="314865"/>
                </a:solidFill>
              </a:rPr>
              <a:t>n</a:t>
            </a:r>
            <a:r>
              <a:rPr lang="zh-CN" altLang="en-US" b="1" dirty="0" smtClean="0">
                <a:solidFill>
                  <a:srgbClr val="314865"/>
                </a:solidFill>
              </a:rPr>
              <a:t>为自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b="1" dirty="0">
              <a:solidFill>
                <a:srgbClr val="314865"/>
              </a:solidFill>
            </a:endParaRPr>
          </a:p>
          <a:p>
            <a:r>
              <a:rPr lang="zh-CN" altLang="en-US" b="1" dirty="0" smtClean="0">
                <a:solidFill>
                  <a:srgbClr val="314865"/>
                </a:solidFill>
              </a:rPr>
              <a:t>然数）</a:t>
            </a:r>
            <a:endParaRPr lang="en-US" altLang="zh-CN" b="1" dirty="0" smtClean="0">
              <a:solidFill>
                <a:srgbClr val="314865"/>
              </a:solidFill>
            </a:endParaRPr>
          </a:p>
          <a:p>
            <a:endParaRPr lang="en-US" altLang="zh-CN" dirty="0">
              <a:solidFill>
                <a:srgbClr val="314865"/>
              </a:solidFill>
            </a:endParaRPr>
          </a:p>
          <a:p>
            <a:endParaRPr lang="en-US" altLang="zh-CN" dirty="0">
              <a:solidFill>
                <a:srgbClr val="314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1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>
            <a:off x="275498" y="6348336"/>
            <a:ext cx="11741229" cy="0"/>
          </a:xfrm>
          <a:prstGeom prst="line">
            <a:avLst/>
          </a:prstGeom>
          <a:noFill/>
          <a:ln w="9525" cap="flat" cmpd="sng" algn="ctr">
            <a:solidFill>
              <a:srgbClr val="46556A"/>
            </a:solidFill>
            <a:prstDash val="solid"/>
          </a:ln>
          <a:effectLst/>
        </p:spPr>
      </p:cxn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1311547" y="1935273"/>
            <a:ext cx="9408160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ysClr val="windowText" lastClr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200000"/>
              </a:lnSpc>
              <a:buNone/>
            </a:pP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提高可靠性需要强调减少系统中断（故障）的次数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  <a:p>
            <a:pPr>
              <a:lnSpc>
                <a:spcPct val="200000"/>
              </a:lnSpc>
              <a:buNone/>
            </a:pPr>
            <a:r>
              <a:rPr lang="zh-CN" altLang="en-US" sz="2000" b="1" dirty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提高</a:t>
            </a:r>
            <a:r>
              <a:rPr lang="zh-CN" altLang="en-US" sz="2000" b="1" dirty="0" smtClean="0">
                <a:solidFill>
                  <a:srgbClr val="314865"/>
                </a:solidFill>
                <a:latin typeface="Arial" panose="020B0604020202020204"/>
                <a:sym typeface="Arial" panose="020B0604020202020204"/>
              </a:rPr>
              <a:t>可用性需要强调减少从灾难中回复的时间。</a:t>
            </a:r>
            <a:endParaRPr lang="en-US" altLang="zh-CN" sz="2000" b="1" dirty="0" smtClean="0">
              <a:solidFill>
                <a:srgbClr val="314865"/>
              </a:solidFill>
              <a:latin typeface="Arial" panose="020B0604020202020204"/>
              <a:sym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16" y="178180"/>
            <a:ext cx="2804616" cy="368580"/>
            <a:chOff x="164616" y="178180"/>
            <a:chExt cx="2804616" cy="368580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64616" y="535956"/>
              <a:ext cx="2804616" cy="10804"/>
            </a:xfrm>
            <a:prstGeom prst="line">
              <a:avLst/>
            </a:prstGeom>
            <a:ln>
              <a:solidFill>
                <a:srgbClr val="3148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534486" y="178180"/>
              <a:ext cx="2434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/>
                  <a:sym typeface="Arial" panose="020B0604020202020204"/>
                </a:rPr>
                <a:t>基本概念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64616" y="178180"/>
              <a:ext cx="47829" cy="284416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75779" y="252586"/>
              <a:ext cx="47828" cy="210010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flipH="1">
              <a:off x="377808" y="320388"/>
              <a:ext cx="47827" cy="142208"/>
            </a:xfrm>
            <a:prstGeom prst="rect">
              <a:avLst/>
            </a:prstGeom>
            <a:solidFill>
              <a:srgbClr val="314865"/>
            </a:solidFill>
            <a:ln>
              <a:solidFill>
                <a:srgbClr val="3148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1435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文本框 2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1040</Words>
  <Application>Microsoft Office PowerPoint</Application>
  <PresentationFormat>自定义</PresentationFormat>
  <Paragraphs>270</Paragraphs>
  <Slides>37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简洁工作计划</dc:title>
  <dc:creator>第一PPT</dc:creator>
  <cp:keywords>www.1ppt.com</cp:keywords>
  <cp:lastModifiedBy>大辉</cp:lastModifiedBy>
  <cp:revision>129</cp:revision>
  <dcterms:created xsi:type="dcterms:W3CDTF">2013-07-01T03:05:00Z</dcterms:created>
  <dcterms:modified xsi:type="dcterms:W3CDTF">2018-05-23T13:58:14Z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