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77" r:id="rId2"/>
    <p:sldId id="271" r:id="rId3"/>
    <p:sldId id="258" r:id="rId4"/>
    <p:sldId id="282" r:id="rId5"/>
    <p:sldId id="372" r:id="rId6"/>
    <p:sldId id="373" r:id="rId7"/>
    <p:sldId id="306" r:id="rId8"/>
    <p:sldId id="296" r:id="rId9"/>
    <p:sldId id="305" r:id="rId10"/>
    <p:sldId id="374" r:id="rId11"/>
    <p:sldId id="341" r:id="rId12"/>
    <p:sldId id="342" r:id="rId13"/>
    <p:sldId id="308" r:id="rId14"/>
    <p:sldId id="378" r:id="rId15"/>
    <p:sldId id="379" r:id="rId16"/>
    <p:sldId id="380" r:id="rId17"/>
    <p:sldId id="381" r:id="rId18"/>
    <p:sldId id="382" r:id="rId19"/>
    <p:sldId id="383" r:id="rId20"/>
    <p:sldId id="384" r:id="rId21"/>
    <p:sldId id="385" r:id="rId22"/>
    <p:sldId id="386" r:id="rId23"/>
    <p:sldId id="389" r:id="rId24"/>
    <p:sldId id="387" r:id="rId25"/>
    <p:sldId id="388" r:id="rId26"/>
    <p:sldId id="390" r:id="rId27"/>
    <p:sldId id="391" r:id="rId28"/>
    <p:sldId id="396" r:id="rId29"/>
    <p:sldId id="315" r:id="rId30"/>
    <p:sldId id="397" r:id="rId31"/>
    <p:sldId id="399" r:id="rId32"/>
    <p:sldId id="398" r:id="rId33"/>
    <p:sldId id="343" r:id="rId34"/>
    <p:sldId id="400" r:id="rId35"/>
    <p:sldId id="344" r:id="rId36"/>
    <p:sldId id="314" r:id="rId37"/>
    <p:sldId id="401" r:id="rId38"/>
    <p:sldId id="402" r:id="rId39"/>
    <p:sldId id="307" r:id="rId40"/>
    <p:sldId id="29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865"/>
    <a:srgbClr val="6ED0D0"/>
    <a:srgbClr val="610303"/>
    <a:srgbClr val="31C2DF"/>
    <a:srgbClr val="82B0CC"/>
    <a:srgbClr val="4D8FB7"/>
    <a:srgbClr val="666666"/>
    <a:srgbClr val="8E8E8E"/>
    <a:srgbClr val="E2E9E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72" autoAdjust="0"/>
    <p:restoredTop sz="94660" autoAdjust="0"/>
  </p:normalViewPr>
  <p:slideViewPr>
    <p:cSldViewPr snapToGrid="0">
      <p:cViewPr varScale="1">
        <p:scale>
          <a:sx n="87" d="100"/>
          <a:sy n="87" d="100"/>
        </p:scale>
        <p:origin x="-739" y="-82"/>
      </p:cViewPr>
      <p:guideLst>
        <p:guide orient="horz" pos="2172"/>
        <p:guide pos="386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FB1FE-9661-484F-A3F4-A28076CBD086}"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1CB6D9-8422-47B9-A6AD-378C452C6559}" type="slidenum">
              <a:rPr lang="zh-CN" altLang="en-US" smtClean="0"/>
              <a:t>‹#›</a:t>
            </a:fld>
            <a:endParaRPr lang="zh-CN" altLang="en-US"/>
          </a:p>
        </p:txBody>
      </p:sp>
    </p:spTree>
    <p:extLst>
      <p:ext uri="{BB962C8B-B14F-4D97-AF65-F5344CB8AC3E}">
        <p14:creationId xmlns:p14="http://schemas.microsoft.com/office/powerpoint/2010/main" val="147637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1CB6D9-8422-47B9-A6AD-378C452C6559}"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F94596-52AC-4318-B972-688F35562B69}"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C6D0FBE-D378-4AC7-9844-FE416A5B8B57}" type="datetimeFigureOut">
              <a:rPr lang="zh-CN" altLang="en-US" smtClean="0"/>
              <a:t>2018/4/23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D1C1C49-4F1C-4FE7-A102-521248C79C8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矩形 3"/>
          <p:cNvSpPr/>
          <p:nvPr/>
        </p:nvSpPr>
        <p:spPr>
          <a:xfrm>
            <a:off x="1300292" y="2510757"/>
            <a:ext cx="9655728" cy="923330"/>
          </a:xfrm>
          <a:prstGeom prst="rect">
            <a:avLst/>
          </a:prstGeom>
          <a:solidFill>
            <a:srgbClr val="314865"/>
          </a:solidFill>
          <a:ln>
            <a:solidFill>
              <a:schemeClr val="tx1">
                <a:lumMod val="75000"/>
                <a:lumOff val="25000"/>
              </a:schemeClr>
            </a:solidFill>
          </a:ln>
        </p:spPr>
        <p:txBody>
          <a:bodyPr wrap="square" anchor="ctr">
            <a:spAutoFit/>
          </a:bodyPr>
          <a:lstStyle/>
          <a:p>
            <a:pPr algn="ctr"/>
            <a:r>
              <a:rPr lang="en-US" altLang="zh-CN"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G19-</a:t>
            </a:r>
            <a:r>
              <a:rPr lang="zh-CN" altLang="en-US" sz="54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专注森林</a:t>
            </a:r>
            <a:endParaRPr lang="zh-CN" altLang="en-US" sz="5400" b="1" dirty="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endParaRPr>
          </a:p>
        </p:txBody>
      </p:sp>
      <p:sp>
        <p:nvSpPr>
          <p:cNvPr id="14" name="矩形 13"/>
          <p:cNvSpPr/>
          <p:nvPr/>
        </p:nvSpPr>
        <p:spPr>
          <a:xfrm>
            <a:off x="2774683" y="3796677"/>
            <a:ext cx="6400798" cy="829945"/>
          </a:xfrm>
          <a:prstGeom prst="rect">
            <a:avLst/>
          </a:prstGeom>
          <a:ln>
            <a:solidFill>
              <a:schemeClr val="tx1">
                <a:lumMod val="75000"/>
                <a:lumOff val="25000"/>
              </a:schemeClr>
            </a:solidFill>
          </a:ln>
        </p:spPr>
        <p:txBody>
          <a:bodyPr wrap="square">
            <a:spAutoFit/>
          </a:bodyPr>
          <a:lstStyle/>
          <a:p>
            <a:pPr algn="ctr">
              <a:lnSpc>
                <a:spcPct val="150000"/>
              </a:lnSpc>
            </a:pPr>
            <a:r>
              <a:rPr lang="en-US" altLang="zh-CN" sz="3200" dirty="0">
                <a:solidFill>
                  <a:schemeClr val="bg1">
                    <a:lumMod val="50000"/>
                  </a:schemeClr>
                </a:solidFill>
                <a:latin typeface="Arial" panose="020B0604020202020204"/>
                <a:ea typeface="微软雅黑" panose="020B0503020204020204" charset="-122"/>
                <a:sym typeface="Arial" panose="020B0604020202020204"/>
              </a:rPr>
              <a:t>需求规格说明书</a:t>
            </a:r>
          </a:p>
        </p:txBody>
      </p:sp>
      <p:sp>
        <p:nvSpPr>
          <p:cNvPr id="22" name="TextBox 7"/>
          <p:cNvSpPr>
            <a:spLocks noChangeArrowheads="1"/>
          </p:cNvSpPr>
          <p:nvPr/>
        </p:nvSpPr>
        <p:spPr bwMode="auto">
          <a:xfrm>
            <a:off x="4399256" y="4868443"/>
            <a:ext cx="268165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组长：李梦雷</a:t>
            </a:r>
          </a:p>
          <a:p>
            <a:pPr algn="ctr" fontAlgn="auto">
              <a:spcBef>
                <a:spcPts val="0"/>
              </a:spcBef>
              <a:spcAft>
                <a:spcPts val="0"/>
              </a:spcAft>
              <a:defRPr/>
            </a:pPr>
            <a:r>
              <a:rPr lang="zh-CN" altLang="en-US" b="1" dirty="0" smtClean="0">
                <a:solidFill>
                  <a:schemeClr val="tx1">
                    <a:lumMod val="50000"/>
                    <a:lumOff val="50000"/>
                  </a:schemeClr>
                </a:solidFill>
                <a:latin typeface="Arial" panose="020B0604020202020204"/>
                <a:sym typeface="Arial" panose="020B0604020202020204"/>
              </a:rPr>
              <a:t>组员：黄依伦，李逸欢</a:t>
            </a:r>
          </a:p>
        </p:txBody>
      </p:sp>
      <p:cxnSp>
        <p:nvCxnSpPr>
          <p:cNvPr id="23" name="直接连接符 22"/>
          <p:cNvCxnSpPr/>
          <p:nvPr/>
        </p:nvCxnSpPr>
        <p:spPr>
          <a:xfrm flipH="1">
            <a:off x="3675005"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203396" y="5057807"/>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 name="等腰三角形 1"/>
          <p:cNvSpPr/>
          <p:nvPr/>
        </p:nvSpPr>
        <p:spPr>
          <a:xfrm rot="4499273">
            <a:off x="1511166" y="231006"/>
            <a:ext cx="1607419" cy="1385706"/>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99" name="等腰三角形 198"/>
          <p:cNvSpPr/>
          <p:nvPr/>
        </p:nvSpPr>
        <p:spPr>
          <a:xfrm rot="18665383">
            <a:off x="10422453" y="4319379"/>
            <a:ext cx="1463240" cy="126141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0" name="等腰三角形 199"/>
          <p:cNvSpPr/>
          <p:nvPr/>
        </p:nvSpPr>
        <p:spPr>
          <a:xfrm rot="961450">
            <a:off x="11233554" y="6038168"/>
            <a:ext cx="798333" cy="688218"/>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01" name="等腰三角形 200"/>
          <p:cNvSpPr/>
          <p:nvPr/>
        </p:nvSpPr>
        <p:spPr>
          <a:xfrm rot="7947741">
            <a:off x="400932" y="1199831"/>
            <a:ext cx="1209165" cy="1042384"/>
          </a:xfrm>
          <a:prstGeom prst="triangl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2000" fill="hold"/>
                                        <p:tgtEl>
                                          <p:spTgt spid="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201"/>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19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200"/>
                                        </p:tgtEl>
                                        <p:attrNameLst>
                                          <p:attrName>r</p:attrName>
                                        </p:attrNameLst>
                                      </p:cBhvr>
                                    </p:animRot>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16" presetClass="entr" presetSubtype="37" fill="hold" grpId="0" nodeType="withEffect">
                                  <p:stCondLst>
                                    <p:cond delay="1100"/>
                                  </p:stCondLst>
                                  <p:childTnLst>
                                    <p:set>
                                      <p:cBhvr>
                                        <p:cTn id="22" dur="1" fill="hold">
                                          <p:stCondLst>
                                            <p:cond delay="0"/>
                                          </p:stCondLst>
                                        </p:cTn>
                                        <p:tgtEl>
                                          <p:spTgt spid="22"/>
                                        </p:tgtEl>
                                        <p:attrNameLst>
                                          <p:attrName>style.visibility</p:attrName>
                                        </p:attrNameLst>
                                      </p:cBhvr>
                                      <p:to>
                                        <p:strVal val="visible"/>
                                      </p:to>
                                    </p:set>
                                    <p:animEffect transition="in" filter="barn(outVertical)">
                                      <p:cBhvr>
                                        <p:cTn id="23" dur="1000"/>
                                        <p:tgtEl>
                                          <p:spTgt spid="22"/>
                                        </p:tgtEl>
                                      </p:cBhvr>
                                    </p:animEffect>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bldLvl="0" animBg="1"/>
      <p:bldP spid="22" grpId="0"/>
      <p:bldP spid="2" grpId="0" animBg="1"/>
      <p:bldP spid="199" grpId="0" animBg="1"/>
      <p:bldP spid="200" grpId="0" animBg="1"/>
      <p:bldP spid="20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2025321" y="2008076"/>
            <a:ext cx="2313251" cy="1198880"/>
          </a:xfrm>
          <a:prstGeom prst="rect">
            <a:avLst/>
          </a:prstGeom>
          <a:noFill/>
        </p:spPr>
        <p:txBody>
          <a:bodyPr wrap="square" rtlCol="0">
            <a:spAutoFit/>
          </a:bodyPr>
          <a:lstStyle/>
          <a:p>
            <a:pPr algn="ctr"/>
            <a:r>
              <a:rPr lang="en-US" altLang="zh-CN" sz="3600" b="1" dirty="0" smtClean="0">
                <a:solidFill>
                  <a:schemeClr val="bg1"/>
                </a:solidFill>
                <a:latin typeface="Arial" panose="020B0604020202020204"/>
                <a:ea typeface="微软雅黑" panose="020B0503020204020204" charset="-122"/>
                <a:sym typeface="Arial" panose="020B0604020202020204"/>
              </a:rPr>
              <a:t>2.1目标</a:t>
            </a:r>
          </a:p>
          <a:p>
            <a:pPr algn="ct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5170805" y="320675"/>
            <a:ext cx="6762115" cy="6000750"/>
          </a:xfrm>
          <a:prstGeom prst="rect">
            <a:avLst/>
          </a:prstGeom>
          <a:noFill/>
        </p:spPr>
        <p:txBody>
          <a:bodyPr wrap="square" rtlCol="0">
            <a:spAutoFit/>
          </a:bodyPr>
          <a:lstStyle/>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       在信息技术高速发展的现在，人们的学习与生活越来越离开不了手机与网络。百年大计，教育为本，作为学生，最主要的任务当然就是好好学习，天天向上。由于在大学的生活过于放松，对手机过于依赖，没有了老师的监管，同学家长的监督，大部分人总是会在平时的时间里面不好好学习，不能够充分利用自己的时间，而把时间全花在手机游戏上面。在学期结束以后，对着自己的成绩唉声叹气，却毫无解决办法。到了暑假，还是将所有学习的想法，当初定下来的宏远目标抛之脑后，到最后学习一落千丈，再也补不回来。</a:t>
            </a:r>
          </a:p>
          <a:p>
            <a:r>
              <a:rPr sz="2400" b="1" dirty="0" smtClean="0">
                <a:solidFill>
                  <a:srgbClr val="314865"/>
                </a:solidFill>
                <a:latin typeface="Arial" panose="020B0604020202020204"/>
                <a:sym typeface="Arial" panose="020B0604020202020204"/>
              </a:rPr>
              <a:t>	既然如此多人离不开手机，那么我们想要做一款在手机上运行的能够管理自己时间的软件。让每个人每天的日常生活能够有所规划，实现每个人生活中的一个又一个 的小目标</a:t>
            </a:r>
          </a:p>
        </p:txBody>
      </p:sp>
      <p:grpSp>
        <p:nvGrpSpPr>
          <p:cNvPr id="10"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51635" y="1817370"/>
            <a:ext cx="2827655" cy="1198880"/>
          </a:xfrm>
          <a:prstGeom prst="rect">
            <a:avLst/>
          </a:prstGeom>
          <a:noFill/>
        </p:spPr>
        <p:txBody>
          <a:bodyPr wrap="square" rtlCol="0">
            <a:spAutoFit/>
          </a:bodyPr>
          <a:lstStyle/>
          <a:p>
            <a:pPr algn="ctr"/>
            <a:r>
              <a:rPr lang="en-US" altLang="zh-CN" sz="3600" b="1" dirty="0" smtClean="0">
                <a:solidFill>
                  <a:schemeClr val="bg1"/>
                </a:solidFill>
                <a:latin typeface="Arial" panose="020B0604020202020204"/>
                <a:ea typeface="微软雅黑" panose="020B0503020204020204" charset="-122"/>
                <a:sym typeface="Arial" panose="020B0604020202020204"/>
              </a:rPr>
              <a:t>2.2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运行环境</a:t>
            </a:r>
          </a:p>
        </p:txBody>
      </p:sp>
      <p:sp>
        <p:nvSpPr>
          <p:cNvPr id="86" name="TextBox 12"/>
          <p:cNvSpPr txBox="1"/>
          <p:nvPr/>
        </p:nvSpPr>
        <p:spPr>
          <a:xfrm>
            <a:off x="5021580" y="2580640"/>
            <a:ext cx="6895465" cy="2245360"/>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操作系统：Microsoft Windows 2000 Advanced Server</a:t>
            </a:r>
          </a:p>
          <a:p>
            <a:r>
              <a:rPr sz="2800" b="1" dirty="0" smtClean="0">
                <a:solidFill>
                  <a:srgbClr val="314865"/>
                </a:solidFill>
                <a:latin typeface="Arial" panose="020B0604020202020204"/>
                <a:sym typeface="Arial" panose="020B0604020202020204"/>
              </a:rPr>
              <a:t>支持环境：IIS 5.0 </a:t>
            </a:r>
            <a:endParaRPr lang="en-US" sz="2800" b="1" dirty="0" smtClean="0">
              <a:solidFill>
                <a:srgbClr val="314865"/>
              </a:solidFill>
              <a:latin typeface="Arial" panose="020B0604020202020204"/>
              <a:sym typeface="Arial" panose="020B0604020202020204"/>
            </a:endParaRPr>
          </a:p>
          <a:p>
            <a:r>
              <a:rPr sz="2800" b="1" dirty="0" smtClean="0">
                <a:solidFill>
                  <a:srgbClr val="314865"/>
                </a:solidFill>
                <a:latin typeface="Arial" panose="020B0604020202020204"/>
                <a:sym typeface="Arial" panose="020B0604020202020204"/>
              </a:rPr>
              <a:t>数 据 库：Microsoft SQL Server 2000</a:t>
            </a:r>
          </a:p>
          <a:p>
            <a:endParaRPr sz="2800" b="1" dirty="0" smtClean="0">
              <a:solidFill>
                <a:srgbClr val="314865"/>
              </a:solidFill>
              <a:latin typeface="Arial" panose="020B0604020202020204"/>
              <a:sym typeface="Arial" panose="020B0604020202020204"/>
            </a:endParaRPr>
          </a:p>
        </p:txBody>
      </p:sp>
      <p:grpSp>
        <p:nvGrpSpPr>
          <p:cNvPr id="10"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需求分析</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843405" y="1939925"/>
            <a:ext cx="2562860" cy="1076325"/>
          </a:xfrm>
          <a:prstGeom prst="rect">
            <a:avLst/>
          </a:prstGeom>
          <a:noFill/>
        </p:spPr>
        <p:txBody>
          <a:bodyPr wrap="square" rtlCol="0">
            <a:spAutoFit/>
          </a:bodyPr>
          <a:lstStyle/>
          <a:p>
            <a:pPr algn="ctr"/>
            <a:r>
              <a:rPr lang="zh-CN" altLang="en-US" sz="3200" b="1" dirty="0" smtClean="0">
                <a:solidFill>
                  <a:schemeClr val="bg1"/>
                </a:solidFill>
                <a:latin typeface="Arial" panose="020B0604020202020204"/>
                <a:ea typeface="微软雅黑" panose="020B0503020204020204" charset="-122"/>
                <a:sym typeface="Arial" panose="020B0604020202020204"/>
              </a:rPr>
              <a:t>2.3</a:t>
            </a:r>
          </a:p>
          <a:p>
            <a:pPr algn="ctr"/>
            <a:r>
              <a:rPr lang="zh-CN" altLang="en-US" sz="3200" b="1" dirty="0" smtClean="0">
                <a:solidFill>
                  <a:schemeClr val="bg1"/>
                </a:solidFill>
                <a:latin typeface="Arial" panose="020B0604020202020204"/>
                <a:ea typeface="微软雅黑" panose="020B0503020204020204" charset="-122"/>
                <a:sym typeface="Arial" panose="020B0604020202020204"/>
              </a:rPr>
              <a:t>条件与限制</a:t>
            </a:r>
          </a:p>
        </p:txBody>
      </p:sp>
      <p:sp>
        <p:nvSpPr>
          <p:cNvPr id="86" name="TextBox 12"/>
          <p:cNvSpPr txBox="1"/>
          <p:nvPr/>
        </p:nvSpPr>
        <p:spPr>
          <a:xfrm>
            <a:off x="5071745" y="1026795"/>
            <a:ext cx="6656705" cy="768350"/>
          </a:xfrm>
          <a:prstGeom prst="rect">
            <a:avLst/>
          </a:prstGeom>
          <a:noFill/>
        </p:spPr>
        <p:txBody>
          <a:bodyPr wrap="square" rtlCol="0">
            <a:spAutoFit/>
          </a:bodyPr>
          <a:lstStyle/>
          <a:p>
            <a:endParaRPr lang="en-US" altLang="zh-CN" sz="2400" b="1" dirty="0" smtClean="0">
              <a:solidFill>
                <a:srgbClr val="314865"/>
              </a:solidFill>
              <a:latin typeface="Arial" panose="020B0604020202020204"/>
              <a:sym typeface="Arial" panose="020B0604020202020204"/>
            </a:endParaRPr>
          </a:p>
          <a:p>
            <a:endParaRPr lang="en-US" altLang="zh-CN" sz="2000" b="1" dirty="0" smtClean="0">
              <a:solidFill>
                <a:srgbClr val="314865"/>
              </a:solidFill>
              <a:latin typeface="Arial" panose="020B0604020202020204"/>
              <a:sym typeface="Arial" panose="020B0604020202020204"/>
            </a:endParaRPr>
          </a:p>
        </p:txBody>
      </p:sp>
      <p:grpSp>
        <p:nvGrpSpPr>
          <p:cNvPr id="10"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graphicFrame>
        <p:nvGraphicFramePr>
          <p:cNvPr id="2" name="表格 1"/>
          <p:cNvGraphicFramePr/>
          <p:nvPr/>
        </p:nvGraphicFramePr>
        <p:xfrm>
          <a:off x="948690" y="3684270"/>
          <a:ext cx="10294620" cy="2773045"/>
        </p:xfrm>
        <a:graphic>
          <a:graphicData uri="http://schemas.openxmlformats.org/drawingml/2006/table">
            <a:tbl>
              <a:tblPr firstRow="1" bandRow="1">
                <a:tableStyleId>{5940675A-B579-460E-94D1-54222C63F5DA}</a:tableStyleId>
              </a:tblPr>
              <a:tblGrid>
                <a:gridCol w="1366520"/>
                <a:gridCol w="8928100"/>
              </a:tblGrid>
              <a:tr h="52832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限制编号</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限制描述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该小程序无开放入口，用户只有周围的朋友及老师</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该小程序数据越来越多，所以对搜索解答功能提供单独控制和管理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705">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该小程序人数越来越多，使服务器需要不断更新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134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LI-4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该小程序资料越来越多，需要对资料进行单独管理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03</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数据描述</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983615"/>
            <a:ext cx="10960735" cy="59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3.1静态数据  </a:t>
            </a:r>
            <a:r>
              <a:rPr sz="2400" b="1" dirty="0" smtClean="0">
                <a:solidFill>
                  <a:schemeClr val="tx1">
                    <a:lumMod val="65000"/>
                    <a:lumOff val="35000"/>
                  </a:schemeClr>
                </a:solidFill>
                <a:latin typeface="Arial" panose="020B0604020202020204"/>
                <a:sym typeface="Arial" panose="020B0604020202020204"/>
              </a:rPr>
              <a:t>                                                    </a:t>
            </a:r>
            <a:r>
              <a:rPr sz="2800" b="1" dirty="0" smtClean="0">
                <a:solidFill>
                  <a:schemeClr val="tx1">
                    <a:lumMod val="65000"/>
                    <a:lumOff val="35000"/>
                  </a:schemeClr>
                </a:solidFill>
                <a:latin typeface="Arial" panose="020B0604020202020204"/>
                <a:sym typeface="Arial" panose="020B0604020202020204"/>
              </a:rPr>
              <a:t> 3.2动态数据</a:t>
            </a:r>
          </a:p>
          <a:p>
            <a:pPr>
              <a:lnSpc>
                <a:spcPct val="200000"/>
              </a:lnSpc>
              <a:buNone/>
            </a:pPr>
            <a:r>
              <a:rPr sz="2400" b="1" dirty="0" smtClean="0">
                <a:solidFill>
                  <a:schemeClr val="tx1">
                    <a:lumMod val="65000"/>
                    <a:lumOff val="35000"/>
                  </a:schemeClr>
                </a:solidFill>
                <a:latin typeface="Arial" panose="020B0604020202020204"/>
                <a:sym typeface="Arial" panose="020B0604020202020204"/>
              </a:rPr>
              <a:t>        【         】                                                     【包括输入数据和输出数据。】</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r>
              <a:rPr sz="2800" b="1" dirty="0" smtClean="0">
                <a:solidFill>
                  <a:schemeClr val="tx1">
                    <a:lumMod val="65000"/>
                    <a:lumOff val="35000"/>
                  </a:schemeClr>
                </a:solidFill>
                <a:latin typeface="Arial" panose="020B0604020202020204"/>
                <a:sym typeface="Arial" panose="020B0604020202020204"/>
              </a:rPr>
              <a:t>3.3数据库介绍</a:t>
            </a:r>
            <a:r>
              <a:rPr sz="2400" b="1" dirty="0" smtClean="0">
                <a:solidFill>
                  <a:schemeClr val="tx1">
                    <a:lumMod val="65000"/>
                    <a:lumOff val="35000"/>
                  </a:schemeClr>
                </a:solidFill>
                <a:latin typeface="Arial" panose="020B0604020202020204"/>
                <a:sym typeface="Arial" panose="020B0604020202020204"/>
              </a:rPr>
              <a:t>                                                    </a:t>
            </a:r>
            <a:r>
              <a:rPr sz="2800" b="1" dirty="0" smtClean="0">
                <a:solidFill>
                  <a:schemeClr val="tx1">
                    <a:lumMod val="65000"/>
                    <a:lumOff val="35000"/>
                  </a:schemeClr>
                </a:solidFill>
                <a:latin typeface="Arial" panose="020B0604020202020204"/>
                <a:sym typeface="Arial" panose="020B0604020202020204"/>
              </a:rPr>
              <a:t>3.4数据词典</a:t>
            </a:r>
          </a:p>
          <a:p>
            <a:pPr>
              <a:lnSpc>
                <a:spcPct val="200000"/>
              </a:lnSpc>
              <a:buNone/>
            </a:pPr>
            <a:r>
              <a:rPr sz="2400" b="1" dirty="0" smtClean="0">
                <a:solidFill>
                  <a:schemeClr val="tx1">
                    <a:lumMod val="65000"/>
                    <a:lumOff val="35000"/>
                  </a:schemeClr>
                </a:solidFill>
                <a:latin typeface="Arial" panose="020B0604020202020204"/>
                <a:sym typeface="Arial" panose="020B0604020202020204"/>
              </a:rPr>
              <a:t>【给出使用数据库的名称和类型。】                    【 数据字典</a:t>
            </a:r>
            <a:r>
              <a:rPr lang="zh-CN" sz="2400" b="1" dirty="0" smtClean="0">
                <a:solidFill>
                  <a:schemeClr val="tx1">
                    <a:lumMod val="65000"/>
                    <a:lumOff val="35000"/>
                  </a:schemeClr>
                </a:solidFill>
                <a:latin typeface="Arial" panose="020B0604020202020204"/>
                <a:sym typeface="Arial" panose="020B0604020202020204"/>
              </a:rPr>
              <a:t>。 </a:t>
            </a:r>
            <a:r>
              <a:rPr sz="2400" b="1" dirty="0" smtClean="0">
                <a:solidFill>
                  <a:schemeClr val="tx1">
                    <a:lumMod val="65000"/>
                    <a:lumOff val="35000"/>
                  </a:schemeClr>
                </a:solidFill>
                <a:latin typeface="Arial" panose="020B0604020202020204"/>
                <a:sym typeface="Arial" panose="020B0604020202020204"/>
              </a:rPr>
              <a:t>】</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15950" y="749300"/>
            <a:ext cx="10960735" cy="269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---用户注册信息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2" name="表格 -1"/>
          <p:cNvGraphicFramePr/>
          <p:nvPr/>
        </p:nvGraphicFramePr>
        <p:xfrm>
          <a:off x="728980" y="1998980"/>
          <a:ext cx="10946130" cy="3710941"/>
        </p:xfrm>
        <a:graphic>
          <a:graphicData uri="http://schemas.openxmlformats.org/drawingml/2006/table">
            <a:tbl>
              <a:tblPr firstRow="1" bandRow="1">
                <a:tableStyleId>{5940675A-B579-460E-94D1-54222C63F5DA}</a:tableStyleId>
              </a:tblPr>
              <a:tblGrid>
                <a:gridCol w="1907540"/>
                <a:gridCol w="4344670"/>
                <a:gridCol w="1217295"/>
                <a:gridCol w="1217295"/>
                <a:gridCol w="871220"/>
                <a:gridCol w="1388110"/>
              </a:tblGrid>
              <a:tr h="49657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496570">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I</a:t>
                      </a: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d</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用户想使用</a:t>
                      </a:r>
                      <a:r>
                        <a:rPr lang="zh-CN" altLang="en-US" sz="2400" b="1">
                          <a:solidFill>
                            <a:srgbClr val="314865"/>
                          </a:solidFill>
                          <a:latin typeface="微软雅黑" panose="020B0503020204020204" charset="-122"/>
                          <a:ea typeface="微软雅黑" panose="020B0503020204020204" charset="-122"/>
                          <a:cs typeface="Times New Roman" panose="02020603050405020304" pitchFamily="18" charset="0"/>
                        </a:rPr>
                        <a:t>的个人</a:t>
                      </a: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id</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I</a:t>
                      </a: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1-12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身份证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用户的身份证信息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I</a:t>
                      </a: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nt</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18</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姓名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Times New Roman" panose="02020603050405020304" pitchFamily="18" charset="0"/>
                        </a:rPr>
                        <a:t>用户的真实姓名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1-10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邮箱</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作为</a:t>
                      </a:r>
                      <a:r>
                        <a:rPr lang="zh-CN" altLang="en-US" sz="2400" b="1">
                          <a:solidFill>
                            <a:srgbClr val="314865"/>
                          </a:solidFill>
                          <a:latin typeface="微软雅黑" panose="020B0503020204020204" charset="-122"/>
                          <a:ea typeface="微软雅黑" panose="020B0503020204020204" charset="-122"/>
                          <a:cs typeface="Times New Roman" panose="02020603050405020304" pitchFamily="18" charset="0"/>
                        </a:rPr>
                        <a:t>用户</a:t>
                      </a: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日后登陆</a:t>
                      </a:r>
                      <a:r>
                        <a:rPr lang="zh-CN" altLang="en-US" sz="2400" b="1">
                          <a:solidFill>
                            <a:srgbClr val="314865"/>
                          </a:solidFill>
                          <a:latin typeface="微软雅黑" panose="020B0503020204020204" charset="-122"/>
                          <a:ea typeface="微软雅黑" panose="020B0503020204020204" charset="-122"/>
                          <a:cs typeface="Times New Roman" panose="02020603050405020304" pitchFamily="18" charset="0"/>
                        </a:rPr>
                        <a:t>时使用的账号</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密码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Times New Roman" panose="02020603050405020304" pitchFamily="18" charset="0"/>
                        </a:rPr>
                        <a:t>用户使用的密码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6-12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确认密码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Times New Roman" panose="02020603050405020304" pitchFamily="18" charset="0"/>
                        </a:rPr>
                        <a:t>用户注册时再次确认时的密码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6-12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983615"/>
            <a:ext cx="10960735" cy="269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---用户登录信息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2" name="表格 -1"/>
          <p:cNvGraphicFramePr/>
          <p:nvPr/>
        </p:nvGraphicFramePr>
        <p:xfrm>
          <a:off x="744220" y="2223135"/>
          <a:ext cx="10783570" cy="3379470"/>
        </p:xfrm>
        <a:graphic>
          <a:graphicData uri="http://schemas.openxmlformats.org/drawingml/2006/table">
            <a:tbl>
              <a:tblPr firstRow="1" bandRow="1">
                <a:tableStyleId>{5940675A-B579-460E-94D1-54222C63F5DA}</a:tableStyleId>
              </a:tblPr>
              <a:tblGrid>
                <a:gridCol w="1879600"/>
                <a:gridCol w="4279265"/>
                <a:gridCol w="1199515"/>
                <a:gridCol w="1200150"/>
                <a:gridCol w="857250"/>
                <a:gridCol w="1367790"/>
              </a:tblGrid>
              <a:tr h="112649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112649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账号</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注册时使用的邮箱作为账号</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649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密码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用户使用的密码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6-12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73100" y="975995"/>
            <a:ext cx="10960735" cy="269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用户找回密码信息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2" name="表格 -1"/>
          <p:cNvGraphicFramePr/>
          <p:nvPr/>
        </p:nvGraphicFramePr>
        <p:xfrm>
          <a:off x="728980" y="2226310"/>
          <a:ext cx="11147425" cy="3389630"/>
        </p:xfrm>
        <a:graphic>
          <a:graphicData uri="http://schemas.openxmlformats.org/drawingml/2006/table">
            <a:tbl>
              <a:tblPr firstRow="1" bandRow="1">
                <a:tableStyleId>{5940675A-B579-460E-94D1-54222C63F5DA}</a:tableStyleId>
              </a:tblPr>
              <a:tblGrid>
                <a:gridCol w="1941830"/>
                <a:gridCol w="4425950"/>
                <a:gridCol w="1238250"/>
                <a:gridCol w="1240790"/>
                <a:gridCol w="886460"/>
                <a:gridCol w="1414145"/>
              </a:tblGrid>
              <a:tr h="742315">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2959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账号</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用户注册时的账号</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1-12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8955">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身份证号</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用户注册时的身份证号</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18</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验证码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用户邮箱收到的验证码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8</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新密码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用户准备使用的新密码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6-</a:t>
                      </a: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确认密码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400" b="1">
                          <a:solidFill>
                            <a:srgbClr val="314865"/>
                          </a:solidFill>
                          <a:latin typeface="微软雅黑" panose="020B0503020204020204" charset="-122"/>
                          <a:ea typeface="微软雅黑" panose="020B0503020204020204" charset="-122"/>
                          <a:cs typeface="宋体" panose="02010600030101010101" pitchFamily="2" charset="-122"/>
                        </a:rPr>
                        <a:t>用户再次确定新密码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6</a:t>
                      </a:r>
                      <a:r>
                        <a:rPr lang="en-US" altLang="zh-CN" sz="2400" b="1">
                          <a:solidFill>
                            <a:srgbClr val="314865"/>
                          </a:solidFill>
                          <a:latin typeface="微软雅黑" panose="020B0503020204020204" charset="-122"/>
                          <a:ea typeface="微软雅黑" panose="020B0503020204020204" charset="-122"/>
                          <a:cs typeface="宋体" panose="02010600030101010101" pitchFamily="2" charset="-122"/>
                        </a:rPr>
                        <a:t>-</a:t>
                      </a: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983615"/>
            <a:ext cx="10960735" cy="283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用户个人中心查看信息</a:t>
            </a:r>
          </a:p>
          <a:p>
            <a:pPr>
              <a:lnSpc>
                <a:spcPct val="200000"/>
              </a:lnSpc>
              <a:buNone/>
            </a:pPr>
            <a:endParaRPr lang="en-US" altLang="zh-CN" sz="2800" b="1" dirty="0" smtClean="0">
              <a:solidFill>
                <a:srgbClr val="314865"/>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2" name="表格 -1"/>
          <p:cNvGraphicFramePr/>
          <p:nvPr/>
        </p:nvGraphicFramePr>
        <p:xfrm>
          <a:off x="816610" y="2129790"/>
          <a:ext cx="9775825" cy="3512820"/>
        </p:xfrm>
        <a:graphic>
          <a:graphicData uri="http://schemas.openxmlformats.org/drawingml/2006/table">
            <a:tbl>
              <a:tblPr firstRow="1" bandRow="1">
                <a:tableStyleId>{5940675A-B579-460E-94D1-54222C63F5DA}</a:tableStyleId>
              </a:tblPr>
              <a:tblGrid>
                <a:gridCol w="1702435"/>
                <a:gridCol w="3881755"/>
                <a:gridCol w="1087120"/>
                <a:gridCol w="1017270"/>
                <a:gridCol w="847090"/>
                <a:gridCol w="1240155"/>
              </a:tblGrid>
              <a:tr h="585470">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85470">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动态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用户近期的动作</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470">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学习记录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用户学习的记录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470">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回帖</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用户所回的贴</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470">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发帖</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用户所发的贴</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470">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备忘录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solidFill>
                            <a:srgbClr val="314865"/>
                          </a:solidFill>
                          <a:latin typeface="微软雅黑" panose="020B0503020204020204" charset="-122"/>
                          <a:ea typeface="微软雅黑" panose="020B0503020204020204" charset="-122"/>
                          <a:cs typeface="宋体" panose="02010600030101010101" pitchFamily="2" charset="-122"/>
                        </a:rPr>
                        <a:t>用户创建的备忘录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宋体" panose="02010600030101010101" pitchFamily="2" charset="-122"/>
                        </a:rPr>
                        <a:t>S</a:t>
                      </a: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宋体" panose="02010600030101010101" pitchFamily="2" charset="-122"/>
                        </a:rPr>
                        <a:t>NULL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solidFill>
                            <a:srgbClr val="314865"/>
                          </a:solidFill>
                          <a:latin typeface="微软雅黑" panose="020B0503020204020204" charset="-122"/>
                          <a:ea typeface="微软雅黑" panose="020B0503020204020204" charset="-122"/>
                          <a:cs typeface="宋体" panose="02010600030101010101" pitchFamily="2" charset="-122"/>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983615"/>
            <a:ext cx="10960735" cy="269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用户个人信息修改信息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2" name="表格 -1"/>
          <p:cNvGraphicFramePr/>
          <p:nvPr/>
        </p:nvGraphicFramePr>
        <p:xfrm>
          <a:off x="824865" y="2409825"/>
          <a:ext cx="9478010" cy="2628265"/>
        </p:xfrm>
        <a:graphic>
          <a:graphicData uri="http://schemas.openxmlformats.org/drawingml/2006/table">
            <a:tbl>
              <a:tblPr firstRow="1" bandRow="1">
                <a:tableStyleId>{5940675A-B579-460E-94D1-54222C63F5DA}</a:tableStyleId>
              </a:tblPr>
              <a:tblGrid>
                <a:gridCol w="1651000"/>
                <a:gridCol w="3762375"/>
                <a:gridCol w="1053465"/>
                <a:gridCol w="1055370"/>
                <a:gridCol w="753745"/>
                <a:gridCol w="1202055"/>
              </a:tblGrid>
              <a:tr h="89217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8680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个人简介</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用户的个人简介</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80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密码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用户修改的密码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6-12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9" name="组合 28"/>
          <p:cNvGrpSpPr/>
          <p:nvPr/>
        </p:nvGrpSpPr>
        <p:grpSpPr>
          <a:xfrm>
            <a:off x="799845" y="852473"/>
            <a:ext cx="2758272" cy="837788"/>
            <a:chOff x="4602145" y="211015"/>
            <a:chExt cx="2758272" cy="837788"/>
          </a:xfrm>
        </p:grpSpPr>
        <p:sp>
          <p:nvSpPr>
            <p:cNvPr id="30" name="流程图: 终止 2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1" name="流程图: 终止 3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32" name="流程图: 终止 31"/>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3" name="矩形 12"/>
          <p:cNvSpPr/>
          <p:nvPr/>
        </p:nvSpPr>
        <p:spPr>
          <a:xfrm>
            <a:off x="1434874" y="0"/>
            <a:ext cx="1343025" cy="216039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MH_Others_1"/>
          <p:cNvSpPr txBox="1"/>
          <p:nvPr>
            <p:custDataLst>
              <p:tags r:id="rId1"/>
            </p:custDataLst>
          </p:nvPr>
        </p:nvSpPr>
        <p:spPr>
          <a:xfrm>
            <a:off x="1434874" y="0"/>
            <a:ext cx="1343025"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a:ea typeface="微软雅黑" panose="020B0503020204020204" charset="-122"/>
                <a:sym typeface="Arial" panose="020B0604020202020204"/>
              </a:rPr>
              <a:t>目 </a:t>
            </a:r>
            <a:endParaRPr lang="en-US" altLang="zh-CN" sz="5400" b="1" dirty="0">
              <a:solidFill>
                <a:schemeClr val="bg1"/>
              </a:solidFill>
              <a:latin typeface="Arial" panose="020B0604020202020204"/>
              <a:ea typeface="微软雅黑" panose="020B0503020204020204" charset="-122"/>
              <a:sym typeface="Arial" panose="020B0604020202020204"/>
            </a:endParaRPr>
          </a:p>
          <a:p>
            <a:pPr algn="ctr"/>
            <a:r>
              <a:rPr lang="zh-CN" altLang="en-US" sz="5400" b="1" dirty="0">
                <a:solidFill>
                  <a:schemeClr val="bg1"/>
                </a:solidFill>
                <a:latin typeface="Arial" panose="020B0604020202020204"/>
                <a:ea typeface="微软雅黑" panose="020B0503020204020204" charset="-122"/>
                <a:sym typeface="Arial" panose="020B0604020202020204"/>
              </a:rPr>
              <a:t>录</a:t>
            </a:r>
          </a:p>
        </p:txBody>
      </p:sp>
      <p:sp>
        <p:nvSpPr>
          <p:cNvPr id="12" name="MH_Others_1"/>
          <p:cNvSpPr txBox="1"/>
          <p:nvPr>
            <p:custDataLst>
              <p:tags r:id="rId2"/>
            </p:custDataLst>
          </p:nvPr>
        </p:nvSpPr>
        <p:spPr>
          <a:xfrm>
            <a:off x="1451418" y="1766523"/>
            <a:ext cx="1343025" cy="276999"/>
          </a:xfrm>
          <a:prstGeom prst="rect">
            <a:avLst/>
          </a:prstGeom>
          <a:noFill/>
        </p:spPr>
        <p:txBody>
          <a:bodyPr vert="horz" wrap="square" lIns="0" tIns="0" rIns="0" bIns="0" rtlCol="0" anchor="ctr" anchorCtr="0">
            <a:spAutoFit/>
          </a:bodyPr>
          <a:lstStyle/>
          <a:p>
            <a:pPr algn="ctr"/>
            <a:r>
              <a:rPr lang="en-US" altLang="zh-CN" dirty="0">
                <a:solidFill>
                  <a:schemeClr val="bg1">
                    <a:lumMod val="95000"/>
                  </a:schemeClr>
                </a:solidFill>
                <a:latin typeface="Arial" panose="020B0604020202020204"/>
                <a:ea typeface="微软雅黑" panose="020B0503020204020204" charset="-122"/>
                <a:sym typeface="Arial" panose="020B0604020202020204"/>
              </a:rPr>
              <a:t>CONTENTS</a:t>
            </a:r>
            <a:endParaRPr lang="zh-CN" altLang="en-US" dirty="0">
              <a:solidFill>
                <a:schemeClr val="bg1">
                  <a:lumMod val="95000"/>
                </a:schemeClr>
              </a:solidFill>
              <a:latin typeface="Arial" panose="020B0604020202020204"/>
              <a:ea typeface="微软雅黑" panose="020B0503020204020204" charset="-122"/>
              <a:sym typeface="Arial" panose="020B0604020202020204"/>
            </a:endParaRPr>
          </a:p>
        </p:txBody>
      </p:sp>
      <p:sp>
        <p:nvSpPr>
          <p:cNvPr id="66" name="矩形 65"/>
          <p:cNvSpPr/>
          <p:nvPr/>
        </p:nvSpPr>
        <p:spPr>
          <a:xfrm>
            <a:off x="6600056" y="456376"/>
            <a:ext cx="3890506" cy="460375"/>
          </a:xfrm>
          <a:prstGeom prst="rect">
            <a:avLst/>
          </a:prstGeom>
          <a:ln w="19050">
            <a:solidFill>
              <a:schemeClr val="bg1">
                <a:lumMod val="65000"/>
              </a:schemeClr>
            </a:solidFill>
            <a:prstDash val="lgDashDot"/>
          </a:ln>
        </p:spPr>
        <p:txBody>
          <a:bodyPr wrap="square">
            <a:spAutoFit/>
          </a:bodyPr>
          <a:lstStyle/>
          <a:p>
            <a:pPr algn="dist"/>
            <a:r>
              <a:rPr lang="zh-CN" altLang="en-US" sz="2400" dirty="0" smtClean="0">
                <a:solidFill>
                  <a:schemeClr val="tx1">
                    <a:lumMod val="65000"/>
                    <a:lumOff val="35000"/>
                  </a:schemeClr>
                </a:solidFill>
                <a:latin typeface="Arial" panose="020B0604020202020204"/>
                <a:sym typeface="Arial" panose="020B0604020202020204"/>
              </a:rPr>
              <a:t>引言</a:t>
            </a:r>
          </a:p>
        </p:txBody>
      </p:sp>
      <p:sp>
        <p:nvSpPr>
          <p:cNvPr id="67" name="矩形 66"/>
          <p:cNvSpPr/>
          <p:nvPr/>
        </p:nvSpPr>
        <p:spPr>
          <a:xfrm>
            <a:off x="6600056" y="141698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任务概述</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68" name="矩形 67"/>
          <p:cNvSpPr/>
          <p:nvPr/>
        </p:nvSpPr>
        <p:spPr>
          <a:xfrm>
            <a:off x="6600056" y="320118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dirty="0" smtClean="0">
                <a:solidFill>
                  <a:schemeClr val="tx1">
                    <a:lumMod val="65000"/>
                    <a:lumOff val="35000"/>
                  </a:schemeClr>
                </a:solidFill>
                <a:latin typeface="Arial" panose="020B0604020202020204"/>
                <a:sym typeface="Arial" panose="020B0604020202020204"/>
              </a:rPr>
              <a:t>功能需求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69" name="矩形 68"/>
          <p:cNvSpPr/>
          <p:nvPr/>
        </p:nvSpPr>
        <p:spPr>
          <a:xfrm>
            <a:off x="6600056" y="4173215"/>
            <a:ext cx="3890506" cy="460375"/>
          </a:xfrm>
          <a:prstGeom prst="rect">
            <a:avLst/>
          </a:prstGeom>
          <a:ln w="19050">
            <a:solidFill>
              <a:schemeClr val="bg1">
                <a:lumMod val="65000"/>
              </a:schemeClr>
            </a:solidFill>
            <a:prstDash val="lgDashDot"/>
          </a:ln>
        </p:spPr>
        <p:txBody>
          <a:bodyPr wrap="square">
            <a:spAutoFit/>
          </a:bodyPr>
          <a:lstStyle/>
          <a:p>
            <a:pPr algn="dist">
              <a:spcBef>
                <a:spcPct val="20000"/>
              </a:spcBef>
              <a:buClr>
                <a:schemeClr val="hlink"/>
              </a:buClr>
              <a:buSzPct val="65000"/>
            </a:pPr>
            <a:r>
              <a:rPr lang="zh-CN" altLang="en-US" sz="2400" dirty="0" smtClean="0">
                <a:solidFill>
                  <a:schemeClr val="tx1">
                    <a:lumMod val="65000"/>
                    <a:lumOff val="35000"/>
                  </a:schemeClr>
                </a:solidFill>
                <a:latin typeface="Arial" panose="020B0604020202020204"/>
                <a:sym typeface="Arial" panose="020B0604020202020204"/>
              </a:rPr>
              <a:t>性能需求</a:t>
            </a:r>
          </a:p>
        </p:txBody>
      </p:sp>
      <p:sp>
        <p:nvSpPr>
          <p:cNvPr id="70" name="矩形 69"/>
          <p:cNvSpPr/>
          <p:nvPr/>
        </p:nvSpPr>
        <p:spPr>
          <a:xfrm>
            <a:off x="6600056" y="5135724"/>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运行需求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grpSp>
        <p:nvGrpSpPr>
          <p:cNvPr id="15" name="组合 14"/>
          <p:cNvGrpSpPr/>
          <p:nvPr/>
        </p:nvGrpSpPr>
        <p:grpSpPr>
          <a:xfrm>
            <a:off x="4343050" y="344668"/>
            <a:ext cx="1752950" cy="605880"/>
            <a:chOff x="4343050" y="1160643"/>
            <a:chExt cx="1752950" cy="605880"/>
          </a:xfrm>
          <a:effectLst>
            <a:outerShdw blurRad="50800" dist="50800" dir="5400000" algn="t" rotWithShape="0">
              <a:prstClr val="black">
                <a:alpha val="15000"/>
              </a:prstClr>
            </a:outerShdw>
          </a:effectLst>
        </p:grpSpPr>
        <p:grpSp>
          <p:nvGrpSpPr>
            <p:cNvPr id="3" name="组合 2"/>
            <p:cNvGrpSpPr/>
            <p:nvPr/>
          </p:nvGrpSpPr>
          <p:grpSpPr>
            <a:xfrm>
              <a:off x="4343050" y="1160643"/>
              <a:ext cx="1752950" cy="605880"/>
              <a:chOff x="4602145" y="211015"/>
              <a:chExt cx="2298560" cy="794460"/>
            </a:xfrm>
          </p:grpSpPr>
          <p:sp>
            <p:nvSpPr>
              <p:cNvPr id="24" name="流程图: 终止 23"/>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 name="流程图: 终止 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3" name="流程图: 终止 2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4" name="文本框 13"/>
            <p:cNvSpPr txBox="1"/>
            <p:nvPr/>
          </p:nvSpPr>
          <p:spPr>
            <a:xfrm>
              <a:off x="4872741" y="1179527"/>
              <a:ext cx="698643" cy="52322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01</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16" name="组合 15"/>
          <p:cNvGrpSpPr/>
          <p:nvPr/>
        </p:nvGrpSpPr>
        <p:grpSpPr>
          <a:xfrm>
            <a:off x="4346225" y="2250337"/>
            <a:ext cx="1752950" cy="605880"/>
            <a:chOff x="4343050" y="2250972"/>
            <a:chExt cx="1752950" cy="605880"/>
          </a:xfrm>
          <a:effectLst>
            <a:outerShdw blurRad="50800" dist="50800" dir="5400000" algn="t" rotWithShape="0">
              <a:prstClr val="black">
                <a:alpha val="15000"/>
              </a:prstClr>
            </a:outerShdw>
          </a:effectLst>
        </p:grpSpPr>
        <p:grpSp>
          <p:nvGrpSpPr>
            <p:cNvPr id="50" name="组合 49"/>
            <p:cNvGrpSpPr/>
            <p:nvPr/>
          </p:nvGrpSpPr>
          <p:grpSpPr>
            <a:xfrm>
              <a:off x="4343050" y="2250972"/>
              <a:ext cx="1752950" cy="605880"/>
              <a:chOff x="4602145" y="211015"/>
              <a:chExt cx="2298560" cy="794460"/>
            </a:xfrm>
          </p:grpSpPr>
          <p:sp>
            <p:nvSpPr>
              <p:cNvPr id="51" name="流程图: 终止 50"/>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2" name="流程图: 终止 5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3" name="流程图: 终止 52"/>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1" name="文本框 70"/>
            <p:cNvSpPr txBox="1"/>
            <p:nvPr/>
          </p:nvSpPr>
          <p:spPr>
            <a:xfrm>
              <a:off x="4872741" y="2291691"/>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3</a:t>
              </a:r>
            </a:p>
          </p:txBody>
        </p:sp>
      </p:grpSp>
      <p:grpSp>
        <p:nvGrpSpPr>
          <p:cNvPr id="17" name="组合 16"/>
          <p:cNvGrpSpPr/>
          <p:nvPr/>
        </p:nvGrpSpPr>
        <p:grpSpPr>
          <a:xfrm>
            <a:off x="4343050" y="3200966"/>
            <a:ext cx="1752950" cy="605880"/>
            <a:chOff x="4343050" y="3341301"/>
            <a:chExt cx="1752950" cy="605880"/>
          </a:xfrm>
          <a:effectLst>
            <a:outerShdw blurRad="50800" dist="50800" dir="5400000" algn="t" rotWithShape="0">
              <a:prstClr val="black">
                <a:alpha val="15000"/>
              </a:prstClr>
            </a:outerShdw>
          </a:effectLst>
        </p:grpSpPr>
        <p:grpSp>
          <p:nvGrpSpPr>
            <p:cNvPr id="54" name="组合 53"/>
            <p:cNvGrpSpPr/>
            <p:nvPr/>
          </p:nvGrpSpPr>
          <p:grpSpPr>
            <a:xfrm>
              <a:off x="4343050" y="3341301"/>
              <a:ext cx="1752950" cy="605880"/>
              <a:chOff x="4602145" y="211015"/>
              <a:chExt cx="2298560" cy="794460"/>
            </a:xfrm>
          </p:grpSpPr>
          <p:sp>
            <p:nvSpPr>
              <p:cNvPr id="55" name="流程图: 终止 54"/>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6" name="流程图: 终止 55"/>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57" name="流程图: 终止 56"/>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2" name="文本框 71"/>
            <p:cNvSpPr txBox="1"/>
            <p:nvPr/>
          </p:nvSpPr>
          <p:spPr>
            <a:xfrm>
              <a:off x="4872741" y="3403855"/>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4</a:t>
              </a:r>
            </a:p>
          </p:txBody>
        </p:sp>
      </p:grpSp>
      <p:grpSp>
        <p:nvGrpSpPr>
          <p:cNvPr id="18" name="组合 17"/>
          <p:cNvGrpSpPr/>
          <p:nvPr/>
        </p:nvGrpSpPr>
        <p:grpSpPr>
          <a:xfrm>
            <a:off x="4343050" y="4173185"/>
            <a:ext cx="1752950" cy="606359"/>
            <a:chOff x="4343050" y="4431630"/>
            <a:chExt cx="1752950" cy="606359"/>
          </a:xfrm>
          <a:effectLst>
            <a:outerShdw blurRad="50800" dist="50800" dir="5400000" algn="t" rotWithShape="0">
              <a:prstClr val="black">
                <a:alpha val="15000"/>
              </a:prstClr>
            </a:outerShdw>
          </a:effectLst>
        </p:grpSpPr>
        <p:grpSp>
          <p:nvGrpSpPr>
            <p:cNvPr id="58" name="组合 57"/>
            <p:cNvGrpSpPr/>
            <p:nvPr/>
          </p:nvGrpSpPr>
          <p:grpSpPr>
            <a:xfrm>
              <a:off x="4343050" y="4431630"/>
              <a:ext cx="1752950" cy="605880"/>
              <a:chOff x="4602145" y="211015"/>
              <a:chExt cx="2298560" cy="794460"/>
            </a:xfrm>
          </p:grpSpPr>
          <p:sp>
            <p:nvSpPr>
              <p:cNvPr id="59" name="流程图: 终止 58"/>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0" name="流程图: 终止 59"/>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1" name="流程图: 终止 60"/>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3" name="文本框 72"/>
            <p:cNvSpPr txBox="1"/>
            <p:nvPr/>
          </p:nvSpPr>
          <p:spPr>
            <a:xfrm>
              <a:off x="4872741" y="4516019"/>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a:t>
              </a:r>
              <a:r>
                <a:rPr lang="en-US" sz="2800" b="1" dirty="0">
                  <a:solidFill>
                    <a:srgbClr val="314865"/>
                  </a:solidFill>
                  <a:latin typeface="Arial" panose="020B0604020202020204"/>
                  <a:ea typeface="微软雅黑" panose="020B0503020204020204" charset="-122"/>
                  <a:sym typeface="Arial" panose="020B0604020202020204"/>
                </a:rPr>
                <a:t>5</a:t>
              </a:r>
            </a:p>
          </p:txBody>
        </p:sp>
      </p:grpSp>
      <p:grpSp>
        <p:nvGrpSpPr>
          <p:cNvPr id="19" name="组合 18"/>
          <p:cNvGrpSpPr/>
          <p:nvPr/>
        </p:nvGrpSpPr>
        <p:grpSpPr>
          <a:xfrm>
            <a:off x="4343050" y="5135878"/>
            <a:ext cx="1752950" cy="628193"/>
            <a:chOff x="4343050" y="5521958"/>
            <a:chExt cx="1752950" cy="628193"/>
          </a:xfrm>
          <a:effectLst>
            <a:outerShdw blurRad="50800" dist="50800" dir="5400000" algn="t" rotWithShape="0">
              <a:prstClr val="black">
                <a:alpha val="15000"/>
              </a:prstClr>
            </a:outerShdw>
          </a:effectLst>
        </p:grpSpPr>
        <p:grpSp>
          <p:nvGrpSpPr>
            <p:cNvPr id="62" name="组合 61"/>
            <p:cNvGrpSpPr/>
            <p:nvPr/>
          </p:nvGrpSpPr>
          <p:grpSpPr>
            <a:xfrm>
              <a:off x="4343050" y="5521958"/>
              <a:ext cx="1752950" cy="605880"/>
              <a:chOff x="4602145" y="211015"/>
              <a:chExt cx="2298560" cy="794460"/>
            </a:xfrm>
          </p:grpSpPr>
          <p:sp>
            <p:nvSpPr>
              <p:cNvPr id="63" name="流程图: 终止 62"/>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4" name="流程图: 终止 63"/>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65" name="流程图: 终止 64"/>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74" name="文本框 73"/>
            <p:cNvSpPr txBox="1"/>
            <p:nvPr/>
          </p:nvSpPr>
          <p:spPr>
            <a:xfrm>
              <a:off x="4872741" y="5628181"/>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06</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4" name="组合 3"/>
          <p:cNvGrpSpPr/>
          <p:nvPr/>
        </p:nvGrpSpPr>
        <p:grpSpPr>
          <a:xfrm>
            <a:off x="4343050" y="6113008"/>
            <a:ext cx="1752950" cy="605880"/>
            <a:chOff x="4343050" y="1160643"/>
            <a:chExt cx="1752950" cy="605880"/>
          </a:xfrm>
          <a:effectLst>
            <a:outerShdw blurRad="50800" dist="50800" dir="5400000" algn="t" rotWithShape="0">
              <a:prstClr val="black">
                <a:alpha val="15000"/>
              </a:prstClr>
            </a:outerShdw>
          </a:effectLst>
        </p:grpSpPr>
        <p:grpSp>
          <p:nvGrpSpPr>
            <p:cNvPr id="5" name="组合 4"/>
            <p:cNvGrpSpPr/>
            <p:nvPr/>
          </p:nvGrpSpPr>
          <p:grpSpPr>
            <a:xfrm>
              <a:off x="4343050" y="1160643"/>
              <a:ext cx="1752950" cy="605880"/>
              <a:chOff x="4602145" y="211015"/>
              <a:chExt cx="2298560" cy="794460"/>
            </a:xfrm>
          </p:grpSpPr>
          <p:sp>
            <p:nvSpPr>
              <p:cNvPr id="6" name="流程图: 终止 5"/>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7" name="流程图: 终止 6"/>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8" name="流程图: 终止 7"/>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9" name="文本框 8"/>
            <p:cNvSpPr txBox="1"/>
            <p:nvPr/>
          </p:nvSpPr>
          <p:spPr>
            <a:xfrm>
              <a:off x="4872741" y="1179527"/>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07</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grpSp>
        <p:nvGrpSpPr>
          <p:cNvPr id="10" name="组合 9"/>
          <p:cNvGrpSpPr/>
          <p:nvPr/>
        </p:nvGrpSpPr>
        <p:grpSpPr>
          <a:xfrm>
            <a:off x="4343050" y="1334633"/>
            <a:ext cx="1752950" cy="605880"/>
            <a:chOff x="4343050" y="1160643"/>
            <a:chExt cx="1752950" cy="605880"/>
          </a:xfrm>
          <a:effectLst>
            <a:outerShdw blurRad="50800" dist="50800" dir="5400000" algn="t" rotWithShape="0">
              <a:prstClr val="black">
                <a:alpha val="15000"/>
              </a:prstClr>
            </a:outerShdw>
          </a:effectLst>
        </p:grpSpPr>
        <p:grpSp>
          <p:nvGrpSpPr>
            <p:cNvPr id="11" name="组合 10"/>
            <p:cNvGrpSpPr/>
            <p:nvPr/>
          </p:nvGrpSpPr>
          <p:grpSpPr>
            <a:xfrm>
              <a:off x="4343050" y="1160643"/>
              <a:ext cx="1752950" cy="605880"/>
              <a:chOff x="4602145" y="211015"/>
              <a:chExt cx="2298560" cy="794460"/>
            </a:xfrm>
          </p:grpSpPr>
          <p:sp>
            <p:nvSpPr>
              <p:cNvPr id="20" name="流程图: 终止 19"/>
              <p:cNvSpPr/>
              <p:nvPr/>
            </p:nvSpPr>
            <p:spPr>
              <a:xfrm>
                <a:off x="5061857" y="523152"/>
                <a:ext cx="1838848" cy="482323"/>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1" name="流程图: 终止 20"/>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a:ea typeface="微软雅黑" panose="020B0503020204020204" charset="-122"/>
                  <a:sym typeface="Arial" panose="020B0604020202020204"/>
                </a:endParaRPr>
              </a:p>
            </p:txBody>
          </p:sp>
          <p:sp>
            <p:nvSpPr>
              <p:cNvPr id="25" name="流程图: 终止 24"/>
              <p:cNvSpPr/>
              <p:nvPr/>
            </p:nvSpPr>
            <p:spPr>
              <a:xfrm>
                <a:off x="5061857" y="479326"/>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6" name="文本框 25"/>
            <p:cNvSpPr txBox="1"/>
            <p:nvPr/>
          </p:nvSpPr>
          <p:spPr>
            <a:xfrm>
              <a:off x="4872741" y="1179527"/>
              <a:ext cx="698643" cy="521970"/>
            </a:xfrm>
            <a:prstGeom prst="rect">
              <a:avLst/>
            </a:prstGeom>
            <a:noFill/>
          </p:spPr>
          <p:txBody>
            <a:bodyPr wrap="square" rtlCol="0">
              <a:spAutoFit/>
            </a:bodyPr>
            <a:lstStyle/>
            <a:p>
              <a:pPr algn="ctr"/>
              <a:r>
                <a:rPr lang="en-US" altLang="zh-CN" sz="2800" b="1" dirty="0">
                  <a:solidFill>
                    <a:srgbClr val="314865"/>
                  </a:solidFill>
                  <a:latin typeface="Arial" panose="020B0604020202020204"/>
                  <a:ea typeface="微软雅黑" panose="020B0503020204020204" charset="-122"/>
                  <a:sym typeface="Arial" panose="020B0604020202020204"/>
                </a:rPr>
                <a:t>02</a:t>
              </a:r>
              <a:endParaRPr lang="zh-CN" altLang="en-US" sz="2800" b="1" dirty="0">
                <a:solidFill>
                  <a:srgbClr val="314865"/>
                </a:solidFill>
                <a:latin typeface="Arial" panose="020B0604020202020204"/>
                <a:ea typeface="微软雅黑" panose="020B0503020204020204" charset="-122"/>
                <a:sym typeface="Arial" panose="020B0604020202020204"/>
              </a:endParaRPr>
            </a:p>
          </p:txBody>
        </p:sp>
      </p:grpSp>
      <p:sp>
        <p:nvSpPr>
          <p:cNvPr id="27" name="矩形 26"/>
          <p:cNvSpPr/>
          <p:nvPr/>
        </p:nvSpPr>
        <p:spPr>
          <a:xfrm>
            <a:off x="6600056" y="2354090"/>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数据描述</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28" name="矩形 27"/>
          <p:cNvSpPr/>
          <p:nvPr/>
        </p:nvSpPr>
        <p:spPr>
          <a:xfrm>
            <a:off x="6600056" y="6112989"/>
            <a:ext cx="3890506" cy="460375"/>
          </a:xfrm>
          <a:prstGeom prst="rect">
            <a:avLst/>
          </a:prstGeom>
          <a:ln w="19050">
            <a:solidFill>
              <a:schemeClr val="bg1">
                <a:lumMod val="65000"/>
              </a:schemeClr>
            </a:solidFill>
            <a:prstDash val="lgDashDot"/>
          </a:ln>
        </p:spPr>
        <p:txBody>
          <a:bodyPr wrap="square">
            <a:spAutoFit/>
          </a:bodyPr>
          <a:lstStyle/>
          <a:p>
            <a:pPr algn="dist" eaLnBrk="1" hangingPunct="1">
              <a:spcBef>
                <a:spcPct val="20000"/>
              </a:spcBef>
              <a:buClr>
                <a:schemeClr val="hlink"/>
              </a:buClr>
              <a:buSzPct val="65000"/>
              <a:buFont typeface="Wingdings" panose="05000000000000000000" pitchFamily="2" charset="2"/>
              <a:buNone/>
            </a:pPr>
            <a:r>
              <a:rPr lang="zh-CN" altLang="en-US" sz="2400" b="0" dirty="0" smtClean="0">
                <a:solidFill>
                  <a:schemeClr val="tx1">
                    <a:lumMod val="65000"/>
                    <a:lumOff val="35000"/>
                  </a:schemeClr>
                </a:solidFill>
                <a:latin typeface="Arial" panose="020B0604020202020204"/>
                <a:ea typeface="微软雅黑" panose="020B0503020204020204" charset="-122"/>
                <a:sym typeface="Arial" panose="020B0604020202020204"/>
              </a:rPr>
              <a:t>其他需求</a:t>
            </a:r>
            <a:endParaRPr lang="zh-CN" altLang="en-US" sz="2400" b="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2"/>
                                        </p:tgtEl>
                                        <p:attrNameLst>
                                          <p:attrName>style.visibility</p:attrName>
                                        </p:attrNameLst>
                                      </p:cBhvr>
                                      <p:to>
                                        <p:strVal val="visible"/>
                                      </p:to>
                                    </p:set>
                                    <p:anim by="(-#ppt_w*2)" calcmode="lin" valueType="num">
                                      <p:cBhvr rctx="PPT">
                                        <p:cTn id="12" dur="500" autoRev="1" fill="hold">
                                          <p:stCondLst>
                                            <p:cond delay="0"/>
                                          </p:stCondLst>
                                        </p:cTn>
                                        <p:tgtEl>
                                          <p:spTgt spid="22"/>
                                        </p:tgtEl>
                                        <p:attrNameLst>
                                          <p:attrName>ppt_w</p:attrName>
                                        </p:attrNameLst>
                                      </p:cBhvr>
                                    </p:anim>
                                    <p:anim by="(#ppt_w*0.50)" calcmode="lin" valueType="num">
                                      <p:cBhvr>
                                        <p:cTn id="13" dur="500" decel="50000" autoRev="1" fill="hold">
                                          <p:stCondLst>
                                            <p:cond delay="0"/>
                                          </p:stCondLst>
                                        </p:cTn>
                                        <p:tgtEl>
                                          <p:spTgt spid="22"/>
                                        </p:tgtEl>
                                        <p:attrNameLst>
                                          <p:attrName>ppt_x</p:attrName>
                                        </p:attrNameLst>
                                      </p:cBhvr>
                                    </p:anim>
                                    <p:anim from="(-#ppt_h/2)" to="(#ppt_y)" calcmode="lin" valueType="num">
                                      <p:cBhvr>
                                        <p:cTn id="14" dur="1000" fill="hold">
                                          <p:stCondLst>
                                            <p:cond delay="0"/>
                                          </p:stCondLst>
                                        </p:cTn>
                                        <p:tgtEl>
                                          <p:spTgt spid="22"/>
                                        </p:tgtEl>
                                        <p:attrNameLst>
                                          <p:attrName>ppt_y</p:attrName>
                                        </p:attrNameLst>
                                      </p:cBhvr>
                                    </p:anim>
                                    <p:animRot by="21600000">
                                      <p:cBhvr>
                                        <p:cTn id="15" dur="1000" fill="hold">
                                          <p:stCondLst>
                                            <p:cond delay="0"/>
                                          </p:stCondLst>
                                        </p:cTn>
                                        <p:tgtEl>
                                          <p:spTgt spid="22"/>
                                        </p:tgtEl>
                                        <p:attrNameLst>
                                          <p:attrName>r</p:attrName>
                                        </p:attrNameLst>
                                      </p:cBhvr>
                                    </p:animRot>
                                  </p:childTnLst>
                                </p:cTn>
                              </p:par>
                            </p:childTnLst>
                          </p:cTn>
                        </p:par>
                        <p:par>
                          <p:cTn id="16" fill="hold">
                            <p:stCondLst>
                              <p:cond delay="1700"/>
                            </p:stCondLst>
                            <p:childTnLst>
                              <p:par>
                                <p:cTn id="17" presetID="56" presetClass="entr" presetSubtype="0" fill="hold" grpId="0" nodeType="afterEffect">
                                  <p:stCondLst>
                                    <p:cond delay="0"/>
                                  </p:stCondLst>
                                  <p:iterate type="lt">
                                    <p:tmPct val="4286"/>
                                  </p:iterate>
                                  <p:childTnLst>
                                    <p:set>
                                      <p:cBhvr>
                                        <p:cTn id="18" dur="1" fill="hold">
                                          <p:stCondLst>
                                            <p:cond delay="0"/>
                                          </p:stCondLst>
                                        </p:cTn>
                                        <p:tgtEl>
                                          <p:spTgt spid="12"/>
                                        </p:tgtEl>
                                        <p:attrNameLst>
                                          <p:attrName>style.visibility</p:attrName>
                                        </p:attrNameLst>
                                      </p:cBhvr>
                                      <p:to>
                                        <p:strVal val="visible"/>
                                      </p:to>
                                    </p:set>
                                    <p:anim by="(-#ppt_w*2)" calcmode="lin" valueType="num">
                                      <p:cBhvr rctx="PPT">
                                        <p:cTn id="19" dur="500" autoRev="1" fill="hold">
                                          <p:stCondLst>
                                            <p:cond delay="0"/>
                                          </p:stCondLst>
                                        </p:cTn>
                                        <p:tgtEl>
                                          <p:spTgt spid="12"/>
                                        </p:tgtEl>
                                        <p:attrNameLst>
                                          <p:attrName>ppt_w</p:attrName>
                                        </p:attrNameLst>
                                      </p:cBhvr>
                                    </p:anim>
                                    <p:anim by="(#ppt_w*0.50)" calcmode="lin" valueType="num">
                                      <p:cBhvr>
                                        <p:cTn id="20" dur="500" decel="50000" autoRev="1" fill="hold">
                                          <p:stCondLst>
                                            <p:cond delay="0"/>
                                          </p:stCondLst>
                                        </p:cTn>
                                        <p:tgtEl>
                                          <p:spTgt spid="12"/>
                                        </p:tgtEl>
                                        <p:attrNameLst>
                                          <p:attrName>ppt_x</p:attrName>
                                        </p:attrNameLst>
                                      </p:cBhvr>
                                    </p:anim>
                                    <p:anim from="(-#ppt_h/2)" to="(#ppt_y)" calcmode="lin" valueType="num">
                                      <p:cBhvr>
                                        <p:cTn id="21" dur="1000" fill="hold">
                                          <p:stCondLst>
                                            <p:cond delay="0"/>
                                          </p:stCondLst>
                                        </p:cTn>
                                        <p:tgtEl>
                                          <p:spTgt spid="12"/>
                                        </p:tgtEl>
                                        <p:attrNameLst>
                                          <p:attrName>ppt_y</p:attrName>
                                        </p:attrNameLst>
                                      </p:cBhvr>
                                    </p:anim>
                                    <p:animRot by="21600000">
                                      <p:cBhvr>
                                        <p:cTn id="22" dur="1000" fill="hold">
                                          <p:stCondLst>
                                            <p:cond delay="0"/>
                                          </p:stCondLst>
                                        </p:cTn>
                                        <p:tgtEl>
                                          <p:spTgt spid="12"/>
                                        </p:tgtEl>
                                        <p:attrNameLst>
                                          <p:attrName>r</p:attrName>
                                        </p:attrNameLst>
                                      </p:cBhvr>
                                    </p:animRot>
                                  </p:childTnLst>
                                </p:cTn>
                              </p:par>
                            </p:childTnLst>
                          </p:cTn>
                        </p:par>
                        <p:par>
                          <p:cTn id="23" fill="hold">
                            <p:stCondLst>
                              <p:cond delay="3000"/>
                            </p:stCondLst>
                            <p:childTnLst>
                              <p:par>
                                <p:cTn id="24" presetID="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3500"/>
                            </p:stCondLst>
                            <p:childTnLst>
                              <p:par>
                                <p:cTn id="29" presetID="2" presetClass="entr" presetSubtype="4"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par>
                          <p:cTn id="33" fill="hold">
                            <p:stCondLst>
                              <p:cond delay="4000"/>
                            </p:stCondLst>
                            <p:childTnLst>
                              <p:par>
                                <p:cTn id="34" presetID="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par>
                          <p:cTn id="38" fill="hold">
                            <p:stCondLst>
                              <p:cond delay="4500"/>
                            </p:stCondLst>
                            <p:childTnLst>
                              <p:par>
                                <p:cTn id="39" presetID="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par>
                          <p:cTn id="43" fill="hold">
                            <p:stCondLst>
                              <p:cond delay="5000"/>
                            </p:stCondLst>
                            <p:childTnLst>
                              <p:par>
                                <p:cTn id="44" presetID="2" presetClass="entr" presetSubtype="4" fill="hold"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left)">
                                      <p:cBhvr>
                                        <p:cTn id="51" dur="500"/>
                                        <p:tgtEl>
                                          <p:spTgt spid="6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left)">
                                      <p:cBhvr>
                                        <p:cTn id="55" dur="500"/>
                                        <p:tgtEl>
                                          <p:spTgt spid="67"/>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wipe(left)">
                                      <p:cBhvr>
                                        <p:cTn id="59" dur="500"/>
                                        <p:tgtEl>
                                          <p:spTgt spid="68"/>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left)">
                                      <p:cBhvr>
                                        <p:cTn id="63" dur="500"/>
                                        <p:tgtEl>
                                          <p:spTgt spid="69"/>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wipe(left)">
                                      <p:cBhvr>
                                        <p:cTn id="67" dur="500"/>
                                        <p:tgtEl>
                                          <p:spTgt spid="70"/>
                                        </p:tgtEl>
                                      </p:cBhvr>
                                    </p:animEffect>
                                  </p:childTnLst>
                                </p:cTn>
                              </p:par>
                            </p:childTnLst>
                          </p:cTn>
                        </p:par>
                        <p:par>
                          <p:cTn id="68" fill="hold">
                            <p:stCondLst>
                              <p:cond delay="8000"/>
                            </p:stCondLst>
                            <p:childTnLst>
                              <p:par>
                                <p:cTn id="69" presetID="2" presetClass="entr" presetSubtype="4"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par>
                          <p:cTn id="73" fill="hold">
                            <p:stCondLst>
                              <p:cond delay="8500"/>
                            </p:stCondLst>
                            <p:childTnLst>
                              <p:par>
                                <p:cTn id="74" presetID="2" presetClass="entr" presetSubtype="4"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additive="base">
                                        <p:cTn id="76" dur="500" fill="hold"/>
                                        <p:tgtEl>
                                          <p:spTgt spid="10"/>
                                        </p:tgtEl>
                                        <p:attrNameLst>
                                          <p:attrName>ppt_x</p:attrName>
                                        </p:attrNameLst>
                                      </p:cBhvr>
                                      <p:tavLst>
                                        <p:tav tm="0">
                                          <p:val>
                                            <p:strVal val="#ppt_x"/>
                                          </p:val>
                                        </p:tav>
                                        <p:tav tm="100000">
                                          <p:val>
                                            <p:strVal val="#ppt_x"/>
                                          </p:val>
                                        </p:tav>
                                      </p:tavLst>
                                    </p:anim>
                                    <p:anim calcmode="lin" valueType="num">
                                      <p:cBhvr additive="base">
                                        <p:cTn id="77" dur="500" fill="hold"/>
                                        <p:tgtEl>
                                          <p:spTgt spid="10"/>
                                        </p:tgtEl>
                                        <p:attrNameLst>
                                          <p:attrName>ppt_y</p:attrName>
                                        </p:attrNameLst>
                                      </p:cBhvr>
                                      <p:tavLst>
                                        <p:tav tm="0">
                                          <p:val>
                                            <p:strVal val="1+#ppt_h/2"/>
                                          </p:val>
                                        </p:tav>
                                        <p:tav tm="100000">
                                          <p:val>
                                            <p:strVal val="#ppt_y"/>
                                          </p:val>
                                        </p:tav>
                                      </p:tavLst>
                                    </p:anim>
                                  </p:childTnLst>
                                </p:cTn>
                              </p:par>
                            </p:childTnLst>
                          </p:cTn>
                        </p:par>
                        <p:par>
                          <p:cTn id="78" fill="hold">
                            <p:stCondLst>
                              <p:cond delay="9000"/>
                            </p:stCondLst>
                            <p:childTnLst>
                              <p:par>
                                <p:cTn id="79" presetID="22" presetClass="entr" presetSubtype="8"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500"/>
                                        <p:tgtEl>
                                          <p:spTgt spid="27"/>
                                        </p:tgtEl>
                                      </p:cBhvr>
                                    </p:animEffect>
                                  </p:childTnLst>
                                </p:cTn>
                              </p:par>
                            </p:childTnLst>
                          </p:cTn>
                        </p:par>
                        <p:par>
                          <p:cTn id="82" fill="hold">
                            <p:stCondLst>
                              <p:cond delay="9500"/>
                            </p:stCondLst>
                            <p:childTnLst>
                              <p:par>
                                <p:cTn id="83" presetID="22" presetClass="entr" presetSubtype="8" fill="hold" grpId="0" nodeType="after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p:bldP spid="12" grpId="0"/>
      <p:bldP spid="66" grpId="0" bldLvl="0" animBg="1"/>
      <p:bldP spid="67" grpId="0" bldLvl="0" animBg="1"/>
      <p:bldP spid="68" grpId="0" bldLvl="0" animBg="1"/>
      <p:bldP spid="69" grpId="0" bldLvl="0" animBg="1"/>
      <p:bldP spid="70" grpId="0" bldLvl="0" animBg="1"/>
      <p:bldP spid="27"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用户个人信息修改信</a:t>
            </a:r>
            <a:r>
              <a:rPr lang="zh-CN" b="1" dirty="0" smtClean="0">
                <a:solidFill>
                  <a:srgbClr val="314865"/>
                </a:solidFill>
                <a:latin typeface="Arial" panose="020B0604020202020204"/>
                <a:sym typeface="Arial" panose="020B0604020202020204"/>
              </a:rPr>
              <a:t>息</a:t>
            </a:r>
            <a:endParaRPr lang="zh-CN" sz="2400" b="1" dirty="0" smtClean="0">
              <a:solidFill>
                <a:srgbClr val="314865"/>
              </a:solidFill>
              <a:latin typeface="Arial" panose="020B0604020202020204"/>
              <a:sym typeface="Arial" panose="020B0604020202020204"/>
            </a:endParaRP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5" name="表格 -1"/>
          <p:cNvGraphicFramePr/>
          <p:nvPr/>
        </p:nvGraphicFramePr>
        <p:xfrm>
          <a:off x="784225" y="1376680"/>
          <a:ext cx="9283700" cy="1975485"/>
        </p:xfrm>
        <a:graphic>
          <a:graphicData uri="http://schemas.openxmlformats.org/drawingml/2006/table">
            <a:tbl>
              <a:tblPr firstRow="1" bandRow="1">
                <a:tableStyleId>{5940675A-B579-460E-94D1-54222C63F5DA}</a:tableStyleId>
              </a:tblPr>
              <a:tblGrid>
                <a:gridCol w="1616710"/>
                <a:gridCol w="3684905"/>
                <a:gridCol w="1033145"/>
                <a:gridCol w="1033780"/>
                <a:gridCol w="737235"/>
                <a:gridCol w="1177925"/>
              </a:tblGrid>
              <a:tr h="75628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60960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个人简介</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用户的个人简介</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密码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用户修改的密码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6-12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矩形 47"/>
          <p:cNvSpPr>
            <a:spLocks noChangeArrowheads="1"/>
          </p:cNvSpPr>
          <p:nvPr/>
        </p:nvSpPr>
        <p:spPr bwMode="auto">
          <a:xfrm>
            <a:off x="721360" y="3002915"/>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用户留言信息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aphicFrame>
        <p:nvGraphicFramePr>
          <p:cNvPr id="3" name="表格 2"/>
          <p:cNvGraphicFramePr/>
          <p:nvPr/>
        </p:nvGraphicFramePr>
        <p:xfrm>
          <a:off x="784225" y="4161155"/>
          <a:ext cx="9283700" cy="1748790"/>
        </p:xfrm>
        <a:graphic>
          <a:graphicData uri="http://schemas.openxmlformats.org/drawingml/2006/table">
            <a:tbl>
              <a:tblPr firstRow="1" bandRow="1">
                <a:tableStyleId>{5940675A-B579-460E-94D1-54222C63F5DA}</a:tableStyleId>
              </a:tblPr>
              <a:tblGrid>
                <a:gridCol w="1617980"/>
                <a:gridCol w="3684905"/>
                <a:gridCol w="1031875"/>
                <a:gridCol w="1033145"/>
                <a:gridCol w="738505"/>
                <a:gridCol w="1177290"/>
              </a:tblGrid>
              <a:tr h="56959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6959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留言内容</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用户发表的内容信息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959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附件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留言时添加的附件</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用户帖子管理信息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用户新建讨论区信息</a:t>
            </a:r>
          </a:p>
        </p:txBody>
      </p:sp>
      <p:graphicFrame>
        <p:nvGraphicFramePr>
          <p:cNvPr id="5" name="表格 4"/>
          <p:cNvGraphicFramePr/>
          <p:nvPr/>
        </p:nvGraphicFramePr>
        <p:xfrm>
          <a:off x="784225" y="1431925"/>
          <a:ext cx="9549130" cy="1845945"/>
        </p:xfrm>
        <a:graphic>
          <a:graphicData uri="http://schemas.openxmlformats.org/drawingml/2006/table">
            <a:tbl>
              <a:tblPr firstRow="1" bandRow="1">
                <a:tableStyleId>{5940675A-B579-460E-94D1-54222C63F5DA}</a:tableStyleId>
              </a:tblPr>
              <a:tblGrid>
                <a:gridCol w="1663700"/>
                <a:gridCol w="3790950"/>
                <a:gridCol w="1061085"/>
                <a:gridCol w="1062990"/>
                <a:gridCol w="759460"/>
                <a:gridCol w="1210945"/>
              </a:tblGrid>
              <a:tr h="61531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61531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修改内容</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用户在帖子修改的内容信息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531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修改附件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用户在帖子修改附件信息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784225" y="4214495"/>
          <a:ext cx="9549765" cy="1914525"/>
        </p:xfrm>
        <a:graphic>
          <a:graphicData uri="http://schemas.openxmlformats.org/drawingml/2006/table">
            <a:tbl>
              <a:tblPr firstRow="1" bandRow="1">
                <a:tableStyleId>{5940675A-B579-460E-94D1-54222C63F5DA}</a:tableStyleId>
              </a:tblPr>
              <a:tblGrid>
                <a:gridCol w="1663700"/>
                <a:gridCol w="3790950"/>
                <a:gridCol w="1061720"/>
                <a:gridCol w="1062990"/>
                <a:gridCol w="759460"/>
                <a:gridCol w="1210945"/>
              </a:tblGrid>
              <a:tr h="43497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43497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讨论区主题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用户在新建讨论区时的标题信息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5</a:t>
                      </a:r>
                      <a:r>
                        <a:rPr lang="en-US" altLang="zh-CN"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Times New Roman" panose="02020603050405020304" pitchFamily="18" charset="0"/>
                        </a:rPr>
                        <a:t>30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讨论区内容</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用户在新建讨论区时的内容信息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497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附件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用户在新建讨论区时的附件</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用户新建目标及制定计划信息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用户教师信息查看信息</a:t>
            </a:r>
          </a:p>
        </p:txBody>
      </p:sp>
      <p:graphicFrame>
        <p:nvGraphicFramePr>
          <p:cNvPr id="5" name="表格 -1"/>
          <p:cNvGraphicFramePr/>
          <p:nvPr/>
        </p:nvGraphicFramePr>
        <p:xfrm>
          <a:off x="779145" y="1461770"/>
          <a:ext cx="9555480" cy="1870075"/>
        </p:xfrm>
        <a:graphic>
          <a:graphicData uri="http://schemas.openxmlformats.org/drawingml/2006/table">
            <a:tbl>
              <a:tblPr firstRow="1" bandRow="1">
                <a:tableStyleId>{5940675A-B579-460E-94D1-54222C63F5DA}</a:tableStyleId>
              </a:tblPr>
              <a:tblGrid>
                <a:gridCol w="1664970"/>
                <a:gridCol w="3793490"/>
                <a:gridCol w="1061720"/>
                <a:gridCol w="1062990"/>
                <a:gridCol w="760730"/>
                <a:gridCol w="1211580"/>
              </a:tblGrid>
              <a:tr h="60960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41973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新建目标信息</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新建目标信息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074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完成目标制定计划</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完成目标制定计划信息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721360" y="4209415"/>
          <a:ext cx="9613265" cy="1644015"/>
        </p:xfrm>
        <a:graphic>
          <a:graphicData uri="http://schemas.openxmlformats.org/drawingml/2006/table">
            <a:tbl>
              <a:tblPr firstRow="1" bandRow="1">
                <a:tableStyleId>{5940675A-B579-460E-94D1-54222C63F5DA}</a:tableStyleId>
              </a:tblPr>
              <a:tblGrid>
                <a:gridCol w="1675130"/>
                <a:gridCol w="3815715"/>
                <a:gridCol w="1068705"/>
                <a:gridCol w="1069975"/>
                <a:gridCol w="764540"/>
                <a:gridCol w="1219200"/>
              </a:tblGrid>
              <a:tr h="54800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4800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教师简介</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教师的简要描述信息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00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教师名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教师的姓名信息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1-10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用户查看信息</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5" name="表格 4"/>
          <p:cNvGraphicFramePr/>
          <p:nvPr/>
        </p:nvGraphicFramePr>
        <p:xfrm>
          <a:off x="881380" y="1708785"/>
          <a:ext cx="10372725" cy="4053840"/>
        </p:xfrm>
        <a:graphic>
          <a:graphicData uri="http://schemas.openxmlformats.org/drawingml/2006/table">
            <a:tbl>
              <a:tblPr firstRow="1" bandRow="1">
                <a:tableStyleId>{5940675A-B579-460E-94D1-54222C63F5DA}</a:tableStyleId>
              </a:tblPr>
              <a:tblGrid>
                <a:gridCol w="1806575"/>
                <a:gridCol w="4117975"/>
                <a:gridCol w="1153160"/>
                <a:gridCol w="1154430"/>
                <a:gridCol w="824865"/>
                <a:gridCol w="1315720"/>
              </a:tblGrid>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小程序公告</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小程序的公告信息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功能介绍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功能的简要描述信息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大神介绍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学习大神的介绍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备忘录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备忘录的信息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学习论坛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学习论坛</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912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排行榜信息</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排行榜的记录及信息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用户学习记录下载信息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用户参与制定目标信息</a:t>
            </a:r>
          </a:p>
        </p:txBody>
      </p:sp>
      <p:graphicFrame>
        <p:nvGraphicFramePr>
          <p:cNvPr id="5" name="表格 -1"/>
          <p:cNvGraphicFramePr/>
          <p:nvPr/>
        </p:nvGraphicFramePr>
        <p:xfrm>
          <a:off x="721360" y="1476375"/>
          <a:ext cx="9185910" cy="1362710"/>
        </p:xfrm>
        <a:graphic>
          <a:graphicData uri="http://schemas.openxmlformats.org/drawingml/2006/table">
            <a:tbl>
              <a:tblPr firstRow="1" bandRow="1">
                <a:tableStyleId>{5940675A-B579-460E-94D1-54222C63F5DA}</a:tableStyleId>
              </a:tblPr>
              <a:tblGrid>
                <a:gridCol w="1600835"/>
                <a:gridCol w="3646170"/>
                <a:gridCol w="1021080"/>
                <a:gridCol w="1021715"/>
                <a:gridCol w="730885"/>
                <a:gridCol w="1165225"/>
              </a:tblGrid>
              <a:tr h="6813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6813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学习记录</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目标完成情况</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721360" y="4215765"/>
          <a:ext cx="9187815" cy="1524000"/>
        </p:xfrm>
        <a:graphic>
          <a:graphicData uri="http://schemas.openxmlformats.org/drawingml/2006/table">
            <a:tbl>
              <a:tblPr firstRow="1" bandRow="1">
                <a:tableStyleId>{5940675A-B579-460E-94D1-54222C63F5DA}</a:tableStyleId>
              </a:tblPr>
              <a:tblGrid>
                <a:gridCol w="1600835"/>
                <a:gridCol w="3647440"/>
                <a:gridCol w="1021080"/>
                <a:gridCol w="1022350"/>
                <a:gridCol w="730885"/>
                <a:gridCol w="1165225"/>
              </a:tblGrid>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姓名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用户的真实姓名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1-10</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目标</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用户目标</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提出的计划</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用户完成目标的计划</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YES</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管理员用户发布程序通知信息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管理员程序备份信息</a:t>
            </a:r>
          </a:p>
        </p:txBody>
      </p:sp>
      <p:graphicFrame>
        <p:nvGraphicFramePr>
          <p:cNvPr id="5" name="表格 -1"/>
          <p:cNvGraphicFramePr/>
          <p:nvPr/>
        </p:nvGraphicFramePr>
        <p:xfrm>
          <a:off x="916305" y="4181475"/>
          <a:ext cx="10606405" cy="1605280"/>
        </p:xfrm>
        <a:graphic>
          <a:graphicData uri="http://schemas.openxmlformats.org/drawingml/2006/table">
            <a:tbl>
              <a:tblPr firstRow="1" bandRow="1">
                <a:tableStyleId>{5940675A-B579-460E-94D1-54222C63F5DA}</a:tableStyleId>
              </a:tblPr>
              <a:tblGrid>
                <a:gridCol w="1847850"/>
                <a:gridCol w="4210685"/>
                <a:gridCol w="1178560"/>
                <a:gridCol w="1181100"/>
                <a:gridCol w="842645"/>
                <a:gridCol w="1345565"/>
              </a:tblGrid>
              <a:tr h="80264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80264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小程序整体备份</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备份时小程序的信息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HTML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916940" y="1550670"/>
          <a:ext cx="10605770" cy="1452245"/>
        </p:xfrm>
        <a:graphic>
          <a:graphicData uri="http://schemas.openxmlformats.org/drawingml/2006/table">
            <a:tbl>
              <a:tblPr firstRow="1" bandRow="1">
                <a:tableStyleId>{5940675A-B579-460E-94D1-54222C63F5DA}</a:tableStyleId>
              </a:tblPr>
              <a:tblGrid>
                <a:gridCol w="1847850"/>
                <a:gridCol w="4210685"/>
                <a:gridCol w="1178560"/>
                <a:gridCol w="1180465"/>
                <a:gridCol w="843280"/>
                <a:gridCol w="1344930"/>
              </a:tblGrid>
              <a:tr h="75819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6940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系统通知</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要通知的内容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管理员系统管理信息</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管理员论坛删除信息</a:t>
            </a:r>
          </a:p>
        </p:txBody>
      </p:sp>
      <p:graphicFrame>
        <p:nvGraphicFramePr>
          <p:cNvPr id="5" name="表格 -1"/>
          <p:cNvGraphicFramePr/>
          <p:nvPr/>
        </p:nvGraphicFramePr>
        <p:xfrm>
          <a:off x="840105" y="1327785"/>
          <a:ext cx="10560050" cy="1803400"/>
        </p:xfrm>
        <a:graphic>
          <a:graphicData uri="http://schemas.openxmlformats.org/drawingml/2006/table">
            <a:tbl>
              <a:tblPr firstRow="1" bandRow="1">
                <a:tableStyleId>{5940675A-B579-460E-94D1-54222C63F5DA}</a:tableStyleId>
              </a:tblPr>
              <a:tblGrid>
                <a:gridCol w="1840230"/>
                <a:gridCol w="3295650"/>
                <a:gridCol w="2070100"/>
                <a:gridCol w="1174750"/>
                <a:gridCol w="839470"/>
                <a:gridCol w="1339850"/>
              </a:tblGrid>
              <a:tr h="36068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36068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小程序公告</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小程序的公告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136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论坛信息</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论坛上的信息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png</a:t>
                      </a:r>
                      <a:r>
                        <a:rPr lang="en-US" altLang="zh-CN" sz="2000" b="1">
                          <a:latin typeface="微软雅黑" panose="020B0503020204020204" charset="-122"/>
                          <a:ea typeface="微软雅黑" panose="020B0503020204020204" charset="-122"/>
                          <a:cs typeface="Times New Roman" panose="02020603050405020304" pitchFamily="18" charset="0"/>
                        </a:rPr>
                        <a:t>,jpg,bmp</a:t>
                      </a:r>
                      <a:endParaRPr lang="en-US" altLang="zh-CN" sz="2000" b="1">
                        <a:latin typeface="微软雅黑" panose="020B0503020204020204" charset="-122"/>
                        <a:ea typeface="微软雅黑" panose="020B0503020204020204"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友情链接</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小程序的友情链接</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链接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840105" y="4366895"/>
          <a:ext cx="10560685" cy="1563370"/>
        </p:xfrm>
        <a:graphic>
          <a:graphicData uri="http://schemas.openxmlformats.org/drawingml/2006/table">
            <a:tbl>
              <a:tblPr firstRow="1" bandRow="1">
                <a:tableStyleId>{5940675A-B579-460E-94D1-54222C63F5DA}</a:tableStyleId>
              </a:tblPr>
              <a:tblGrid>
                <a:gridCol w="1840230"/>
                <a:gridCol w="4192270"/>
                <a:gridCol w="1173480"/>
                <a:gridCol w="1175385"/>
                <a:gridCol w="840105"/>
                <a:gridCol w="1339215"/>
              </a:tblGrid>
              <a:tr h="78168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78168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论坛名</a:t>
                      </a:r>
                      <a:r>
                        <a:rPr lang="zh-CN" altLang="en-US" sz="2000" b="1">
                          <a:latin typeface="微软雅黑" panose="020B0503020204020204" charset="-122"/>
                          <a:ea typeface="微软雅黑" panose="020B0503020204020204" charset="-122"/>
                          <a:cs typeface="Times New Roman" panose="02020603050405020304" pitchFamily="18" charset="0"/>
                        </a:rPr>
                        <a:t> </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将要删除的论坛名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25333" y="621943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664845" y="252730"/>
            <a:ext cx="11288395" cy="188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 </a:t>
            </a:r>
            <a:r>
              <a:rPr b="1" dirty="0" smtClean="0">
                <a:solidFill>
                  <a:srgbClr val="314865"/>
                </a:solidFill>
                <a:latin typeface="Arial" panose="020B0604020202020204"/>
                <a:sym typeface="Arial" panose="020B0604020202020204"/>
              </a:rPr>
              <a:t>管理员用户管理信息</a:t>
            </a:r>
          </a:p>
          <a:p>
            <a:pPr>
              <a:lnSpc>
                <a:spcPct val="200000"/>
              </a:lnSpc>
              <a:buNone/>
            </a:pPr>
            <a:endParaRPr sz="2400" b="1" dirty="0" smtClean="0">
              <a:solidFill>
                <a:schemeClr val="tx1">
                  <a:lumMod val="65000"/>
                  <a:lumOff val="35000"/>
                </a:schemeClr>
              </a:solidFill>
              <a:latin typeface="Arial" panose="020B0604020202020204"/>
              <a:sym typeface="Arial" panose="020B0604020202020204"/>
            </a:endParaRP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数据描述</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 name="矩形 47"/>
          <p:cNvSpPr>
            <a:spLocks noChangeArrowheads="1"/>
          </p:cNvSpPr>
          <p:nvPr/>
        </p:nvSpPr>
        <p:spPr bwMode="auto">
          <a:xfrm>
            <a:off x="721360" y="3002915"/>
            <a:ext cx="11288395" cy="107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b="1" dirty="0" smtClean="0">
                <a:solidFill>
                  <a:srgbClr val="314865"/>
                </a:solidFill>
                <a:latin typeface="Arial" panose="020B0604020202020204"/>
                <a:sym typeface="Arial" panose="020B0604020202020204"/>
              </a:rPr>
              <a:t>数据字典</a:t>
            </a:r>
            <a:r>
              <a:rPr lang="en-US" altLang="zh-CN" b="1" dirty="0" smtClean="0">
                <a:solidFill>
                  <a:srgbClr val="314865"/>
                </a:solidFill>
                <a:latin typeface="Arial" panose="020B0604020202020204"/>
                <a:sym typeface="Arial" panose="020B0604020202020204"/>
              </a:rPr>
              <a:t>---</a:t>
            </a:r>
            <a:r>
              <a:rPr b="1" dirty="0" smtClean="0">
                <a:solidFill>
                  <a:srgbClr val="314865"/>
                </a:solidFill>
                <a:latin typeface="Arial" panose="020B0604020202020204"/>
                <a:sym typeface="Arial" panose="020B0604020202020204"/>
              </a:rPr>
              <a:t>管理员发送结果信息</a:t>
            </a:r>
          </a:p>
        </p:txBody>
      </p:sp>
      <p:graphicFrame>
        <p:nvGraphicFramePr>
          <p:cNvPr id="5" name="表格 -1"/>
          <p:cNvGraphicFramePr/>
          <p:nvPr/>
        </p:nvGraphicFramePr>
        <p:xfrm>
          <a:off x="885190" y="1276985"/>
          <a:ext cx="10599420" cy="2082800"/>
        </p:xfrm>
        <a:graphic>
          <a:graphicData uri="http://schemas.openxmlformats.org/drawingml/2006/table">
            <a:tbl>
              <a:tblPr firstRow="1" bandRow="1">
                <a:tableStyleId>{5940675A-B579-460E-94D1-54222C63F5DA}</a:tableStyleId>
              </a:tblPr>
              <a:tblGrid>
                <a:gridCol w="1847215"/>
                <a:gridCol w="4206875"/>
                <a:gridCol w="1178560"/>
                <a:gridCol w="1179195"/>
                <a:gridCol w="843280"/>
                <a:gridCol w="1344295"/>
              </a:tblGrid>
              <a:tr h="41656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41656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用户注册时的姓名</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1-</a:t>
                      </a:r>
                      <a:r>
                        <a:rPr lang="en-US" altLang="zh-CN" sz="2000" b="1">
                          <a:latin typeface="微软雅黑" panose="020B0503020204020204" charset="-122"/>
                          <a:ea typeface="微软雅黑" panose="020B0503020204020204" charset="-122"/>
                          <a:cs typeface="Times New Roman" panose="02020603050405020304" pitchFamily="18" charset="0"/>
                        </a:rPr>
                        <a:t>10</a:t>
                      </a:r>
                      <a:endParaRPr lang="en-US" altLang="zh-CN" sz="2000" b="1">
                        <a:latin typeface="微软雅黑" panose="020B0503020204020204" charset="-122"/>
                        <a:ea typeface="微软雅黑" panose="020B0503020204020204"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身份证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用户注册时的身份证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18</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用户类</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用户的类型</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2</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学生</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656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用户状态</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用户的状态</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2-</a:t>
                      </a:r>
                      <a:r>
                        <a:rPr lang="en-US" altLang="zh-CN" sz="2000" b="1">
                          <a:latin typeface="微软雅黑" panose="020B0503020204020204" charset="-122"/>
                          <a:ea typeface="微软雅黑" panose="020B0503020204020204" charset="-122"/>
                          <a:cs typeface="Times New Roman" panose="02020603050405020304" pitchFamily="18" charset="0"/>
                        </a:rPr>
                        <a:t>3</a:t>
                      </a:r>
                      <a:endParaRPr lang="en-US" altLang="zh-CN" sz="2000" b="1">
                        <a:latin typeface="微软雅黑" panose="020B0503020204020204" charset="-122"/>
                        <a:ea typeface="微软雅黑" panose="020B0503020204020204" charset="-122"/>
                        <a:cs typeface="宋体" panose="02010600030101010101" pitchFamily="2" charset="-122"/>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未审核</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885190" y="4128770"/>
          <a:ext cx="10598785" cy="1653540"/>
        </p:xfrm>
        <a:graphic>
          <a:graphicData uri="http://schemas.openxmlformats.org/drawingml/2006/table">
            <a:tbl>
              <a:tblPr firstRow="1" bandRow="1">
                <a:tableStyleId>{5940675A-B579-460E-94D1-54222C63F5DA}</a:tableStyleId>
              </a:tblPr>
              <a:tblGrid>
                <a:gridCol w="1846580"/>
                <a:gridCol w="4207510"/>
                <a:gridCol w="1177925"/>
                <a:gridCol w="1179195"/>
                <a:gridCol w="843280"/>
                <a:gridCol w="1344295"/>
              </a:tblGrid>
              <a:tr h="55118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字段名</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字段描述</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数据类型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数据长度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默认值</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可否为空</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55118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批准</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批准申请信息</a:t>
                      </a:r>
                      <a:r>
                        <a:rPr lang="zh-CN" altLang="en-US" sz="2000" b="1">
                          <a:latin typeface="微软雅黑" panose="020B0503020204020204" charset="-122"/>
                          <a:ea typeface="微软雅黑" panose="020B0503020204020204" charset="-122"/>
                          <a:cs typeface="Times New Roman" panose="02020603050405020304" pitchFamily="18" charset="0"/>
                        </a:rPr>
                        <a:t> </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1180">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拒绝</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拒绝申请信息</a:t>
                      </a:r>
                      <a:r>
                        <a:rPr lang="zh-CN" altLang="en-US" sz="2000" b="1">
                          <a:latin typeface="微软雅黑" panose="020B0503020204020204" charset="-122"/>
                          <a:ea typeface="微软雅黑" panose="020B0503020204020204" charset="-122"/>
                          <a:cs typeface="Times New Roman" panose="02020603050405020304" pitchFamily="18" charset="0"/>
                        </a:rPr>
                        <a:t> </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String</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NULL</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Times New Roman" panose="02020603050405020304" pitchFamily="18" charset="0"/>
                        </a:rPr>
                        <a:t>NO</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righ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04</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4.2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功能描述</a:t>
            </a:r>
          </a:p>
        </p:txBody>
      </p:sp>
      <p:sp>
        <p:nvSpPr>
          <p:cNvPr id="86" name="TextBox 12"/>
          <p:cNvSpPr txBox="1"/>
          <p:nvPr/>
        </p:nvSpPr>
        <p:spPr>
          <a:xfrm>
            <a:off x="5104130" y="700405"/>
            <a:ext cx="6908800" cy="56927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2.1 备忘录：</a:t>
            </a:r>
          </a:p>
          <a:p>
            <a:r>
              <a:rPr sz="2400" b="1" dirty="0" smtClean="0">
                <a:solidFill>
                  <a:srgbClr val="314865"/>
                </a:solidFill>
                <a:latin typeface="Arial" panose="020B0604020202020204"/>
                <a:sym typeface="Arial" panose="020B0604020202020204"/>
              </a:rPr>
              <a:t>       能够及时的记下自己所必需要做的事情，并记录好时间，在时间到了的时候，进行铃声的提醒。</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2.2目标的制定：</a:t>
            </a:r>
          </a:p>
          <a:p>
            <a:r>
              <a:rPr sz="2400" b="1" dirty="0" smtClean="0">
                <a:solidFill>
                  <a:srgbClr val="314865"/>
                </a:solidFill>
                <a:latin typeface="Arial" panose="020B0604020202020204"/>
                <a:sym typeface="Arial" panose="020B0604020202020204"/>
              </a:rPr>
              <a:t>       给用户时间表，每天的，每周的，每年的。记录好自己所要做的，在每天的晚上，每周的结束之际，进行一次总结打卡，哪些事完成了，哪些事没有完成，归纳总结，签到。</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2.3自我学习时间：</a:t>
            </a:r>
          </a:p>
          <a:p>
            <a:r>
              <a:rPr sz="2400" b="1" dirty="0" smtClean="0">
                <a:solidFill>
                  <a:srgbClr val="314865"/>
                </a:solidFill>
                <a:latin typeface="Arial" panose="020B0604020202020204"/>
                <a:sym typeface="Arial" panose="020B0604020202020204"/>
              </a:rPr>
              <a:t>       在用户开始了自己的学习时，打开软件，有一个开始学习的按钮，可以设置一个自己预计学习的时间，在学习结束以后提醒。</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01</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r>
              <a:rPr lang="zh-CN" altLang="en-US" sz="6600" dirty="0" smtClean="0">
                <a:solidFill>
                  <a:schemeClr val="tx1">
                    <a:lumMod val="65000"/>
                    <a:lumOff val="35000"/>
                  </a:schemeClr>
                </a:solidFill>
                <a:latin typeface="Arial" panose="020B0604020202020204"/>
                <a:sym typeface="Arial" panose="020B0604020202020204"/>
              </a:rPr>
              <a:t>引言</a:t>
            </a:r>
            <a:endParaRPr lang="zh-CN" altLang="en-US" sz="6600" dirty="0">
              <a:solidFill>
                <a:schemeClr val="tx1">
                  <a:lumMod val="65000"/>
                  <a:lumOff val="35000"/>
                </a:schemeClr>
              </a:solidFill>
              <a:latin typeface="Arial" panose="020B0604020202020204"/>
              <a:sym typeface="Arial" panose="020B0604020202020204"/>
            </a:endParaRP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4.2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功能描述</a:t>
            </a:r>
          </a:p>
        </p:txBody>
      </p:sp>
      <p:sp>
        <p:nvSpPr>
          <p:cNvPr id="86" name="TextBox 12"/>
          <p:cNvSpPr txBox="1"/>
          <p:nvPr/>
        </p:nvSpPr>
        <p:spPr>
          <a:xfrm>
            <a:off x="5104130" y="700405"/>
            <a:ext cx="6908800" cy="56927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2.4浏览：</a:t>
            </a:r>
          </a:p>
          <a:p>
            <a:r>
              <a:rPr sz="2400" b="1" dirty="0" smtClean="0">
                <a:solidFill>
                  <a:srgbClr val="314865"/>
                </a:solidFill>
                <a:latin typeface="Arial" panose="020B0604020202020204"/>
                <a:sym typeface="Arial" panose="020B0604020202020204"/>
              </a:rPr>
              <a:t>       在主界面可以浏览每天的目标，计划以及备忘录。</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2.5成就系统：</a:t>
            </a:r>
          </a:p>
          <a:p>
            <a:r>
              <a:rPr sz="2400" b="1" dirty="0" smtClean="0">
                <a:solidFill>
                  <a:srgbClr val="314865"/>
                </a:solidFill>
                <a:latin typeface="Arial" panose="020B0604020202020204"/>
                <a:sym typeface="Arial" panose="020B0604020202020204"/>
              </a:rPr>
              <a:t>        类似蚂蚁森林里面的种树，在每天完成自己制定的目标以后，可以收取能量，为树提供养分，同时，在一天的荒废以后，由于没有养分，也会枯萎。</a:t>
            </a:r>
          </a:p>
          <a:p>
            <a:endParaRPr sz="2400" b="1" dirty="0" smtClean="0">
              <a:solidFill>
                <a:srgbClr val="314865"/>
              </a:solidFill>
              <a:latin typeface="Arial" panose="020B0604020202020204"/>
              <a:sym typeface="Arial" panose="020B0604020202020204"/>
            </a:endParaRPr>
          </a:p>
          <a:p>
            <a:r>
              <a:rPr sz="2400" b="1" dirty="0" smtClean="0">
                <a:solidFill>
                  <a:srgbClr val="314865"/>
                </a:solidFill>
                <a:latin typeface="Arial" panose="020B0604020202020204"/>
                <a:sym typeface="Arial" panose="020B0604020202020204"/>
              </a:rPr>
              <a:t>2.6查询系统：</a:t>
            </a:r>
          </a:p>
          <a:p>
            <a:r>
              <a:rPr sz="2400" b="1" dirty="0" smtClean="0">
                <a:solidFill>
                  <a:srgbClr val="314865"/>
                </a:solidFill>
                <a:latin typeface="Arial" panose="020B0604020202020204"/>
                <a:sym typeface="Arial" panose="020B0604020202020204"/>
              </a:rPr>
              <a:t>       可以查询每天的目标，已完成的目标，未完成的目标，对自己的情况有具体的了解，从而督促自己的学习，或是有对自己学习情况的鼓励</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功能需求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05</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661160" y="1870710"/>
            <a:ext cx="2629535"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5.2</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时间特性</a:t>
            </a:r>
          </a:p>
        </p:txBody>
      </p:sp>
      <p:sp>
        <p:nvSpPr>
          <p:cNvPr id="86" name="TextBox 12"/>
          <p:cNvSpPr txBox="1"/>
          <p:nvPr/>
        </p:nvSpPr>
        <p:spPr>
          <a:xfrm>
            <a:off x="5087620" y="3016250"/>
            <a:ext cx="6908800" cy="12604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【如响应时间、更新处理时间、数据转换与传输时间、运行时间等。】</a:t>
            </a: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927531" y="1817576"/>
            <a:ext cx="2313251" cy="1198880"/>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5.3</a:t>
            </a:r>
          </a:p>
          <a:p>
            <a:pPr algn="ctr"/>
            <a:r>
              <a:rPr lang="zh-CN" altLang="en-US" sz="3600" b="1" dirty="0" smtClean="0">
                <a:solidFill>
                  <a:schemeClr val="bg1"/>
                </a:solidFill>
                <a:latin typeface="Arial" panose="020B0604020202020204"/>
                <a:ea typeface="微软雅黑" panose="020B0503020204020204" charset="-122"/>
                <a:sym typeface="Arial" panose="020B0604020202020204"/>
              </a:rPr>
              <a:t>适应性</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性能需求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graphicFrame>
        <p:nvGraphicFramePr>
          <p:cNvPr id="4" name="表格 -1"/>
          <p:cNvGraphicFramePr/>
          <p:nvPr/>
        </p:nvGraphicFramePr>
        <p:xfrm>
          <a:off x="5073015" y="1635760"/>
          <a:ext cx="6938645" cy="4969510"/>
        </p:xfrm>
        <a:graphic>
          <a:graphicData uri="http://schemas.openxmlformats.org/drawingml/2006/table">
            <a:tbl>
              <a:tblPr firstRow="1" bandRow="1">
                <a:tableStyleId>{5940675A-B579-460E-94D1-54222C63F5DA}</a:tableStyleId>
              </a:tblPr>
              <a:tblGrid>
                <a:gridCol w="488315"/>
                <a:gridCol w="1945640"/>
                <a:gridCol w="2435225"/>
                <a:gridCol w="2069465"/>
              </a:tblGrid>
              <a:tr h="354965">
                <a:tc>
                  <a:txBody>
                    <a:bodyPr/>
                    <a:lstStyle/>
                    <a:p>
                      <a:pPr indent="0">
                        <a:buNone/>
                      </a:pPr>
                      <a:r>
                        <a:rPr lang="en-US" altLang="zh-CN" sz="1600" b="1">
                          <a:latin typeface="微软雅黑" panose="020B0503020204020204" charset="-122"/>
                          <a:ea typeface="微软雅黑" panose="020B0503020204020204" charset="-122"/>
                          <a:cs typeface="宋体" panose="02010600030101010101" pitchFamily="2" charset="-122"/>
                        </a:rPr>
                        <a:t>c</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事件</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系统状态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c>
                  <a:txBody>
                    <a:bodyPr/>
                    <a:lstStyle/>
                    <a:p>
                      <a:pPr indent="0" algn="ctr">
                        <a:buNone/>
                      </a:pPr>
                      <a:r>
                        <a:rPr lang="zh-CN" altLang="en-US" sz="1600" b="1">
                          <a:latin typeface="微软雅黑" panose="020B0503020204020204" charset="-122"/>
                          <a:ea typeface="微软雅黑" panose="020B0503020204020204" charset="-122"/>
                          <a:cs typeface="宋体" panose="02010600030101010101" pitchFamily="2" charset="-122"/>
                        </a:rPr>
                        <a:t>系统响应</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3B3B3"/>
                    </a:solidFill>
                  </a:tcPr>
                </a:tc>
              </a:tr>
              <a:tr h="354965">
                <a:tc>
                  <a:txBody>
                    <a:bodyPr/>
                    <a:lstStyle/>
                    <a:p>
                      <a:pPr indent="0">
                        <a:buNone/>
                      </a:pPr>
                      <a:r>
                        <a:rPr lang="en-US" altLang="zh-CN" sz="1600" b="1">
                          <a:latin typeface="微软雅黑" panose="020B0503020204020204" charset="-122"/>
                          <a:ea typeface="微软雅黑" panose="020B0503020204020204" charset="-122"/>
                          <a:cs typeface="宋体" panose="02010600030101010101" pitchFamily="2" charset="-122"/>
                        </a:rPr>
                        <a:t>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游客访问小程序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小程序处于低响应状态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不允许执行浏览外的操作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用户制定目标及计划</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学生用户创建备忘录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5</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用户注册</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小程序调动数据库查询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提示注册结果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6</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用户登录</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小程序调动数据库查询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提示注册结果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7</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用户注销</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小程序返回低响应状态</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将用户变为游客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8</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用户修改个人信息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小程序记录修改的信息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更新个人信息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9</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用户参与论坛</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结果返回</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10</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管理员管理用户信息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管理员管理论坛内容</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更新信息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管理员管理目标信息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向用户发送结果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13</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管理员管理小程序</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小程序记录信息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1">
                          <a:latin typeface="微软雅黑" panose="020B0503020204020204" charset="-122"/>
                          <a:ea typeface="微软雅黑" panose="020B0503020204020204" charset="-122"/>
                          <a:cs typeface="宋体" panose="02010600030101010101" pitchFamily="2" charset="-122"/>
                        </a:rPr>
                        <a:t>提示结果</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4965">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latin typeface="微软雅黑" panose="020B0503020204020204" charset="-122"/>
                          <a:ea typeface="微软雅黑" panose="020B0503020204020204" charset="-122"/>
                          <a:cs typeface="Times New Roman" panose="02020603050405020304" pitchFamily="18" charset="0"/>
                        </a:rPr>
                        <a:t> </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zh-CN" altLang="en-US" sz="1600" b="1">
                        <a:latin typeface="微软雅黑" panose="020B0503020204020204" charset="-122"/>
                        <a:ea typeface="微软雅黑" panose="020B0503020204020204" charset="-122"/>
                        <a:cs typeface="Times New Roman" panose="02020603050405020304" pitchFamily="18"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TextBox 12"/>
          <p:cNvSpPr txBox="1"/>
          <p:nvPr/>
        </p:nvSpPr>
        <p:spPr>
          <a:xfrm>
            <a:off x="5102860" y="556895"/>
            <a:ext cx="6908800" cy="1260475"/>
          </a:xfrm>
          <a:prstGeom prst="rect">
            <a:avLst/>
          </a:prstGeom>
          <a:noFill/>
        </p:spPr>
        <p:txBody>
          <a:bodyPr wrap="square" rtlCol="0">
            <a:spAutoFit/>
          </a:bodyPr>
          <a:lstStyle/>
          <a:p>
            <a:r>
              <a:rPr sz="2400" b="1" dirty="0" smtClean="0">
                <a:solidFill>
                  <a:srgbClr val="314865"/>
                </a:solidFill>
                <a:latin typeface="Arial" panose="020B0604020202020204"/>
                <a:sym typeface="Arial" panose="020B0604020202020204"/>
              </a:rPr>
              <a:t>【在操作方式、运行环境、与其它软件的接口以及开发计划等发生变化时，应具有的适应能力。】</a:t>
            </a:r>
          </a:p>
          <a:p>
            <a:endParaRPr lang="zh-CN" altLang="en-US" sz="2800" b="1" dirty="0" smtClean="0">
              <a:solidFill>
                <a:srgbClr val="314865"/>
              </a:solidFill>
              <a:latin typeface="Arial" panose="020B0604020202020204"/>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06</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bldLvl="0" animBg="1"/>
      <p:bldP spid="25" grpId="0" bldLvl="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1982776" y="1817576"/>
            <a:ext cx="2313251" cy="1198880"/>
          </a:xfrm>
          <a:prstGeom prst="rect">
            <a:avLst/>
          </a:prstGeom>
          <a:noFill/>
        </p:spPr>
        <p:txBody>
          <a:bodyPr wrap="square" rtlCol="0">
            <a:spAutoFit/>
          </a:bodyPr>
          <a:lstStyle/>
          <a:p>
            <a:pPr algn="ctr"/>
            <a:r>
              <a:rPr sz="3600" b="1" dirty="0" smtClean="0">
                <a:solidFill>
                  <a:schemeClr val="bg1"/>
                </a:solidFill>
                <a:latin typeface="Arial" panose="020B0604020202020204"/>
                <a:sym typeface="Arial" panose="020B0604020202020204"/>
              </a:rPr>
              <a:t>6.1</a:t>
            </a:r>
          </a:p>
          <a:p>
            <a:pPr algn="ctr"/>
            <a:r>
              <a:rPr sz="3600" b="1" dirty="0" smtClean="0">
                <a:solidFill>
                  <a:schemeClr val="bg1"/>
                </a:solidFill>
                <a:latin typeface="Arial" panose="020B0604020202020204"/>
                <a:sym typeface="Arial" panose="020B0604020202020204"/>
              </a:rPr>
              <a:t>用户界面</a:t>
            </a:r>
            <a:endParaRPr lang="zh-CN" altLang="en-US" sz="3600" b="1" dirty="0" smtClean="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5198110" y="2847340"/>
            <a:ext cx="6495415" cy="1383665"/>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6.1用户界面</a:t>
            </a:r>
          </a:p>
          <a:p>
            <a:r>
              <a:rPr sz="2800" b="1" dirty="0" smtClean="0">
                <a:solidFill>
                  <a:srgbClr val="314865"/>
                </a:solidFill>
                <a:latin typeface="Arial" panose="020B0604020202020204"/>
                <a:sym typeface="Arial" panose="020B0604020202020204"/>
              </a:rPr>
              <a:t>【如屏幕格式、报表格式、菜单格式、输入输出时间等。】</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P spid="81" grpId="0" bldLvl="0" animBg="1"/>
      <p:bldP spid="82" grpId="0"/>
      <p:bldP spid="1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2320"/>
            <a:ext cx="10676255" cy="4276725"/>
          </a:xfrm>
          <a:prstGeom prst="rect">
            <a:avLst/>
          </a:prstGeom>
          <a:noFill/>
        </p:spPr>
        <p:txBody>
          <a:bodyPr wrap="square" rtlCol="0">
            <a:spAutoFit/>
          </a:bodyPr>
          <a:lstStyle/>
          <a:p>
            <a:r>
              <a:rPr sz="2800" b="1" dirty="0" smtClean="0">
                <a:solidFill>
                  <a:srgbClr val="314865"/>
                </a:solidFill>
                <a:latin typeface="Arial" panose="020B0604020202020204"/>
                <a:sym typeface="Arial" panose="020B0604020202020204"/>
              </a:rPr>
              <a:t>6.2硬件接口</a:t>
            </a:r>
          </a:p>
          <a:p>
            <a:r>
              <a:rPr sz="2000" b="1" dirty="0" smtClean="0">
                <a:solidFill>
                  <a:srgbClr val="314865"/>
                </a:solidFill>
                <a:latin typeface="Arial" panose="020B0604020202020204"/>
                <a:sym typeface="Arial" panose="020B0604020202020204"/>
              </a:rPr>
              <a:t>        服务器建议选用Intel CPU，选择Windows开发平台，提供对外服务器所要求的相应的安全保障</a:t>
            </a:r>
            <a:r>
              <a:rPr sz="2800" b="1" dirty="0" smtClean="0">
                <a:solidFill>
                  <a:srgbClr val="314865"/>
                </a:solidFill>
                <a:latin typeface="Arial" panose="020B0604020202020204"/>
                <a:sym typeface="Arial" panose="020B0604020202020204"/>
              </a:rPr>
              <a:t>。</a:t>
            </a:r>
          </a:p>
          <a:p>
            <a:r>
              <a:rPr sz="2800" b="1" dirty="0" smtClean="0">
                <a:solidFill>
                  <a:srgbClr val="314865"/>
                </a:solidFill>
                <a:latin typeface="Arial" panose="020B0604020202020204"/>
                <a:sym typeface="Arial" panose="020B0604020202020204"/>
              </a:rPr>
              <a:t>服务器：</a:t>
            </a: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客户端：</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4" name="表格 -1"/>
          <p:cNvGraphicFramePr/>
          <p:nvPr/>
        </p:nvGraphicFramePr>
        <p:xfrm>
          <a:off x="734060" y="2635250"/>
          <a:ext cx="10570845" cy="1628775"/>
        </p:xfrm>
        <a:graphic>
          <a:graphicData uri="http://schemas.openxmlformats.org/drawingml/2006/table">
            <a:tbl>
              <a:tblPr firstRow="1" bandRow="1">
                <a:tableStyleId>{5940675A-B579-460E-94D1-54222C63F5DA}</a:tableStyleId>
              </a:tblPr>
              <a:tblGrid>
                <a:gridCol w="5283200"/>
                <a:gridCol w="5287645"/>
              </a:tblGrid>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主频</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HP Z800</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磁盘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SCSI</a:t>
                      </a:r>
                      <a:r>
                        <a:rPr lang="zh-CN" altLang="en-US" sz="2000" b="1">
                          <a:latin typeface="微软雅黑" panose="020B0503020204020204" charset="-122"/>
                          <a:ea typeface="微软雅黑" panose="020B0503020204020204" charset="-122"/>
                          <a:cs typeface="宋体" panose="02010600030101010101" pitchFamily="2" charset="-122"/>
                        </a:rPr>
                        <a:t>接口、转速</a:t>
                      </a:r>
                      <a:r>
                        <a:rPr lang="en-US" altLang="zh-CN" sz="2000" b="1">
                          <a:latin typeface="微软雅黑" panose="020B0503020204020204" charset="-122"/>
                          <a:ea typeface="微软雅黑" panose="020B0503020204020204" charset="-122"/>
                          <a:cs typeface="宋体" panose="02010600030101010101" pitchFamily="2" charset="-122"/>
                        </a:rPr>
                        <a:t>10000</a:t>
                      </a:r>
                      <a:r>
                        <a:rPr lang="zh-CN" altLang="en-US" sz="2000" b="1">
                          <a:latin typeface="微软雅黑" panose="020B0503020204020204" charset="-122"/>
                          <a:ea typeface="微软雅黑" panose="020B0503020204020204" charset="-122"/>
                          <a:cs typeface="宋体" panose="02010600030101010101" pitchFamily="2" charset="-122"/>
                        </a:rPr>
                        <a:t>转</a:t>
                      </a:r>
                      <a:r>
                        <a:rPr lang="en-US" altLang="zh-CN" sz="2000" b="1">
                          <a:latin typeface="微软雅黑" panose="020B0503020204020204" charset="-122"/>
                          <a:ea typeface="微软雅黑" panose="020B0503020204020204" charset="-122"/>
                          <a:cs typeface="宋体" panose="02010600030101010101" pitchFamily="2" charset="-122"/>
                        </a:rPr>
                        <a:t>/</a:t>
                      </a:r>
                      <a:r>
                        <a:rPr lang="zh-CN" altLang="en-US" sz="2000" b="1">
                          <a:latin typeface="微软雅黑" panose="020B0503020204020204" charset="-122"/>
                          <a:ea typeface="微软雅黑" panose="020B0503020204020204" charset="-122"/>
                          <a:cs typeface="宋体" panose="02010600030101010101" pitchFamily="2" charset="-122"/>
                        </a:rPr>
                        <a:t>秒以上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网卡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浙江大学城市学院校园网、</a:t>
                      </a:r>
                      <a:r>
                        <a:rPr lang="en-US" altLang="zh-CN" sz="2000" b="1">
                          <a:latin typeface="微软雅黑" panose="020B0503020204020204" charset="-122"/>
                          <a:ea typeface="微软雅黑" panose="020B0503020204020204" charset="-122"/>
                          <a:cs typeface="宋体" panose="02010600030101010101" pitchFamily="2" charset="-122"/>
                        </a:rPr>
                        <a:t>100M</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备份</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数据备份使用</a:t>
                      </a:r>
                      <a:r>
                        <a:rPr lang="en-US" altLang="zh-CN" sz="2000" b="1">
                          <a:latin typeface="微软雅黑" panose="020B0503020204020204" charset="-122"/>
                          <a:ea typeface="微软雅黑" panose="020B0503020204020204" charset="-122"/>
                          <a:cs typeface="宋体" panose="02010600030101010101" pitchFamily="2" charset="-122"/>
                        </a:rPr>
                        <a:t>RAID5</a:t>
                      </a:r>
                      <a:endParaRPr lang="zh-CN" altLang="en-US" sz="2000" b="1">
                        <a:latin typeface="微软雅黑" panose="020B0503020204020204" charset="-122"/>
                        <a:ea typeface="微软雅黑" panose="020B0503020204020204"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734060" y="5059045"/>
          <a:ext cx="10570845" cy="1506220"/>
        </p:xfrm>
        <a:graphic>
          <a:graphicData uri="http://schemas.openxmlformats.org/drawingml/2006/table">
            <a:tbl>
              <a:tblPr firstRow="1" bandRow="1">
                <a:tableStyleId>{5940675A-B579-460E-94D1-54222C63F5DA}</a:tableStyleId>
              </a:tblPr>
              <a:tblGrid>
                <a:gridCol w="5283835"/>
                <a:gridCol w="5287010"/>
              </a:tblGrid>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主频</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主流配置即可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显卡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分辨率</a:t>
                      </a:r>
                      <a:r>
                        <a:rPr lang="en-US" altLang="zh-CN" sz="2000" b="1">
                          <a:latin typeface="微软雅黑" panose="020B0503020204020204" charset="-122"/>
                          <a:ea typeface="微软雅黑" panose="020B0503020204020204" charset="-122"/>
                          <a:cs typeface="宋体" panose="02010600030101010101" pitchFamily="2" charset="-122"/>
                        </a:rPr>
                        <a:t>1024*768</a:t>
                      </a:r>
                      <a:r>
                        <a:rPr lang="zh-CN" altLang="en-US" sz="2000" b="1">
                          <a:latin typeface="微软雅黑" panose="020B0503020204020204" charset="-122"/>
                          <a:ea typeface="微软雅黑" panose="020B0503020204020204" charset="-122"/>
                          <a:cs typeface="宋体" panose="02010600030101010101" pitchFamily="2" charset="-122"/>
                        </a:rPr>
                        <a:t>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网卡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浙江大学城市学院校园网、</a:t>
                      </a:r>
                      <a:r>
                        <a:rPr lang="en-US" altLang="zh-CN" sz="2000" b="1">
                          <a:latin typeface="微软雅黑" panose="020B0503020204020204" charset="-122"/>
                          <a:ea typeface="微软雅黑" panose="020B0503020204020204" charset="-122"/>
                          <a:cs typeface="宋体" panose="02010600030101010101" pitchFamily="2" charset="-122"/>
                        </a:rPr>
                        <a:t>10M</a:t>
                      </a:r>
                      <a:r>
                        <a:rPr lang="zh-CN" altLang="en-US" sz="2000" b="1">
                          <a:latin typeface="微软雅黑" panose="020B0503020204020204" charset="-122"/>
                          <a:ea typeface="微软雅黑" panose="020B0503020204020204" charset="-122"/>
                          <a:cs typeface="宋体" panose="02010600030101010101" pitchFamily="2" charset="-122"/>
                        </a:rPr>
                        <a:t>以上</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9940"/>
            <a:ext cx="10676255" cy="3969385"/>
          </a:xfrm>
          <a:prstGeom prst="rect">
            <a:avLst/>
          </a:prstGeom>
          <a:noFill/>
        </p:spPr>
        <p:txBody>
          <a:bodyPr wrap="square" rtlCol="0">
            <a:spAutoFit/>
          </a:bodyPr>
          <a:lstStyle/>
          <a:p>
            <a:r>
              <a:rPr sz="2800" b="1" dirty="0" smtClean="0">
                <a:solidFill>
                  <a:srgbClr val="314865"/>
                </a:solidFill>
                <a:latin typeface="微软雅黑" panose="020B0503020204020204" charset="-122"/>
                <a:ea typeface="微软雅黑" panose="020B0503020204020204" charset="-122"/>
                <a:sym typeface="Arial" panose="020B0604020202020204"/>
              </a:rPr>
              <a:t>6.3软件接口</a:t>
            </a:r>
          </a:p>
          <a:p>
            <a:endParaRPr sz="2800" b="1" dirty="0" smtClean="0">
              <a:solidFill>
                <a:srgbClr val="314865"/>
              </a:solidFill>
              <a:latin typeface="Arial" panose="020B0604020202020204"/>
              <a:sym typeface="Arial" panose="020B0604020202020204"/>
            </a:endParaRPr>
          </a:p>
          <a:p>
            <a:r>
              <a:rPr sz="2800" b="1" dirty="0" smtClean="0">
                <a:solidFill>
                  <a:srgbClr val="314865"/>
                </a:solidFill>
                <a:latin typeface="Arial" panose="020B0604020202020204"/>
                <a:sym typeface="Arial" panose="020B0604020202020204"/>
              </a:rPr>
              <a:t>服务器：</a:t>
            </a: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客户端：</a:t>
            </a: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4" name="表格 3"/>
          <p:cNvGraphicFramePr/>
          <p:nvPr/>
        </p:nvGraphicFramePr>
        <p:xfrm>
          <a:off x="886460" y="2260600"/>
          <a:ext cx="10675620" cy="1790700"/>
        </p:xfrm>
        <a:graphic>
          <a:graphicData uri="http://schemas.openxmlformats.org/drawingml/2006/table">
            <a:tbl>
              <a:tblPr firstRow="1" bandRow="1">
                <a:tableStyleId>{5940675A-B579-460E-94D1-54222C63F5DA}</a:tableStyleId>
              </a:tblPr>
              <a:tblGrid>
                <a:gridCol w="5335270"/>
                <a:gridCol w="5340350"/>
              </a:tblGrid>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操作系统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Linux</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服务器软件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Apache5.5</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buNone/>
                      </a:pPr>
                      <a:r>
                        <a:rPr lang="zh-CN" altLang="en-US" sz="2000" b="0">
                          <a:latin typeface="微软雅黑" panose="020B0503020204020204" charset="-122"/>
                          <a:ea typeface="微软雅黑" panose="020B0503020204020204" charset="-122"/>
                          <a:cs typeface="宋体" panose="02010600030101010101" pitchFamily="2" charset="-122"/>
                        </a:rPr>
                        <a:t>数据库</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0">
                          <a:latin typeface="微软雅黑" panose="020B0503020204020204" charset="-122"/>
                          <a:ea typeface="微软雅黑" panose="020B0503020204020204" charset="-122"/>
                          <a:cs typeface="宋体" panose="02010600030101010101" pitchFamily="2" charset="-122"/>
                        </a:rPr>
                        <a:t>Mysql5.5</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886460" y="4888230"/>
          <a:ext cx="10676255" cy="1499235"/>
        </p:xfrm>
        <a:graphic>
          <a:graphicData uri="http://schemas.openxmlformats.org/drawingml/2006/table">
            <a:tbl>
              <a:tblPr firstRow="1" bandRow="1">
                <a:tableStyleId>{5940675A-B579-460E-94D1-54222C63F5DA}</a:tableStyleId>
              </a:tblPr>
              <a:tblGrid>
                <a:gridCol w="5336540"/>
                <a:gridCol w="5339715"/>
              </a:tblGrid>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项目</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接口信息</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EBEBE"/>
                    </a:solidFill>
                  </a:tcPr>
                </a:tc>
              </a:tr>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操作系统</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Windows XP/7/8/10</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Linux</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Mac OS</a:t>
                      </a:r>
                      <a:r>
                        <a:rPr lang="zh-CN" altLang="en-US" sz="2000" b="1">
                          <a:latin typeface="微软雅黑" panose="020B0503020204020204" charset="-122"/>
                          <a:ea typeface="微软雅黑" panose="020B0503020204020204" charset="-122"/>
                          <a:cs typeface="宋体" panose="02010600030101010101" pitchFamily="2" charset="-122"/>
                        </a:rPr>
                        <a:t>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lstStyle/>
                    <a:p>
                      <a:pPr indent="0">
                        <a:buNone/>
                      </a:pPr>
                      <a:r>
                        <a:rPr lang="zh-CN" altLang="en-US" sz="2000" b="1">
                          <a:latin typeface="微软雅黑" panose="020B0503020204020204" charset="-122"/>
                          <a:ea typeface="微软雅黑" panose="020B0503020204020204" charset="-122"/>
                          <a:cs typeface="宋体" panose="02010600030101010101" pitchFamily="2" charset="-122"/>
                        </a:rPr>
                        <a:t>浏览器</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000" b="1">
                          <a:latin typeface="微软雅黑" panose="020B0503020204020204" charset="-122"/>
                          <a:ea typeface="微软雅黑" panose="020B0503020204020204" charset="-122"/>
                          <a:cs typeface="宋体" panose="02010600030101010101" pitchFamily="2" charset="-122"/>
                        </a:rPr>
                        <a:t>IE</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Firefox</a:t>
                      </a:r>
                      <a:r>
                        <a:rPr lang="zh-CN" altLang="en-US" sz="2000" b="1">
                          <a:latin typeface="微软雅黑" panose="020B0503020204020204" charset="-122"/>
                          <a:ea typeface="微软雅黑" panose="020B0503020204020204" charset="-122"/>
                          <a:cs typeface="宋体" panose="02010600030101010101" pitchFamily="2" charset="-122"/>
                        </a:rPr>
                        <a:t>、</a:t>
                      </a:r>
                      <a:r>
                        <a:rPr lang="en-US" altLang="zh-CN" sz="2000" b="1">
                          <a:latin typeface="微软雅黑" panose="020B0503020204020204" charset="-122"/>
                          <a:ea typeface="微软雅黑" panose="020B0503020204020204" charset="-122"/>
                          <a:cs typeface="宋体" panose="02010600030101010101" pitchFamily="2" charset="-122"/>
                        </a:rPr>
                        <a:t>Chrome</a:t>
                      </a:r>
                      <a:r>
                        <a:rPr lang="zh-CN" altLang="en-US" sz="2000" b="1">
                          <a:latin typeface="微软雅黑" panose="020B0503020204020204" charset="-122"/>
                          <a:ea typeface="微软雅黑" panose="020B0503020204020204" charset="-122"/>
                          <a:cs typeface="宋体" panose="02010600030101010101" pitchFamily="2" charset="-122"/>
                        </a:rPr>
                        <a:t>等</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6"/>
          <p:cNvSpPr txBox="1"/>
          <p:nvPr/>
        </p:nvSpPr>
        <p:spPr>
          <a:xfrm>
            <a:off x="2034211" y="1992201"/>
            <a:ext cx="2313251" cy="646331"/>
          </a:xfrm>
          <a:prstGeom prst="rect">
            <a:avLst/>
          </a:prstGeom>
          <a:noFill/>
        </p:spPr>
        <p:txBody>
          <a:bodyPr wrap="square" rtlCol="0">
            <a:spAutoFit/>
          </a:bodyPr>
          <a:lstStyle/>
          <a:p>
            <a:pPr algn="ctr"/>
            <a:r>
              <a:rPr lang="zh-CN" altLang="en-US" sz="3600" b="1" dirty="0" smtClean="0">
                <a:solidFill>
                  <a:schemeClr val="bg1"/>
                </a:solidFill>
                <a:latin typeface="Arial" panose="020B0604020202020204"/>
                <a:ea typeface="微软雅黑" panose="020B0503020204020204" charset="-122"/>
                <a:sym typeface="Arial" panose="020B0604020202020204"/>
              </a:rPr>
              <a:t>能力需求</a:t>
            </a:r>
            <a:endParaRPr lang="zh-CN" altLang="en-US" sz="3600" b="1" dirty="0">
              <a:solidFill>
                <a:schemeClr val="bg1"/>
              </a:solidFill>
              <a:latin typeface="Arial" panose="020B0604020202020204"/>
              <a:ea typeface="微软雅黑" panose="020B0503020204020204" charset="-122"/>
              <a:sym typeface="Arial" panose="020B0604020202020204"/>
            </a:endParaRPr>
          </a:p>
        </p:txBody>
      </p:sp>
      <p:sp>
        <p:nvSpPr>
          <p:cNvPr id="86" name="TextBox 12"/>
          <p:cNvSpPr txBox="1"/>
          <p:nvPr/>
        </p:nvSpPr>
        <p:spPr>
          <a:xfrm>
            <a:off x="425450" y="789940"/>
            <a:ext cx="10676255" cy="3969385"/>
          </a:xfrm>
          <a:prstGeom prst="rect">
            <a:avLst/>
          </a:prstGeom>
          <a:noFill/>
        </p:spPr>
        <p:txBody>
          <a:bodyPr wrap="square" rtlCol="0">
            <a:spAutoFit/>
          </a:bodyPr>
          <a:lstStyle/>
          <a:p>
            <a:r>
              <a:rPr sz="2800" b="1" dirty="0" smtClean="0">
                <a:solidFill>
                  <a:srgbClr val="314865"/>
                </a:solidFill>
                <a:latin typeface="微软雅黑" panose="020B0503020204020204" charset="-122"/>
                <a:ea typeface="微软雅黑" panose="020B0503020204020204" charset="-122"/>
                <a:sym typeface="Arial" panose="020B0604020202020204"/>
              </a:rPr>
              <a:t>6.4风险处理</a:t>
            </a:r>
          </a:p>
          <a:p>
            <a:endParaRPr sz="2800" b="1" dirty="0" smtClean="0">
              <a:solidFill>
                <a:srgbClr val="314865"/>
              </a:solidFill>
              <a:latin typeface="Arial" panose="020B0604020202020204"/>
              <a:sym typeface="Arial" panose="020B0604020202020204"/>
            </a:endParaRPr>
          </a:p>
          <a:p>
            <a:endParaRPr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r>
              <a:rPr lang="zh-CN" altLang="en-US" sz="2800" b="1" dirty="0" smtClean="0">
                <a:solidFill>
                  <a:srgbClr val="314865"/>
                </a:solidFill>
                <a:latin typeface="Arial" panose="020B0604020202020204"/>
                <a:sym typeface="Arial" panose="020B0604020202020204"/>
              </a:rPr>
              <a:t>	</a:t>
            </a: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a:p>
            <a:endParaRPr lang="zh-CN" altLang="en-US" sz="2800" b="1" dirty="0" smtClean="0">
              <a:solidFill>
                <a:srgbClr val="314865"/>
              </a:solidFill>
              <a:latin typeface="Arial" panose="020B0604020202020204"/>
              <a:sym typeface="Arial" panose="020B0604020202020204"/>
            </a:endParaRPr>
          </a:p>
        </p:txBody>
      </p:sp>
      <p:grpSp>
        <p:nvGrpSpPr>
          <p:cNvPr id="2" name="组合 9"/>
          <p:cNvGrpSpPr/>
          <p:nvPr/>
        </p:nvGrpSpPr>
        <p:grpSpPr>
          <a:xfrm>
            <a:off x="164616" y="178180"/>
            <a:ext cx="2804616" cy="368580"/>
            <a:chOff x="164616" y="178180"/>
            <a:chExt cx="2804616" cy="368580"/>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运行需求</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aphicFrame>
        <p:nvGraphicFramePr>
          <p:cNvPr id="3" name="表格 -1"/>
          <p:cNvGraphicFramePr/>
          <p:nvPr/>
        </p:nvGraphicFramePr>
        <p:xfrm>
          <a:off x="613410" y="1329690"/>
          <a:ext cx="10965815" cy="5237480"/>
        </p:xfrm>
        <a:graphic>
          <a:graphicData uri="http://schemas.openxmlformats.org/drawingml/2006/table">
            <a:tbl>
              <a:tblPr firstRow="1" bandRow="1">
                <a:tableStyleId>{5940675A-B579-460E-94D1-54222C63F5DA}</a:tableStyleId>
              </a:tblPr>
              <a:tblGrid>
                <a:gridCol w="1452245"/>
                <a:gridCol w="2910205"/>
                <a:gridCol w="3533775"/>
                <a:gridCol w="3069590"/>
              </a:tblGrid>
              <a:tr h="34925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风险要素</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风险说明</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负责</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行动</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465455">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需求变更风险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无限度的需求变更导致的功能无限蔓延使得项目停滞最终导致失败</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李梦雷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在开发小程序之前约定好详细的需求计划，记录好并按照计划严肃的执行</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进度超时风险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小组的项目整体开发时间超出预期</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黄依伦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增加每阶段进行监控的力度，运用可行的办法保证工作的质量以及每一阶段的完美完成避免返工。任务分解详细，充分利用资源</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技术风险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项目的实施过程中出现自己以前从来没有使用过的全新技术，由于小组成员能力的不足和时间不充分，导致未能完成产品的预计目标</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黄依伦</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保证技术的成熟，在开始项目开发之前，有效的查询书籍资料，保证自己及组员的技术成熟，在新技术介入时，及时查看翻阅。</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质量风险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开发出的产品未能达到用户要求的标准，或者说达不到市场大众的需求</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李逸欢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采用符合要求的开发流程开发产品，切实有效的按照客户要求来开发产品，确保每一个计划的准时实施。每一阶段进行有效细心的检查</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工具风险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工具版本过低或者与其他小程序兼容存在问题</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李梦雷</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在工具的选择上面保证正规，并尽量使用最新你的工具进行项目的开发，由负责人确认并保证组员的开发工具版本一致</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8500">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人力资源风险</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组员因为各种各样的事情离开，导致人力资源流失，开发进度迟缓</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李逸欢</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500" b="1">
                          <a:latin typeface="微软雅黑" panose="020B0503020204020204" charset="-122"/>
                          <a:ea typeface="微软雅黑" panose="020B0503020204020204" charset="-122"/>
                          <a:cs typeface="宋体" panose="02010600030101010101" pitchFamily="2" charset="-122"/>
                        </a:rPr>
                        <a:t>在节假日及休息时间，保证组员的工作已经完成，对项目的进度计划有合理的安排。</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6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07</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068748" y="2643919"/>
            <a:ext cx="7587283"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其它需求</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75498" y="6348336"/>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07490" y="675640"/>
            <a:ext cx="9408160" cy="550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800" b="1" dirty="0" smtClean="0">
                <a:solidFill>
                  <a:srgbClr val="314865"/>
                </a:solidFill>
                <a:latin typeface="Arial" panose="020B0604020202020204"/>
                <a:ea typeface="微软雅黑" panose="020B0503020204020204" charset="-122"/>
                <a:sym typeface="Arial" panose="020B0604020202020204"/>
              </a:rPr>
              <a:t>1.1编写目的</a:t>
            </a:r>
            <a:r>
              <a:rPr lang="en-US" altLang="zh-CN" sz="2800" b="1" dirty="0" smtClean="0">
                <a:solidFill>
                  <a:srgbClr val="314865"/>
                </a:solidFill>
                <a:latin typeface="Arial" panose="020B0604020202020204"/>
                <a:ea typeface="微软雅黑" panose="020B0503020204020204" charset="-122"/>
                <a:sym typeface="Arial" panose="020B0604020202020204"/>
              </a:rPr>
              <a:t>:</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【阐明编写需求说明书的目的，指明读者对象。】</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         为明确软件需求、安排项目规划与进度、组织软件开发与测试，撰写本文档。</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本需求规格说明书对专注森林做了全面的用户需求分析，包括了用户和管理员。明确小程序应具备的所有的功能，界面，和用例，使研究人员和开发人员能够清楚的了解小程序的功能与用户需求，并以此为依据对之后的概要设计和完成后续的设计开发工作起一个参照和标准的作用。</a:t>
            </a:r>
          </a:p>
          <a:p>
            <a:pPr>
              <a:lnSpc>
                <a:spcPct val="200000"/>
              </a:lnSpc>
              <a:buNone/>
            </a:pPr>
            <a:r>
              <a:rPr lang="zh-CN" altLang="en-US" sz="2000" b="1" dirty="0" smtClean="0">
                <a:solidFill>
                  <a:srgbClr val="314865"/>
                </a:solidFill>
                <a:latin typeface="Arial" panose="020B0604020202020204"/>
                <a:ea typeface="微软雅黑" panose="020B0503020204020204" charset="-122"/>
                <a:sym typeface="Arial" panose="020B0604020202020204"/>
              </a:rPr>
              <a:t>        本文档供项目经理、设计人员、开发人员参考。</a:t>
            </a:r>
            <a:r>
              <a:rPr lang="zh-CN" altLang="en-US" sz="2000" dirty="0" smtClean="0">
                <a:solidFill>
                  <a:srgbClr val="314865"/>
                </a:solidFill>
                <a:latin typeface="Arial" panose="020B0604020202020204"/>
                <a:ea typeface="微软雅黑" panose="020B0503020204020204" charset="-122"/>
                <a:sym typeface="Arial" panose="020B0604020202020204"/>
              </a:rPr>
              <a:t> </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00292" y="1889864"/>
            <a:ext cx="9655728" cy="1106805"/>
          </a:xfrm>
          <a:prstGeom prst="rect">
            <a:avLst/>
          </a:prstGeom>
          <a:solidFill>
            <a:srgbClr val="314865"/>
          </a:solidFill>
          <a:ln>
            <a:solidFill>
              <a:schemeClr val="tx1">
                <a:lumMod val="75000"/>
                <a:lumOff val="25000"/>
              </a:schemeClr>
            </a:solidFill>
          </a:ln>
        </p:spPr>
        <p:txBody>
          <a:bodyPr wrap="square">
            <a:spAutoFit/>
          </a:bodyPr>
          <a:lstStyle/>
          <a:p>
            <a:pPr algn="ctr"/>
            <a:r>
              <a:rPr lang="zh-CN" altLang="en-US"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谢谢观赏</a:t>
            </a:r>
            <a:r>
              <a:rPr lang="en-US" altLang="zh-CN" sz="6600" b="1" dirty="0" smtClean="0">
                <a:solidFill>
                  <a:schemeClr val="bg1"/>
                </a:solidFill>
                <a:effectLst>
                  <a:outerShdw blurRad="38100" dist="38100" dir="2700000" algn="tl">
                    <a:srgbClr val="000000">
                      <a:alpha val="43137"/>
                    </a:srgbClr>
                  </a:outerShdw>
                </a:effectLst>
                <a:latin typeface="Arial" panose="020B0604020202020204"/>
                <a:ea typeface="微软雅黑" panose="020B0503020204020204" charset="-122"/>
                <a:sym typeface="Arial" panose="020B0604020202020204"/>
              </a:rPr>
              <a:t>~</a:t>
            </a:r>
          </a:p>
        </p:txBody>
      </p:sp>
      <p:sp>
        <p:nvSpPr>
          <p:cNvPr id="14" name="矩形 13"/>
          <p:cNvSpPr/>
          <p:nvPr/>
        </p:nvSpPr>
        <p:spPr>
          <a:xfrm>
            <a:off x="2726423" y="3576816"/>
            <a:ext cx="6400798" cy="581057"/>
          </a:xfrm>
          <a:prstGeom prst="rect">
            <a:avLst/>
          </a:prstGeom>
          <a:ln>
            <a:solidFill>
              <a:schemeClr val="tx1">
                <a:lumMod val="75000"/>
                <a:lumOff val="25000"/>
              </a:schemeClr>
            </a:solidFill>
          </a:ln>
        </p:spPr>
        <p:txBody>
          <a:bodyPr wrap="square">
            <a:spAutoFit/>
          </a:bodyPr>
          <a:lstStyle/>
          <a:p>
            <a:pPr algn="dist">
              <a:lnSpc>
                <a:spcPct val="150000"/>
              </a:lnSpc>
            </a:pPr>
            <a:r>
              <a:rPr lang="en-US" altLang="zh-CN" sz="2400" dirty="0">
                <a:solidFill>
                  <a:schemeClr val="bg1">
                    <a:lumMod val="50000"/>
                  </a:schemeClr>
                </a:solidFill>
                <a:latin typeface="Arial" panose="020B0604020202020204"/>
                <a:ea typeface="微软雅黑" panose="020B0503020204020204" charset="-122"/>
                <a:sym typeface="Arial" panose="020B0604020202020204"/>
              </a:rPr>
              <a:t>PLANNING FOR SIMPLE BUSINESS</a:t>
            </a:r>
            <a:endParaRPr lang="zh-CN" altLang="en-US" sz="2400" b="0" dirty="0">
              <a:solidFill>
                <a:schemeClr val="bg1">
                  <a:lumMod val="50000"/>
                </a:schemeClr>
              </a:solidFill>
              <a:latin typeface="Arial" panose="020B0604020202020204"/>
              <a:ea typeface="微软雅黑" panose="020B0503020204020204" charset="-122"/>
              <a:sym typeface="Arial" panose="020B0604020202020204"/>
            </a:endParaRPr>
          </a:p>
        </p:txBody>
      </p:sp>
      <p:sp>
        <p:nvSpPr>
          <p:cNvPr id="21" name="TextBox 7"/>
          <p:cNvSpPr>
            <a:spLocks noChangeArrowheads="1"/>
          </p:cNvSpPr>
          <p:nvPr/>
        </p:nvSpPr>
        <p:spPr bwMode="auto">
          <a:xfrm>
            <a:off x="4399256" y="4463525"/>
            <a:ext cx="2681652"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dirty="0">
                <a:solidFill>
                  <a:schemeClr val="tx1">
                    <a:lumMod val="50000"/>
                    <a:lumOff val="50000"/>
                  </a:schemeClr>
                </a:solidFill>
                <a:latin typeface="Arial" panose="020B0604020202020204"/>
                <a:ea typeface="微软雅黑" panose="020B0503020204020204" charset="-122"/>
                <a:sym typeface="Arial" panose="020B0604020202020204"/>
              </a:rPr>
              <a:t>---</a:t>
            </a:r>
          </a:p>
        </p:txBody>
      </p:sp>
      <p:cxnSp>
        <p:nvCxnSpPr>
          <p:cNvPr id="22" name="直接连接符 21"/>
          <p:cNvCxnSpPr/>
          <p:nvPr/>
        </p:nvCxnSpPr>
        <p:spPr>
          <a:xfrm flipH="1">
            <a:off x="3675005"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03396" y="4571246"/>
            <a:ext cx="610790" cy="0"/>
          </a:xfrm>
          <a:prstGeom prst="line">
            <a:avLst/>
          </a:prstGeom>
          <a:ln w="6350">
            <a:solidFill>
              <a:schemeClr val="tx1">
                <a:lumMod val="85000"/>
                <a:lumOff val="15000"/>
              </a:schemeClr>
            </a:solidFill>
            <a:prstDash val="dash"/>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6" presetClass="entr" presetSubtype="37"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outVertical)">
                                      <p:cBhvr>
                                        <p:cTn id="17" dur="1000"/>
                                        <p:tgtEl>
                                          <p:spTgt spid="21"/>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right)">
                                      <p:cBhvr>
                                        <p:cTn id="21" dur="500"/>
                                        <p:tgtEl>
                                          <p:spTgt spid="22"/>
                                        </p:tgtEl>
                                      </p:cBhvr>
                                    </p:animEffect>
                                  </p:childTnLst>
                                </p:cTn>
                              </p:par>
                              <p:par>
                                <p:cTn id="22" presetID="22" presetClass="entr" presetSubtype="8"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548130" y="847090"/>
            <a:ext cx="9408160" cy="257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1.2项目背景</a:t>
            </a:r>
            <a:endParaRPr lang="zh-CN" altLang="en-US" sz="2800" b="1" dirty="0" smtClean="0">
              <a:solidFill>
                <a:schemeClr val="tx1">
                  <a:lumMod val="65000"/>
                  <a:lumOff val="35000"/>
                </a:schemeClr>
              </a:solidFill>
              <a:latin typeface="Arial" panose="020B0604020202020204"/>
              <a:ea typeface="微软雅黑" panose="020B0503020204020204" charset="-122"/>
              <a:sym typeface="Arial" panose="020B0604020202020204"/>
            </a:endParaRP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a.项目的委托单位、开发单位和主管部门</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b.该软件系统与其他</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altLang="en-US"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0" name="矩形 47"/>
          <p:cNvSpPr>
            <a:spLocks noChangeArrowheads="1"/>
          </p:cNvSpPr>
          <p:nvPr/>
        </p:nvSpPr>
        <p:spPr bwMode="auto">
          <a:xfrm>
            <a:off x="1548130" y="3701415"/>
            <a:ext cx="9408160" cy="176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lang="zh-CN" altLang="en-US" sz="2800" b="1" dirty="0" smtClean="0">
                <a:solidFill>
                  <a:srgbClr val="314865"/>
                </a:solidFill>
                <a:latin typeface="Arial" panose="020B0604020202020204"/>
                <a:ea typeface="微软雅黑" panose="020B0503020204020204" charset="-122"/>
                <a:sym typeface="Arial" panose="020B0604020202020204"/>
              </a:rPr>
              <a:t>1.3定义</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【列出文当中所用到的专门术语的定义和缩写词的原文。】</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a:off x="211998" y="6058141"/>
            <a:ext cx="11741229" cy="0"/>
          </a:xfrm>
          <a:prstGeom prst="line">
            <a:avLst/>
          </a:prstGeom>
          <a:noFill/>
          <a:ln w="9525" cap="flat" cmpd="sng" algn="ctr">
            <a:solidFill>
              <a:srgbClr val="46556A"/>
            </a:solidFill>
            <a:prstDash val="solid"/>
          </a:ln>
          <a:effectLst/>
        </p:spPr>
      </p:cxnSp>
      <p:sp>
        <p:nvSpPr>
          <p:cNvPr id="55" name="矩形 47"/>
          <p:cNvSpPr>
            <a:spLocks noChangeArrowheads="1"/>
          </p:cNvSpPr>
          <p:nvPr/>
        </p:nvSpPr>
        <p:spPr bwMode="auto">
          <a:xfrm>
            <a:off x="1281430" y="1040765"/>
            <a:ext cx="940816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ysClr val="windowText" lastClr="000000"/>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ysClr val="windowText" lastClr="000000"/>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ysClr val="windowText" lastClr="000000"/>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ysClr val="windowText" lastClr="000000"/>
                </a:solidFill>
                <a:latin typeface="微软雅黑" panose="020B0503020204020204" charset="-122"/>
                <a:ea typeface="微软雅黑" panose="020B0503020204020204" charset="-122"/>
                <a:sym typeface="Calibri" panose="020F0502020204030204" pitchFamily="34" charset="0"/>
              </a:defRPr>
            </a:lvl9pPr>
          </a:lstStyle>
          <a:p>
            <a:pPr>
              <a:lnSpc>
                <a:spcPct val="200000"/>
              </a:lnSpc>
              <a:buNone/>
            </a:pPr>
            <a:r>
              <a:rPr sz="2800" b="1" dirty="0" smtClean="0">
                <a:solidFill>
                  <a:schemeClr val="tx1">
                    <a:lumMod val="65000"/>
                    <a:lumOff val="35000"/>
                  </a:schemeClr>
                </a:solidFill>
                <a:latin typeface="Arial" panose="020B0604020202020204"/>
                <a:sym typeface="Arial" panose="020B0604020202020204"/>
              </a:rPr>
              <a:t>1.4参考资料</a:t>
            </a:r>
            <a:endParaRPr lang="zh-CN" altLang="en-US" sz="2800" b="1" dirty="0" smtClean="0">
              <a:solidFill>
                <a:srgbClr val="314865"/>
              </a:solidFill>
              <a:latin typeface="Arial" panose="020B0604020202020204"/>
              <a:ea typeface="微软雅黑" panose="020B0503020204020204" charset="-122"/>
              <a:sym typeface="Arial" panose="020B0604020202020204"/>
            </a:endParaRP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a.项目经核准的计划任务书、合同或上级机关的批文</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b.项目开发计划</a:t>
            </a:r>
          </a:p>
          <a:p>
            <a:pPr>
              <a:lnSpc>
                <a:spcPct val="200000"/>
              </a:lnSpc>
              <a:buNone/>
            </a:pPr>
            <a:r>
              <a:rPr lang="zh-CN" altLang="en-US" sz="2400" b="1" dirty="0" smtClean="0">
                <a:solidFill>
                  <a:srgbClr val="314865"/>
                </a:solidFill>
                <a:latin typeface="Arial" panose="020B0604020202020204"/>
                <a:ea typeface="微软雅黑" panose="020B0503020204020204" charset="-122"/>
                <a:sym typeface="Arial" panose="020B0604020202020204"/>
              </a:rPr>
              <a:t>c.文档所引用的资料、标准和规范。列出这些资料的作者、标题、编号、发表日期、出版单位或资料来源</a:t>
            </a:r>
          </a:p>
        </p:txBody>
      </p:sp>
      <p:grpSp>
        <p:nvGrpSpPr>
          <p:cNvPr id="6" name="组合 5"/>
          <p:cNvGrpSpPr/>
          <p:nvPr/>
        </p:nvGrpSpPr>
        <p:grpSpPr>
          <a:xfrm>
            <a:off x="164616" y="178180"/>
            <a:ext cx="2804616" cy="368580"/>
            <a:chOff x="164616" y="178180"/>
            <a:chExt cx="2804616" cy="368580"/>
          </a:xfrm>
        </p:grpSpPr>
        <p:cxnSp>
          <p:nvCxnSpPr>
            <p:cNvPr id="56" name="直接连接符 55"/>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34486" y="178180"/>
              <a:ext cx="2434746" cy="337185"/>
            </a:xfrm>
            <a:prstGeom prst="rect">
              <a:avLst/>
            </a:prstGeom>
            <a:noFill/>
          </p:spPr>
          <p:txBody>
            <a:bodyPr wrap="square" rtlCol="0">
              <a:spAutoFit/>
            </a:bodyPr>
            <a:lstStyle/>
            <a:p>
              <a:pPr algn="dist"/>
              <a:r>
                <a:rPr lang="zh-CN" sz="1600" b="1" dirty="0" smtClean="0">
                  <a:solidFill>
                    <a:schemeClr val="tx1">
                      <a:lumMod val="65000"/>
                      <a:lumOff val="35000"/>
                    </a:schemeClr>
                  </a:solidFill>
                  <a:latin typeface="Arial" panose="020B0604020202020204"/>
                  <a:sym typeface="Arial" panose="020B0604020202020204"/>
                </a:rPr>
                <a:t>引言</a:t>
              </a:r>
            </a:p>
          </p:txBody>
        </p:sp>
        <p:sp>
          <p:nvSpPr>
            <p:cNvPr id="4" name="矩形 3"/>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59" name="矩形 58"/>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0" name="矩形 59"/>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right)">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
          <p:cNvSpPr txBox="1">
            <a:spLocks noChangeArrowheads="1"/>
          </p:cNvSpPr>
          <p:nvPr>
            <p:custDataLst>
              <p:tags r:id="rId1"/>
            </p:custDataLst>
          </p:nvPr>
        </p:nvSpPr>
        <p:spPr bwMode="auto">
          <a:xfrm>
            <a:off x="1056625" y="2193837"/>
            <a:ext cx="2247543" cy="2246769"/>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rPr>
              <a:t>02</a:t>
            </a:r>
            <a:endParaRPr lang="zh-CN" altLang="en-US" sz="14600" b="1" dirty="0">
              <a:solidFill>
                <a:srgbClr val="314865"/>
              </a:solidFill>
              <a:latin typeface="Arial" panose="020B0604020202020204"/>
              <a:ea typeface="微软雅黑" panose="020B0503020204020204" charset="-122"/>
              <a:cs typeface="Times New Roman" panose="02020603050405020304" pitchFamily="18" charset="0"/>
              <a:sym typeface="Arial" panose="020B0604020202020204"/>
            </a:endParaRPr>
          </a:p>
        </p:txBody>
      </p:sp>
      <p:cxnSp>
        <p:nvCxnSpPr>
          <p:cNvPr id="30" name="直接连接符 29"/>
          <p:cNvCxnSpPr/>
          <p:nvPr>
            <p:custDataLst>
              <p:tags r:id="rId2"/>
            </p:custDataLst>
          </p:nvPr>
        </p:nvCxnSpPr>
        <p:spPr>
          <a:xfrm>
            <a:off x="4269095" y="3974767"/>
            <a:ext cx="7186590" cy="0"/>
          </a:xfrm>
          <a:prstGeom prst="line">
            <a:avLst/>
          </a:prstGeom>
          <a:ln w="12700">
            <a:solidFill>
              <a:schemeClr val="tx1">
                <a:lumMod val="20000"/>
                <a:lumOff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269095" y="2643919"/>
            <a:ext cx="7186590" cy="1015365"/>
          </a:xfrm>
          <a:prstGeom prst="rect">
            <a:avLst/>
          </a:prstGeom>
        </p:spPr>
        <p:txBody>
          <a:bodyPr wrap="square" lIns="0" tIns="0" rIns="0" bIns="0">
            <a:spAutoFit/>
          </a:bodyPr>
          <a:lstStyle/>
          <a:p>
            <a:pPr algn="dist">
              <a:spcBef>
                <a:spcPct val="20000"/>
              </a:spcBef>
              <a:buClr>
                <a:schemeClr val="hlink"/>
              </a:buClr>
              <a:buSzPct val="65000"/>
            </a:pPr>
            <a:r>
              <a:rPr lang="zh-CN" altLang="en-US" sz="6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p>
        </p:txBody>
      </p:sp>
      <p:grpSp>
        <p:nvGrpSpPr>
          <p:cNvPr id="18" name="组合 17"/>
          <p:cNvGrpSpPr/>
          <p:nvPr/>
        </p:nvGrpSpPr>
        <p:grpSpPr>
          <a:xfrm>
            <a:off x="7781759" y="937931"/>
            <a:ext cx="2758272" cy="837788"/>
            <a:chOff x="4602145" y="211015"/>
            <a:chExt cx="2758272" cy="837788"/>
          </a:xfrm>
        </p:grpSpPr>
        <p:sp>
          <p:nvSpPr>
            <p:cNvPr id="20" name="流程图: 终止 19"/>
            <p:cNvSpPr/>
            <p:nvPr/>
          </p:nvSpPr>
          <p:spPr>
            <a:xfrm>
              <a:off x="5521569" y="566482"/>
              <a:ext cx="1838848" cy="482321"/>
            </a:xfrm>
            <a:prstGeom prst="flowChartTermina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2" name="流程图: 终止 21"/>
            <p:cNvSpPr/>
            <p:nvPr/>
          </p:nvSpPr>
          <p:spPr>
            <a:xfrm>
              <a:off x="4602145" y="211015"/>
              <a:ext cx="1838848" cy="482321"/>
            </a:xfrm>
            <a:prstGeom prst="flowChartTerminator">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3" name="流程图: 终止 22"/>
            <p:cNvSpPr/>
            <p:nvPr/>
          </p:nvSpPr>
          <p:spPr>
            <a:xfrm>
              <a:off x="5521569" y="526200"/>
              <a:ext cx="1838848" cy="48232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24" name="矩形 23"/>
          <p:cNvSpPr/>
          <p:nvPr/>
        </p:nvSpPr>
        <p:spPr>
          <a:xfrm>
            <a:off x="1056625" y="-1"/>
            <a:ext cx="2247543" cy="1775719"/>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25" name="矩形 24"/>
          <p:cNvSpPr/>
          <p:nvPr/>
        </p:nvSpPr>
        <p:spPr>
          <a:xfrm>
            <a:off x="1056625" y="4913832"/>
            <a:ext cx="2247543" cy="194416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7" name="Rectangle 20"/>
          <p:cNvSpPr>
            <a:spLocks noChangeArrowheads="1"/>
          </p:cNvSpPr>
          <p:nvPr/>
        </p:nvSpPr>
        <p:spPr bwMode="auto">
          <a:xfrm>
            <a:off x="5284080" y="4244899"/>
            <a:ext cx="541035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base">
              <a:spcBef>
                <a:spcPct val="0"/>
              </a:spcBef>
              <a:spcAft>
                <a:spcPct val="0"/>
              </a:spcAft>
              <a:buFont typeface="Arial" panose="020B0604020202020204" pitchFamily="34" charset="0"/>
              <a:buNone/>
            </a:pP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We have many PowerPoint </a:t>
            </a:r>
            <a:r>
              <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templates</a:t>
            </a:r>
            <a:r>
              <a:rPr lang="en-US" altLang="zh-CN"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rPr>
              <a:t> that has been specifically designed to help anyone that is stepping into the world of PowerPoint for the very first time.</a:t>
            </a:r>
            <a:endParaRPr lang="zh-CN" altLang="en-US" sz="1050" dirty="0">
              <a:solidFill>
                <a:schemeClr val="tx1">
                  <a:lumMod val="65000"/>
                  <a:lumOff val="35000"/>
                </a:schemeClr>
              </a:solidFill>
              <a:latin typeface="Arial" panose="020B0604020202020204"/>
              <a:ea typeface="微软雅黑" panose="020B0503020204020204" charset="-122"/>
              <a:cs typeface="Arial" panose="020B0604020202020204" pitchFamily="34" charset="0"/>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1+#ppt_w/2"/>
                                          </p:val>
                                        </p:tav>
                                        <p:tav tm="100000">
                                          <p:val>
                                            <p:strVal val="#ppt_x"/>
                                          </p:val>
                                        </p:tav>
                                      </p:tavLst>
                                    </p:anim>
                                    <p:anim calcmode="lin" valueType="num">
                                      <p:cBhvr additive="base">
                                        <p:cTn id="21" dur="50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inVertical)">
                                      <p:cBhvr>
                                        <p:cTn id="30" dur="500"/>
                                        <p:tgtEl>
                                          <p:spTgt spid="30"/>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2" grpId="0"/>
      <p:bldP spid="24" grpId="0" animBg="1"/>
      <p:bldP spid="2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a:off x="4875101" y="1911801"/>
            <a:ext cx="0" cy="71882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文本框 37"/>
          <p:cNvSpPr txBox="1"/>
          <p:nvPr/>
        </p:nvSpPr>
        <p:spPr>
          <a:xfrm>
            <a:off x="8547789" y="1012967"/>
            <a:ext cx="3033695" cy="460375"/>
          </a:xfrm>
          <a:prstGeom prst="rect">
            <a:avLst/>
          </a:prstGeom>
          <a:noFill/>
        </p:spPr>
        <p:txBody>
          <a:bodyPr>
            <a:spAutoFit/>
          </a:bodyPr>
          <a:lstStyle/>
          <a:p>
            <a:r>
              <a:rPr lang="en-US" altLang="zh-CN" sz="2400" b="1" cap="all" dirty="0" smtClean="0">
                <a:solidFill>
                  <a:srgbClr val="314865"/>
                </a:solidFill>
                <a:latin typeface="Arial" panose="020B0604020202020204"/>
                <a:ea typeface="微软雅黑" panose="020B0503020204020204" charset="-122"/>
                <a:sym typeface="Arial" panose="020B0604020202020204"/>
              </a:rPr>
              <a:t>4.</a:t>
            </a:r>
            <a:r>
              <a:rPr lang="zh-CN" altLang="en-US" sz="2400" b="1" cap="all" dirty="0" smtClean="0">
                <a:solidFill>
                  <a:srgbClr val="314865"/>
                </a:solidFill>
                <a:latin typeface="Arial" panose="020B0604020202020204"/>
                <a:ea typeface="微软雅黑" panose="020B0503020204020204" charset="-122"/>
                <a:sym typeface="Arial" panose="020B0604020202020204"/>
              </a:rPr>
              <a:t>性能需求</a:t>
            </a:r>
            <a:endParaRPr lang="en-US" altLang="zh-CN" sz="2400" b="1" cap="all" dirty="0">
              <a:solidFill>
                <a:srgbClr val="314865"/>
              </a:solidFill>
              <a:latin typeface="Arial" panose="020B0604020202020204"/>
              <a:ea typeface="微软雅黑" panose="020B0503020204020204" charset="-122"/>
              <a:sym typeface="Arial" panose="020B0604020202020204"/>
            </a:endParaRPr>
          </a:p>
        </p:txBody>
      </p:sp>
      <p:grpSp>
        <p:nvGrpSpPr>
          <p:cNvPr id="23" name="组合 22"/>
          <p:cNvGrpSpPr/>
          <p:nvPr/>
        </p:nvGrpSpPr>
        <p:grpSpPr>
          <a:xfrm>
            <a:off x="4073107" y="1992926"/>
            <a:ext cx="556576" cy="556576"/>
            <a:chOff x="5747657" y="2305619"/>
            <a:chExt cx="556576" cy="556576"/>
          </a:xfrm>
        </p:grpSpPr>
        <p:sp>
          <p:nvSpPr>
            <p:cNvPr id="24"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a:solidFill>
                  <a:schemeClr val="tx1">
                    <a:lumMod val="50000"/>
                    <a:lumOff val="50000"/>
                  </a:schemeClr>
                </a:solidFill>
                <a:latin typeface="Arial" panose="020B0604020202020204"/>
                <a:ea typeface="微软雅黑" panose="020B0503020204020204" charset="-122"/>
                <a:sym typeface="Arial" panose="020B0604020202020204"/>
              </a:endParaRPr>
            </a:p>
          </p:txBody>
        </p:sp>
        <p:sp>
          <p:nvSpPr>
            <p:cNvPr id="25" name="燕尾形 24"/>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grpSp>
      <p:cxnSp>
        <p:nvCxnSpPr>
          <p:cNvPr id="26" name="直接连接符 25"/>
          <p:cNvCxnSpPr/>
          <p:nvPr/>
        </p:nvCxnSpPr>
        <p:spPr>
          <a:xfrm>
            <a:off x="5354072" y="4932094"/>
            <a:ext cx="0" cy="71882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文本框 49"/>
          <p:cNvSpPr txBox="1"/>
          <p:nvPr/>
        </p:nvSpPr>
        <p:spPr>
          <a:xfrm>
            <a:off x="5481128" y="4667742"/>
            <a:ext cx="3033695" cy="460375"/>
          </a:xfrm>
          <a:prstGeom prst="rect">
            <a:avLst/>
          </a:prstGeom>
          <a:noFill/>
        </p:spPr>
        <p:txBody>
          <a:bodyPr>
            <a:spAutoFit/>
          </a:bodyPr>
          <a:lstStyle/>
          <a:p>
            <a:r>
              <a:rPr lang="en-US" altLang="zh-CN" sz="2400" b="1" cap="all" dirty="0" smtClean="0">
                <a:solidFill>
                  <a:srgbClr val="314865"/>
                </a:solidFill>
                <a:latin typeface="Arial" panose="020B0604020202020204"/>
                <a:ea typeface="微软雅黑" panose="020B0503020204020204" charset="-122"/>
                <a:sym typeface="Arial" panose="020B0604020202020204"/>
              </a:rPr>
              <a:t>3.</a:t>
            </a:r>
            <a:r>
              <a:rPr lang="zh-CN" altLang="en-US" sz="2400" b="1" cap="all" dirty="0" smtClean="0">
                <a:solidFill>
                  <a:srgbClr val="314865"/>
                </a:solidFill>
                <a:latin typeface="Arial" panose="020B0604020202020204"/>
                <a:ea typeface="微软雅黑" panose="020B0503020204020204" charset="-122"/>
                <a:sym typeface="Arial" panose="020B0604020202020204"/>
              </a:rPr>
              <a:t>能力需求</a:t>
            </a:r>
            <a:endParaRPr lang="en-US" altLang="zh-CN" sz="2400" b="1" cap="all" dirty="0">
              <a:solidFill>
                <a:srgbClr val="314865"/>
              </a:solidFill>
              <a:latin typeface="Arial" panose="020B0604020202020204"/>
              <a:ea typeface="微软雅黑" panose="020B0503020204020204" charset="-122"/>
              <a:sym typeface="Arial" panose="020B0604020202020204"/>
            </a:endParaRPr>
          </a:p>
        </p:txBody>
      </p:sp>
      <p:grpSp>
        <p:nvGrpSpPr>
          <p:cNvPr id="29" name="组合 28"/>
          <p:cNvGrpSpPr/>
          <p:nvPr/>
        </p:nvGrpSpPr>
        <p:grpSpPr>
          <a:xfrm>
            <a:off x="4552078" y="5013219"/>
            <a:ext cx="556576" cy="556576"/>
            <a:chOff x="5747657" y="2305619"/>
            <a:chExt cx="556576" cy="556576"/>
          </a:xfrm>
        </p:grpSpPr>
        <p:sp>
          <p:nvSpPr>
            <p:cNvPr id="30"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a:solidFill>
                  <a:schemeClr val="tx1">
                    <a:lumMod val="50000"/>
                    <a:lumOff val="50000"/>
                  </a:schemeClr>
                </a:solidFill>
                <a:latin typeface="Arial" panose="020B0604020202020204"/>
                <a:ea typeface="微软雅黑" panose="020B0503020204020204" charset="-122"/>
                <a:sym typeface="Arial" panose="020B0604020202020204"/>
              </a:endParaRPr>
            </a:p>
          </p:txBody>
        </p:sp>
        <p:sp>
          <p:nvSpPr>
            <p:cNvPr id="31" name="燕尾形 30"/>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grpSp>
      <p:cxnSp>
        <p:nvCxnSpPr>
          <p:cNvPr id="32" name="直接连接符 31"/>
          <p:cNvCxnSpPr/>
          <p:nvPr/>
        </p:nvCxnSpPr>
        <p:spPr>
          <a:xfrm>
            <a:off x="5789501" y="3131001"/>
            <a:ext cx="0" cy="71882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文本框 55"/>
          <p:cNvSpPr txBox="1"/>
          <p:nvPr/>
        </p:nvSpPr>
        <p:spPr>
          <a:xfrm>
            <a:off x="5916557" y="2866649"/>
            <a:ext cx="3033695" cy="460375"/>
          </a:xfrm>
          <a:prstGeom prst="rect">
            <a:avLst/>
          </a:prstGeom>
          <a:noFill/>
        </p:spPr>
        <p:txBody>
          <a:bodyPr>
            <a:spAutoFit/>
          </a:bodyPr>
          <a:lstStyle/>
          <a:p>
            <a:r>
              <a:rPr lang="en-US" altLang="zh-CN" sz="2400" b="1" cap="all" dirty="0" smtClean="0">
                <a:solidFill>
                  <a:srgbClr val="314865"/>
                </a:solidFill>
                <a:latin typeface="Arial" panose="020B0604020202020204"/>
                <a:sym typeface="Arial" panose="020B0604020202020204"/>
              </a:rPr>
              <a:t>2.</a:t>
            </a:r>
            <a:r>
              <a:rPr lang="zh-CN" altLang="en-US" sz="2400" b="1" cap="all" dirty="0" smtClean="0">
                <a:solidFill>
                  <a:srgbClr val="314865"/>
                </a:solidFill>
                <a:latin typeface="Arial" panose="020B0604020202020204"/>
                <a:sym typeface="Arial" panose="020B0604020202020204"/>
              </a:rPr>
              <a:t>功能需求</a:t>
            </a:r>
          </a:p>
        </p:txBody>
      </p:sp>
      <p:grpSp>
        <p:nvGrpSpPr>
          <p:cNvPr id="35" name="组合 34"/>
          <p:cNvGrpSpPr/>
          <p:nvPr/>
        </p:nvGrpSpPr>
        <p:grpSpPr>
          <a:xfrm>
            <a:off x="4993830" y="3212125"/>
            <a:ext cx="556576" cy="556576"/>
            <a:chOff x="5747657" y="2305619"/>
            <a:chExt cx="556576" cy="556576"/>
          </a:xfrm>
        </p:grpSpPr>
        <p:sp>
          <p:nvSpPr>
            <p:cNvPr id="36"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dirty="0">
                <a:solidFill>
                  <a:schemeClr val="tx1">
                    <a:lumMod val="50000"/>
                    <a:lumOff val="50000"/>
                  </a:schemeClr>
                </a:solidFill>
                <a:latin typeface="Arial" panose="020B0604020202020204"/>
                <a:ea typeface="微软雅黑" panose="020B0503020204020204" charset="-122"/>
                <a:sym typeface="Arial" panose="020B0604020202020204"/>
              </a:endParaRPr>
            </a:p>
          </p:txBody>
        </p:sp>
        <p:sp>
          <p:nvSpPr>
            <p:cNvPr id="37" name="燕尾形 36"/>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grpSp>
      <p:grpSp>
        <p:nvGrpSpPr>
          <p:cNvPr id="39" name="组合 38"/>
          <p:cNvGrpSpPr/>
          <p:nvPr/>
        </p:nvGrpSpPr>
        <p:grpSpPr>
          <a:xfrm>
            <a:off x="769877" y="1603465"/>
            <a:ext cx="2211794" cy="3623981"/>
            <a:chOff x="8631023" y="1684586"/>
            <a:chExt cx="2419633" cy="3964519"/>
          </a:xfrm>
          <a:solidFill>
            <a:srgbClr val="314865"/>
          </a:solidFill>
        </p:grpSpPr>
        <p:sp>
          <p:nvSpPr>
            <p:cNvPr id="40" name="Freeform 23"/>
            <p:cNvSpPr/>
            <p:nvPr/>
          </p:nvSpPr>
          <p:spPr bwMode="auto">
            <a:xfrm>
              <a:off x="9714110" y="1846062"/>
              <a:ext cx="0" cy="0"/>
            </a:xfrm>
            <a:custGeom>
              <a:avLst/>
              <a:gdLst>
                <a:gd name="T0" fmla="*/ 0 w 3"/>
                <a:gd name="T1" fmla="*/ 0 w 3"/>
                <a:gd name="T2" fmla="*/ 3 w 3"/>
                <a:gd name="T3" fmla="*/ 0 w 3"/>
              </a:gdLst>
              <a:ahLst/>
              <a:cxnLst>
                <a:cxn ang="0">
                  <a:pos x="T0" y="0"/>
                </a:cxn>
                <a:cxn ang="0">
                  <a:pos x="T1" y="0"/>
                </a:cxn>
                <a:cxn ang="0">
                  <a:pos x="T2" y="0"/>
                </a:cxn>
                <a:cxn ang="0">
                  <a:pos x="T3" y="0"/>
                </a:cxn>
              </a:cxnLst>
              <a:rect l="0" t="0" r="r" b="b"/>
              <a:pathLst>
                <a:path w="3">
                  <a:moveTo>
                    <a:pt x="0" y="0"/>
                  </a:moveTo>
                  <a:lnTo>
                    <a:pt x="0" y="0"/>
                  </a:lnTo>
                  <a:cubicBezTo>
                    <a:pt x="1" y="0"/>
                    <a:pt x="2" y="0"/>
                    <a:pt x="3" y="0"/>
                  </a:cubicBezTo>
                  <a:lnTo>
                    <a:pt x="0" y="0"/>
                  </a:lnTo>
                  <a:close/>
                </a:path>
              </a:pathLst>
            </a:custGeom>
            <a:grpFill/>
            <a:ln w="25400">
              <a:noFill/>
            </a:ln>
            <a:effectLst>
              <a:outerShdw blurRad="381000" dist="2540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a:ea typeface="微软雅黑" panose="020B0503020204020204" charset="-122"/>
                <a:sym typeface="Arial" panose="020B0604020202020204"/>
              </a:endParaRPr>
            </a:p>
          </p:txBody>
        </p:sp>
        <p:sp>
          <p:nvSpPr>
            <p:cNvPr id="41" name="Freeform 21"/>
            <p:cNvSpPr>
              <a:spLocks noEditPoints="1"/>
            </p:cNvSpPr>
            <p:nvPr/>
          </p:nvSpPr>
          <p:spPr bwMode="auto">
            <a:xfrm>
              <a:off x="8631023" y="1684586"/>
              <a:ext cx="2419633" cy="3114007"/>
            </a:xfrm>
            <a:custGeom>
              <a:avLst/>
              <a:gdLst>
                <a:gd name="T0" fmla="*/ 15500 w 17509"/>
                <a:gd name="T1" fmla="*/ 12945 h 22569"/>
                <a:gd name="T2" fmla="*/ 13648 w 17509"/>
                <a:gd name="T3" fmla="*/ 15646 h 22569"/>
                <a:gd name="T4" fmla="*/ 12686 w 17509"/>
                <a:gd name="T5" fmla="*/ 16707 h 22569"/>
                <a:gd name="T6" fmla="*/ 12045 w 17509"/>
                <a:gd name="T7" fmla="*/ 18000 h 22569"/>
                <a:gd name="T8" fmla="*/ 11850 w 17509"/>
                <a:gd name="T9" fmla="*/ 20372 h 22569"/>
                <a:gd name="T10" fmla="*/ 11851 w 17509"/>
                <a:gd name="T11" fmla="*/ 20445 h 22569"/>
                <a:gd name="T12" fmla="*/ 11209 w 17509"/>
                <a:gd name="T13" fmla="*/ 21086 h 22569"/>
                <a:gd name="T14" fmla="*/ 6299 w 17509"/>
                <a:gd name="T15" fmla="*/ 21086 h 22569"/>
                <a:gd name="T16" fmla="*/ 5844 w 17509"/>
                <a:gd name="T17" fmla="*/ 20897 h 22569"/>
                <a:gd name="T18" fmla="*/ 5657 w 17509"/>
                <a:gd name="T19" fmla="*/ 20445 h 22569"/>
                <a:gd name="T20" fmla="*/ 5657 w 17509"/>
                <a:gd name="T21" fmla="*/ 20369 h 22569"/>
                <a:gd name="T22" fmla="*/ 5462 w 17509"/>
                <a:gd name="T23" fmla="*/ 18000 h 22569"/>
                <a:gd name="T24" fmla="*/ 5094 w 17509"/>
                <a:gd name="T25" fmla="*/ 17092 h 22569"/>
                <a:gd name="T26" fmla="*/ 4029 w 17509"/>
                <a:gd name="T27" fmla="*/ 15822 h 22569"/>
                <a:gd name="T28" fmla="*/ 2329 w 17509"/>
                <a:gd name="T29" fmla="*/ 13637 h 22569"/>
                <a:gd name="T30" fmla="*/ 1484 w 17509"/>
                <a:gd name="T31" fmla="*/ 9931 h 22569"/>
                <a:gd name="T32" fmla="*/ 2954 w 17509"/>
                <a:gd name="T33" fmla="*/ 5541 h 22569"/>
                <a:gd name="T34" fmla="*/ 6683 w 17509"/>
                <a:gd name="T35" fmla="*/ 2948 h 22569"/>
                <a:gd name="T36" fmla="*/ 6868 w 17509"/>
                <a:gd name="T37" fmla="*/ 2892 h 22569"/>
                <a:gd name="T38" fmla="*/ 7985 w 17509"/>
                <a:gd name="T39" fmla="*/ 2684 h 22569"/>
                <a:gd name="T40" fmla="*/ 7987 w 17509"/>
                <a:gd name="T41" fmla="*/ 2684 h 22569"/>
                <a:gd name="T42" fmla="*/ 8059 w 17509"/>
                <a:gd name="T43" fmla="*/ 2676 h 22569"/>
                <a:gd name="T44" fmla="*/ 8716 w 17509"/>
                <a:gd name="T45" fmla="*/ 2639 h 22569"/>
                <a:gd name="T46" fmla="*/ 8755 w 17509"/>
                <a:gd name="T47" fmla="*/ 2643 h 22569"/>
                <a:gd name="T48" fmla="*/ 8793 w 17509"/>
                <a:gd name="T49" fmla="*/ 2641 h 22569"/>
                <a:gd name="T50" fmla="*/ 9450 w 17509"/>
                <a:gd name="T51" fmla="*/ 2676 h 22569"/>
                <a:gd name="T52" fmla="*/ 9448 w 17509"/>
                <a:gd name="T53" fmla="*/ 2676 h 22569"/>
                <a:gd name="T54" fmla="*/ 9520 w 17509"/>
                <a:gd name="T55" fmla="*/ 2684 h 22569"/>
                <a:gd name="T56" fmla="*/ 9522 w 17509"/>
                <a:gd name="T57" fmla="*/ 2684 h 22569"/>
                <a:gd name="T58" fmla="*/ 10638 w 17509"/>
                <a:gd name="T59" fmla="*/ 2892 h 22569"/>
                <a:gd name="T60" fmla="*/ 10825 w 17509"/>
                <a:gd name="T61" fmla="*/ 2948 h 22569"/>
                <a:gd name="T62" fmla="*/ 14553 w 17509"/>
                <a:gd name="T63" fmla="*/ 5541 h 22569"/>
                <a:gd name="T64" fmla="*/ 16023 w 17509"/>
                <a:gd name="T65" fmla="*/ 9931 h 22569"/>
                <a:gd name="T66" fmla="*/ 15500 w 17509"/>
                <a:gd name="T67" fmla="*/ 12945 h 22569"/>
                <a:gd name="T68" fmla="*/ 17507 w 17509"/>
                <a:gd name="T69" fmla="*/ 9931 h 22569"/>
                <a:gd name="T70" fmla="*/ 15734 w 17509"/>
                <a:gd name="T71" fmla="*/ 4645 h 22569"/>
                <a:gd name="T72" fmla="*/ 1773 w 17509"/>
                <a:gd name="T73" fmla="*/ 4645 h 22569"/>
                <a:gd name="T74" fmla="*/ 0 w 17509"/>
                <a:gd name="T75" fmla="*/ 9931 h 22569"/>
                <a:gd name="T76" fmla="*/ 628 w 17509"/>
                <a:gd name="T77" fmla="*/ 13491 h 22569"/>
                <a:gd name="T78" fmla="*/ 2782 w 17509"/>
                <a:gd name="T79" fmla="*/ 16665 h 22569"/>
                <a:gd name="T80" fmla="*/ 3655 w 17509"/>
                <a:gd name="T81" fmla="*/ 17623 h 22569"/>
                <a:gd name="T82" fmla="*/ 4005 w 17509"/>
                <a:gd name="T83" fmla="*/ 18273 h 22569"/>
                <a:gd name="T84" fmla="*/ 4174 w 17509"/>
                <a:gd name="T85" fmla="*/ 20369 h 22569"/>
                <a:gd name="T86" fmla="*/ 4174 w 17509"/>
                <a:gd name="T87" fmla="*/ 20420 h 22569"/>
                <a:gd name="T88" fmla="*/ 4174 w 17509"/>
                <a:gd name="T89" fmla="*/ 20435 h 22569"/>
                <a:gd name="T90" fmla="*/ 4174 w 17509"/>
                <a:gd name="T91" fmla="*/ 20440 h 22569"/>
                <a:gd name="T92" fmla="*/ 4174 w 17509"/>
                <a:gd name="T93" fmla="*/ 20445 h 22569"/>
                <a:gd name="T94" fmla="*/ 6299 w 17509"/>
                <a:gd name="T95" fmla="*/ 22569 h 22569"/>
                <a:gd name="T96" fmla="*/ 11209 w 17509"/>
                <a:gd name="T97" fmla="*/ 22569 h 22569"/>
                <a:gd name="T98" fmla="*/ 13333 w 17509"/>
                <a:gd name="T99" fmla="*/ 20445 h 22569"/>
                <a:gd name="T100" fmla="*/ 13333 w 17509"/>
                <a:gd name="T101" fmla="*/ 20440 h 22569"/>
                <a:gd name="T102" fmla="*/ 13333 w 17509"/>
                <a:gd name="T103" fmla="*/ 20434 h 22569"/>
                <a:gd name="T104" fmla="*/ 13333 w 17509"/>
                <a:gd name="T105" fmla="*/ 20420 h 22569"/>
                <a:gd name="T106" fmla="*/ 13333 w 17509"/>
                <a:gd name="T107" fmla="*/ 20372 h 22569"/>
                <a:gd name="T108" fmla="*/ 13503 w 17509"/>
                <a:gd name="T109" fmla="*/ 18274 h 22569"/>
                <a:gd name="T110" fmla="*/ 13673 w 17509"/>
                <a:gd name="T111" fmla="*/ 17875 h 22569"/>
                <a:gd name="T112" fmla="*/ 14553 w 17509"/>
                <a:gd name="T113" fmla="*/ 16847 h 22569"/>
                <a:gd name="T114" fmla="*/ 16486 w 17509"/>
                <a:gd name="T115" fmla="*/ 14338 h 22569"/>
                <a:gd name="T116" fmla="*/ 17507 w 17509"/>
                <a:gd name="T117" fmla="*/ 9931 h 22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509" h="22569">
                  <a:moveTo>
                    <a:pt x="15500" y="12945"/>
                  </a:moveTo>
                  <a:cubicBezTo>
                    <a:pt x="15031" y="14128"/>
                    <a:pt x="14327" y="14928"/>
                    <a:pt x="13648" y="15646"/>
                  </a:cubicBezTo>
                  <a:cubicBezTo>
                    <a:pt x="13309" y="16005"/>
                    <a:pt x="12976" y="16339"/>
                    <a:pt x="12686" y="16707"/>
                  </a:cubicBezTo>
                  <a:cubicBezTo>
                    <a:pt x="12399" y="17072"/>
                    <a:pt x="12143" y="17489"/>
                    <a:pt x="12045" y="18000"/>
                  </a:cubicBezTo>
                  <a:cubicBezTo>
                    <a:pt x="11859" y="18996"/>
                    <a:pt x="11852" y="20066"/>
                    <a:pt x="11850" y="20372"/>
                  </a:cubicBezTo>
                  <a:cubicBezTo>
                    <a:pt x="11850" y="20413"/>
                    <a:pt x="11851" y="20435"/>
                    <a:pt x="11851" y="20445"/>
                  </a:cubicBezTo>
                  <a:cubicBezTo>
                    <a:pt x="11849" y="20799"/>
                    <a:pt x="11564" y="21085"/>
                    <a:pt x="11209" y="21086"/>
                  </a:cubicBezTo>
                  <a:lnTo>
                    <a:pt x="6299" y="21086"/>
                  </a:lnTo>
                  <a:cubicBezTo>
                    <a:pt x="6119" y="21086"/>
                    <a:pt x="5962" y="21015"/>
                    <a:pt x="5844" y="20897"/>
                  </a:cubicBezTo>
                  <a:cubicBezTo>
                    <a:pt x="5727" y="20779"/>
                    <a:pt x="5657" y="20625"/>
                    <a:pt x="5657" y="20445"/>
                  </a:cubicBezTo>
                  <a:cubicBezTo>
                    <a:pt x="5657" y="20435"/>
                    <a:pt x="5657" y="20412"/>
                    <a:pt x="5657" y="20369"/>
                  </a:cubicBezTo>
                  <a:cubicBezTo>
                    <a:pt x="5656" y="20061"/>
                    <a:pt x="5647" y="18994"/>
                    <a:pt x="5462" y="18000"/>
                  </a:cubicBezTo>
                  <a:cubicBezTo>
                    <a:pt x="5398" y="17661"/>
                    <a:pt x="5261" y="17359"/>
                    <a:pt x="5094" y="17092"/>
                  </a:cubicBezTo>
                  <a:cubicBezTo>
                    <a:pt x="4798" y="16622"/>
                    <a:pt x="4420" y="16237"/>
                    <a:pt x="4029" y="15822"/>
                  </a:cubicBezTo>
                  <a:cubicBezTo>
                    <a:pt x="3439" y="15207"/>
                    <a:pt x="2815" y="14544"/>
                    <a:pt x="2329" y="13637"/>
                  </a:cubicBezTo>
                  <a:cubicBezTo>
                    <a:pt x="1845" y="12731"/>
                    <a:pt x="1485" y="11579"/>
                    <a:pt x="1484" y="9931"/>
                  </a:cubicBezTo>
                  <a:cubicBezTo>
                    <a:pt x="1484" y="8279"/>
                    <a:pt x="2030" y="6763"/>
                    <a:pt x="2954" y="5541"/>
                  </a:cubicBezTo>
                  <a:cubicBezTo>
                    <a:pt x="3879" y="4319"/>
                    <a:pt x="5180" y="3397"/>
                    <a:pt x="6683" y="2948"/>
                  </a:cubicBezTo>
                  <a:lnTo>
                    <a:pt x="6868" y="2892"/>
                  </a:lnTo>
                  <a:cubicBezTo>
                    <a:pt x="7230" y="2798"/>
                    <a:pt x="7602" y="2724"/>
                    <a:pt x="7985" y="2684"/>
                  </a:cubicBezTo>
                  <a:lnTo>
                    <a:pt x="7987" y="2684"/>
                  </a:lnTo>
                  <a:lnTo>
                    <a:pt x="8059" y="2676"/>
                  </a:lnTo>
                  <a:cubicBezTo>
                    <a:pt x="8283" y="2654"/>
                    <a:pt x="8501" y="2641"/>
                    <a:pt x="8716" y="2639"/>
                  </a:cubicBezTo>
                  <a:lnTo>
                    <a:pt x="8755" y="2643"/>
                  </a:lnTo>
                  <a:lnTo>
                    <a:pt x="8793" y="2641"/>
                  </a:lnTo>
                  <a:cubicBezTo>
                    <a:pt x="9007" y="2641"/>
                    <a:pt x="9226" y="2654"/>
                    <a:pt x="9450" y="2676"/>
                  </a:cubicBezTo>
                  <a:lnTo>
                    <a:pt x="9448" y="2676"/>
                  </a:lnTo>
                  <a:lnTo>
                    <a:pt x="9520" y="2684"/>
                  </a:lnTo>
                  <a:lnTo>
                    <a:pt x="9522" y="2684"/>
                  </a:lnTo>
                  <a:cubicBezTo>
                    <a:pt x="9905" y="2724"/>
                    <a:pt x="10277" y="2797"/>
                    <a:pt x="10638" y="2892"/>
                  </a:cubicBezTo>
                  <a:lnTo>
                    <a:pt x="10825" y="2948"/>
                  </a:lnTo>
                  <a:cubicBezTo>
                    <a:pt x="12327" y="3397"/>
                    <a:pt x="13628" y="4319"/>
                    <a:pt x="14553" y="5541"/>
                  </a:cubicBezTo>
                  <a:cubicBezTo>
                    <a:pt x="15476" y="6763"/>
                    <a:pt x="16023" y="8279"/>
                    <a:pt x="16023" y="9931"/>
                  </a:cubicBezTo>
                  <a:cubicBezTo>
                    <a:pt x="16023" y="11186"/>
                    <a:pt x="15812" y="12155"/>
                    <a:pt x="15500" y="12945"/>
                  </a:cubicBezTo>
                  <a:close/>
                  <a:moveTo>
                    <a:pt x="17507" y="9931"/>
                  </a:moveTo>
                  <a:cubicBezTo>
                    <a:pt x="17507" y="7948"/>
                    <a:pt x="16847" y="6114"/>
                    <a:pt x="15734" y="4645"/>
                  </a:cubicBezTo>
                  <a:cubicBezTo>
                    <a:pt x="12226" y="8"/>
                    <a:pt x="5290" y="0"/>
                    <a:pt x="1773" y="4645"/>
                  </a:cubicBezTo>
                  <a:cubicBezTo>
                    <a:pt x="661" y="6114"/>
                    <a:pt x="0" y="7948"/>
                    <a:pt x="0" y="9931"/>
                  </a:cubicBezTo>
                  <a:cubicBezTo>
                    <a:pt x="0" y="11354"/>
                    <a:pt x="245" y="12523"/>
                    <a:pt x="628" y="13491"/>
                  </a:cubicBezTo>
                  <a:cubicBezTo>
                    <a:pt x="1202" y="14942"/>
                    <a:pt x="2079" y="15922"/>
                    <a:pt x="2782" y="16665"/>
                  </a:cubicBezTo>
                  <a:cubicBezTo>
                    <a:pt x="3135" y="17036"/>
                    <a:pt x="3445" y="17353"/>
                    <a:pt x="3655" y="17623"/>
                  </a:cubicBezTo>
                  <a:cubicBezTo>
                    <a:pt x="3870" y="17895"/>
                    <a:pt x="3975" y="18106"/>
                    <a:pt x="4005" y="18273"/>
                  </a:cubicBezTo>
                  <a:cubicBezTo>
                    <a:pt x="4158" y="19085"/>
                    <a:pt x="4174" y="20109"/>
                    <a:pt x="4174" y="20369"/>
                  </a:cubicBezTo>
                  <a:lnTo>
                    <a:pt x="4174" y="20420"/>
                  </a:lnTo>
                  <a:lnTo>
                    <a:pt x="4174" y="20435"/>
                  </a:lnTo>
                  <a:lnTo>
                    <a:pt x="4174" y="20440"/>
                  </a:lnTo>
                  <a:lnTo>
                    <a:pt x="4174" y="20445"/>
                  </a:lnTo>
                  <a:cubicBezTo>
                    <a:pt x="4174" y="21620"/>
                    <a:pt x="5125" y="22568"/>
                    <a:pt x="6299" y="22569"/>
                  </a:cubicBezTo>
                  <a:lnTo>
                    <a:pt x="11209" y="22569"/>
                  </a:lnTo>
                  <a:cubicBezTo>
                    <a:pt x="12383" y="22568"/>
                    <a:pt x="13333" y="21618"/>
                    <a:pt x="13333" y="20445"/>
                  </a:cubicBezTo>
                  <a:lnTo>
                    <a:pt x="13333" y="20440"/>
                  </a:lnTo>
                  <a:lnTo>
                    <a:pt x="13333" y="20434"/>
                  </a:lnTo>
                  <a:lnTo>
                    <a:pt x="13333" y="20420"/>
                  </a:lnTo>
                  <a:lnTo>
                    <a:pt x="13333" y="20372"/>
                  </a:lnTo>
                  <a:cubicBezTo>
                    <a:pt x="13333" y="20115"/>
                    <a:pt x="13349" y="19088"/>
                    <a:pt x="13503" y="18274"/>
                  </a:cubicBezTo>
                  <a:cubicBezTo>
                    <a:pt x="13524" y="18161"/>
                    <a:pt x="13574" y="18033"/>
                    <a:pt x="13673" y="17875"/>
                  </a:cubicBezTo>
                  <a:cubicBezTo>
                    <a:pt x="13840" y="17600"/>
                    <a:pt x="14158" y="17258"/>
                    <a:pt x="14553" y="16847"/>
                  </a:cubicBezTo>
                  <a:cubicBezTo>
                    <a:pt x="15141" y="16228"/>
                    <a:pt x="15891" y="15448"/>
                    <a:pt x="16486" y="14338"/>
                  </a:cubicBezTo>
                  <a:cubicBezTo>
                    <a:pt x="17082" y="13230"/>
                    <a:pt x="17509" y="11799"/>
                    <a:pt x="17507" y="9931"/>
                  </a:cubicBez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Arial" panose="020B0604020202020204"/>
                <a:ea typeface="微软雅黑" panose="020B0503020204020204" charset="-122"/>
                <a:sym typeface="Arial" panose="020B0604020202020204"/>
              </a:endParaRPr>
            </a:p>
          </p:txBody>
        </p:sp>
        <p:sp>
          <p:nvSpPr>
            <p:cNvPr id="42" name="Freeform 24"/>
            <p:cNvSpPr/>
            <p:nvPr/>
          </p:nvSpPr>
          <p:spPr bwMode="auto">
            <a:xfrm>
              <a:off x="9378674" y="4873541"/>
              <a:ext cx="925122" cy="252112"/>
            </a:xfrm>
            <a:custGeom>
              <a:avLst/>
              <a:gdLst>
                <a:gd name="T0" fmla="*/ 5785 w 6697"/>
                <a:gd name="T1" fmla="*/ 0 h 1826"/>
                <a:gd name="T2" fmla="*/ 914 w 6697"/>
                <a:gd name="T3" fmla="*/ 0 h 1826"/>
                <a:gd name="T4" fmla="*/ 0 w 6697"/>
                <a:gd name="T5" fmla="*/ 914 h 1826"/>
                <a:gd name="T6" fmla="*/ 914 w 6697"/>
                <a:gd name="T7" fmla="*/ 1826 h 1826"/>
                <a:gd name="T8" fmla="*/ 5785 w 6697"/>
                <a:gd name="T9" fmla="*/ 1826 h 1826"/>
                <a:gd name="T10" fmla="*/ 6697 w 6697"/>
                <a:gd name="T11" fmla="*/ 914 h 1826"/>
                <a:gd name="T12" fmla="*/ 5785 w 6697"/>
                <a:gd name="T13" fmla="*/ 0 h 1826"/>
              </a:gdLst>
              <a:ahLst/>
              <a:cxnLst>
                <a:cxn ang="0">
                  <a:pos x="T0" y="T1"/>
                </a:cxn>
                <a:cxn ang="0">
                  <a:pos x="T2" y="T3"/>
                </a:cxn>
                <a:cxn ang="0">
                  <a:pos x="T4" y="T5"/>
                </a:cxn>
                <a:cxn ang="0">
                  <a:pos x="T6" y="T7"/>
                </a:cxn>
                <a:cxn ang="0">
                  <a:pos x="T8" y="T9"/>
                </a:cxn>
                <a:cxn ang="0">
                  <a:pos x="T10" y="T11"/>
                </a:cxn>
                <a:cxn ang="0">
                  <a:pos x="T12" y="T13"/>
                </a:cxn>
              </a:cxnLst>
              <a:rect l="0" t="0" r="r" b="b"/>
              <a:pathLst>
                <a:path w="6697" h="1826">
                  <a:moveTo>
                    <a:pt x="5785" y="0"/>
                  </a:moveTo>
                  <a:lnTo>
                    <a:pt x="914" y="0"/>
                  </a:lnTo>
                  <a:cubicBezTo>
                    <a:pt x="410" y="0"/>
                    <a:pt x="0" y="407"/>
                    <a:pt x="0" y="914"/>
                  </a:cubicBezTo>
                  <a:cubicBezTo>
                    <a:pt x="0" y="1416"/>
                    <a:pt x="410" y="1826"/>
                    <a:pt x="914" y="1826"/>
                  </a:cubicBezTo>
                  <a:lnTo>
                    <a:pt x="5785" y="1826"/>
                  </a:lnTo>
                  <a:cubicBezTo>
                    <a:pt x="6288" y="1826"/>
                    <a:pt x="6697" y="1416"/>
                    <a:pt x="6697" y="914"/>
                  </a:cubicBezTo>
                  <a:cubicBezTo>
                    <a:pt x="6697" y="407"/>
                    <a:pt x="6288" y="0"/>
                    <a:pt x="5785" y="0"/>
                  </a:cubicBez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a:ea typeface="微软雅黑" panose="020B0503020204020204" charset="-122"/>
                <a:sym typeface="Arial" panose="020B0604020202020204"/>
              </a:endParaRPr>
            </a:p>
          </p:txBody>
        </p:sp>
        <p:sp>
          <p:nvSpPr>
            <p:cNvPr id="43" name="Freeform 25"/>
            <p:cNvSpPr/>
            <p:nvPr/>
          </p:nvSpPr>
          <p:spPr bwMode="auto">
            <a:xfrm>
              <a:off x="9378674" y="5191885"/>
              <a:ext cx="925122" cy="252112"/>
            </a:xfrm>
            <a:custGeom>
              <a:avLst/>
              <a:gdLst>
                <a:gd name="T0" fmla="*/ 5785 w 6697"/>
                <a:gd name="T1" fmla="*/ 0 h 1825"/>
                <a:gd name="T2" fmla="*/ 914 w 6697"/>
                <a:gd name="T3" fmla="*/ 0 h 1825"/>
                <a:gd name="T4" fmla="*/ 0 w 6697"/>
                <a:gd name="T5" fmla="*/ 911 h 1825"/>
                <a:gd name="T6" fmla="*/ 914 w 6697"/>
                <a:gd name="T7" fmla="*/ 1825 h 1825"/>
                <a:gd name="T8" fmla="*/ 5785 w 6697"/>
                <a:gd name="T9" fmla="*/ 1825 h 1825"/>
                <a:gd name="T10" fmla="*/ 6697 w 6697"/>
                <a:gd name="T11" fmla="*/ 911 h 1825"/>
                <a:gd name="T12" fmla="*/ 5785 w 6697"/>
                <a:gd name="T13" fmla="*/ 0 h 1825"/>
              </a:gdLst>
              <a:ahLst/>
              <a:cxnLst>
                <a:cxn ang="0">
                  <a:pos x="T0" y="T1"/>
                </a:cxn>
                <a:cxn ang="0">
                  <a:pos x="T2" y="T3"/>
                </a:cxn>
                <a:cxn ang="0">
                  <a:pos x="T4" y="T5"/>
                </a:cxn>
                <a:cxn ang="0">
                  <a:pos x="T6" y="T7"/>
                </a:cxn>
                <a:cxn ang="0">
                  <a:pos x="T8" y="T9"/>
                </a:cxn>
                <a:cxn ang="0">
                  <a:pos x="T10" y="T11"/>
                </a:cxn>
                <a:cxn ang="0">
                  <a:pos x="T12" y="T13"/>
                </a:cxn>
              </a:cxnLst>
              <a:rect l="0" t="0" r="r" b="b"/>
              <a:pathLst>
                <a:path w="6697" h="1825">
                  <a:moveTo>
                    <a:pt x="5785" y="0"/>
                  </a:moveTo>
                  <a:lnTo>
                    <a:pt x="914" y="0"/>
                  </a:lnTo>
                  <a:cubicBezTo>
                    <a:pt x="410" y="0"/>
                    <a:pt x="0" y="407"/>
                    <a:pt x="0" y="911"/>
                  </a:cubicBezTo>
                  <a:cubicBezTo>
                    <a:pt x="0" y="1416"/>
                    <a:pt x="410" y="1825"/>
                    <a:pt x="914" y="1825"/>
                  </a:cubicBezTo>
                  <a:lnTo>
                    <a:pt x="5785" y="1825"/>
                  </a:lnTo>
                  <a:cubicBezTo>
                    <a:pt x="6288" y="1825"/>
                    <a:pt x="6697" y="1416"/>
                    <a:pt x="6697" y="911"/>
                  </a:cubicBezTo>
                  <a:cubicBezTo>
                    <a:pt x="6697" y="407"/>
                    <a:pt x="6288" y="0"/>
                    <a:pt x="5785" y="0"/>
                  </a:cubicBez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a:ea typeface="微软雅黑" panose="020B0503020204020204" charset="-122"/>
                <a:sym typeface="Arial" panose="020B0604020202020204"/>
              </a:endParaRPr>
            </a:p>
          </p:txBody>
        </p:sp>
        <p:sp>
          <p:nvSpPr>
            <p:cNvPr id="44" name="Freeform 26"/>
            <p:cNvSpPr/>
            <p:nvPr/>
          </p:nvSpPr>
          <p:spPr bwMode="auto">
            <a:xfrm>
              <a:off x="9552802" y="5512366"/>
              <a:ext cx="576866" cy="136739"/>
            </a:xfrm>
            <a:custGeom>
              <a:avLst/>
              <a:gdLst>
                <a:gd name="T0" fmla="*/ 2515 w 4174"/>
                <a:gd name="T1" fmla="*/ 0 h 996"/>
                <a:gd name="T2" fmla="*/ 1661 w 4174"/>
                <a:gd name="T3" fmla="*/ 0 h 996"/>
                <a:gd name="T4" fmla="*/ 6 w 4174"/>
                <a:gd name="T5" fmla="*/ 0 h 996"/>
                <a:gd name="T6" fmla="*/ 0 w 4174"/>
                <a:gd name="T7" fmla="*/ 83 h 996"/>
                <a:gd name="T8" fmla="*/ 1493 w 4174"/>
                <a:gd name="T9" fmla="*/ 996 h 996"/>
                <a:gd name="T10" fmla="*/ 1624 w 4174"/>
                <a:gd name="T11" fmla="*/ 996 h 996"/>
                <a:gd name="T12" fmla="*/ 2552 w 4174"/>
                <a:gd name="T13" fmla="*/ 996 h 996"/>
                <a:gd name="T14" fmla="*/ 2683 w 4174"/>
                <a:gd name="T15" fmla="*/ 996 h 996"/>
                <a:gd name="T16" fmla="*/ 4174 w 4174"/>
                <a:gd name="T17" fmla="*/ 83 h 996"/>
                <a:gd name="T18" fmla="*/ 4170 w 4174"/>
                <a:gd name="T19" fmla="*/ 0 h 996"/>
                <a:gd name="T20" fmla="*/ 2515 w 4174"/>
                <a:gd name="T2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4" h="996">
                  <a:moveTo>
                    <a:pt x="2515" y="0"/>
                  </a:moveTo>
                  <a:lnTo>
                    <a:pt x="1661" y="0"/>
                  </a:lnTo>
                  <a:lnTo>
                    <a:pt x="6" y="0"/>
                  </a:lnTo>
                  <a:cubicBezTo>
                    <a:pt x="5" y="28"/>
                    <a:pt x="0" y="54"/>
                    <a:pt x="0" y="83"/>
                  </a:cubicBezTo>
                  <a:cubicBezTo>
                    <a:pt x="0" y="587"/>
                    <a:pt x="775" y="996"/>
                    <a:pt x="1493" y="996"/>
                  </a:cubicBezTo>
                  <a:lnTo>
                    <a:pt x="1624" y="996"/>
                  </a:lnTo>
                  <a:lnTo>
                    <a:pt x="2552" y="996"/>
                  </a:lnTo>
                  <a:lnTo>
                    <a:pt x="2683" y="996"/>
                  </a:lnTo>
                  <a:cubicBezTo>
                    <a:pt x="3400" y="996"/>
                    <a:pt x="4174" y="587"/>
                    <a:pt x="4174" y="83"/>
                  </a:cubicBezTo>
                  <a:cubicBezTo>
                    <a:pt x="4174" y="54"/>
                    <a:pt x="4170" y="28"/>
                    <a:pt x="4170" y="0"/>
                  </a:cubicBezTo>
                  <a:lnTo>
                    <a:pt x="2515" y="0"/>
                  </a:lnTo>
                  <a:close/>
                </a:path>
              </a:pathLst>
            </a:custGeom>
            <a:gr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a:ea typeface="微软雅黑" panose="020B0503020204020204" charset="-122"/>
                <a:sym typeface="Arial" panose="020B0604020202020204"/>
              </a:endParaRPr>
            </a:p>
          </p:txBody>
        </p:sp>
      </p:grpSp>
      <p:sp>
        <p:nvSpPr>
          <p:cNvPr id="45" name="矩形 3"/>
          <p:cNvSpPr>
            <a:spLocks noChangeArrowheads="1"/>
          </p:cNvSpPr>
          <p:nvPr/>
        </p:nvSpPr>
        <p:spPr bwMode="auto">
          <a:xfrm>
            <a:off x="1272653" y="2242428"/>
            <a:ext cx="1163456" cy="954107"/>
          </a:xfrm>
          <a:prstGeom prst="rect">
            <a:avLst/>
          </a:prstGeom>
        </p:spPr>
        <p:txBody>
          <a:bodyPr wrap="square">
            <a:spAutoFit/>
          </a:bodyPr>
          <a:lstStyle/>
          <a:p>
            <a:pPr algn="dist"/>
            <a:r>
              <a:rPr lang="zh-CN" altLang="en-US" sz="28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需求分析</a:t>
            </a:r>
            <a:endParaRPr lang="zh-CN" altLang="en-US" sz="28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grpSp>
        <p:nvGrpSpPr>
          <p:cNvPr id="58" name="组合 57"/>
          <p:cNvGrpSpPr/>
          <p:nvPr/>
        </p:nvGrpSpPr>
        <p:grpSpPr>
          <a:xfrm>
            <a:off x="164616" y="178180"/>
            <a:ext cx="2804616" cy="368580"/>
            <a:chOff x="164616" y="178180"/>
            <a:chExt cx="2804616" cy="368580"/>
          </a:xfrm>
        </p:grpSpPr>
        <p:cxnSp>
          <p:nvCxnSpPr>
            <p:cNvPr id="59" name="直接连接符 58"/>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34486" y="178180"/>
              <a:ext cx="2434746" cy="338554"/>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需求分析</a:t>
              </a:r>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61" name="矩形 60"/>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2" name="矩形 61"/>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63" name="矩形 62"/>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grpSp>
        <p:nvGrpSpPr>
          <p:cNvPr id="38" name="组合 37"/>
          <p:cNvGrpSpPr/>
          <p:nvPr/>
        </p:nvGrpSpPr>
        <p:grpSpPr>
          <a:xfrm>
            <a:off x="7416577" y="1258918"/>
            <a:ext cx="556576" cy="556576"/>
            <a:chOff x="5747657" y="2305619"/>
            <a:chExt cx="556576" cy="556576"/>
          </a:xfrm>
        </p:grpSpPr>
        <p:sp>
          <p:nvSpPr>
            <p:cNvPr id="46"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a:solidFill>
                  <a:schemeClr val="tx1">
                    <a:lumMod val="50000"/>
                    <a:lumOff val="50000"/>
                  </a:schemeClr>
                </a:solidFill>
                <a:latin typeface="Arial" panose="020B0604020202020204"/>
                <a:ea typeface="微软雅黑" panose="020B0503020204020204" charset="-122"/>
                <a:sym typeface="Arial" panose="020B0604020202020204"/>
              </a:endParaRPr>
            </a:p>
          </p:txBody>
        </p:sp>
        <p:sp>
          <p:nvSpPr>
            <p:cNvPr id="47" name="燕尾形 46"/>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grpSp>
      <p:grpSp>
        <p:nvGrpSpPr>
          <p:cNvPr id="48" name="组合 47"/>
          <p:cNvGrpSpPr/>
          <p:nvPr/>
        </p:nvGrpSpPr>
        <p:grpSpPr>
          <a:xfrm>
            <a:off x="8368299" y="2789138"/>
            <a:ext cx="556576" cy="556576"/>
            <a:chOff x="5747657" y="2305619"/>
            <a:chExt cx="556576" cy="556576"/>
          </a:xfrm>
        </p:grpSpPr>
        <p:sp>
          <p:nvSpPr>
            <p:cNvPr id="49"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a:solidFill>
                  <a:schemeClr val="tx1">
                    <a:lumMod val="50000"/>
                    <a:lumOff val="50000"/>
                  </a:schemeClr>
                </a:solidFill>
                <a:latin typeface="Arial" panose="020B0604020202020204"/>
                <a:ea typeface="微软雅黑" panose="020B0503020204020204" charset="-122"/>
                <a:sym typeface="Arial" panose="020B0604020202020204"/>
              </a:endParaRPr>
            </a:p>
          </p:txBody>
        </p:sp>
        <p:sp>
          <p:nvSpPr>
            <p:cNvPr id="50" name="燕尾形 49"/>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grpSp>
      <p:grpSp>
        <p:nvGrpSpPr>
          <p:cNvPr id="51" name="组合 50"/>
          <p:cNvGrpSpPr/>
          <p:nvPr/>
        </p:nvGrpSpPr>
        <p:grpSpPr>
          <a:xfrm>
            <a:off x="7808463" y="4645930"/>
            <a:ext cx="556576" cy="556576"/>
            <a:chOff x="5747657" y="2305619"/>
            <a:chExt cx="556576" cy="556576"/>
          </a:xfrm>
        </p:grpSpPr>
        <p:sp>
          <p:nvSpPr>
            <p:cNvPr id="52" name="椭圆 26"/>
            <p:cNvSpPr/>
            <p:nvPr/>
          </p:nvSpPr>
          <p:spPr bwMode="auto">
            <a:xfrm>
              <a:off x="5747657" y="2305619"/>
              <a:ext cx="556576" cy="556576"/>
            </a:xfrm>
            <a:prstGeom prst="ellipse">
              <a:avLst/>
            </a:prstGeom>
            <a:solidFill>
              <a:srgbClr val="314865"/>
            </a:solidFill>
            <a:ln w="57150" cap="flat" cmpd="sng" algn="ctr">
              <a:solidFill>
                <a:schemeClr val="bg1"/>
              </a:solidFill>
              <a:prstDash val="solid"/>
            </a:ln>
            <a:effectLst>
              <a:outerShdw blurRad="381000" dist="127000" dir="2700000" algn="tl" rotWithShape="0">
                <a:prstClr val="black">
                  <a:alpha val="40000"/>
                </a:prstClr>
              </a:outerShdw>
            </a:effectLst>
          </p:spPr>
          <p:txBody>
            <a:bodyPr anchor="ctr"/>
            <a:lstStyle/>
            <a:p>
              <a:pPr algn="ctr" fontAlgn="auto">
                <a:lnSpc>
                  <a:spcPct val="130000"/>
                </a:lnSpc>
                <a:spcBef>
                  <a:spcPts val="0"/>
                </a:spcBef>
                <a:spcAft>
                  <a:spcPts val="0"/>
                </a:spcAft>
                <a:defRPr/>
              </a:pPr>
              <a:endParaRPr lang="en-US" sz="1200" kern="0">
                <a:solidFill>
                  <a:schemeClr val="tx1">
                    <a:lumMod val="50000"/>
                    <a:lumOff val="50000"/>
                  </a:schemeClr>
                </a:solidFill>
                <a:latin typeface="Arial" panose="020B0604020202020204"/>
                <a:ea typeface="微软雅黑" panose="020B0503020204020204" charset="-122"/>
                <a:sym typeface="Arial" panose="020B0604020202020204"/>
              </a:endParaRPr>
            </a:p>
          </p:txBody>
        </p:sp>
        <p:sp>
          <p:nvSpPr>
            <p:cNvPr id="53" name="燕尾形 52"/>
            <p:cNvSpPr/>
            <p:nvPr/>
          </p:nvSpPr>
          <p:spPr>
            <a:xfrm>
              <a:off x="5932500" y="2446897"/>
              <a:ext cx="186890" cy="27402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a:ea typeface="微软雅黑" panose="020B0503020204020204" charset="-122"/>
                <a:sym typeface="Arial" panose="020B0604020202020204"/>
              </a:endParaRPr>
            </a:p>
          </p:txBody>
        </p:sp>
      </p:grpSp>
      <p:cxnSp>
        <p:nvCxnSpPr>
          <p:cNvPr id="54" name="直接连接符 53"/>
          <p:cNvCxnSpPr/>
          <p:nvPr/>
        </p:nvCxnSpPr>
        <p:spPr>
          <a:xfrm>
            <a:off x="8227901" y="1131140"/>
            <a:ext cx="0" cy="71882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9142301" y="2642700"/>
            <a:ext cx="0" cy="71882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582464" y="4536813"/>
            <a:ext cx="0" cy="71882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7" name="文本框 37"/>
          <p:cNvSpPr txBox="1"/>
          <p:nvPr/>
        </p:nvSpPr>
        <p:spPr>
          <a:xfrm>
            <a:off x="5002157" y="1647449"/>
            <a:ext cx="3033695" cy="460375"/>
          </a:xfrm>
          <a:prstGeom prst="rect">
            <a:avLst/>
          </a:prstGeom>
          <a:noFill/>
        </p:spPr>
        <p:txBody>
          <a:bodyPr>
            <a:spAutoFit/>
          </a:bodyPr>
          <a:lstStyle/>
          <a:p>
            <a:r>
              <a:rPr lang="en-US" altLang="zh-CN" sz="2400" b="1" cap="all" dirty="0" smtClean="0">
                <a:solidFill>
                  <a:srgbClr val="314865"/>
                </a:solidFill>
                <a:latin typeface="Arial" panose="020B0604020202020204"/>
                <a:ea typeface="微软雅黑" panose="020B0503020204020204" charset="-122"/>
                <a:sym typeface="Arial" panose="020B0604020202020204"/>
              </a:rPr>
              <a:t>1.</a:t>
            </a:r>
            <a:r>
              <a:rPr lang="zh-CN" altLang="en-US" sz="2400" b="1" cap="all" dirty="0" smtClean="0">
                <a:solidFill>
                  <a:srgbClr val="314865"/>
                </a:solidFill>
                <a:latin typeface="Arial" panose="020B0604020202020204"/>
                <a:ea typeface="微软雅黑" panose="020B0503020204020204" charset="-122"/>
                <a:sym typeface="Arial" panose="020B0604020202020204"/>
              </a:rPr>
              <a:t>需求概述</a:t>
            </a:r>
            <a:endParaRPr lang="en-US" altLang="zh-CN" sz="2400" b="1" cap="all" dirty="0">
              <a:solidFill>
                <a:srgbClr val="314865"/>
              </a:solidFill>
              <a:latin typeface="Arial" panose="020B0604020202020204"/>
              <a:ea typeface="微软雅黑" panose="020B0503020204020204" charset="-122"/>
              <a:sym typeface="Arial" panose="020B0604020202020204"/>
            </a:endParaRPr>
          </a:p>
        </p:txBody>
      </p:sp>
      <p:sp>
        <p:nvSpPr>
          <p:cNvPr id="64" name="文本框 37"/>
          <p:cNvSpPr txBox="1"/>
          <p:nvPr/>
        </p:nvSpPr>
        <p:spPr>
          <a:xfrm>
            <a:off x="9354248" y="2443661"/>
            <a:ext cx="3033695" cy="460375"/>
          </a:xfrm>
          <a:prstGeom prst="rect">
            <a:avLst/>
          </a:prstGeom>
          <a:noFill/>
        </p:spPr>
        <p:txBody>
          <a:bodyPr>
            <a:spAutoFit/>
          </a:bodyPr>
          <a:lstStyle/>
          <a:p>
            <a:r>
              <a:rPr lang="en-US" altLang="zh-CN" sz="2400" b="1" cap="all" dirty="0" smtClean="0">
                <a:solidFill>
                  <a:srgbClr val="314865"/>
                </a:solidFill>
                <a:latin typeface="Arial" panose="020B0604020202020204"/>
                <a:ea typeface="微软雅黑" panose="020B0503020204020204" charset="-122"/>
                <a:sym typeface="Arial" panose="020B0604020202020204"/>
              </a:rPr>
              <a:t>5.</a:t>
            </a:r>
            <a:r>
              <a:rPr lang="zh-CN" altLang="en-US" sz="2400" b="1" cap="all" dirty="0" smtClean="0">
                <a:solidFill>
                  <a:srgbClr val="314865"/>
                </a:solidFill>
                <a:latin typeface="Arial" panose="020B0604020202020204"/>
                <a:ea typeface="微软雅黑" panose="020B0503020204020204" charset="-122"/>
                <a:sym typeface="Arial" panose="020B0604020202020204"/>
              </a:rPr>
              <a:t>界面需求</a:t>
            </a:r>
            <a:endParaRPr lang="en-US" altLang="zh-CN" sz="2400" b="1" cap="all" dirty="0">
              <a:solidFill>
                <a:srgbClr val="314865"/>
              </a:solidFill>
              <a:latin typeface="Arial" panose="020B0604020202020204"/>
              <a:ea typeface="微软雅黑" panose="020B0503020204020204" charset="-122"/>
              <a:sym typeface="Arial" panose="020B0604020202020204"/>
            </a:endParaRPr>
          </a:p>
        </p:txBody>
      </p:sp>
      <p:sp>
        <p:nvSpPr>
          <p:cNvPr id="65" name="文本框 37"/>
          <p:cNvSpPr txBox="1"/>
          <p:nvPr/>
        </p:nvSpPr>
        <p:spPr>
          <a:xfrm>
            <a:off x="8802430" y="4319313"/>
            <a:ext cx="3033695" cy="460375"/>
          </a:xfrm>
          <a:prstGeom prst="rect">
            <a:avLst/>
          </a:prstGeom>
          <a:noFill/>
        </p:spPr>
        <p:txBody>
          <a:bodyPr>
            <a:spAutoFit/>
          </a:bodyPr>
          <a:lstStyle/>
          <a:p>
            <a:r>
              <a:rPr lang="en-US" altLang="zh-CN" sz="2400" b="1" cap="all" dirty="0" smtClean="0">
                <a:solidFill>
                  <a:srgbClr val="314865"/>
                </a:solidFill>
                <a:latin typeface="Arial" panose="020B0604020202020204"/>
                <a:ea typeface="微软雅黑" panose="020B0503020204020204" charset="-122"/>
                <a:sym typeface="Arial" panose="020B0604020202020204"/>
              </a:rPr>
              <a:t>6.</a:t>
            </a:r>
            <a:r>
              <a:rPr lang="zh-CN" altLang="en-US" sz="2400" b="1" cap="all" dirty="0" smtClean="0">
                <a:solidFill>
                  <a:srgbClr val="314865"/>
                </a:solidFill>
                <a:latin typeface="Arial" panose="020B0604020202020204"/>
                <a:ea typeface="微软雅黑" panose="020B0503020204020204" charset="-122"/>
                <a:sym typeface="Arial" panose="020B0604020202020204"/>
              </a:rPr>
              <a:t>其他需求</a:t>
            </a:r>
            <a:endParaRPr lang="en-US" altLang="zh-CN" sz="2400" b="1" cap="all" dirty="0">
              <a:solidFill>
                <a:srgbClr val="314865"/>
              </a:solidFill>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53" presetClass="entr" presetSubtype="16"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p:cTn id="10" dur="500" fill="hold"/>
                                        <p:tgtEl>
                                          <p:spTgt spid="39"/>
                                        </p:tgtEl>
                                        <p:attrNameLst>
                                          <p:attrName>ppt_w</p:attrName>
                                        </p:attrNameLst>
                                      </p:cBhvr>
                                      <p:tavLst>
                                        <p:tav tm="0">
                                          <p:val>
                                            <p:fltVal val="0"/>
                                          </p:val>
                                        </p:tav>
                                        <p:tav tm="100000">
                                          <p:val>
                                            <p:strVal val="#ppt_w"/>
                                          </p:val>
                                        </p:tav>
                                      </p:tavLst>
                                    </p:anim>
                                    <p:anim calcmode="lin" valueType="num">
                                      <p:cBhvr>
                                        <p:cTn id="11" dur="500" fill="hold"/>
                                        <p:tgtEl>
                                          <p:spTgt spid="39"/>
                                        </p:tgtEl>
                                        <p:attrNameLst>
                                          <p:attrName>ppt_h</p:attrName>
                                        </p:attrNameLst>
                                      </p:cBhvr>
                                      <p:tavLst>
                                        <p:tav tm="0">
                                          <p:val>
                                            <p:fltVal val="0"/>
                                          </p:val>
                                        </p:tav>
                                        <p:tav tm="100000">
                                          <p:val>
                                            <p:strVal val="#ppt_h"/>
                                          </p:val>
                                        </p:tav>
                                      </p:tavLst>
                                    </p:anim>
                                    <p:animEffect transition="in" filter="fade">
                                      <p:cBhvr>
                                        <p:cTn id="12" dur="500"/>
                                        <p:tgtEl>
                                          <p:spTgt spid="39"/>
                                        </p:tgtEl>
                                      </p:cBhvr>
                                    </p:animEffect>
                                  </p:childTnLst>
                                </p:cTn>
                              </p:par>
                              <p:par>
                                <p:cTn id="13" presetID="42" presetClass="path" presetSubtype="0" accel="50000" decel="50000" fill="hold" nodeType="withEffect">
                                  <p:stCondLst>
                                    <p:cond delay="0"/>
                                  </p:stCondLst>
                                  <p:childTnLst>
                                    <p:animMotion origin="layout" path="M 3.95833E-6 3.33333E-6 L 3.95833E-6 0.19514 " pathEditMode="relative" rAng="0" ptsTypes="AA">
                                      <p:cBhvr>
                                        <p:cTn id="14" dur="500" spd="-100000" fill="hold"/>
                                        <p:tgtEl>
                                          <p:spTgt spid="39"/>
                                        </p:tgtEl>
                                        <p:attrNameLst>
                                          <p:attrName>ppt_x</p:attrName>
                                          <p:attrName>ppt_y</p:attrName>
                                        </p:attrNameLst>
                                      </p:cBhvr>
                                      <p:rCtr x="0" y="9745"/>
                                    </p:animMotion>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p:cTn id="18" dur="500" fill="hold"/>
                                        <p:tgtEl>
                                          <p:spTgt spid="45"/>
                                        </p:tgtEl>
                                        <p:attrNameLst>
                                          <p:attrName>ppt_w</p:attrName>
                                        </p:attrNameLst>
                                      </p:cBhvr>
                                      <p:tavLst>
                                        <p:tav tm="0">
                                          <p:val>
                                            <p:fltVal val="0"/>
                                          </p:val>
                                        </p:tav>
                                        <p:tav tm="100000">
                                          <p:val>
                                            <p:strVal val="#ppt_w"/>
                                          </p:val>
                                        </p:tav>
                                      </p:tavLst>
                                    </p:anim>
                                    <p:anim calcmode="lin" valueType="num">
                                      <p:cBhvr>
                                        <p:cTn id="19" dur="500" fill="hold"/>
                                        <p:tgtEl>
                                          <p:spTgt spid="45"/>
                                        </p:tgtEl>
                                        <p:attrNameLst>
                                          <p:attrName>ppt_h</p:attrName>
                                        </p:attrNameLst>
                                      </p:cBhvr>
                                      <p:tavLst>
                                        <p:tav tm="0">
                                          <p:val>
                                            <p:fltVal val="0"/>
                                          </p:val>
                                        </p:tav>
                                        <p:tav tm="100000">
                                          <p:val>
                                            <p:strVal val="#ppt_h"/>
                                          </p:val>
                                        </p:tav>
                                      </p:tavLst>
                                    </p:anim>
                                    <p:animEffect transition="in" filter="fade">
                                      <p:cBhvr>
                                        <p:cTn id="20" dur="500"/>
                                        <p:tgtEl>
                                          <p:spTgt spid="45"/>
                                        </p:tgtEl>
                                      </p:cBhvr>
                                    </p:animEffect>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ppt_w</p:attrName>
                                        </p:attrNameLst>
                                      </p:cBhvr>
                                      <p:tavLst>
                                        <p:tav tm="0">
                                          <p:val>
                                            <p:fltVal val="0"/>
                                          </p:val>
                                        </p:tav>
                                        <p:tav tm="100000">
                                          <p:val>
                                            <p:strVal val="#ppt_w"/>
                                          </p:val>
                                        </p:tav>
                                      </p:tavLst>
                                    </p:anim>
                                    <p:anim calcmode="lin" valueType="num">
                                      <p:cBhvr>
                                        <p:cTn id="25" dur="500" fill="hold"/>
                                        <p:tgtEl>
                                          <p:spTgt spid="23"/>
                                        </p:tgtEl>
                                        <p:attrNameLst>
                                          <p:attrName>ppt_h</p:attrName>
                                        </p:attrNameLst>
                                      </p:cBhvr>
                                      <p:tavLst>
                                        <p:tav tm="0">
                                          <p:val>
                                            <p:fltVal val="0"/>
                                          </p:val>
                                        </p:tav>
                                        <p:tav tm="100000">
                                          <p:val>
                                            <p:strVal val="#ppt_h"/>
                                          </p:val>
                                        </p:tav>
                                      </p:tavLst>
                                    </p:anim>
                                    <p:animEffect transition="in" filter="fade">
                                      <p:cBhvr>
                                        <p:cTn id="26" dur="500"/>
                                        <p:tgtEl>
                                          <p:spTgt spid="23"/>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00"/>
                                        <p:tgtEl>
                                          <p:spTgt spid="20"/>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500"/>
                                        <p:tgtEl>
                                          <p:spTgt spid="22"/>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childTnLst>
                          </p:cTn>
                        </p:par>
                        <p:par>
                          <p:cTn id="41" fill="hold">
                            <p:stCondLst>
                              <p:cond delay="3000"/>
                            </p:stCondLst>
                            <p:childTnLst>
                              <p:par>
                                <p:cTn id="42" presetID="22" presetClass="entr" presetSubtype="4"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down)">
                                      <p:cBhvr>
                                        <p:cTn id="44" dur="500"/>
                                        <p:tgtEl>
                                          <p:spTgt spid="32"/>
                                        </p:tgtEl>
                                      </p:cBhvr>
                                    </p:animEffect>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up)">
                                      <p:cBhvr>
                                        <p:cTn id="48" dur="500"/>
                                        <p:tgtEl>
                                          <p:spTgt spid="34"/>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childTnLst>
                          </p:cTn>
                        </p:par>
                        <p:par>
                          <p:cTn id="55" fill="hold">
                            <p:stCondLst>
                              <p:cond delay="4500"/>
                            </p:stCondLst>
                            <p:childTnLst>
                              <p:par>
                                <p:cTn id="56" presetID="22" presetClass="entr" presetSubtype="4"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par>
                          <p:cTn id="59" fill="hold">
                            <p:stCondLst>
                              <p:cond delay="5000"/>
                            </p:stCondLst>
                            <p:childTnLst>
                              <p:par>
                                <p:cTn id="60" presetID="22" presetClass="entr" presetSubtype="1"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up)">
                                      <p:cBhvr>
                                        <p:cTn id="62" dur="500"/>
                                        <p:tgtEl>
                                          <p:spTgt spid="28"/>
                                        </p:tgtEl>
                                      </p:cBhvr>
                                    </p:animEffect>
                                  </p:childTnLst>
                                </p:cTn>
                              </p:par>
                            </p:childTnLst>
                          </p:cTn>
                        </p:par>
                        <p:par>
                          <p:cTn id="63" fill="hold">
                            <p:stCondLst>
                              <p:cond delay="5500"/>
                            </p:stCondLst>
                            <p:childTnLst>
                              <p:par>
                                <p:cTn id="64" presetID="53" presetClass="entr" presetSubtype="16" fill="hold" nodeType="after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Effect transition="in" filter="fade">
                                      <p:cBhvr>
                                        <p:cTn id="68" dur="500"/>
                                        <p:tgtEl>
                                          <p:spTgt spid="38"/>
                                        </p:tgtEl>
                                      </p:cBhvr>
                                    </p:animEffect>
                                  </p:childTnLst>
                                </p:cTn>
                              </p:par>
                            </p:childTnLst>
                          </p:cTn>
                        </p:par>
                        <p:par>
                          <p:cTn id="69" fill="hold">
                            <p:stCondLst>
                              <p:cond delay="6000"/>
                            </p:stCondLst>
                            <p:childTnLst>
                              <p:par>
                                <p:cTn id="70" presetID="53" presetClass="entr" presetSubtype="16" fill="hold" nodeType="afterEffect">
                                  <p:stCondLst>
                                    <p:cond delay="0"/>
                                  </p:stCondLst>
                                  <p:childTnLst>
                                    <p:set>
                                      <p:cBhvr>
                                        <p:cTn id="71" dur="1" fill="hold">
                                          <p:stCondLst>
                                            <p:cond delay="0"/>
                                          </p:stCondLst>
                                        </p:cTn>
                                        <p:tgtEl>
                                          <p:spTgt spid="48"/>
                                        </p:tgtEl>
                                        <p:attrNameLst>
                                          <p:attrName>style.visibility</p:attrName>
                                        </p:attrNameLst>
                                      </p:cBhvr>
                                      <p:to>
                                        <p:strVal val="visible"/>
                                      </p:to>
                                    </p:set>
                                    <p:anim calcmode="lin" valueType="num">
                                      <p:cBhvr>
                                        <p:cTn id="72" dur="500" fill="hold"/>
                                        <p:tgtEl>
                                          <p:spTgt spid="48"/>
                                        </p:tgtEl>
                                        <p:attrNameLst>
                                          <p:attrName>ppt_w</p:attrName>
                                        </p:attrNameLst>
                                      </p:cBhvr>
                                      <p:tavLst>
                                        <p:tav tm="0">
                                          <p:val>
                                            <p:fltVal val="0"/>
                                          </p:val>
                                        </p:tav>
                                        <p:tav tm="100000">
                                          <p:val>
                                            <p:strVal val="#ppt_w"/>
                                          </p:val>
                                        </p:tav>
                                      </p:tavLst>
                                    </p:anim>
                                    <p:anim calcmode="lin" valueType="num">
                                      <p:cBhvr>
                                        <p:cTn id="73" dur="500" fill="hold"/>
                                        <p:tgtEl>
                                          <p:spTgt spid="48"/>
                                        </p:tgtEl>
                                        <p:attrNameLst>
                                          <p:attrName>ppt_h</p:attrName>
                                        </p:attrNameLst>
                                      </p:cBhvr>
                                      <p:tavLst>
                                        <p:tav tm="0">
                                          <p:val>
                                            <p:fltVal val="0"/>
                                          </p:val>
                                        </p:tav>
                                        <p:tav tm="100000">
                                          <p:val>
                                            <p:strVal val="#ppt_h"/>
                                          </p:val>
                                        </p:tav>
                                      </p:tavLst>
                                    </p:anim>
                                    <p:animEffect transition="in" filter="fade">
                                      <p:cBhvr>
                                        <p:cTn id="74" dur="500"/>
                                        <p:tgtEl>
                                          <p:spTgt spid="48"/>
                                        </p:tgtEl>
                                      </p:cBhvr>
                                    </p:animEffect>
                                  </p:childTnLst>
                                </p:cTn>
                              </p:par>
                            </p:childTnLst>
                          </p:cTn>
                        </p:par>
                        <p:par>
                          <p:cTn id="75" fill="hold">
                            <p:stCondLst>
                              <p:cond delay="6500"/>
                            </p:stCondLst>
                            <p:childTnLst>
                              <p:par>
                                <p:cTn id="76" presetID="53" presetClass="entr" presetSubtype="16" fill="hold"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Effect transition="in" filter="fade">
                                      <p:cBhvr>
                                        <p:cTn id="80" dur="500"/>
                                        <p:tgtEl>
                                          <p:spTgt spid="51"/>
                                        </p:tgtEl>
                                      </p:cBhvr>
                                    </p:animEffect>
                                  </p:childTnLst>
                                </p:cTn>
                              </p:par>
                            </p:childTnLst>
                          </p:cTn>
                        </p:par>
                        <p:par>
                          <p:cTn id="81" fill="hold">
                            <p:stCondLst>
                              <p:cond delay="7000"/>
                            </p:stCondLst>
                            <p:childTnLst>
                              <p:par>
                                <p:cTn id="82" presetID="22" presetClass="entr" presetSubtype="4" fill="hold"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down)">
                                      <p:cBhvr>
                                        <p:cTn id="84" dur="500"/>
                                        <p:tgtEl>
                                          <p:spTgt spid="54"/>
                                        </p:tgtEl>
                                      </p:cBhvr>
                                    </p:animEffect>
                                  </p:childTnLst>
                                </p:cTn>
                              </p:par>
                            </p:childTnLst>
                          </p:cTn>
                        </p:par>
                        <p:par>
                          <p:cTn id="85" fill="hold">
                            <p:stCondLst>
                              <p:cond delay="7500"/>
                            </p:stCondLst>
                            <p:childTnLst>
                              <p:par>
                                <p:cTn id="86" presetID="22" presetClass="entr" presetSubtype="4" fill="hold"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down)">
                                      <p:cBhvr>
                                        <p:cTn id="88" dur="500"/>
                                        <p:tgtEl>
                                          <p:spTgt spid="55"/>
                                        </p:tgtEl>
                                      </p:cBhvr>
                                    </p:animEffect>
                                  </p:childTnLst>
                                </p:cTn>
                              </p:par>
                            </p:childTnLst>
                          </p:cTn>
                        </p:par>
                        <p:par>
                          <p:cTn id="89" fill="hold">
                            <p:stCondLst>
                              <p:cond delay="8000"/>
                            </p:stCondLst>
                            <p:childTnLst>
                              <p:par>
                                <p:cTn id="90" presetID="22" presetClass="entr" presetSubtype="4" fill="hold"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wipe(down)">
                                      <p:cBhvr>
                                        <p:cTn id="92" dur="500"/>
                                        <p:tgtEl>
                                          <p:spTgt spid="56"/>
                                        </p:tgtEl>
                                      </p:cBhvr>
                                    </p:animEffect>
                                  </p:childTnLst>
                                </p:cTn>
                              </p:par>
                            </p:childTnLst>
                          </p:cTn>
                        </p:par>
                        <p:par>
                          <p:cTn id="93" fill="hold">
                            <p:stCondLst>
                              <p:cond delay="8500"/>
                            </p:stCondLst>
                            <p:childTnLst>
                              <p:par>
                                <p:cTn id="94" presetID="22" presetClass="entr" presetSubtype="1"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wipe(up)">
                                      <p:cBhvr>
                                        <p:cTn id="96" dur="500"/>
                                        <p:tgtEl>
                                          <p:spTgt spid="57"/>
                                        </p:tgtEl>
                                      </p:cBhvr>
                                    </p:animEffect>
                                  </p:childTnLst>
                                </p:cTn>
                              </p:par>
                            </p:childTnLst>
                          </p:cTn>
                        </p:par>
                        <p:par>
                          <p:cTn id="97" fill="hold">
                            <p:stCondLst>
                              <p:cond delay="9000"/>
                            </p:stCondLst>
                            <p:childTnLst>
                              <p:par>
                                <p:cTn id="98" presetID="22" presetClass="entr" presetSubtype="1" fill="hold" grpId="0" nodeType="afterEffect">
                                  <p:stCondLst>
                                    <p:cond delay="0"/>
                                  </p:stCondLst>
                                  <p:childTnLst>
                                    <p:set>
                                      <p:cBhvr>
                                        <p:cTn id="99" dur="1" fill="hold">
                                          <p:stCondLst>
                                            <p:cond delay="0"/>
                                          </p:stCondLst>
                                        </p:cTn>
                                        <p:tgtEl>
                                          <p:spTgt spid="64"/>
                                        </p:tgtEl>
                                        <p:attrNameLst>
                                          <p:attrName>style.visibility</p:attrName>
                                        </p:attrNameLst>
                                      </p:cBhvr>
                                      <p:to>
                                        <p:strVal val="visible"/>
                                      </p:to>
                                    </p:set>
                                    <p:animEffect transition="in" filter="wipe(up)">
                                      <p:cBhvr>
                                        <p:cTn id="100" dur="500"/>
                                        <p:tgtEl>
                                          <p:spTgt spid="64"/>
                                        </p:tgtEl>
                                      </p:cBhvr>
                                    </p:animEffect>
                                  </p:childTnLst>
                                </p:cTn>
                              </p:par>
                            </p:childTnLst>
                          </p:cTn>
                        </p:par>
                        <p:par>
                          <p:cTn id="101" fill="hold">
                            <p:stCondLst>
                              <p:cond delay="9500"/>
                            </p:stCondLst>
                            <p:childTnLst>
                              <p:par>
                                <p:cTn id="102" presetID="22" presetClass="entr" presetSubtype="1" fill="hold" grpId="0" nodeType="after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wipe(up)">
                                      <p:cBhvr>
                                        <p:cTn id="10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34" grpId="0"/>
      <p:bldP spid="45" grpId="0"/>
      <p:bldP spid="57" grpId="0"/>
      <p:bldP spid="64" grpId="0"/>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4"/>
          <p:cNvSpPr/>
          <p:nvPr/>
        </p:nvSpPr>
        <p:spPr>
          <a:xfrm>
            <a:off x="1184832" y="1785398"/>
            <a:ext cx="3055428" cy="167867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1" name="Rectangle 5"/>
          <p:cNvSpPr/>
          <p:nvPr/>
        </p:nvSpPr>
        <p:spPr>
          <a:xfrm>
            <a:off x="1717837" y="1080200"/>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
        <p:nvSpPr>
          <p:cNvPr id="82" name="TextBox 6"/>
          <p:cNvSpPr txBox="1"/>
          <p:nvPr/>
        </p:nvSpPr>
        <p:spPr>
          <a:xfrm>
            <a:off x="2025321" y="2008076"/>
            <a:ext cx="2313251" cy="645160"/>
          </a:xfrm>
          <a:prstGeom prst="rect">
            <a:avLst/>
          </a:prstGeom>
          <a:noFill/>
        </p:spPr>
        <p:txBody>
          <a:bodyPr wrap="square" rtlCol="0">
            <a:spAutoFit/>
          </a:bodyPr>
          <a:lstStyle/>
          <a:p>
            <a:pPr algn="ctr"/>
            <a:r>
              <a:rPr lang="en-US" altLang="zh-CN" sz="3600" b="1" dirty="0" smtClean="0">
                <a:solidFill>
                  <a:schemeClr val="bg1"/>
                </a:solidFill>
                <a:latin typeface="Arial" panose="020B0604020202020204"/>
                <a:ea typeface="微软雅黑" panose="020B0503020204020204" charset="-122"/>
                <a:sym typeface="Arial" panose="020B0604020202020204"/>
              </a:rPr>
              <a:t>2.1目标</a:t>
            </a:r>
          </a:p>
        </p:txBody>
      </p:sp>
      <p:sp>
        <p:nvSpPr>
          <p:cNvPr id="86" name="TextBox 12"/>
          <p:cNvSpPr txBox="1"/>
          <p:nvPr/>
        </p:nvSpPr>
        <p:spPr>
          <a:xfrm>
            <a:off x="5234940" y="999490"/>
            <a:ext cx="6609715" cy="5323205"/>
          </a:xfrm>
          <a:prstGeom prst="rect">
            <a:avLst/>
          </a:prstGeom>
          <a:noFill/>
        </p:spPr>
        <p:txBody>
          <a:bodyPr wrap="square" rtlCol="0">
            <a:spAutoFit/>
          </a:bodyPr>
          <a:lstStyle/>
          <a:p>
            <a:r>
              <a:rPr lang="en-US" sz="2400" b="1" dirty="0" smtClean="0">
                <a:solidFill>
                  <a:srgbClr val="314865"/>
                </a:solidFill>
                <a:latin typeface="Arial" panose="020B0604020202020204"/>
                <a:sym typeface="Arial" panose="020B0604020202020204"/>
              </a:rPr>
              <a:t>       </a:t>
            </a:r>
            <a:r>
              <a:rPr sz="2400" b="1" dirty="0" smtClean="0">
                <a:solidFill>
                  <a:srgbClr val="314865"/>
                </a:solidFill>
                <a:latin typeface="Arial" panose="020B0604020202020204"/>
                <a:sym typeface="Arial" panose="020B0604020202020204"/>
              </a:rPr>
              <a:t>作为学生，最主要的任务当然就是好好学习，天天向上。可是，在大学的生活过于放松，没有了老师的监管，同学家长的监督，大部分人总是会在平时的时间里面不好好学习，不能够充分利用自己的时间。每次制定好计划之后总是因为自己的懒惰或日程的改变而无法完成，坚持不了自己最初的想法，在学期结束以后，对着自己的成绩唉声叹气，却毫无解决办法。到了暑假，还是将所有学习的想法，当初定下来的宏远目标抛之脑后，到最后学习一落千丈，再也补不回来。</a:t>
            </a:r>
          </a:p>
          <a:p>
            <a:r>
              <a:rPr sz="2400" b="1" dirty="0" smtClean="0">
                <a:solidFill>
                  <a:srgbClr val="314865"/>
                </a:solidFill>
                <a:latin typeface="Arial" panose="020B0604020202020204"/>
                <a:sym typeface="Arial" panose="020B0604020202020204"/>
              </a:rPr>
              <a:t>       因此，我们想要做一款能够管理自己时间的软件。让每个人每天的日常生活能够有所规划，实现每个人生活中的一个又一个 的小目标。</a:t>
            </a:r>
          </a:p>
          <a:p>
            <a:r>
              <a:rPr sz="2800" b="1" dirty="0" smtClean="0">
                <a:solidFill>
                  <a:srgbClr val="314865"/>
                </a:solidFill>
                <a:latin typeface="Arial" panose="020B0604020202020204"/>
                <a:sym typeface="Arial" panose="020B0604020202020204"/>
              </a:rPr>
              <a:t>	</a:t>
            </a:r>
          </a:p>
        </p:txBody>
      </p:sp>
      <p:grpSp>
        <p:nvGrpSpPr>
          <p:cNvPr id="10" name="组合 9"/>
          <p:cNvGrpSpPr/>
          <p:nvPr/>
        </p:nvGrpSpPr>
        <p:grpSpPr>
          <a:xfrm>
            <a:off x="164616" y="178180"/>
            <a:ext cx="2804616" cy="583565"/>
            <a:chOff x="164616" y="178180"/>
            <a:chExt cx="2804616" cy="583565"/>
          </a:xfrm>
        </p:grpSpPr>
        <p:cxnSp>
          <p:nvCxnSpPr>
            <p:cNvPr id="11" name="直接连接符 10"/>
            <p:cNvCxnSpPr/>
            <p:nvPr/>
          </p:nvCxnSpPr>
          <p:spPr>
            <a:xfrm flipV="1">
              <a:off x="164616" y="535956"/>
              <a:ext cx="2804616" cy="10804"/>
            </a:xfrm>
            <a:prstGeom prst="line">
              <a:avLst/>
            </a:prstGeom>
            <a:ln>
              <a:solidFill>
                <a:srgbClr val="31486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4486" y="178180"/>
              <a:ext cx="2434746" cy="583565"/>
            </a:xfrm>
            <a:prstGeom prst="rect">
              <a:avLst/>
            </a:prstGeom>
            <a:noFill/>
          </p:spPr>
          <p:txBody>
            <a:bodyPr wrap="square" rtlCol="0">
              <a:spAutoFit/>
            </a:bodyPr>
            <a:lstStyle/>
            <a:p>
              <a:pPr algn="dist"/>
              <a:r>
                <a:rPr lang="zh-CN" altLang="en-US" sz="1600" b="1" dirty="0" smtClean="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rPr>
                <a:t>任务概述</a:t>
              </a:r>
            </a:p>
            <a:p>
              <a:pPr algn="dist"/>
              <a:endParaRPr lang="zh-CN" altLang="en-US" sz="1600" b="1" dirty="0">
                <a:solidFill>
                  <a:srgbClr val="314865"/>
                </a:solidFill>
                <a:effectLst>
                  <a:innerShdw blurRad="63500" dist="50800" dir="13500000">
                    <a:prstClr val="black">
                      <a:alpha val="50000"/>
                    </a:prstClr>
                  </a:innerShdw>
                </a:effectLst>
                <a:latin typeface="Arial" panose="020B0604020202020204"/>
                <a:ea typeface="微软雅黑" panose="020B0503020204020204" charset="-122"/>
                <a:sym typeface="Arial" panose="020B0604020202020204"/>
              </a:endParaRPr>
            </a:p>
          </p:txBody>
        </p:sp>
        <p:sp>
          <p:nvSpPr>
            <p:cNvPr id="13" name="矩形 12"/>
            <p:cNvSpPr/>
            <p:nvPr/>
          </p:nvSpPr>
          <p:spPr>
            <a:xfrm>
              <a:off x="164616" y="178180"/>
              <a:ext cx="47829" cy="284416"/>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4" name="矩形 13"/>
            <p:cNvSpPr/>
            <p:nvPr/>
          </p:nvSpPr>
          <p:spPr>
            <a:xfrm>
              <a:off x="275779" y="252586"/>
              <a:ext cx="47828" cy="210010"/>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sp>
          <p:nvSpPr>
            <p:cNvPr id="15" name="矩形 14"/>
            <p:cNvSpPr/>
            <p:nvPr/>
          </p:nvSpPr>
          <p:spPr>
            <a:xfrm flipH="1">
              <a:off x="377808" y="320388"/>
              <a:ext cx="47827" cy="142208"/>
            </a:xfrm>
            <a:prstGeom prst="rect">
              <a:avLst/>
            </a:prstGeom>
            <a:solidFill>
              <a:srgbClr val="314865"/>
            </a:solidFill>
            <a:ln>
              <a:solidFill>
                <a:srgbClr val="314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charset="-122"/>
                <a:sym typeface="Arial" panose="020B0604020202020204"/>
              </a:endParaRPr>
            </a:p>
          </p:txBody>
        </p:sp>
      </p:grpSp>
      <p:sp>
        <p:nvSpPr>
          <p:cNvPr id="16" name="Rectangle 5"/>
          <p:cNvSpPr/>
          <p:nvPr/>
        </p:nvSpPr>
        <p:spPr>
          <a:xfrm>
            <a:off x="1982205" y="859376"/>
            <a:ext cx="2927336" cy="215721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a:ea typeface="微软雅黑" panose="020B0503020204020204" charset="-122"/>
              <a:sym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 calcmode="lin" valueType="num">
                                      <p:cBhvr>
                                        <p:cTn id="19" dur="500" fill="hold"/>
                                        <p:tgtEl>
                                          <p:spTgt spid="82"/>
                                        </p:tgtEl>
                                        <p:attrNameLst>
                                          <p:attrName>ppt_w</p:attrName>
                                        </p:attrNameLst>
                                      </p:cBhvr>
                                      <p:tavLst>
                                        <p:tav tm="0">
                                          <p:val>
                                            <p:fltVal val="0"/>
                                          </p:val>
                                        </p:tav>
                                        <p:tav tm="100000">
                                          <p:val>
                                            <p:strVal val="#ppt_w"/>
                                          </p:val>
                                        </p:tav>
                                      </p:tavLst>
                                    </p:anim>
                                    <p:anim calcmode="lin" valueType="num">
                                      <p:cBhvr>
                                        <p:cTn id="20" dur="500" fill="hold"/>
                                        <p:tgtEl>
                                          <p:spTgt spid="82"/>
                                        </p:tgtEl>
                                        <p:attrNameLst>
                                          <p:attrName>ppt_h</p:attrName>
                                        </p:attrNameLst>
                                      </p:cBhvr>
                                      <p:tavLst>
                                        <p:tav tm="0">
                                          <p:val>
                                            <p:fltVal val="0"/>
                                          </p:val>
                                        </p:tav>
                                        <p:tav tm="100000">
                                          <p:val>
                                            <p:strVal val="#ppt_h"/>
                                          </p:val>
                                        </p:tav>
                                      </p:tavLst>
                                    </p:anim>
                                    <p:animEffect transition="in" filter="fade">
                                      <p:cBhvr>
                                        <p:cTn id="21" dur="500"/>
                                        <p:tgtEl>
                                          <p:spTgt spid="8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1.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4.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6.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7.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2339</Words>
  <Application>Microsoft Office PowerPoint</Application>
  <PresentationFormat>自定义</PresentationFormat>
  <Paragraphs>809</Paragraphs>
  <Slides>40</Slides>
  <Notes>40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简洁工作计划</dc:title>
  <dc:creator>第一PPT</dc:creator>
  <cp:keywords>www.1ppt.com</cp:keywords>
  <cp:lastModifiedBy>miku</cp:lastModifiedBy>
  <cp:revision>101</cp:revision>
  <dcterms:created xsi:type="dcterms:W3CDTF">2013-07-01T03:05:00Z</dcterms:created>
  <dcterms:modified xsi:type="dcterms:W3CDTF">2018-04-23T13:25:17Z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