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2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77" r:id="rId2"/>
    <p:sldId id="271" r:id="rId3"/>
    <p:sldId id="258" r:id="rId4"/>
    <p:sldId id="282" r:id="rId5"/>
    <p:sldId id="372" r:id="rId6"/>
    <p:sldId id="373" r:id="rId7"/>
    <p:sldId id="306" r:id="rId8"/>
    <p:sldId id="305" r:id="rId9"/>
    <p:sldId id="341" r:id="rId10"/>
    <p:sldId id="342" r:id="rId11"/>
    <p:sldId id="308" r:id="rId12"/>
    <p:sldId id="378" r:id="rId13"/>
    <p:sldId id="389" r:id="rId14"/>
    <p:sldId id="387" r:id="rId15"/>
    <p:sldId id="396" r:id="rId16"/>
    <p:sldId id="315" r:id="rId17"/>
    <p:sldId id="397" r:id="rId18"/>
    <p:sldId id="399" r:id="rId19"/>
    <p:sldId id="398" r:id="rId20"/>
    <p:sldId id="343" r:id="rId21"/>
    <p:sldId id="400" r:id="rId22"/>
    <p:sldId id="344" r:id="rId23"/>
    <p:sldId id="403" r:id="rId24"/>
    <p:sldId id="314" r:id="rId25"/>
    <p:sldId id="401" r:id="rId26"/>
    <p:sldId id="402" r:id="rId27"/>
    <p:sldId id="307" r:id="rId28"/>
    <p:sldId id="405" r:id="rId29"/>
    <p:sldId id="406" r:id="rId30"/>
    <p:sldId id="407" r:id="rId31"/>
    <p:sldId id="408" r:id="rId32"/>
    <p:sldId id="404" r:id="rId33"/>
    <p:sldId id="298"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4865"/>
    <a:srgbClr val="6ED0D0"/>
    <a:srgbClr val="610303"/>
    <a:srgbClr val="31C2DF"/>
    <a:srgbClr val="82B0CC"/>
    <a:srgbClr val="4D8FB7"/>
    <a:srgbClr val="666666"/>
    <a:srgbClr val="8E8E8E"/>
    <a:srgbClr val="E2E9E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72" autoAdjust="0"/>
    <p:restoredTop sz="94660" autoAdjust="0"/>
  </p:normalViewPr>
  <p:slideViewPr>
    <p:cSldViewPr snapToGrid="0">
      <p:cViewPr varScale="1">
        <p:scale>
          <a:sx n="54" d="100"/>
          <a:sy n="54" d="100"/>
        </p:scale>
        <p:origin x="-917" y="-62"/>
      </p:cViewPr>
      <p:guideLst>
        <p:guide orient="horz" pos="2172"/>
        <p:guide pos="3860"/>
      </p:guideLst>
    </p:cSldViewPr>
  </p:slideViewPr>
  <p:outlineViewPr>
    <p:cViewPr>
      <p:scale>
        <a:sx n="33" d="100"/>
        <a:sy n="33" d="100"/>
      </p:scale>
      <p:origin x="0" y="0"/>
    </p:cViewPr>
  </p:outlin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EFB1FE-9661-484F-A3F4-A28076CBD086}" type="datetimeFigureOut">
              <a:rPr lang="zh-CN" altLang="en-US" smtClean="0"/>
              <a:pPr/>
              <a:t>2018/5/2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1CB6D9-8422-47B9-A6AD-378C452C6559}" type="slidenum">
              <a:rPr lang="zh-CN" altLang="en-US" smtClean="0"/>
              <a:pPr/>
              <a:t>‹#›</a:t>
            </a:fld>
            <a:endParaRPr lang="zh-CN" altLang="en-US"/>
          </a:p>
        </p:txBody>
      </p:sp>
    </p:spTree>
    <p:extLst>
      <p:ext uri="{BB962C8B-B14F-4D97-AF65-F5344CB8AC3E}">
        <p14:creationId xmlns:p14="http://schemas.microsoft.com/office/powerpoint/2010/main" val="1476374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pPr/>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pPr/>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pPr/>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33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C6D0FBE-D378-4AC7-9844-FE416A5B8B57}" type="datetimeFigureOut">
              <a:rPr lang="zh-CN" altLang="en-US" smtClean="0"/>
              <a:pPr/>
              <a:t>2018/5/2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1C1C49-4F1C-4FE7-A102-521248C79C87}"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p:nvSpPr>
        <p:spPr>
          <a:xfrm>
            <a:off x="1300292" y="2510757"/>
            <a:ext cx="9655728" cy="923330"/>
          </a:xfrm>
          <a:prstGeom prst="rect">
            <a:avLst/>
          </a:prstGeom>
          <a:solidFill>
            <a:srgbClr val="314865"/>
          </a:solidFill>
          <a:ln>
            <a:solidFill>
              <a:schemeClr val="tx1">
                <a:lumMod val="75000"/>
                <a:lumOff val="25000"/>
              </a:schemeClr>
            </a:solidFill>
          </a:ln>
        </p:spPr>
        <p:txBody>
          <a:bodyPr wrap="square" anchor="ctr">
            <a:spAutoFit/>
          </a:bodyPr>
          <a:lstStyle/>
          <a:p>
            <a:pPr algn="ctr"/>
            <a:r>
              <a:rPr lang="en-US" altLang="zh-CN" sz="5400" b="1" dirty="0" smtClean="0">
                <a:solidFill>
                  <a:schemeClr val="bg1"/>
                </a:solidFill>
                <a:effectLst>
                  <a:outerShdw blurRad="38100" dist="38100" dir="2700000" algn="tl">
                    <a:srgbClr val="000000">
                      <a:alpha val="43137"/>
                    </a:srgbClr>
                  </a:outerShdw>
                </a:effectLst>
                <a:latin typeface="Arial" panose="020B0604020202020204"/>
                <a:ea typeface="微软雅黑" panose="020B0503020204020204" charset="-122"/>
                <a:sym typeface="Arial" panose="020B0604020202020204"/>
              </a:rPr>
              <a:t>G19-</a:t>
            </a:r>
            <a:r>
              <a:rPr lang="zh-CN" altLang="en-US" sz="5400" b="1" dirty="0" smtClean="0">
                <a:solidFill>
                  <a:schemeClr val="bg1"/>
                </a:solidFill>
                <a:effectLst>
                  <a:outerShdw blurRad="38100" dist="38100" dir="2700000" algn="tl">
                    <a:srgbClr val="000000">
                      <a:alpha val="43137"/>
                    </a:srgbClr>
                  </a:outerShdw>
                </a:effectLst>
                <a:latin typeface="Arial" panose="020B0604020202020204"/>
                <a:ea typeface="微软雅黑" panose="020B0503020204020204" charset="-122"/>
                <a:sym typeface="Arial" panose="020B0604020202020204"/>
              </a:rPr>
              <a:t>专注</a:t>
            </a:r>
            <a:r>
              <a:rPr lang="en-US" altLang="zh-CN" sz="5400" b="1" dirty="0" smtClean="0">
                <a:solidFill>
                  <a:schemeClr val="bg1"/>
                </a:solidFill>
                <a:effectLst>
                  <a:outerShdw blurRad="38100" dist="38100" dir="2700000" algn="tl">
                    <a:srgbClr val="000000">
                      <a:alpha val="43137"/>
                    </a:srgbClr>
                  </a:outerShdw>
                </a:effectLst>
                <a:latin typeface="Arial" panose="020B0604020202020204"/>
                <a:ea typeface="微软雅黑" panose="020B0503020204020204" charset="-122"/>
                <a:sym typeface="Arial" panose="020B0604020202020204"/>
              </a:rPr>
              <a:t>forest</a:t>
            </a:r>
            <a:endParaRPr lang="zh-CN" altLang="en-US" sz="5400" b="1" dirty="0">
              <a:solidFill>
                <a:schemeClr val="bg1"/>
              </a:solidFill>
              <a:effectLst>
                <a:outerShdw blurRad="38100" dist="38100" dir="2700000" algn="tl">
                  <a:srgbClr val="000000">
                    <a:alpha val="43137"/>
                  </a:srgbClr>
                </a:outerShdw>
              </a:effectLst>
              <a:latin typeface="Arial" panose="020B0604020202020204"/>
              <a:ea typeface="微软雅黑" panose="020B0503020204020204" charset="-122"/>
              <a:sym typeface="Arial" panose="020B0604020202020204"/>
            </a:endParaRPr>
          </a:p>
        </p:txBody>
      </p:sp>
      <p:sp>
        <p:nvSpPr>
          <p:cNvPr id="14" name="矩形 13"/>
          <p:cNvSpPr/>
          <p:nvPr/>
        </p:nvSpPr>
        <p:spPr>
          <a:xfrm>
            <a:off x="2774683" y="3796677"/>
            <a:ext cx="6400798" cy="829945"/>
          </a:xfrm>
          <a:prstGeom prst="rect">
            <a:avLst/>
          </a:prstGeom>
          <a:ln>
            <a:solidFill>
              <a:schemeClr val="tx1">
                <a:lumMod val="75000"/>
                <a:lumOff val="25000"/>
              </a:schemeClr>
            </a:solidFill>
          </a:ln>
        </p:spPr>
        <p:txBody>
          <a:bodyPr wrap="square">
            <a:spAutoFit/>
          </a:bodyPr>
          <a:lstStyle/>
          <a:p>
            <a:pPr algn="ctr">
              <a:lnSpc>
                <a:spcPct val="150000"/>
              </a:lnSpc>
            </a:pPr>
            <a:r>
              <a:rPr lang="en-US" altLang="zh-CN" sz="3200" dirty="0">
                <a:solidFill>
                  <a:schemeClr val="bg1">
                    <a:lumMod val="50000"/>
                  </a:schemeClr>
                </a:solidFill>
                <a:latin typeface="Arial" panose="020B0604020202020204"/>
                <a:ea typeface="微软雅黑" panose="020B0503020204020204" charset="-122"/>
                <a:sym typeface="Arial" panose="020B0604020202020204"/>
              </a:rPr>
              <a:t>需求规格说明书</a:t>
            </a:r>
          </a:p>
        </p:txBody>
      </p:sp>
      <p:sp>
        <p:nvSpPr>
          <p:cNvPr id="22" name="TextBox 7"/>
          <p:cNvSpPr>
            <a:spLocks noChangeArrowheads="1"/>
          </p:cNvSpPr>
          <p:nvPr/>
        </p:nvSpPr>
        <p:spPr bwMode="auto">
          <a:xfrm>
            <a:off x="4399256" y="4868443"/>
            <a:ext cx="268165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b="1" dirty="0" smtClean="0">
                <a:solidFill>
                  <a:schemeClr val="tx1">
                    <a:lumMod val="50000"/>
                    <a:lumOff val="50000"/>
                  </a:schemeClr>
                </a:solidFill>
                <a:latin typeface="Arial" panose="020B0604020202020204"/>
                <a:sym typeface="Arial" panose="020B0604020202020204"/>
              </a:rPr>
              <a:t>组长：李梦雷</a:t>
            </a:r>
          </a:p>
          <a:p>
            <a:pPr algn="ctr" fontAlgn="auto">
              <a:spcBef>
                <a:spcPts val="0"/>
              </a:spcBef>
              <a:spcAft>
                <a:spcPts val="0"/>
              </a:spcAft>
              <a:defRPr/>
            </a:pPr>
            <a:r>
              <a:rPr lang="zh-CN" altLang="en-US" b="1" dirty="0" smtClean="0">
                <a:solidFill>
                  <a:schemeClr val="tx1">
                    <a:lumMod val="50000"/>
                    <a:lumOff val="50000"/>
                  </a:schemeClr>
                </a:solidFill>
                <a:latin typeface="Arial" panose="020B0604020202020204"/>
                <a:sym typeface="Arial" panose="020B0604020202020204"/>
              </a:rPr>
              <a:t>组员：黄依伦，李逸欢</a:t>
            </a:r>
          </a:p>
        </p:txBody>
      </p:sp>
      <p:cxnSp>
        <p:nvCxnSpPr>
          <p:cNvPr id="23" name="直接连接符 22"/>
          <p:cNvCxnSpPr/>
          <p:nvPr/>
        </p:nvCxnSpPr>
        <p:spPr>
          <a:xfrm flipH="1">
            <a:off x="3675005" y="5057807"/>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203396" y="5057807"/>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2" name="等腰三角形 1"/>
          <p:cNvSpPr/>
          <p:nvPr/>
        </p:nvSpPr>
        <p:spPr>
          <a:xfrm rot="4499273">
            <a:off x="1511166" y="231006"/>
            <a:ext cx="1607419" cy="1385706"/>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99" name="等腰三角形 198"/>
          <p:cNvSpPr/>
          <p:nvPr/>
        </p:nvSpPr>
        <p:spPr>
          <a:xfrm rot="18665383">
            <a:off x="10422453" y="4319379"/>
            <a:ext cx="1463240" cy="1261414"/>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00" name="等腰三角形 199"/>
          <p:cNvSpPr/>
          <p:nvPr/>
        </p:nvSpPr>
        <p:spPr>
          <a:xfrm rot="961450">
            <a:off x="11233554" y="6038168"/>
            <a:ext cx="798333" cy="688218"/>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01" name="等腰三角形 200"/>
          <p:cNvSpPr/>
          <p:nvPr/>
        </p:nvSpPr>
        <p:spPr>
          <a:xfrm rot="7947741">
            <a:off x="400932" y="1199831"/>
            <a:ext cx="1209165" cy="1042384"/>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01"/>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199"/>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00"/>
                                        </p:tgtEl>
                                        <p:attrNameLst>
                                          <p:attrName>r</p:attrName>
                                        </p:attrNameLst>
                                      </p:cBhvr>
                                    </p:animRot>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16" presetClass="entr" presetSubtype="37" fill="hold" grpId="0" nodeType="withEffect">
                                  <p:stCondLst>
                                    <p:cond delay="1100"/>
                                  </p:stCondLst>
                                  <p:childTnLst>
                                    <p:set>
                                      <p:cBhvr>
                                        <p:cTn id="22" dur="1" fill="hold">
                                          <p:stCondLst>
                                            <p:cond delay="0"/>
                                          </p:stCondLst>
                                        </p:cTn>
                                        <p:tgtEl>
                                          <p:spTgt spid="22"/>
                                        </p:tgtEl>
                                        <p:attrNameLst>
                                          <p:attrName>style.visibility</p:attrName>
                                        </p:attrNameLst>
                                      </p:cBhvr>
                                      <p:to>
                                        <p:strVal val="visible"/>
                                      </p:to>
                                    </p:set>
                                    <p:animEffect transition="in" filter="barn(outVertical)">
                                      <p:cBhvr>
                                        <p:cTn id="23" dur="1000"/>
                                        <p:tgtEl>
                                          <p:spTgt spid="22"/>
                                        </p:tgtEl>
                                      </p:cBhvr>
                                    </p:animEffect>
                                  </p:childTnLst>
                                </p:cTn>
                              </p:par>
                            </p:childTnLst>
                          </p:cTn>
                        </p:par>
                        <p:par>
                          <p:cTn id="24" fill="hold">
                            <p:stCondLst>
                              <p:cond delay="2000"/>
                            </p:stCondLst>
                            <p:childTnLst>
                              <p:par>
                                <p:cTn id="25" presetID="22" presetClass="entr" presetSubtype="2"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right)">
                                      <p:cBhvr>
                                        <p:cTn id="27" dur="500"/>
                                        <p:tgtEl>
                                          <p:spTgt spid="23"/>
                                        </p:tgtEl>
                                      </p:cBhvr>
                                    </p:animEffect>
                                  </p:childTnLst>
                                </p:cTn>
                              </p:par>
                              <p:par>
                                <p:cTn id="28" presetID="22" presetClass="entr" presetSubtype="8"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bldLvl="0" animBg="1"/>
      <p:bldP spid="22" grpId="0"/>
      <p:bldP spid="2" grpId="0" animBg="1"/>
      <p:bldP spid="199" grpId="0" animBg="1"/>
      <p:bldP spid="200" grpId="0" animBg="1"/>
      <p:bldP spid="20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
          <p:cNvSpPr/>
          <p:nvPr/>
        </p:nvSpPr>
        <p:spPr>
          <a:xfrm>
            <a:off x="1184832" y="1785398"/>
            <a:ext cx="3055428" cy="167867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1" name="Rectangle 5"/>
          <p:cNvSpPr/>
          <p:nvPr/>
        </p:nvSpPr>
        <p:spPr>
          <a:xfrm>
            <a:off x="1717837" y="1080200"/>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2" name="TextBox 6"/>
          <p:cNvSpPr txBox="1"/>
          <p:nvPr/>
        </p:nvSpPr>
        <p:spPr>
          <a:xfrm>
            <a:off x="1843405" y="1939925"/>
            <a:ext cx="2562860" cy="1076325"/>
          </a:xfrm>
          <a:prstGeom prst="rect">
            <a:avLst/>
          </a:prstGeom>
          <a:noFill/>
        </p:spPr>
        <p:txBody>
          <a:bodyPr wrap="square" rtlCol="0">
            <a:spAutoFit/>
          </a:bodyPr>
          <a:lstStyle/>
          <a:p>
            <a:pPr algn="ctr"/>
            <a:r>
              <a:rPr lang="zh-CN" altLang="en-US" sz="3200" b="1" dirty="0" smtClean="0">
                <a:solidFill>
                  <a:schemeClr val="bg1"/>
                </a:solidFill>
                <a:latin typeface="Arial" panose="020B0604020202020204"/>
                <a:ea typeface="微软雅黑" panose="020B0503020204020204" charset="-122"/>
                <a:sym typeface="Arial" panose="020B0604020202020204"/>
              </a:rPr>
              <a:t>2.3</a:t>
            </a:r>
          </a:p>
          <a:p>
            <a:pPr algn="ctr"/>
            <a:r>
              <a:rPr lang="zh-CN" altLang="en-US" sz="3200" b="1" dirty="0" smtClean="0">
                <a:solidFill>
                  <a:schemeClr val="bg1"/>
                </a:solidFill>
                <a:latin typeface="Arial" panose="020B0604020202020204"/>
                <a:ea typeface="微软雅黑" panose="020B0503020204020204" charset="-122"/>
                <a:sym typeface="Arial" panose="020B0604020202020204"/>
              </a:rPr>
              <a:t>条件与限制</a:t>
            </a:r>
          </a:p>
        </p:txBody>
      </p:sp>
      <p:sp>
        <p:nvSpPr>
          <p:cNvPr id="86" name="TextBox 12"/>
          <p:cNvSpPr txBox="1"/>
          <p:nvPr/>
        </p:nvSpPr>
        <p:spPr>
          <a:xfrm>
            <a:off x="5071745" y="1026795"/>
            <a:ext cx="6656705" cy="768350"/>
          </a:xfrm>
          <a:prstGeom prst="rect">
            <a:avLst/>
          </a:prstGeom>
          <a:noFill/>
        </p:spPr>
        <p:txBody>
          <a:bodyPr wrap="square" rtlCol="0">
            <a:spAutoFit/>
          </a:bodyPr>
          <a:lstStyle/>
          <a:p>
            <a:endParaRPr lang="en-US" altLang="zh-CN" sz="2400" b="1" dirty="0" smtClean="0">
              <a:solidFill>
                <a:srgbClr val="314865"/>
              </a:solidFill>
              <a:latin typeface="Arial" panose="020B0604020202020204"/>
              <a:sym typeface="Arial" panose="020B0604020202020204"/>
            </a:endParaRPr>
          </a:p>
          <a:p>
            <a:endParaRPr lang="en-US" altLang="zh-CN" sz="2000" b="1" dirty="0" smtClean="0">
              <a:solidFill>
                <a:srgbClr val="314865"/>
              </a:solidFill>
              <a:latin typeface="Arial" panose="020B0604020202020204"/>
              <a:sym typeface="Arial" panose="020B0604020202020204"/>
            </a:endParaRPr>
          </a:p>
        </p:txBody>
      </p:sp>
      <p:grpSp>
        <p:nvGrpSpPr>
          <p:cNvPr id="10"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任务概述</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Rectangle 5"/>
          <p:cNvSpPr/>
          <p:nvPr/>
        </p:nvSpPr>
        <p:spPr>
          <a:xfrm>
            <a:off x="1982205" y="859376"/>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graphicFrame>
        <p:nvGraphicFramePr>
          <p:cNvPr id="2" name="表格 1"/>
          <p:cNvGraphicFramePr/>
          <p:nvPr/>
        </p:nvGraphicFramePr>
        <p:xfrm>
          <a:off x="948690" y="3684270"/>
          <a:ext cx="10294620" cy="2773045"/>
        </p:xfrm>
        <a:graphic>
          <a:graphicData uri="http://schemas.openxmlformats.org/drawingml/2006/table">
            <a:tbl>
              <a:tblPr firstRow="1" bandRow="1">
                <a:tableStyleId>{5940675A-B579-460E-94D1-54222C63F5DA}</a:tableStyleId>
              </a:tblPr>
              <a:tblGrid>
                <a:gridCol w="1366520"/>
                <a:gridCol w="8928100"/>
              </a:tblGrid>
              <a:tr h="528320">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限制编号</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限制描述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561340">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LI-1</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该小程序无开放入口，用户只有周围的朋友及老师</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1340">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LI-2</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该小程序数据越来越多，所以对搜索解答功能提供单独控制和管理</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0705">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LI-3</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该小程序人数越来越多，使服务器需要不断更新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1340">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LI-4</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该小程序资料越来越多，需要对资料进行单独管理</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p:cTn id="19" dur="500" fill="hold"/>
                                        <p:tgtEl>
                                          <p:spTgt spid="82"/>
                                        </p:tgtEl>
                                        <p:attrNameLst>
                                          <p:attrName>ppt_w</p:attrName>
                                        </p:attrNameLst>
                                      </p:cBhvr>
                                      <p:tavLst>
                                        <p:tav tm="0">
                                          <p:val>
                                            <p:fltVal val="0"/>
                                          </p:val>
                                        </p:tav>
                                        <p:tav tm="100000">
                                          <p:val>
                                            <p:strVal val="#ppt_w"/>
                                          </p:val>
                                        </p:tav>
                                      </p:tavLst>
                                    </p:anim>
                                    <p:anim calcmode="lin" valueType="num">
                                      <p:cBhvr>
                                        <p:cTn id="20" dur="500" fill="hold"/>
                                        <p:tgtEl>
                                          <p:spTgt spid="82"/>
                                        </p:tgtEl>
                                        <p:attrNameLst>
                                          <p:attrName>ppt_h</p:attrName>
                                        </p:attrNameLst>
                                      </p:cBhvr>
                                      <p:tavLst>
                                        <p:tav tm="0">
                                          <p:val>
                                            <p:fltVal val="0"/>
                                          </p:val>
                                        </p:tav>
                                        <p:tav tm="100000">
                                          <p:val>
                                            <p:strVal val="#ppt_h"/>
                                          </p:val>
                                        </p:tav>
                                      </p:tavLst>
                                    </p:anim>
                                    <p:animEffect transition="in" filter="fade">
                                      <p:cBhvr>
                                        <p:cTn id="21" dur="500"/>
                                        <p:tgtEl>
                                          <p:spTgt spid="8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ldLvl="0" animBg="1"/>
      <p:bldP spid="81" grpId="0" bldLvl="0" animBg="1"/>
      <p:bldP spid="82" grpId="0"/>
      <p:bldP spid="1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63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03</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269095" y="2643919"/>
            <a:ext cx="7186590" cy="1015365"/>
          </a:xfrm>
          <a:prstGeom prst="rect">
            <a:avLst/>
          </a:prstGeom>
        </p:spPr>
        <p:txBody>
          <a:bodyPr wrap="square" lIns="0" tIns="0" rIns="0" bIns="0">
            <a:spAutoFit/>
          </a:bodyPr>
          <a:lstStyle/>
          <a:p>
            <a:pPr algn="dist">
              <a:spcBef>
                <a:spcPct val="20000"/>
              </a:spcBef>
              <a:buClr>
                <a:schemeClr val="hlink"/>
              </a:buClr>
              <a:buSzPct val="65000"/>
            </a:pPr>
            <a:r>
              <a:rPr lang="zh-CN" altLang="en-US"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数据描述</a:t>
            </a: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11998" y="6058141"/>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664845" y="983615"/>
            <a:ext cx="10960735" cy="596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sz="2800" b="1" dirty="0" smtClean="0">
                <a:solidFill>
                  <a:schemeClr val="tx1">
                    <a:lumMod val="65000"/>
                    <a:lumOff val="35000"/>
                  </a:schemeClr>
                </a:solidFill>
                <a:latin typeface="Arial" panose="020B0604020202020204"/>
                <a:sym typeface="Arial" panose="020B0604020202020204"/>
              </a:rPr>
              <a:t>3.1静态数据  </a:t>
            </a:r>
            <a:r>
              <a:rPr sz="2400" b="1" dirty="0" smtClean="0">
                <a:solidFill>
                  <a:schemeClr val="tx1">
                    <a:lumMod val="65000"/>
                    <a:lumOff val="35000"/>
                  </a:schemeClr>
                </a:solidFill>
                <a:latin typeface="Arial" panose="020B0604020202020204"/>
                <a:sym typeface="Arial" panose="020B0604020202020204"/>
              </a:rPr>
              <a:t>                                                    </a:t>
            </a:r>
            <a:r>
              <a:rPr sz="2800" b="1" dirty="0" smtClean="0">
                <a:solidFill>
                  <a:schemeClr val="tx1">
                    <a:lumMod val="65000"/>
                    <a:lumOff val="35000"/>
                  </a:schemeClr>
                </a:solidFill>
                <a:latin typeface="Arial" panose="020B0604020202020204"/>
                <a:sym typeface="Arial" panose="020B0604020202020204"/>
              </a:rPr>
              <a:t> 3.2动态数据</a:t>
            </a:r>
          </a:p>
          <a:p>
            <a:pPr>
              <a:lnSpc>
                <a:spcPct val="200000"/>
              </a:lnSpc>
              <a:buNone/>
            </a:pPr>
            <a:r>
              <a:rPr sz="2400" b="1" dirty="0" smtClean="0">
                <a:solidFill>
                  <a:schemeClr val="tx1">
                    <a:lumMod val="65000"/>
                    <a:lumOff val="35000"/>
                  </a:schemeClr>
                </a:solidFill>
                <a:latin typeface="Arial" panose="020B0604020202020204"/>
                <a:sym typeface="Arial" panose="020B0604020202020204"/>
              </a:rPr>
              <a:t>        【         】                                                     【包括输入数据和输出数据。】</a:t>
            </a:r>
          </a:p>
          <a:p>
            <a:pPr>
              <a:lnSpc>
                <a:spcPct val="200000"/>
              </a:lnSpc>
              <a:buNone/>
            </a:pPr>
            <a:endParaRPr sz="2400" b="1" dirty="0" smtClean="0">
              <a:solidFill>
                <a:schemeClr val="tx1">
                  <a:lumMod val="65000"/>
                  <a:lumOff val="35000"/>
                </a:schemeClr>
              </a:solidFill>
              <a:latin typeface="Arial" panose="020B0604020202020204"/>
              <a:sym typeface="Arial" panose="020B0604020202020204"/>
            </a:endParaRPr>
          </a:p>
          <a:p>
            <a:pPr>
              <a:lnSpc>
                <a:spcPct val="200000"/>
              </a:lnSpc>
              <a:buNone/>
            </a:pPr>
            <a:r>
              <a:rPr sz="2800" b="1" dirty="0" smtClean="0">
                <a:solidFill>
                  <a:schemeClr val="tx1">
                    <a:lumMod val="65000"/>
                    <a:lumOff val="35000"/>
                  </a:schemeClr>
                </a:solidFill>
                <a:latin typeface="Arial" panose="020B0604020202020204"/>
                <a:sym typeface="Arial" panose="020B0604020202020204"/>
              </a:rPr>
              <a:t>3.3数据库介绍</a:t>
            </a:r>
            <a:r>
              <a:rPr sz="2400" b="1" dirty="0" smtClean="0">
                <a:solidFill>
                  <a:schemeClr val="tx1">
                    <a:lumMod val="65000"/>
                    <a:lumOff val="35000"/>
                  </a:schemeClr>
                </a:solidFill>
                <a:latin typeface="Arial" panose="020B0604020202020204"/>
                <a:sym typeface="Arial" panose="020B0604020202020204"/>
              </a:rPr>
              <a:t>                                                    </a:t>
            </a:r>
            <a:r>
              <a:rPr sz="2800" b="1" dirty="0" smtClean="0">
                <a:solidFill>
                  <a:schemeClr val="tx1">
                    <a:lumMod val="65000"/>
                    <a:lumOff val="35000"/>
                  </a:schemeClr>
                </a:solidFill>
                <a:latin typeface="Arial" panose="020B0604020202020204"/>
                <a:sym typeface="Arial" panose="020B0604020202020204"/>
              </a:rPr>
              <a:t>3.4数据词典</a:t>
            </a:r>
          </a:p>
          <a:p>
            <a:pPr>
              <a:lnSpc>
                <a:spcPct val="200000"/>
              </a:lnSpc>
              <a:buNone/>
            </a:pPr>
            <a:r>
              <a:rPr sz="2400" b="1" dirty="0" smtClean="0">
                <a:solidFill>
                  <a:schemeClr val="tx1">
                    <a:lumMod val="65000"/>
                    <a:lumOff val="35000"/>
                  </a:schemeClr>
                </a:solidFill>
                <a:latin typeface="Arial" panose="020B0604020202020204"/>
                <a:sym typeface="Arial" panose="020B0604020202020204"/>
              </a:rPr>
              <a:t>【给出使用数据库的名称和类型。】                    【 数据字典</a:t>
            </a:r>
            <a:r>
              <a:rPr lang="zh-CN" sz="2400" b="1" dirty="0" smtClean="0">
                <a:solidFill>
                  <a:schemeClr val="tx1">
                    <a:lumMod val="65000"/>
                    <a:lumOff val="35000"/>
                  </a:schemeClr>
                </a:solidFill>
                <a:latin typeface="Arial" panose="020B0604020202020204"/>
                <a:sym typeface="Arial" panose="020B0604020202020204"/>
              </a:rPr>
              <a:t>。 </a:t>
            </a:r>
            <a:r>
              <a:rPr sz="2400" b="1" dirty="0" smtClean="0">
                <a:solidFill>
                  <a:schemeClr val="tx1">
                    <a:lumMod val="65000"/>
                    <a:lumOff val="35000"/>
                  </a:schemeClr>
                </a:solidFill>
                <a:latin typeface="Arial" panose="020B0604020202020204"/>
                <a:sym typeface="Arial" panose="020B0604020202020204"/>
              </a:rPr>
              <a:t>】</a:t>
            </a:r>
          </a:p>
          <a:p>
            <a:pPr>
              <a:lnSpc>
                <a:spcPct val="200000"/>
              </a:lnSpc>
              <a:buNone/>
            </a:pPr>
            <a:endParaRPr sz="2400" b="1" dirty="0" smtClean="0">
              <a:solidFill>
                <a:schemeClr val="tx1">
                  <a:lumMod val="65000"/>
                  <a:lumOff val="35000"/>
                </a:schemeClr>
              </a:solidFill>
              <a:latin typeface="Arial" panose="020B0604020202020204"/>
              <a:sym typeface="Arial" panose="020B0604020202020204"/>
            </a:endParaRPr>
          </a:p>
          <a:p>
            <a:pPr>
              <a:lnSpc>
                <a:spcPct val="200000"/>
              </a:lnSpc>
              <a:buNone/>
            </a:pPr>
            <a:endParaRPr sz="2400" b="1" dirty="0" smtClean="0">
              <a:solidFill>
                <a:schemeClr val="tx1">
                  <a:lumMod val="65000"/>
                  <a:lumOff val="35000"/>
                </a:schemeClr>
              </a:solidFill>
              <a:latin typeface="Arial" panose="020B0604020202020204"/>
              <a:sym typeface="Arial" panose="020B0604020202020204"/>
            </a:endParaRP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sz="1600" b="1" dirty="0" smtClean="0">
                  <a:solidFill>
                    <a:schemeClr val="tx1">
                      <a:lumMod val="65000"/>
                      <a:lumOff val="35000"/>
                    </a:schemeClr>
                  </a:solidFill>
                  <a:latin typeface="Arial" panose="020B0604020202020204"/>
                  <a:sym typeface="Arial" panose="020B0604020202020204"/>
                </a:rPr>
                <a:t>数据描述</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25333" y="6219431"/>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664845" y="252730"/>
            <a:ext cx="11288395" cy="1075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b="1" dirty="0" smtClean="0">
                <a:solidFill>
                  <a:srgbClr val="314865"/>
                </a:solidFill>
                <a:latin typeface="Arial" panose="020B0604020202020204"/>
                <a:sym typeface="Arial" panose="020B0604020202020204"/>
              </a:rPr>
              <a:t>数据字典</a:t>
            </a:r>
            <a:r>
              <a:rPr lang="en-US" altLang="zh-CN" b="1" dirty="0" smtClean="0">
                <a:solidFill>
                  <a:srgbClr val="314865"/>
                </a:solidFill>
                <a:latin typeface="Arial" panose="020B0604020202020204"/>
                <a:sym typeface="Arial" panose="020B0604020202020204"/>
              </a:rPr>
              <a:t>--- </a:t>
            </a:r>
            <a:r>
              <a:rPr b="1" dirty="0" smtClean="0">
                <a:solidFill>
                  <a:srgbClr val="314865"/>
                </a:solidFill>
                <a:latin typeface="Arial" panose="020B0604020202020204"/>
                <a:sym typeface="Arial" panose="020B0604020202020204"/>
              </a:rPr>
              <a:t>用户查看信息</a:t>
            </a: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sz="1600" b="1" dirty="0" smtClean="0">
                  <a:solidFill>
                    <a:schemeClr val="tx1">
                      <a:lumMod val="65000"/>
                      <a:lumOff val="35000"/>
                    </a:schemeClr>
                  </a:solidFill>
                  <a:latin typeface="Arial" panose="020B0604020202020204"/>
                  <a:sym typeface="Arial" panose="020B0604020202020204"/>
                </a:rPr>
                <a:t>数据描述</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graphicFrame>
        <p:nvGraphicFramePr>
          <p:cNvPr id="5" name="表格 4"/>
          <p:cNvGraphicFramePr/>
          <p:nvPr/>
        </p:nvGraphicFramePr>
        <p:xfrm>
          <a:off x="881380" y="1708785"/>
          <a:ext cx="10372725" cy="4053840"/>
        </p:xfrm>
        <a:graphic>
          <a:graphicData uri="http://schemas.openxmlformats.org/drawingml/2006/table">
            <a:tbl>
              <a:tblPr firstRow="1" bandRow="1">
                <a:tableStyleId>{5940675A-B579-460E-94D1-54222C63F5DA}</a:tableStyleId>
              </a:tblPr>
              <a:tblGrid>
                <a:gridCol w="1806575"/>
                <a:gridCol w="4117975"/>
                <a:gridCol w="1153160"/>
                <a:gridCol w="1154430"/>
                <a:gridCol w="824865"/>
                <a:gridCol w="1315720"/>
              </a:tblGrid>
              <a:tr h="57912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数据类型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数据长度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默认值</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可否为空</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57912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小程序公告</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小程序的公告信息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YES</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912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功能介绍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功能的简要描述信息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912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大神介绍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学习大神的介绍</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912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备忘录</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备忘录的信息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链接</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YES</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912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学习论坛</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学习论坛</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链接</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912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排行榜信息</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排行榜的记录及信息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链接</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YES</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25333" y="6219431"/>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664845" y="252730"/>
            <a:ext cx="11288395" cy="1887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b="1" dirty="0" smtClean="0">
                <a:solidFill>
                  <a:srgbClr val="314865"/>
                </a:solidFill>
                <a:latin typeface="Arial" panose="020B0604020202020204"/>
                <a:sym typeface="Arial" panose="020B0604020202020204"/>
              </a:rPr>
              <a:t>数据字典</a:t>
            </a:r>
            <a:r>
              <a:rPr lang="en-US" altLang="zh-CN" b="1" dirty="0" smtClean="0">
                <a:solidFill>
                  <a:srgbClr val="314865"/>
                </a:solidFill>
                <a:latin typeface="Arial" panose="020B0604020202020204"/>
                <a:sym typeface="Arial" panose="020B0604020202020204"/>
              </a:rPr>
              <a:t>--- </a:t>
            </a:r>
            <a:r>
              <a:rPr b="1" dirty="0" smtClean="0">
                <a:solidFill>
                  <a:srgbClr val="314865"/>
                </a:solidFill>
                <a:latin typeface="Arial" panose="020B0604020202020204"/>
                <a:sym typeface="Arial" panose="020B0604020202020204"/>
              </a:rPr>
              <a:t>用户学习记录下载信息</a:t>
            </a:r>
          </a:p>
          <a:p>
            <a:pPr>
              <a:lnSpc>
                <a:spcPct val="200000"/>
              </a:lnSpc>
              <a:buNone/>
            </a:pPr>
            <a:endParaRPr sz="2400" b="1" dirty="0" smtClean="0">
              <a:solidFill>
                <a:schemeClr val="tx1">
                  <a:lumMod val="65000"/>
                  <a:lumOff val="35000"/>
                </a:schemeClr>
              </a:solidFill>
              <a:latin typeface="Arial" panose="020B0604020202020204"/>
              <a:sym typeface="Arial" panose="020B0604020202020204"/>
            </a:endParaRP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sz="1600" b="1" dirty="0" smtClean="0">
                  <a:solidFill>
                    <a:schemeClr val="tx1">
                      <a:lumMod val="65000"/>
                      <a:lumOff val="35000"/>
                    </a:schemeClr>
                  </a:solidFill>
                  <a:latin typeface="Arial" panose="020B0604020202020204"/>
                  <a:sym typeface="Arial" panose="020B0604020202020204"/>
                </a:rPr>
                <a:t>数据描述</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 name="矩形 47"/>
          <p:cNvSpPr>
            <a:spLocks noChangeArrowheads="1"/>
          </p:cNvSpPr>
          <p:nvPr/>
        </p:nvSpPr>
        <p:spPr bwMode="auto">
          <a:xfrm>
            <a:off x="721360" y="3002915"/>
            <a:ext cx="11288395" cy="1075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b="1" dirty="0" smtClean="0">
                <a:solidFill>
                  <a:srgbClr val="314865"/>
                </a:solidFill>
                <a:latin typeface="Arial" panose="020B0604020202020204"/>
                <a:sym typeface="Arial" panose="020B0604020202020204"/>
              </a:rPr>
              <a:t>数据字典</a:t>
            </a:r>
            <a:r>
              <a:rPr lang="en-US" altLang="zh-CN" b="1" dirty="0" smtClean="0">
                <a:solidFill>
                  <a:srgbClr val="314865"/>
                </a:solidFill>
                <a:latin typeface="Arial" panose="020B0604020202020204"/>
                <a:sym typeface="Arial" panose="020B0604020202020204"/>
              </a:rPr>
              <a:t>---</a:t>
            </a:r>
            <a:r>
              <a:rPr b="1" dirty="0" smtClean="0">
                <a:solidFill>
                  <a:srgbClr val="314865"/>
                </a:solidFill>
                <a:latin typeface="Arial" panose="020B0604020202020204"/>
                <a:sym typeface="Arial" panose="020B0604020202020204"/>
              </a:rPr>
              <a:t>用户参与制定目标信息</a:t>
            </a:r>
          </a:p>
        </p:txBody>
      </p:sp>
      <p:graphicFrame>
        <p:nvGraphicFramePr>
          <p:cNvPr id="5" name="表格 -1"/>
          <p:cNvGraphicFramePr/>
          <p:nvPr/>
        </p:nvGraphicFramePr>
        <p:xfrm>
          <a:off x="721360" y="1476375"/>
          <a:ext cx="9185910" cy="1362710"/>
        </p:xfrm>
        <a:graphic>
          <a:graphicData uri="http://schemas.openxmlformats.org/drawingml/2006/table">
            <a:tbl>
              <a:tblPr firstRow="1" bandRow="1">
                <a:tableStyleId>{5940675A-B579-460E-94D1-54222C63F5DA}</a:tableStyleId>
              </a:tblPr>
              <a:tblGrid>
                <a:gridCol w="1600835"/>
                <a:gridCol w="3646170"/>
                <a:gridCol w="1021080"/>
                <a:gridCol w="1021715"/>
                <a:gridCol w="730885"/>
                <a:gridCol w="1165225"/>
              </a:tblGrid>
              <a:tr h="6813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数据类型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数据长度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默认值</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可否为空</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6813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学习记录</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目标完成情况</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链接</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3" name="表格 2"/>
          <p:cNvGraphicFramePr/>
          <p:nvPr/>
        </p:nvGraphicFramePr>
        <p:xfrm>
          <a:off x="721360" y="4215765"/>
          <a:ext cx="9187815" cy="1524004"/>
        </p:xfrm>
        <a:graphic>
          <a:graphicData uri="http://schemas.openxmlformats.org/drawingml/2006/table">
            <a:tbl>
              <a:tblPr firstRow="1" bandRow="1">
                <a:tableStyleId>{5940675A-B579-460E-94D1-54222C63F5DA}</a:tableStyleId>
              </a:tblPr>
              <a:tblGrid>
                <a:gridCol w="1600835"/>
                <a:gridCol w="3647440"/>
                <a:gridCol w="1021080"/>
                <a:gridCol w="1022350"/>
                <a:gridCol w="730885"/>
                <a:gridCol w="1165225"/>
              </a:tblGrid>
              <a:tr h="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数据类型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数据长度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默认值</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可否为空</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姓名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用户的真实姓名</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1-10</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目标</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用户目标</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提出的计划</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用户完成目标的计划</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链接</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YES</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righ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63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04</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068748" y="2643919"/>
            <a:ext cx="7587283" cy="1015365"/>
          </a:xfrm>
          <a:prstGeom prst="rect">
            <a:avLst/>
          </a:prstGeom>
        </p:spPr>
        <p:txBody>
          <a:bodyPr wrap="square" lIns="0" tIns="0" rIns="0" bIns="0">
            <a:spAutoFit/>
          </a:bodyPr>
          <a:lstStyle/>
          <a:p>
            <a:pPr algn="dist">
              <a:spcBef>
                <a:spcPct val="20000"/>
              </a:spcBef>
              <a:buClr>
                <a:schemeClr val="hlink"/>
              </a:buClr>
              <a:buSzPct val="65000"/>
            </a:pPr>
            <a:r>
              <a:rPr lang="zh-CN" altLang="en-US"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功能需求</a:t>
            </a: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bldLvl="0" animBg="1"/>
      <p:bldP spid="25" grpId="0" bldLvl="0" animBg="1"/>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
          <p:cNvSpPr/>
          <p:nvPr/>
        </p:nvSpPr>
        <p:spPr>
          <a:xfrm>
            <a:off x="1184832" y="1785398"/>
            <a:ext cx="3055428" cy="167867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1" name="Rectangle 5"/>
          <p:cNvSpPr/>
          <p:nvPr/>
        </p:nvSpPr>
        <p:spPr>
          <a:xfrm>
            <a:off x="1717837" y="1080200"/>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2" name="TextBox 6"/>
          <p:cNvSpPr txBox="1"/>
          <p:nvPr/>
        </p:nvSpPr>
        <p:spPr>
          <a:xfrm>
            <a:off x="1661160" y="1870710"/>
            <a:ext cx="2629535" cy="1198880"/>
          </a:xfrm>
          <a:prstGeom prst="rect">
            <a:avLst/>
          </a:prstGeom>
          <a:noFill/>
        </p:spPr>
        <p:txBody>
          <a:bodyPr wrap="square" rtlCol="0">
            <a:spAutoFit/>
          </a:bodyPr>
          <a:lstStyle/>
          <a:p>
            <a:pPr algn="ctr"/>
            <a:r>
              <a:rPr lang="zh-CN" altLang="en-US" sz="3600" b="1" dirty="0" smtClean="0">
                <a:solidFill>
                  <a:schemeClr val="bg1"/>
                </a:solidFill>
                <a:latin typeface="Arial" panose="020B0604020202020204"/>
                <a:ea typeface="微软雅黑" panose="020B0503020204020204" charset="-122"/>
                <a:sym typeface="Arial" panose="020B0604020202020204"/>
              </a:rPr>
              <a:t>4.2</a:t>
            </a:r>
          </a:p>
          <a:p>
            <a:pPr algn="ctr"/>
            <a:r>
              <a:rPr lang="zh-CN" altLang="en-US" sz="3600" b="1" dirty="0" smtClean="0">
                <a:solidFill>
                  <a:schemeClr val="bg1"/>
                </a:solidFill>
                <a:latin typeface="Arial" panose="020B0604020202020204"/>
                <a:ea typeface="微软雅黑" panose="020B0503020204020204" charset="-122"/>
                <a:sym typeface="Arial" panose="020B0604020202020204"/>
              </a:rPr>
              <a:t>功能描述</a:t>
            </a:r>
          </a:p>
        </p:txBody>
      </p:sp>
      <p:sp>
        <p:nvSpPr>
          <p:cNvPr id="86" name="TextBox 12"/>
          <p:cNvSpPr txBox="1"/>
          <p:nvPr/>
        </p:nvSpPr>
        <p:spPr>
          <a:xfrm>
            <a:off x="5104130" y="700405"/>
            <a:ext cx="6908800" cy="5692775"/>
          </a:xfrm>
          <a:prstGeom prst="rect">
            <a:avLst/>
          </a:prstGeom>
          <a:noFill/>
        </p:spPr>
        <p:txBody>
          <a:bodyPr wrap="square" rtlCol="0">
            <a:spAutoFit/>
          </a:bodyPr>
          <a:lstStyle/>
          <a:p>
            <a:r>
              <a:rPr sz="2400" b="1" dirty="0" smtClean="0">
                <a:solidFill>
                  <a:srgbClr val="314865"/>
                </a:solidFill>
                <a:latin typeface="Arial" panose="020B0604020202020204"/>
                <a:sym typeface="Arial" panose="020B0604020202020204"/>
              </a:rPr>
              <a:t>2.1 备忘录：</a:t>
            </a:r>
          </a:p>
          <a:p>
            <a:r>
              <a:rPr sz="2400" b="1" dirty="0" smtClean="0">
                <a:solidFill>
                  <a:srgbClr val="314865"/>
                </a:solidFill>
                <a:latin typeface="Arial" panose="020B0604020202020204"/>
                <a:sym typeface="Arial" panose="020B0604020202020204"/>
              </a:rPr>
              <a:t>       能够及时的记下自己所必需要做的事情，并记录好时间，在时间到了的时候，进行铃声的提醒。</a:t>
            </a:r>
          </a:p>
          <a:p>
            <a:endParaRPr sz="2400" b="1" dirty="0" smtClean="0">
              <a:solidFill>
                <a:srgbClr val="314865"/>
              </a:solidFill>
              <a:latin typeface="Arial" panose="020B0604020202020204"/>
              <a:sym typeface="Arial" panose="020B0604020202020204"/>
            </a:endParaRPr>
          </a:p>
          <a:p>
            <a:r>
              <a:rPr sz="2400" b="1" dirty="0" smtClean="0">
                <a:solidFill>
                  <a:srgbClr val="314865"/>
                </a:solidFill>
                <a:latin typeface="Arial" panose="020B0604020202020204"/>
                <a:sym typeface="Arial" panose="020B0604020202020204"/>
              </a:rPr>
              <a:t>2.2目标的制定：</a:t>
            </a:r>
          </a:p>
          <a:p>
            <a:r>
              <a:rPr sz="2400" b="1" dirty="0" smtClean="0">
                <a:solidFill>
                  <a:srgbClr val="314865"/>
                </a:solidFill>
                <a:latin typeface="Arial" panose="020B0604020202020204"/>
                <a:sym typeface="Arial" panose="020B0604020202020204"/>
              </a:rPr>
              <a:t>       给用户时间表，每天的，每周的，每年的。记录好自己所要做的，在每天的晚上，每周的结束之际，进行一次总结打卡，哪些事完成了，哪些事没有完成，归纳总结，签到。</a:t>
            </a:r>
          </a:p>
          <a:p>
            <a:endParaRPr sz="2400" b="1" dirty="0" smtClean="0">
              <a:solidFill>
                <a:srgbClr val="314865"/>
              </a:solidFill>
              <a:latin typeface="Arial" panose="020B0604020202020204"/>
              <a:sym typeface="Arial" panose="020B0604020202020204"/>
            </a:endParaRPr>
          </a:p>
          <a:p>
            <a:r>
              <a:rPr sz="2400" b="1" dirty="0" smtClean="0">
                <a:solidFill>
                  <a:srgbClr val="314865"/>
                </a:solidFill>
                <a:latin typeface="Arial" panose="020B0604020202020204"/>
                <a:sym typeface="Arial" panose="020B0604020202020204"/>
              </a:rPr>
              <a:t>2.3自我学习时间：</a:t>
            </a:r>
          </a:p>
          <a:p>
            <a:r>
              <a:rPr sz="2400" b="1" dirty="0" smtClean="0">
                <a:solidFill>
                  <a:srgbClr val="314865"/>
                </a:solidFill>
                <a:latin typeface="Arial" panose="020B0604020202020204"/>
                <a:sym typeface="Arial" panose="020B0604020202020204"/>
              </a:rPr>
              <a:t>       在用户开始了自己的学习时，打开软件，有一个开始学习的按钮，可以设置一个自己预计学习的时间，在学习结束以后提醒。</a:t>
            </a:r>
          </a:p>
          <a:p>
            <a:endParaRPr lang="zh-CN" altLang="en-US" sz="2800" b="1" dirty="0" smtClean="0">
              <a:solidFill>
                <a:srgbClr val="314865"/>
              </a:solidFill>
              <a:latin typeface="Arial" panose="020B0604020202020204"/>
              <a:sym typeface="Arial" panose="020B0604020202020204"/>
            </a:endParaRPr>
          </a:p>
        </p:txBody>
      </p:sp>
      <p:grpSp>
        <p:nvGrpSpPr>
          <p:cNvPr id="2"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功能需求</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Rectangle 5"/>
          <p:cNvSpPr/>
          <p:nvPr/>
        </p:nvSpPr>
        <p:spPr>
          <a:xfrm>
            <a:off x="1982205" y="859376"/>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p:cTn id="19" dur="500" fill="hold"/>
                                        <p:tgtEl>
                                          <p:spTgt spid="82"/>
                                        </p:tgtEl>
                                        <p:attrNameLst>
                                          <p:attrName>ppt_w</p:attrName>
                                        </p:attrNameLst>
                                      </p:cBhvr>
                                      <p:tavLst>
                                        <p:tav tm="0">
                                          <p:val>
                                            <p:fltVal val="0"/>
                                          </p:val>
                                        </p:tav>
                                        <p:tav tm="100000">
                                          <p:val>
                                            <p:strVal val="#ppt_w"/>
                                          </p:val>
                                        </p:tav>
                                      </p:tavLst>
                                    </p:anim>
                                    <p:anim calcmode="lin" valueType="num">
                                      <p:cBhvr>
                                        <p:cTn id="20" dur="500" fill="hold"/>
                                        <p:tgtEl>
                                          <p:spTgt spid="82"/>
                                        </p:tgtEl>
                                        <p:attrNameLst>
                                          <p:attrName>ppt_h</p:attrName>
                                        </p:attrNameLst>
                                      </p:cBhvr>
                                      <p:tavLst>
                                        <p:tav tm="0">
                                          <p:val>
                                            <p:fltVal val="0"/>
                                          </p:val>
                                        </p:tav>
                                        <p:tav tm="100000">
                                          <p:val>
                                            <p:strVal val="#ppt_h"/>
                                          </p:val>
                                        </p:tav>
                                      </p:tavLst>
                                    </p:anim>
                                    <p:animEffect transition="in" filter="fade">
                                      <p:cBhvr>
                                        <p:cTn id="21" dur="500"/>
                                        <p:tgtEl>
                                          <p:spTgt spid="8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
          <p:cNvSpPr/>
          <p:nvPr/>
        </p:nvSpPr>
        <p:spPr>
          <a:xfrm>
            <a:off x="1184832" y="1785398"/>
            <a:ext cx="3055428" cy="167867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1" name="Rectangle 5"/>
          <p:cNvSpPr/>
          <p:nvPr/>
        </p:nvSpPr>
        <p:spPr>
          <a:xfrm>
            <a:off x="1717837" y="1080200"/>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2" name="TextBox 6"/>
          <p:cNvSpPr txBox="1"/>
          <p:nvPr/>
        </p:nvSpPr>
        <p:spPr>
          <a:xfrm>
            <a:off x="1661160" y="1870710"/>
            <a:ext cx="2629535" cy="1198880"/>
          </a:xfrm>
          <a:prstGeom prst="rect">
            <a:avLst/>
          </a:prstGeom>
          <a:noFill/>
        </p:spPr>
        <p:txBody>
          <a:bodyPr wrap="square" rtlCol="0">
            <a:spAutoFit/>
          </a:bodyPr>
          <a:lstStyle/>
          <a:p>
            <a:pPr algn="ctr"/>
            <a:r>
              <a:rPr lang="zh-CN" altLang="en-US" sz="3600" b="1" dirty="0" smtClean="0">
                <a:solidFill>
                  <a:schemeClr val="bg1"/>
                </a:solidFill>
                <a:latin typeface="Arial" panose="020B0604020202020204"/>
                <a:ea typeface="微软雅黑" panose="020B0503020204020204" charset="-122"/>
                <a:sym typeface="Arial" panose="020B0604020202020204"/>
              </a:rPr>
              <a:t>4.2</a:t>
            </a:r>
          </a:p>
          <a:p>
            <a:pPr algn="ctr"/>
            <a:r>
              <a:rPr lang="zh-CN" altLang="en-US" sz="3600" b="1" dirty="0" smtClean="0">
                <a:solidFill>
                  <a:schemeClr val="bg1"/>
                </a:solidFill>
                <a:latin typeface="Arial" panose="020B0604020202020204"/>
                <a:ea typeface="微软雅黑" panose="020B0503020204020204" charset="-122"/>
                <a:sym typeface="Arial" panose="020B0604020202020204"/>
              </a:rPr>
              <a:t>功能描述</a:t>
            </a:r>
          </a:p>
        </p:txBody>
      </p:sp>
      <p:sp>
        <p:nvSpPr>
          <p:cNvPr id="86" name="TextBox 12"/>
          <p:cNvSpPr txBox="1"/>
          <p:nvPr/>
        </p:nvSpPr>
        <p:spPr>
          <a:xfrm>
            <a:off x="5104130" y="700405"/>
            <a:ext cx="6908800" cy="5692775"/>
          </a:xfrm>
          <a:prstGeom prst="rect">
            <a:avLst/>
          </a:prstGeom>
          <a:noFill/>
        </p:spPr>
        <p:txBody>
          <a:bodyPr wrap="square" rtlCol="0">
            <a:spAutoFit/>
          </a:bodyPr>
          <a:lstStyle/>
          <a:p>
            <a:r>
              <a:rPr sz="2400" b="1" dirty="0" smtClean="0">
                <a:solidFill>
                  <a:srgbClr val="314865"/>
                </a:solidFill>
                <a:latin typeface="Arial" panose="020B0604020202020204"/>
                <a:sym typeface="Arial" panose="020B0604020202020204"/>
              </a:rPr>
              <a:t>2.4浏览：</a:t>
            </a:r>
          </a:p>
          <a:p>
            <a:r>
              <a:rPr sz="2400" b="1" dirty="0" smtClean="0">
                <a:solidFill>
                  <a:srgbClr val="314865"/>
                </a:solidFill>
                <a:latin typeface="Arial" panose="020B0604020202020204"/>
                <a:sym typeface="Arial" panose="020B0604020202020204"/>
              </a:rPr>
              <a:t>       在主界面可以浏览每天的目标，计划以及备忘录。</a:t>
            </a:r>
          </a:p>
          <a:p>
            <a:endParaRPr sz="2400" b="1" dirty="0" smtClean="0">
              <a:solidFill>
                <a:srgbClr val="314865"/>
              </a:solidFill>
              <a:latin typeface="Arial" panose="020B0604020202020204"/>
              <a:sym typeface="Arial" panose="020B0604020202020204"/>
            </a:endParaRPr>
          </a:p>
          <a:p>
            <a:r>
              <a:rPr sz="2400" b="1" dirty="0" smtClean="0">
                <a:solidFill>
                  <a:srgbClr val="314865"/>
                </a:solidFill>
                <a:latin typeface="Arial" panose="020B0604020202020204"/>
                <a:sym typeface="Arial" panose="020B0604020202020204"/>
              </a:rPr>
              <a:t>2.5成就系统：</a:t>
            </a:r>
          </a:p>
          <a:p>
            <a:r>
              <a:rPr sz="2400" b="1" dirty="0" smtClean="0">
                <a:solidFill>
                  <a:srgbClr val="314865"/>
                </a:solidFill>
                <a:latin typeface="Arial" panose="020B0604020202020204"/>
                <a:sym typeface="Arial" panose="020B0604020202020204"/>
              </a:rPr>
              <a:t>        类似蚂蚁森林里面的种树，在每天完成自己制定的目标以后，可以收取能量，为树提供养分，同时，在一天的荒废以后，由于没有养分，也会枯萎。</a:t>
            </a:r>
          </a:p>
          <a:p>
            <a:endParaRPr sz="2400" b="1" dirty="0" smtClean="0">
              <a:solidFill>
                <a:srgbClr val="314865"/>
              </a:solidFill>
              <a:latin typeface="Arial" panose="020B0604020202020204"/>
              <a:sym typeface="Arial" panose="020B0604020202020204"/>
            </a:endParaRPr>
          </a:p>
          <a:p>
            <a:r>
              <a:rPr sz="2400" b="1" dirty="0" smtClean="0">
                <a:solidFill>
                  <a:srgbClr val="314865"/>
                </a:solidFill>
                <a:latin typeface="Arial" panose="020B0604020202020204"/>
                <a:sym typeface="Arial" panose="020B0604020202020204"/>
              </a:rPr>
              <a:t>2.6查询系统：</a:t>
            </a:r>
          </a:p>
          <a:p>
            <a:r>
              <a:rPr sz="2400" b="1" dirty="0" smtClean="0">
                <a:solidFill>
                  <a:srgbClr val="314865"/>
                </a:solidFill>
                <a:latin typeface="Arial" panose="020B0604020202020204"/>
                <a:sym typeface="Arial" panose="020B0604020202020204"/>
              </a:rPr>
              <a:t>       可以查询每天的目标，已完成的目标，未完成的目标，对自己的情况有具体的了解，从而督促自己的学习，或是有对自己学习情况的鼓励</a:t>
            </a:r>
          </a:p>
          <a:p>
            <a:endParaRPr lang="zh-CN" altLang="en-US" sz="2800" b="1" dirty="0" smtClean="0">
              <a:solidFill>
                <a:srgbClr val="314865"/>
              </a:solidFill>
              <a:latin typeface="Arial" panose="020B0604020202020204"/>
              <a:sym typeface="Arial" panose="020B0604020202020204"/>
            </a:endParaRPr>
          </a:p>
        </p:txBody>
      </p:sp>
      <p:grpSp>
        <p:nvGrpSpPr>
          <p:cNvPr id="2"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功能需求</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Rectangle 5"/>
          <p:cNvSpPr/>
          <p:nvPr/>
        </p:nvSpPr>
        <p:spPr>
          <a:xfrm>
            <a:off x="1982205" y="859376"/>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p:cTn id="19" dur="500" fill="hold"/>
                                        <p:tgtEl>
                                          <p:spTgt spid="82"/>
                                        </p:tgtEl>
                                        <p:attrNameLst>
                                          <p:attrName>ppt_w</p:attrName>
                                        </p:attrNameLst>
                                      </p:cBhvr>
                                      <p:tavLst>
                                        <p:tav tm="0">
                                          <p:val>
                                            <p:fltVal val="0"/>
                                          </p:val>
                                        </p:tav>
                                        <p:tav tm="100000">
                                          <p:val>
                                            <p:strVal val="#ppt_w"/>
                                          </p:val>
                                        </p:tav>
                                      </p:tavLst>
                                    </p:anim>
                                    <p:anim calcmode="lin" valueType="num">
                                      <p:cBhvr>
                                        <p:cTn id="20" dur="500" fill="hold"/>
                                        <p:tgtEl>
                                          <p:spTgt spid="82"/>
                                        </p:tgtEl>
                                        <p:attrNameLst>
                                          <p:attrName>ppt_h</p:attrName>
                                        </p:attrNameLst>
                                      </p:cBhvr>
                                      <p:tavLst>
                                        <p:tav tm="0">
                                          <p:val>
                                            <p:fltVal val="0"/>
                                          </p:val>
                                        </p:tav>
                                        <p:tav tm="100000">
                                          <p:val>
                                            <p:strVal val="#ppt_h"/>
                                          </p:val>
                                        </p:tav>
                                      </p:tavLst>
                                    </p:anim>
                                    <p:animEffect transition="in" filter="fade">
                                      <p:cBhvr>
                                        <p:cTn id="21" dur="500"/>
                                        <p:tgtEl>
                                          <p:spTgt spid="8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ldLvl="0" animBg="1"/>
      <p:bldP spid="81" grpId="0" bldLvl="0" animBg="1"/>
      <p:bldP spid="82" grpId="0"/>
      <p:bldP spid="1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63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05</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068748" y="2643919"/>
            <a:ext cx="7587283" cy="1015365"/>
          </a:xfrm>
          <a:prstGeom prst="rect">
            <a:avLst/>
          </a:prstGeom>
        </p:spPr>
        <p:txBody>
          <a:bodyPr wrap="square" lIns="0" tIns="0" rIns="0" bIns="0">
            <a:spAutoFit/>
          </a:bodyPr>
          <a:lstStyle/>
          <a:p>
            <a:pPr algn="dist">
              <a:spcBef>
                <a:spcPct val="20000"/>
              </a:spcBef>
              <a:buClr>
                <a:schemeClr val="hlink"/>
              </a:buClr>
              <a:buSzPct val="65000"/>
            </a:pPr>
            <a:r>
              <a:rPr lang="zh-CN" altLang="en-US"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性能需求</a:t>
            </a: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bldLvl="0" animBg="1"/>
      <p:bldP spid="25" grpId="0" bldLvl="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
          <p:cNvSpPr/>
          <p:nvPr/>
        </p:nvSpPr>
        <p:spPr>
          <a:xfrm>
            <a:off x="1184832" y="1785398"/>
            <a:ext cx="3055428" cy="167867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1" name="Rectangle 5"/>
          <p:cNvSpPr/>
          <p:nvPr/>
        </p:nvSpPr>
        <p:spPr>
          <a:xfrm>
            <a:off x="1717837" y="1080200"/>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2" name="TextBox 6"/>
          <p:cNvSpPr txBox="1"/>
          <p:nvPr/>
        </p:nvSpPr>
        <p:spPr>
          <a:xfrm>
            <a:off x="1661160" y="1870710"/>
            <a:ext cx="2629535" cy="1198880"/>
          </a:xfrm>
          <a:prstGeom prst="rect">
            <a:avLst/>
          </a:prstGeom>
          <a:noFill/>
        </p:spPr>
        <p:txBody>
          <a:bodyPr wrap="square" rtlCol="0">
            <a:spAutoFit/>
          </a:bodyPr>
          <a:lstStyle/>
          <a:p>
            <a:pPr algn="ctr"/>
            <a:r>
              <a:rPr lang="zh-CN" altLang="en-US" sz="3600" b="1" dirty="0" smtClean="0">
                <a:solidFill>
                  <a:schemeClr val="bg1"/>
                </a:solidFill>
                <a:latin typeface="Arial" panose="020B0604020202020204"/>
                <a:ea typeface="微软雅黑" panose="020B0503020204020204" charset="-122"/>
                <a:sym typeface="Arial" panose="020B0604020202020204"/>
              </a:rPr>
              <a:t>5.2</a:t>
            </a:r>
          </a:p>
          <a:p>
            <a:pPr algn="ctr"/>
            <a:r>
              <a:rPr lang="zh-CN" altLang="en-US" sz="3600" b="1" dirty="0" smtClean="0">
                <a:solidFill>
                  <a:schemeClr val="bg1"/>
                </a:solidFill>
                <a:latin typeface="Arial" panose="020B0604020202020204"/>
                <a:ea typeface="微软雅黑" panose="020B0503020204020204" charset="-122"/>
                <a:sym typeface="Arial" panose="020B0604020202020204"/>
              </a:rPr>
              <a:t>时间特性</a:t>
            </a:r>
          </a:p>
        </p:txBody>
      </p:sp>
      <p:sp>
        <p:nvSpPr>
          <p:cNvPr id="86" name="TextBox 12"/>
          <p:cNvSpPr txBox="1"/>
          <p:nvPr/>
        </p:nvSpPr>
        <p:spPr>
          <a:xfrm>
            <a:off x="5087620" y="3016250"/>
            <a:ext cx="6908800" cy="1260475"/>
          </a:xfrm>
          <a:prstGeom prst="rect">
            <a:avLst/>
          </a:prstGeom>
          <a:noFill/>
        </p:spPr>
        <p:txBody>
          <a:bodyPr wrap="square" rtlCol="0">
            <a:spAutoFit/>
          </a:bodyPr>
          <a:lstStyle/>
          <a:p>
            <a:r>
              <a:rPr sz="2400" b="1" dirty="0" smtClean="0">
                <a:solidFill>
                  <a:srgbClr val="314865"/>
                </a:solidFill>
                <a:latin typeface="Arial" panose="020B0604020202020204"/>
                <a:sym typeface="Arial" panose="020B0604020202020204"/>
              </a:rPr>
              <a:t>【如响应时间、更新处理时间、数据转换与传输时间、运行时间等。】</a:t>
            </a:r>
          </a:p>
          <a:p>
            <a:endParaRPr lang="zh-CN" altLang="en-US" sz="2800" b="1" dirty="0" smtClean="0">
              <a:solidFill>
                <a:srgbClr val="314865"/>
              </a:solidFill>
              <a:latin typeface="Arial" panose="020B0604020202020204"/>
              <a:sym typeface="Arial" panose="020B0604020202020204"/>
            </a:endParaRPr>
          </a:p>
        </p:txBody>
      </p:sp>
      <p:grpSp>
        <p:nvGrpSpPr>
          <p:cNvPr id="2"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性能需求</a:t>
              </a: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Rectangle 5"/>
          <p:cNvSpPr/>
          <p:nvPr/>
        </p:nvSpPr>
        <p:spPr>
          <a:xfrm>
            <a:off x="1982205" y="859376"/>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p:cTn id="19" dur="500" fill="hold"/>
                                        <p:tgtEl>
                                          <p:spTgt spid="82"/>
                                        </p:tgtEl>
                                        <p:attrNameLst>
                                          <p:attrName>ppt_w</p:attrName>
                                        </p:attrNameLst>
                                      </p:cBhvr>
                                      <p:tavLst>
                                        <p:tav tm="0">
                                          <p:val>
                                            <p:fltVal val="0"/>
                                          </p:val>
                                        </p:tav>
                                        <p:tav tm="100000">
                                          <p:val>
                                            <p:strVal val="#ppt_w"/>
                                          </p:val>
                                        </p:tav>
                                      </p:tavLst>
                                    </p:anim>
                                    <p:anim calcmode="lin" valueType="num">
                                      <p:cBhvr>
                                        <p:cTn id="20" dur="500" fill="hold"/>
                                        <p:tgtEl>
                                          <p:spTgt spid="82"/>
                                        </p:tgtEl>
                                        <p:attrNameLst>
                                          <p:attrName>ppt_h</p:attrName>
                                        </p:attrNameLst>
                                      </p:cBhvr>
                                      <p:tavLst>
                                        <p:tav tm="0">
                                          <p:val>
                                            <p:fltVal val="0"/>
                                          </p:val>
                                        </p:tav>
                                        <p:tav tm="100000">
                                          <p:val>
                                            <p:strVal val="#ppt_h"/>
                                          </p:val>
                                        </p:tav>
                                      </p:tavLst>
                                    </p:anim>
                                    <p:animEffect transition="in" filter="fade">
                                      <p:cBhvr>
                                        <p:cTn id="21" dur="500"/>
                                        <p:tgtEl>
                                          <p:spTgt spid="8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ldLvl="0" animBg="1"/>
      <p:bldP spid="81" grpId="0" bldLvl="0" animBg="1"/>
      <p:bldP spid="82" grpId="0"/>
      <p:bldP spid="1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29" name="组合 28"/>
          <p:cNvGrpSpPr/>
          <p:nvPr/>
        </p:nvGrpSpPr>
        <p:grpSpPr>
          <a:xfrm>
            <a:off x="799845" y="852473"/>
            <a:ext cx="2758272" cy="837788"/>
            <a:chOff x="4602145" y="211015"/>
            <a:chExt cx="2758272" cy="837788"/>
          </a:xfrm>
        </p:grpSpPr>
        <p:sp>
          <p:nvSpPr>
            <p:cNvPr id="30" name="流程图: 终止 2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31" name="流程图: 终止 30"/>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32" name="流程图: 终止 31"/>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3" name="矩形 12"/>
          <p:cNvSpPr/>
          <p:nvPr/>
        </p:nvSpPr>
        <p:spPr>
          <a:xfrm>
            <a:off x="1434874" y="0"/>
            <a:ext cx="1343025" cy="216039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MH_Others_1"/>
          <p:cNvSpPr txBox="1"/>
          <p:nvPr>
            <p:custDataLst>
              <p:tags r:id="rId1"/>
            </p:custDataLst>
          </p:nvPr>
        </p:nvSpPr>
        <p:spPr>
          <a:xfrm>
            <a:off x="1434874" y="0"/>
            <a:ext cx="1343025" cy="1661993"/>
          </a:xfrm>
          <a:prstGeom prst="rect">
            <a:avLst/>
          </a:prstGeom>
          <a:noFill/>
        </p:spPr>
        <p:txBody>
          <a:bodyPr vert="horz" wrap="square" lIns="0" tIns="0" rIns="0" bIns="0" rtlCol="0" anchor="ctr" anchorCtr="0">
            <a:spAutoFit/>
          </a:bodyPr>
          <a:lstStyle/>
          <a:p>
            <a:pPr algn="ctr"/>
            <a:r>
              <a:rPr lang="zh-CN" altLang="en-US" sz="5400" b="1" dirty="0">
                <a:solidFill>
                  <a:schemeClr val="bg1"/>
                </a:solidFill>
                <a:latin typeface="Arial" panose="020B0604020202020204"/>
                <a:ea typeface="微软雅黑" panose="020B0503020204020204" charset="-122"/>
                <a:sym typeface="Arial" panose="020B0604020202020204"/>
              </a:rPr>
              <a:t>目 </a:t>
            </a:r>
            <a:endParaRPr lang="en-US" altLang="zh-CN" sz="5400" b="1" dirty="0">
              <a:solidFill>
                <a:schemeClr val="bg1"/>
              </a:solidFill>
              <a:latin typeface="Arial" panose="020B0604020202020204"/>
              <a:ea typeface="微软雅黑" panose="020B0503020204020204" charset="-122"/>
              <a:sym typeface="Arial" panose="020B0604020202020204"/>
            </a:endParaRPr>
          </a:p>
          <a:p>
            <a:pPr algn="ctr"/>
            <a:r>
              <a:rPr lang="zh-CN" altLang="en-US" sz="5400" b="1" dirty="0">
                <a:solidFill>
                  <a:schemeClr val="bg1"/>
                </a:solidFill>
                <a:latin typeface="Arial" panose="020B0604020202020204"/>
                <a:ea typeface="微软雅黑" panose="020B0503020204020204" charset="-122"/>
                <a:sym typeface="Arial" panose="020B0604020202020204"/>
              </a:rPr>
              <a:t>录</a:t>
            </a:r>
          </a:p>
        </p:txBody>
      </p:sp>
      <p:sp>
        <p:nvSpPr>
          <p:cNvPr id="12" name="MH_Others_1"/>
          <p:cNvSpPr txBox="1"/>
          <p:nvPr>
            <p:custDataLst>
              <p:tags r:id="rId2"/>
            </p:custDataLst>
          </p:nvPr>
        </p:nvSpPr>
        <p:spPr>
          <a:xfrm>
            <a:off x="1451418" y="1766523"/>
            <a:ext cx="1343025" cy="276999"/>
          </a:xfrm>
          <a:prstGeom prst="rect">
            <a:avLst/>
          </a:prstGeom>
          <a:noFill/>
        </p:spPr>
        <p:txBody>
          <a:bodyPr vert="horz" wrap="square" lIns="0" tIns="0" rIns="0" bIns="0" rtlCol="0" anchor="ctr" anchorCtr="0">
            <a:spAutoFit/>
          </a:bodyPr>
          <a:lstStyle/>
          <a:p>
            <a:pPr algn="ctr"/>
            <a:r>
              <a:rPr lang="en-US" altLang="zh-CN" dirty="0">
                <a:solidFill>
                  <a:schemeClr val="bg1">
                    <a:lumMod val="95000"/>
                  </a:schemeClr>
                </a:solidFill>
                <a:latin typeface="Arial" panose="020B0604020202020204"/>
                <a:ea typeface="微软雅黑" panose="020B0503020204020204" charset="-122"/>
                <a:sym typeface="Arial" panose="020B0604020202020204"/>
              </a:rPr>
              <a:t>CONTENTS</a:t>
            </a:r>
            <a:endParaRPr lang="zh-CN" altLang="en-US" dirty="0">
              <a:solidFill>
                <a:schemeClr val="bg1">
                  <a:lumMod val="95000"/>
                </a:schemeClr>
              </a:solidFill>
              <a:latin typeface="Arial" panose="020B0604020202020204"/>
              <a:ea typeface="微软雅黑" panose="020B0503020204020204" charset="-122"/>
              <a:sym typeface="Arial" panose="020B0604020202020204"/>
            </a:endParaRPr>
          </a:p>
        </p:txBody>
      </p:sp>
      <p:sp>
        <p:nvSpPr>
          <p:cNvPr id="66" name="矩形 65"/>
          <p:cNvSpPr/>
          <p:nvPr/>
        </p:nvSpPr>
        <p:spPr>
          <a:xfrm>
            <a:off x="6600056" y="456376"/>
            <a:ext cx="3890506" cy="460375"/>
          </a:xfrm>
          <a:prstGeom prst="rect">
            <a:avLst/>
          </a:prstGeom>
          <a:ln w="19050">
            <a:solidFill>
              <a:schemeClr val="bg1">
                <a:lumMod val="65000"/>
              </a:schemeClr>
            </a:solidFill>
            <a:prstDash val="lgDashDot"/>
          </a:ln>
        </p:spPr>
        <p:txBody>
          <a:bodyPr wrap="square">
            <a:spAutoFit/>
          </a:bodyPr>
          <a:lstStyle/>
          <a:p>
            <a:pPr algn="dist"/>
            <a:r>
              <a:rPr lang="zh-CN" altLang="en-US" sz="2400" dirty="0" smtClean="0">
                <a:solidFill>
                  <a:schemeClr val="tx1">
                    <a:lumMod val="65000"/>
                    <a:lumOff val="35000"/>
                  </a:schemeClr>
                </a:solidFill>
                <a:latin typeface="Arial" panose="020B0604020202020204"/>
                <a:sym typeface="Arial" panose="020B0604020202020204"/>
              </a:rPr>
              <a:t>引言</a:t>
            </a:r>
          </a:p>
        </p:txBody>
      </p:sp>
      <p:sp>
        <p:nvSpPr>
          <p:cNvPr id="67" name="矩形 66"/>
          <p:cNvSpPr/>
          <p:nvPr/>
        </p:nvSpPr>
        <p:spPr>
          <a:xfrm>
            <a:off x="6600056" y="1416980"/>
            <a:ext cx="3890506" cy="460375"/>
          </a:xfrm>
          <a:prstGeom prst="rect">
            <a:avLst/>
          </a:prstGeom>
          <a:ln w="19050">
            <a:solidFill>
              <a:schemeClr val="bg1">
                <a:lumMod val="65000"/>
              </a:schemeClr>
            </a:solidFill>
            <a:prstDash val="lgDashDot"/>
          </a:ln>
        </p:spPr>
        <p:txBody>
          <a:bodyPr wrap="square">
            <a:spAutoFit/>
          </a:bodyPr>
          <a:lstStyle/>
          <a:p>
            <a:pPr algn="dist" eaLnBrk="1" hangingPunct="1">
              <a:spcBef>
                <a:spcPct val="20000"/>
              </a:spcBef>
              <a:buClr>
                <a:schemeClr val="hlink"/>
              </a:buClr>
              <a:buSzPct val="65000"/>
              <a:buFont typeface="Wingdings" panose="05000000000000000000" pitchFamily="2" charset="2"/>
              <a:buNone/>
            </a:pPr>
            <a:r>
              <a:rPr lang="zh-CN" altLang="en-US" sz="2400" b="0" dirty="0" smtClean="0">
                <a:solidFill>
                  <a:schemeClr val="tx1">
                    <a:lumMod val="65000"/>
                    <a:lumOff val="35000"/>
                  </a:schemeClr>
                </a:solidFill>
                <a:latin typeface="Arial" panose="020B0604020202020204"/>
                <a:ea typeface="微软雅黑" panose="020B0503020204020204" charset="-122"/>
                <a:sym typeface="Arial" panose="020B0604020202020204"/>
              </a:rPr>
              <a:t>任务概述</a:t>
            </a:r>
            <a:endParaRPr lang="zh-CN" altLang="en-US" sz="2400" b="0" dirty="0">
              <a:solidFill>
                <a:schemeClr val="tx1">
                  <a:lumMod val="65000"/>
                  <a:lumOff val="35000"/>
                </a:schemeClr>
              </a:solidFill>
              <a:latin typeface="Arial" panose="020B0604020202020204"/>
              <a:ea typeface="微软雅黑" panose="020B0503020204020204" charset="-122"/>
              <a:sym typeface="Arial" panose="020B0604020202020204"/>
            </a:endParaRPr>
          </a:p>
        </p:txBody>
      </p:sp>
      <p:sp>
        <p:nvSpPr>
          <p:cNvPr id="68" name="矩形 67"/>
          <p:cNvSpPr/>
          <p:nvPr/>
        </p:nvSpPr>
        <p:spPr>
          <a:xfrm>
            <a:off x="6600056" y="3201180"/>
            <a:ext cx="3890506" cy="460375"/>
          </a:xfrm>
          <a:prstGeom prst="rect">
            <a:avLst/>
          </a:prstGeom>
          <a:ln w="19050">
            <a:solidFill>
              <a:schemeClr val="bg1">
                <a:lumMod val="65000"/>
              </a:schemeClr>
            </a:solidFill>
            <a:prstDash val="lgDashDot"/>
          </a:ln>
        </p:spPr>
        <p:txBody>
          <a:bodyPr wrap="square">
            <a:spAutoFit/>
          </a:bodyPr>
          <a:lstStyle/>
          <a:p>
            <a:pPr algn="dist" eaLnBrk="1" hangingPunct="1">
              <a:spcBef>
                <a:spcPct val="20000"/>
              </a:spcBef>
              <a:buClr>
                <a:schemeClr val="hlink"/>
              </a:buClr>
              <a:buSzPct val="65000"/>
              <a:buFont typeface="Wingdings" panose="05000000000000000000" pitchFamily="2" charset="2"/>
              <a:buNone/>
            </a:pPr>
            <a:r>
              <a:rPr lang="zh-CN" altLang="en-US" sz="2400" dirty="0" smtClean="0">
                <a:solidFill>
                  <a:schemeClr val="tx1">
                    <a:lumMod val="65000"/>
                    <a:lumOff val="35000"/>
                  </a:schemeClr>
                </a:solidFill>
                <a:latin typeface="Arial" panose="020B0604020202020204"/>
                <a:sym typeface="Arial" panose="020B0604020202020204"/>
              </a:rPr>
              <a:t>功能需求</a:t>
            </a:r>
            <a:endParaRPr lang="zh-CN" altLang="en-US" sz="2400" b="0" dirty="0">
              <a:solidFill>
                <a:schemeClr val="tx1">
                  <a:lumMod val="65000"/>
                  <a:lumOff val="35000"/>
                </a:schemeClr>
              </a:solidFill>
              <a:latin typeface="Arial" panose="020B0604020202020204"/>
              <a:ea typeface="微软雅黑" panose="020B0503020204020204" charset="-122"/>
              <a:sym typeface="Arial" panose="020B0604020202020204"/>
            </a:endParaRPr>
          </a:p>
        </p:txBody>
      </p:sp>
      <p:sp>
        <p:nvSpPr>
          <p:cNvPr id="69" name="矩形 68"/>
          <p:cNvSpPr/>
          <p:nvPr/>
        </p:nvSpPr>
        <p:spPr>
          <a:xfrm>
            <a:off x="6600056" y="4173215"/>
            <a:ext cx="3890506" cy="460375"/>
          </a:xfrm>
          <a:prstGeom prst="rect">
            <a:avLst/>
          </a:prstGeom>
          <a:ln w="19050">
            <a:solidFill>
              <a:schemeClr val="bg1">
                <a:lumMod val="65000"/>
              </a:schemeClr>
            </a:solidFill>
            <a:prstDash val="lgDashDot"/>
          </a:ln>
        </p:spPr>
        <p:txBody>
          <a:bodyPr wrap="square">
            <a:spAutoFit/>
          </a:bodyPr>
          <a:lstStyle/>
          <a:p>
            <a:pPr algn="dist">
              <a:spcBef>
                <a:spcPct val="20000"/>
              </a:spcBef>
              <a:buClr>
                <a:schemeClr val="hlink"/>
              </a:buClr>
              <a:buSzPct val="65000"/>
            </a:pPr>
            <a:r>
              <a:rPr lang="zh-CN" altLang="en-US" sz="2400" dirty="0" smtClean="0">
                <a:solidFill>
                  <a:schemeClr val="tx1">
                    <a:lumMod val="65000"/>
                    <a:lumOff val="35000"/>
                  </a:schemeClr>
                </a:solidFill>
                <a:latin typeface="Arial" panose="020B0604020202020204"/>
                <a:sym typeface="Arial" panose="020B0604020202020204"/>
              </a:rPr>
              <a:t>性能需求</a:t>
            </a:r>
          </a:p>
        </p:txBody>
      </p:sp>
      <p:sp>
        <p:nvSpPr>
          <p:cNvPr id="70" name="矩形 69"/>
          <p:cNvSpPr/>
          <p:nvPr/>
        </p:nvSpPr>
        <p:spPr>
          <a:xfrm>
            <a:off x="6600056" y="5135724"/>
            <a:ext cx="3890506" cy="460375"/>
          </a:xfrm>
          <a:prstGeom prst="rect">
            <a:avLst/>
          </a:prstGeom>
          <a:ln w="19050">
            <a:solidFill>
              <a:schemeClr val="bg1">
                <a:lumMod val="65000"/>
              </a:schemeClr>
            </a:solidFill>
            <a:prstDash val="lgDashDot"/>
          </a:ln>
        </p:spPr>
        <p:txBody>
          <a:bodyPr wrap="square">
            <a:spAutoFit/>
          </a:bodyPr>
          <a:lstStyle/>
          <a:p>
            <a:pPr algn="dist" eaLnBrk="1" hangingPunct="1">
              <a:spcBef>
                <a:spcPct val="20000"/>
              </a:spcBef>
              <a:buClr>
                <a:schemeClr val="hlink"/>
              </a:buClr>
              <a:buSzPct val="65000"/>
              <a:buFont typeface="Wingdings" panose="05000000000000000000" pitchFamily="2" charset="2"/>
              <a:buNone/>
            </a:pPr>
            <a:r>
              <a:rPr lang="zh-CN" altLang="en-US" sz="2400" b="0" dirty="0" smtClean="0">
                <a:solidFill>
                  <a:schemeClr val="tx1">
                    <a:lumMod val="65000"/>
                    <a:lumOff val="35000"/>
                  </a:schemeClr>
                </a:solidFill>
                <a:latin typeface="Arial" panose="020B0604020202020204"/>
                <a:ea typeface="微软雅黑" panose="020B0503020204020204" charset="-122"/>
                <a:sym typeface="Arial" panose="020B0604020202020204"/>
              </a:rPr>
              <a:t>运行需求</a:t>
            </a:r>
            <a:endParaRPr lang="zh-CN" altLang="en-US" sz="2400" b="0" dirty="0">
              <a:solidFill>
                <a:schemeClr val="tx1">
                  <a:lumMod val="65000"/>
                  <a:lumOff val="35000"/>
                </a:schemeClr>
              </a:solidFill>
              <a:latin typeface="Arial" panose="020B0604020202020204"/>
              <a:ea typeface="微软雅黑" panose="020B0503020204020204" charset="-122"/>
              <a:sym typeface="Arial" panose="020B0604020202020204"/>
            </a:endParaRPr>
          </a:p>
        </p:txBody>
      </p:sp>
      <p:grpSp>
        <p:nvGrpSpPr>
          <p:cNvPr id="15" name="组合 14"/>
          <p:cNvGrpSpPr/>
          <p:nvPr/>
        </p:nvGrpSpPr>
        <p:grpSpPr>
          <a:xfrm>
            <a:off x="4343050" y="344668"/>
            <a:ext cx="1752950" cy="605880"/>
            <a:chOff x="4343050" y="1160643"/>
            <a:chExt cx="1752950" cy="605880"/>
          </a:xfrm>
          <a:effectLst>
            <a:outerShdw blurRad="50800" dist="50800" dir="5400000" algn="t" rotWithShape="0">
              <a:prstClr val="black">
                <a:alpha val="15000"/>
              </a:prstClr>
            </a:outerShdw>
          </a:effectLst>
        </p:grpSpPr>
        <p:grpSp>
          <p:nvGrpSpPr>
            <p:cNvPr id="3" name="组合 2"/>
            <p:cNvGrpSpPr/>
            <p:nvPr/>
          </p:nvGrpSpPr>
          <p:grpSpPr>
            <a:xfrm>
              <a:off x="4343050" y="1160643"/>
              <a:ext cx="1752950" cy="605880"/>
              <a:chOff x="4602145" y="211015"/>
              <a:chExt cx="2298560" cy="794460"/>
            </a:xfrm>
          </p:grpSpPr>
          <p:sp>
            <p:nvSpPr>
              <p:cNvPr id="24" name="流程图: 终止 23"/>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2" name="流程图: 终止 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23" name="流程图: 终止 22"/>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4" name="文本框 13"/>
            <p:cNvSpPr txBox="1"/>
            <p:nvPr/>
          </p:nvSpPr>
          <p:spPr>
            <a:xfrm>
              <a:off x="4872741" y="1179527"/>
              <a:ext cx="698643" cy="523220"/>
            </a:xfrm>
            <a:prstGeom prst="rect">
              <a:avLst/>
            </a:prstGeom>
            <a:noFill/>
          </p:spPr>
          <p:txBody>
            <a:bodyPr wrap="square" rtlCol="0">
              <a:spAutoFit/>
            </a:bodyPr>
            <a:lstStyle/>
            <a:p>
              <a:pPr algn="ctr"/>
              <a:r>
                <a:rPr lang="en-US" altLang="zh-CN" sz="2800" b="1" dirty="0">
                  <a:solidFill>
                    <a:srgbClr val="314865"/>
                  </a:solidFill>
                  <a:latin typeface="Arial" panose="020B0604020202020204"/>
                  <a:ea typeface="微软雅黑" panose="020B0503020204020204" charset="-122"/>
                  <a:sym typeface="Arial" panose="020B0604020202020204"/>
                </a:rPr>
                <a:t>01</a:t>
              </a:r>
              <a:endParaRPr lang="zh-CN" altLang="en-US" sz="2800" b="1" dirty="0">
                <a:solidFill>
                  <a:srgbClr val="314865"/>
                </a:solidFill>
                <a:latin typeface="Arial" panose="020B0604020202020204"/>
                <a:ea typeface="微软雅黑" panose="020B0503020204020204" charset="-122"/>
                <a:sym typeface="Arial" panose="020B0604020202020204"/>
              </a:endParaRPr>
            </a:p>
          </p:txBody>
        </p:sp>
      </p:grpSp>
      <p:grpSp>
        <p:nvGrpSpPr>
          <p:cNvPr id="16" name="组合 15"/>
          <p:cNvGrpSpPr/>
          <p:nvPr/>
        </p:nvGrpSpPr>
        <p:grpSpPr>
          <a:xfrm>
            <a:off x="4346225" y="2250337"/>
            <a:ext cx="1752950" cy="605880"/>
            <a:chOff x="4343050" y="2250972"/>
            <a:chExt cx="1752950" cy="605880"/>
          </a:xfrm>
          <a:effectLst>
            <a:outerShdw blurRad="50800" dist="50800" dir="5400000" algn="t" rotWithShape="0">
              <a:prstClr val="black">
                <a:alpha val="15000"/>
              </a:prstClr>
            </a:outerShdw>
          </a:effectLst>
        </p:grpSpPr>
        <p:grpSp>
          <p:nvGrpSpPr>
            <p:cNvPr id="50" name="组合 49"/>
            <p:cNvGrpSpPr/>
            <p:nvPr/>
          </p:nvGrpSpPr>
          <p:grpSpPr>
            <a:xfrm>
              <a:off x="4343050" y="2250972"/>
              <a:ext cx="1752950" cy="605880"/>
              <a:chOff x="4602145" y="211015"/>
              <a:chExt cx="2298560" cy="794460"/>
            </a:xfrm>
          </p:grpSpPr>
          <p:sp>
            <p:nvSpPr>
              <p:cNvPr id="51" name="流程图: 终止 50"/>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52" name="流程图: 终止 5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53" name="流程图: 终止 52"/>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71" name="文本框 70"/>
            <p:cNvSpPr txBox="1"/>
            <p:nvPr/>
          </p:nvSpPr>
          <p:spPr>
            <a:xfrm>
              <a:off x="4872741" y="2291691"/>
              <a:ext cx="698643" cy="521970"/>
            </a:xfrm>
            <a:prstGeom prst="rect">
              <a:avLst/>
            </a:prstGeom>
            <a:noFill/>
          </p:spPr>
          <p:txBody>
            <a:bodyPr wrap="square" rtlCol="0">
              <a:spAutoFit/>
            </a:bodyPr>
            <a:lstStyle/>
            <a:p>
              <a:pPr algn="ctr"/>
              <a:r>
                <a:rPr lang="en-US" altLang="zh-CN" sz="2800" b="1" dirty="0">
                  <a:solidFill>
                    <a:srgbClr val="314865"/>
                  </a:solidFill>
                  <a:latin typeface="Arial" panose="020B0604020202020204"/>
                  <a:ea typeface="微软雅黑" panose="020B0503020204020204" charset="-122"/>
                  <a:sym typeface="Arial" panose="020B0604020202020204"/>
                </a:rPr>
                <a:t>0</a:t>
              </a:r>
              <a:r>
                <a:rPr lang="en-US" sz="2800" b="1" dirty="0">
                  <a:solidFill>
                    <a:srgbClr val="314865"/>
                  </a:solidFill>
                  <a:latin typeface="Arial" panose="020B0604020202020204"/>
                  <a:ea typeface="微软雅黑" panose="020B0503020204020204" charset="-122"/>
                  <a:sym typeface="Arial" panose="020B0604020202020204"/>
                </a:rPr>
                <a:t>3</a:t>
              </a:r>
            </a:p>
          </p:txBody>
        </p:sp>
      </p:grpSp>
      <p:grpSp>
        <p:nvGrpSpPr>
          <p:cNvPr id="17" name="组合 16"/>
          <p:cNvGrpSpPr/>
          <p:nvPr/>
        </p:nvGrpSpPr>
        <p:grpSpPr>
          <a:xfrm>
            <a:off x="4343050" y="3200966"/>
            <a:ext cx="1752950" cy="605880"/>
            <a:chOff x="4343050" y="3341301"/>
            <a:chExt cx="1752950" cy="605880"/>
          </a:xfrm>
          <a:effectLst>
            <a:outerShdw blurRad="50800" dist="50800" dir="5400000" algn="t" rotWithShape="0">
              <a:prstClr val="black">
                <a:alpha val="15000"/>
              </a:prstClr>
            </a:outerShdw>
          </a:effectLst>
        </p:grpSpPr>
        <p:grpSp>
          <p:nvGrpSpPr>
            <p:cNvPr id="54" name="组合 53"/>
            <p:cNvGrpSpPr/>
            <p:nvPr/>
          </p:nvGrpSpPr>
          <p:grpSpPr>
            <a:xfrm>
              <a:off x="4343050" y="3341301"/>
              <a:ext cx="1752950" cy="605880"/>
              <a:chOff x="4602145" y="211015"/>
              <a:chExt cx="2298560" cy="794460"/>
            </a:xfrm>
          </p:grpSpPr>
          <p:sp>
            <p:nvSpPr>
              <p:cNvPr id="55" name="流程图: 终止 54"/>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56" name="流程图: 终止 55"/>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57" name="流程图: 终止 56"/>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72" name="文本框 71"/>
            <p:cNvSpPr txBox="1"/>
            <p:nvPr/>
          </p:nvSpPr>
          <p:spPr>
            <a:xfrm>
              <a:off x="4872741" y="3403855"/>
              <a:ext cx="698643" cy="521970"/>
            </a:xfrm>
            <a:prstGeom prst="rect">
              <a:avLst/>
            </a:prstGeom>
            <a:noFill/>
          </p:spPr>
          <p:txBody>
            <a:bodyPr wrap="square" rtlCol="0">
              <a:spAutoFit/>
            </a:bodyPr>
            <a:lstStyle/>
            <a:p>
              <a:pPr algn="ctr"/>
              <a:r>
                <a:rPr lang="en-US" altLang="zh-CN" sz="2800" b="1" dirty="0">
                  <a:solidFill>
                    <a:srgbClr val="314865"/>
                  </a:solidFill>
                  <a:latin typeface="Arial" panose="020B0604020202020204"/>
                  <a:ea typeface="微软雅黑" panose="020B0503020204020204" charset="-122"/>
                  <a:sym typeface="Arial" panose="020B0604020202020204"/>
                </a:rPr>
                <a:t>0</a:t>
              </a:r>
              <a:r>
                <a:rPr lang="en-US" sz="2800" b="1" dirty="0">
                  <a:solidFill>
                    <a:srgbClr val="314865"/>
                  </a:solidFill>
                  <a:latin typeface="Arial" panose="020B0604020202020204"/>
                  <a:ea typeface="微软雅黑" panose="020B0503020204020204" charset="-122"/>
                  <a:sym typeface="Arial" panose="020B0604020202020204"/>
                </a:rPr>
                <a:t>4</a:t>
              </a:r>
            </a:p>
          </p:txBody>
        </p:sp>
      </p:grpSp>
      <p:grpSp>
        <p:nvGrpSpPr>
          <p:cNvPr id="18" name="组合 17"/>
          <p:cNvGrpSpPr/>
          <p:nvPr/>
        </p:nvGrpSpPr>
        <p:grpSpPr>
          <a:xfrm>
            <a:off x="4343050" y="4173185"/>
            <a:ext cx="1752950" cy="606359"/>
            <a:chOff x="4343050" y="4431630"/>
            <a:chExt cx="1752950" cy="606359"/>
          </a:xfrm>
          <a:effectLst>
            <a:outerShdw blurRad="50800" dist="50800" dir="5400000" algn="t" rotWithShape="0">
              <a:prstClr val="black">
                <a:alpha val="15000"/>
              </a:prstClr>
            </a:outerShdw>
          </a:effectLst>
        </p:grpSpPr>
        <p:grpSp>
          <p:nvGrpSpPr>
            <p:cNvPr id="58" name="组合 57"/>
            <p:cNvGrpSpPr/>
            <p:nvPr/>
          </p:nvGrpSpPr>
          <p:grpSpPr>
            <a:xfrm>
              <a:off x="4343050" y="4431630"/>
              <a:ext cx="1752950" cy="605880"/>
              <a:chOff x="4602145" y="211015"/>
              <a:chExt cx="2298560" cy="794460"/>
            </a:xfrm>
          </p:grpSpPr>
          <p:sp>
            <p:nvSpPr>
              <p:cNvPr id="59" name="流程图: 终止 58"/>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60" name="流程图: 终止 59"/>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61" name="流程图: 终止 60"/>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73" name="文本框 72"/>
            <p:cNvSpPr txBox="1"/>
            <p:nvPr/>
          </p:nvSpPr>
          <p:spPr>
            <a:xfrm>
              <a:off x="4872741" y="4516019"/>
              <a:ext cx="698643" cy="521970"/>
            </a:xfrm>
            <a:prstGeom prst="rect">
              <a:avLst/>
            </a:prstGeom>
            <a:noFill/>
          </p:spPr>
          <p:txBody>
            <a:bodyPr wrap="square" rtlCol="0">
              <a:spAutoFit/>
            </a:bodyPr>
            <a:lstStyle/>
            <a:p>
              <a:pPr algn="ctr"/>
              <a:r>
                <a:rPr lang="en-US" altLang="zh-CN" sz="2800" b="1" dirty="0">
                  <a:solidFill>
                    <a:srgbClr val="314865"/>
                  </a:solidFill>
                  <a:latin typeface="Arial" panose="020B0604020202020204"/>
                  <a:ea typeface="微软雅黑" panose="020B0503020204020204" charset="-122"/>
                  <a:sym typeface="Arial" panose="020B0604020202020204"/>
                </a:rPr>
                <a:t>0</a:t>
              </a:r>
              <a:r>
                <a:rPr lang="en-US" sz="2800" b="1" dirty="0">
                  <a:solidFill>
                    <a:srgbClr val="314865"/>
                  </a:solidFill>
                  <a:latin typeface="Arial" panose="020B0604020202020204"/>
                  <a:ea typeface="微软雅黑" panose="020B0503020204020204" charset="-122"/>
                  <a:sym typeface="Arial" panose="020B0604020202020204"/>
                </a:rPr>
                <a:t>5</a:t>
              </a:r>
            </a:p>
          </p:txBody>
        </p:sp>
      </p:grpSp>
      <p:grpSp>
        <p:nvGrpSpPr>
          <p:cNvPr id="19" name="组合 18"/>
          <p:cNvGrpSpPr/>
          <p:nvPr/>
        </p:nvGrpSpPr>
        <p:grpSpPr>
          <a:xfrm>
            <a:off x="4343050" y="5135878"/>
            <a:ext cx="1752950" cy="628193"/>
            <a:chOff x="4343050" y="5521958"/>
            <a:chExt cx="1752950" cy="628193"/>
          </a:xfrm>
          <a:effectLst>
            <a:outerShdw blurRad="50800" dist="50800" dir="5400000" algn="t" rotWithShape="0">
              <a:prstClr val="black">
                <a:alpha val="15000"/>
              </a:prstClr>
            </a:outerShdw>
          </a:effectLst>
        </p:grpSpPr>
        <p:grpSp>
          <p:nvGrpSpPr>
            <p:cNvPr id="62" name="组合 61"/>
            <p:cNvGrpSpPr/>
            <p:nvPr/>
          </p:nvGrpSpPr>
          <p:grpSpPr>
            <a:xfrm>
              <a:off x="4343050" y="5521958"/>
              <a:ext cx="1752950" cy="605880"/>
              <a:chOff x="4602145" y="211015"/>
              <a:chExt cx="2298560" cy="794460"/>
            </a:xfrm>
          </p:grpSpPr>
          <p:sp>
            <p:nvSpPr>
              <p:cNvPr id="63" name="流程图: 终止 62"/>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64" name="流程图: 终止 63"/>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65" name="流程图: 终止 64"/>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74" name="文本框 73"/>
            <p:cNvSpPr txBox="1"/>
            <p:nvPr/>
          </p:nvSpPr>
          <p:spPr>
            <a:xfrm>
              <a:off x="4872741" y="5628181"/>
              <a:ext cx="698643" cy="521970"/>
            </a:xfrm>
            <a:prstGeom prst="rect">
              <a:avLst/>
            </a:prstGeom>
            <a:noFill/>
          </p:spPr>
          <p:txBody>
            <a:bodyPr wrap="square" rtlCol="0">
              <a:spAutoFit/>
            </a:bodyPr>
            <a:lstStyle/>
            <a:p>
              <a:pPr algn="ctr"/>
              <a:r>
                <a:rPr lang="en-US" altLang="zh-CN" sz="2800" b="1" dirty="0">
                  <a:solidFill>
                    <a:srgbClr val="314865"/>
                  </a:solidFill>
                  <a:latin typeface="Arial" panose="020B0604020202020204"/>
                  <a:ea typeface="微软雅黑" panose="020B0503020204020204" charset="-122"/>
                  <a:sym typeface="Arial" panose="020B0604020202020204"/>
                </a:rPr>
                <a:t>06</a:t>
              </a:r>
              <a:endParaRPr lang="zh-CN" altLang="en-US" sz="2800" b="1" dirty="0">
                <a:solidFill>
                  <a:srgbClr val="314865"/>
                </a:solidFill>
                <a:latin typeface="Arial" panose="020B0604020202020204"/>
                <a:ea typeface="微软雅黑" panose="020B0503020204020204" charset="-122"/>
                <a:sym typeface="Arial" panose="020B0604020202020204"/>
              </a:endParaRPr>
            </a:p>
          </p:txBody>
        </p:sp>
      </p:grpSp>
      <p:grpSp>
        <p:nvGrpSpPr>
          <p:cNvPr id="4" name="组合 3"/>
          <p:cNvGrpSpPr/>
          <p:nvPr/>
        </p:nvGrpSpPr>
        <p:grpSpPr>
          <a:xfrm>
            <a:off x="4343050" y="6113008"/>
            <a:ext cx="1752950" cy="605880"/>
            <a:chOff x="4343050" y="1160643"/>
            <a:chExt cx="1752950" cy="605880"/>
          </a:xfrm>
          <a:effectLst>
            <a:outerShdw blurRad="50800" dist="50800" dir="5400000" algn="t" rotWithShape="0">
              <a:prstClr val="black">
                <a:alpha val="15000"/>
              </a:prstClr>
            </a:outerShdw>
          </a:effectLst>
        </p:grpSpPr>
        <p:grpSp>
          <p:nvGrpSpPr>
            <p:cNvPr id="5" name="组合 4"/>
            <p:cNvGrpSpPr/>
            <p:nvPr/>
          </p:nvGrpSpPr>
          <p:grpSpPr>
            <a:xfrm>
              <a:off x="4343050" y="1160643"/>
              <a:ext cx="1752950" cy="605880"/>
              <a:chOff x="4602145" y="211015"/>
              <a:chExt cx="2298560" cy="794460"/>
            </a:xfrm>
          </p:grpSpPr>
          <p:sp>
            <p:nvSpPr>
              <p:cNvPr id="6" name="流程图: 终止 5"/>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7" name="流程图: 终止 6"/>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8" name="流程图: 终止 7"/>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9" name="文本框 8"/>
            <p:cNvSpPr txBox="1"/>
            <p:nvPr/>
          </p:nvSpPr>
          <p:spPr>
            <a:xfrm>
              <a:off x="4872741" y="1179527"/>
              <a:ext cx="698643" cy="521970"/>
            </a:xfrm>
            <a:prstGeom prst="rect">
              <a:avLst/>
            </a:prstGeom>
            <a:noFill/>
          </p:spPr>
          <p:txBody>
            <a:bodyPr wrap="square" rtlCol="0">
              <a:spAutoFit/>
            </a:bodyPr>
            <a:lstStyle/>
            <a:p>
              <a:pPr algn="ctr"/>
              <a:r>
                <a:rPr lang="en-US" altLang="zh-CN" sz="2800" b="1" dirty="0">
                  <a:solidFill>
                    <a:srgbClr val="314865"/>
                  </a:solidFill>
                  <a:latin typeface="Arial" panose="020B0604020202020204"/>
                  <a:ea typeface="微软雅黑" panose="020B0503020204020204" charset="-122"/>
                  <a:sym typeface="Arial" panose="020B0604020202020204"/>
                </a:rPr>
                <a:t>07</a:t>
              </a:r>
              <a:endParaRPr lang="zh-CN" altLang="en-US" sz="2800" b="1" dirty="0">
                <a:solidFill>
                  <a:srgbClr val="314865"/>
                </a:solidFill>
                <a:latin typeface="Arial" panose="020B0604020202020204"/>
                <a:ea typeface="微软雅黑" panose="020B0503020204020204" charset="-122"/>
                <a:sym typeface="Arial" panose="020B0604020202020204"/>
              </a:endParaRPr>
            </a:p>
          </p:txBody>
        </p:sp>
      </p:grpSp>
      <p:grpSp>
        <p:nvGrpSpPr>
          <p:cNvPr id="10" name="组合 9"/>
          <p:cNvGrpSpPr/>
          <p:nvPr/>
        </p:nvGrpSpPr>
        <p:grpSpPr>
          <a:xfrm>
            <a:off x="4343050" y="1334633"/>
            <a:ext cx="1752950" cy="605880"/>
            <a:chOff x="4343050" y="1160643"/>
            <a:chExt cx="1752950" cy="605880"/>
          </a:xfrm>
          <a:effectLst>
            <a:outerShdw blurRad="50800" dist="50800" dir="5400000" algn="t" rotWithShape="0">
              <a:prstClr val="black">
                <a:alpha val="15000"/>
              </a:prstClr>
            </a:outerShdw>
          </a:effectLst>
        </p:grpSpPr>
        <p:grpSp>
          <p:nvGrpSpPr>
            <p:cNvPr id="11" name="组合 10"/>
            <p:cNvGrpSpPr/>
            <p:nvPr/>
          </p:nvGrpSpPr>
          <p:grpSpPr>
            <a:xfrm>
              <a:off x="4343050" y="1160643"/>
              <a:ext cx="1752950" cy="605880"/>
              <a:chOff x="4602145" y="211015"/>
              <a:chExt cx="2298560" cy="794460"/>
            </a:xfrm>
          </p:grpSpPr>
          <p:sp>
            <p:nvSpPr>
              <p:cNvPr id="20" name="流程图: 终止 19"/>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21" name="流程图: 终止 20"/>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25" name="流程图: 终止 24"/>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6" name="文本框 25"/>
            <p:cNvSpPr txBox="1"/>
            <p:nvPr/>
          </p:nvSpPr>
          <p:spPr>
            <a:xfrm>
              <a:off x="4872741" y="1179527"/>
              <a:ext cx="698643" cy="521970"/>
            </a:xfrm>
            <a:prstGeom prst="rect">
              <a:avLst/>
            </a:prstGeom>
            <a:noFill/>
          </p:spPr>
          <p:txBody>
            <a:bodyPr wrap="square" rtlCol="0">
              <a:spAutoFit/>
            </a:bodyPr>
            <a:lstStyle/>
            <a:p>
              <a:pPr algn="ctr"/>
              <a:r>
                <a:rPr lang="en-US" altLang="zh-CN" sz="2800" b="1" dirty="0">
                  <a:solidFill>
                    <a:srgbClr val="314865"/>
                  </a:solidFill>
                  <a:latin typeface="Arial" panose="020B0604020202020204"/>
                  <a:ea typeface="微软雅黑" panose="020B0503020204020204" charset="-122"/>
                  <a:sym typeface="Arial" panose="020B0604020202020204"/>
                </a:rPr>
                <a:t>02</a:t>
              </a:r>
              <a:endParaRPr lang="zh-CN" altLang="en-US" sz="2800" b="1" dirty="0">
                <a:solidFill>
                  <a:srgbClr val="314865"/>
                </a:solidFill>
                <a:latin typeface="Arial" panose="020B0604020202020204"/>
                <a:ea typeface="微软雅黑" panose="020B0503020204020204" charset="-122"/>
                <a:sym typeface="Arial" panose="020B0604020202020204"/>
              </a:endParaRPr>
            </a:p>
          </p:txBody>
        </p:sp>
      </p:grpSp>
      <p:sp>
        <p:nvSpPr>
          <p:cNvPr id="27" name="矩形 26"/>
          <p:cNvSpPr/>
          <p:nvPr/>
        </p:nvSpPr>
        <p:spPr>
          <a:xfrm>
            <a:off x="6600056" y="2354090"/>
            <a:ext cx="3890506" cy="460375"/>
          </a:xfrm>
          <a:prstGeom prst="rect">
            <a:avLst/>
          </a:prstGeom>
          <a:ln w="19050">
            <a:solidFill>
              <a:schemeClr val="bg1">
                <a:lumMod val="65000"/>
              </a:schemeClr>
            </a:solidFill>
            <a:prstDash val="lgDashDot"/>
          </a:ln>
        </p:spPr>
        <p:txBody>
          <a:bodyPr wrap="square">
            <a:spAutoFit/>
          </a:bodyPr>
          <a:lstStyle/>
          <a:p>
            <a:pPr algn="dist" eaLnBrk="1" hangingPunct="1">
              <a:spcBef>
                <a:spcPct val="20000"/>
              </a:spcBef>
              <a:buClr>
                <a:schemeClr val="hlink"/>
              </a:buClr>
              <a:buSzPct val="65000"/>
              <a:buFont typeface="Wingdings" panose="05000000000000000000" pitchFamily="2" charset="2"/>
              <a:buNone/>
            </a:pPr>
            <a:r>
              <a:rPr lang="zh-CN" altLang="en-US" sz="2400" b="0" dirty="0" smtClean="0">
                <a:solidFill>
                  <a:schemeClr val="tx1">
                    <a:lumMod val="65000"/>
                    <a:lumOff val="35000"/>
                  </a:schemeClr>
                </a:solidFill>
                <a:latin typeface="Arial" panose="020B0604020202020204"/>
                <a:ea typeface="微软雅黑" panose="020B0503020204020204" charset="-122"/>
                <a:sym typeface="Arial" panose="020B0604020202020204"/>
              </a:rPr>
              <a:t>数据描述</a:t>
            </a:r>
            <a:endParaRPr lang="zh-CN" altLang="en-US" sz="2400" b="0" dirty="0">
              <a:solidFill>
                <a:schemeClr val="tx1">
                  <a:lumMod val="65000"/>
                  <a:lumOff val="35000"/>
                </a:schemeClr>
              </a:solidFill>
              <a:latin typeface="Arial" panose="020B0604020202020204"/>
              <a:ea typeface="微软雅黑" panose="020B0503020204020204" charset="-122"/>
              <a:sym typeface="Arial" panose="020B0604020202020204"/>
            </a:endParaRPr>
          </a:p>
        </p:txBody>
      </p:sp>
      <p:sp>
        <p:nvSpPr>
          <p:cNvPr id="28" name="矩形 27"/>
          <p:cNvSpPr/>
          <p:nvPr/>
        </p:nvSpPr>
        <p:spPr>
          <a:xfrm>
            <a:off x="6600056" y="6112989"/>
            <a:ext cx="3890506" cy="460375"/>
          </a:xfrm>
          <a:prstGeom prst="rect">
            <a:avLst/>
          </a:prstGeom>
          <a:ln w="19050">
            <a:solidFill>
              <a:schemeClr val="bg1">
                <a:lumMod val="65000"/>
              </a:schemeClr>
            </a:solidFill>
            <a:prstDash val="lgDashDot"/>
          </a:ln>
        </p:spPr>
        <p:txBody>
          <a:bodyPr wrap="square">
            <a:spAutoFit/>
          </a:bodyPr>
          <a:lstStyle/>
          <a:p>
            <a:pPr algn="dist" eaLnBrk="1" hangingPunct="1">
              <a:spcBef>
                <a:spcPct val="20000"/>
              </a:spcBef>
              <a:buClr>
                <a:schemeClr val="hlink"/>
              </a:buClr>
              <a:buSzPct val="65000"/>
              <a:buFont typeface="Wingdings" panose="05000000000000000000" pitchFamily="2" charset="2"/>
              <a:buNone/>
            </a:pPr>
            <a:r>
              <a:rPr lang="zh-CN" altLang="en-US" sz="2400" b="0" dirty="0" smtClean="0">
                <a:solidFill>
                  <a:schemeClr val="tx1">
                    <a:lumMod val="65000"/>
                    <a:lumOff val="35000"/>
                  </a:schemeClr>
                </a:solidFill>
                <a:latin typeface="Arial" panose="020B0604020202020204"/>
                <a:ea typeface="微软雅黑" panose="020B0503020204020204" charset="-122"/>
                <a:sym typeface="Arial" panose="020B0604020202020204"/>
              </a:rPr>
              <a:t>其他需求</a:t>
            </a:r>
            <a:endParaRPr lang="zh-CN" altLang="en-US" sz="2400" b="0" dirty="0">
              <a:solidFill>
                <a:schemeClr val="tx1">
                  <a:lumMod val="65000"/>
                  <a:lumOff val="35000"/>
                </a:schemeClr>
              </a:solidFill>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2"/>
                                        </p:tgtEl>
                                        <p:attrNameLst>
                                          <p:attrName>style.visibility</p:attrName>
                                        </p:attrNameLst>
                                      </p:cBhvr>
                                      <p:to>
                                        <p:strVal val="visible"/>
                                      </p:to>
                                    </p:set>
                                    <p:anim by="(-#ppt_w*2)" calcmode="lin" valueType="num">
                                      <p:cBhvr rctx="PPT">
                                        <p:cTn id="12" dur="500" autoRev="1" fill="hold">
                                          <p:stCondLst>
                                            <p:cond delay="0"/>
                                          </p:stCondLst>
                                        </p:cTn>
                                        <p:tgtEl>
                                          <p:spTgt spid="22"/>
                                        </p:tgtEl>
                                        <p:attrNameLst>
                                          <p:attrName>ppt_w</p:attrName>
                                        </p:attrNameLst>
                                      </p:cBhvr>
                                    </p:anim>
                                    <p:anim by="(#ppt_w*0.50)" calcmode="lin" valueType="num">
                                      <p:cBhvr>
                                        <p:cTn id="13" dur="500" decel="50000" autoRev="1" fill="hold">
                                          <p:stCondLst>
                                            <p:cond delay="0"/>
                                          </p:stCondLst>
                                        </p:cTn>
                                        <p:tgtEl>
                                          <p:spTgt spid="22"/>
                                        </p:tgtEl>
                                        <p:attrNameLst>
                                          <p:attrName>ppt_x</p:attrName>
                                        </p:attrNameLst>
                                      </p:cBhvr>
                                    </p:anim>
                                    <p:anim from="(-#ppt_h/2)" to="(#ppt_y)" calcmode="lin" valueType="num">
                                      <p:cBhvr>
                                        <p:cTn id="14" dur="1000" fill="hold">
                                          <p:stCondLst>
                                            <p:cond delay="0"/>
                                          </p:stCondLst>
                                        </p:cTn>
                                        <p:tgtEl>
                                          <p:spTgt spid="22"/>
                                        </p:tgtEl>
                                        <p:attrNameLst>
                                          <p:attrName>ppt_y</p:attrName>
                                        </p:attrNameLst>
                                      </p:cBhvr>
                                    </p:anim>
                                    <p:animRot by="21600000">
                                      <p:cBhvr>
                                        <p:cTn id="15" dur="1000" fill="hold">
                                          <p:stCondLst>
                                            <p:cond delay="0"/>
                                          </p:stCondLst>
                                        </p:cTn>
                                        <p:tgtEl>
                                          <p:spTgt spid="22"/>
                                        </p:tgtEl>
                                        <p:attrNameLst>
                                          <p:attrName>r</p:attrName>
                                        </p:attrNameLst>
                                      </p:cBhvr>
                                    </p:animRot>
                                  </p:childTnLst>
                                </p:cTn>
                              </p:par>
                            </p:childTnLst>
                          </p:cTn>
                        </p:par>
                        <p:par>
                          <p:cTn id="16" fill="hold">
                            <p:stCondLst>
                              <p:cond delay="1700"/>
                            </p:stCondLst>
                            <p:childTnLst>
                              <p:par>
                                <p:cTn id="17" presetID="56" presetClass="entr" presetSubtype="0" fill="hold" grpId="0" nodeType="afterEffect">
                                  <p:stCondLst>
                                    <p:cond delay="0"/>
                                  </p:stCondLst>
                                  <p:iterate type="lt">
                                    <p:tmPct val="4286"/>
                                  </p:iterate>
                                  <p:childTnLst>
                                    <p:set>
                                      <p:cBhvr>
                                        <p:cTn id="18" dur="1" fill="hold">
                                          <p:stCondLst>
                                            <p:cond delay="0"/>
                                          </p:stCondLst>
                                        </p:cTn>
                                        <p:tgtEl>
                                          <p:spTgt spid="12"/>
                                        </p:tgtEl>
                                        <p:attrNameLst>
                                          <p:attrName>style.visibility</p:attrName>
                                        </p:attrNameLst>
                                      </p:cBhvr>
                                      <p:to>
                                        <p:strVal val="visible"/>
                                      </p:to>
                                    </p:set>
                                    <p:anim by="(-#ppt_w*2)" calcmode="lin" valueType="num">
                                      <p:cBhvr rctx="PPT">
                                        <p:cTn id="19" dur="500" autoRev="1" fill="hold">
                                          <p:stCondLst>
                                            <p:cond delay="0"/>
                                          </p:stCondLst>
                                        </p:cTn>
                                        <p:tgtEl>
                                          <p:spTgt spid="12"/>
                                        </p:tgtEl>
                                        <p:attrNameLst>
                                          <p:attrName>ppt_w</p:attrName>
                                        </p:attrNameLst>
                                      </p:cBhvr>
                                    </p:anim>
                                    <p:anim by="(#ppt_w*0.50)" calcmode="lin" valueType="num">
                                      <p:cBhvr>
                                        <p:cTn id="20" dur="500" decel="50000" autoRev="1" fill="hold">
                                          <p:stCondLst>
                                            <p:cond delay="0"/>
                                          </p:stCondLst>
                                        </p:cTn>
                                        <p:tgtEl>
                                          <p:spTgt spid="12"/>
                                        </p:tgtEl>
                                        <p:attrNameLst>
                                          <p:attrName>ppt_x</p:attrName>
                                        </p:attrNameLst>
                                      </p:cBhvr>
                                    </p:anim>
                                    <p:anim from="(-#ppt_h/2)" to="(#ppt_y)" calcmode="lin" valueType="num">
                                      <p:cBhvr>
                                        <p:cTn id="21" dur="1000" fill="hold">
                                          <p:stCondLst>
                                            <p:cond delay="0"/>
                                          </p:stCondLst>
                                        </p:cTn>
                                        <p:tgtEl>
                                          <p:spTgt spid="12"/>
                                        </p:tgtEl>
                                        <p:attrNameLst>
                                          <p:attrName>ppt_y</p:attrName>
                                        </p:attrNameLst>
                                      </p:cBhvr>
                                    </p:anim>
                                    <p:animRot by="21600000">
                                      <p:cBhvr>
                                        <p:cTn id="22" dur="1000" fill="hold">
                                          <p:stCondLst>
                                            <p:cond delay="0"/>
                                          </p:stCondLst>
                                        </p:cTn>
                                        <p:tgtEl>
                                          <p:spTgt spid="12"/>
                                        </p:tgtEl>
                                        <p:attrNameLst>
                                          <p:attrName>r</p:attrName>
                                        </p:attrNameLst>
                                      </p:cBhvr>
                                    </p:animRot>
                                  </p:childTnLst>
                                </p:cTn>
                              </p:par>
                            </p:childTnLst>
                          </p:cTn>
                        </p:par>
                        <p:par>
                          <p:cTn id="23" fill="hold">
                            <p:stCondLst>
                              <p:cond delay="3000"/>
                            </p:stCondLst>
                            <p:childTnLst>
                              <p:par>
                                <p:cTn id="24" presetID="2" presetClass="entr" presetSubtype="4"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3500"/>
                            </p:stCondLst>
                            <p:childTnLst>
                              <p:par>
                                <p:cTn id="29" presetID="2" presetClass="entr" presetSubtype="4"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par>
                          <p:cTn id="33" fill="hold">
                            <p:stCondLst>
                              <p:cond delay="4000"/>
                            </p:stCondLst>
                            <p:childTnLst>
                              <p:par>
                                <p:cTn id="34" presetID="2" presetClass="entr" presetSubtype="4"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childTnLst>
                          </p:cTn>
                        </p:par>
                        <p:par>
                          <p:cTn id="38" fill="hold">
                            <p:stCondLst>
                              <p:cond delay="4500"/>
                            </p:stCondLst>
                            <p:childTnLst>
                              <p:par>
                                <p:cTn id="39" presetID="2" presetClass="entr" presetSubtype="4"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par>
                          <p:cTn id="43" fill="hold">
                            <p:stCondLst>
                              <p:cond delay="5000"/>
                            </p:stCondLst>
                            <p:childTnLst>
                              <p:par>
                                <p:cTn id="44" presetID="2" presetClass="entr" presetSubtype="4" fill="hold" nodeType="after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ppt_x"/>
                                          </p:val>
                                        </p:tav>
                                        <p:tav tm="100000">
                                          <p:val>
                                            <p:strVal val="#ppt_x"/>
                                          </p:val>
                                        </p:tav>
                                      </p:tavLst>
                                    </p:anim>
                                    <p:anim calcmode="lin" valueType="num">
                                      <p:cBhvr additive="base">
                                        <p:cTn id="47" dur="500" fill="hold"/>
                                        <p:tgtEl>
                                          <p:spTgt spid="19"/>
                                        </p:tgtEl>
                                        <p:attrNameLst>
                                          <p:attrName>ppt_y</p:attrName>
                                        </p:attrNameLst>
                                      </p:cBhvr>
                                      <p:tavLst>
                                        <p:tav tm="0">
                                          <p:val>
                                            <p:strVal val="1+#ppt_h/2"/>
                                          </p:val>
                                        </p:tav>
                                        <p:tav tm="100000">
                                          <p:val>
                                            <p:strVal val="#ppt_y"/>
                                          </p:val>
                                        </p:tav>
                                      </p:tavLst>
                                    </p:anim>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wipe(left)">
                                      <p:cBhvr>
                                        <p:cTn id="51" dur="500"/>
                                        <p:tgtEl>
                                          <p:spTgt spid="66"/>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ipe(left)">
                                      <p:cBhvr>
                                        <p:cTn id="55" dur="500"/>
                                        <p:tgtEl>
                                          <p:spTgt spid="67"/>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68"/>
                                        </p:tgtEl>
                                        <p:attrNameLst>
                                          <p:attrName>style.visibility</p:attrName>
                                        </p:attrNameLst>
                                      </p:cBhvr>
                                      <p:to>
                                        <p:strVal val="visible"/>
                                      </p:to>
                                    </p:set>
                                    <p:animEffect transition="in" filter="wipe(left)">
                                      <p:cBhvr>
                                        <p:cTn id="59" dur="500"/>
                                        <p:tgtEl>
                                          <p:spTgt spid="68"/>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wipe(left)">
                                      <p:cBhvr>
                                        <p:cTn id="63" dur="500"/>
                                        <p:tgtEl>
                                          <p:spTgt spid="69"/>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wipe(left)">
                                      <p:cBhvr>
                                        <p:cTn id="67" dur="500"/>
                                        <p:tgtEl>
                                          <p:spTgt spid="70"/>
                                        </p:tgtEl>
                                      </p:cBhvr>
                                    </p:animEffect>
                                  </p:childTnLst>
                                </p:cTn>
                              </p:par>
                            </p:childTnLst>
                          </p:cTn>
                        </p:par>
                        <p:par>
                          <p:cTn id="68" fill="hold">
                            <p:stCondLst>
                              <p:cond delay="8000"/>
                            </p:stCondLst>
                            <p:childTnLst>
                              <p:par>
                                <p:cTn id="69" presetID="2" presetClass="entr" presetSubtype="4" fill="hold" nodeType="afterEffect">
                                  <p:stCondLst>
                                    <p:cond delay="0"/>
                                  </p:stCondLst>
                                  <p:childTnLst>
                                    <p:set>
                                      <p:cBhvr>
                                        <p:cTn id="70" dur="1" fill="hold">
                                          <p:stCondLst>
                                            <p:cond delay="0"/>
                                          </p:stCondLst>
                                        </p:cTn>
                                        <p:tgtEl>
                                          <p:spTgt spid="4"/>
                                        </p:tgtEl>
                                        <p:attrNameLst>
                                          <p:attrName>style.visibility</p:attrName>
                                        </p:attrNameLst>
                                      </p:cBhvr>
                                      <p:to>
                                        <p:strVal val="visible"/>
                                      </p:to>
                                    </p:set>
                                    <p:anim calcmode="lin" valueType="num">
                                      <p:cBhvr additive="base">
                                        <p:cTn id="71" dur="500" fill="hold"/>
                                        <p:tgtEl>
                                          <p:spTgt spid="4"/>
                                        </p:tgtEl>
                                        <p:attrNameLst>
                                          <p:attrName>ppt_x</p:attrName>
                                        </p:attrNameLst>
                                      </p:cBhvr>
                                      <p:tavLst>
                                        <p:tav tm="0">
                                          <p:val>
                                            <p:strVal val="#ppt_x"/>
                                          </p:val>
                                        </p:tav>
                                        <p:tav tm="100000">
                                          <p:val>
                                            <p:strVal val="#ppt_x"/>
                                          </p:val>
                                        </p:tav>
                                      </p:tavLst>
                                    </p:anim>
                                    <p:anim calcmode="lin" valueType="num">
                                      <p:cBhvr additive="base">
                                        <p:cTn id="72" dur="500" fill="hold"/>
                                        <p:tgtEl>
                                          <p:spTgt spid="4"/>
                                        </p:tgtEl>
                                        <p:attrNameLst>
                                          <p:attrName>ppt_y</p:attrName>
                                        </p:attrNameLst>
                                      </p:cBhvr>
                                      <p:tavLst>
                                        <p:tav tm="0">
                                          <p:val>
                                            <p:strVal val="1+#ppt_h/2"/>
                                          </p:val>
                                        </p:tav>
                                        <p:tav tm="100000">
                                          <p:val>
                                            <p:strVal val="#ppt_y"/>
                                          </p:val>
                                        </p:tav>
                                      </p:tavLst>
                                    </p:anim>
                                  </p:childTnLst>
                                </p:cTn>
                              </p:par>
                            </p:childTnLst>
                          </p:cTn>
                        </p:par>
                        <p:par>
                          <p:cTn id="73" fill="hold">
                            <p:stCondLst>
                              <p:cond delay="8500"/>
                            </p:stCondLst>
                            <p:childTnLst>
                              <p:par>
                                <p:cTn id="74" presetID="2" presetClass="entr" presetSubtype="4" fill="hold" nodeType="afterEffect">
                                  <p:stCondLst>
                                    <p:cond delay="0"/>
                                  </p:stCondLst>
                                  <p:childTnLst>
                                    <p:set>
                                      <p:cBhvr>
                                        <p:cTn id="75" dur="1" fill="hold">
                                          <p:stCondLst>
                                            <p:cond delay="0"/>
                                          </p:stCondLst>
                                        </p:cTn>
                                        <p:tgtEl>
                                          <p:spTgt spid="10"/>
                                        </p:tgtEl>
                                        <p:attrNameLst>
                                          <p:attrName>style.visibility</p:attrName>
                                        </p:attrNameLst>
                                      </p:cBhvr>
                                      <p:to>
                                        <p:strVal val="visible"/>
                                      </p:to>
                                    </p:set>
                                    <p:anim calcmode="lin" valueType="num">
                                      <p:cBhvr additive="base">
                                        <p:cTn id="76" dur="500" fill="hold"/>
                                        <p:tgtEl>
                                          <p:spTgt spid="10"/>
                                        </p:tgtEl>
                                        <p:attrNameLst>
                                          <p:attrName>ppt_x</p:attrName>
                                        </p:attrNameLst>
                                      </p:cBhvr>
                                      <p:tavLst>
                                        <p:tav tm="0">
                                          <p:val>
                                            <p:strVal val="#ppt_x"/>
                                          </p:val>
                                        </p:tav>
                                        <p:tav tm="100000">
                                          <p:val>
                                            <p:strVal val="#ppt_x"/>
                                          </p:val>
                                        </p:tav>
                                      </p:tavLst>
                                    </p:anim>
                                    <p:anim calcmode="lin" valueType="num">
                                      <p:cBhvr additive="base">
                                        <p:cTn id="77" dur="500" fill="hold"/>
                                        <p:tgtEl>
                                          <p:spTgt spid="10"/>
                                        </p:tgtEl>
                                        <p:attrNameLst>
                                          <p:attrName>ppt_y</p:attrName>
                                        </p:attrNameLst>
                                      </p:cBhvr>
                                      <p:tavLst>
                                        <p:tav tm="0">
                                          <p:val>
                                            <p:strVal val="1+#ppt_h/2"/>
                                          </p:val>
                                        </p:tav>
                                        <p:tav tm="100000">
                                          <p:val>
                                            <p:strVal val="#ppt_y"/>
                                          </p:val>
                                        </p:tav>
                                      </p:tavLst>
                                    </p:anim>
                                  </p:childTnLst>
                                </p:cTn>
                              </p:par>
                            </p:childTnLst>
                          </p:cTn>
                        </p:par>
                        <p:par>
                          <p:cTn id="78" fill="hold">
                            <p:stCondLst>
                              <p:cond delay="9000"/>
                            </p:stCondLst>
                            <p:childTnLst>
                              <p:par>
                                <p:cTn id="79" presetID="22" presetClass="entr" presetSubtype="8" fill="hold" grpId="0" nodeType="after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wipe(left)">
                                      <p:cBhvr>
                                        <p:cTn id="81" dur="500"/>
                                        <p:tgtEl>
                                          <p:spTgt spid="27"/>
                                        </p:tgtEl>
                                      </p:cBhvr>
                                    </p:animEffect>
                                  </p:childTnLst>
                                </p:cTn>
                              </p:par>
                            </p:childTnLst>
                          </p:cTn>
                        </p:par>
                        <p:par>
                          <p:cTn id="82" fill="hold">
                            <p:stCondLst>
                              <p:cond delay="9500"/>
                            </p:stCondLst>
                            <p:childTnLst>
                              <p:par>
                                <p:cTn id="83" presetID="22" presetClass="entr" presetSubtype="8" fill="hold" grpId="0" nodeType="after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wipe(left)">
                                      <p:cBhvr>
                                        <p:cTn id="8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p:bldP spid="12" grpId="0"/>
      <p:bldP spid="66" grpId="0" bldLvl="0" animBg="1"/>
      <p:bldP spid="67" grpId="0" bldLvl="0" animBg="1"/>
      <p:bldP spid="68" grpId="0" bldLvl="0" animBg="1"/>
      <p:bldP spid="69" grpId="0" bldLvl="0" animBg="1"/>
      <p:bldP spid="70" grpId="0" bldLvl="0" animBg="1"/>
      <p:bldP spid="27" grpId="0" bldLvl="0" animBg="1"/>
      <p:bldP spid="28"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
          <p:cNvSpPr/>
          <p:nvPr/>
        </p:nvSpPr>
        <p:spPr>
          <a:xfrm>
            <a:off x="1184832" y="1785398"/>
            <a:ext cx="3055428" cy="167867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1" name="Rectangle 5"/>
          <p:cNvSpPr/>
          <p:nvPr/>
        </p:nvSpPr>
        <p:spPr>
          <a:xfrm>
            <a:off x="1717837" y="1080200"/>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2" name="TextBox 6"/>
          <p:cNvSpPr txBox="1"/>
          <p:nvPr/>
        </p:nvSpPr>
        <p:spPr>
          <a:xfrm>
            <a:off x="1927531" y="1817576"/>
            <a:ext cx="2313251" cy="1198880"/>
          </a:xfrm>
          <a:prstGeom prst="rect">
            <a:avLst/>
          </a:prstGeom>
          <a:noFill/>
        </p:spPr>
        <p:txBody>
          <a:bodyPr wrap="square" rtlCol="0">
            <a:spAutoFit/>
          </a:bodyPr>
          <a:lstStyle/>
          <a:p>
            <a:pPr algn="ctr"/>
            <a:r>
              <a:rPr lang="zh-CN" altLang="en-US" sz="3600" b="1" dirty="0" smtClean="0">
                <a:solidFill>
                  <a:schemeClr val="bg1"/>
                </a:solidFill>
                <a:latin typeface="Arial" panose="020B0604020202020204"/>
                <a:ea typeface="微软雅黑" panose="020B0503020204020204" charset="-122"/>
                <a:sym typeface="Arial" panose="020B0604020202020204"/>
              </a:rPr>
              <a:t>5.3</a:t>
            </a:r>
          </a:p>
          <a:p>
            <a:pPr algn="ctr"/>
            <a:r>
              <a:rPr lang="zh-CN" altLang="en-US" sz="3600" b="1" dirty="0" smtClean="0">
                <a:solidFill>
                  <a:schemeClr val="bg1"/>
                </a:solidFill>
                <a:latin typeface="Arial" panose="020B0604020202020204"/>
                <a:ea typeface="微软雅黑" panose="020B0503020204020204" charset="-122"/>
                <a:sym typeface="Arial" panose="020B0604020202020204"/>
              </a:rPr>
              <a:t>适应性</a:t>
            </a:r>
          </a:p>
        </p:txBody>
      </p:sp>
      <p:grpSp>
        <p:nvGrpSpPr>
          <p:cNvPr id="2"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性能需求</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Rectangle 5"/>
          <p:cNvSpPr/>
          <p:nvPr/>
        </p:nvSpPr>
        <p:spPr>
          <a:xfrm>
            <a:off x="1982205" y="859376"/>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graphicFrame>
        <p:nvGraphicFramePr>
          <p:cNvPr id="4" name="表格 -1"/>
          <p:cNvGraphicFramePr/>
          <p:nvPr/>
        </p:nvGraphicFramePr>
        <p:xfrm>
          <a:off x="5073015" y="1635760"/>
          <a:ext cx="6938645" cy="5102226"/>
        </p:xfrm>
        <a:graphic>
          <a:graphicData uri="http://schemas.openxmlformats.org/drawingml/2006/table">
            <a:tbl>
              <a:tblPr firstRow="1" bandRow="1">
                <a:tableStyleId>{5940675A-B579-460E-94D1-54222C63F5DA}</a:tableStyleId>
              </a:tblPr>
              <a:tblGrid>
                <a:gridCol w="488315"/>
                <a:gridCol w="1945640"/>
                <a:gridCol w="2435225"/>
                <a:gridCol w="2069465"/>
              </a:tblGrid>
              <a:tr h="354965">
                <a:tc>
                  <a:txBody>
                    <a:bodyPr/>
                    <a:lstStyle/>
                    <a:p>
                      <a:pPr indent="0">
                        <a:buNone/>
                      </a:pPr>
                      <a:r>
                        <a:rPr lang="en-US" altLang="zh-CN" sz="1600" b="1">
                          <a:latin typeface="微软雅黑" panose="020B0503020204020204" charset="-122"/>
                          <a:ea typeface="微软雅黑" panose="020B0503020204020204" charset="-122"/>
                          <a:cs typeface="宋体" panose="02010600030101010101" pitchFamily="2" charset="-122"/>
                        </a:rPr>
                        <a:t>c</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lgn="ctr">
                        <a:buNone/>
                      </a:pPr>
                      <a:r>
                        <a:rPr lang="zh-CN" altLang="en-US" sz="1600" b="1">
                          <a:latin typeface="微软雅黑" panose="020B0503020204020204" charset="-122"/>
                          <a:ea typeface="微软雅黑" panose="020B0503020204020204" charset="-122"/>
                          <a:cs typeface="宋体" panose="02010600030101010101" pitchFamily="2" charset="-122"/>
                        </a:rPr>
                        <a:t>事件</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lgn="ctr">
                        <a:buNone/>
                      </a:pPr>
                      <a:r>
                        <a:rPr lang="zh-CN" altLang="en-US" sz="1600" b="1">
                          <a:latin typeface="微软雅黑" panose="020B0503020204020204" charset="-122"/>
                          <a:ea typeface="微软雅黑" panose="020B0503020204020204" charset="-122"/>
                          <a:cs typeface="宋体" panose="02010600030101010101" pitchFamily="2" charset="-122"/>
                        </a:rPr>
                        <a:t>系统状态</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lgn="ctr">
                        <a:buNone/>
                      </a:pPr>
                      <a:r>
                        <a:rPr lang="zh-CN" altLang="en-US" sz="1600" b="1">
                          <a:latin typeface="微软雅黑" panose="020B0503020204020204" charset="-122"/>
                          <a:ea typeface="微软雅黑" panose="020B0503020204020204" charset="-122"/>
                          <a:cs typeface="宋体" panose="02010600030101010101" pitchFamily="2" charset="-122"/>
                        </a:rPr>
                        <a:t>系统响应</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354965">
                <a:tc>
                  <a:txBody>
                    <a:bodyPr/>
                    <a:lstStyle/>
                    <a:p>
                      <a:pPr indent="0">
                        <a:buNone/>
                      </a:pPr>
                      <a:r>
                        <a:rPr lang="en-US" altLang="zh-CN" sz="1600" b="1">
                          <a:latin typeface="微软雅黑" panose="020B0503020204020204" charset="-122"/>
                          <a:ea typeface="微软雅黑" panose="020B0503020204020204" charset="-122"/>
                          <a:cs typeface="宋体" panose="02010600030101010101" pitchFamily="2" charset="-122"/>
                        </a:rPr>
                        <a:t>1</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游客访问小程序</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小程序处于低响应状态</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不允许执行浏览外的操作</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3</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用户制定目标及计划</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小程序记录信息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更新信息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4</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学生用户创建备忘录</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小程序记录信息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更新信息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5</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用户注册</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小程序调动数据库查询</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提示注册结果</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6</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用户登录</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小程序调动数据库查询</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提示注册结果</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7</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用户注销</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小程序返回低响应状态</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将用户变为游客</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8</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用户修改个人信息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小程序记录修改的信息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更新个人信息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9</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用户参与论坛</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小程序记录信息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结果返回</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10</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管理员管理用户信息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小程序记录信息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更新信息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11</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管理员管理论坛内容</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小程序记录信息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更新信息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12</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管理员管理目标信息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小程序记录信息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向用户发送结果</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13</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管理员管理小程序</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小程序记录信息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提示结果</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 </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 </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zh-CN" altLang="en-US" sz="1600" b="1">
                        <a:latin typeface="微软雅黑" panose="020B0503020204020204" charset="-122"/>
                        <a:ea typeface="微软雅黑" panose="020B0503020204020204" charset="-122"/>
                        <a:cs typeface="Times New Roman" panose="02020603050405020304" pitchFamily="18"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TextBox 12"/>
          <p:cNvSpPr txBox="1"/>
          <p:nvPr/>
        </p:nvSpPr>
        <p:spPr>
          <a:xfrm>
            <a:off x="5102860" y="556895"/>
            <a:ext cx="6908800" cy="1260475"/>
          </a:xfrm>
          <a:prstGeom prst="rect">
            <a:avLst/>
          </a:prstGeom>
          <a:noFill/>
        </p:spPr>
        <p:txBody>
          <a:bodyPr wrap="square" rtlCol="0">
            <a:spAutoFit/>
          </a:bodyPr>
          <a:lstStyle/>
          <a:p>
            <a:r>
              <a:rPr sz="2400" b="1" dirty="0" smtClean="0">
                <a:solidFill>
                  <a:srgbClr val="314865"/>
                </a:solidFill>
                <a:latin typeface="Arial" panose="020B0604020202020204"/>
                <a:sym typeface="Arial" panose="020B0604020202020204"/>
              </a:rPr>
              <a:t>【在操作方式、运行环境、与其它软件的接口以及开发计划等发生变化时，应具有的适应能力。】</a:t>
            </a:r>
          </a:p>
          <a:p>
            <a:endParaRPr lang="zh-CN" altLang="en-US" sz="2800" b="1" dirty="0" smtClean="0">
              <a:solidFill>
                <a:srgbClr val="314865"/>
              </a:solidFill>
              <a:latin typeface="Arial" panose="020B0604020202020204"/>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p:cTn id="19" dur="500" fill="hold"/>
                                        <p:tgtEl>
                                          <p:spTgt spid="82"/>
                                        </p:tgtEl>
                                        <p:attrNameLst>
                                          <p:attrName>ppt_w</p:attrName>
                                        </p:attrNameLst>
                                      </p:cBhvr>
                                      <p:tavLst>
                                        <p:tav tm="0">
                                          <p:val>
                                            <p:fltVal val="0"/>
                                          </p:val>
                                        </p:tav>
                                        <p:tav tm="100000">
                                          <p:val>
                                            <p:strVal val="#ppt_w"/>
                                          </p:val>
                                        </p:tav>
                                      </p:tavLst>
                                    </p:anim>
                                    <p:anim calcmode="lin" valueType="num">
                                      <p:cBhvr>
                                        <p:cTn id="20" dur="500" fill="hold"/>
                                        <p:tgtEl>
                                          <p:spTgt spid="82"/>
                                        </p:tgtEl>
                                        <p:attrNameLst>
                                          <p:attrName>ppt_h</p:attrName>
                                        </p:attrNameLst>
                                      </p:cBhvr>
                                      <p:tavLst>
                                        <p:tav tm="0">
                                          <p:val>
                                            <p:fltVal val="0"/>
                                          </p:val>
                                        </p:tav>
                                        <p:tav tm="100000">
                                          <p:val>
                                            <p:strVal val="#ppt_h"/>
                                          </p:val>
                                        </p:tav>
                                      </p:tavLst>
                                    </p:anim>
                                    <p:animEffect transition="in" filter="fade">
                                      <p:cBhvr>
                                        <p:cTn id="21" dur="500"/>
                                        <p:tgtEl>
                                          <p:spTgt spid="8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ldLvl="0" animBg="1"/>
      <p:bldP spid="81" grpId="0" bldLvl="0" animBg="1"/>
      <p:bldP spid="82" grpId="0"/>
      <p:bldP spid="16"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63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06</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068748" y="2643919"/>
            <a:ext cx="7587283" cy="1015365"/>
          </a:xfrm>
          <a:prstGeom prst="rect">
            <a:avLst/>
          </a:prstGeom>
        </p:spPr>
        <p:txBody>
          <a:bodyPr wrap="square" lIns="0" tIns="0" rIns="0" bIns="0">
            <a:spAutoFit/>
          </a:bodyPr>
          <a:lstStyle/>
          <a:p>
            <a:pPr algn="dist">
              <a:spcBef>
                <a:spcPct val="20000"/>
              </a:spcBef>
              <a:buClr>
                <a:schemeClr val="hlink"/>
              </a:buClr>
              <a:buSzPct val="65000"/>
            </a:pPr>
            <a:r>
              <a:rPr lang="zh-CN" altLang="en-US"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运行需求</a:t>
            </a: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bldLvl="0" animBg="1"/>
      <p:bldP spid="25" grpId="0" bldLvl="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
          <p:cNvSpPr/>
          <p:nvPr/>
        </p:nvSpPr>
        <p:spPr>
          <a:xfrm>
            <a:off x="1184832" y="1785398"/>
            <a:ext cx="3055428" cy="167867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1" name="Rectangle 5"/>
          <p:cNvSpPr/>
          <p:nvPr/>
        </p:nvSpPr>
        <p:spPr>
          <a:xfrm>
            <a:off x="1717837" y="1080200"/>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2" name="TextBox 6"/>
          <p:cNvSpPr txBox="1"/>
          <p:nvPr/>
        </p:nvSpPr>
        <p:spPr>
          <a:xfrm>
            <a:off x="1982776" y="1817576"/>
            <a:ext cx="2313251" cy="1198880"/>
          </a:xfrm>
          <a:prstGeom prst="rect">
            <a:avLst/>
          </a:prstGeom>
          <a:noFill/>
        </p:spPr>
        <p:txBody>
          <a:bodyPr wrap="square" rtlCol="0">
            <a:spAutoFit/>
          </a:bodyPr>
          <a:lstStyle/>
          <a:p>
            <a:pPr algn="ctr"/>
            <a:r>
              <a:rPr sz="3600" b="1" dirty="0" smtClean="0">
                <a:solidFill>
                  <a:schemeClr val="bg1"/>
                </a:solidFill>
                <a:latin typeface="Arial" panose="020B0604020202020204"/>
                <a:sym typeface="Arial" panose="020B0604020202020204"/>
              </a:rPr>
              <a:t>6.1</a:t>
            </a:r>
          </a:p>
          <a:p>
            <a:pPr algn="ctr"/>
            <a:r>
              <a:rPr sz="3600" b="1" dirty="0" smtClean="0">
                <a:solidFill>
                  <a:schemeClr val="bg1"/>
                </a:solidFill>
                <a:latin typeface="Arial" panose="020B0604020202020204"/>
                <a:sym typeface="Arial" panose="020B0604020202020204"/>
              </a:rPr>
              <a:t>用户界面</a:t>
            </a:r>
            <a:endParaRPr lang="zh-CN" altLang="en-US" sz="3600" b="1" dirty="0" smtClean="0">
              <a:solidFill>
                <a:schemeClr val="bg1"/>
              </a:solidFill>
              <a:latin typeface="Arial" panose="020B0604020202020204"/>
              <a:ea typeface="微软雅黑" panose="020B0503020204020204" charset="-122"/>
              <a:sym typeface="Arial" panose="020B0604020202020204"/>
            </a:endParaRPr>
          </a:p>
        </p:txBody>
      </p:sp>
      <p:sp>
        <p:nvSpPr>
          <p:cNvPr id="86" name="TextBox 12"/>
          <p:cNvSpPr txBox="1"/>
          <p:nvPr/>
        </p:nvSpPr>
        <p:spPr>
          <a:xfrm>
            <a:off x="5198110" y="2847340"/>
            <a:ext cx="6495415" cy="1383665"/>
          </a:xfrm>
          <a:prstGeom prst="rect">
            <a:avLst/>
          </a:prstGeom>
          <a:noFill/>
        </p:spPr>
        <p:txBody>
          <a:bodyPr wrap="square" rtlCol="0">
            <a:spAutoFit/>
          </a:bodyPr>
          <a:lstStyle/>
          <a:p>
            <a:r>
              <a:rPr sz="2800" b="1" dirty="0" smtClean="0">
                <a:solidFill>
                  <a:srgbClr val="314865"/>
                </a:solidFill>
                <a:latin typeface="Arial" panose="020B0604020202020204"/>
                <a:sym typeface="Arial" panose="020B0604020202020204"/>
              </a:rPr>
              <a:t>6.1用户界面</a:t>
            </a:r>
          </a:p>
          <a:p>
            <a:r>
              <a:rPr sz="2800" b="1" dirty="0" smtClean="0">
                <a:solidFill>
                  <a:srgbClr val="314865"/>
                </a:solidFill>
                <a:latin typeface="Arial" panose="020B0604020202020204"/>
                <a:sym typeface="Arial" panose="020B0604020202020204"/>
              </a:rPr>
              <a:t>【如屏幕格式、报表格式、菜单格式、输入输出时间等。】</a:t>
            </a:r>
          </a:p>
        </p:txBody>
      </p:sp>
      <p:grpSp>
        <p:nvGrpSpPr>
          <p:cNvPr id="2"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运行需求</a:t>
              </a: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Rectangle 5"/>
          <p:cNvSpPr/>
          <p:nvPr/>
        </p:nvSpPr>
        <p:spPr>
          <a:xfrm>
            <a:off x="1982205" y="859376"/>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p:cTn id="19" dur="500" fill="hold"/>
                                        <p:tgtEl>
                                          <p:spTgt spid="82"/>
                                        </p:tgtEl>
                                        <p:attrNameLst>
                                          <p:attrName>ppt_w</p:attrName>
                                        </p:attrNameLst>
                                      </p:cBhvr>
                                      <p:tavLst>
                                        <p:tav tm="0">
                                          <p:val>
                                            <p:fltVal val="0"/>
                                          </p:val>
                                        </p:tav>
                                        <p:tav tm="100000">
                                          <p:val>
                                            <p:strVal val="#ppt_w"/>
                                          </p:val>
                                        </p:tav>
                                      </p:tavLst>
                                    </p:anim>
                                    <p:anim calcmode="lin" valueType="num">
                                      <p:cBhvr>
                                        <p:cTn id="20" dur="500" fill="hold"/>
                                        <p:tgtEl>
                                          <p:spTgt spid="82"/>
                                        </p:tgtEl>
                                        <p:attrNameLst>
                                          <p:attrName>ppt_h</p:attrName>
                                        </p:attrNameLst>
                                      </p:cBhvr>
                                      <p:tavLst>
                                        <p:tav tm="0">
                                          <p:val>
                                            <p:fltVal val="0"/>
                                          </p:val>
                                        </p:tav>
                                        <p:tav tm="100000">
                                          <p:val>
                                            <p:strVal val="#ppt_h"/>
                                          </p:val>
                                        </p:tav>
                                      </p:tavLst>
                                    </p:anim>
                                    <p:animEffect transition="in" filter="fade">
                                      <p:cBhvr>
                                        <p:cTn id="21" dur="500"/>
                                        <p:tgtEl>
                                          <p:spTgt spid="8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ldLvl="0" animBg="1"/>
      <p:bldP spid="81" grpId="0" bldLvl="0" animBg="1"/>
      <p:bldP spid="82" grpId="0"/>
      <p:bldP spid="16"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214613" y="1326730"/>
            <a:ext cx="2171700" cy="3868642"/>
          </a:xfrm>
          <a:prstGeom prst="rect">
            <a:avLst/>
          </a:prstGeom>
          <a:noFill/>
          <a:ln w="9525">
            <a:noFill/>
            <a:miter lim="800000"/>
            <a:headEnd/>
            <a:tailEnd/>
          </a:ln>
        </p:spPr>
      </p:pic>
      <p:pic>
        <p:nvPicPr>
          <p:cNvPr id="5" name="图片 4"/>
          <p:cNvPicPr/>
          <p:nvPr/>
        </p:nvPicPr>
        <p:blipFill>
          <a:blip r:embed="rId3" cstate="print"/>
          <a:srcRect/>
          <a:stretch>
            <a:fillRect/>
          </a:stretch>
        </p:blipFill>
        <p:spPr bwMode="auto">
          <a:xfrm>
            <a:off x="2503348" y="1321125"/>
            <a:ext cx="2202775" cy="3879850"/>
          </a:xfrm>
          <a:prstGeom prst="rect">
            <a:avLst/>
          </a:prstGeom>
          <a:noFill/>
          <a:ln w="9525">
            <a:noFill/>
            <a:miter lim="800000"/>
            <a:headEnd/>
            <a:tailEnd/>
          </a:ln>
        </p:spPr>
      </p:pic>
      <p:pic>
        <p:nvPicPr>
          <p:cNvPr id="6" name="图片 5"/>
          <p:cNvPicPr/>
          <p:nvPr/>
        </p:nvPicPr>
        <p:blipFill>
          <a:blip r:embed="rId4" cstate="print"/>
          <a:srcRect/>
          <a:stretch>
            <a:fillRect/>
          </a:stretch>
        </p:blipFill>
        <p:spPr bwMode="auto">
          <a:xfrm>
            <a:off x="4904669" y="1299483"/>
            <a:ext cx="2270711" cy="3867150"/>
          </a:xfrm>
          <a:prstGeom prst="rect">
            <a:avLst/>
          </a:prstGeom>
          <a:noFill/>
          <a:ln w="9525">
            <a:noFill/>
            <a:miter lim="800000"/>
            <a:headEnd/>
            <a:tailEnd/>
          </a:ln>
        </p:spPr>
      </p:pic>
      <p:pic>
        <p:nvPicPr>
          <p:cNvPr id="7" name="图片 6"/>
          <p:cNvPicPr/>
          <p:nvPr/>
        </p:nvPicPr>
        <p:blipFill>
          <a:blip r:embed="rId5" cstate="print"/>
          <a:srcRect/>
          <a:stretch>
            <a:fillRect/>
          </a:stretch>
        </p:blipFill>
        <p:spPr bwMode="auto">
          <a:xfrm>
            <a:off x="7448479" y="1350330"/>
            <a:ext cx="2333592" cy="3896083"/>
          </a:xfrm>
          <a:prstGeom prst="rect">
            <a:avLst/>
          </a:prstGeom>
          <a:noFill/>
          <a:ln w="9525">
            <a:noFill/>
            <a:miter lim="800000"/>
            <a:headEnd/>
            <a:tailEnd/>
          </a:ln>
        </p:spPr>
      </p:pic>
      <p:pic>
        <p:nvPicPr>
          <p:cNvPr id="8" name="图片 7"/>
          <p:cNvPicPr/>
          <p:nvPr/>
        </p:nvPicPr>
        <p:blipFill>
          <a:blip r:embed="rId6" cstate="print"/>
          <a:srcRect/>
          <a:stretch>
            <a:fillRect/>
          </a:stretch>
        </p:blipFill>
        <p:spPr bwMode="auto">
          <a:xfrm>
            <a:off x="9955124" y="1362272"/>
            <a:ext cx="1988068" cy="3834882"/>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6"/>
          <p:cNvSpPr txBox="1"/>
          <p:nvPr/>
        </p:nvSpPr>
        <p:spPr>
          <a:xfrm>
            <a:off x="2034211" y="1992201"/>
            <a:ext cx="2313251" cy="646331"/>
          </a:xfrm>
          <a:prstGeom prst="rect">
            <a:avLst/>
          </a:prstGeom>
          <a:noFill/>
        </p:spPr>
        <p:txBody>
          <a:bodyPr wrap="square" rtlCol="0">
            <a:spAutoFit/>
          </a:bodyPr>
          <a:lstStyle/>
          <a:p>
            <a:pPr algn="ctr"/>
            <a:r>
              <a:rPr lang="zh-CN" altLang="en-US" sz="3600" b="1" dirty="0" smtClean="0">
                <a:solidFill>
                  <a:schemeClr val="bg1"/>
                </a:solidFill>
                <a:latin typeface="Arial" panose="020B0604020202020204"/>
                <a:ea typeface="微软雅黑" panose="020B0503020204020204" charset="-122"/>
                <a:sym typeface="Arial" panose="020B0604020202020204"/>
              </a:rPr>
              <a:t>能力需求</a:t>
            </a:r>
            <a:endParaRPr lang="zh-CN" altLang="en-US" sz="3600" b="1" dirty="0">
              <a:solidFill>
                <a:schemeClr val="bg1"/>
              </a:solidFill>
              <a:latin typeface="Arial" panose="020B0604020202020204"/>
              <a:ea typeface="微软雅黑" panose="020B0503020204020204" charset="-122"/>
              <a:sym typeface="Arial" panose="020B0604020202020204"/>
            </a:endParaRPr>
          </a:p>
        </p:txBody>
      </p:sp>
      <p:sp>
        <p:nvSpPr>
          <p:cNvPr id="86" name="TextBox 12"/>
          <p:cNvSpPr txBox="1"/>
          <p:nvPr/>
        </p:nvSpPr>
        <p:spPr>
          <a:xfrm>
            <a:off x="425450" y="782320"/>
            <a:ext cx="10676255" cy="4276725"/>
          </a:xfrm>
          <a:prstGeom prst="rect">
            <a:avLst/>
          </a:prstGeom>
          <a:noFill/>
        </p:spPr>
        <p:txBody>
          <a:bodyPr wrap="square" rtlCol="0">
            <a:spAutoFit/>
          </a:bodyPr>
          <a:lstStyle/>
          <a:p>
            <a:r>
              <a:rPr sz="2800" b="1" dirty="0" smtClean="0">
                <a:solidFill>
                  <a:srgbClr val="314865"/>
                </a:solidFill>
                <a:latin typeface="Arial" panose="020B0604020202020204"/>
                <a:sym typeface="Arial" panose="020B0604020202020204"/>
              </a:rPr>
              <a:t>6.2硬件接口</a:t>
            </a:r>
          </a:p>
          <a:p>
            <a:r>
              <a:rPr sz="2000" b="1" dirty="0" smtClean="0">
                <a:solidFill>
                  <a:srgbClr val="314865"/>
                </a:solidFill>
                <a:latin typeface="Arial" panose="020B0604020202020204"/>
                <a:sym typeface="Arial" panose="020B0604020202020204"/>
              </a:rPr>
              <a:t>        服务器建议选用Intel CPU，选择Windows开发平台，提供对外服务器所要求的相应的安全保障</a:t>
            </a:r>
            <a:r>
              <a:rPr sz="2800" b="1" dirty="0" smtClean="0">
                <a:solidFill>
                  <a:srgbClr val="314865"/>
                </a:solidFill>
                <a:latin typeface="Arial" panose="020B0604020202020204"/>
                <a:sym typeface="Arial" panose="020B0604020202020204"/>
              </a:rPr>
              <a:t>。</a:t>
            </a:r>
          </a:p>
          <a:p>
            <a:r>
              <a:rPr sz="2800" b="1" dirty="0" smtClean="0">
                <a:solidFill>
                  <a:srgbClr val="314865"/>
                </a:solidFill>
                <a:latin typeface="Arial" panose="020B0604020202020204"/>
                <a:sym typeface="Arial" panose="020B0604020202020204"/>
              </a:rPr>
              <a:t>服务器：</a:t>
            </a:r>
          </a:p>
          <a:p>
            <a:endParaRPr lang="zh-CN" altLang="en-US" sz="2800" b="1" dirty="0" smtClean="0">
              <a:solidFill>
                <a:srgbClr val="314865"/>
              </a:solidFill>
              <a:latin typeface="Arial" panose="020B0604020202020204"/>
              <a:sym typeface="Arial" panose="020B0604020202020204"/>
            </a:endParaRPr>
          </a:p>
          <a:p>
            <a:r>
              <a:rPr lang="zh-CN" altLang="en-US" sz="2800" b="1" dirty="0" smtClean="0">
                <a:solidFill>
                  <a:srgbClr val="314865"/>
                </a:solidFill>
                <a:latin typeface="Arial" panose="020B0604020202020204"/>
                <a:sym typeface="Arial" panose="020B0604020202020204"/>
              </a:rPr>
              <a:t>	</a:t>
            </a:r>
          </a:p>
          <a:p>
            <a:endParaRPr lang="zh-CN" altLang="en-US" sz="2800" b="1" dirty="0" smtClean="0">
              <a:solidFill>
                <a:srgbClr val="314865"/>
              </a:solidFill>
              <a:latin typeface="Arial" panose="020B0604020202020204"/>
              <a:sym typeface="Arial" panose="020B0604020202020204"/>
            </a:endParaRPr>
          </a:p>
          <a:p>
            <a:endParaRPr lang="zh-CN" altLang="en-US" sz="2800" b="1" dirty="0" smtClean="0">
              <a:solidFill>
                <a:srgbClr val="314865"/>
              </a:solidFill>
              <a:latin typeface="Arial" panose="020B0604020202020204"/>
              <a:sym typeface="Arial" panose="020B0604020202020204"/>
            </a:endParaRPr>
          </a:p>
          <a:p>
            <a:endParaRPr lang="zh-CN" altLang="en-US" sz="2800" b="1" dirty="0" smtClean="0">
              <a:solidFill>
                <a:srgbClr val="314865"/>
              </a:solidFill>
              <a:latin typeface="Arial" panose="020B0604020202020204"/>
              <a:sym typeface="Arial" panose="020B0604020202020204"/>
            </a:endParaRPr>
          </a:p>
          <a:p>
            <a:r>
              <a:rPr lang="zh-CN" altLang="en-US" sz="2800" b="1" dirty="0" smtClean="0">
                <a:solidFill>
                  <a:srgbClr val="314865"/>
                </a:solidFill>
                <a:latin typeface="Arial" panose="020B0604020202020204"/>
                <a:sym typeface="Arial" panose="020B0604020202020204"/>
              </a:rPr>
              <a:t>客户端：</a:t>
            </a:r>
          </a:p>
        </p:txBody>
      </p:sp>
      <p:grpSp>
        <p:nvGrpSpPr>
          <p:cNvPr id="2"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运行需求</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graphicFrame>
        <p:nvGraphicFramePr>
          <p:cNvPr id="4" name="表格 -1"/>
          <p:cNvGraphicFramePr/>
          <p:nvPr/>
        </p:nvGraphicFramePr>
        <p:xfrm>
          <a:off x="734060" y="2635250"/>
          <a:ext cx="10570845" cy="1628775"/>
        </p:xfrm>
        <a:graphic>
          <a:graphicData uri="http://schemas.openxmlformats.org/drawingml/2006/table">
            <a:tbl>
              <a:tblPr firstRow="1" bandRow="1">
                <a:tableStyleId>{5940675A-B579-460E-94D1-54222C63F5DA}</a:tableStyleId>
              </a:tblPr>
              <a:tblGrid>
                <a:gridCol w="5283200"/>
                <a:gridCol w="5287645"/>
              </a:tblGrid>
              <a:tr h="3257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项目</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EBEBE"/>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接口信息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EBEBE"/>
                    </a:solidFill>
                  </a:tcPr>
                </a:tc>
              </a:tr>
              <a:tr h="3257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主频</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HP Z800</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7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磁盘</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SCSI</a:t>
                      </a:r>
                      <a:r>
                        <a:rPr lang="zh-CN" altLang="en-US" sz="2000" b="1">
                          <a:latin typeface="微软雅黑" panose="020B0503020204020204" charset="-122"/>
                          <a:ea typeface="微软雅黑" panose="020B0503020204020204" charset="-122"/>
                          <a:cs typeface="宋体" panose="02010600030101010101" pitchFamily="2" charset="-122"/>
                        </a:rPr>
                        <a:t>接口、转速</a:t>
                      </a:r>
                      <a:r>
                        <a:rPr lang="en-US" altLang="zh-CN" sz="2000" b="1">
                          <a:latin typeface="微软雅黑" panose="020B0503020204020204" charset="-122"/>
                          <a:ea typeface="微软雅黑" panose="020B0503020204020204" charset="-122"/>
                          <a:cs typeface="宋体" panose="02010600030101010101" pitchFamily="2" charset="-122"/>
                        </a:rPr>
                        <a:t>10000</a:t>
                      </a:r>
                      <a:r>
                        <a:rPr lang="zh-CN" altLang="en-US" sz="2000" b="1">
                          <a:latin typeface="微软雅黑" panose="020B0503020204020204" charset="-122"/>
                          <a:ea typeface="微软雅黑" panose="020B0503020204020204" charset="-122"/>
                          <a:cs typeface="宋体" panose="02010600030101010101" pitchFamily="2" charset="-122"/>
                        </a:rPr>
                        <a:t>转</a:t>
                      </a:r>
                      <a:r>
                        <a:rPr lang="en-US" altLang="zh-CN" sz="2000" b="1">
                          <a:latin typeface="微软雅黑" panose="020B0503020204020204" charset="-122"/>
                          <a:ea typeface="微软雅黑" panose="020B0503020204020204" charset="-122"/>
                          <a:cs typeface="宋体" panose="02010600030101010101" pitchFamily="2" charset="-122"/>
                        </a:rPr>
                        <a:t>/</a:t>
                      </a:r>
                      <a:r>
                        <a:rPr lang="zh-CN" altLang="en-US" sz="2000" b="1">
                          <a:latin typeface="微软雅黑" panose="020B0503020204020204" charset="-122"/>
                          <a:ea typeface="微软雅黑" panose="020B0503020204020204" charset="-122"/>
                          <a:cs typeface="宋体" panose="02010600030101010101" pitchFamily="2" charset="-122"/>
                        </a:rPr>
                        <a:t>秒以上</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7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网卡</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浙江大学城市学院校园网、</a:t>
                      </a:r>
                      <a:r>
                        <a:rPr lang="en-US" altLang="zh-CN" sz="2000" b="1">
                          <a:latin typeface="微软雅黑" panose="020B0503020204020204" charset="-122"/>
                          <a:ea typeface="微软雅黑" panose="020B0503020204020204" charset="-122"/>
                          <a:cs typeface="宋体" panose="02010600030101010101" pitchFamily="2" charset="-122"/>
                        </a:rPr>
                        <a:t>100M</a:t>
                      </a:r>
                      <a:endParaRPr lang="zh-CN" altLang="en-US" sz="2000" b="1">
                        <a:latin typeface="微软雅黑" panose="020B0503020204020204" charset="-122"/>
                        <a:ea typeface="微软雅黑" panose="020B0503020204020204"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7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备份</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数据备份使用</a:t>
                      </a:r>
                      <a:r>
                        <a:rPr lang="en-US" altLang="zh-CN" sz="2000" b="1">
                          <a:latin typeface="微软雅黑" panose="020B0503020204020204" charset="-122"/>
                          <a:ea typeface="微软雅黑" panose="020B0503020204020204" charset="-122"/>
                          <a:cs typeface="宋体" panose="02010600030101010101" pitchFamily="2" charset="-122"/>
                        </a:rPr>
                        <a:t>RAID5</a:t>
                      </a:r>
                      <a:endParaRPr lang="zh-CN" altLang="en-US" sz="2000" b="1">
                        <a:latin typeface="微软雅黑" panose="020B0503020204020204" charset="-122"/>
                        <a:ea typeface="微软雅黑" panose="020B0503020204020204"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3" name="表格 2"/>
          <p:cNvGraphicFramePr/>
          <p:nvPr/>
        </p:nvGraphicFramePr>
        <p:xfrm>
          <a:off x="734060" y="5059045"/>
          <a:ext cx="10570845" cy="1506220"/>
        </p:xfrm>
        <a:graphic>
          <a:graphicData uri="http://schemas.openxmlformats.org/drawingml/2006/table">
            <a:tbl>
              <a:tblPr firstRow="1" bandRow="1">
                <a:tableStyleId>{5940675A-B579-460E-94D1-54222C63F5DA}</a:tableStyleId>
              </a:tblPr>
              <a:tblGrid>
                <a:gridCol w="5283835"/>
                <a:gridCol w="5287010"/>
              </a:tblGrid>
              <a:tr h="3765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项目</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EBEBE"/>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接口信息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EBEBE"/>
                    </a:solidFill>
                  </a:tcPr>
                </a:tc>
              </a:tr>
              <a:tr h="3765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主频</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主流配置即可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65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显卡</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分辨率</a:t>
                      </a:r>
                      <a:r>
                        <a:rPr lang="en-US" altLang="zh-CN" sz="2000" b="1">
                          <a:latin typeface="微软雅黑" panose="020B0503020204020204" charset="-122"/>
                          <a:ea typeface="微软雅黑" panose="020B0503020204020204" charset="-122"/>
                          <a:cs typeface="宋体" panose="02010600030101010101" pitchFamily="2" charset="-122"/>
                        </a:rPr>
                        <a:t>1024*768</a:t>
                      </a:r>
                      <a:r>
                        <a:rPr lang="zh-CN" altLang="en-US" sz="2000" b="1">
                          <a:latin typeface="微软雅黑" panose="020B0503020204020204" charset="-122"/>
                          <a:ea typeface="微软雅黑" panose="020B0503020204020204" charset="-122"/>
                          <a:cs typeface="宋体" panose="02010600030101010101" pitchFamily="2" charset="-122"/>
                        </a:rPr>
                        <a:t>以上</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65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网卡</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浙江大学城市学院校园网、</a:t>
                      </a:r>
                      <a:r>
                        <a:rPr lang="en-US" altLang="zh-CN" sz="2000" b="1">
                          <a:latin typeface="微软雅黑" panose="020B0503020204020204" charset="-122"/>
                          <a:ea typeface="微软雅黑" panose="020B0503020204020204" charset="-122"/>
                          <a:cs typeface="宋体" panose="02010600030101010101" pitchFamily="2" charset="-122"/>
                        </a:rPr>
                        <a:t>10M</a:t>
                      </a:r>
                      <a:r>
                        <a:rPr lang="zh-CN" altLang="en-US" sz="2000" b="1">
                          <a:latin typeface="微软雅黑" panose="020B0503020204020204" charset="-122"/>
                          <a:ea typeface="微软雅黑" panose="020B0503020204020204" charset="-122"/>
                          <a:cs typeface="宋体" panose="02010600030101010101" pitchFamily="2" charset="-122"/>
                        </a:rPr>
                        <a:t>以上</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6"/>
          <p:cNvSpPr txBox="1"/>
          <p:nvPr/>
        </p:nvSpPr>
        <p:spPr>
          <a:xfrm>
            <a:off x="2034211" y="1992201"/>
            <a:ext cx="2313251" cy="646331"/>
          </a:xfrm>
          <a:prstGeom prst="rect">
            <a:avLst/>
          </a:prstGeom>
          <a:noFill/>
        </p:spPr>
        <p:txBody>
          <a:bodyPr wrap="square" rtlCol="0">
            <a:spAutoFit/>
          </a:bodyPr>
          <a:lstStyle/>
          <a:p>
            <a:pPr algn="ctr"/>
            <a:r>
              <a:rPr lang="zh-CN" altLang="en-US" sz="3600" b="1" dirty="0" smtClean="0">
                <a:solidFill>
                  <a:schemeClr val="bg1"/>
                </a:solidFill>
                <a:latin typeface="Arial" panose="020B0604020202020204"/>
                <a:ea typeface="微软雅黑" panose="020B0503020204020204" charset="-122"/>
                <a:sym typeface="Arial" panose="020B0604020202020204"/>
              </a:rPr>
              <a:t>能力需求</a:t>
            </a:r>
            <a:endParaRPr lang="zh-CN" altLang="en-US" sz="3600" b="1" dirty="0">
              <a:solidFill>
                <a:schemeClr val="bg1"/>
              </a:solidFill>
              <a:latin typeface="Arial" panose="020B0604020202020204"/>
              <a:ea typeface="微软雅黑" panose="020B0503020204020204" charset="-122"/>
              <a:sym typeface="Arial" panose="020B0604020202020204"/>
            </a:endParaRPr>
          </a:p>
        </p:txBody>
      </p:sp>
      <p:sp>
        <p:nvSpPr>
          <p:cNvPr id="86" name="TextBox 12"/>
          <p:cNvSpPr txBox="1"/>
          <p:nvPr/>
        </p:nvSpPr>
        <p:spPr>
          <a:xfrm>
            <a:off x="425450" y="789940"/>
            <a:ext cx="10676255" cy="3969385"/>
          </a:xfrm>
          <a:prstGeom prst="rect">
            <a:avLst/>
          </a:prstGeom>
          <a:noFill/>
        </p:spPr>
        <p:txBody>
          <a:bodyPr wrap="square" rtlCol="0">
            <a:spAutoFit/>
          </a:bodyPr>
          <a:lstStyle/>
          <a:p>
            <a:r>
              <a:rPr sz="2800" b="1" dirty="0" smtClean="0">
                <a:solidFill>
                  <a:srgbClr val="314865"/>
                </a:solidFill>
                <a:latin typeface="微软雅黑" panose="020B0503020204020204" charset="-122"/>
                <a:ea typeface="微软雅黑" panose="020B0503020204020204" charset="-122"/>
                <a:sym typeface="Arial" panose="020B0604020202020204"/>
              </a:rPr>
              <a:t>6.3软件接口</a:t>
            </a:r>
          </a:p>
          <a:p>
            <a:endParaRPr sz="2800" b="1" dirty="0" smtClean="0">
              <a:solidFill>
                <a:srgbClr val="314865"/>
              </a:solidFill>
              <a:latin typeface="Arial" panose="020B0604020202020204"/>
              <a:sym typeface="Arial" panose="020B0604020202020204"/>
            </a:endParaRPr>
          </a:p>
          <a:p>
            <a:r>
              <a:rPr sz="2800" b="1" dirty="0" smtClean="0">
                <a:solidFill>
                  <a:srgbClr val="314865"/>
                </a:solidFill>
                <a:latin typeface="Arial" panose="020B0604020202020204"/>
                <a:sym typeface="Arial" panose="020B0604020202020204"/>
              </a:rPr>
              <a:t>服务器：</a:t>
            </a:r>
          </a:p>
          <a:p>
            <a:endParaRPr lang="zh-CN" altLang="en-US" sz="2800" b="1" dirty="0" smtClean="0">
              <a:solidFill>
                <a:srgbClr val="314865"/>
              </a:solidFill>
              <a:latin typeface="Arial" panose="020B0604020202020204"/>
              <a:sym typeface="Arial" panose="020B0604020202020204"/>
            </a:endParaRPr>
          </a:p>
          <a:p>
            <a:r>
              <a:rPr lang="zh-CN" altLang="en-US" sz="2800" b="1" dirty="0" smtClean="0">
                <a:solidFill>
                  <a:srgbClr val="314865"/>
                </a:solidFill>
                <a:latin typeface="Arial" panose="020B0604020202020204"/>
                <a:sym typeface="Arial" panose="020B0604020202020204"/>
              </a:rPr>
              <a:t>	</a:t>
            </a:r>
          </a:p>
          <a:p>
            <a:endParaRPr lang="zh-CN" altLang="en-US" sz="2800" b="1" dirty="0" smtClean="0">
              <a:solidFill>
                <a:srgbClr val="314865"/>
              </a:solidFill>
              <a:latin typeface="Arial" panose="020B0604020202020204"/>
              <a:sym typeface="Arial" panose="020B0604020202020204"/>
            </a:endParaRPr>
          </a:p>
          <a:p>
            <a:endParaRPr lang="zh-CN" altLang="en-US" sz="2800" b="1" dirty="0" smtClean="0">
              <a:solidFill>
                <a:srgbClr val="314865"/>
              </a:solidFill>
              <a:latin typeface="Arial" panose="020B0604020202020204"/>
              <a:sym typeface="Arial" panose="020B0604020202020204"/>
            </a:endParaRPr>
          </a:p>
          <a:p>
            <a:endParaRPr lang="zh-CN" altLang="en-US" sz="2800" b="1" dirty="0" smtClean="0">
              <a:solidFill>
                <a:srgbClr val="314865"/>
              </a:solidFill>
              <a:latin typeface="Arial" panose="020B0604020202020204"/>
              <a:sym typeface="Arial" panose="020B0604020202020204"/>
            </a:endParaRPr>
          </a:p>
          <a:p>
            <a:r>
              <a:rPr lang="zh-CN" altLang="en-US" sz="2800" b="1" dirty="0" smtClean="0">
                <a:solidFill>
                  <a:srgbClr val="314865"/>
                </a:solidFill>
                <a:latin typeface="Arial" panose="020B0604020202020204"/>
                <a:sym typeface="Arial" panose="020B0604020202020204"/>
              </a:rPr>
              <a:t>客户端：</a:t>
            </a:r>
          </a:p>
        </p:txBody>
      </p:sp>
      <p:grpSp>
        <p:nvGrpSpPr>
          <p:cNvPr id="2"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运行需求</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graphicFrame>
        <p:nvGraphicFramePr>
          <p:cNvPr id="4" name="表格 3"/>
          <p:cNvGraphicFramePr/>
          <p:nvPr/>
        </p:nvGraphicFramePr>
        <p:xfrm>
          <a:off x="886460" y="2260600"/>
          <a:ext cx="10675620" cy="1790700"/>
        </p:xfrm>
        <a:graphic>
          <a:graphicData uri="http://schemas.openxmlformats.org/drawingml/2006/table">
            <a:tbl>
              <a:tblPr firstRow="1" bandRow="1">
                <a:tableStyleId>{5940675A-B579-460E-94D1-54222C63F5DA}</a:tableStyleId>
              </a:tblPr>
              <a:tblGrid>
                <a:gridCol w="5335270"/>
                <a:gridCol w="5340350"/>
              </a:tblGrid>
              <a:tr h="447675">
                <a:tc>
                  <a:txBody>
                    <a:bodyPr/>
                    <a:lstStyle/>
                    <a:p>
                      <a:pPr indent="0">
                        <a:buNone/>
                      </a:pPr>
                      <a:r>
                        <a:rPr lang="zh-CN" altLang="en-US" sz="2000" b="0">
                          <a:latin typeface="微软雅黑" panose="020B0503020204020204" charset="-122"/>
                          <a:ea typeface="微软雅黑" panose="020B0503020204020204" charset="-122"/>
                          <a:cs typeface="宋体" panose="02010600030101010101" pitchFamily="2" charset="-122"/>
                        </a:rPr>
                        <a:t>项目</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EBEBE"/>
                    </a:solidFill>
                  </a:tcPr>
                </a:tc>
                <a:tc>
                  <a:txBody>
                    <a:bodyPr/>
                    <a:lstStyle/>
                    <a:p>
                      <a:pPr indent="0">
                        <a:buNone/>
                      </a:pPr>
                      <a:r>
                        <a:rPr lang="zh-CN" altLang="en-US" sz="2000" b="0">
                          <a:latin typeface="微软雅黑" panose="020B0503020204020204" charset="-122"/>
                          <a:ea typeface="微软雅黑" panose="020B0503020204020204" charset="-122"/>
                          <a:cs typeface="宋体" panose="02010600030101010101" pitchFamily="2" charset="-122"/>
                        </a:rPr>
                        <a:t>接口信息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EBEBE"/>
                    </a:solidFill>
                  </a:tcPr>
                </a:tc>
              </a:tr>
              <a:tr h="447675">
                <a:tc>
                  <a:txBody>
                    <a:bodyPr/>
                    <a:lstStyle/>
                    <a:p>
                      <a:pPr indent="0">
                        <a:buNone/>
                      </a:pPr>
                      <a:r>
                        <a:rPr lang="zh-CN" altLang="en-US" sz="2000" b="0">
                          <a:latin typeface="微软雅黑" panose="020B0503020204020204" charset="-122"/>
                          <a:ea typeface="微软雅黑" panose="020B0503020204020204" charset="-122"/>
                          <a:cs typeface="宋体" panose="02010600030101010101" pitchFamily="2" charset="-122"/>
                        </a:rPr>
                        <a:t>操作系统</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0">
                          <a:latin typeface="微软雅黑" panose="020B0503020204020204" charset="-122"/>
                          <a:ea typeface="微软雅黑" panose="020B0503020204020204" charset="-122"/>
                          <a:cs typeface="宋体" panose="02010600030101010101" pitchFamily="2" charset="-122"/>
                        </a:rPr>
                        <a:t>Linux</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7675">
                <a:tc>
                  <a:txBody>
                    <a:bodyPr/>
                    <a:lstStyle/>
                    <a:p>
                      <a:pPr indent="0">
                        <a:buNone/>
                      </a:pPr>
                      <a:r>
                        <a:rPr lang="zh-CN" altLang="en-US" sz="2000" b="0">
                          <a:latin typeface="微软雅黑" panose="020B0503020204020204" charset="-122"/>
                          <a:ea typeface="微软雅黑" panose="020B0503020204020204" charset="-122"/>
                          <a:cs typeface="宋体" panose="02010600030101010101" pitchFamily="2" charset="-122"/>
                        </a:rPr>
                        <a:t>服务器软件</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0">
                          <a:latin typeface="微软雅黑" panose="020B0503020204020204" charset="-122"/>
                          <a:ea typeface="微软雅黑" panose="020B0503020204020204" charset="-122"/>
                          <a:cs typeface="宋体" panose="02010600030101010101" pitchFamily="2" charset="-122"/>
                        </a:rPr>
                        <a:t>Apache5.5</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7675">
                <a:tc>
                  <a:txBody>
                    <a:bodyPr/>
                    <a:lstStyle/>
                    <a:p>
                      <a:pPr indent="0">
                        <a:buNone/>
                      </a:pPr>
                      <a:r>
                        <a:rPr lang="zh-CN" altLang="en-US" sz="2000" b="0">
                          <a:latin typeface="微软雅黑" panose="020B0503020204020204" charset="-122"/>
                          <a:ea typeface="微软雅黑" panose="020B0503020204020204" charset="-122"/>
                          <a:cs typeface="宋体" panose="02010600030101010101" pitchFamily="2" charset="-122"/>
                        </a:rPr>
                        <a:t>数据库</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0">
                          <a:latin typeface="微软雅黑" panose="020B0503020204020204" charset="-122"/>
                          <a:ea typeface="微软雅黑" panose="020B0503020204020204" charset="-122"/>
                          <a:cs typeface="宋体" panose="02010600030101010101" pitchFamily="2" charset="-122"/>
                        </a:rPr>
                        <a:t>Mysql5.5</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5" name="表格 4"/>
          <p:cNvGraphicFramePr/>
          <p:nvPr/>
        </p:nvGraphicFramePr>
        <p:xfrm>
          <a:off x="886460" y="4888230"/>
          <a:ext cx="10676255" cy="1499235"/>
        </p:xfrm>
        <a:graphic>
          <a:graphicData uri="http://schemas.openxmlformats.org/drawingml/2006/table">
            <a:tbl>
              <a:tblPr firstRow="1" bandRow="1">
                <a:tableStyleId>{5940675A-B579-460E-94D1-54222C63F5DA}</a:tableStyleId>
              </a:tblPr>
              <a:tblGrid>
                <a:gridCol w="5336540"/>
                <a:gridCol w="5339715"/>
              </a:tblGrid>
              <a:tr h="49974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项目</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EBEBE"/>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接口信息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EBEBE"/>
                    </a:solidFill>
                  </a:tcPr>
                </a:tc>
              </a:tr>
              <a:tr h="49974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操作系统</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Windows XP/7/8/10</a:t>
                      </a:r>
                      <a:r>
                        <a:rPr lang="zh-CN" altLang="en-US" sz="2000" b="1">
                          <a:latin typeface="微软雅黑" panose="020B0503020204020204" charset="-122"/>
                          <a:ea typeface="微软雅黑" panose="020B0503020204020204" charset="-122"/>
                          <a:cs typeface="宋体" panose="02010600030101010101" pitchFamily="2" charset="-122"/>
                        </a:rPr>
                        <a:t>、</a:t>
                      </a:r>
                      <a:r>
                        <a:rPr lang="en-US" altLang="zh-CN" sz="2000" b="1">
                          <a:latin typeface="微软雅黑" panose="020B0503020204020204" charset="-122"/>
                          <a:ea typeface="微软雅黑" panose="020B0503020204020204" charset="-122"/>
                          <a:cs typeface="宋体" panose="02010600030101010101" pitchFamily="2" charset="-122"/>
                        </a:rPr>
                        <a:t>Linux</a:t>
                      </a:r>
                      <a:r>
                        <a:rPr lang="zh-CN" altLang="en-US" sz="2000" b="1">
                          <a:latin typeface="微软雅黑" panose="020B0503020204020204" charset="-122"/>
                          <a:ea typeface="微软雅黑" panose="020B0503020204020204" charset="-122"/>
                          <a:cs typeface="宋体" panose="02010600030101010101" pitchFamily="2" charset="-122"/>
                        </a:rPr>
                        <a:t>、</a:t>
                      </a:r>
                      <a:r>
                        <a:rPr lang="en-US" altLang="zh-CN" sz="2000" b="1">
                          <a:latin typeface="微软雅黑" panose="020B0503020204020204" charset="-122"/>
                          <a:ea typeface="微软雅黑" panose="020B0503020204020204" charset="-122"/>
                          <a:cs typeface="宋体" panose="02010600030101010101" pitchFamily="2" charset="-122"/>
                        </a:rPr>
                        <a:t>Mac OS</a:t>
                      </a:r>
                      <a:r>
                        <a:rPr lang="zh-CN" altLang="en-US" sz="2000" b="1">
                          <a:latin typeface="微软雅黑" panose="020B0503020204020204" charset="-122"/>
                          <a:ea typeface="微软雅黑" panose="020B0503020204020204" charset="-122"/>
                          <a:cs typeface="宋体" panose="02010600030101010101" pitchFamily="2" charset="-122"/>
                        </a:rPr>
                        <a:t>等</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974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浏览器</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IE</a:t>
                      </a:r>
                      <a:r>
                        <a:rPr lang="zh-CN" altLang="en-US" sz="2000" b="1">
                          <a:latin typeface="微软雅黑" panose="020B0503020204020204" charset="-122"/>
                          <a:ea typeface="微软雅黑" panose="020B0503020204020204" charset="-122"/>
                          <a:cs typeface="宋体" panose="02010600030101010101" pitchFamily="2" charset="-122"/>
                        </a:rPr>
                        <a:t>、</a:t>
                      </a:r>
                      <a:r>
                        <a:rPr lang="en-US" altLang="zh-CN" sz="2000" b="1">
                          <a:latin typeface="微软雅黑" panose="020B0503020204020204" charset="-122"/>
                          <a:ea typeface="微软雅黑" panose="020B0503020204020204" charset="-122"/>
                          <a:cs typeface="宋体" panose="02010600030101010101" pitchFamily="2" charset="-122"/>
                        </a:rPr>
                        <a:t>Firefox</a:t>
                      </a:r>
                      <a:r>
                        <a:rPr lang="zh-CN" altLang="en-US" sz="2000" b="1">
                          <a:latin typeface="微软雅黑" panose="020B0503020204020204" charset="-122"/>
                          <a:ea typeface="微软雅黑" panose="020B0503020204020204" charset="-122"/>
                          <a:cs typeface="宋体" panose="02010600030101010101" pitchFamily="2" charset="-122"/>
                        </a:rPr>
                        <a:t>、</a:t>
                      </a:r>
                      <a:r>
                        <a:rPr lang="en-US" altLang="zh-CN" sz="2000" b="1">
                          <a:latin typeface="微软雅黑" panose="020B0503020204020204" charset="-122"/>
                          <a:ea typeface="微软雅黑" panose="020B0503020204020204" charset="-122"/>
                          <a:cs typeface="宋体" panose="02010600030101010101" pitchFamily="2" charset="-122"/>
                        </a:rPr>
                        <a:t>Chrome</a:t>
                      </a:r>
                      <a:r>
                        <a:rPr lang="zh-CN" altLang="en-US" sz="2000" b="1">
                          <a:latin typeface="微软雅黑" panose="020B0503020204020204" charset="-122"/>
                          <a:ea typeface="微软雅黑" panose="020B0503020204020204" charset="-122"/>
                          <a:cs typeface="宋体" panose="02010600030101010101" pitchFamily="2" charset="-122"/>
                        </a:rPr>
                        <a:t>等</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6"/>
          <p:cNvSpPr txBox="1"/>
          <p:nvPr/>
        </p:nvSpPr>
        <p:spPr>
          <a:xfrm>
            <a:off x="2034211" y="1992201"/>
            <a:ext cx="2313251" cy="646331"/>
          </a:xfrm>
          <a:prstGeom prst="rect">
            <a:avLst/>
          </a:prstGeom>
          <a:noFill/>
        </p:spPr>
        <p:txBody>
          <a:bodyPr wrap="square" rtlCol="0">
            <a:spAutoFit/>
          </a:bodyPr>
          <a:lstStyle/>
          <a:p>
            <a:pPr algn="ctr"/>
            <a:r>
              <a:rPr lang="zh-CN" altLang="en-US" sz="3600" b="1" dirty="0" smtClean="0">
                <a:solidFill>
                  <a:schemeClr val="bg1"/>
                </a:solidFill>
                <a:latin typeface="Arial" panose="020B0604020202020204"/>
                <a:ea typeface="微软雅黑" panose="020B0503020204020204" charset="-122"/>
                <a:sym typeface="Arial" panose="020B0604020202020204"/>
              </a:rPr>
              <a:t>能力需求</a:t>
            </a:r>
            <a:endParaRPr lang="zh-CN" altLang="en-US" sz="3600" b="1" dirty="0">
              <a:solidFill>
                <a:schemeClr val="bg1"/>
              </a:solidFill>
              <a:latin typeface="Arial" panose="020B0604020202020204"/>
              <a:ea typeface="微软雅黑" panose="020B0503020204020204" charset="-122"/>
              <a:sym typeface="Arial" panose="020B0604020202020204"/>
            </a:endParaRPr>
          </a:p>
        </p:txBody>
      </p:sp>
      <p:sp>
        <p:nvSpPr>
          <p:cNvPr id="86" name="TextBox 12"/>
          <p:cNvSpPr txBox="1"/>
          <p:nvPr/>
        </p:nvSpPr>
        <p:spPr>
          <a:xfrm>
            <a:off x="425450" y="789940"/>
            <a:ext cx="10676255" cy="3969385"/>
          </a:xfrm>
          <a:prstGeom prst="rect">
            <a:avLst/>
          </a:prstGeom>
          <a:noFill/>
        </p:spPr>
        <p:txBody>
          <a:bodyPr wrap="square" rtlCol="0">
            <a:spAutoFit/>
          </a:bodyPr>
          <a:lstStyle/>
          <a:p>
            <a:r>
              <a:rPr sz="2800" b="1" dirty="0" smtClean="0">
                <a:solidFill>
                  <a:srgbClr val="314865"/>
                </a:solidFill>
                <a:latin typeface="微软雅黑" panose="020B0503020204020204" charset="-122"/>
                <a:ea typeface="微软雅黑" panose="020B0503020204020204" charset="-122"/>
                <a:sym typeface="Arial" panose="020B0604020202020204"/>
              </a:rPr>
              <a:t>6.4风险处理</a:t>
            </a:r>
          </a:p>
          <a:p>
            <a:endParaRPr sz="2800" b="1" dirty="0" smtClean="0">
              <a:solidFill>
                <a:srgbClr val="314865"/>
              </a:solidFill>
              <a:latin typeface="Arial" panose="020B0604020202020204"/>
              <a:sym typeface="Arial" panose="020B0604020202020204"/>
            </a:endParaRPr>
          </a:p>
          <a:p>
            <a:endParaRPr sz="2800" b="1" dirty="0" smtClean="0">
              <a:solidFill>
                <a:srgbClr val="314865"/>
              </a:solidFill>
              <a:latin typeface="Arial" panose="020B0604020202020204"/>
              <a:sym typeface="Arial" panose="020B0604020202020204"/>
            </a:endParaRPr>
          </a:p>
          <a:p>
            <a:endParaRPr lang="zh-CN" altLang="en-US" sz="2800" b="1" dirty="0" smtClean="0">
              <a:solidFill>
                <a:srgbClr val="314865"/>
              </a:solidFill>
              <a:latin typeface="Arial" panose="020B0604020202020204"/>
              <a:sym typeface="Arial" panose="020B0604020202020204"/>
            </a:endParaRPr>
          </a:p>
          <a:p>
            <a:r>
              <a:rPr lang="zh-CN" altLang="en-US" sz="2800" b="1" dirty="0" smtClean="0">
                <a:solidFill>
                  <a:srgbClr val="314865"/>
                </a:solidFill>
                <a:latin typeface="Arial" panose="020B0604020202020204"/>
                <a:sym typeface="Arial" panose="020B0604020202020204"/>
              </a:rPr>
              <a:t>	</a:t>
            </a:r>
          </a:p>
          <a:p>
            <a:endParaRPr lang="zh-CN" altLang="en-US" sz="2800" b="1" dirty="0" smtClean="0">
              <a:solidFill>
                <a:srgbClr val="314865"/>
              </a:solidFill>
              <a:latin typeface="Arial" panose="020B0604020202020204"/>
              <a:sym typeface="Arial" panose="020B0604020202020204"/>
            </a:endParaRPr>
          </a:p>
          <a:p>
            <a:endParaRPr lang="zh-CN" altLang="en-US" sz="2800" b="1" dirty="0" smtClean="0">
              <a:solidFill>
                <a:srgbClr val="314865"/>
              </a:solidFill>
              <a:latin typeface="Arial" panose="020B0604020202020204"/>
              <a:sym typeface="Arial" panose="020B0604020202020204"/>
            </a:endParaRPr>
          </a:p>
          <a:p>
            <a:endParaRPr lang="zh-CN" altLang="en-US" sz="2800" b="1" dirty="0" smtClean="0">
              <a:solidFill>
                <a:srgbClr val="314865"/>
              </a:solidFill>
              <a:latin typeface="Arial" panose="020B0604020202020204"/>
              <a:sym typeface="Arial" panose="020B0604020202020204"/>
            </a:endParaRPr>
          </a:p>
          <a:p>
            <a:endParaRPr lang="zh-CN" altLang="en-US" sz="2800" b="1" dirty="0" smtClean="0">
              <a:solidFill>
                <a:srgbClr val="314865"/>
              </a:solidFill>
              <a:latin typeface="Arial" panose="020B0604020202020204"/>
              <a:sym typeface="Arial" panose="020B0604020202020204"/>
            </a:endParaRPr>
          </a:p>
        </p:txBody>
      </p:sp>
      <p:grpSp>
        <p:nvGrpSpPr>
          <p:cNvPr id="2"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运行需求</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graphicFrame>
        <p:nvGraphicFramePr>
          <p:cNvPr id="3" name="表格 -1"/>
          <p:cNvGraphicFramePr/>
          <p:nvPr/>
        </p:nvGraphicFramePr>
        <p:xfrm>
          <a:off x="613410" y="1329690"/>
          <a:ext cx="10965815" cy="5237480"/>
        </p:xfrm>
        <a:graphic>
          <a:graphicData uri="http://schemas.openxmlformats.org/drawingml/2006/table">
            <a:tbl>
              <a:tblPr firstRow="1" bandRow="1">
                <a:tableStyleId>{5940675A-B579-460E-94D1-54222C63F5DA}</a:tableStyleId>
              </a:tblPr>
              <a:tblGrid>
                <a:gridCol w="1452245"/>
                <a:gridCol w="2910205"/>
                <a:gridCol w="3533775"/>
                <a:gridCol w="3069590"/>
              </a:tblGrid>
              <a:tr h="349250">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风险要素</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风险说明</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负责</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行动</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465455">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需求变更风险</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无限度的需求变更导致的功能无限蔓延使得项目停滞最终导致失败</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李梦雷</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在开发小程序之前约定好详细的需求计划，记录好并按照计划严肃的执行</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30910">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进度超时风险</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小组的项目整体开发时间超出预期</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黄依伦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增加每阶段进行监控的力度，运用可行的办法保证工作的质量以及每一阶段的完美完成避免返工。任务分解详细，充分利用资源</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31545">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技术风险</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项目的实施过程中出现自己以前从来没有使用过的全新技术，由于小组成员能力的不足和时间不充分，导致未能完成产品的预计目标</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黄依伦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保证技术的成熟，在开始项目开发之前，有效的查询书籍资料，保证自己及组员的技术成熟，在新技术介入时，及时查看翻阅。</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30910">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质量风险</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开发出的产品未能达到用户要求的标准，或者说达不到市场大众的需求</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李逸欢</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采用符合要求的开发流程开发产品，切实有效的按照客户要求来开发产品，确保每一个计划的准时实施。每一阶段进行有效细心的检查</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30910">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工具风险</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工具版本过低或者与其他小程序兼容存在问题</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李梦雷</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在工具的选择上面保证正规，并尽量使用最新你的工具进行项目的开发，由负责人确认并保证组员的开发工具版本一致</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98500">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人力资源风险</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组员因为各种各样的事情离开，导致人力资源流失，开发进度迟缓</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李逸欢</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在节假日及休息时间，保证组员的工作已经完成，对项目的进度计划有合理的安排。</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63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07</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068748" y="2643919"/>
            <a:ext cx="7587283" cy="1015365"/>
          </a:xfrm>
          <a:prstGeom prst="rect">
            <a:avLst/>
          </a:prstGeom>
        </p:spPr>
        <p:txBody>
          <a:bodyPr wrap="square" lIns="0" tIns="0" rIns="0" bIns="0">
            <a:spAutoFit/>
          </a:bodyPr>
          <a:lstStyle/>
          <a:p>
            <a:pPr algn="dist">
              <a:spcBef>
                <a:spcPct val="20000"/>
              </a:spcBef>
              <a:buClr>
                <a:schemeClr val="hlink"/>
              </a:buClr>
              <a:buSzPct val="65000"/>
            </a:pPr>
            <a:r>
              <a:rPr lang="zh-CN" altLang="en-US"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其它需求</a:t>
            </a: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63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smtClean="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08</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068748" y="2643919"/>
            <a:ext cx="7587283" cy="1015365"/>
          </a:xfrm>
          <a:prstGeom prst="rect">
            <a:avLst/>
          </a:prstGeom>
        </p:spPr>
        <p:txBody>
          <a:bodyPr wrap="square" lIns="0" tIns="0" rIns="0" bIns="0">
            <a:spAutoFit/>
          </a:bodyPr>
          <a:lstStyle/>
          <a:p>
            <a:pPr algn="dist">
              <a:spcBef>
                <a:spcPct val="20000"/>
              </a:spcBef>
              <a:buClr>
                <a:schemeClr val="hlink"/>
              </a:buClr>
              <a:buSzPct val="65000"/>
            </a:pPr>
            <a:r>
              <a:rPr lang="zh-CN" altLang="en-US"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分析模型</a:t>
            </a:r>
          </a:p>
        </p:txBody>
      </p:sp>
      <p:grpSp>
        <p:nvGrpSpPr>
          <p:cNvPr id="2"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1+#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596" y="550506"/>
            <a:ext cx="2799184" cy="707886"/>
          </a:xfrm>
          <a:prstGeom prst="rect">
            <a:avLst/>
          </a:prstGeom>
          <a:noFill/>
        </p:spPr>
        <p:txBody>
          <a:bodyPr wrap="square" rtlCol="0">
            <a:spAutoFit/>
          </a:bodyPr>
          <a:lstStyle/>
          <a:p>
            <a:r>
              <a:rPr lang="en-US" altLang="zh-CN" sz="4000" b="1" dirty="0" smtClean="0">
                <a:solidFill>
                  <a:srgbClr val="314865"/>
                </a:solidFill>
                <a:latin typeface="微软雅黑" panose="020B0503020204020204" charset="-122"/>
                <a:ea typeface="微软雅黑" panose="020B0503020204020204" charset="-122"/>
                <a:sym typeface="Arial" panose="020B0604020202020204"/>
              </a:rPr>
              <a:t>8.1 E-R</a:t>
            </a:r>
            <a:r>
              <a:rPr lang="zh-CN" altLang="en-US" sz="4000" b="1" dirty="0" smtClean="0">
                <a:solidFill>
                  <a:srgbClr val="314865"/>
                </a:solidFill>
                <a:latin typeface="微软雅黑" panose="020B0503020204020204" charset="-122"/>
                <a:ea typeface="微软雅黑" panose="020B0503020204020204" charset="-122"/>
                <a:sym typeface="Arial" panose="020B0604020202020204"/>
              </a:rPr>
              <a:t>图</a:t>
            </a:r>
          </a:p>
        </p:txBody>
      </p:sp>
      <p:pic>
        <p:nvPicPr>
          <p:cNvPr id="5" name="图片 4"/>
          <p:cNvPicPr/>
          <p:nvPr/>
        </p:nvPicPr>
        <p:blipFill>
          <a:blip r:embed="rId2" cstate="print"/>
          <a:srcRect/>
          <a:stretch>
            <a:fillRect/>
          </a:stretch>
        </p:blipFill>
        <p:spPr bwMode="auto">
          <a:xfrm>
            <a:off x="892926" y="1689259"/>
            <a:ext cx="5778462" cy="348923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76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01</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269095" y="2643919"/>
            <a:ext cx="7186590" cy="1015365"/>
          </a:xfrm>
          <a:prstGeom prst="rect">
            <a:avLst/>
          </a:prstGeom>
        </p:spPr>
        <p:txBody>
          <a:bodyPr wrap="square" lIns="0" tIns="0" rIns="0" bIns="0">
            <a:spAutoFit/>
          </a:bodyPr>
          <a:lstStyle/>
          <a:p>
            <a:pPr algn="dist"/>
            <a:r>
              <a:rPr lang="zh-CN" altLang="en-US" sz="6600" dirty="0" smtClean="0">
                <a:solidFill>
                  <a:schemeClr val="tx1">
                    <a:lumMod val="65000"/>
                    <a:lumOff val="35000"/>
                  </a:schemeClr>
                </a:solidFill>
                <a:latin typeface="Arial" panose="020B0604020202020204"/>
                <a:sym typeface="Arial" panose="020B0604020202020204"/>
              </a:rPr>
              <a:t>引言</a:t>
            </a:r>
            <a:endParaRPr lang="zh-CN" altLang="en-US" sz="6600" dirty="0">
              <a:solidFill>
                <a:schemeClr val="tx1">
                  <a:lumMod val="65000"/>
                  <a:lumOff val="35000"/>
                </a:schemeClr>
              </a:solidFill>
              <a:latin typeface="Arial" panose="020B0604020202020204"/>
              <a:sym typeface="Arial" panose="020B0604020202020204"/>
            </a:endParaRP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596" y="550506"/>
            <a:ext cx="3965510" cy="707886"/>
          </a:xfrm>
          <a:prstGeom prst="rect">
            <a:avLst/>
          </a:prstGeom>
          <a:noFill/>
        </p:spPr>
        <p:txBody>
          <a:bodyPr wrap="square" rtlCol="0">
            <a:spAutoFit/>
          </a:bodyPr>
          <a:lstStyle/>
          <a:p>
            <a:r>
              <a:rPr lang="en-US" altLang="zh-CN" sz="4000" b="1" dirty="0" smtClean="0">
                <a:solidFill>
                  <a:srgbClr val="314865"/>
                </a:solidFill>
                <a:latin typeface="微软雅黑" panose="020B0503020204020204" charset="-122"/>
                <a:ea typeface="微软雅黑" panose="020B0503020204020204" charset="-122"/>
                <a:sym typeface="Arial" panose="020B0604020202020204"/>
              </a:rPr>
              <a:t>8.3</a:t>
            </a:r>
            <a:r>
              <a:rPr lang="zh-CN" altLang="en-US" sz="4000" b="1" dirty="0" smtClean="0">
                <a:solidFill>
                  <a:srgbClr val="314865"/>
                </a:solidFill>
                <a:latin typeface="微软雅黑" panose="020B0503020204020204" charset="-122"/>
                <a:ea typeface="微软雅黑" panose="020B0503020204020204" charset="-122"/>
                <a:sym typeface="Arial" panose="020B0604020202020204"/>
              </a:rPr>
              <a:t>状态转换图</a:t>
            </a:r>
          </a:p>
        </p:txBody>
      </p:sp>
      <p:pic>
        <p:nvPicPr>
          <p:cNvPr id="6" name="图片 5" descr="C:\Users\大辉\AppData\Local\Temp\WeChat Files\956f5fd71ac49a22acce07d7ff0ae66.png"/>
          <p:cNvPicPr/>
          <p:nvPr/>
        </p:nvPicPr>
        <p:blipFill>
          <a:blip r:embed="rId2" cstate="print"/>
          <a:srcRect b="1641"/>
          <a:stretch>
            <a:fillRect/>
          </a:stretch>
        </p:blipFill>
        <p:spPr bwMode="auto">
          <a:xfrm>
            <a:off x="836943" y="1688840"/>
            <a:ext cx="5862436" cy="428635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596" y="550506"/>
            <a:ext cx="3965510" cy="707886"/>
          </a:xfrm>
          <a:prstGeom prst="rect">
            <a:avLst/>
          </a:prstGeom>
          <a:noFill/>
        </p:spPr>
        <p:txBody>
          <a:bodyPr wrap="square" rtlCol="0">
            <a:spAutoFit/>
          </a:bodyPr>
          <a:lstStyle/>
          <a:p>
            <a:r>
              <a:rPr lang="en-US" altLang="zh-CN" sz="4000" b="1" dirty="0" smtClean="0">
                <a:solidFill>
                  <a:srgbClr val="314865"/>
                </a:solidFill>
                <a:latin typeface="微软雅黑" panose="020B0503020204020204" charset="-122"/>
                <a:ea typeface="微软雅黑" panose="020B0503020204020204" charset="-122"/>
                <a:sym typeface="Arial" panose="020B0604020202020204"/>
              </a:rPr>
              <a:t>8.4</a:t>
            </a:r>
            <a:r>
              <a:rPr lang="zh-CN" altLang="en-US" sz="4000" b="1" dirty="0" smtClean="0">
                <a:solidFill>
                  <a:srgbClr val="314865"/>
                </a:solidFill>
                <a:latin typeface="微软雅黑" panose="020B0503020204020204" charset="-122"/>
                <a:ea typeface="微软雅黑" panose="020B0503020204020204" charset="-122"/>
                <a:sym typeface="Arial" panose="020B0604020202020204"/>
              </a:rPr>
              <a:t>层级方框图</a:t>
            </a:r>
          </a:p>
        </p:txBody>
      </p:sp>
      <p:pic>
        <p:nvPicPr>
          <p:cNvPr id="5" name="图片 4"/>
          <p:cNvPicPr/>
          <p:nvPr/>
        </p:nvPicPr>
        <p:blipFill>
          <a:blip r:embed="rId2" cstate="print"/>
          <a:srcRect/>
          <a:stretch>
            <a:fillRect/>
          </a:stretch>
        </p:blipFill>
        <p:spPr bwMode="auto">
          <a:xfrm>
            <a:off x="715645" y="1388155"/>
            <a:ext cx="6217000" cy="476071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147605" y="803697"/>
            <a:ext cx="7727153" cy="4225504"/>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0" y="2259856"/>
            <a:ext cx="4143375" cy="1647825"/>
          </a:xfrm>
          <a:prstGeom prst="rect">
            <a:avLst/>
          </a:prstGeom>
          <a:noFill/>
          <a:ln w="9525">
            <a:noFill/>
            <a:miter lim="800000"/>
            <a:headEnd/>
            <a:tailEnd/>
          </a:ln>
        </p:spPr>
      </p:pic>
      <p:sp>
        <p:nvSpPr>
          <p:cNvPr id="4" name="TextBox 3"/>
          <p:cNvSpPr txBox="1"/>
          <p:nvPr/>
        </p:nvSpPr>
        <p:spPr>
          <a:xfrm>
            <a:off x="242596" y="550506"/>
            <a:ext cx="2799184" cy="707886"/>
          </a:xfrm>
          <a:prstGeom prst="rect">
            <a:avLst/>
          </a:prstGeom>
          <a:noFill/>
        </p:spPr>
        <p:txBody>
          <a:bodyPr wrap="square" rtlCol="0">
            <a:spAutoFit/>
          </a:bodyPr>
          <a:lstStyle/>
          <a:p>
            <a:r>
              <a:rPr lang="en-US" altLang="zh-CN" sz="4000" b="1" dirty="0" smtClean="0">
                <a:solidFill>
                  <a:srgbClr val="314865"/>
                </a:solidFill>
                <a:latin typeface="微软雅黑" panose="020B0503020204020204" charset="-122"/>
                <a:ea typeface="微软雅黑" panose="020B0503020204020204" charset="-122"/>
                <a:sym typeface="Arial" panose="020B0604020202020204"/>
              </a:rPr>
              <a:t>8.5 </a:t>
            </a:r>
            <a:r>
              <a:rPr lang="en-US" altLang="zh-CN" sz="4000" b="1" dirty="0" err="1" smtClean="0">
                <a:solidFill>
                  <a:srgbClr val="314865"/>
                </a:solidFill>
                <a:latin typeface="微软雅黑" panose="020B0503020204020204" charset="-122"/>
                <a:ea typeface="微软雅黑" panose="020B0503020204020204" charset="-122"/>
                <a:sym typeface="Arial" panose="020B0604020202020204"/>
              </a:rPr>
              <a:t>ipo</a:t>
            </a:r>
            <a:r>
              <a:rPr lang="zh-CN" altLang="en-US" sz="4000" b="1" dirty="0" smtClean="0">
                <a:solidFill>
                  <a:srgbClr val="314865"/>
                </a:solidFill>
                <a:latin typeface="微软雅黑" panose="020B0503020204020204" charset="-122"/>
                <a:ea typeface="微软雅黑" panose="020B0503020204020204" charset="-122"/>
                <a:sym typeface="Arial" panose="020B0604020202020204"/>
              </a:rPr>
              <a:t>图</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300292" y="1889864"/>
            <a:ext cx="9655728" cy="1106805"/>
          </a:xfrm>
          <a:prstGeom prst="rect">
            <a:avLst/>
          </a:prstGeom>
          <a:solidFill>
            <a:srgbClr val="314865"/>
          </a:solidFill>
          <a:ln>
            <a:solidFill>
              <a:schemeClr val="tx1">
                <a:lumMod val="75000"/>
                <a:lumOff val="25000"/>
              </a:schemeClr>
            </a:solidFill>
          </a:ln>
        </p:spPr>
        <p:txBody>
          <a:bodyPr wrap="square">
            <a:spAutoFit/>
          </a:bodyPr>
          <a:lstStyle/>
          <a:p>
            <a:pPr algn="ctr"/>
            <a:r>
              <a:rPr lang="zh-CN" altLang="en-US" sz="6600" b="1" dirty="0" smtClean="0">
                <a:solidFill>
                  <a:schemeClr val="bg1"/>
                </a:solidFill>
                <a:effectLst>
                  <a:outerShdw blurRad="38100" dist="38100" dir="2700000" algn="tl">
                    <a:srgbClr val="000000">
                      <a:alpha val="43137"/>
                    </a:srgbClr>
                  </a:outerShdw>
                </a:effectLst>
                <a:latin typeface="Arial" panose="020B0604020202020204"/>
                <a:ea typeface="微软雅黑" panose="020B0503020204020204" charset="-122"/>
                <a:sym typeface="Arial" panose="020B0604020202020204"/>
              </a:rPr>
              <a:t>谢谢观赏</a:t>
            </a:r>
            <a:r>
              <a:rPr lang="en-US" altLang="zh-CN" sz="6600" b="1" dirty="0" smtClean="0">
                <a:solidFill>
                  <a:schemeClr val="bg1"/>
                </a:solidFill>
                <a:effectLst>
                  <a:outerShdw blurRad="38100" dist="38100" dir="2700000" algn="tl">
                    <a:srgbClr val="000000">
                      <a:alpha val="43137"/>
                    </a:srgbClr>
                  </a:outerShdw>
                </a:effectLst>
                <a:latin typeface="Arial" panose="020B0604020202020204"/>
                <a:ea typeface="微软雅黑" panose="020B0503020204020204" charset="-122"/>
                <a:sym typeface="Arial" panose="020B0604020202020204"/>
              </a:rPr>
              <a:t>~</a:t>
            </a:r>
          </a:p>
        </p:txBody>
      </p:sp>
      <p:sp>
        <p:nvSpPr>
          <p:cNvPr id="14" name="矩形 13"/>
          <p:cNvSpPr/>
          <p:nvPr/>
        </p:nvSpPr>
        <p:spPr>
          <a:xfrm>
            <a:off x="2726423" y="3576816"/>
            <a:ext cx="6400798" cy="581057"/>
          </a:xfrm>
          <a:prstGeom prst="rect">
            <a:avLst/>
          </a:prstGeom>
          <a:ln>
            <a:solidFill>
              <a:schemeClr val="tx1">
                <a:lumMod val="75000"/>
                <a:lumOff val="25000"/>
              </a:schemeClr>
            </a:solidFill>
          </a:ln>
        </p:spPr>
        <p:txBody>
          <a:bodyPr wrap="square">
            <a:spAutoFit/>
          </a:bodyPr>
          <a:lstStyle/>
          <a:p>
            <a:pPr algn="dist">
              <a:lnSpc>
                <a:spcPct val="150000"/>
              </a:lnSpc>
            </a:pPr>
            <a:r>
              <a:rPr lang="en-US" altLang="zh-CN" sz="2400" dirty="0">
                <a:solidFill>
                  <a:schemeClr val="bg1">
                    <a:lumMod val="50000"/>
                  </a:schemeClr>
                </a:solidFill>
                <a:latin typeface="Arial" panose="020B0604020202020204"/>
                <a:ea typeface="微软雅黑" panose="020B0503020204020204" charset="-122"/>
                <a:sym typeface="Arial" panose="020B0604020202020204"/>
              </a:rPr>
              <a:t>PLANNING FOR SIMPLE BUSINESS</a:t>
            </a:r>
            <a:endParaRPr lang="zh-CN" altLang="en-US" sz="2400" b="0" dirty="0">
              <a:solidFill>
                <a:schemeClr val="bg1">
                  <a:lumMod val="50000"/>
                </a:schemeClr>
              </a:solidFill>
              <a:latin typeface="Arial" panose="020B0604020202020204"/>
              <a:ea typeface="微软雅黑" panose="020B0503020204020204" charset="-122"/>
              <a:sym typeface="Arial" panose="020B0604020202020204"/>
            </a:endParaRPr>
          </a:p>
        </p:txBody>
      </p:sp>
      <p:sp>
        <p:nvSpPr>
          <p:cNvPr id="21" name="TextBox 7"/>
          <p:cNvSpPr>
            <a:spLocks noChangeArrowheads="1"/>
          </p:cNvSpPr>
          <p:nvPr/>
        </p:nvSpPr>
        <p:spPr bwMode="auto">
          <a:xfrm>
            <a:off x="4399256" y="4463525"/>
            <a:ext cx="2681652"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dirty="0">
                <a:solidFill>
                  <a:schemeClr val="tx1">
                    <a:lumMod val="50000"/>
                    <a:lumOff val="50000"/>
                  </a:schemeClr>
                </a:solidFill>
                <a:latin typeface="Arial" panose="020B0604020202020204"/>
                <a:ea typeface="微软雅黑" panose="020B0503020204020204" charset="-122"/>
                <a:sym typeface="Arial" panose="020B0604020202020204"/>
              </a:rPr>
              <a:t>---</a:t>
            </a:r>
          </a:p>
        </p:txBody>
      </p:sp>
      <p:cxnSp>
        <p:nvCxnSpPr>
          <p:cNvPr id="22" name="直接连接符 21"/>
          <p:cNvCxnSpPr/>
          <p:nvPr/>
        </p:nvCxnSpPr>
        <p:spPr>
          <a:xfrm flipH="1">
            <a:off x="3675005" y="4571246"/>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203396" y="4571246"/>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6" presetClass="entr" presetSubtype="37"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outVertical)">
                                      <p:cBhvr>
                                        <p:cTn id="17" dur="1000"/>
                                        <p:tgtEl>
                                          <p:spTgt spid="21"/>
                                        </p:tgtEl>
                                      </p:cBhvr>
                                    </p:animEffect>
                                  </p:childTnLst>
                                </p:cTn>
                              </p:par>
                            </p:childTnLst>
                          </p:cTn>
                        </p:par>
                        <p:par>
                          <p:cTn id="18" fill="hold">
                            <p:stCondLst>
                              <p:cond delay="2000"/>
                            </p:stCondLst>
                            <p:childTnLst>
                              <p:par>
                                <p:cTn id="19" presetID="22" presetClass="entr" presetSubtype="2"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right)">
                                      <p:cBhvr>
                                        <p:cTn id="21" dur="500"/>
                                        <p:tgtEl>
                                          <p:spTgt spid="22"/>
                                        </p:tgtEl>
                                      </p:cBhvr>
                                    </p:animEffect>
                                  </p:childTnLst>
                                </p:cTn>
                              </p:par>
                              <p:par>
                                <p:cTn id="22" presetID="22" presetClass="entr" presetSubtype="8"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animBg="1"/>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75498" y="6348336"/>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1507490" y="675640"/>
            <a:ext cx="9408160" cy="5506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altLang="en-US" sz="2800" b="1" dirty="0" smtClean="0">
                <a:solidFill>
                  <a:srgbClr val="314865"/>
                </a:solidFill>
                <a:latin typeface="Arial" panose="020B0604020202020204"/>
                <a:ea typeface="微软雅黑" panose="020B0503020204020204" charset="-122"/>
                <a:sym typeface="Arial" panose="020B0604020202020204"/>
              </a:rPr>
              <a:t>1.1编写目的</a:t>
            </a:r>
            <a:r>
              <a:rPr lang="en-US" altLang="zh-CN" sz="2800" b="1" dirty="0" smtClean="0">
                <a:solidFill>
                  <a:srgbClr val="314865"/>
                </a:solidFill>
                <a:latin typeface="Arial" panose="020B0604020202020204"/>
                <a:ea typeface="微软雅黑" panose="020B0503020204020204" charset="-122"/>
                <a:sym typeface="Arial" panose="020B0604020202020204"/>
              </a:rPr>
              <a:t>:</a:t>
            </a:r>
          </a:p>
          <a:p>
            <a:pPr>
              <a:lnSpc>
                <a:spcPct val="200000"/>
              </a:lnSpc>
              <a:buNone/>
            </a:pPr>
            <a:r>
              <a:rPr lang="zh-CN" altLang="en-US" sz="2000" b="1" dirty="0" smtClean="0">
                <a:solidFill>
                  <a:srgbClr val="314865"/>
                </a:solidFill>
                <a:latin typeface="Arial" panose="020B0604020202020204"/>
                <a:ea typeface="微软雅黑" panose="020B0503020204020204" charset="-122"/>
                <a:sym typeface="Arial" panose="020B0604020202020204"/>
              </a:rPr>
              <a:t>【阐明编写需求说明书的目的，指明读者对象。】</a:t>
            </a:r>
          </a:p>
          <a:p>
            <a:pPr>
              <a:lnSpc>
                <a:spcPct val="200000"/>
              </a:lnSpc>
              <a:buNone/>
            </a:pPr>
            <a:r>
              <a:rPr lang="zh-CN" altLang="en-US" sz="2000" b="1" dirty="0" smtClean="0">
                <a:solidFill>
                  <a:srgbClr val="314865"/>
                </a:solidFill>
                <a:latin typeface="Arial" panose="020B0604020202020204"/>
                <a:ea typeface="微软雅黑" panose="020B0503020204020204" charset="-122"/>
                <a:sym typeface="Arial" panose="020B0604020202020204"/>
              </a:rPr>
              <a:t>         为明确软件需求、安排项目规划与进度、组织软件开发与测试，撰写本文档。</a:t>
            </a:r>
          </a:p>
          <a:p>
            <a:pPr>
              <a:lnSpc>
                <a:spcPct val="200000"/>
              </a:lnSpc>
              <a:buNone/>
            </a:pPr>
            <a:r>
              <a:rPr lang="zh-CN" altLang="en-US" sz="2000" b="1" dirty="0" smtClean="0">
                <a:solidFill>
                  <a:srgbClr val="314865"/>
                </a:solidFill>
                <a:latin typeface="Arial" panose="020B0604020202020204"/>
                <a:ea typeface="微软雅黑" panose="020B0503020204020204" charset="-122"/>
                <a:sym typeface="Arial" panose="020B0604020202020204"/>
              </a:rPr>
              <a:t>本需求规格说明书对专注森林做了全面的用户需求分析，包括了用户和管理员。明确小程序应具备的所有的功能，界面，和用例，使研究人员和开发人员能够清楚的了解小程序的功能与用户需求，并以此为依据对之后的概要设计和完成后续的设计开发工作起一个参照和标准的作用。</a:t>
            </a:r>
          </a:p>
          <a:p>
            <a:pPr>
              <a:lnSpc>
                <a:spcPct val="200000"/>
              </a:lnSpc>
              <a:buNone/>
            </a:pPr>
            <a:r>
              <a:rPr lang="zh-CN" altLang="en-US" sz="2000" b="1" dirty="0" smtClean="0">
                <a:solidFill>
                  <a:srgbClr val="314865"/>
                </a:solidFill>
                <a:latin typeface="Arial" panose="020B0604020202020204"/>
                <a:ea typeface="微软雅黑" panose="020B0503020204020204" charset="-122"/>
                <a:sym typeface="Arial" panose="020B0604020202020204"/>
              </a:rPr>
              <a:t>        本文档供项目经理、设计人员、开发人员参考。</a:t>
            </a:r>
            <a:r>
              <a:rPr lang="zh-CN" altLang="en-US" sz="2000" dirty="0" smtClean="0">
                <a:solidFill>
                  <a:srgbClr val="314865"/>
                </a:solidFill>
                <a:latin typeface="Arial" panose="020B0604020202020204"/>
                <a:ea typeface="微软雅黑" panose="020B0503020204020204" charset="-122"/>
                <a:sym typeface="Arial" panose="020B0604020202020204"/>
              </a:rPr>
              <a:t> </a:t>
            </a: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chemeClr val="tx1">
                      <a:lumMod val="65000"/>
                      <a:lumOff val="35000"/>
                    </a:schemeClr>
                  </a:solidFill>
                  <a:latin typeface="Arial" panose="020B0604020202020204"/>
                  <a:sym typeface="Arial" panose="020B0604020202020204"/>
                </a:rPr>
                <a:t>引言</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11998" y="6058141"/>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1548130" y="847090"/>
            <a:ext cx="9408160" cy="2576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sz="2800" b="1" dirty="0" smtClean="0">
                <a:solidFill>
                  <a:schemeClr val="tx1">
                    <a:lumMod val="65000"/>
                    <a:lumOff val="35000"/>
                  </a:schemeClr>
                </a:solidFill>
                <a:latin typeface="Arial" panose="020B0604020202020204"/>
                <a:sym typeface="Arial" panose="020B0604020202020204"/>
              </a:rPr>
              <a:t>1.2项目背景</a:t>
            </a:r>
            <a:endParaRPr lang="zh-CN" altLang="en-US" sz="2800" b="1" dirty="0" smtClean="0">
              <a:solidFill>
                <a:schemeClr val="tx1">
                  <a:lumMod val="65000"/>
                  <a:lumOff val="35000"/>
                </a:schemeClr>
              </a:solidFill>
              <a:latin typeface="Arial" panose="020B0604020202020204"/>
              <a:ea typeface="微软雅黑" panose="020B0503020204020204" charset="-122"/>
              <a:sym typeface="Arial" panose="020B0604020202020204"/>
            </a:endParaRPr>
          </a:p>
          <a:p>
            <a:pPr>
              <a:lnSpc>
                <a:spcPct val="200000"/>
              </a:lnSpc>
              <a:buNone/>
            </a:pPr>
            <a:r>
              <a:rPr lang="zh-CN" altLang="en-US" sz="2400" b="1" dirty="0" smtClean="0">
                <a:solidFill>
                  <a:srgbClr val="314865"/>
                </a:solidFill>
                <a:latin typeface="Arial" panose="020B0604020202020204"/>
                <a:ea typeface="微软雅黑" panose="020B0503020204020204" charset="-122"/>
                <a:sym typeface="Arial" panose="020B0604020202020204"/>
              </a:rPr>
              <a:t>a.项目的委托单位、开发单位和主管部门</a:t>
            </a:r>
          </a:p>
          <a:p>
            <a:pPr>
              <a:lnSpc>
                <a:spcPct val="200000"/>
              </a:lnSpc>
              <a:buNone/>
            </a:pPr>
            <a:r>
              <a:rPr lang="zh-CN" altLang="en-US" sz="2400" b="1" dirty="0" smtClean="0">
                <a:solidFill>
                  <a:srgbClr val="314865"/>
                </a:solidFill>
                <a:latin typeface="Arial" panose="020B0604020202020204"/>
                <a:ea typeface="微软雅黑" panose="020B0503020204020204" charset="-122"/>
                <a:sym typeface="Arial" panose="020B0604020202020204"/>
              </a:rPr>
              <a:t>b.该软件系统与其他</a:t>
            </a: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chemeClr val="tx1">
                      <a:lumMod val="65000"/>
                      <a:lumOff val="35000"/>
                    </a:schemeClr>
                  </a:solidFill>
                  <a:latin typeface="Arial" panose="020B0604020202020204"/>
                  <a:sym typeface="Arial" panose="020B0604020202020204"/>
                </a:rPr>
                <a:t>引言</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0" name="矩形 47"/>
          <p:cNvSpPr>
            <a:spLocks noChangeArrowheads="1"/>
          </p:cNvSpPr>
          <p:nvPr/>
        </p:nvSpPr>
        <p:spPr bwMode="auto">
          <a:xfrm>
            <a:off x="1548130" y="3701415"/>
            <a:ext cx="9408160" cy="1764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altLang="en-US" sz="2800" b="1" dirty="0" smtClean="0">
                <a:solidFill>
                  <a:srgbClr val="314865"/>
                </a:solidFill>
                <a:latin typeface="Arial" panose="020B0604020202020204"/>
                <a:ea typeface="微软雅黑" panose="020B0503020204020204" charset="-122"/>
                <a:sym typeface="Arial" panose="020B0604020202020204"/>
              </a:rPr>
              <a:t>1.3定义</a:t>
            </a:r>
          </a:p>
          <a:p>
            <a:pPr>
              <a:lnSpc>
                <a:spcPct val="200000"/>
              </a:lnSpc>
              <a:buNone/>
            </a:pPr>
            <a:r>
              <a:rPr lang="zh-CN" altLang="en-US" sz="2400" b="1" dirty="0" smtClean="0">
                <a:solidFill>
                  <a:srgbClr val="314865"/>
                </a:solidFill>
                <a:latin typeface="Arial" panose="020B0604020202020204"/>
                <a:ea typeface="微软雅黑" panose="020B0503020204020204" charset="-122"/>
                <a:sym typeface="Arial" panose="020B0604020202020204"/>
              </a:rPr>
              <a:t>【列出文当中所用到的专门术语的定义和缩写词的原文。】</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right)">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11998" y="6058141"/>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1281430" y="1040765"/>
            <a:ext cx="9408160"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sz="2800" b="1" dirty="0" smtClean="0">
                <a:solidFill>
                  <a:schemeClr val="tx1">
                    <a:lumMod val="65000"/>
                    <a:lumOff val="35000"/>
                  </a:schemeClr>
                </a:solidFill>
                <a:latin typeface="Arial" panose="020B0604020202020204"/>
                <a:sym typeface="Arial" panose="020B0604020202020204"/>
              </a:rPr>
              <a:t>1.4参考资料</a:t>
            </a:r>
            <a:endParaRPr lang="zh-CN" altLang="en-US" sz="2800" b="1" dirty="0" smtClean="0">
              <a:solidFill>
                <a:srgbClr val="314865"/>
              </a:solidFill>
              <a:latin typeface="Arial" panose="020B0604020202020204"/>
              <a:ea typeface="微软雅黑" panose="020B0503020204020204" charset="-122"/>
              <a:sym typeface="Arial" panose="020B0604020202020204"/>
            </a:endParaRPr>
          </a:p>
          <a:p>
            <a:pPr>
              <a:lnSpc>
                <a:spcPct val="200000"/>
              </a:lnSpc>
              <a:buNone/>
            </a:pPr>
            <a:r>
              <a:rPr lang="zh-CN" altLang="en-US" sz="2400" b="1" dirty="0" smtClean="0">
                <a:solidFill>
                  <a:srgbClr val="314865"/>
                </a:solidFill>
                <a:latin typeface="Arial" panose="020B0604020202020204"/>
                <a:ea typeface="微软雅黑" panose="020B0503020204020204" charset="-122"/>
                <a:sym typeface="Arial" panose="020B0604020202020204"/>
              </a:rPr>
              <a:t>a.项目经核准的计划任务书、合同或上级机关的批文</a:t>
            </a:r>
          </a:p>
          <a:p>
            <a:pPr>
              <a:lnSpc>
                <a:spcPct val="200000"/>
              </a:lnSpc>
              <a:buNone/>
            </a:pPr>
            <a:r>
              <a:rPr lang="zh-CN" altLang="en-US" sz="2400" b="1" dirty="0" smtClean="0">
                <a:solidFill>
                  <a:srgbClr val="314865"/>
                </a:solidFill>
                <a:latin typeface="Arial" panose="020B0604020202020204"/>
                <a:ea typeface="微软雅黑" panose="020B0503020204020204" charset="-122"/>
                <a:sym typeface="Arial" panose="020B0604020202020204"/>
              </a:rPr>
              <a:t>b.项目开发计划</a:t>
            </a:r>
          </a:p>
          <a:p>
            <a:pPr>
              <a:lnSpc>
                <a:spcPct val="200000"/>
              </a:lnSpc>
              <a:buNone/>
            </a:pPr>
            <a:r>
              <a:rPr lang="zh-CN" altLang="en-US" sz="2400" b="1" dirty="0" smtClean="0">
                <a:solidFill>
                  <a:srgbClr val="314865"/>
                </a:solidFill>
                <a:latin typeface="Arial" panose="020B0604020202020204"/>
                <a:ea typeface="微软雅黑" panose="020B0503020204020204" charset="-122"/>
                <a:sym typeface="Arial" panose="020B0604020202020204"/>
              </a:rPr>
              <a:t>c.文档所引用的资料、标准和规范。列出这些资料的作者、标题、编号、发表日期、出版单位或资料来源</a:t>
            </a: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sz="1600" b="1" dirty="0" smtClean="0">
                  <a:solidFill>
                    <a:schemeClr val="tx1">
                      <a:lumMod val="65000"/>
                      <a:lumOff val="35000"/>
                    </a:schemeClr>
                  </a:solidFill>
                  <a:latin typeface="Arial" panose="020B0604020202020204"/>
                  <a:sym typeface="Arial" panose="020B0604020202020204"/>
                </a:rPr>
                <a:t>引言</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76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02</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269095" y="2643919"/>
            <a:ext cx="7186590" cy="1015365"/>
          </a:xfrm>
          <a:prstGeom prst="rect">
            <a:avLst/>
          </a:prstGeom>
        </p:spPr>
        <p:txBody>
          <a:bodyPr wrap="square" lIns="0" tIns="0" rIns="0" bIns="0">
            <a:spAutoFit/>
          </a:bodyPr>
          <a:lstStyle/>
          <a:p>
            <a:pPr algn="dist">
              <a:spcBef>
                <a:spcPct val="20000"/>
              </a:spcBef>
              <a:buClr>
                <a:schemeClr val="hlink"/>
              </a:buClr>
              <a:buSzPct val="65000"/>
            </a:pPr>
            <a:r>
              <a:rPr lang="zh-CN" altLang="en-US"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任务概述</a:t>
            </a: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
          <p:cNvSpPr/>
          <p:nvPr/>
        </p:nvSpPr>
        <p:spPr>
          <a:xfrm>
            <a:off x="1184832" y="1785398"/>
            <a:ext cx="3055428" cy="167867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1" name="Rectangle 5"/>
          <p:cNvSpPr/>
          <p:nvPr/>
        </p:nvSpPr>
        <p:spPr>
          <a:xfrm>
            <a:off x="1717837" y="1080200"/>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2" name="TextBox 6"/>
          <p:cNvSpPr txBox="1"/>
          <p:nvPr/>
        </p:nvSpPr>
        <p:spPr>
          <a:xfrm>
            <a:off x="2025321" y="2008076"/>
            <a:ext cx="2313251" cy="645160"/>
          </a:xfrm>
          <a:prstGeom prst="rect">
            <a:avLst/>
          </a:prstGeom>
          <a:noFill/>
        </p:spPr>
        <p:txBody>
          <a:bodyPr wrap="square" rtlCol="0">
            <a:spAutoFit/>
          </a:bodyPr>
          <a:lstStyle/>
          <a:p>
            <a:pPr algn="ctr"/>
            <a:r>
              <a:rPr lang="en-US" altLang="zh-CN" sz="3600" b="1" dirty="0" smtClean="0">
                <a:solidFill>
                  <a:schemeClr val="bg1"/>
                </a:solidFill>
                <a:latin typeface="Arial" panose="020B0604020202020204"/>
                <a:ea typeface="微软雅黑" panose="020B0503020204020204" charset="-122"/>
                <a:sym typeface="Arial" panose="020B0604020202020204"/>
              </a:rPr>
              <a:t>2.1目标</a:t>
            </a:r>
          </a:p>
        </p:txBody>
      </p:sp>
      <p:sp>
        <p:nvSpPr>
          <p:cNvPr id="86" name="TextBox 12"/>
          <p:cNvSpPr txBox="1"/>
          <p:nvPr/>
        </p:nvSpPr>
        <p:spPr>
          <a:xfrm>
            <a:off x="5234940" y="999490"/>
            <a:ext cx="6609715" cy="5323205"/>
          </a:xfrm>
          <a:prstGeom prst="rect">
            <a:avLst/>
          </a:prstGeom>
          <a:noFill/>
        </p:spPr>
        <p:txBody>
          <a:bodyPr wrap="square" rtlCol="0">
            <a:spAutoFit/>
          </a:bodyPr>
          <a:lstStyle/>
          <a:p>
            <a:r>
              <a:rPr lang="en-US" sz="2400" b="1" dirty="0" smtClean="0">
                <a:solidFill>
                  <a:srgbClr val="314865"/>
                </a:solidFill>
                <a:latin typeface="Arial" panose="020B0604020202020204"/>
                <a:sym typeface="Arial" panose="020B0604020202020204"/>
              </a:rPr>
              <a:t>       </a:t>
            </a:r>
            <a:r>
              <a:rPr sz="2400" b="1" dirty="0" smtClean="0">
                <a:solidFill>
                  <a:srgbClr val="314865"/>
                </a:solidFill>
                <a:latin typeface="Arial" panose="020B0604020202020204"/>
                <a:sym typeface="Arial" panose="020B0604020202020204"/>
              </a:rPr>
              <a:t>作为学生，最主要的任务当然就是好好学习，天天向上。可是，在大学的生活过于放松，没有了老师的监管，同学家长的监督，大部分人总是会在平时的时间里面不好好学习，不能够充分利用自己的时间。每次制定好计划之后总是因为自己的懒惰或日程的改变而无法完成，坚持不了自己最初的想法，在学期结束以后，对着自己的成绩唉声叹气，却毫无解决办法。到了暑假，还是将所有学习的想法，当初定下来的宏远目标抛之脑后，到最后学习一落千丈，再也补不回来。</a:t>
            </a:r>
          </a:p>
          <a:p>
            <a:r>
              <a:rPr sz="2400" b="1" dirty="0" smtClean="0">
                <a:solidFill>
                  <a:srgbClr val="314865"/>
                </a:solidFill>
                <a:latin typeface="Arial" panose="020B0604020202020204"/>
                <a:sym typeface="Arial" panose="020B0604020202020204"/>
              </a:rPr>
              <a:t>       </a:t>
            </a:r>
            <a:r>
              <a:rPr sz="2400" b="1" dirty="0" err="1" smtClean="0">
                <a:solidFill>
                  <a:srgbClr val="314865"/>
                </a:solidFill>
                <a:latin typeface="Arial" panose="020B0604020202020204"/>
                <a:sym typeface="Arial" panose="020B0604020202020204"/>
              </a:rPr>
              <a:t>因此，我们想要做一款能够管理自己时间的</a:t>
            </a:r>
            <a:r>
              <a:rPr lang="zh-CN" altLang="en-US" sz="2400" b="1" dirty="0" smtClean="0">
                <a:solidFill>
                  <a:srgbClr val="314865"/>
                </a:solidFill>
                <a:latin typeface="Arial" panose="020B0604020202020204"/>
                <a:sym typeface="Arial" panose="020B0604020202020204"/>
              </a:rPr>
              <a:t>小程序</a:t>
            </a:r>
            <a:r>
              <a:rPr sz="2400" b="1" dirty="0" smtClean="0">
                <a:solidFill>
                  <a:srgbClr val="314865"/>
                </a:solidFill>
                <a:latin typeface="Arial" panose="020B0604020202020204"/>
                <a:sym typeface="Arial" panose="020B0604020202020204"/>
              </a:rPr>
              <a:t>。让每个人每天的日常生活能够有所规划，实现每个人生活中的一个又一个 的小目标。</a:t>
            </a:r>
          </a:p>
          <a:p>
            <a:r>
              <a:rPr sz="2800" b="1" dirty="0" smtClean="0">
                <a:solidFill>
                  <a:srgbClr val="314865"/>
                </a:solidFill>
                <a:latin typeface="Arial" panose="020B0604020202020204"/>
                <a:sym typeface="Arial" panose="020B0604020202020204"/>
              </a:rPr>
              <a:t>	</a:t>
            </a:r>
          </a:p>
        </p:txBody>
      </p:sp>
      <p:grpSp>
        <p:nvGrpSpPr>
          <p:cNvPr id="10" name="组合 9"/>
          <p:cNvGrpSpPr/>
          <p:nvPr/>
        </p:nvGrpSpPr>
        <p:grpSpPr>
          <a:xfrm>
            <a:off x="164616" y="178180"/>
            <a:ext cx="2804616" cy="583565"/>
            <a:chOff x="164616" y="178180"/>
            <a:chExt cx="2804616" cy="583565"/>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58356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任务概述</a:t>
              </a:r>
            </a:p>
            <a:p>
              <a:pPr algn="dist"/>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Rectangle 5"/>
          <p:cNvSpPr/>
          <p:nvPr/>
        </p:nvSpPr>
        <p:spPr>
          <a:xfrm>
            <a:off x="1982205" y="859376"/>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p:cTn id="19" dur="500" fill="hold"/>
                                        <p:tgtEl>
                                          <p:spTgt spid="82"/>
                                        </p:tgtEl>
                                        <p:attrNameLst>
                                          <p:attrName>ppt_w</p:attrName>
                                        </p:attrNameLst>
                                      </p:cBhvr>
                                      <p:tavLst>
                                        <p:tav tm="0">
                                          <p:val>
                                            <p:fltVal val="0"/>
                                          </p:val>
                                        </p:tav>
                                        <p:tav tm="100000">
                                          <p:val>
                                            <p:strVal val="#ppt_w"/>
                                          </p:val>
                                        </p:tav>
                                      </p:tavLst>
                                    </p:anim>
                                    <p:anim calcmode="lin" valueType="num">
                                      <p:cBhvr>
                                        <p:cTn id="20" dur="500" fill="hold"/>
                                        <p:tgtEl>
                                          <p:spTgt spid="82"/>
                                        </p:tgtEl>
                                        <p:attrNameLst>
                                          <p:attrName>ppt_h</p:attrName>
                                        </p:attrNameLst>
                                      </p:cBhvr>
                                      <p:tavLst>
                                        <p:tav tm="0">
                                          <p:val>
                                            <p:fltVal val="0"/>
                                          </p:val>
                                        </p:tav>
                                        <p:tav tm="100000">
                                          <p:val>
                                            <p:strVal val="#ppt_h"/>
                                          </p:val>
                                        </p:tav>
                                      </p:tavLst>
                                    </p:anim>
                                    <p:animEffect transition="in" filter="fade">
                                      <p:cBhvr>
                                        <p:cTn id="21" dur="500"/>
                                        <p:tgtEl>
                                          <p:spTgt spid="8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
          <p:cNvSpPr/>
          <p:nvPr/>
        </p:nvSpPr>
        <p:spPr>
          <a:xfrm>
            <a:off x="1184832" y="1785398"/>
            <a:ext cx="3055428" cy="167867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1" name="Rectangle 5"/>
          <p:cNvSpPr/>
          <p:nvPr/>
        </p:nvSpPr>
        <p:spPr>
          <a:xfrm>
            <a:off x="1717837" y="1080200"/>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2" name="TextBox 6"/>
          <p:cNvSpPr txBox="1"/>
          <p:nvPr/>
        </p:nvSpPr>
        <p:spPr>
          <a:xfrm>
            <a:off x="1651635" y="1817370"/>
            <a:ext cx="2827655" cy="1198880"/>
          </a:xfrm>
          <a:prstGeom prst="rect">
            <a:avLst/>
          </a:prstGeom>
          <a:noFill/>
        </p:spPr>
        <p:txBody>
          <a:bodyPr wrap="square" rtlCol="0">
            <a:spAutoFit/>
          </a:bodyPr>
          <a:lstStyle/>
          <a:p>
            <a:pPr algn="ctr"/>
            <a:r>
              <a:rPr lang="en-US" altLang="zh-CN" sz="3600" b="1" dirty="0" smtClean="0">
                <a:solidFill>
                  <a:schemeClr val="bg1"/>
                </a:solidFill>
                <a:latin typeface="Arial" panose="020B0604020202020204"/>
                <a:ea typeface="微软雅黑" panose="020B0503020204020204" charset="-122"/>
                <a:sym typeface="Arial" panose="020B0604020202020204"/>
              </a:rPr>
              <a:t>2.2</a:t>
            </a:r>
          </a:p>
          <a:p>
            <a:pPr algn="ctr"/>
            <a:r>
              <a:rPr lang="zh-CN" altLang="en-US" sz="3600" b="1" dirty="0" smtClean="0">
                <a:solidFill>
                  <a:schemeClr val="bg1"/>
                </a:solidFill>
                <a:latin typeface="Arial" panose="020B0604020202020204"/>
                <a:ea typeface="微软雅黑" panose="020B0503020204020204" charset="-122"/>
                <a:sym typeface="Arial" panose="020B0604020202020204"/>
              </a:rPr>
              <a:t>运行环境</a:t>
            </a:r>
          </a:p>
        </p:txBody>
      </p:sp>
      <p:sp>
        <p:nvSpPr>
          <p:cNvPr id="86" name="TextBox 12"/>
          <p:cNvSpPr txBox="1"/>
          <p:nvPr/>
        </p:nvSpPr>
        <p:spPr>
          <a:xfrm>
            <a:off x="5021580" y="2580640"/>
            <a:ext cx="6895465" cy="2245360"/>
          </a:xfrm>
          <a:prstGeom prst="rect">
            <a:avLst/>
          </a:prstGeom>
          <a:noFill/>
        </p:spPr>
        <p:txBody>
          <a:bodyPr wrap="square" rtlCol="0">
            <a:spAutoFit/>
          </a:bodyPr>
          <a:lstStyle/>
          <a:p>
            <a:r>
              <a:rPr sz="2800" b="1" dirty="0" smtClean="0">
                <a:solidFill>
                  <a:srgbClr val="314865"/>
                </a:solidFill>
                <a:latin typeface="Arial" panose="020B0604020202020204"/>
                <a:sym typeface="Arial" panose="020B0604020202020204"/>
              </a:rPr>
              <a:t>操作系统：Microsoft Windows 2000 Advanced Server</a:t>
            </a:r>
          </a:p>
          <a:p>
            <a:r>
              <a:rPr sz="2800" b="1" dirty="0" smtClean="0">
                <a:solidFill>
                  <a:srgbClr val="314865"/>
                </a:solidFill>
                <a:latin typeface="Arial" panose="020B0604020202020204"/>
                <a:sym typeface="Arial" panose="020B0604020202020204"/>
              </a:rPr>
              <a:t>支持环境：IIS 5.0 </a:t>
            </a:r>
            <a:endParaRPr lang="en-US" sz="2800" b="1" dirty="0" smtClean="0">
              <a:solidFill>
                <a:srgbClr val="314865"/>
              </a:solidFill>
              <a:latin typeface="Arial" panose="020B0604020202020204"/>
              <a:sym typeface="Arial" panose="020B0604020202020204"/>
            </a:endParaRPr>
          </a:p>
          <a:p>
            <a:r>
              <a:rPr sz="2800" b="1" dirty="0" smtClean="0">
                <a:solidFill>
                  <a:srgbClr val="314865"/>
                </a:solidFill>
                <a:latin typeface="Arial" panose="020B0604020202020204"/>
                <a:sym typeface="Arial" panose="020B0604020202020204"/>
              </a:rPr>
              <a:t>数 据 库：Microsoft SQL Server 2000</a:t>
            </a:r>
          </a:p>
          <a:p>
            <a:endParaRPr sz="2800" b="1" dirty="0" smtClean="0">
              <a:solidFill>
                <a:srgbClr val="314865"/>
              </a:solidFill>
              <a:latin typeface="Arial" panose="020B0604020202020204"/>
              <a:sym typeface="Arial" panose="020B0604020202020204"/>
            </a:endParaRPr>
          </a:p>
        </p:txBody>
      </p:sp>
      <p:grpSp>
        <p:nvGrpSpPr>
          <p:cNvPr id="10"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8554"/>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需求分析</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Rectangle 5"/>
          <p:cNvSpPr/>
          <p:nvPr/>
        </p:nvSpPr>
        <p:spPr>
          <a:xfrm>
            <a:off x="1982205" y="859376"/>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p:cTn id="19" dur="500" fill="hold"/>
                                        <p:tgtEl>
                                          <p:spTgt spid="82"/>
                                        </p:tgtEl>
                                        <p:attrNameLst>
                                          <p:attrName>ppt_w</p:attrName>
                                        </p:attrNameLst>
                                      </p:cBhvr>
                                      <p:tavLst>
                                        <p:tav tm="0">
                                          <p:val>
                                            <p:fltVal val="0"/>
                                          </p:val>
                                        </p:tav>
                                        <p:tav tm="100000">
                                          <p:val>
                                            <p:strVal val="#ppt_w"/>
                                          </p:val>
                                        </p:tav>
                                      </p:tavLst>
                                    </p:anim>
                                    <p:anim calcmode="lin" valueType="num">
                                      <p:cBhvr>
                                        <p:cTn id="20" dur="500" fill="hold"/>
                                        <p:tgtEl>
                                          <p:spTgt spid="82"/>
                                        </p:tgtEl>
                                        <p:attrNameLst>
                                          <p:attrName>ppt_h</p:attrName>
                                        </p:attrNameLst>
                                      </p:cBhvr>
                                      <p:tavLst>
                                        <p:tav tm="0">
                                          <p:val>
                                            <p:fltVal val="0"/>
                                          </p:val>
                                        </p:tav>
                                        <p:tav tm="100000">
                                          <p:val>
                                            <p:strVal val="#ppt_h"/>
                                          </p:val>
                                        </p:tav>
                                      </p:tavLst>
                                    </p:anim>
                                    <p:animEffect transition="in" filter="fade">
                                      <p:cBhvr>
                                        <p:cTn id="21" dur="500"/>
                                        <p:tgtEl>
                                          <p:spTgt spid="8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ldLvl="0" animBg="1"/>
      <p:bldP spid="81" grpId="0" bldLvl="0" animBg="1"/>
      <p:bldP spid="82" grpId="0"/>
      <p:bldP spid="16"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0.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1.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2.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4.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5.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6.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7.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8.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4.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5.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6.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7.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8.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9.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1564</Words>
  <Application>Microsoft Office PowerPoint</Application>
  <PresentationFormat>自定义</PresentationFormat>
  <Paragraphs>391</Paragraphs>
  <Slides>33</Slides>
  <Notes>28</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简洁工作计划</dc:title>
  <dc:creator>第一PPT</dc:creator>
  <cp:keywords>www.1ppt.com</cp:keywords>
  <cp:lastModifiedBy>miku</cp:lastModifiedBy>
  <cp:revision>103</cp:revision>
  <dcterms:created xsi:type="dcterms:W3CDTF">2013-07-01T03:05:00Z</dcterms:created>
  <dcterms:modified xsi:type="dcterms:W3CDTF">2018-05-02T13:38:48Z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