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77" r:id="rId2"/>
    <p:sldId id="271" r:id="rId3"/>
    <p:sldId id="424" r:id="rId4"/>
    <p:sldId id="425" r:id="rId5"/>
    <p:sldId id="258" r:id="rId6"/>
    <p:sldId id="282" r:id="rId7"/>
    <p:sldId id="422" r:id="rId8"/>
    <p:sldId id="423" r:id="rId9"/>
    <p:sldId id="426" r:id="rId10"/>
    <p:sldId id="410" r:id="rId11"/>
    <p:sldId id="411" r:id="rId12"/>
    <p:sldId id="306" r:id="rId13"/>
    <p:sldId id="412" r:id="rId14"/>
    <p:sldId id="305" r:id="rId15"/>
    <p:sldId id="416" r:id="rId16"/>
    <p:sldId id="417" r:id="rId17"/>
    <p:sldId id="419" r:id="rId18"/>
    <p:sldId id="418" r:id="rId19"/>
    <p:sldId id="420" r:id="rId20"/>
    <p:sldId id="427" r:id="rId21"/>
    <p:sldId id="413" r:id="rId22"/>
    <p:sldId id="428" r:id="rId23"/>
    <p:sldId id="421" r:id="rId24"/>
    <p:sldId id="429" r:id="rId25"/>
    <p:sldId id="431" r:id="rId26"/>
    <p:sldId id="430" r:id="rId27"/>
    <p:sldId id="432" r:id="rId28"/>
    <p:sldId id="433" r:id="rId29"/>
    <p:sldId id="414" r:id="rId30"/>
    <p:sldId id="415" r:id="rId31"/>
    <p:sldId id="434" r:id="rId32"/>
    <p:sldId id="435" r:id="rId33"/>
    <p:sldId id="436" r:id="rId34"/>
    <p:sldId id="29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614" y="-82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翻转课堂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39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软件可靠性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6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如果在一段时间内，软件系统故障停机时间分别为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td2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…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，正常运行时间分别为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tu1,tu2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…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，则系统的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稳态可用性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为：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其中，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Tup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=∑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tui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Tdown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=∑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tdi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4804"/>
          <a:stretch>
            <a:fillRect/>
          </a:stretch>
        </p:blipFill>
        <p:spPr bwMode="auto">
          <a:xfrm>
            <a:off x="4765610" y="3453396"/>
            <a:ext cx="3399809" cy="110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560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如果引入系统平均无故障时间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和平均维修时间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MTTR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的概念，则上式变为：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6044"/>
          <a:stretch>
            <a:fillRect/>
          </a:stretch>
        </p:blipFill>
        <p:spPr bwMode="auto">
          <a:xfrm>
            <a:off x="4357494" y="2562613"/>
            <a:ext cx="4081346" cy="11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61480" y="4056435"/>
            <a:ext cx="113165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平均维修时间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MTTR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是修复一个故障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平均需要的时间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，它取决于维护人员的技术水平和对系统的熟悉程度，也和系统的可维护性有重要关系。</a:t>
            </a:r>
            <a:endParaRPr lang="en-US" altLang="zh-CN" sz="28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平均无故障时间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MTTF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是系统按规格说明书规定成功地运行的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时间，它主要取决于系统中潜伏的错误的数目</a:t>
            </a:r>
            <a:r>
              <a:rPr lang="zh-CN" altLang="en-US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950230" y="1888140"/>
            <a:ext cx="5901272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估算平均无故障时间的方法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估算平均无故障时间的方法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使用最为广泛的一个衡量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可靠性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的参数是，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(mean time to failure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，平均无故障时间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)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，定义为随机变量、出错时间等的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期望值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。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平均无故障时间可以理解为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设备在规定的环境下，正常生产到发生下一次故障的平均时间。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MTTF=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Σtti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/ 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Σri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其中： 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tti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在发生所有故障之前的工作时间</a:t>
            </a:r>
          </a:p>
          <a:p>
            <a:pPr>
              <a:lnSpc>
                <a:spcPct val="200000"/>
              </a:lnSpc>
            </a:pP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故障发生件数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25321" y="2008076"/>
            <a:ext cx="2313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符号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982547" y="225049"/>
            <a:ext cx="74085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在估算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的过程中使用下述符号表示有关的数量：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测试之前程序中错误总数；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程序长度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机器指令总数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测试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包括调试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时间；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Ed(τ)——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至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期间发现的错误数；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(τ)——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至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期间改正的错误数。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663" y="3863009"/>
            <a:ext cx="451361" cy="42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074025" y="137878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57575" y="2362640"/>
            <a:ext cx="26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基本假定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624873" y="766225"/>
            <a:ext cx="7408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(1)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在类似的程序中，单位长度里的错误数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/I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近似为常数。美国的一些统计数字表明，通常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0.5×10-2≤E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/I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≤2×10-2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(2)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失效率正比于软件中剩余的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潜藏的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错误数，而平均无故障时间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与剩余的错误数成反比。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338394" y="118594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074025" y="137878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57575" y="2362640"/>
            <a:ext cx="26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基本假定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783494" y="-120184"/>
            <a:ext cx="74085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(3)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假设发现的每一个错误都立即正确地改正了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即调试过程没有引入新的错误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。因此，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en-US" altLang="zh-CN" sz="2400" dirty="0">
                <a:sym typeface="Arial" panose="020B0604020202020204"/>
              </a:rPr>
              <a:t> </a:t>
            </a:r>
            <a:r>
              <a:rPr lang="en-US" altLang="zh-CN" sz="2400" dirty="0" smtClean="0">
                <a:sym typeface="Arial" panose="020B0604020202020204"/>
              </a:rPr>
              <a:t>    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)=Ed(     )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剩余的错误数为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Er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)=ET  -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)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单位长度程序中剩余的错误数为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εr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)=ET/IT  -  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)/IT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338394" y="118594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29" y="2028288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692" y="2028287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29" y="3486241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590" y="3486241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7512" y="4950393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9622" y="4950393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783494" y="-120184"/>
            <a:ext cx="7408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经验表明，平均无故障时间与单位长度程序中剩余的错误数成反比，即：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5926687" y="2142541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2"/>
          <p:cNvSpPr txBox="1"/>
          <p:nvPr/>
        </p:nvSpPr>
        <p:spPr>
          <a:xfrm>
            <a:off x="4783494" y="3605840"/>
            <a:ext cx="7408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其中，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K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为常数，它的值应该根据经验选取。美国的一些统计数字表明，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K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的典型值是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200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5712083" y="976214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269" y="3829827"/>
            <a:ext cx="4864807" cy="13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下箭头 17"/>
          <p:cNvSpPr/>
          <p:nvPr/>
        </p:nvSpPr>
        <p:spPr>
          <a:xfrm>
            <a:off x="8117633" y="2416628"/>
            <a:ext cx="849086" cy="1502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估算错误总数的方法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368580"/>
            <a:chOff x="164616" y="178180"/>
            <a:chExt cx="2942479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估算错误总数的方法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74" y="857820"/>
            <a:ext cx="5916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植入错误法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    在测试之前由专人在程序中随机地植入一些错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误，测试之后，根据测试小组发现的错误中原有的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和植入的两种错误的比例，来估计程序中原有错误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的总数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ET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898635" y="1599740"/>
            <a:ext cx="3747593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基本概念</a:t>
            </a:r>
          </a:p>
        </p:txBody>
      </p:sp>
      <p:sp>
        <p:nvSpPr>
          <p:cNvPr id="67" name="矩形 66"/>
          <p:cNvSpPr/>
          <p:nvPr/>
        </p:nvSpPr>
        <p:spPr>
          <a:xfrm>
            <a:off x="6850327" y="2657518"/>
            <a:ext cx="3844212" cy="132343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估算平均无故障时间的方法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47657" y="503557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6086" y="3023172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0" name="流程图: 终止 19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流程图: 终止 2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45120" y="1737075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28" name="组合 27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34" name="流程图: 终止 3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" name="流程图: 终止 34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" name="流程图: 终止 35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33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898637" y="498530"/>
            <a:ext cx="3747593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59187" y="4408946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41" name="流程图: 终止 4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" name="流程图: 终止 4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" name="流程图: 终止 4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0" name="文本框 25"/>
            <p:cNvSpPr txBox="1"/>
            <p:nvPr/>
          </p:nvSpPr>
          <p:spPr>
            <a:xfrm>
              <a:off x="4852090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98637" y="4293048"/>
            <a:ext cx="3844212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58272" y="5611639"/>
            <a:ext cx="3844212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Q&amp;A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972362" y="5662642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47" name="组合 46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49" name="流程图: 终止 4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" name="流程图: 终止 4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1" name="流程图: 终止 5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8" name="文本框 25"/>
            <p:cNvSpPr txBox="1"/>
            <p:nvPr/>
          </p:nvSpPr>
          <p:spPr>
            <a:xfrm>
              <a:off x="4852090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05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bldLvl="0" animBg="1"/>
      <p:bldP spid="67" grpId="0" bldLvl="0" animBg="1"/>
      <p:bldP spid="37" grpId="0" bldLvl="0" animBg="1"/>
      <p:bldP spid="44" grpId="0" bldLvl="0" animBg="1"/>
      <p:bldP spid="4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估算错误总数的方法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368580"/>
            <a:chOff x="164616" y="178180"/>
            <a:chExt cx="2942479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估算错误总数的方法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74" y="857820"/>
            <a:ext cx="59164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植入错误法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假设人为地植入的错误数为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，经过一段时间的测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试之后发现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个植入的错误，此外还发现了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个原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有的错误。如果可以认为测试方案发现植入错误和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发现原有错误的能力相同，则能够估计出程序中原有错误的总数为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其中        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,  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即是错误总数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ET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的估计值。</a:t>
            </a:r>
          </a:p>
          <a:p>
            <a:endParaRPr lang="zh-CN" altLang="en-US" dirty="0"/>
          </a:p>
        </p:txBody>
      </p:sp>
      <p:pic>
        <p:nvPicPr>
          <p:cNvPr id="1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5959" y="4687605"/>
            <a:ext cx="1468081" cy="6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63" y="5305131"/>
            <a:ext cx="51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(2)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分别测试法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为了随机地给一部分错误加标记，分别测试法使用两个测试员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或测试小组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彼此独立地测试同一个程序的两个副本，把其中一个测试员发现的错误作为有标记的错误。具体做法是，在测试过程的早期阶段，由测试员甲和测试员乙分别测试同一个程序的两个副本，由另一名分析员分析他们的测试结果。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表示测试时间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假设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τ=0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时错误总数为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B0;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时测试员甲发现的错误数为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B1;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时测试员乙发现的错误数为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B2;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时两个测试员发现的相同错误数为</a:t>
            </a:r>
            <a:r>
              <a:rPr lang="en-US" altLang="zh-CN" sz="2400" b="1" dirty="0" err="1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bc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27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205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如果认为测试员甲发现的错误是有标记的，即程序中有标记的错误总数为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B1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，则测试员乙发现的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B2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个错误中有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bc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个是有标记的。假定测试员乙发现有标记错误和发现无标记错误的概率相同，则可以估计出测试前程序中的错误总数为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361" y="2855747"/>
            <a:ext cx="2009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109" y="4326974"/>
            <a:ext cx="9537791" cy="150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1123" y="2630261"/>
            <a:ext cx="5901272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18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测试阶段根本目标，消除错误，保证软件的可靠性。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软件可靠性：减少系统中断次数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软件可用性：减少恢复时间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稳态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可用性：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估算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MTTF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方法：与单位长度程序中剩余的出错误成反比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估计错误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总数方法：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1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）植入错误法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      2)  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分别测试法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6044"/>
          <a:stretch>
            <a:fillRect/>
          </a:stretch>
        </p:blipFill>
        <p:spPr bwMode="auto">
          <a:xfrm>
            <a:off x="2969232" y="3259870"/>
            <a:ext cx="4081346" cy="11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5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1123" y="2630261"/>
            <a:ext cx="5901272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zh-CN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Q&amp;A</a:t>
            </a:r>
            <a:endParaRPr lang="zh-CN" altLang="en-US" sz="66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58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问题一：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提高软件的可靠性和可用性最主要的区别。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82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问题一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(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答案）：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</a:t>
            </a:r>
            <a:r>
              <a:rPr lang="zh-CN" altLang="en-US" sz="32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提高可靠性需要强调减少系统中断（故障）的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次数。</a:t>
            </a:r>
            <a:endParaRPr lang="en-US" altLang="zh-CN" sz="32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</a:t>
            </a:r>
            <a:r>
              <a:rPr lang="zh-CN" altLang="en-US" sz="32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可用性需要强调减少从灾难中回复的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时间。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82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问题二：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经常被理解为，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“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能保证的最短的生命周期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”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，对吗？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引言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6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</a:t>
            </a:r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二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（答案）：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	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不对。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经常被错误地理解为，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能保证的最短的生命周期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。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的长短，通常与使用周期中的产品有关，其中不包括老化失效。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atinLnBrk="1"/>
            <a:r>
              <a:rPr lang="zh-CN" altLang="en-US" sz="2400" b="1" dirty="0" smtClean="0">
                <a:solidFill>
                  <a:srgbClr val="314865"/>
                </a:solidFill>
              </a:rPr>
              <a:t>对</a:t>
            </a:r>
            <a:r>
              <a:rPr lang="zh-CN" altLang="en-US" sz="2400" b="1" dirty="0">
                <a:solidFill>
                  <a:srgbClr val="314865"/>
                </a:solidFill>
              </a:rPr>
              <a:t>一个长度为</a:t>
            </a:r>
            <a:r>
              <a:rPr lang="en-US" altLang="zh-CN" sz="2400" b="1" dirty="0">
                <a:solidFill>
                  <a:srgbClr val="314865"/>
                </a:solidFill>
              </a:rPr>
              <a:t>100000</a:t>
            </a:r>
            <a:r>
              <a:rPr lang="zh-CN" altLang="en-US" sz="2400" b="1" dirty="0">
                <a:solidFill>
                  <a:srgbClr val="314865"/>
                </a:solidFill>
              </a:rPr>
              <a:t>条指令的程序进行集成测试期间记录如下面的数据</a:t>
            </a:r>
            <a:r>
              <a:rPr lang="en-US" altLang="zh-CN" sz="2400" b="1" dirty="0">
                <a:solidFill>
                  <a:srgbClr val="314865"/>
                </a:solidFill>
              </a:rPr>
              <a:t>: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(A)7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1</a:t>
            </a:r>
            <a:r>
              <a:rPr lang="zh-CN" altLang="en-US" sz="2400" b="1" dirty="0">
                <a:solidFill>
                  <a:srgbClr val="314865"/>
                </a:solidFill>
              </a:rPr>
              <a:t>日集成测试开始没有发现</a:t>
            </a:r>
            <a:r>
              <a:rPr lang="zh-CN" altLang="en-US" sz="2400" b="1" dirty="0" smtClean="0">
                <a:solidFill>
                  <a:srgbClr val="314865"/>
                </a:solidFill>
              </a:rPr>
              <a:t>错误</a:t>
            </a:r>
            <a:endParaRPr lang="en-US" altLang="zh-CN" sz="2400" b="1" dirty="0" smtClean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>
                <a:solidFill>
                  <a:srgbClr val="314865"/>
                </a:solidFill>
              </a:rPr>
              <a:t>	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B)8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2</a:t>
            </a:r>
            <a:r>
              <a:rPr lang="zh-CN" altLang="en-US" sz="2400" b="1" dirty="0">
                <a:solidFill>
                  <a:srgbClr val="314865"/>
                </a:solidFill>
              </a:rPr>
              <a:t>日总共改正了</a:t>
            </a:r>
            <a:r>
              <a:rPr lang="en-US" altLang="zh-CN" sz="2400" b="1" dirty="0">
                <a:solidFill>
                  <a:srgbClr val="314865"/>
                </a:solidFill>
              </a:rPr>
              <a:t>100</a:t>
            </a:r>
            <a:r>
              <a:rPr lang="zh-CN" altLang="en-US" sz="2400" b="1" dirty="0">
                <a:solidFill>
                  <a:srgbClr val="314865"/>
                </a:solidFill>
              </a:rPr>
              <a:t>个错误</a:t>
            </a:r>
            <a:r>
              <a:rPr lang="en-US" altLang="zh-CN" sz="2400" b="1" dirty="0">
                <a:solidFill>
                  <a:srgbClr val="314865"/>
                </a:solidFill>
              </a:rPr>
              <a:t>,</a:t>
            </a:r>
            <a:r>
              <a:rPr lang="zh-CN" altLang="en-US" sz="2400" b="1" dirty="0">
                <a:solidFill>
                  <a:srgbClr val="314865"/>
                </a:solidFill>
              </a:rPr>
              <a:t>此时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MTTF=0.4H</a:t>
            </a:r>
          </a:p>
          <a:p>
            <a:pPr latinLnBrk="1"/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C)9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1</a:t>
            </a:r>
            <a:r>
              <a:rPr lang="zh-CN" altLang="en-US" sz="2400" b="1" dirty="0">
                <a:solidFill>
                  <a:srgbClr val="314865"/>
                </a:solidFill>
              </a:rPr>
              <a:t>日</a:t>
            </a:r>
            <a:r>
              <a:rPr lang="en-US" altLang="zh-CN" sz="2400" b="1" dirty="0">
                <a:solidFill>
                  <a:srgbClr val="314865"/>
                </a:solidFill>
              </a:rPr>
              <a:t>:</a:t>
            </a:r>
            <a:r>
              <a:rPr lang="zh-CN" altLang="en-US" sz="2400" b="1" dirty="0">
                <a:solidFill>
                  <a:srgbClr val="314865"/>
                </a:solidFill>
              </a:rPr>
              <a:t>总共改正</a:t>
            </a:r>
            <a:r>
              <a:rPr lang="en-US" altLang="zh-CN" sz="2400" b="1" dirty="0">
                <a:solidFill>
                  <a:srgbClr val="314865"/>
                </a:solidFill>
              </a:rPr>
              <a:t>300</a:t>
            </a:r>
            <a:r>
              <a:rPr lang="zh-CN" altLang="en-US" sz="2400" b="1" dirty="0">
                <a:solidFill>
                  <a:srgbClr val="314865"/>
                </a:solidFill>
              </a:rPr>
              <a:t>个错误</a:t>
            </a:r>
            <a:r>
              <a:rPr lang="en-US" altLang="zh-CN" sz="2400" b="1" dirty="0">
                <a:solidFill>
                  <a:srgbClr val="314865"/>
                </a:solidFill>
              </a:rPr>
              <a:t>,</a:t>
            </a:r>
            <a:r>
              <a:rPr lang="zh-CN" altLang="en-US" sz="2400" b="1" dirty="0">
                <a:solidFill>
                  <a:srgbClr val="314865"/>
                </a:solidFill>
              </a:rPr>
              <a:t>此时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MTTF=2H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</a:t>
            </a:r>
          </a:p>
          <a:p>
            <a:pPr latinLnBrk="1"/>
            <a:r>
              <a:rPr lang="en-US" altLang="zh-CN" sz="2400" b="1" dirty="0">
                <a:solidFill>
                  <a:srgbClr val="314865"/>
                </a:solidFill>
              </a:rPr>
              <a:t>	</a:t>
            </a:r>
            <a:r>
              <a:rPr lang="zh-CN" altLang="en-US" sz="2400" b="1" dirty="0" smtClean="0">
                <a:solidFill>
                  <a:srgbClr val="314865"/>
                </a:solidFill>
              </a:rPr>
              <a:t>根据</a:t>
            </a:r>
            <a:r>
              <a:rPr lang="zh-CN" altLang="en-US" sz="2400" b="1" dirty="0">
                <a:solidFill>
                  <a:srgbClr val="314865"/>
                </a:solidFill>
              </a:rPr>
              <a:t>上述数据完成下列各题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:</a:t>
            </a:r>
          </a:p>
          <a:p>
            <a:pPr latinLnBrk="1"/>
            <a:endParaRPr lang="en-US" altLang="zh-CN" sz="2400" b="1" dirty="0">
              <a:solidFill>
                <a:srgbClr val="314865"/>
              </a:solidFill>
            </a:endParaRPr>
          </a:p>
          <a:p>
            <a:pPr latinLnBrk="1"/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1)</a:t>
            </a:r>
            <a:r>
              <a:rPr lang="zh-CN" altLang="en-US" sz="2400" b="1" dirty="0">
                <a:solidFill>
                  <a:srgbClr val="314865"/>
                </a:solidFill>
              </a:rPr>
              <a:t>估计程序中的错误总数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2)</a:t>
            </a:r>
            <a:r>
              <a:rPr lang="zh-CN" altLang="en-US" sz="2400" b="1" dirty="0">
                <a:solidFill>
                  <a:srgbClr val="314865"/>
                </a:solidFill>
              </a:rPr>
              <a:t>为使</a:t>
            </a:r>
            <a:r>
              <a:rPr lang="en-US" altLang="zh-CN" sz="2400" b="1" dirty="0">
                <a:solidFill>
                  <a:srgbClr val="314865"/>
                </a:solidFill>
              </a:rPr>
              <a:t>MTTF</a:t>
            </a:r>
            <a:r>
              <a:rPr lang="zh-CN" altLang="en-US" sz="2400" b="1" dirty="0">
                <a:solidFill>
                  <a:srgbClr val="314865"/>
                </a:solidFill>
              </a:rPr>
              <a:t>达到</a:t>
            </a:r>
            <a:r>
              <a:rPr lang="en-US" altLang="zh-CN" sz="2400" b="1" dirty="0">
                <a:solidFill>
                  <a:srgbClr val="314865"/>
                </a:solidFill>
              </a:rPr>
              <a:t>10H</a:t>
            </a:r>
            <a:r>
              <a:rPr lang="zh-CN" altLang="en-US" sz="2400" b="1" dirty="0">
                <a:solidFill>
                  <a:srgbClr val="314865"/>
                </a:solidFill>
              </a:rPr>
              <a:t>必须测试和调试这个程序多长时间</a:t>
            </a:r>
            <a:r>
              <a:rPr lang="en-US" altLang="zh-CN" sz="2400" b="1" dirty="0">
                <a:solidFill>
                  <a:srgbClr val="314865"/>
                </a:solidFill>
              </a:rPr>
              <a:t>?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368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提示：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第一题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解一个二元二次方程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组（想出方程组即可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）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第二题：根据第一题，公式同上。</a:t>
            </a: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2824258" y="2304711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9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19348" y="907252"/>
            <a:ext cx="93865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atinLnBrk="1"/>
            <a:r>
              <a:rPr lang="zh-CN" altLang="en-US" sz="3200" b="1" dirty="0">
                <a:solidFill>
                  <a:srgbClr val="314865"/>
                </a:solidFill>
              </a:rPr>
              <a:t>（</a:t>
            </a:r>
            <a:r>
              <a:rPr lang="en-US" altLang="zh-CN" sz="3200" b="1" dirty="0">
                <a:solidFill>
                  <a:srgbClr val="314865"/>
                </a:solidFill>
              </a:rPr>
              <a:t>1</a:t>
            </a:r>
            <a:r>
              <a:rPr lang="zh-CN" altLang="en-US" sz="3200" b="1" dirty="0">
                <a:solidFill>
                  <a:srgbClr val="314865"/>
                </a:solidFill>
              </a:rPr>
              <a:t>）据估算平均无故障时间</a:t>
            </a:r>
            <a:r>
              <a:rPr lang="en-US" altLang="zh-CN" sz="3200" b="1" dirty="0">
                <a:solidFill>
                  <a:srgbClr val="314865"/>
                </a:solidFill>
              </a:rPr>
              <a:t>MTTF</a:t>
            </a:r>
            <a:r>
              <a:rPr lang="zh-CN" altLang="en-US" sz="3200" b="1" dirty="0">
                <a:solidFill>
                  <a:srgbClr val="314865"/>
                </a:solidFill>
              </a:rPr>
              <a:t>的公式有： </a:t>
            </a:r>
            <a:br>
              <a:rPr lang="zh-CN" altLang="en-US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/(k(Et-100))=0.4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/(k(Et-300))=2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得</a:t>
            </a:r>
            <a:r>
              <a:rPr lang="zh-CN" altLang="en-US" sz="3200" b="1" dirty="0">
                <a:solidFill>
                  <a:srgbClr val="314865"/>
                </a:solidFill>
              </a:rPr>
              <a:t>：</a:t>
            </a:r>
            <a:r>
              <a:rPr lang="en-US" altLang="zh-CN" sz="3200" b="1" dirty="0">
                <a:solidFill>
                  <a:srgbClr val="314865"/>
                </a:solidFill>
              </a:rPr>
              <a:t>K</a:t>
            </a:r>
            <a:r>
              <a:rPr lang="zh-CN" altLang="en-US" sz="3200" b="1" dirty="0">
                <a:solidFill>
                  <a:srgbClr val="314865"/>
                </a:solidFill>
              </a:rPr>
              <a:t>＝</a:t>
            </a:r>
            <a:r>
              <a:rPr lang="en-US" altLang="zh-CN" sz="3200" b="1" dirty="0">
                <a:solidFill>
                  <a:srgbClr val="314865"/>
                </a:solidFill>
              </a:rPr>
              <a:t>1000</a:t>
            </a:r>
            <a:r>
              <a:rPr lang="zh-CN" altLang="en-US" sz="3200" b="1" dirty="0">
                <a:solidFill>
                  <a:srgbClr val="314865"/>
                </a:solidFill>
              </a:rPr>
              <a:t>，</a:t>
            </a:r>
            <a:r>
              <a:rPr lang="en-US" altLang="zh-CN" sz="3200" b="1" dirty="0">
                <a:solidFill>
                  <a:srgbClr val="314865"/>
                </a:solidFill>
              </a:rPr>
              <a:t>Et=350  </a:t>
            </a:r>
            <a:r>
              <a:rPr lang="zh-CN" altLang="en-US" sz="3200" b="1" dirty="0">
                <a:solidFill>
                  <a:srgbClr val="314865"/>
                </a:solidFill>
              </a:rPr>
              <a:t>即程序中的错误总数达</a:t>
            </a:r>
            <a:r>
              <a:rPr lang="en-US" altLang="zh-CN" sz="3200" b="1" dirty="0">
                <a:solidFill>
                  <a:srgbClr val="314865"/>
                </a:solidFill>
              </a:rPr>
              <a:t>350</a:t>
            </a:r>
            <a:r>
              <a:rPr lang="zh-CN" altLang="en-US" sz="3200" b="1" dirty="0">
                <a:solidFill>
                  <a:srgbClr val="314865"/>
                </a:solidFill>
              </a:rPr>
              <a:t>。</a:t>
            </a:r>
          </a:p>
          <a:p>
            <a:pPr latinLnBrk="1"/>
            <a:endParaRPr lang="en-US" altLang="zh-CN" sz="3200" b="1" dirty="0" smtClean="0">
              <a:solidFill>
                <a:srgbClr val="314865"/>
              </a:solidFill>
            </a:endParaRPr>
          </a:p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</a:rPr>
              <a:t>（</a:t>
            </a:r>
            <a:r>
              <a:rPr lang="en-US" altLang="zh-CN" sz="3200" b="1" dirty="0">
                <a:solidFill>
                  <a:srgbClr val="314865"/>
                </a:solidFill>
              </a:rPr>
              <a:t>2</a:t>
            </a:r>
            <a:r>
              <a:rPr lang="zh-CN" altLang="en-US" sz="3200" b="1" dirty="0">
                <a:solidFill>
                  <a:srgbClr val="314865"/>
                </a:solidFill>
              </a:rPr>
              <a:t>）当</a:t>
            </a:r>
            <a:r>
              <a:rPr lang="en-US" altLang="zh-CN" sz="3200" b="1" dirty="0">
                <a:solidFill>
                  <a:srgbClr val="314865"/>
                </a:solidFill>
              </a:rPr>
              <a:t>MTTF</a:t>
            </a:r>
            <a:r>
              <a:rPr lang="zh-CN" altLang="en-US" sz="3200" b="1" dirty="0">
                <a:solidFill>
                  <a:srgbClr val="314865"/>
                </a:solidFill>
              </a:rPr>
              <a:t>＝</a:t>
            </a:r>
            <a:r>
              <a:rPr lang="en-US" altLang="zh-CN" sz="3200" b="1" dirty="0">
                <a:solidFill>
                  <a:srgbClr val="314865"/>
                </a:solidFill>
              </a:rPr>
              <a:t>10h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时</a:t>
            </a:r>
            <a:r>
              <a:rPr lang="zh-CN" altLang="en-US" sz="3200" b="1" dirty="0">
                <a:solidFill>
                  <a:srgbClr val="314865"/>
                </a:solidFill>
              </a:rPr>
              <a:t/>
            </a:r>
            <a:br>
              <a:rPr lang="zh-CN" altLang="en-US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 (K(350- </a:t>
            </a:r>
            <a:r>
              <a:rPr lang="en-US" altLang="zh-CN" sz="3200" b="1" dirty="0" err="1">
                <a:solidFill>
                  <a:srgbClr val="314865"/>
                </a:solidFill>
              </a:rPr>
              <a:t>Ec</a:t>
            </a:r>
            <a:r>
              <a:rPr lang="en-US" altLang="zh-CN" sz="3200" b="1" dirty="0">
                <a:solidFill>
                  <a:srgbClr val="314865"/>
                </a:solidFill>
              </a:rPr>
              <a:t>))=10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得</a:t>
            </a:r>
            <a:r>
              <a:rPr lang="zh-CN" altLang="en-US" sz="3200" b="1" dirty="0">
                <a:solidFill>
                  <a:srgbClr val="314865"/>
                </a:solidFill>
              </a:rPr>
              <a:t>：</a:t>
            </a:r>
            <a:r>
              <a:rPr lang="en-US" altLang="zh-CN" sz="3200" b="1" dirty="0" err="1">
                <a:solidFill>
                  <a:srgbClr val="314865"/>
                </a:solidFill>
              </a:rPr>
              <a:t>Ec</a:t>
            </a:r>
            <a:r>
              <a:rPr lang="en-US" altLang="zh-CN" sz="3200" b="1" dirty="0">
                <a:solidFill>
                  <a:srgbClr val="314865"/>
                </a:solidFill>
              </a:rPr>
              <a:t>=340. 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864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测完阶段的根本目标？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6924" y="1842052"/>
            <a:ext cx="36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消除错误，保证软件的可靠性</a:t>
            </a:r>
            <a:r>
              <a:rPr lang="zh-CN" altLang="en-US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  <a:endParaRPr lang="en-US" altLang="zh-CN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503" y="3433177"/>
            <a:ext cx="7471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14865"/>
                </a:solidFill>
              </a:rPr>
              <a:t>什么是软件的可靠性？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应该进行多少测试，才能达到所要求的可靠程度？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测试方法？</a:t>
            </a:r>
            <a:endParaRPr lang="zh-CN" altLang="en-US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42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7.9.1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软件可靠性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是程序在给定的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时间间隔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内，按照规格说明书的规定成功地运行的概率。软件可靠性随着给定的时间间隔的加大而减少。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en-US" altLang="zh-CN" sz="20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随机变量： 时间间隔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随着运行时间的增加，运行时出现程序故障的概率也将增加。。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541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7.9.1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一般来说，对于任何其故障是可以修复的系统，都应该同时使用可靠性和可用性衡量它的优劣程度。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软件可用性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是程序在给定的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时间点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，按照规格说明书的规定，成功地运行的概率。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3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81943" y="1338943"/>
            <a:ext cx="7334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14865"/>
                </a:solidFill>
              </a:rPr>
              <a:t>可靠性和可用性的主要差别：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</a:rPr>
              <a:t>可靠性意味着在</a:t>
            </a:r>
            <a:r>
              <a:rPr lang="en-US" altLang="zh-CN" b="1" dirty="0" smtClean="0">
                <a:solidFill>
                  <a:srgbClr val="314865"/>
                </a:solidFill>
              </a:rPr>
              <a:t>0</a:t>
            </a:r>
            <a:r>
              <a:rPr lang="zh-CN" altLang="en-US" b="1" dirty="0" smtClean="0">
                <a:solidFill>
                  <a:srgbClr val="314865"/>
                </a:solidFill>
              </a:rPr>
              <a:t>到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这段时间间隔内系统没有失效。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</a:rPr>
              <a:t>可用性意味着在时刻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，系统是正常运行的。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如果在</a:t>
            </a:r>
            <a:r>
              <a:rPr lang="zh-CN" altLang="en-US" b="1" dirty="0" smtClean="0">
                <a:solidFill>
                  <a:srgbClr val="FF0000"/>
                </a:solidFill>
              </a:rPr>
              <a:t>时刻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t </a:t>
            </a:r>
            <a:r>
              <a:rPr lang="en-US" altLang="zh-CN" b="1" dirty="0" smtClean="0">
                <a:solidFill>
                  <a:srgbClr val="314865"/>
                </a:solidFill>
              </a:rPr>
              <a:t> </a:t>
            </a:r>
            <a:r>
              <a:rPr lang="zh-CN" altLang="en-US" b="1" dirty="0" smtClean="0">
                <a:solidFill>
                  <a:srgbClr val="314865"/>
                </a:solidFill>
              </a:rPr>
              <a:t>系统是</a:t>
            </a:r>
            <a:r>
              <a:rPr lang="zh-CN" altLang="en-US" b="1" dirty="0" smtClean="0">
                <a:solidFill>
                  <a:srgbClr val="FF0000"/>
                </a:solidFill>
              </a:rPr>
              <a:t>可用</a:t>
            </a:r>
            <a:r>
              <a:rPr lang="zh-CN" altLang="en-US" b="1" dirty="0" smtClean="0">
                <a:solidFill>
                  <a:srgbClr val="314865"/>
                </a:solidFill>
              </a:rPr>
              <a:t>的，有下述种种可能：在</a:t>
            </a:r>
            <a:r>
              <a:rPr lang="en-US" altLang="zh-CN" b="1" dirty="0" smtClean="0">
                <a:solidFill>
                  <a:srgbClr val="314865"/>
                </a:solidFill>
              </a:rPr>
              <a:t>0</a:t>
            </a:r>
            <a:r>
              <a:rPr lang="zh-CN" altLang="en-US" b="1" dirty="0" smtClean="0">
                <a:solidFill>
                  <a:srgbClr val="314865"/>
                </a:solidFill>
              </a:rPr>
              <a:t>到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这段时间内，系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统一直没失效（</a:t>
            </a:r>
            <a:r>
              <a:rPr lang="zh-CN" altLang="en-US" b="1" dirty="0" smtClean="0">
                <a:solidFill>
                  <a:srgbClr val="FF0000"/>
                </a:solidFill>
              </a:rPr>
              <a:t>可靠</a:t>
            </a:r>
            <a:r>
              <a:rPr lang="zh-CN" altLang="en-US" b="1" dirty="0" smtClean="0">
                <a:solidFill>
                  <a:srgbClr val="314865"/>
                </a:solidFill>
              </a:rPr>
              <a:t>），或者是失败了 </a:t>
            </a:r>
            <a:r>
              <a:rPr lang="en-US" altLang="zh-CN" b="1" dirty="0" smtClean="0">
                <a:solidFill>
                  <a:srgbClr val="314865"/>
                </a:solidFill>
              </a:rPr>
              <a:t>n </a:t>
            </a:r>
            <a:r>
              <a:rPr lang="zh-CN" altLang="en-US" b="1" dirty="0" smtClean="0">
                <a:solidFill>
                  <a:srgbClr val="314865"/>
                </a:solidFill>
              </a:rPr>
              <a:t>次，又修复了 </a:t>
            </a:r>
            <a:r>
              <a:rPr lang="en-US" altLang="zh-CN" b="1" dirty="0" smtClean="0">
                <a:solidFill>
                  <a:srgbClr val="314865"/>
                </a:solidFill>
              </a:rPr>
              <a:t>n </a:t>
            </a:r>
            <a:r>
              <a:rPr lang="zh-CN" altLang="en-US" b="1" dirty="0" smtClean="0">
                <a:solidFill>
                  <a:srgbClr val="314865"/>
                </a:solidFill>
              </a:rPr>
              <a:t>次。（</a:t>
            </a:r>
            <a:r>
              <a:rPr lang="en-US" altLang="zh-CN" b="1" dirty="0" smtClean="0">
                <a:solidFill>
                  <a:srgbClr val="314865"/>
                </a:solidFill>
              </a:rPr>
              <a:t>n</a:t>
            </a:r>
            <a:r>
              <a:rPr lang="zh-CN" altLang="en-US" b="1" dirty="0" smtClean="0">
                <a:solidFill>
                  <a:srgbClr val="314865"/>
                </a:solidFill>
              </a:rPr>
              <a:t>为自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然数）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dirty="0">
              <a:solidFill>
                <a:srgbClr val="314865"/>
              </a:solidFill>
            </a:endParaRPr>
          </a:p>
          <a:p>
            <a:endParaRPr lang="en-US" altLang="zh-CN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提高可靠性需要强调减少系统中断（故障）的次数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可用性需要强调减少从灾难中回复的时间。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3264" y="2874858"/>
            <a:ext cx="653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14865"/>
                </a:solidFill>
              </a:rPr>
              <a:t>问题：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A</a:t>
            </a:r>
            <a:r>
              <a:rPr lang="zh-CN" altLang="en-US" b="1" dirty="0" smtClean="0">
                <a:solidFill>
                  <a:srgbClr val="314865"/>
                </a:solidFill>
              </a:rPr>
              <a:t>系统每年因故障中断十次，每次恢复平均要</a:t>
            </a:r>
            <a:r>
              <a:rPr lang="en-US" altLang="zh-CN" b="1" dirty="0" smtClean="0">
                <a:solidFill>
                  <a:srgbClr val="314865"/>
                </a:solidFill>
              </a:rPr>
              <a:t>20</a:t>
            </a:r>
            <a:r>
              <a:rPr lang="zh-CN" altLang="en-US" b="1" dirty="0" smtClean="0">
                <a:solidFill>
                  <a:srgbClr val="314865"/>
                </a:solidFill>
              </a:rPr>
              <a:t>分钟。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系统每年因故障中断两次，每次需</a:t>
            </a:r>
            <a:r>
              <a:rPr lang="en-US" altLang="zh-CN" b="1" dirty="0" smtClean="0">
                <a:solidFill>
                  <a:srgbClr val="314865"/>
                </a:solidFill>
              </a:rPr>
              <a:t>5</a:t>
            </a:r>
            <a:r>
              <a:rPr lang="zh-CN" altLang="en-US" b="1" dirty="0" smtClean="0">
                <a:solidFill>
                  <a:srgbClr val="314865"/>
                </a:solidFill>
              </a:rPr>
              <a:t>小时恢复。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可靠性和可用性？</a:t>
            </a:r>
            <a:endParaRPr lang="en-US" altLang="zh-CN" b="1" dirty="0" smtClean="0">
              <a:solidFill>
                <a:srgbClr val="3148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859" y="4611757"/>
            <a:ext cx="556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A</a:t>
            </a:r>
            <a:r>
              <a:rPr lang="zh-CN" altLang="en-US" b="1" dirty="0" smtClean="0">
                <a:solidFill>
                  <a:srgbClr val="314865"/>
                </a:solidFill>
              </a:rPr>
              <a:t>系统可用性比</a:t>
            </a:r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系统高，但是可靠性比</a:t>
            </a:r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系统差。</a:t>
            </a:r>
            <a:endParaRPr lang="zh-CN" altLang="en-US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1082</Words>
  <Application>Microsoft Office PowerPoint</Application>
  <PresentationFormat>自定义</PresentationFormat>
  <Paragraphs>260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miku</cp:lastModifiedBy>
  <cp:revision>127</cp:revision>
  <dcterms:created xsi:type="dcterms:W3CDTF">2013-07-01T03:05:00Z</dcterms:created>
  <dcterms:modified xsi:type="dcterms:W3CDTF">2018-05-23T13:46:29Z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