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8"/>
  </p:notesMasterIdLst>
  <p:sldIdLst>
    <p:sldId id="277" r:id="rId2"/>
    <p:sldId id="271" r:id="rId3"/>
    <p:sldId id="258" r:id="rId4"/>
    <p:sldId id="282" r:id="rId5"/>
    <p:sldId id="306" r:id="rId6"/>
    <p:sldId id="296" r:id="rId7"/>
    <p:sldId id="305" r:id="rId8"/>
    <p:sldId id="341" r:id="rId9"/>
    <p:sldId id="342" r:id="rId10"/>
    <p:sldId id="315" r:id="rId11"/>
    <p:sldId id="343" r:id="rId12"/>
    <p:sldId id="344" r:id="rId13"/>
    <p:sldId id="314" r:id="rId14"/>
    <p:sldId id="316" r:id="rId15"/>
    <p:sldId id="317" r:id="rId16"/>
    <p:sldId id="318" r:id="rId17"/>
    <p:sldId id="307" r:id="rId18"/>
    <p:sldId id="294" r:id="rId19"/>
    <p:sldId id="308" r:id="rId20"/>
    <p:sldId id="303" r:id="rId21"/>
    <p:sldId id="292" r:id="rId22"/>
    <p:sldId id="345" r:id="rId23"/>
    <p:sldId id="319" r:id="rId24"/>
    <p:sldId id="284" r:id="rId25"/>
    <p:sldId id="346" r:id="rId26"/>
    <p:sldId id="298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14865"/>
    <a:srgbClr val="610303"/>
    <a:srgbClr val="31C2DF"/>
    <a:srgbClr val="82B0CC"/>
    <a:srgbClr val="4D8FB7"/>
    <a:srgbClr val="666666"/>
    <a:srgbClr val="8E8E8E"/>
    <a:srgbClr val="E2E9E9"/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472" autoAdjust="0"/>
    <p:restoredTop sz="94660" autoAdjust="0"/>
  </p:normalViewPr>
  <p:slideViewPr>
    <p:cSldViewPr snapToGrid="0">
      <p:cViewPr varScale="1">
        <p:scale>
          <a:sx n="87" d="100"/>
          <a:sy n="87" d="100"/>
        </p:scale>
        <p:origin x="-739" y="-82"/>
      </p:cViewPr>
      <p:guideLst>
        <p:guide orient="horz" pos="2196"/>
        <p:guide pos="384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91" d="100"/>
        <a:sy n="91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EFB1FE-9661-484F-A3F4-A28076CBD086}" type="datetimeFigureOut">
              <a:rPr lang="zh-CN" altLang="en-US" smtClean="0"/>
              <a:t>2018/3/30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1CB6D9-8422-47B9-A6AD-378C452C65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54944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1CB6D9-8422-47B9-A6AD-378C452C6559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94596-52AC-4318-B972-688F35562B69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94596-52AC-4318-B972-688F35562B69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94596-52AC-4318-B972-688F35562B69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94596-52AC-4318-B972-688F35562B69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94596-52AC-4318-B972-688F35562B69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94596-52AC-4318-B972-688F35562B69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94596-52AC-4318-B972-688F35562B69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1CB6D9-8422-47B9-A6AD-378C452C6559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1CB6D9-8422-47B9-A6AD-378C452C6559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1CB6D9-8422-47B9-A6AD-378C452C6559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1CB6D9-8422-47B9-A6AD-378C452C6559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1CB6D9-8422-47B9-A6AD-378C452C6559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1CB6D9-8422-47B9-A6AD-378C452C6559}" type="slidenum">
              <a:rPr lang="zh-CN" altLang="en-US" smtClean="0"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1CB6D9-8422-47B9-A6AD-378C452C6559}" type="slidenum">
              <a:rPr lang="zh-CN" altLang="en-US" smtClean="0"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1CB6D9-8422-47B9-A6AD-378C452C6559}" type="slidenum">
              <a:rPr lang="zh-CN" altLang="en-US" smtClean="0"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1CB6D9-8422-47B9-A6AD-378C452C6559}" type="slidenum">
              <a:rPr lang="zh-CN" altLang="en-US" smtClean="0"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1CB6D9-8422-47B9-A6AD-378C452C6559}" type="slidenum">
              <a:rPr lang="zh-CN" altLang="en-US" smtClean="0"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1CB6D9-8422-47B9-A6AD-378C452C6559}" type="slidenum">
              <a:rPr lang="zh-CN" altLang="en-US" smtClean="0"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1CB6D9-8422-47B9-A6AD-378C452C6559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1CB6D9-8422-47B9-A6AD-378C452C6559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1CB6D9-8422-47B9-A6AD-378C452C6559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1CB6D9-8422-47B9-A6AD-378C452C6559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94596-52AC-4318-B972-688F35562B69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94596-52AC-4318-B972-688F35562B69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94596-52AC-4318-B972-688F35562B69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D0FBE-D378-4AC7-9844-FE416A5B8B57}" type="datetimeFigureOut">
              <a:rPr lang="zh-CN" altLang="en-US" smtClean="0"/>
              <a:t>2018/3/30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C1C49-4F1C-4FE7-A102-521248C79C8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dkUpDi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4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hyperlink" Target="file:///C:\Users\leeyh\Desktop\&#36719;&#20214;&#24037;&#31243;\SE2018&#26149;-G19-&#31532;&#19977;&#21608;&#20316;&#19994;\SE2018&#26149;-G19-&#38656;&#27714;&#20998;&#26512;&#21450;&#21487;&#34892;&#24615;&#20998;&#26512;.docx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4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&#36719;&#20214;&#24037;&#31243;/SE2018&#26149;-G19-&#39033;&#30446;&#35745;&#21010;&#29976;&#29305;&#22270;&#65281;&#65281;&#65281;&#65281;&#65281;&#65281;.mpp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kUpDi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300292" y="2510757"/>
            <a:ext cx="9655728" cy="923330"/>
          </a:xfrm>
          <a:prstGeom prst="rect">
            <a:avLst/>
          </a:prstGeom>
          <a:solidFill>
            <a:srgbClr val="314865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/>
            <a:r>
              <a:rPr lang="en-US" altLang="zh-CN" sz="5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G19-</a:t>
            </a:r>
            <a:r>
              <a:rPr lang="zh-CN" altLang="en-US" sz="5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专注森林</a:t>
            </a:r>
            <a:endParaRPr lang="zh-CN" altLang="en-US" sz="5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726423" y="4063377"/>
            <a:ext cx="6400798" cy="581057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PLANNING FOR SIMPLE BUSINESS</a:t>
            </a:r>
            <a:endParaRPr lang="zh-CN" altLang="en-US" sz="2400" b="0" dirty="0">
              <a:solidFill>
                <a:schemeClr val="bg1">
                  <a:lumMod val="50000"/>
                </a:schemeClr>
              </a:solidFill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22" name="TextBox 7"/>
          <p:cNvSpPr>
            <a:spLocks noChangeArrowheads="1"/>
          </p:cNvSpPr>
          <p:nvPr/>
        </p:nvSpPr>
        <p:spPr bwMode="auto">
          <a:xfrm>
            <a:off x="4399256" y="4868443"/>
            <a:ext cx="2681652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sym typeface="Arial" panose="020B0604020202020204"/>
              </a:rPr>
              <a:t>组长：李梦雷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sym typeface="Arial" panose="020B0604020202020204"/>
              </a:rPr>
              <a:t>组员：黄依伦，李逸欢</a:t>
            </a:r>
          </a:p>
        </p:txBody>
      </p:sp>
      <p:cxnSp>
        <p:nvCxnSpPr>
          <p:cNvPr id="23" name="直接连接符 22"/>
          <p:cNvCxnSpPr/>
          <p:nvPr/>
        </p:nvCxnSpPr>
        <p:spPr>
          <a:xfrm flipH="1">
            <a:off x="3675005" y="5057807"/>
            <a:ext cx="610790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  <a:prstDash val="dash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7203396" y="5057807"/>
            <a:ext cx="610790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  <a:prstDash val="dash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等腰三角形 1"/>
          <p:cNvSpPr/>
          <p:nvPr/>
        </p:nvSpPr>
        <p:spPr>
          <a:xfrm rot="4499273">
            <a:off x="1511166" y="231006"/>
            <a:ext cx="1607419" cy="1385706"/>
          </a:xfrm>
          <a:prstGeom prst="triangle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199" name="等腰三角形 198"/>
          <p:cNvSpPr/>
          <p:nvPr/>
        </p:nvSpPr>
        <p:spPr>
          <a:xfrm rot="18665383">
            <a:off x="10422453" y="4319379"/>
            <a:ext cx="1463240" cy="1261414"/>
          </a:xfrm>
          <a:prstGeom prst="triangle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200" name="等腰三角形 199"/>
          <p:cNvSpPr/>
          <p:nvPr/>
        </p:nvSpPr>
        <p:spPr>
          <a:xfrm rot="961450">
            <a:off x="11233554" y="6038168"/>
            <a:ext cx="798333" cy="688218"/>
          </a:xfrm>
          <a:prstGeom prst="triangle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201" name="等腰三角形 200"/>
          <p:cNvSpPr/>
          <p:nvPr/>
        </p:nvSpPr>
        <p:spPr>
          <a:xfrm rot="7947741">
            <a:off x="400932" y="1199831"/>
            <a:ext cx="1209165" cy="1042384"/>
          </a:xfrm>
          <a:prstGeom prst="triangle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20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20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" dur="20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6" presetClass="entr" presetSubtype="37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4" grpId="0" animBg="1"/>
      <p:bldP spid="22" grpId="0"/>
      <p:bldP spid="2" grpId="0" animBg="1"/>
      <p:bldP spid="199" grpId="0" animBg="1"/>
      <p:bldP spid="200" grpId="0" animBg="1"/>
      <p:bldP spid="201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 4"/>
          <p:cNvSpPr/>
          <p:nvPr/>
        </p:nvSpPr>
        <p:spPr>
          <a:xfrm>
            <a:off x="1184832" y="1785398"/>
            <a:ext cx="3055428" cy="1678675"/>
          </a:xfrm>
          <a:prstGeom prst="rect">
            <a:avLst/>
          </a:prstGeom>
          <a:solidFill>
            <a:srgbClr val="314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81" name="Rectangle 5"/>
          <p:cNvSpPr/>
          <p:nvPr/>
        </p:nvSpPr>
        <p:spPr>
          <a:xfrm>
            <a:off x="1717837" y="1080200"/>
            <a:ext cx="2927336" cy="2157213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82" name="TextBox 6"/>
          <p:cNvSpPr txBox="1"/>
          <p:nvPr/>
        </p:nvSpPr>
        <p:spPr>
          <a:xfrm>
            <a:off x="2034211" y="1992201"/>
            <a:ext cx="23132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 smtClean="0">
                <a:solidFill>
                  <a:schemeClr val="bg1"/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功能需求</a:t>
            </a:r>
            <a:endParaRPr lang="zh-CN" altLang="en-US" sz="3600" b="1" dirty="0">
              <a:solidFill>
                <a:schemeClr val="bg1"/>
              </a:solidFill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86" name="TextBox 12"/>
          <p:cNvSpPr txBox="1"/>
          <p:nvPr/>
        </p:nvSpPr>
        <p:spPr>
          <a:xfrm>
            <a:off x="5483585" y="1566416"/>
            <a:ext cx="3623093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-</a:t>
            </a:r>
            <a:r>
              <a:rPr lang="zh-CN" altLang="en-US" sz="2800" b="1" dirty="0" smtClean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备忘录	</a:t>
            </a:r>
            <a:endParaRPr lang="en-US" altLang="zh-CN" sz="2800" b="1" dirty="0" smtClean="0">
              <a:solidFill>
                <a:srgbClr val="314865"/>
              </a:solidFill>
              <a:latin typeface="Arial" panose="020B0604020202020204"/>
              <a:sym typeface="Arial" panose="020B0604020202020204"/>
            </a:endParaRPr>
          </a:p>
          <a:p>
            <a:endParaRPr lang="zh-CN" altLang="en-US" sz="2800" b="1" dirty="0" smtClean="0">
              <a:solidFill>
                <a:srgbClr val="314865"/>
              </a:solidFill>
              <a:latin typeface="Arial" panose="020B0604020202020204"/>
              <a:sym typeface="Arial" panose="020B0604020202020204"/>
            </a:endParaRPr>
          </a:p>
          <a:p>
            <a:r>
              <a:rPr lang="en-US" altLang="zh-CN" sz="2800" b="1" dirty="0" smtClean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-</a:t>
            </a:r>
            <a:r>
              <a:rPr lang="zh-CN" altLang="en-US" sz="2800" b="1" dirty="0" smtClean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目标的制定</a:t>
            </a:r>
            <a:endParaRPr lang="en-US" altLang="zh-CN" sz="2800" b="1" dirty="0" smtClean="0">
              <a:solidFill>
                <a:srgbClr val="314865"/>
              </a:solidFill>
              <a:latin typeface="Arial" panose="020B0604020202020204"/>
              <a:sym typeface="Arial" panose="020B0604020202020204"/>
            </a:endParaRPr>
          </a:p>
          <a:p>
            <a:r>
              <a:rPr lang="zh-CN" altLang="en-US" sz="2800" b="1" dirty="0" smtClean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	</a:t>
            </a:r>
          </a:p>
          <a:p>
            <a:r>
              <a:rPr lang="en-US" altLang="zh-CN" sz="2800" b="1" dirty="0" smtClean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-</a:t>
            </a:r>
            <a:r>
              <a:rPr lang="zh-CN" altLang="en-US" sz="2800" b="1" dirty="0" smtClean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自我学习时间</a:t>
            </a:r>
            <a:endParaRPr lang="en-US" altLang="zh-CN" sz="2800" b="1" dirty="0" smtClean="0">
              <a:solidFill>
                <a:srgbClr val="314865"/>
              </a:solidFill>
              <a:latin typeface="Arial" panose="020B0604020202020204"/>
              <a:sym typeface="Arial" panose="020B0604020202020204"/>
            </a:endParaRPr>
          </a:p>
          <a:p>
            <a:r>
              <a:rPr lang="zh-CN" altLang="en-US" sz="2800" b="1" dirty="0" smtClean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	</a:t>
            </a:r>
          </a:p>
          <a:p>
            <a:r>
              <a:rPr lang="en-US" altLang="zh-CN" sz="2800" b="1" dirty="0" smtClean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-</a:t>
            </a:r>
            <a:r>
              <a:rPr lang="zh-CN" altLang="en-US" sz="2800" b="1" dirty="0" smtClean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浏览	</a:t>
            </a:r>
            <a:endParaRPr lang="en-US" altLang="zh-CN" sz="2800" b="1" dirty="0" smtClean="0">
              <a:solidFill>
                <a:srgbClr val="314865"/>
              </a:solidFill>
              <a:latin typeface="Arial" panose="020B0604020202020204"/>
              <a:sym typeface="Arial" panose="020B0604020202020204"/>
            </a:endParaRPr>
          </a:p>
          <a:p>
            <a:endParaRPr lang="zh-CN" altLang="en-US" sz="2800" b="1" dirty="0" smtClean="0">
              <a:solidFill>
                <a:srgbClr val="314865"/>
              </a:solidFill>
              <a:latin typeface="Arial" panose="020B0604020202020204"/>
              <a:sym typeface="Arial" panose="020B0604020202020204"/>
            </a:endParaRPr>
          </a:p>
          <a:p>
            <a:r>
              <a:rPr lang="en-US" altLang="zh-CN" sz="2800" b="1" dirty="0" smtClean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-</a:t>
            </a:r>
            <a:r>
              <a:rPr lang="zh-CN" altLang="en-US" sz="2800" b="1" dirty="0" smtClean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成就系统</a:t>
            </a:r>
            <a:endParaRPr lang="en-US" altLang="zh-CN" sz="2800" b="1" dirty="0" smtClean="0">
              <a:solidFill>
                <a:srgbClr val="314865"/>
              </a:solidFill>
              <a:latin typeface="Arial" panose="020B0604020202020204"/>
              <a:sym typeface="Arial" panose="020B0604020202020204"/>
            </a:endParaRPr>
          </a:p>
          <a:p>
            <a:r>
              <a:rPr lang="zh-CN" altLang="en-US" sz="2800" b="1" dirty="0" smtClean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	</a:t>
            </a:r>
          </a:p>
          <a:p>
            <a:r>
              <a:rPr lang="en-US" altLang="zh-CN" sz="2800" b="1" dirty="0" smtClean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-</a:t>
            </a:r>
            <a:r>
              <a:rPr lang="zh-CN" altLang="en-US" sz="2800" b="1" dirty="0" smtClean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查询系统	</a:t>
            </a:r>
          </a:p>
        </p:txBody>
      </p:sp>
      <p:grpSp>
        <p:nvGrpSpPr>
          <p:cNvPr id="2" name="组合 9"/>
          <p:cNvGrpSpPr/>
          <p:nvPr/>
        </p:nvGrpSpPr>
        <p:grpSpPr>
          <a:xfrm>
            <a:off x="164616" y="178180"/>
            <a:ext cx="2804616" cy="368580"/>
            <a:chOff x="164616" y="178180"/>
            <a:chExt cx="2804616" cy="368580"/>
          </a:xfrm>
        </p:grpSpPr>
        <p:cxnSp>
          <p:nvCxnSpPr>
            <p:cNvPr id="11" name="直接连接符 10"/>
            <p:cNvCxnSpPr/>
            <p:nvPr/>
          </p:nvCxnSpPr>
          <p:spPr>
            <a:xfrm flipV="1">
              <a:off x="164616" y="535956"/>
              <a:ext cx="2804616" cy="10804"/>
            </a:xfrm>
            <a:prstGeom prst="line">
              <a:avLst/>
            </a:prstGeom>
            <a:ln>
              <a:solidFill>
                <a:srgbClr val="31486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/>
            <p:cNvSpPr txBox="1"/>
            <p:nvPr/>
          </p:nvSpPr>
          <p:spPr>
            <a:xfrm>
              <a:off x="534486" y="178180"/>
              <a:ext cx="24347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1600" b="1" dirty="0" smtClean="0">
                  <a:solidFill>
                    <a:srgbClr val="314865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Arial" panose="020B0604020202020204"/>
                  <a:ea typeface="微软雅黑" panose="020B0503020204020204" charset="-122"/>
                  <a:sym typeface="Arial" panose="020B0604020202020204"/>
                </a:rPr>
                <a:t>需求分析</a:t>
              </a:r>
              <a:endParaRPr lang="zh-CN" altLang="en-US" sz="1600" b="1" dirty="0">
                <a:solidFill>
                  <a:srgbClr val="314865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64616" y="178180"/>
              <a:ext cx="47829" cy="284416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75779" y="252586"/>
              <a:ext cx="47828" cy="210010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 flipH="1">
              <a:off x="377808" y="320388"/>
              <a:ext cx="47827" cy="142208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</p:grpSp>
      <p:sp>
        <p:nvSpPr>
          <p:cNvPr id="16" name="Rectangle 5"/>
          <p:cNvSpPr/>
          <p:nvPr/>
        </p:nvSpPr>
        <p:spPr>
          <a:xfrm>
            <a:off x="1982205" y="859376"/>
            <a:ext cx="2927336" cy="2157213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animBg="1"/>
      <p:bldP spid="81" grpId="0" animBg="1"/>
      <p:bldP spid="82" grpId="0"/>
      <p:bldP spid="1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 4"/>
          <p:cNvSpPr/>
          <p:nvPr/>
        </p:nvSpPr>
        <p:spPr>
          <a:xfrm>
            <a:off x="1184832" y="1785398"/>
            <a:ext cx="3055428" cy="1678675"/>
          </a:xfrm>
          <a:prstGeom prst="rect">
            <a:avLst/>
          </a:prstGeom>
          <a:solidFill>
            <a:srgbClr val="314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81" name="Rectangle 5"/>
          <p:cNvSpPr/>
          <p:nvPr/>
        </p:nvSpPr>
        <p:spPr>
          <a:xfrm>
            <a:off x="1717837" y="1080200"/>
            <a:ext cx="2927336" cy="2157213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82" name="TextBox 6"/>
          <p:cNvSpPr txBox="1"/>
          <p:nvPr/>
        </p:nvSpPr>
        <p:spPr>
          <a:xfrm>
            <a:off x="2034211" y="1992201"/>
            <a:ext cx="23132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 smtClean="0">
                <a:solidFill>
                  <a:schemeClr val="bg1"/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功能需求</a:t>
            </a:r>
            <a:endParaRPr lang="zh-CN" altLang="en-US" sz="3600" b="1" dirty="0">
              <a:solidFill>
                <a:schemeClr val="bg1"/>
              </a:solidFill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86" name="TextBox 12"/>
          <p:cNvSpPr txBox="1"/>
          <p:nvPr/>
        </p:nvSpPr>
        <p:spPr>
          <a:xfrm>
            <a:off x="5302885" y="582295"/>
            <a:ext cx="6436995" cy="5692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-</a:t>
            </a:r>
            <a:r>
              <a:rPr lang="zh-CN" altLang="en-US" sz="2800" b="1" dirty="0" smtClean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备忘录</a:t>
            </a:r>
          </a:p>
          <a:p>
            <a:r>
              <a:rPr lang="zh-CN" altLang="en-US" sz="2000" b="1" dirty="0" smtClean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       能够及时的记下自己所必需要做的事情，并记录好时间，在时间到了的时候，进行铃声的提醒。</a:t>
            </a:r>
            <a:r>
              <a:rPr lang="zh-CN" altLang="en-US" sz="2800" b="1" dirty="0" smtClean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	</a:t>
            </a:r>
            <a:endParaRPr lang="en-US" altLang="zh-CN" sz="2800" b="1" dirty="0" smtClean="0">
              <a:solidFill>
                <a:srgbClr val="314865"/>
              </a:solidFill>
              <a:latin typeface="Arial" panose="020B0604020202020204"/>
              <a:sym typeface="Arial" panose="020B0604020202020204"/>
            </a:endParaRPr>
          </a:p>
          <a:p>
            <a:endParaRPr lang="zh-CN" altLang="en-US" sz="2800" b="1" dirty="0" smtClean="0">
              <a:solidFill>
                <a:srgbClr val="314865"/>
              </a:solidFill>
              <a:latin typeface="Arial" panose="020B0604020202020204"/>
              <a:sym typeface="Arial" panose="020B0604020202020204"/>
            </a:endParaRPr>
          </a:p>
          <a:p>
            <a:r>
              <a:rPr lang="en-US" altLang="zh-CN" sz="2800" b="1" dirty="0" smtClean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-</a:t>
            </a:r>
            <a:r>
              <a:rPr lang="zh-CN" altLang="en-US" sz="2800" b="1" dirty="0" smtClean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目标的制定</a:t>
            </a:r>
          </a:p>
          <a:p>
            <a:r>
              <a:rPr lang="en-US" altLang="zh-CN" sz="2000" b="1" dirty="0" smtClean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        给用户时间表，每天的，每周的，每年的。记录好自己所要做的，在每天的晚上，每周的结束之际，进行一次总结打卡，哪些事完成了，哪些事没有完成，归纳总结，签到。</a:t>
            </a:r>
          </a:p>
          <a:p>
            <a:r>
              <a:rPr lang="zh-CN" altLang="en-US" sz="2800" b="1" dirty="0" smtClean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	</a:t>
            </a:r>
          </a:p>
          <a:p>
            <a:r>
              <a:rPr lang="en-US" altLang="zh-CN" sz="2800" b="1" dirty="0" smtClean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-</a:t>
            </a:r>
            <a:r>
              <a:rPr lang="zh-CN" altLang="en-US" sz="2800" b="1" dirty="0" smtClean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自我学习时间</a:t>
            </a:r>
          </a:p>
          <a:p>
            <a:r>
              <a:rPr lang="en-US" altLang="zh-CN" sz="2800" b="1" dirty="0" smtClean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       </a:t>
            </a:r>
            <a:r>
              <a:rPr lang="en-US" altLang="zh-CN" sz="2000" b="1" dirty="0" smtClean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在用户开始了自己的学习时，打开软件，有一个开始学习的按钮，可以设置一个自己预计学习的时间，在学习结束以后提醒。</a:t>
            </a:r>
          </a:p>
          <a:p>
            <a:endParaRPr lang="zh-CN" altLang="en-US" sz="2800" b="1" dirty="0" smtClean="0">
              <a:solidFill>
                <a:srgbClr val="314865"/>
              </a:solidFill>
              <a:latin typeface="Arial" panose="020B0604020202020204"/>
              <a:sym typeface="Arial" panose="020B0604020202020204"/>
            </a:endParaRPr>
          </a:p>
        </p:txBody>
      </p:sp>
      <p:grpSp>
        <p:nvGrpSpPr>
          <p:cNvPr id="2" name="组合 9"/>
          <p:cNvGrpSpPr/>
          <p:nvPr/>
        </p:nvGrpSpPr>
        <p:grpSpPr>
          <a:xfrm>
            <a:off x="164616" y="178180"/>
            <a:ext cx="2804616" cy="368580"/>
            <a:chOff x="164616" y="178180"/>
            <a:chExt cx="2804616" cy="368580"/>
          </a:xfrm>
        </p:grpSpPr>
        <p:cxnSp>
          <p:nvCxnSpPr>
            <p:cNvPr id="11" name="直接连接符 10"/>
            <p:cNvCxnSpPr/>
            <p:nvPr/>
          </p:nvCxnSpPr>
          <p:spPr>
            <a:xfrm flipV="1">
              <a:off x="164616" y="535956"/>
              <a:ext cx="2804616" cy="10804"/>
            </a:xfrm>
            <a:prstGeom prst="line">
              <a:avLst/>
            </a:prstGeom>
            <a:ln>
              <a:solidFill>
                <a:srgbClr val="31486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/>
            <p:cNvSpPr txBox="1"/>
            <p:nvPr/>
          </p:nvSpPr>
          <p:spPr>
            <a:xfrm>
              <a:off x="534486" y="178180"/>
              <a:ext cx="24347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1600" b="1" dirty="0" smtClean="0">
                  <a:solidFill>
                    <a:srgbClr val="314865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Arial" panose="020B0604020202020204"/>
                  <a:ea typeface="微软雅黑" panose="020B0503020204020204" charset="-122"/>
                  <a:sym typeface="Arial" panose="020B0604020202020204"/>
                </a:rPr>
                <a:t>需求分析</a:t>
              </a:r>
              <a:endParaRPr lang="zh-CN" altLang="en-US" sz="1600" b="1" dirty="0">
                <a:solidFill>
                  <a:srgbClr val="314865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64616" y="178180"/>
              <a:ext cx="47829" cy="284416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75779" y="252586"/>
              <a:ext cx="47828" cy="210010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 flipH="1">
              <a:off x="377808" y="320388"/>
              <a:ext cx="47827" cy="142208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</p:grpSp>
      <p:sp>
        <p:nvSpPr>
          <p:cNvPr id="16" name="Rectangle 5"/>
          <p:cNvSpPr/>
          <p:nvPr/>
        </p:nvSpPr>
        <p:spPr>
          <a:xfrm>
            <a:off x="1982205" y="859376"/>
            <a:ext cx="2927336" cy="2157213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bldLvl="0" animBg="1"/>
      <p:bldP spid="81" grpId="0" bldLvl="0" animBg="1"/>
      <p:bldP spid="82" grpId="0"/>
      <p:bldP spid="16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 4"/>
          <p:cNvSpPr/>
          <p:nvPr/>
        </p:nvSpPr>
        <p:spPr>
          <a:xfrm>
            <a:off x="1184832" y="1785398"/>
            <a:ext cx="3055428" cy="1678675"/>
          </a:xfrm>
          <a:prstGeom prst="rect">
            <a:avLst/>
          </a:prstGeom>
          <a:solidFill>
            <a:srgbClr val="314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81" name="Rectangle 5"/>
          <p:cNvSpPr/>
          <p:nvPr/>
        </p:nvSpPr>
        <p:spPr>
          <a:xfrm>
            <a:off x="1717837" y="1080200"/>
            <a:ext cx="2927336" cy="2157213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82" name="TextBox 6"/>
          <p:cNvSpPr txBox="1"/>
          <p:nvPr/>
        </p:nvSpPr>
        <p:spPr>
          <a:xfrm>
            <a:off x="2034211" y="1992201"/>
            <a:ext cx="23132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 smtClean="0">
                <a:solidFill>
                  <a:schemeClr val="bg1"/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功能需求</a:t>
            </a:r>
            <a:endParaRPr lang="zh-CN" altLang="en-US" sz="3600" b="1" dirty="0">
              <a:solidFill>
                <a:schemeClr val="bg1"/>
              </a:solidFill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86" name="TextBox 12"/>
          <p:cNvSpPr txBox="1"/>
          <p:nvPr/>
        </p:nvSpPr>
        <p:spPr>
          <a:xfrm>
            <a:off x="5271135" y="1153160"/>
            <a:ext cx="6495415" cy="4399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-</a:t>
            </a:r>
            <a:r>
              <a:rPr lang="zh-CN" altLang="en-US" sz="2800" b="1" dirty="0" smtClean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浏览	</a:t>
            </a:r>
          </a:p>
          <a:p>
            <a:r>
              <a:rPr lang="en-US" altLang="zh-CN" sz="2000" b="1" dirty="0" smtClean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       在主界面可以浏览每天的目标，计划以及备忘录。</a:t>
            </a:r>
            <a:endParaRPr lang="zh-CN" altLang="en-US" sz="2000" b="1" dirty="0" smtClean="0">
              <a:solidFill>
                <a:srgbClr val="314865"/>
              </a:solidFill>
              <a:latin typeface="Arial" panose="020B0604020202020204"/>
              <a:sym typeface="Arial" panose="020B0604020202020204"/>
            </a:endParaRPr>
          </a:p>
          <a:p>
            <a:endParaRPr lang="zh-CN" altLang="en-US" sz="2800" b="1" dirty="0" smtClean="0">
              <a:solidFill>
                <a:srgbClr val="314865"/>
              </a:solidFill>
              <a:latin typeface="Arial" panose="020B0604020202020204"/>
              <a:sym typeface="Arial" panose="020B0604020202020204"/>
            </a:endParaRPr>
          </a:p>
          <a:p>
            <a:r>
              <a:rPr lang="en-US" altLang="zh-CN" sz="2800" b="1" dirty="0" smtClean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-</a:t>
            </a:r>
            <a:r>
              <a:rPr lang="zh-CN" altLang="en-US" sz="2800" b="1" dirty="0" smtClean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成就系统</a:t>
            </a:r>
          </a:p>
          <a:p>
            <a:r>
              <a:rPr lang="en-US" altLang="zh-CN" sz="2000" b="1" dirty="0" smtClean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        类似蚂蚁森林里面的种树，在每天完成自己制定的目标以后，可以收取能量，为树提供养分，同时，在一天的荒废以后，由于没有养分，也会枯萎。</a:t>
            </a:r>
          </a:p>
          <a:p>
            <a:r>
              <a:rPr lang="zh-CN" altLang="en-US" sz="2800" b="1" dirty="0" smtClean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	</a:t>
            </a:r>
          </a:p>
          <a:p>
            <a:r>
              <a:rPr lang="en-US" altLang="zh-CN" sz="2800" b="1" dirty="0" smtClean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-</a:t>
            </a:r>
            <a:r>
              <a:rPr lang="zh-CN" altLang="en-US" sz="2800" b="1" dirty="0" smtClean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查询系统	</a:t>
            </a:r>
            <a:endParaRPr lang="zh-CN" altLang="en-US" sz="2000" b="1" dirty="0" smtClean="0">
              <a:solidFill>
                <a:srgbClr val="314865"/>
              </a:solidFill>
              <a:latin typeface="Arial" panose="020B0604020202020204"/>
              <a:sym typeface="Arial" panose="020B0604020202020204"/>
            </a:endParaRPr>
          </a:p>
          <a:p>
            <a:r>
              <a:rPr lang="zh-CN" altLang="en-US" sz="2000" b="1" dirty="0" smtClean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      可以查询每天的目标，已完成的目标，未完成的目标，对自己的情况有具体的了解，从而督促自己的学习，或是有对自己学习情况的鼓励 </a:t>
            </a:r>
          </a:p>
        </p:txBody>
      </p:sp>
      <p:grpSp>
        <p:nvGrpSpPr>
          <p:cNvPr id="2" name="组合 9"/>
          <p:cNvGrpSpPr/>
          <p:nvPr/>
        </p:nvGrpSpPr>
        <p:grpSpPr>
          <a:xfrm>
            <a:off x="164616" y="178180"/>
            <a:ext cx="2804616" cy="368580"/>
            <a:chOff x="164616" y="178180"/>
            <a:chExt cx="2804616" cy="368580"/>
          </a:xfrm>
        </p:grpSpPr>
        <p:cxnSp>
          <p:nvCxnSpPr>
            <p:cNvPr id="11" name="直接连接符 10"/>
            <p:cNvCxnSpPr/>
            <p:nvPr/>
          </p:nvCxnSpPr>
          <p:spPr>
            <a:xfrm flipV="1">
              <a:off x="164616" y="535956"/>
              <a:ext cx="2804616" cy="10804"/>
            </a:xfrm>
            <a:prstGeom prst="line">
              <a:avLst/>
            </a:prstGeom>
            <a:ln>
              <a:solidFill>
                <a:srgbClr val="31486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/>
            <p:cNvSpPr txBox="1"/>
            <p:nvPr/>
          </p:nvSpPr>
          <p:spPr>
            <a:xfrm>
              <a:off x="534486" y="178180"/>
              <a:ext cx="24347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1600" b="1" dirty="0" smtClean="0">
                  <a:solidFill>
                    <a:srgbClr val="314865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Arial" panose="020B0604020202020204"/>
                  <a:ea typeface="微软雅黑" panose="020B0503020204020204" charset="-122"/>
                  <a:sym typeface="Arial" panose="020B0604020202020204"/>
                </a:rPr>
                <a:t>需求分析</a:t>
              </a:r>
              <a:endParaRPr lang="zh-CN" altLang="en-US" sz="1600" b="1" dirty="0">
                <a:solidFill>
                  <a:srgbClr val="314865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64616" y="178180"/>
              <a:ext cx="47829" cy="284416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75779" y="252586"/>
              <a:ext cx="47828" cy="210010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 flipH="1">
              <a:off x="377808" y="320388"/>
              <a:ext cx="47827" cy="142208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</p:grpSp>
      <p:sp>
        <p:nvSpPr>
          <p:cNvPr id="16" name="Rectangle 5"/>
          <p:cNvSpPr/>
          <p:nvPr/>
        </p:nvSpPr>
        <p:spPr>
          <a:xfrm>
            <a:off x="1982205" y="859376"/>
            <a:ext cx="2927336" cy="2157213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bldLvl="0" animBg="1"/>
      <p:bldP spid="81" grpId="0" bldLvl="0" animBg="1"/>
      <p:bldP spid="82" grpId="0"/>
      <p:bldP spid="16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 4"/>
          <p:cNvSpPr/>
          <p:nvPr/>
        </p:nvSpPr>
        <p:spPr>
          <a:xfrm>
            <a:off x="1184832" y="1785398"/>
            <a:ext cx="3055428" cy="1678675"/>
          </a:xfrm>
          <a:prstGeom prst="rect">
            <a:avLst/>
          </a:prstGeom>
          <a:solidFill>
            <a:srgbClr val="314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81" name="Rectangle 5"/>
          <p:cNvSpPr/>
          <p:nvPr/>
        </p:nvSpPr>
        <p:spPr>
          <a:xfrm>
            <a:off x="1717837" y="1080200"/>
            <a:ext cx="2927336" cy="2157213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82" name="TextBox 6"/>
          <p:cNvSpPr txBox="1"/>
          <p:nvPr/>
        </p:nvSpPr>
        <p:spPr>
          <a:xfrm>
            <a:off x="2034211" y="1992201"/>
            <a:ext cx="23132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 smtClean="0">
                <a:solidFill>
                  <a:schemeClr val="bg1"/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能力需求</a:t>
            </a:r>
            <a:endParaRPr lang="zh-CN" altLang="en-US" sz="3600" b="1" dirty="0">
              <a:solidFill>
                <a:schemeClr val="bg1"/>
              </a:solidFill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86" name="TextBox 12"/>
          <p:cNvSpPr txBox="1"/>
          <p:nvPr/>
        </p:nvSpPr>
        <p:spPr>
          <a:xfrm>
            <a:off x="5521960" y="1734820"/>
            <a:ext cx="539686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-</a:t>
            </a:r>
            <a:r>
              <a:rPr lang="zh-CN" altLang="en-US" sz="2800" b="1" dirty="0" smtClean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个人需求</a:t>
            </a:r>
          </a:p>
          <a:p>
            <a:r>
              <a:rPr lang="en-US" altLang="zh-CN" sz="2000" b="1" dirty="0" smtClean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       每个人都需要一定的编程能力和自学能力</a:t>
            </a:r>
            <a:endParaRPr lang="zh-CN" altLang="en-US" sz="2000" b="1" dirty="0" smtClean="0">
              <a:solidFill>
                <a:srgbClr val="314865"/>
              </a:solidFill>
              <a:latin typeface="Arial" panose="020B0604020202020204"/>
              <a:sym typeface="Arial" panose="020B0604020202020204"/>
            </a:endParaRPr>
          </a:p>
          <a:p>
            <a:endParaRPr lang="en-US" altLang="zh-CN" sz="2800" b="1" dirty="0" smtClean="0">
              <a:solidFill>
                <a:srgbClr val="314865"/>
              </a:solidFill>
              <a:latin typeface="Arial" panose="020B0604020202020204"/>
              <a:sym typeface="Arial" panose="020B0604020202020204"/>
            </a:endParaRPr>
          </a:p>
          <a:p>
            <a:r>
              <a:rPr lang="en-US" altLang="zh-CN" sz="2800" b="1" dirty="0" smtClean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-</a:t>
            </a:r>
            <a:r>
              <a:rPr lang="zh-CN" altLang="en-US" sz="2800" b="1" dirty="0" smtClean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小组需求</a:t>
            </a:r>
          </a:p>
          <a:p>
            <a:r>
              <a:rPr lang="zh-CN" altLang="en-US" sz="2000" b="1" dirty="0" smtClean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       组内要多交流多分享，弥补其他人的不足</a:t>
            </a:r>
          </a:p>
          <a:p>
            <a:endParaRPr lang="zh-CN" altLang="en-US" sz="2800" b="1" dirty="0" smtClean="0">
              <a:solidFill>
                <a:srgbClr val="314865"/>
              </a:solidFill>
              <a:latin typeface="Arial" panose="020B0604020202020204"/>
              <a:sym typeface="Arial" panose="020B0604020202020204"/>
            </a:endParaRPr>
          </a:p>
          <a:p>
            <a:r>
              <a:rPr lang="zh-CN" altLang="en-US" sz="2800" b="1" dirty="0" smtClean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	</a:t>
            </a:r>
          </a:p>
        </p:txBody>
      </p:sp>
      <p:grpSp>
        <p:nvGrpSpPr>
          <p:cNvPr id="2" name="组合 9"/>
          <p:cNvGrpSpPr/>
          <p:nvPr/>
        </p:nvGrpSpPr>
        <p:grpSpPr>
          <a:xfrm>
            <a:off x="164616" y="178180"/>
            <a:ext cx="2804616" cy="368580"/>
            <a:chOff x="164616" y="178180"/>
            <a:chExt cx="2804616" cy="368580"/>
          </a:xfrm>
        </p:grpSpPr>
        <p:cxnSp>
          <p:nvCxnSpPr>
            <p:cNvPr id="11" name="直接连接符 10"/>
            <p:cNvCxnSpPr/>
            <p:nvPr/>
          </p:nvCxnSpPr>
          <p:spPr>
            <a:xfrm flipV="1">
              <a:off x="164616" y="535956"/>
              <a:ext cx="2804616" cy="10804"/>
            </a:xfrm>
            <a:prstGeom prst="line">
              <a:avLst/>
            </a:prstGeom>
            <a:ln>
              <a:solidFill>
                <a:srgbClr val="31486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/>
            <p:cNvSpPr txBox="1"/>
            <p:nvPr/>
          </p:nvSpPr>
          <p:spPr>
            <a:xfrm>
              <a:off x="534486" y="178180"/>
              <a:ext cx="24347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1600" b="1" dirty="0" smtClean="0">
                  <a:solidFill>
                    <a:srgbClr val="314865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Arial" panose="020B0604020202020204"/>
                  <a:ea typeface="微软雅黑" panose="020B0503020204020204" charset="-122"/>
                  <a:sym typeface="Arial" panose="020B0604020202020204"/>
                </a:rPr>
                <a:t>需求分析</a:t>
              </a:r>
              <a:endParaRPr lang="zh-CN" altLang="en-US" sz="1600" b="1" dirty="0">
                <a:solidFill>
                  <a:srgbClr val="314865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64616" y="178180"/>
              <a:ext cx="47829" cy="284416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75779" y="252586"/>
              <a:ext cx="47828" cy="210010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 flipH="1">
              <a:off x="377808" y="320388"/>
              <a:ext cx="47827" cy="142208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</p:grpSp>
      <p:sp>
        <p:nvSpPr>
          <p:cNvPr id="16" name="Rectangle 5"/>
          <p:cNvSpPr/>
          <p:nvPr/>
        </p:nvSpPr>
        <p:spPr>
          <a:xfrm>
            <a:off x="1982205" y="859376"/>
            <a:ext cx="2927336" cy="2157213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animBg="1"/>
      <p:bldP spid="81" grpId="0" animBg="1"/>
      <p:bldP spid="82" grpId="0"/>
      <p:bldP spid="1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 4"/>
          <p:cNvSpPr/>
          <p:nvPr/>
        </p:nvSpPr>
        <p:spPr>
          <a:xfrm>
            <a:off x="1184832" y="1785398"/>
            <a:ext cx="3055428" cy="1678675"/>
          </a:xfrm>
          <a:prstGeom prst="rect">
            <a:avLst/>
          </a:prstGeom>
          <a:solidFill>
            <a:srgbClr val="314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81" name="Rectangle 5"/>
          <p:cNvSpPr/>
          <p:nvPr/>
        </p:nvSpPr>
        <p:spPr>
          <a:xfrm>
            <a:off x="1717837" y="1080200"/>
            <a:ext cx="2927336" cy="2157213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82" name="TextBox 6"/>
          <p:cNvSpPr txBox="1"/>
          <p:nvPr/>
        </p:nvSpPr>
        <p:spPr>
          <a:xfrm>
            <a:off x="2034211" y="1992201"/>
            <a:ext cx="23132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 smtClean="0">
                <a:solidFill>
                  <a:schemeClr val="bg1"/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性能需求</a:t>
            </a:r>
            <a:endParaRPr lang="zh-CN" altLang="en-US" sz="3600" b="1" dirty="0">
              <a:solidFill>
                <a:schemeClr val="bg1"/>
              </a:solidFill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86" name="TextBox 12"/>
          <p:cNvSpPr txBox="1"/>
          <p:nvPr/>
        </p:nvSpPr>
        <p:spPr>
          <a:xfrm>
            <a:off x="5203190" y="950595"/>
            <a:ext cx="5059045" cy="4030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-</a:t>
            </a:r>
            <a:r>
              <a:rPr lang="zh-CN" altLang="en-US" sz="2800" b="1" dirty="0" smtClean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精度要求	</a:t>
            </a:r>
          </a:p>
          <a:p>
            <a:r>
              <a:rPr lang="en-US" altLang="zh-CN" sz="2000" b="1" dirty="0" smtClean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        在查询目标时有准确的定位，对于备忘录上的提醒准时可靠</a:t>
            </a:r>
          </a:p>
          <a:p>
            <a:endParaRPr lang="en-US" altLang="zh-CN" sz="2800" b="1" dirty="0" smtClean="0">
              <a:solidFill>
                <a:srgbClr val="314865"/>
              </a:solidFill>
              <a:latin typeface="Arial" panose="020B0604020202020204"/>
              <a:sym typeface="Arial" panose="020B0604020202020204"/>
            </a:endParaRPr>
          </a:p>
          <a:p>
            <a:r>
              <a:rPr lang="en-US" altLang="zh-CN" sz="2800" b="1" dirty="0" smtClean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-</a:t>
            </a:r>
            <a:r>
              <a:rPr lang="zh-CN" altLang="en-US" sz="2800" b="1" dirty="0" smtClean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时间特性要求</a:t>
            </a:r>
          </a:p>
          <a:p>
            <a:r>
              <a:rPr lang="zh-CN" altLang="en-US" sz="2000" b="1" dirty="0" smtClean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        每次操作的响应时间在1秒钟</a:t>
            </a:r>
            <a:r>
              <a:rPr lang="zh-CN" altLang="en-US" sz="2800" b="1" dirty="0" smtClean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	</a:t>
            </a:r>
          </a:p>
          <a:p>
            <a:endParaRPr lang="en-US" altLang="zh-CN" sz="2800" b="1" dirty="0" smtClean="0">
              <a:solidFill>
                <a:srgbClr val="314865"/>
              </a:solidFill>
              <a:latin typeface="Arial" panose="020B0604020202020204"/>
              <a:sym typeface="Arial" panose="020B0604020202020204"/>
            </a:endParaRPr>
          </a:p>
          <a:p>
            <a:r>
              <a:rPr lang="en-US" altLang="zh-CN" sz="2800" b="1" dirty="0" smtClean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-</a:t>
            </a:r>
            <a:r>
              <a:rPr lang="zh-CN" altLang="en-US" sz="2800" b="1" dirty="0" smtClean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灵活性	</a:t>
            </a:r>
          </a:p>
          <a:p>
            <a:r>
              <a:rPr lang="en-US" altLang="zh-CN" sz="2000" b="1" dirty="0" smtClean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       每天的计划随时可以进行改变</a:t>
            </a:r>
          </a:p>
          <a:p>
            <a:r>
              <a:rPr lang="zh-CN" altLang="en-US" sz="2800" b="1" dirty="0" smtClean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	</a:t>
            </a:r>
          </a:p>
        </p:txBody>
      </p:sp>
      <p:grpSp>
        <p:nvGrpSpPr>
          <p:cNvPr id="2" name="组合 9"/>
          <p:cNvGrpSpPr/>
          <p:nvPr/>
        </p:nvGrpSpPr>
        <p:grpSpPr>
          <a:xfrm>
            <a:off x="164616" y="178180"/>
            <a:ext cx="2804616" cy="368580"/>
            <a:chOff x="164616" y="178180"/>
            <a:chExt cx="2804616" cy="368580"/>
          </a:xfrm>
        </p:grpSpPr>
        <p:cxnSp>
          <p:nvCxnSpPr>
            <p:cNvPr id="11" name="直接连接符 10"/>
            <p:cNvCxnSpPr/>
            <p:nvPr/>
          </p:nvCxnSpPr>
          <p:spPr>
            <a:xfrm flipV="1">
              <a:off x="164616" y="535956"/>
              <a:ext cx="2804616" cy="10804"/>
            </a:xfrm>
            <a:prstGeom prst="line">
              <a:avLst/>
            </a:prstGeom>
            <a:ln>
              <a:solidFill>
                <a:srgbClr val="31486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/>
            <p:cNvSpPr txBox="1"/>
            <p:nvPr/>
          </p:nvSpPr>
          <p:spPr>
            <a:xfrm>
              <a:off x="534486" y="178180"/>
              <a:ext cx="24347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1600" b="1" dirty="0" smtClean="0">
                  <a:solidFill>
                    <a:srgbClr val="314865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Arial" panose="020B0604020202020204"/>
                  <a:ea typeface="微软雅黑" panose="020B0503020204020204" charset="-122"/>
                  <a:sym typeface="Arial" panose="020B0604020202020204"/>
                </a:rPr>
                <a:t>需求分析</a:t>
              </a:r>
              <a:endParaRPr lang="zh-CN" altLang="en-US" sz="1600" b="1" dirty="0">
                <a:solidFill>
                  <a:srgbClr val="314865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64616" y="178180"/>
              <a:ext cx="47829" cy="284416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75779" y="252586"/>
              <a:ext cx="47828" cy="210010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 flipH="1">
              <a:off x="377808" y="320388"/>
              <a:ext cx="47827" cy="142208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</p:grpSp>
      <p:sp>
        <p:nvSpPr>
          <p:cNvPr id="16" name="Rectangle 5"/>
          <p:cNvSpPr/>
          <p:nvPr/>
        </p:nvSpPr>
        <p:spPr>
          <a:xfrm>
            <a:off x="1982205" y="859376"/>
            <a:ext cx="2927336" cy="2157213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  <a:hlinkClick r:id=""/>
              </a:rPr>
              <a:t>4.1</a:t>
            </a:r>
            <a:r>
              <a:rPr kumimoji="0" lang="zh-CN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hlinkClick r:id=""/>
              </a:rPr>
              <a:t>精度要求：</a:t>
            </a:r>
            <a:r>
              <a:rPr kumimoji="0" lang="zh-CN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  <a:hlinkClick r:id=""/>
              </a:rPr>
              <a:t>	</a:t>
            </a:r>
            <a:endParaRPr kumimoji="0" 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  <a:hlinkClick r:id=""/>
              </a:rPr>
              <a:t>4.2</a:t>
            </a:r>
            <a:r>
              <a:rPr kumimoji="0" lang="zh-CN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hlinkClick r:id=""/>
              </a:rPr>
              <a:t>时间特性要求：</a:t>
            </a:r>
            <a:r>
              <a:rPr kumimoji="0" lang="zh-CN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  <a:hlinkClick r:id=""/>
              </a:rPr>
              <a:t>	</a:t>
            </a:r>
            <a:endParaRPr kumimoji="0" 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  <a:hlinkClick r:id=""/>
              </a:rPr>
              <a:t>4.3</a:t>
            </a:r>
            <a:r>
              <a:rPr kumimoji="0" lang="zh-CN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hlinkClick r:id=""/>
              </a:rPr>
              <a:t>灵活性：</a:t>
            </a:r>
            <a:r>
              <a:rPr kumimoji="0" lang="zh-CN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  <a:hlinkClick r:id=""/>
              </a:rPr>
              <a:t>	</a:t>
            </a:r>
            <a:endParaRPr kumimoji="0" 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animBg="1"/>
      <p:bldP spid="81" grpId="0" animBg="1"/>
      <p:bldP spid="82" grpId="0"/>
      <p:bldP spid="1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 4"/>
          <p:cNvSpPr/>
          <p:nvPr/>
        </p:nvSpPr>
        <p:spPr>
          <a:xfrm>
            <a:off x="1184832" y="1785398"/>
            <a:ext cx="3055428" cy="1678675"/>
          </a:xfrm>
          <a:prstGeom prst="rect">
            <a:avLst/>
          </a:prstGeom>
          <a:solidFill>
            <a:srgbClr val="314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81" name="Rectangle 5"/>
          <p:cNvSpPr/>
          <p:nvPr/>
        </p:nvSpPr>
        <p:spPr>
          <a:xfrm>
            <a:off x="1717837" y="1080200"/>
            <a:ext cx="2927336" cy="2157213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82" name="TextBox 6"/>
          <p:cNvSpPr txBox="1"/>
          <p:nvPr/>
        </p:nvSpPr>
        <p:spPr>
          <a:xfrm>
            <a:off x="2034211" y="1992201"/>
            <a:ext cx="23132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 smtClean="0">
                <a:solidFill>
                  <a:schemeClr val="bg1"/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界面需求</a:t>
            </a:r>
            <a:endParaRPr lang="zh-CN" altLang="en-US" sz="3600" b="1" dirty="0">
              <a:solidFill>
                <a:schemeClr val="bg1"/>
              </a:solidFill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86" name="TextBox 12"/>
          <p:cNvSpPr txBox="1"/>
          <p:nvPr/>
        </p:nvSpPr>
        <p:spPr>
          <a:xfrm>
            <a:off x="5340350" y="803910"/>
            <a:ext cx="6405245" cy="5323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-</a:t>
            </a:r>
            <a:r>
              <a:rPr lang="zh-CN" altLang="en-US" sz="2800" b="1" dirty="0" smtClean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主界面</a:t>
            </a:r>
            <a:endParaRPr lang="en-US" altLang="zh-CN" sz="2800" b="1" dirty="0" smtClean="0">
              <a:solidFill>
                <a:srgbClr val="314865"/>
              </a:solidFill>
              <a:latin typeface="Arial" panose="020B0604020202020204"/>
              <a:sym typeface="Arial" panose="020B0604020202020204"/>
            </a:endParaRPr>
          </a:p>
          <a:p>
            <a:r>
              <a:rPr lang="zh-CN" altLang="en-US" sz="2000" b="1" dirty="0" smtClean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       分为三个板块，第一个板块是学习时间，进行学习的倒计时。第二个板块是备忘录，进行事件的记录及查询，第三个板块是目标制定及计划。</a:t>
            </a:r>
          </a:p>
          <a:p>
            <a:endParaRPr lang="zh-CN" altLang="en-US" sz="2000" b="1" dirty="0" smtClean="0">
              <a:solidFill>
                <a:srgbClr val="314865"/>
              </a:solidFill>
              <a:latin typeface="Arial" panose="020B0604020202020204"/>
              <a:sym typeface="Arial" panose="020B0604020202020204"/>
            </a:endParaRPr>
          </a:p>
          <a:p>
            <a:r>
              <a:rPr lang="en-US" altLang="zh-CN" sz="2800" b="1" dirty="0" smtClean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-</a:t>
            </a:r>
            <a:r>
              <a:rPr lang="zh-CN" altLang="en-US" sz="2800" b="1" dirty="0" smtClean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查询界面</a:t>
            </a:r>
            <a:endParaRPr lang="en-US" altLang="zh-CN" sz="2800" b="1" dirty="0" smtClean="0">
              <a:solidFill>
                <a:srgbClr val="314865"/>
              </a:solidFill>
              <a:latin typeface="Arial" panose="020B0604020202020204"/>
              <a:sym typeface="Arial" panose="020B0604020202020204"/>
            </a:endParaRPr>
          </a:p>
          <a:p>
            <a:r>
              <a:rPr lang="zh-CN" altLang="en-US" sz="2000" b="1" dirty="0" smtClean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       可以按日期查询每天每周的目标计划，也可以查询自己的备忘录。简洁明了，能够明确的得到自己想要查询的结构</a:t>
            </a:r>
          </a:p>
          <a:p>
            <a:endParaRPr lang="zh-CN" altLang="en-US" sz="2000" b="1" dirty="0" smtClean="0">
              <a:solidFill>
                <a:srgbClr val="314865"/>
              </a:solidFill>
              <a:latin typeface="Arial" panose="020B0604020202020204"/>
              <a:sym typeface="Arial" panose="020B0604020202020204"/>
            </a:endParaRPr>
          </a:p>
          <a:p>
            <a:r>
              <a:rPr lang="en-US" altLang="zh-CN" sz="2800" b="1" dirty="0" smtClean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-</a:t>
            </a:r>
            <a:r>
              <a:rPr lang="zh-CN" altLang="en-US" sz="2800" b="1" dirty="0" smtClean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注册界面	</a:t>
            </a:r>
          </a:p>
          <a:p>
            <a:r>
              <a:rPr lang="zh-CN" altLang="en-US" sz="2000" b="1" dirty="0" smtClean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       用户可以主界面上选择注册，在注册界面上填写自己的基本信息</a:t>
            </a:r>
          </a:p>
          <a:p>
            <a:r>
              <a:rPr lang="zh-CN" altLang="en-US" sz="2800" b="1" dirty="0" smtClean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	</a:t>
            </a:r>
          </a:p>
          <a:p>
            <a:r>
              <a:rPr lang="zh-CN" altLang="en-US" sz="2800" b="1" dirty="0" smtClean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	</a:t>
            </a:r>
          </a:p>
        </p:txBody>
      </p:sp>
      <p:grpSp>
        <p:nvGrpSpPr>
          <p:cNvPr id="2" name="组合 9"/>
          <p:cNvGrpSpPr/>
          <p:nvPr/>
        </p:nvGrpSpPr>
        <p:grpSpPr>
          <a:xfrm>
            <a:off x="164616" y="178180"/>
            <a:ext cx="2804616" cy="368580"/>
            <a:chOff x="164616" y="178180"/>
            <a:chExt cx="2804616" cy="368580"/>
          </a:xfrm>
        </p:grpSpPr>
        <p:cxnSp>
          <p:nvCxnSpPr>
            <p:cNvPr id="11" name="直接连接符 10"/>
            <p:cNvCxnSpPr/>
            <p:nvPr/>
          </p:nvCxnSpPr>
          <p:spPr>
            <a:xfrm flipV="1">
              <a:off x="164616" y="535956"/>
              <a:ext cx="2804616" cy="10804"/>
            </a:xfrm>
            <a:prstGeom prst="line">
              <a:avLst/>
            </a:prstGeom>
            <a:ln>
              <a:solidFill>
                <a:srgbClr val="31486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/>
            <p:cNvSpPr txBox="1"/>
            <p:nvPr/>
          </p:nvSpPr>
          <p:spPr>
            <a:xfrm>
              <a:off x="534486" y="178180"/>
              <a:ext cx="24347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1600" b="1" dirty="0" smtClean="0">
                  <a:solidFill>
                    <a:srgbClr val="314865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Arial" panose="020B0604020202020204"/>
                  <a:ea typeface="微软雅黑" panose="020B0503020204020204" charset="-122"/>
                  <a:sym typeface="Arial" panose="020B0604020202020204"/>
                </a:rPr>
                <a:t>需求分析</a:t>
              </a:r>
              <a:endParaRPr lang="zh-CN" altLang="en-US" sz="1600" b="1" dirty="0">
                <a:solidFill>
                  <a:srgbClr val="314865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64616" y="178180"/>
              <a:ext cx="47829" cy="284416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75779" y="252586"/>
              <a:ext cx="47828" cy="210010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 flipH="1">
              <a:off x="377808" y="320388"/>
              <a:ext cx="47827" cy="142208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</p:grpSp>
      <p:sp>
        <p:nvSpPr>
          <p:cNvPr id="16" name="Rectangle 5"/>
          <p:cNvSpPr/>
          <p:nvPr/>
        </p:nvSpPr>
        <p:spPr>
          <a:xfrm>
            <a:off x="1982205" y="859376"/>
            <a:ext cx="2927336" cy="2157213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animBg="1"/>
      <p:bldP spid="81" grpId="0" animBg="1"/>
      <p:bldP spid="82" grpId="0"/>
      <p:bldP spid="1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 4"/>
          <p:cNvSpPr/>
          <p:nvPr/>
        </p:nvSpPr>
        <p:spPr>
          <a:xfrm>
            <a:off x="1184832" y="1785398"/>
            <a:ext cx="3055428" cy="1678675"/>
          </a:xfrm>
          <a:prstGeom prst="rect">
            <a:avLst/>
          </a:prstGeom>
          <a:solidFill>
            <a:srgbClr val="314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81" name="Rectangle 5"/>
          <p:cNvSpPr/>
          <p:nvPr/>
        </p:nvSpPr>
        <p:spPr>
          <a:xfrm>
            <a:off x="1717837" y="1080200"/>
            <a:ext cx="2927336" cy="2157213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82" name="TextBox 6"/>
          <p:cNvSpPr txBox="1"/>
          <p:nvPr/>
        </p:nvSpPr>
        <p:spPr>
          <a:xfrm>
            <a:off x="2034211" y="1992201"/>
            <a:ext cx="23132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 smtClean="0">
                <a:solidFill>
                  <a:schemeClr val="bg1"/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其他需求</a:t>
            </a:r>
            <a:endParaRPr lang="zh-CN" altLang="en-US" sz="3600" b="1" dirty="0">
              <a:solidFill>
                <a:schemeClr val="bg1"/>
              </a:solidFill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86" name="TextBox 12"/>
          <p:cNvSpPr txBox="1"/>
          <p:nvPr/>
        </p:nvSpPr>
        <p:spPr>
          <a:xfrm>
            <a:off x="5259070" y="1637665"/>
            <a:ext cx="6111875" cy="2614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-</a:t>
            </a:r>
            <a:r>
              <a:rPr lang="zh-CN" altLang="en-US" sz="2800" b="1" dirty="0" smtClean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安全性</a:t>
            </a:r>
          </a:p>
          <a:p>
            <a:r>
              <a:rPr lang="en-US" altLang="zh-CN" sz="2000" b="1" dirty="0" smtClean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        对用户的登陆进行验证。</a:t>
            </a:r>
          </a:p>
          <a:p>
            <a:endParaRPr lang="en-US" altLang="zh-CN" sz="2800" b="1" dirty="0" smtClean="0">
              <a:solidFill>
                <a:srgbClr val="314865"/>
              </a:solidFill>
              <a:latin typeface="Arial" panose="020B0604020202020204"/>
              <a:sym typeface="Arial" panose="020B0604020202020204"/>
            </a:endParaRPr>
          </a:p>
          <a:p>
            <a:r>
              <a:rPr lang="en-US" altLang="zh-CN" sz="2800" b="1" dirty="0" smtClean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-</a:t>
            </a:r>
            <a:r>
              <a:rPr lang="zh-CN" altLang="en-US" sz="2800" b="1" dirty="0" smtClean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可分享性	</a:t>
            </a:r>
          </a:p>
          <a:p>
            <a:r>
              <a:rPr lang="zh-CN" altLang="en-US" sz="2000" b="1" dirty="0" smtClean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        与朋友进行比拼，增大目标的执行力度，加快目标的完成，增加用户的动力。</a:t>
            </a:r>
          </a:p>
          <a:p>
            <a:r>
              <a:rPr lang="zh-CN" altLang="en-US" sz="2000" b="1" dirty="0" smtClean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	</a:t>
            </a:r>
          </a:p>
        </p:txBody>
      </p:sp>
      <p:grpSp>
        <p:nvGrpSpPr>
          <p:cNvPr id="2" name="组合 9"/>
          <p:cNvGrpSpPr/>
          <p:nvPr/>
        </p:nvGrpSpPr>
        <p:grpSpPr>
          <a:xfrm>
            <a:off x="164616" y="178180"/>
            <a:ext cx="2804616" cy="368580"/>
            <a:chOff x="164616" y="178180"/>
            <a:chExt cx="2804616" cy="368580"/>
          </a:xfrm>
        </p:grpSpPr>
        <p:cxnSp>
          <p:nvCxnSpPr>
            <p:cNvPr id="11" name="直接连接符 10"/>
            <p:cNvCxnSpPr/>
            <p:nvPr/>
          </p:nvCxnSpPr>
          <p:spPr>
            <a:xfrm flipV="1">
              <a:off x="164616" y="535956"/>
              <a:ext cx="2804616" cy="10804"/>
            </a:xfrm>
            <a:prstGeom prst="line">
              <a:avLst/>
            </a:prstGeom>
            <a:ln>
              <a:solidFill>
                <a:srgbClr val="31486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/>
            <p:cNvSpPr txBox="1"/>
            <p:nvPr/>
          </p:nvSpPr>
          <p:spPr>
            <a:xfrm>
              <a:off x="534486" y="178180"/>
              <a:ext cx="24347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1600" b="1" dirty="0" smtClean="0">
                  <a:solidFill>
                    <a:srgbClr val="314865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Arial" panose="020B0604020202020204"/>
                  <a:ea typeface="微软雅黑" panose="020B0503020204020204" charset="-122"/>
                  <a:sym typeface="Arial" panose="020B0604020202020204"/>
                </a:rPr>
                <a:t>需求分析</a:t>
              </a:r>
              <a:endParaRPr lang="zh-CN" altLang="en-US" sz="1600" b="1" dirty="0">
                <a:solidFill>
                  <a:srgbClr val="314865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64616" y="178180"/>
              <a:ext cx="47829" cy="284416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75779" y="252586"/>
              <a:ext cx="47828" cy="210010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 flipH="1">
              <a:off x="377808" y="320388"/>
              <a:ext cx="47827" cy="142208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</p:grpSp>
      <p:sp>
        <p:nvSpPr>
          <p:cNvPr id="16" name="Rectangle 5"/>
          <p:cNvSpPr/>
          <p:nvPr/>
        </p:nvSpPr>
        <p:spPr>
          <a:xfrm>
            <a:off x="1982205" y="859376"/>
            <a:ext cx="2927336" cy="2157213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animBg="1"/>
      <p:bldP spid="81" grpId="0" animBg="1"/>
      <p:bldP spid="82" grpId="0"/>
      <p:bldP spid="1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056625" y="2193837"/>
            <a:ext cx="2247543" cy="2246769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 sz="14600" b="1" dirty="0">
                <a:solidFill>
                  <a:srgbClr val="314865"/>
                </a:solidFill>
                <a:latin typeface="Arial" panose="020B0604020202020204"/>
                <a:ea typeface="微软雅黑" panose="020B0503020204020204" charset="-122"/>
                <a:cs typeface="Times New Roman" panose="02020603050405020304" pitchFamily="18" charset="0"/>
                <a:sym typeface="Arial" panose="020B0604020202020204"/>
              </a:rPr>
              <a:t>03</a:t>
            </a:r>
            <a:endParaRPr lang="zh-CN" altLang="en-US" sz="14600" b="1" dirty="0">
              <a:solidFill>
                <a:srgbClr val="314865"/>
              </a:solidFill>
              <a:latin typeface="Arial" panose="020B0604020202020204"/>
              <a:ea typeface="微软雅黑" panose="020B0503020204020204" charset="-122"/>
              <a:cs typeface="Times New Roman" panose="02020603050405020304" pitchFamily="18" charset="0"/>
              <a:sym typeface="Arial" panose="020B0604020202020204"/>
            </a:endParaRPr>
          </a:p>
        </p:txBody>
      </p:sp>
      <p:cxnSp>
        <p:nvCxnSpPr>
          <p:cNvPr id="30" name="直接连接符 29"/>
          <p:cNvCxnSpPr/>
          <p:nvPr>
            <p:custDataLst>
              <p:tags r:id="rId2"/>
            </p:custDataLst>
          </p:nvPr>
        </p:nvCxnSpPr>
        <p:spPr>
          <a:xfrm>
            <a:off x="4269095" y="3974767"/>
            <a:ext cx="7186590" cy="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4068748" y="2643919"/>
            <a:ext cx="7587283" cy="10156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dist">
              <a:spcBef>
                <a:spcPct val="20000"/>
              </a:spcBef>
              <a:buClr>
                <a:schemeClr val="hlink"/>
              </a:buClr>
              <a:buSzPct val="65000"/>
            </a:pPr>
            <a:r>
              <a:rPr lang="zh-CN" altLang="en-US" sz="6600" b="1" dirty="0" smtClean="0">
                <a:solidFill>
                  <a:srgbClr val="314865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可行性分析</a:t>
            </a:r>
            <a:endParaRPr lang="zh-CN" altLang="en-US" sz="6600" b="1" dirty="0">
              <a:solidFill>
                <a:srgbClr val="314865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7781759" y="937931"/>
            <a:ext cx="2758272" cy="837788"/>
            <a:chOff x="4602145" y="211015"/>
            <a:chExt cx="2758272" cy="837788"/>
          </a:xfrm>
        </p:grpSpPr>
        <p:sp>
          <p:nvSpPr>
            <p:cNvPr id="20" name="流程图: 终止 19"/>
            <p:cNvSpPr/>
            <p:nvPr/>
          </p:nvSpPr>
          <p:spPr>
            <a:xfrm>
              <a:off x="5521569" y="566482"/>
              <a:ext cx="1838848" cy="482321"/>
            </a:xfrm>
            <a:prstGeom prst="flowChartTerminator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22" name="流程图: 终止 21"/>
            <p:cNvSpPr/>
            <p:nvPr/>
          </p:nvSpPr>
          <p:spPr>
            <a:xfrm>
              <a:off x="4602145" y="211015"/>
              <a:ext cx="1838848" cy="482321"/>
            </a:xfrm>
            <a:prstGeom prst="flowChartTerminator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23" name="流程图: 终止 22"/>
            <p:cNvSpPr/>
            <p:nvPr/>
          </p:nvSpPr>
          <p:spPr>
            <a:xfrm>
              <a:off x="5521569" y="526200"/>
              <a:ext cx="1838848" cy="482321"/>
            </a:xfrm>
            <a:prstGeom prst="flowChartTermina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</p:grpSp>
      <p:sp>
        <p:nvSpPr>
          <p:cNvPr id="24" name="矩形 23"/>
          <p:cNvSpPr/>
          <p:nvPr/>
        </p:nvSpPr>
        <p:spPr>
          <a:xfrm>
            <a:off x="1056625" y="-1"/>
            <a:ext cx="2247543" cy="1775719"/>
          </a:xfrm>
          <a:prstGeom prst="rect">
            <a:avLst/>
          </a:prstGeom>
          <a:solidFill>
            <a:srgbClr val="314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056625" y="4913832"/>
            <a:ext cx="2247543" cy="1944168"/>
          </a:xfrm>
          <a:prstGeom prst="rect">
            <a:avLst/>
          </a:prstGeom>
          <a:solidFill>
            <a:srgbClr val="314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17" name="Rectangle 20"/>
          <p:cNvSpPr>
            <a:spLocks noChangeArrowheads="1"/>
          </p:cNvSpPr>
          <p:nvPr/>
        </p:nvSpPr>
        <p:spPr bwMode="auto">
          <a:xfrm>
            <a:off x="5284080" y="4244899"/>
            <a:ext cx="5410351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ea typeface="微软雅黑" panose="020B0503020204020204" charset="-122"/>
                <a:cs typeface="Arial" panose="020B0604020202020204" pitchFamily="34" charset="0"/>
                <a:sym typeface="Arial" panose="020B0604020202020204"/>
              </a:rPr>
              <a:t>We have many PowerPoint </a:t>
            </a: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ea typeface="微软雅黑" panose="020B0503020204020204" charset="-122"/>
                <a:cs typeface="Arial" panose="020B0604020202020204" pitchFamily="34" charset="0"/>
                <a:sym typeface="Arial" panose="020B0604020202020204"/>
              </a:rPr>
              <a:t>templates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ea typeface="微软雅黑" panose="020B0503020204020204" charset="-122"/>
                <a:cs typeface="Arial" panose="020B0604020202020204" pitchFamily="34" charset="0"/>
                <a:sym typeface="Arial" panose="020B0604020202020204"/>
              </a:rPr>
              <a:t> that has been specifically designed to help anyone that is stepping into the world of PowerPoint for the very first time.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/>
              <a:ea typeface="微软雅黑" panose="020B0503020204020204" charset="-122"/>
              <a:cs typeface="Arial" panose="020B0604020202020204" pitchFamily="34" charset="0"/>
              <a:sym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2" grpId="0"/>
      <p:bldP spid="24" grpId="0" animBg="1"/>
      <p:bldP spid="25" grpId="0" animBg="1"/>
      <p:bldP spid="1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2411"/>
          <p:cNvSpPr/>
          <p:nvPr/>
        </p:nvSpPr>
        <p:spPr>
          <a:xfrm>
            <a:off x="8388439" y="1592203"/>
            <a:ext cx="2512708" cy="369332"/>
          </a:xfrm>
          <a:prstGeom prst="rect">
            <a:avLst/>
          </a:prstGeom>
          <a:ln w="12700">
            <a:miter lim="400000"/>
          </a:ln>
        </p:spPr>
        <p:txBody>
          <a:bodyPr wrap="square" lIns="0" tIns="0" rIns="0" bIns="0" anchor="t" anchorCtr="0">
            <a:spAutoFit/>
          </a:bodyPr>
          <a:lstStyle>
            <a:lvl1pPr algn="l">
              <a:defRPr sz="3000">
                <a:solidFill>
                  <a:srgbClr val="53585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eaLnBrk="0" hangingPunct="0"/>
            <a:r>
              <a:rPr lang="zh-CN" altLang="en-US" sz="2400" b="1" dirty="0" smtClean="0">
                <a:solidFill>
                  <a:srgbClr val="314865"/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技术可行性</a:t>
            </a:r>
          </a:p>
        </p:txBody>
      </p:sp>
      <p:sp>
        <p:nvSpPr>
          <p:cNvPr id="43" name="Shape 2411"/>
          <p:cNvSpPr/>
          <p:nvPr/>
        </p:nvSpPr>
        <p:spPr>
          <a:xfrm>
            <a:off x="8425761" y="4895642"/>
            <a:ext cx="2657453" cy="1107996"/>
          </a:xfrm>
          <a:prstGeom prst="rect">
            <a:avLst/>
          </a:prstGeom>
          <a:ln w="12700">
            <a:miter lim="400000"/>
          </a:ln>
        </p:spPr>
        <p:txBody>
          <a:bodyPr wrap="square" lIns="0" tIns="0" rIns="0" bIns="0" anchor="t" anchorCtr="0">
            <a:spAutoFit/>
          </a:bodyPr>
          <a:lstStyle>
            <a:lvl1pPr algn="l">
              <a:defRPr sz="3000">
                <a:solidFill>
                  <a:srgbClr val="53585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eaLnBrk="0" hangingPunct="0"/>
            <a:r>
              <a:rPr lang="zh-CN" altLang="en-US" sz="2400" b="1" dirty="0" smtClean="0">
                <a:solidFill>
                  <a:srgbClr val="314865"/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法律可行性	</a:t>
            </a:r>
          </a:p>
          <a:p>
            <a:pPr lvl="0" eaLnBrk="0" hangingPunct="0"/>
            <a:r>
              <a:rPr lang="zh-CN" altLang="en-US" sz="2400" b="1" dirty="0" smtClean="0">
                <a:solidFill>
                  <a:srgbClr val="314865"/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用户使用可行性	</a:t>
            </a:r>
          </a:p>
        </p:txBody>
      </p:sp>
      <p:sp>
        <p:nvSpPr>
          <p:cNvPr id="45" name="Shape 2411"/>
          <p:cNvSpPr/>
          <p:nvPr/>
        </p:nvSpPr>
        <p:spPr>
          <a:xfrm>
            <a:off x="2339467" y="1701864"/>
            <a:ext cx="3451300" cy="369332"/>
          </a:xfrm>
          <a:prstGeom prst="rect">
            <a:avLst/>
          </a:prstGeom>
          <a:ln w="12700">
            <a:miter lim="400000"/>
          </a:ln>
        </p:spPr>
        <p:txBody>
          <a:bodyPr wrap="square" lIns="0" tIns="0" rIns="0" bIns="0" anchor="t" anchorCtr="0">
            <a:spAutoFit/>
          </a:bodyPr>
          <a:lstStyle>
            <a:lvl1pPr algn="l">
              <a:defRPr sz="3000">
                <a:solidFill>
                  <a:srgbClr val="53585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eaLnBrk="0" hangingPunct="0"/>
            <a:r>
              <a:rPr lang="zh-CN" altLang="en-US" sz="2400" b="1" dirty="0" smtClean="0">
                <a:solidFill>
                  <a:srgbClr val="314865"/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经济可行性</a:t>
            </a:r>
          </a:p>
        </p:txBody>
      </p:sp>
      <p:sp>
        <p:nvSpPr>
          <p:cNvPr id="47" name="Shape 2411"/>
          <p:cNvSpPr/>
          <p:nvPr/>
        </p:nvSpPr>
        <p:spPr>
          <a:xfrm>
            <a:off x="1120121" y="4430938"/>
            <a:ext cx="2608581" cy="369332"/>
          </a:xfrm>
          <a:prstGeom prst="rect">
            <a:avLst/>
          </a:prstGeom>
          <a:ln w="12700">
            <a:miter lim="400000"/>
          </a:ln>
        </p:spPr>
        <p:txBody>
          <a:bodyPr wrap="square" lIns="0" tIns="0" rIns="0" bIns="0" anchor="t" anchorCtr="0">
            <a:spAutoFit/>
          </a:bodyPr>
          <a:lstStyle>
            <a:lvl1pPr algn="l">
              <a:defRPr sz="3000">
                <a:solidFill>
                  <a:srgbClr val="53585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r" eaLnBrk="0" hangingPunct="0"/>
            <a:r>
              <a:rPr lang="zh-CN" altLang="en-US" sz="2400" b="1" dirty="0" smtClean="0">
                <a:solidFill>
                  <a:srgbClr val="314865"/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操作可行性</a:t>
            </a:r>
          </a:p>
        </p:txBody>
      </p:sp>
      <p:grpSp>
        <p:nvGrpSpPr>
          <p:cNvPr id="49" name="组合 48"/>
          <p:cNvGrpSpPr/>
          <p:nvPr/>
        </p:nvGrpSpPr>
        <p:grpSpPr>
          <a:xfrm>
            <a:off x="4095967" y="1642404"/>
            <a:ext cx="4162220" cy="4166542"/>
            <a:chOff x="827030" y="2100075"/>
            <a:chExt cx="4162220" cy="4166542"/>
          </a:xfrm>
        </p:grpSpPr>
        <p:sp>
          <p:nvSpPr>
            <p:cNvPr id="50" name="任意多边形 21"/>
            <p:cNvSpPr/>
            <p:nvPr/>
          </p:nvSpPr>
          <p:spPr>
            <a:xfrm>
              <a:off x="837251" y="2100075"/>
              <a:ext cx="2083271" cy="2083271"/>
            </a:xfrm>
            <a:custGeom>
              <a:avLst/>
              <a:gdLst>
                <a:gd name="connsiteX0" fmla="*/ 2083271 w 2083271"/>
                <a:gd name="connsiteY0" fmla="*/ 0 h 2083271"/>
                <a:gd name="connsiteX1" fmla="*/ 2083271 w 2083271"/>
                <a:gd name="connsiteY1" fmla="*/ 969964 h 2083271"/>
                <a:gd name="connsiteX2" fmla="*/ 2083270 w 2083271"/>
                <a:gd name="connsiteY2" fmla="*/ 969964 h 2083271"/>
                <a:gd name="connsiteX3" fmla="*/ 969964 w 2083271"/>
                <a:gd name="connsiteY3" fmla="*/ 2083270 h 2083271"/>
                <a:gd name="connsiteX4" fmla="*/ 969964 w 2083271"/>
                <a:gd name="connsiteY4" fmla="*/ 2083271 h 2083271"/>
                <a:gd name="connsiteX5" fmla="*/ 0 w 2083271"/>
                <a:gd name="connsiteY5" fmla="*/ 2083271 h 2083271"/>
                <a:gd name="connsiteX6" fmla="*/ 251440 w 2083271"/>
                <a:gd name="connsiteY6" fmla="*/ 1090260 h 2083271"/>
                <a:gd name="connsiteX7" fmla="*/ 355611 w 2083271"/>
                <a:gd name="connsiteY7" fmla="*/ 918789 h 2083271"/>
                <a:gd name="connsiteX8" fmla="*/ 355611 w 2083271"/>
                <a:gd name="connsiteY8" fmla="*/ 447241 h 2083271"/>
                <a:gd name="connsiteX9" fmla="*/ 796199 w 2083271"/>
                <a:gd name="connsiteY9" fmla="*/ 447241 h 2083271"/>
                <a:gd name="connsiteX10" fmla="*/ 918494 w 2083271"/>
                <a:gd name="connsiteY10" fmla="*/ 355790 h 2083271"/>
                <a:gd name="connsiteX11" fmla="*/ 2083271 w 2083271"/>
                <a:gd name="connsiteY11" fmla="*/ 0 h 2083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83271" h="2083271">
                  <a:moveTo>
                    <a:pt x="2083271" y="0"/>
                  </a:moveTo>
                  <a:lnTo>
                    <a:pt x="2083271" y="969964"/>
                  </a:lnTo>
                  <a:lnTo>
                    <a:pt x="2083270" y="969964"/>
                  </a:lnTo>
                  <a:cubicBezTo>
                    <a:pt x="1468408" y="969964"/>
                    <a:pt x="969964" y="1468408"/>
                    <a:pt x="969964" y="2083270"/>
                  </a:cubicBezTo>
                  <a:lnTo>
                    <a:pt x="969964" y="2083271"/>
                  </a:lnTo>
                  <a:lnTo>
                    <a:pt x="0" y="2083271"/>
                  </a:lnTo>
                  <a:cubicBezTo>
                    <a:pt x="0" y="1723721"/>
                    <a:pt x="91085" y="1385446"/>
                    <a:pt x="251440" y="1090260"/>
                  </a:cubicBezTo>
                  <a:lnTo>
                    <a:pt x="355611" y="918789"/>
                  </a:lnTo>
                  <a:lnTo>
                    <a:pt x="355611" y="447241"/>
                  </a:lnTo>
                  <a:lnTo>
                    <a:pt x="796199" y="447241"/>
                  </a:lnTo>
                  <a:lnTo>
                    <a:pt x="918494" y="355790"/>
                  </a:lnTo>
                  <a:cubicBezTo>
                    <a:pt x="1250987" y="131163"/>
                    <a:pt x="1651812" y="0"/>
                    <a:pt x="2083271" y="0"/>
                  </a:cubicBezTo>
                  <a:close/>
                </a:path>
              </a:pathLst>
            </a:custGeom>
            <a:solidFill>
              <a:srgbClr val="3148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404040"/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51" name="任意多边形 36"/>
            <p:cNvSpPr/>
            <p:nvPr/>
          </p:nvSpPr>
          <p:spPr>
            <a:xfrm flipH="1">
              <a:off x="2902345" y="2100075"/>
              <a:ext cx="2083271" cy="2083271"/>
            </a:xfrm>
            <a:custGeom>
              <a:avLst/>
              <a:gdLst>
                <a:gd name="connsiteX0" fmla="*/ 2083271 w 2083271"/>
                <a:gd name="connsiteY0" fmla="*/ 0 h 2083271"/>
                <a:gd name="connsiteX1" fmla="*/ 2083271 w 2083271"/>
                <a:gd name="connsiteY1" fmla="*/ 969964 h 2083271"/>
                <a:gd name="connsiteX2" fmla="*/ 2083270 w 2083271"/>
                <a:gd name="connsiteY2" fmla="*/ 969964 h 2083271"/>
                <a:gd name="connsiteX3" fmla="*/ 969964 w 2083271"/>
                <a:gd name="connsiteY3" fmla="*/ 2083270 h 2083271"/>
                <a:gd name="connsiteX4" fmla="*/ 969964 w 2083271"/>
                <a:gd name="connsiteY4" fmla="*/ 2083271 h 2083271"/>
                <a:gd name="connsiteX5" fmla="*/ 0 w 2083271"/>
                <a:gd name="connsiteY5" fmla="*/ 2083271 h 2083271"/>
                <a:gd name="connsiteX6" fmla="*/ 251440 w 2083271"/>
                <a:gd name="connsiteY6" fmla="*/ 1090260 h 2083271"/>
                <a:gd name="connsiteX7" fmla="*/ 355611 w 2083271"/>
                <a:gd name="connsiteY7" fmla="*/ 918789 h 2083271"/>
                <a:gd name="connsiteX8" fmla="*/ 355611 w 2083271"/>
                <a:gd name="connsiteY8" fmla="*/ 447241 h 2083271"/>
                <a:gd name="connsiteX9" fmla="*/ 796199 w 2083271"/>
                <a:gd name="connsiteY9" fmla="*/ 447241 h 2083271"/>
                <a:gd name="connsiteX10" fmla="*/ 918494 w 2083271"/>
                <a:gd name="connsiteY10" fmla="*/ 355790 h 2083271"/>
                <a:gd name="connsiteX11" fmla="*/ 2083271 w 2083271"/>
                <a:gd name="connsiteY11" fmla="*/ 0 h 2083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83271" h="2083271">
                  <a:moveTo>
                    <a:pt x="2083271" y="0"/>
                  </a:moveTo>
                  <a:lnTo>
                    <a:pt x="2083271" y="969964"/>
                  </a:lnTo>
                  <a:lnTo>
                    <a:pt x="2083270" y="969964"/>
                  </a:lnTo>
                  <a:cubicBezTo>
                    <a:pt x="1468408" y="969964"/>
                    <a:pt x="969964" y="1468408"/>
                    <a:pt x="969964" y="2083270"/>
                  </a:cubicBezTo>
                  <a:lnTo>
                    <a:pt x="969964" y="2083271"/>
                  </a:lnTo>
                  <a:lnTo>
                    <a:pt x="0" y="2083271"/>
                  </a:lnTo>
                  <a:cubicBezTo>
                    <a:pt x="0" y="1723721"/>
                    <a:pt x="91085" y="1385446"/>
                    <a:pt x="251440" y="1090260"/>
                  </a:cubicBezTo>
                  <a:lnTo>
                    <a:pt x="355611" y="918789"/>
                  </a:lnTo>
                  <a:lnTo>
                    <a:pt x="355611" y="447241"/>
                  </a:lnTo>
                  <a:lnTo>
                    <a:pt x="796199" y="447241"/>
                  </a:lnTo>
                  <a:lnTo>
                    <a:pt x="918494" y="355790"/>
                  </a:lnTo>
                  <a:cubicBezTo>
                    <a:pt x="1250987" y="131163"/>
                    <a:pt x="1651812" y="0"/>
                    <a:pt x="2083271" y="0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404040"/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52" name="任意多边形 37"/>
            <p:cNvSpPr/>
            <p:nvPr/>
          </p:nvSpPr>
          <p:spPr>
            <a:xfrm flipV="1">
              <a:off x="827030" y="4183346"/>
              <a:ext cx="2083271" cy="2083271"/>
            </a:xfrm>
            <a:custGeom>
              <a:avLst/>
              <a:gdLst>
                <a:gd name="connsiteX0" fmla="*/ 2083271 w 2083271"/>
                <a:gd name="connsiteY0" fmla="*/ 0 h 2083271"/>
                <a:gd name="connsiteX1" fmla="*/ 2083271 w 2083271"/>
                <a:gd name="connsiteY1" fmla="*/ 969964 h 2083271"/>
                <a:gd name="connsiteX2" fmla="*/ 2083270 w 2083271"/>
                <a:gd name="connsiteY2" fmla="*/ 969964 h 2083271"/>
                <a:gd name="connsiteX3" fmla="*/ 969964 w 2083271"/>
                <a:gd name="connsiteY3" fmla="*/ 2083270 h 2083271"/>
                <a:gd name="connsiteX4" fmla="*/ 969964 w 2083271"/>
                <a:gd name="connsiteY4" fmla="*/ 2083271 h 2083271"/>
                <a:gd name="connsiteX5" fmla="*/ 0 w 2083271"/>
                <a:gd name="connsiteY5" fmla="*/ 2083271 h 2083271"/>
                <a:gd name="connsiteX6" fmla="*/ 251440 w 2083271"/>
                <a:gd name="connsiteY6" fmla="*/ 1090260 h 2083271"/>
                <a:gd name="connsiteX7" fmla="*/ 355611 w 2083271"/>
                <a:gd name="connsiteY7" fmla="*/ 918789 h 2083271"/>
                <a:gd name="connsiteX8" fmla="*/ 355611 w 2083271"/>
                <a:gd name="connsiteY8" fmla="*/ 447241 h 2083271"/>
                <a:gd name="connsiteX9" fmla="*/ 796199 w 2083271"/>
                <a:gd name="connsiteY9" fmla="*/ 447241 h 2083271"/>
                <a:gd name="connsiteX10" fmla="*/ 918494 w 2083271"/>
                <a:gd name="connsiteY10" fmla="*/ 355790 h 2083271"/>
                <a:gd name="connsiteX11" fmla="*/ 2083271 w 2083271"/>
                <a:gd name="connsiteY11" fmla="*/ 0 h 2083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83271" h="2083271">
                  <a:moveTo>
                    <a:pt x="2083271" y="0"/>
                  </a:moveTo>
                  <a:lnTo>
                    <a:pt x="2083271" y="969964"/>
                  </a:lnTo>
                  <a:lnTo>
                    <a:pt x="2083270" y="969964"/>
                  </a:lnTo>
                  <a:cubicBezTo>
                    <a:pt x="1468408" y="969964"/>
                    <a:pt x="969964" y="1468408"/>
                    <a:pt x="969964" y="2083270"/>
                  </a:cubicBezTo>
                  <a:lnTo>
                    <a:pt x="969964" y="2083271"/>
                  </a:lnTo>
                  <a:lnTo>
                    <a:pt x="0" y="2083271"/>
                  </a:lnTo>
                  <a:cubicBezTo>
                    <a:pt x="0" y="1723721"/>
                    <a:pt x="91085" y="1385446"/>
                    <a:pt x="251440" y="1090260"/>
                  </a:cubicBezTo>
                  <a:lnTo>
                    <a:pt x="355611" y="918789"/>
                  </a:lnTo>
                  <a:lnTo>
                    <a:pt x="355611" y="447241"/>
                  </a:lnTo>
                  <a:lnTo>
                    <a:pt x="796199" y="447241"/>
                  </a:lnTo>
                  <a:lnTo>
                    <a:pt x="918494" y="355790"/>
                  </a:lnTo>
                  <a:cubicBezTo>
                    <a:pt x="1250987" y="131163"/>
                    <a:pt x="1651812" y="0"/>
                    <a:pt x="2083271" y="0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404040"/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53" name="任意多边形 38"/>
            <p:cNvSpPr/>
            <p:nvPr/>
          </p:nvSpPr>
          <p:spPr>
            <a:xfrm flipH="1" flipV="1">
              <a:off x="2905979" y="4183346"/>
              <a:ext cx="2083271" cy="2083271"/>
            </a:xfrm>
            <a:custGeom>
              <a:avLst/>
              <a:gdLst>
                <a:gd name="connsiteX0" fmla="*/ 2083271 w 2083271"/>
                <a:gd name="connsiteY0" fmla="*/ 0 h 2083271"/>
                <a:gd name="connsiteX1" fmla="*/ 2083271 w 2083271"/>
                <a:gd name="connsiteY1" fmla="*/ 969964 h 2083271"/>
                <a:gd name="connsiteX2" fmla="*/ 2083270 w 2083271"/>
                <a:gd name="connsiteY2" fmla="*/ 969964 h 2083271"/>
                <a:gd name="connsiteX3" fmla="*/ 969964 w 2083271"/>
                <a:gd name="connsiteY3" fmla="*/ 2083270 h 2083271"/>
                <a:gd name="connsiteX4" fmla="*/ 969964 w 2083271"/>
                <a:gd name="connsiteY4" fmla="*/ 2083271 h 2083271"/>
                <a:gd name="connsiteX5" fmla="*/ 0 w 2083271"/>
                <a:gd name="connsiteY5" fmla="*/ 2083271 h 2083271"/>
                <a:gd name="connsiteX6" fmla="*/ 251440 w 2083271"/>
                <a:gd name="connsiteY6" fmla="*/ 1090260 h 2083271"/>
                <a:gd name="connsiteX7" fmla="*/ 355611 w 2083271"/>
                <a:gd name="connsiteY7" fmla="*/ 918789 h 2083271"/>
                <a:gd name="connsiteX8" fmla="*/ 355611 w 2083271"/>
                <a:gd name="connsiteY8" fmla="*/ 447241 h 2083271"/>
                <a:gd name="connsiteX9" fmla="*/ 796199 w 2083271"/>
                <a:gd name="connsiteY9" fmla="*/ 447241 h 2083271"/>
                <a:gd name="connsiteX10" fmla="*/ 918494 w 2083271"/>
                <a:gd name="connsiteY10" fmla="*/ 355790 h 2083271"/>
                <a:gd name="connsiteX11" fmla="*/ 2083271 w 2083271"/>
                <a:gd name="connsiteY11" fmla="*/ 0 h 2083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83271" h="2083271">
                  <a:moveTo>
                    <a:pt x="2083271" y="0"/>
                  </a:moveTo>
                  <a:lnTo>
                    <a:pt x="2083271" y="969964"/>
                  </a:lnTo>
                  <a:lnTo>
                    <a:pt x="2083270" y="969964"/>
                  </a:lnTo>
                  <a:cubicBezTo>
                    <a:pt x="1468408" y="969964"/>
                    <a:pt x="969964" y="1468408"/>
                    <a:pt x="969964" y="2083270"/>
                  </a:cubicBezTo>
                  <a:lnTo>
                    <a:pt x="969964" y="2083271"/>
                  </a:lnTo>
                  <a:lnTo>
                    <a:pt x="0" y="2083271"/>
                  </a:lnTo>
                  <a:cubicBezTo>
                    <a:pt x="0" y="1723721"/>
                    <a:pt x="91085" y="1385446"/>
                    <a:pt x="251440" y="1090260"/>
                  </a:cubicBezTo>
                  <a:lnTo>
                    <a:pt x="355611" y="918789"/>
                  </a:lnTo>
                  <a:lnTo>
                    <a:pt x="355611" y="447241"/>
                  </a:lnTo>
                  <a:lnTo>
                    <a:pt x="796199" y="447241"/>
                  </a:lnTo>
                  <a:lnTo>
                    <a:pt x="918494" y="355790"/>
                  </a:lnTo>
                  <a:cubicBezTo>
                    <a:pt x="1250987" y="131163"/>
                    <a:pt x="1651812" y="0"/>
                    <a:pt x="2083271" y="0"/>
                  </a:cubicBezTo>
                  <a:close/>
                </a:path>
              </a:pathLst>
            </a:custGeom>
            <a:solidFill>
              <a:srgbClr val="3148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404040"/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54" name="文本框 53"/>
            <p:cNvSpPr txBox="1"/>
            <p:nvPr/>
          </p:nvSpPr>
          <p:spPr>
            <a:xfrm rot="18900000">
              <a:off x="1167504" y="2573044"/>
              <a:ext cx="8139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b="1" dirty="0">
                  <a:solidFill>
                    <a:schemeClr val="bg1"/>
                  </a:solidFill>
                  <a:latin typeface="Arial" panose="020B0604020202020204"/>
                  <a:ea typeface="微软雅黑" panose="020B0503020204020204" charset="-122"/>
                  <a:sym typeface="Arial" panose="020B0604020202020204"/>
                </a:rPr>
                <a:t>01</a:t>
              </a:r>
              <a:endParaRPr lang="zh-CN" altLang="en-US" sz="3200" b="1" dirty="0">
                <a:solidFill>
                  <a:schemeClr val="bg1"/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 rot="2700000" flipH="1">
              <a:off x="3895720" y="2591076"/>
              <a:ext cx="8139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b="1" dirty="0">
                  <a:solidFill>
                    <a:schemeClr val="bg1"/>
                  </a:solidFill>
                  <a:latin typeface="Arial" panose="020B0604020202020204"/>
                  <a:ea typeface="微软雅黑" panose="020B0503020204020204" charset="-122"/>
                  <a:sym typeface="Arial" panose="020B0604020202020204"/>
                </a:rPr>
                <a:t>02</a:t>
              </a:r>
              <a:endParaRPr lang="zh-CN" altLang="en-US" sz="3200" b="1" dirty="0">
                <a:solidFill>
                  <a:schemeClr val="bg1"/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59" name="文本框 58"/>
            <p:cNvSpPr txBox="1"/>
            <p:nvPr/>
          </p:nvSpPr>
          <p:spPr>
            <a:xfrm rot="13500000" flipH="1" flipV="1">
              <a:off x="1139793" y="5215735"/>
              <a:ext cx="81399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b="1" dirty="0">
                  <a:solidFill>
                    <a:schemeClr val="bg1"/>
                  </a:solidFill>
                  <a:latin typeface="Arial" panose="020B0604020202020204"/>
                  <a:ea typeface="微软雅黑" panose="020B0503020204020204" charset="-122"/>
                  <a:sym typeface="Arial" panose="020B0604020202020204"/>
                </a:rPr>
                <a:t>03</a:t>
              </a:r>
              <a:endParaRPr lang="zh-CN" altLang="en-US" sz="3200" b="1" dirty="0">
                <a:solidFill>
                  <a:schemeClr val="bg1"/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60" name="文本框 59"/>
            <p:cNvSpPr txBox="1"/>
            <p:nvPr/>
          </p:nvSpPr>
          <p:spPr>
            <a:xfrm rot="8100000" flipH="1" flipV="1">
              <a:off x="3940864" y="5116618"/>
              <a:ext cx="8139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b="1" dirty="0">
                  <a:solidFill>
                    <a:schemeClr val="bg1"/>
                  </a:solidFill>
                  <a:latin typeface="Arial" panose="020B0604020202020204"/>
                  <a:ea typeface="微软雅黑" panose="020B0503020204020204" charset="-122"/>
                  <a:sym typeface="Arial" panose="020B0604020202020204"/>
                </a:rPr>
                <a:t>04</a:t>
              </a:r>
              <a:endParaRPr lang="zh-CN" altLang="en-US" sz="3200" b="1" dirty="0">
                <a:solidFill>
                  <a:schemeClr val="bg1"/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</p:grpSp>
      <p:grpSp>
        <p:nvGrpSpPr>
          <p:cNvPr id="37" name="组合 36"/>
          <p:cNvGrpSpPr/>
          <p:nvPr/>
        </p:nvGrpSpPr>
        <p:grpSpPr bwMode="auto">
          <a:xfrm>
            <a:off x="5233292" y="2792526"/>
            <a:ext cx="1869114" cy="1869114"/>
            <a:chOff x="1103084" y="2155824"/>
            <a:chExt cx="3176815" cy="3176815"/>
          </a:xfr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grpSpPr>
        <p:sp>
          <p:nvSpPr>
            <p:cNvPr id="38" name="椭圆 37"/>
            <p:cNvSpPr/>
            <p:nvPr/>
          </p:nvSpPr>
          <p:spPr>
            <a:xfrm>
              <a:off x="1103084" y="2155824"/>
              <a:ext cx="3176815" cy="3176815"/>
            </a:xfrm>
            <a:prstGeom prst="ellipse">
              <a:avLst/>
            </a:prstGeom>
            <a:solidFill>
              <a:srgbClr val="314865"/>
            </a:solidFill>
            <a:ln w="762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37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latin typeface="Arial" panose="020B0604020202020204"/>
                <a:ea typeface="微软雅黑" panose="020B0503020204020204" charset="-122"/>
                <a:cs typeface="Arial" panose="020B0604020202020204" pitchFamily="34" charset="0"/>
                <a:sym typeface="Arial" panose="020B0604020202020204"/>
              </a:endParaRPr>
            </a:p>
          </p:txBody>
        </p:sp>
        <p:sp>
          <p:nvSpPr>
            <p:cNvPr id="39" name="椭圆 38">
              <a:hlinkClick r:id="rId4" action="ppaction://hlinkfile"/>
            </p:cNvPr>
            <p:cNvSpPr/>
            <p:nvPr/>
          </p:nvSpPr>
          <p:spPr>
            <a:xfrm>
              <a:off x="1281790" y="2334530"/>
              <a:ext cx="2819403" cy="2819403"/>
            </a:xfrm>
            <a:prstGeom prst="ellipse">
              <a:avLst/>
            </a:prstGeom>
            <a:grpFill/>
            <a:ln w="762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37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latin typeface="Arial" panose="020B0604020202020204"/>
                <a:ea typeface="微软雅黑" panose="020B0503020204020204" charset="-122"/>
                <a:cs typeface="Arial" panose="020B0604020202020204" pitchFamily="34" charset="0"/>
                <a:sym typeface="Arial" panose="020B0604020202020204"/>
              </a:endParaRPr>
            </a:p>
          </p:txBody>
        </p:sp>
      </p:grpSp>
      <p:grpSp>
        <p:nvGrpSpPr>
          <p:cNvPr id="71" name="组合 70"/>
          <p:cNvGrpSpPr/>
          <p:nvPr/>
        </p:nvGrpSpPr>
        <p:grpSpPr>
          <a:xfrm>
            <a:off x="164616" y="178180"/>
            <a:ext cx="2804616" cy="368580"/>
            <a:chOff x="164616" y="178180"/>
            <a:chExt cx="2804616" cy="368580"/>
          </a:xfrm>
        </p:grpSpPr>
        <p:cxnSp>
          <p:nvCxnSpPr>
            <p:cNvPr id="72" name="直接连接符 71"/>
            <p:cNvCxnSpPr/>
            <p:nvPr/>
          </p:nvCxnSpPr>
          <p:spPr>
            <a:xfrm flipV="1">
              <a:off x="164616" y="535956"/>
              <a:ext cx="2804616" cy="10804"/>
            </a:xfrm>
            <a:prstGeom prst="line">
              <a:avLst/>
            </a:prstGeom>
            <a:ln>
              <a:solidFill>
                <a:srgbClr val="31486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文本框 72"/>
            <p:cNvSpPr txBox="1"/>
            <p:nvPr/>
          </p:nvSpPr>
          <p:spPr>
            <a:xfrm>
              <a:off x="534486" y="178180"/>
              <a:ext cx="24347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1600" b="1" dirty="0" smtClean="0">
                  <a:solidFill>
                    <a:srgbClr val="314865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Arial" panose="020B0604020202020204"/>
                  <a:ea typeface="微软雅黑" panose="020B0503020204020204" charset="-122"/>
                  <a:sym typeface="Arial" panose="020B0604020202020204"/>
                </a:rPr>
                <a:t>可行性分析</a:t>
              </a:r>
              <a:endParaRPr lang="zh-CN" altLang="en-US" sz="1600" b="1" dirty="0">
                <a:solidFill>
                  <a:srgbClr val="314865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74" name="矩形 73"/>
            <p:cNvSpPr/>
            <p:nvPr/>
          </p:nvSpPr>
          <p:spPr>
            <a:xfrm>
              <a:off x="164616" y="178180"/>
              <a:ext cx="47829" cy="284416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75" name="矩形 74"/>
            <p:cNvSpPr/>
            <p:nvPr/>
          </p:nvSpPr>
          <p:spPr>
            <a:xfrm>
              <a:off x="275779" y="252586"/>
              <a:ext cx="47828" cy="210010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76" name="矩形 75"/>
            <p:cNvSpPr/>
            <p:nvPr/>
          </p:nvSpPr>
          <p:spPr>
            <a:xfrm flipH="1">
              <a:off x="377808" y="320388"/>
              <a:ext cx="47827" cy="142208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53" presetClass="entr" presetSubtype="16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4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3" grpId="0" animBg="1"/>
      <p:bldP spid="45" grpId="0" animBg="1"/>
      <p:bldP spid="4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056625" y="2193837"/>
            <a:ext cx="2247543" cy="2246769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 sz="14600" b="1" dirty="0">
                <a:solidFill>
                  <a:srgbClr val="314865"/>
                </a:solidFill>
                <a:latin typeface="Arial" panose="020B0604020202020204"/>
                <a:ea typeface="微软雅黑" panose="020B0503020204020204" charset="-122"/>
                <a:cs typeface="Times New Roman" panose="02020603050405020304" pitchFamily="18" charset="0"/>
                <a:sym typeface="Arial" panose="020B0604020202020204"/>
              </a:rPr>
              <a:t>04</a:t>
            </a:r>
            <a:endParaRPr lang="zh-CN" altLang="en-US" sz="14600" b="1" dirty="0">
              <a:solidFill>
                <a:srgbClr val="314865"/>
              </a:solidFill>
              <a:latin typeface="Arial" panose="020B0604020202020204"/>
              <a:ea typeface="微软雅黑" panose="020B0503020204020204" charset="-122"/>
              <a:cs typeface="Times New Roman" panose="02020603050405020304" pitchFamily="18" charset="0"/>
              <a:sym typeface="Arial" panose="020B0604020202020204"/>
            </a:endParaRPr>
          </a:p>
        </p:txBody>
      </p:sp>
      <p:cxnSp>
        <p:nvCxnSpPr>
          <p:cNvPr id="30" name="直接连接符 29"/>
          <p:cNvCxnSpPr/>
          <p:nvPr>
            <p:custDataLst>
              <p:tags r:id="rId2"/>
            </p:custDataLst>
          </p:nvPr>
        </p:nvCxnSpPr>
        <p:spPr>
          <a:xfrm>
            <a:off x="4269095" y="3974767"/>
            <a:ext cx="7186590" cy="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4269095" y="2643919"/>
            <a:ext cx="7186590" cy="10156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dist">
              <a:spcBef>
                <a:spcPct val="20000"/>
              </a:spcBef>
              <a:buClr>
                <a:schemeClr val="hlink"/>
              </a:buClr>
              <a:buSzPct val="65000"/>
            </a:pPr>
            <a:r>
              <a:rPr lang="zh-CN" altLang="en-US" sz="6600" b="1" dirty="0" smtClean="0">
                <a:solidFill>
                  <a:srgbClr val="314865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项目组织</a:t>
            </a:r>
            <a:endParaRPr lang="zh-CN" altLang="en-US" sz="6600" b="1" dirty="0">
              <a:solidFill>
                <a:srgbClr val="314865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7781759" y="937931"/>
            <a:ext cx="2758272" cy="837788"/>
            <a:chOff x="4602145" y="211015"/>
            <a:chExt cx="2758272" cy="837788"/>
          </a:xfrm>
        </p:grpSpPr>
        <p:sp>
          <p:nvSpPr>
            <p:cNvPr id="20" name="流程图: 终止 19"/>
            <p:cNvSpPr/>
            <p:nvPr/>
          </p:nvSpPr>
          <p:spPr>
            <a:xfrm>
              <a:off x="5521569" y="566482"/>
              <a:ext cx="1838848" cy="482321"/>
            </a:xfrm>
            <a:prstGeom prst="flowChartTerminator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22" name="流程图: 终止 21"/>
            <p:cNvSpPr/>
            <p:nvPr/>
          </p:nvSpPr>
          <p:spPr>
            <a:xfrm>
              <a:off x="4602145" y="211015"/>
              <a:ext cx="1838848" cy="482321"/>
            </a:xfrm>
            <a:prstGeom prst="flowChartTerminator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23" name="流程图: 终止 22"/>
            <p:cNvSpPr/>
            <p:nvPr/>
          </p:nvSpPr>
          <p:spPr>
            <a:xfrm>
              <a:off x="5521569" y="526200"/>
              <a:ext cx="1838848" cy="482321"/>
            </a:xfrm>
            <a:prstGeom prst="flowChartTermina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</p:grpSp>
      <p:sp>
        <p:nvSpPr>
          <p:cNvPr id="24" name="矩形 23"/>
          <p:cNvSpPr/>
          <p:nvPr/>
        </p:nvSpPr>
        <p:spPr>
          <a:xfrm>
            <a:off x="1056625" y="-1"/>
            <a:ext cx="2247543" cy="1775719"/>
          </a:xfrm>
          <a:prstGeom prst="rect">
            <a:avLst/>
          </a:prstGeom>
          <a:solidFill>
            <a:srgbClr val="314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056625" y="4913832"/>
            <a:ext cx="2247543" cy="1944168"/>
          </a:xfrm>
          <a:prstGeom prst="rect">
            <a:avLst/>
          </a:prstGeom>
          <a:solidFill>
            <a:srgbClr val="314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17" name="Rectangle 20"/>
          <p:cNvSpPr>
            <a:spLocks noChangeArrowheads="1"/>
          </p:cNvSpPr>
          <p:nvPr/>
        </p:nvSpPr>
        <p:spPr bwMode="auto">
          <a:xfrm>
            <a:off x="5284080" y="4244899"/>
            <a:ext cx="5410351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ea typeface="微软雅黑" panose="020B0503020204020204" charset="-122"/>
                <a:cs typeface="Arial" panose="020B0604020202020204" pitchFamily="34" charset="0"/>
                <a:sym typeface="Arial" panose="020B0604020202020204"/>
              </a:rPr>
              <a:t>We have many PowerPoint </a:t>
            </a: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ea typeface="微软雅黑" panose="020B0503020204020204" charset="-122"/>
                <a:cs typeface="Arial" panose="020B0604020202020204" pitchFamily="34" charset="0"/>
                <a:sym typeface="Arial" panose="020B0604020202020204"/>
              </a:rPr>
              <a:t>templates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ea typeface="微软雅黑" panose="020B0503020204020204" charset="-122"/>
                <a:cs typeface="Arial" panose="020B0604020202020204" pitchFamily="34" charset="0"/>
                <a:sym typeface="Arial" panose="020B0604020202020204"/>
              </a:rPr>
              <a:t> that has been specifically designed to help anyone that is stepping into the world of PowerPoint for the very first time.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/>
              <a:ea typeface="微软雅黑" panose="020B0503020204020204" charset="-122"/>
              <a:cs typeface="Arial" panose="020B0604020202020204" pitchFamily="34" charset="0"/>
              <a:sym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2" grpId="0"/>
      <p:bldP spid="24" grpId="0" animBg="1"/>
      <p:bldP spid="25" grpId="0" animBg="1"/>
      <p:bldP spid="1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tUpDi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/>
          <p:cNvGrpSpPr/>
          <p:nvPr/>
        </p:nvGrpSpPr>
        <p:grpSpPr>
          <a:xfrm>
            <a:off x="799845" y="852473"/>
            <a:ext cx="2758272" cy="837788"/>
            <a:chOff x="4602145" y="211015"/>
            <a:chExt cx="2758272" cy="837788"/>
          </a:xfrm>
        </p:grpSpPr>
        <p:sp>
          <p:nvSpPr>
            <p:cNvPr id="30" name="流程图: 终止 29"/>
            <p:cNvSpPr/>
            <p:nvPr/>
          </p:nvSpPr>
          <p:spPr>
            <a:xfrm>
              <a:off x="5521569" y="566482"/>
              <a:ext cx="1838848" cy="482321"/>
            </a:xfrm>
            <a:prstGeom prst="flowChartTerminator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31" name="流程图: 终止 30"/>
            <p:cNvSpPr/>
            <p:nvPr/>
          </p:nvSpPr>
          <p:spPr>
            <a:xfrm>
              <a:off x="4602145" y="211015"/>
              <a:ext cx="1838848" cy="482321"/>
            </a:xfrm>
            <a:prstGeom prst="flowChartTerminator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32" name="流程图: 终止 31"/>
            <p:cNvSpPr/>
            <p:nvPr/>
          </p:nvSpPr>
          <p:spPr>
            <a:xfrm>
              <a:off x="5521569" y="526200"/>
              <a:ext cx="1838848" cy="482321"/>
            </a:xfrm>
            <a:prstGeom prst="flowChartTermina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</p:grpSp>
      <p:sp>
        <p:nvSpPr>
          <p:cNvPr id="13" name="矩形 12"/>
          <p:cNvSpPr/>
          <p:nvPr/>
        </p:nvSpPr>
        <p:spPr>
          <a:xfrm>
            <a:off x="1434874" y="0"/>
            <a:ext cx="1343025" cy="2160396"/>
          </a:xfrm>
          <a:prstGeom prst="rect">
            <a:avLst/>
          </a:prstGeom>
          <a:solidFill>
            <a:srgbClr val="314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22" name="MH_Others_1"/>
          <p:cNvSpPr txBox="1"/>
          <p:nvPr>
            <p:custDataLst>
              <p:tags r:id="rId1"/>
            </p:custDataLst>
          </p:nvPr>
        </p:nvSpPr>
        <p:spPr>
          <a:xfrm>
            <a:off x="1434874" y="0"/>
            <a:ext cx="1343025" cy="166199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zh-CN" altLang="en-US" sz="5400" b="1" dirty="0">
                <a:solidFill>
                  <a:schemeClr val="bg1"/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目 </a:t>
            </a:r>
            <a:endParaRPr lang="en-US" altLang="zh-CN" sz="5400" b="1" dirty="0">
              <a:solidFill>
                <a:schemeClr val="bg1"/>
              </a:solidFill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  <a:p>
            <a:pPr algn="ctr"/>
            <a:r>
              <a:rPr lang="zh-CN" altLang="en-US" sz="5400" b="1" dirty="0">
                <a:solidFill>
                  <a:schemeClr val="bg1"/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录</a:t>
            </a:r>
          </a:p>
        </p:txBody>
      </p:sp>
      <p:sp>
        <p:nvSpPr>
          <p:cNvPr id="12" name="MH_Others_1"/>
          <p:cNvSpPr txBox="1"/>
          <p:nvPr>
            <p:custDataLst>
              <p:tags r:id="rId2"/>
            </p:custDataLst>
          </p:nvPr>
        </p:nvSpPr>
        <p:spPr>
          <a:xfrm>
            <a:off x="1451418" y="1766523"/>
            <a:ext cx="1343025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CONTENTS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6600056" y="1236156"/>
            <a:ext cx="3890506" cy="461665"/>
          </a:xfrm>
          <a:prstGeom prst="rect">
            <a:avLst/>
          </a:prstGeom>
          <a:ln w="19050">
            <a:solidFill>
              <a:schemeClr val="bg1">
                <a:lumMod val="65000"/>
              </a:schemeClr>
            </a:solidFill>
            <a:prstDash val="lgDashDot"/>
          </a:ln>
        </p:spPr>
        <p:txBody>
          <a:bodyPr wrap="square">
            <a:spAutoFit/>
          </a:bodyPr>
          <a:lstStyle/>
          <a:p>
            <a:pPr algn="dist"/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sym typeface="Arial" panose="020B0604020202020204"/>
              </a:rPr>
              <a:t>项目介绍</a:t>
            </a:r>
            <a:endParaRPr lang="zh-CN" altLang="en-US" sz="2400" b="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6600056" y="2325665"/>
            <a:ext cx="3890506" cy="461665"/>
          </a:xfrm>
          <a:prstGeom prst="rect">
            <a:avLst/>
          </a:prstGeom>
          <a:ln w="19050">
            <a:solidFill>
              <a:schemeClr val="bg1">
                <a:lumMod val="65000"/>
              </a:schemeClr>
            </a:solidFill>
            <a:prstDash val="lgDashDot"/>
          </a:ln>
        </p:spPr>
        <p:txBody>
          <a:bodyPr wrap="square">
            <a:spAutoFit/>
          </a:bodyPr>
          <a:lstStyle/>
          <a:p>
            <a:pPr algn="dist"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None/>
            </a:pPr>
            <a:r>
              <a:rPr lang="zh-CN" altLang="en-US" sz="24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需求分析</a:t>
            </a:r>
            <a:endParaRPr lang="zh-CN" altLang="en-US" sz="2400" b="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6600056" y="3415175"/>
            <a:ext cx="3890506" cy="461665"/>
          </a:xfrm>
          <a:prstGeom prst="rect">
            <a:avLst/>
          </a:prstGeom>
          <a:ln w="19050">
            <a:solidFill>
              <a:schemeClr val="bg1">
                <a:lumMod val="65000"/>
              </a:schemeClr>
            </a:solidFill>
            <a:prstDash val="lgDashDot"/>
          </a:ln>
        </p:spPr>
        <p:txBody>
          <a:bodyPr wrap="square">
            <a:spAutoFit/>
          </a:bodyPr>
          <a:lstStyle/>
          <a:p>
            <a:pPr algn="dist"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None/>
            </a:pPr>
            <a:r>
              <a:rPr lang="zh-CN" altLang="en-US" sz="24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可行性分析</a:t>
            </a:r>
            <a:endParaRPr lang="zh-CN" altLang="en-US" sz="2400" b="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6600056" y="4504685"/>
            <a:ext cx="3890506" cy="461665"/>
          </a:xfrm>
          <a:prstGeom prst="rect">
            <a:avLst/>
          </a:prstGeom>
          <a:ln w="19050">
            <a:solidFill>
              <a:schemeClr val="bg1">
                <a:lumMod val="65000"/>
              </a:schemeClr>
            </a:solidFill>
            <a:prstDash val="lgDashDot"/>
          </a:ln>
        </p:spPr>
        <p:txBody>
          <a:bodyPr wrap="square">
            <a:spAutoFit/>
          </a:bodyPr>
          <a:lstStyle/>
          <a:p>
            <a:pPr algn="dist">
              <a:spcBef>
                <a:spcPct val="20000"/>
              </a:spcBef>
              <a:buClr>
                <a:schemeClr val="hlink"/>
              </a:buClr>
              <a:buSzPct val="65000"/>
            </a:pP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sym typeface="Arial" panose="020B0604020202020204"/>
              </a:rPr>
              <a:t>项目组织</a:t>
            </a:r>
          </a:p>
        </p:txBody>
      </p:sp>
      <p:sp>
        <p:nvSpPr>
          <p:cNvPr id="70" name="矩形 69"/>
          <p:cNvSpPr/>
          <p:nvPr/>
        </p:nvSpPr>
        <p:spPr>
          <a:xfrm>
            <a:off x="6600056" y="5594194"/>
            <a:ext cx="3890506" cy="461665"/>
          </a:xfrm>
          <a:prstGeom prst="rect">
            <a:avLst/>
          </a:prstGeom>
          <a:ln w="19050">
            <a:solidFill>
              <a:schemeClr val="bg1">
                <a:lumMod val="65000"/>
              </a:schemeClr>
            </a:solidFill>
            <a:prstDash val="lgDashDot"/>
          </a:ln>
        </p:spPr>
        <p:txBody>
          <a:bodyPr wrap="square">
            <a:spAutoFit/>
          </a:bodyPr>
          <a:lstStyle/>
          <a:p>
            <a:pPr algn="dist"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None/>
            </a:pPr>
            <a:r>
              <a:rPr lang="zh-CN" altLang="en-US" sz="24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附录</a:t>
            </a:r>
            <a:endParaRPr lang="zh-CN" altLang="en-US" sz="2400" b="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4343050" y="1160643"/>
            <a:ext cx="1752950" cy="605880"/>
            <a:chOff x="4343050" y="1160643"/>
            <a:chExt cx="1752950" cy="605880"/>
          </a:xfrm>
          <a:effectLst>
            <a:outerShdw blurRad="50800" dist="50800" dir="5400000" algn="t" rotWithShape="0">
              <a:prstClr val="black">
                <a:alpha val="15000"/>
              </a:prstClr>
            </a:outerShdw>
          </a:effectLst>
        </p:grpSpPr>
        <p:grpSp>
          <p:nvGrpSpPr>
            <p:cNvPr id="3" name="组合 2"/>
            <p:cNvGrpSpPr/>
            <p:nvPr/>
          </p:nvGrpSpPr>
          <p:grpSpPr>
            <a:xfrm>
              <a:off x="4343050" y="1160643"/>
              <a:ext cx="1752950" cy="605880"/>
              <a:chOff x="4602145" y="211015"/>
              <a:chExt cx="2298560" cy="794460"/>
            </a:xfrm>
          </p:grpSpPr>
          <p:sp>
            <p:nvSpPr>
              <p:cNvPr id="24" name="流程图: 终止 23"/>
              <p:cNvSpPr/>
              <p:nvPr/>
            </p:nvSpPr>
            <p:spPr>
              <a:xfrm>
                <a:off x="5061857" y="523152"/>
                <a:ext cx="1838848" cy="482323"/>
              </a:xfrm>
              <a:prstGeom prst="flowChartTerminator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2" name="流程图: 终止 1"/>
              <p:cNvSpPr/>
              <p:nvPr/>
            </p:nvSpPr>
            <p:spPr>
              <a:xfrm>
                <a:off x="4602145" y="211015"/>
                <a:ext cx="1838848" cy="482321"/>
              </a:xfrm>
              <a:prstGeom prst="flowChartTerminator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23" name="流程图: 终止 22"/>
              <p:cNvSpPr/>
              <p:nvPr/>
            </p:nvSpPr>
            <p:spPr>
              <a:xfrm>
                <a:off x="5061857" y="479326"/>
                <a:ext cx="1838848" cy="482321"/>
              </a:xfrm>
              <a:prstGeom prst="flowChartTerminator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</p:grpSp>
        <p:sp>
          <p:nvSpPr>
            <p:cNvPr id="14" name="文本框 13"/>
            <p:cNvSpPr txBox="1"/>
            <p:nvPr/>
          </p:nvSpPr>
          <p:spPr>
            <a:xfrm>
              <a:off x="4872741" y="1179527"/>
              <a:ext cx="69864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rgbClr val="314865"/>
                  </a:solidFill>
                  <a:latin typeface="Arial" panose="020B0604020202020204"/>
                  <a:ea typeface="微软雅黑" panose="020B0503020204020204" charset="-122"/>
                  <a:sym typeface="Arial" panose="020B0604020202020204"/>
                </a:rPr>
                <a:t>01</a:t>
              </a:r>
              <a:endParaRPr lang="zh-CN" altLang="en-US" sz="2800" b="1" dirty="0">
                <a:solidFill>
                  <a:srgbClr val="314865"/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4343050" y="2250972"/>
            <a:ext cx="1752950" cy="605880"/>
            <a:chOff x="4343050" y="2250972"/>
            <a:chExt cx="1752950" cy="605880"/>
          </a:xfrm>
          <a:effectLst>
            <a:outerShdw blurRad="50800" dist="50800" dir="5400000" algn="t" rotWithShape="0">
              <a:prstClr val="black">
                <a:alpha val="15000"/>
              </a:prstClr>
            </a:outerShdw>
          </a:effectLst>
        </p:grpSpPr>
        <p:grpSp>
          <p:nvGrpSpPr>
            <p:cNvPr id="50" name="组合 49"/>
            <p:cNvGrpSpPr/>
            <p:nvPr/>
          </p:nvGrpSpPr>
          <p:grpSpPr>
            <a:xfrm>
              <a:off x="4343050" y="2250972"/>
              <a:ext cx="1752950" cy="605880"/>
              <a:chOff x="4602145" y="211015"/>
              <a:chExt cx="2298560" cy="794460"/>
            </a:xfrm>
          </p:grpSpPr>
          <p:sp>
            <p:nvSpPr>
              <p:cNvPr id="51" name="流程图: 终止 50"/>
              <p:cNvSpPr/>
              <p:nvPr/>
            </p:nvSpPr>
            <p:spPr>
              <a:xfrm>
                <a:off x="5061857" y="523152"/>
                <a:ext cx="1838848" cy="482323"/>
              </a:xfrm>
              <a:prstGeom prst="flowChartTerminator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52" name="流程图: 终止 51"/>
              <p:cNvSpPr/>
              <p:nvPr/>
            </p:nvSpPr>
            <p:spPr>
              <a:xfrm>
                <a:off x="4602145" y="211015"/>
                <a:ext cx="1838848" cy="482321"/>
              </a:xfrm>
              <a:prstGeom prst="flowChartTerminator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53" name="流程图: 终止 52"/>
              <p:cNvSpPr/>
              <p:nvPr/>
            </p:nvSpPr>
            <p:spPr>
              <a:xfrm>
                <a:off x="5061857" y="479326"/>
                <a:ext cx="1838848" cy="482321"/>
              </a:xfrm>
              <a:prstGeom prst="flowChartTerminator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</p:grpSp>
        <p:sp>
          <p:nvSpPr>
            <p:cNvPr id="71" name="文本框 70"/>
            <p:cNvSpPr txBox="1"/>
            <p:nvPr/>
          </p:nvSpPr>
          <p:spPr>
            <a:xfrm>
              <a:off x="4872741" y="2291691"/>
              <a:ext cx="69864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rgbClr val="314865"/>
                  </a:solidFill>
                  <a:latin typeface="Arial" panose="020B0604020202020204"/>
                  <a:ea typeface="微软雅黑" panose="020B0503020204020204" charset="-122"/>
                  <a:sym typeface="Arial" panose="020B0604020202020204"/>
                </a:rPr>
                <a:t>02</a:t>
              </a:r>
              <a:endParaRPr lang="zh-CN" altLang="en-US" sz="2800" b="1" dirty="0">
                <a:solidFill>
                  <a:srgbClr val="314865"/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4343050" y="3341301"/>
            <a:ext cx="1752950" cy="605880"/>
            <a:chOff x="4343050" y="3341301"/>
            <a:chExt cx="1752950" cy="605880"/>
          </a:xfrm>
          <a:effectLst>
            <a:outerShdw blurRad="50800" dist="50800" dir="5400000" algn="t" rotWithShape="0">
              <a:prstClr val="black">
                <a:alpha val="15000"/>
              </a:prstClr>
            </a:outerShdw>
          </a:effectLst>
        </p:grpSpPr>
        <p:grpSp>
          <p:nvGrpSpPr>
            <p:cNvPr id="54" name="组合 53"/>
            <p:cNvGrpSpPr/>
            <p:nvPr/>
          </p:nvGrpSpPr>
          <p:grpSpPr>
            <a:xfrm>
              <a:off x="4343050" y="3341301"/>
              <a:ext cx="1752950" cy="605880"/>
              <a:chOff x="4602145" y="211015"/>
              <a:chExt cx="2298560" cy="794460"/>
            </a:xfrm>
          </p:grpSpPr>
          <p:sp>
            <p:nvSpPr>
              <p:cNvPr id="55" name="流程图: 终止 54"/>
              <p:cNvSpPr/>
              <p:nvPr/>
            </p:nvSpPr>
            <p:spPr>
              <a:xfrm>
                <a:off x="5061857" y="523152"/>
                <a:ext cx="1838848" cy="482323"/>
              </a:xfrm>
              <a:prstGeom prst="flowChartTerminator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56" name="流程图: 终止 55"/>
              <p:cNvSpPr/>
              <p:nvPr/>
            </p:nvSpPr>
            <p:spPr>
              <a:xfrm>
                <a:off x="4602145" y="211015"/>
                <a:ext cx="1838848" cy="482321"/>
              </a:xfrm>
              <a:prstGeom prst="flowChartTerminator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57" name="流程图: 终止 56"/>
              <p:cNvSpPr/>
              <p:nvPr/>
            </p:nvSpPr>
            <p:spPr>
              <a:xfrm>
                <a:off x="5061857" y="479326"/>
                <a:ext cx="1838848" cy="482321"/>
              </a:xfrm>
              <a:prstGeom prst="flowChartTerminator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</p:grpSp>
        <p:sp>
          <p:nvSpPr>
            <p:cNvPr id="72" name="文本框 71"/>
            <p:cNvSpPr txBox="1"/>
            <p:nvPr/>
          </p:nvSpPr>
          <p:spPr>
            <a:xfrm>
              <a:off x="4872741" y="3403855"/>
              <a:ext cx="69864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rgbClr val="314865"/>
                  </a:solidFill>
                  <a:latin typeface="Arial" panose="020B0604020202020204"/>
                  <a:ea typeface="微软雅黑" panose="020B0503020204020204" charset="-122"/>
                  <a:sym typeface="Arial" panose="020B0604020202020204"/>
                </a:rPr>
                <a:t>03</a:t>
              </a:r>
              <a:endParaRPr lang="zh-CN" altLang="en-US" sz="2800" b="1" dirty="0">
                <a:solidFill>
                  <a:srgbClr val="314865"/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4343050" y="4431630"/>
            <a:ext cx="1752950" cy="607609"/>
            <a:chOff x="4343050" y="4431630"/>
            <a:chExt cx="1752950" cy="607609"/>
          </a:xfrm>
          <a:effectLst>
            <a:outerShdw blurRad="50800" dist="50800" dir="5400000" algn="t" rotWithShape="0">
              <a:prstClr val="black">
                <a:alpha val="15000"/>
              </a:prstClr>
            </a:outerShdw>
          </a:effectLst>
        </p:grpSpPr>
        <p:grpSp>
          <p:nvGrpSpPr>
            <p:cNvPr id="58" name="组合 57"/>
            <p:cNvGrpSpPr/>
            <p:nvPr/>
          </p:nvGrpSpPr>
          <p:grpSpPr>
            <a:xfrm>
              <a:off x="4343050" y="4431630"/>
              <a:ext cx="1752950" cy="605880"/>
              <a:chOff x="4602145" y="211015"/>
              <a:chExt cx="2298560" cy="794460"/>
            </a:xfrm>
          </p:grpSpPr>
          <p:sp>
            <p:nvSpPr>
              <p:cNvPr id="59" name="流程图: 终止 58"/>
              <p:cNvSpPr/>
              <p:nvPr/>
            </p:nvSpPr>
            <p:spPr>
              <a:xfrm>
                <a:off x="5061857" y="523152"/>
                <a:ext cx="1838848" cy="482323"/>
              </a:xfrm>
              <a:prstGeom prst="flowChartTerminator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60" name="流程图: 终止 59"/>
              <p:cNvSpPr/>
              <p:nvPr/>
            </p:nvSpPr>
            <p:spPr>
              <a:xfrm>
                <a:off x="4602145" y="211015"/>
                <a:ext cx="1838848" cy="482321"/>
              </a:xfrm>
              <a:prstGeom prst="flowChartTerminator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61" name="流程图: 终止 60"/>
              <p:cNvSpPr/>
              <p:nvPr/>
            </p:nvSpPr>
            <p:spPr>
              <a:xfrm>
                <a:off x="5061857" y="479326"/>
                <a:ext cx="1838848" cy="482321"/>
              </a:xfrm>
              <a:prstGeom prst="flowChartTerminator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</p:grpSp>
        <p:sp>
          <p:nvSpPr>
            <p:cNvPr id="73" name="文本框 72"/>
            <p:cNvSpPr txBox="1"/>
            <p:nvPr/>
          </p:nvSpPr>
          <p:spPr>
            <a:xfrm>
              <a:off x="4872741" y="4516019"/>
              <a:ext cx="69864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rgbClr val="314865"/>
                  </a:solidFill>
                  <a:latin typeface="Arial" panose="020B0604020202020204"/>
                  <a:ea typeface="微软雅黑" panose="020B0503020204020204" charset="-122"/>
                  <a:sym typeface="Arial" panose="020B0604020202020204"/>
                </a:rPr>
                <a:t>04</a:t>
              </a:r>
              <a:endParaRPr lang="zh-CN" altLang="en-US" sz="2800" b="1" dirty="0">
                <a:solidFill>
                  <a:srgbClr val="314865"/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4343050" y="5521958"/>
            <a:ext cx="1752950" cy="629443"/>
            <a:chOff x="4343050" y="5521958"/>
            <a:chExt cx="1752950" cy="629443"/>
          </a:xfrm>
          <a:effectLst>
            <a:outerShdw blurRad="50800" dist="50800" dir="5400000" algn="t" rotWithShape="0">
              <a:prstClr val="black">
                <a:alpha val="15000"/>
              </a:prstClr>
            </a:outerShdw>
          </a:effectLst>
        </p:grpSpPr>
        <p:grpSp>
          <p:nvGrpSpPr>
            <p:cNvPr id="62" name="组合 61"/>
            <p:cNvGrpSpPr/>
            <p:nvPr/>
          </p:nvGrpSpPr>
          <p:grpSpPr>
            <a:xfrm>
              <a:off x="4343050" y="5521958"/>
              <a:ext cx="1752950" cy="605880"/>
              <a:chOff x="4602145" y="211015"/>
              <a:chExt cx="2298560" cy="794460"/>
            </a:xfrm>
          </p:grpSpPr>
          <p:sp>
            <p:nvSpPr>
              <p:cNvPr id="63" name="流程图: 终止 62"/>
              <p:cNvSpPr/>
              <p:nvPr/>
            </p:nvSpPr>
            <p:spPr>
              <a:xfrm>
                <a:off x="5061857" y="523152"/>
                <a:ext cx="1838848" cy="482323"/>
              </a:xfrm>
              <a:prstGeom prst="flowChartTerminator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64" name="流程图: 终止 63"/>
              <p:cNvSpPr/>
              <p:nvPr/>
            </p:nvSpPr>
            <p:spPr>
              <a:xfrm>
                <a:off x="4602145" y="211015"/>
                <a:ext cx="1838848" cy="482321"/>
              </a:xfrm>
              <a:prstGeom prst="flowChartTerminator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65" name="流程图: 终止 64"/>
              <p:cNvSpPr/>
              <p:nvPr/>
            </p:nvSpPr>
            <p:spPr>
              <a:xfrm>
                <a:off x="5061857" y="479326"/>
                <a:ext cx="1838848" cy="482321"/>
              </a:xfrm>
              <a:prstGeom prst="flowChartTerminator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</p:grpSp>
        <p:sp>
          <p:nvSpPr>
            <p:cNvPr id="74" name="文本框 73"/>
            <p:cNvSpPr txBox="1"/>
            <p:nvPr/>
          </p:nvSpPr>
          <p:spPr>
            <a:xfrm>
              <a:off x="4872741" y="5628181"/>
              <a:ext cx="69864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rgbClr val="314865"/>
                  </a:solidFill>
                  <a:latin typeface="Arial" panose="020B0604020202020204"/>
                  <a:ea typeface="微软雅黑" panose="020B0503020204020204" charset="-122"/>
                  <a:sym typeface="Arial" panose="020B0604020202020204"/>
                </a:rPr>
                <a:t>05</a:t>
              </a:r>
              <a:endParaRPr lang="zh-CN" altLang="en-US" sz="2800" b="1" dirty="0">
                <a:solidFill>
                  <a:srgbClr val="314865"/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2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3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00"/>
                            </p:stCondLst>
                            <p:childTnLst>
                              <p:par>
                                <p:cTn id="17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286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9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0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000"/>
                            </p:stCondLst>
                            <p:childTnLst>
                              <p:par>
                                <p:cTn id="3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500"/>
                            </p:stCondLst>
                            <p:childTnLst>
                              <p:par>
                                <p:cTn id="3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0"/>
                            </p:stCondLst>
                            <p:childTnLst>
                              <p:par>
                                <p:cTn id="4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2" grpId="0"/>
      <p:bldP spid="12" grpId="0"/>
      <p:bldP spid="66" grpId="0" animBg="1"/>
      <p:bldP spid="67" grpId="0" animBg="1"/>
      <p:bldP spid="68" grpId="0" animBg="1"/>
      <p:bldP spid="69" grpId="0" animBg="1"/>
      <p:bldP spid="7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kUpDi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等腰三角形 198"/>
          <p:cNvSpPr/>
          <p:nvPr/>
        </p:nvSpPr>
        <p:spPr>
          <a:xfrm rot="18665383">
            <a:off x="10422453" y="4319379"/>
            <a:ext cx="1463240" cy="1261414"/>
          </a:xfrm>
          <a:prstGeom prst="triangle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200" name="等腰三角形 199"/>
          <p:cNvSpPr/>
          <p:nvPr/>
        </p:nvSpPr>
        <p:spPr>
          <a:xfrm rot="961450">
            <a:off x="11233554" y="6038168"/>
            <a:ext cx="798333" cy="688218"/>
          </a:xfrm>
          <a:prstGeom prst="triangle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13" name="TextBox 22">
            <a:hlinkClick r:id="rId3" action="ppaction://hlinkfile"/>
          </p:cNvPr>
          <p:cNvSpPr txBox="1"/>
          <p:nvPr/>
        </p:nvSpPr>
        <p:spPr>
          <a:xfrm>
            <a:off x="425649" y="943595"/>
            <a:ext cx="790043" cy="2585323"/>
          </a:xfrm>
          <a:prstGeom prst="rect">
            <a:avLst/>
          </a:prstGeom>
          <a:solidFill>
            <a:srgbClr val="314865"/>
          </a:solidFill>
        </p:spPr>
        <p:txBody>
          <a:bodyPr wrap="square" rtlCol="0">
            <a:spAutoFit/>
          </a:bodyPr>
          <a:lstStyle/>
          <a:p>
            <a:pPr algn="ctr">
              <a:buFont typeface="Wingdings" panose="05000000000000000000" pitchFamily="2" charset="2"/>
              <a:buNone/>
            </a:pPr>
            <a:r>
              <a:rPr lang="zh-CN" altLang="en-US" sz="5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甘特图</a:t>
            </a:r>
            <a:endParaRPr lang="zh-CN" altLang="en-US" sz="5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64616" y="178180"/>
            <a:ext cx="2804616" cy="368580"/>
            <a:chOff x="164616" y="178180"/>
            <a:chExt cx="2804616" cy="368580"/>
          </a:xfrm>
        </p:grpSpPr>
        <p:cxnSp>
          <p:nvCxnSpPr>
            <p:cNvPr id="8" name="直接连接符 7"/>
            <p:cNvCxnSpPr/>
            <p:nvPr/>
          </p:nvCxnSpPr>
          <p:spPr>
            <a:xfrm flipV="1">
              <a:off x="164616" y="535956"/>
              <a:ext cx="2804616" cy="10804"/>
            </a:xfrm>
            <a:prstGeom prst="line">
              <a:avLst/>
            </a:prstGeom>
            <a:ln>
              <a:solidFill>
                <a:srgbClr val="31486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51"/>
            <p:cNvSpPr txBox="1"/>
            <p:nvPr/>
          </p:nvSpPr>
          <p:spPr>
            <a:xfrm>
              <a:off x="534486" y="178180"/>
              <a:ext cx="24347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1600" b="1" dirty="0" smtClean="0">
                  <a:solidFill>
                    <a:srgbClr val="314865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Arial" panose="020B0604020202020204"/>
                  <a:ea typeface="微软雅黑" panose="020B0503020204020204" charset="-122"/>
                  <a:sym typeface="Arial" panose="020B0604020202020204"/>
                </a:rPr>
                <a:t>项目组织</a:t>
              </a:r>
              <a:endParaRPr lang="zh-CN" altLang="en-US" sz="1600" b="1" dirty="0">
                <a:solidFill>
                  <a:srgbClr val="314865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164616" y="178180"/>
              <a:ext cx="47829" cy="284416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75779" y="252586"/>
              <a:ext cx="47828" cy="210010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 flipH="1">
              <a:off x="377808" y="320388"/>
              <a:ext cx="47827" cy="142208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1005" y="608330"/>
            <a:ext cx="9361170" cy="59042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20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3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" grpId="0" animBg="1"/>
      <p:bldP spid="200" grpId="0" animBg="1"/>
      <p:bldP spid="13" grpId="0" bldLvl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/>
        </p:nvSpPr>
        <p:spPr>
          <a:xfrm>
            <a:off x="331920" y="1624891"/>
            <a:ext cx="4342716" cy="3068407"/>
          </a:xfrm>
          <a:prstGeom prst="rect">
            <a:avLst/>
          </a:prstGeom>
          <a:blipFill>
            <a:blip r:embed="rId3" cstate="screen"/>
            <a:stretch>
              <a:fillRect/>
            </a:stretch>
          </a:blipFill>
          <a:ln w="25400">
            <a:gradFill flip="none" rotWithShape="1">
              <a:gsLst>
                <a:gs pos="0">
                  <a:schemeClr val="bg1">
                    <a:lumMod val="71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prstClr val="white"/>
              </a:solidFill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11044718" y="1774182"/>
            <a:ext cx="1160595" cy="3743030"/>
          </a:xfrm>
          <a:prstGeom prst="rect">
            <a:avLst/>
          </a:prstGeom>
          <a:solidFill>
            <a:srgbClr val="314865"/>
          </a:solidFill>
          <a:ln w="25400">
            <a:solidFill>
              <a:srgbClr val="314865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prstClr val="white"/>
              </a:solidFill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grpSp>
        <p:nvGrpSpPr>
          <p:cNvPr id="50" name="组合 49"/>
          <p:cNvGrpSpPr/>
          <p:nvPr/>
        </p:nvGrpSpPr>
        <p:grpSpPr>
          <a:xfrm>
            <a:off x="164616" y="178180"/>
            <a:ext cx="2804616" cy="368580"/>
            <a:chOff x="164616" y="178180"/>
            <a:chExt cx="2804616" cy="368580"/>
          </a:xfrm>
        </p:grpSpPr>
        <p:cxnSp>
          <p:nvCxnSpPr>
            <p:cNvPr id="51" name="直接连接符 50"/>
            <p:cNvCxnSpPr/>
            <p:nvPr/>
          </p:nvCxnSpPr>
          <p:spPr>
            <a:xfrm flipV="1">
              <a:off x="164616" y="535956"/>
              <a:ext cx="2804616" cy="10804"/>
            </a:xfrm>
            <a:prstGeom prst="line">
              <a:avLst/>
            </a:prstGeom>
            <a:ln>
              <a:solidFill>
                <a:srgbClr val="31486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文本框 51"/>
            <p:cNvSpPr txBox="1"/>
            <p:nvPr/>
          </p:nvSpPr>
          <p:spPr>
            <a:xfrm>
              <a:off x="534486" y="178180"/>
              <a:ext cx="24347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1600" b="1" dirty="0" smtClean="0">
                  <a:solidFill>
                    <a:srgbClr val="314865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Arial" panose="020B0604020202020204"/>
                  <a:ea typeface="微软雅黑" panose="020B0503020204020204" charset="-122"/>
                  <a:sym typeface="Arial" panose="020B0604020202020204"/>
                </a:rPr>
                <a:t>项目组织</a:t>
              </a:r>
              <a:endParaRPr lang="zh-CN" altLang="en-US" sz="1600" b="1" dirty="0">
                <a:solidFill>
                  <a:srgbClr val="314865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164616" y="178180"/>
              <a:ext cx="47829" cy="284416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275779" y="252586"/>
              <a:ext cx="47828" cy="210010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 flipH="1">
              <a:off x="377808" y="320388"/>
              <a:ext cx="47827" cy="142208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</p:grpSp>
      <p:pic>
        <p:nvPicPr>
          <p:cNvPr id="47105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52035" y="252730"/>
            <a:ext cx="7082790" cy="6153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Box 50"/>
          <p:cNvSpPr txBox="1"/>
          <p:nvPr/>
        </p:nvSpPr>
        <p:spPr>
          <a:xfrm>
            <a:off x="316704" y="785128"/>
            <a:ext cx="48359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/>
            <a:r>
              <a:rPr lang="zh-CN" altLang="en-US" sz="4000" b="1" dirty="0" smtClean="0">
                <a:solidFill>
                  <a:srgbClr val="314865"/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组员分配任务</a:t>
            </a:r>
            <a:endParaRPr lang="zh-CN" altLang="en-US" sz="4000" b="1" dirty="0">
              <a:solidFill>
                <a:srgbClr val="314865"/>
              </a:solidFill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9" grpId="0" animBg="1"/>
      <p:bldP spid="1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/>
        </p:nvSpPr>
        <p:spPr>
          <a:xfrm>
            <a:off x="331920" y="1624891"/>
            <a:ext cx="4342716" cy="3068407"/>
          </a:xfrm>
          <a:prstGeom prst="rect">
            <a:avLst/>
          </a:prstGeom>
          <a:blipFill>
            <a:blip r:embed="rId3" cstate="screen"/>
            <a:stretch>
              <a:fillRect/>
            </a:stretch>
          </a:blipFill>
          <a:ln w="25400">
            <a:gradFill flip="none" rotWithShape="1">
              <a:gsLst>
                <a:gs pos="0">
                  <a:schemeClr val="bg1">
                    <a:lumMod val="71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prstClr val="white"/>
              </a:solidFill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11044718" y="1774182"/>
            <a:ext cx="1160595" cy="3743030"/>
          </a:xfrm>
          <a:prstGeom prst="rect">
            <a:avLst/>
          </a:prstGeom>
          <a:solidFill>
            <a:srgbClr val="314865"/>
          </a:solidFill>
          <a:ln w="25400">
            <a:solidFill>
              <a:srgbClr val="314865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prstClr val="white"/>
              </a:solidFill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grpSp>
        <p:nvGrpSpPr>
          <p:cNvPr id="50" name="组合 49"/>
          <p:cNvGrpSpPr/>
          <p:nvPr/>
        </p:nvGrpSpPr>
        <p:grpSpPr>
          <a:xfrm>
            <a:off x="164616" y="178180"/>
            <a:ext cx="2804616" cy="368580"/>
            <a:chOff x="164616" y="178180"/>
            <a:chExt cx="2804616" cy="368580"/>
          </a:xfrm>
        </p:grpSpPr>
        <p:cxnSp>
          <p:nvCxnSpPr>
            <p:cNvPr id="51" name="直接连接符 50"/>
            <p:cNvCxnSpPr/>
            <p:nvPr/>
          </p:nvCxnSpPr>
          <p:spPr>
            <a:xfrm flipV="1">
              <a:off x="164616" y="535956"/>
              <a:ext cx="2804616" cy="10804"/>
            </a:xfrm>
            <a:prstGeom prst="line">
              <a:avLst/>
            </a:prstGeom>
            <a:ln>
              <a:solidFill>
                <a:srgbClr val="31486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文本框 51"/>
            <p:cNvSpPr txBox="1"/>
            <p:nvPr/>
          </p:nvSpPr>
          <p:spPr>
            <a:xfrm>
              <a:off x="534486" y="178180"/>
              <a:ext cx="24347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1600" b="1" dirty="0" smtClean="0">
                  <a:solidFill>
                    <a:srgbClr val="314865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Arial" panose="020B0604020202020204"/>
                  <a:ea typeface="微软雅黑" panose="020B0503020204020204" charset="-122"/>
                  <a:sym typeface="Arial" panose="020B0604020202020204"/>
                </a:rPr>
                <a:t>项目组织</a:t>
              </a:r>
              <a:endParaRPr lang="zh-CN" altLang="en-US" sz="1600" b="1" dirty="0">
                <a:solidFill>
                  <a:srgbClr val="314865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164616" y="178180"/>
              <a:ext cx="47829" cy="284416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275779" y="252586"/>
              <a:ext cx="47828" cy="210010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 flipH="1">
              <a:off x="377808" y="320388"/>
              <a:ext cx="47827" cy="142208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</p:grp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95900" y="958215"/>
            <a:ext cx="6502400" cy="58997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Box 50"/>
          <p:cNvSpPr txBox="1"/>
          <p:nvPr/>
        </p:nvSpPr>
        <p:spPr>
          <a:xfrm>
            <a:off x="316704" y="785128"/>
            <a:ext cx="48359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/>
            <a:r>
              <a:rPr lang="zh-CN" altLang="en-US" sz="4000" b="1" dirty="0" smtClean="0">
                <a:solidFill>
                  <a:srgbClr val="314865"/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组员分配任务</a:t>
            </a:r>
            <a:endParaRPr lang="zh-CN" altLang="en-US" sz="4000" b="1" dirty="0">
              <a:solidFill>
                <a:srgbClr val="314865"/>
              </a:solidFill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58435" y="320675"/>
            <a:ext cx="6605905" cy="6000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bldLvl="0" animBg="1"/>
      <p:bldP spid="49" grpId="0" bldLvl="0" animBg="1"/>
      <p:bldP spid="1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等腰三角形 198"/>
          <p:cNvSpPr/>
          <p:nvPr/>
        </p:nvSpPr>
        <p:spPr>
          <a:xfrm rot="18665383">
            <a:off x="10422453" y="4319379"/>
            <a:ext cx="1463240" cy="1261414"/>
          </a:xfrm>
          <a:prstGeom prst="triangle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200" name="等腰三角形 199"/>
          <p:cNvSpPr/>
          <p:nvPr/>
        </p:nvSpPr>
        <p:spPr>
          <a:xfrm rot="961450">
            <a:off x="11233554" y="6038168"/>
            <a:ext cx="798333" cy="688218"/>
          </a:xfrm>
          <a:prstGeom prst="triangle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13" name="TextBox 22"/>
          <p:cNvSpPr txBox="1"/>
          <p:nvPr/>
        </p:nvSpPr>
        <p:spPr>
          <a:xfrm>
            <a:off x="724734" y="1088375"/>
            <a:ext cx="790043" cy="2584450"/>
          </a:xfrm>
          <a:prstGeom prst="rect">
            <a:avLst/>
          </a:prstGeom>
          <a:solidFill>
            <a:srgbClr val="314865"/>
          </a:solidFill>
        </p:spPr>
        <p:txBody>
          <a:bodyPr wrap="square" rtlCol="0">
            <a:spAutoFit/>
          </a:bodyPr>
          <a:lstStyle/>
          <a:p>
            <a:pPr algn="ctr">
              <a:buFont typeface="Wingdings" panose="05000000000000000000" pitchFamily="2" charset="2"/>
              <a:buNone/>
            </a:pPr>
            <a:r>
              <a:rPr lang="en-US" altLang="zh-CN" sz="5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wB</a:t>
            </a:r>
            <a:r>
              <a:rPr lang="en-US" sz="5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S</a:t>
            </a:r>
            <a:endParaRPr lang="en-US" sz="5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grpSp>
        <p:nvGrpSpPr>
          <p:cNvPr id="2" name="组合 6"/>
          <p:cNvGrpSpPr/>
          <p:nvPr/>
        </p:nvGrpSpPr>
        <p:grpSpPr>
          <a:xfrm>
            <a:off x="164616" y="178180"/>
            <a:ext cx="2804616" cy="368580"/>
            <a:chOff x="164616" y="178180"/>
            <a:chExt cx="2804616" cy="368580"/>
          </a:xfrm>
        </p:grpSpPr>
        <p:cxnSp>
          <p:nvCxnSpPr>
            <p:cNvPr id="8" name="直接连接符 7"/>
            <p:cNvCxnSpPr/>
            <p:nvPr/>
          </p:nvCxnSpPr>
          <p:spPr>
            <a:xfrm flipV="1">
              <a:off x="164616" y="535956"/>
              <a:ext cx="2804616" cy="10804"/>
            </a:xfrm>
            <a:prstGeom prst="line">
              <a:avLst/>
            </a:prstGeom>
            <a:ln>
              <a:solidFill>
                <a:srgbClr val="31486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51"/>
            <p:cNvSpPr txBox="1"/>
            <p:nvPr/>
          </p:nvSpPr>
          <p:spPr>
            <a:xfrm>
              <a:off x="534486" y="178180"/>
              <a:ext cx="24347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1600" b="1" dirty="0" smtClean="0">
                  <a:solidFill>
                    <a:srgbClr val="314865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Arial" panose="020B0604020202020204"/>
                  <a:ea typeface="微软雅黑" panose="020B0503020204020204" charset="-122"/>
                  <a:sym typeface="Arial" panose="020B0604020202020204"/>
                </a:rPr>
                <a:t>项目组织</a:t>
              </a:r>
              <a:endParaRPr lang="zh-CN" altLang="en-US" sz="1600" b="1" dirty="0">
                <a:solidFill>
                  <a:srgbClr val="314865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164616" y="178180"/>
              <a:ext cx="47829" cy="284416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75779" y="252586"/>
              <a:ext cx="47828" cy="210010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 flipH="1">
              <a:off x="377808" y="320388"/>
              <a:ext cx="47827" cy="142208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</p:grpSp>
      <p:pic>
        <p:nvPicPr>
          <p:cNvPr id="3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8965" y="697230"/>
            <a:ext cx="9984105" cy="56889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20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3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" grpId="0" animBg="1"/>
      <p:bldP spid="200" grpId="0" animBg="1"/>
      <p:bldP spid="13" grpId="0" bldLvl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组合 124"/>
          <p:cNvGrpSpPr/>
          <p:nvPr/>
        </p:nvGrpSpPr>
        <p:grpSpPr>
          <a:xfrm>
            <a:off x="164616" y="178180"/>
            <a:ext cx="2804616" cy="368580"/>
            <a:chOff x="164616" y="178180"/>
            <a:chExt cx="2804616" cy="368580"/>
          </a:xfrm>
        </p:grpSpPr>
        <p:cxnSp>
          <p:nvCxnSpPr>
            <p:cNvPr id="126" name="直接连接符 125"/>
            <p:cNvCxnSpPr/>
            <p:nvPr/>
          </p:nvCxnSpPr>
          <p:spPr>
            <a:xfrm flipV="1">
              <a:off x="164616" y="535956"/>
              <a:ext cx="2804616" cy="10804"/>
            </a:xfrm>
            <a:prstGeom prst="line">
              <a:avLst/>
            </a:prstGeom>
            <a:ln>
              <a:solidFill>
                <a:srgbClr val="31486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文本框 126"/>
            <p:cNvSpPr txBox="1"/>
            <p:nvPr/>
          </p:nvSpPr>
          <p:spPr>
            <a:xfrm>
              <a:off x="534486" y="178180"/>
              <a:ext cx="24347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1600" b="1" dirty="0" smtClean="0">
                  <a:solidFill>
                    <a:srgbClr val="314865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Arial" panose="020B0604020202020204"/>
                  <a:ea typeface="微软雅黑" panose="020B0503020204020204" charset="-122"/>
                  <a:sym typeface="Arial" panose="020B0604020202020204"/>
                </a:rPr>
                <a:t>项目组织</a:t>
              </a:r>
              <a:endParaRPr lang="zh-CN" altLang="en-US" sz="1600" b="1" dirty="0">
                <a:solidFill>
                  <a:srgbClr val="314865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128" name="矩形 127"/>
            <p:cNvSpPr/>
            <p:nvPr/>
          </p:nvSpPr>
          <p:spPr>
            <a:xfrm>
              <a:off x="164616" y="178180"/>
              <a:ext cx="47829" cy="284416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129" name="矩形 128"/>
            <p:cNvSpPr/>
            <p:nvPr/>
          </p:nvSpPr>
          <p:spPr>
            <a:xfrm>
              <a:off x="275779" y="252586"/>
              <a:ext cx="47828" cy="210010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130" name="矩形 129"/>
            <p:cNvSpPr/>
            <p:nvPr/>
          </p:nvSpPr>
          <p:spPr>
            <a:xfrm flipH="1">
              <a:off x="377808" y="320388"/>
              <a:ext cx="47827" cy="142208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</p:grpSp>
      <p:sp>
        <p:nvSpPr>
          <p:cNvPr id="131" name="TextBox 50"/>
          <p:cNvSpPr txBox="1"/>
          <p:nvPr/>
        </p:nvSpPr>
        <p:spPr>
          <a:xfrm>
            <a:off x="709295" y="842010"/>
            <a:ext cx="1040193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/>
            <a:r>
              <a:rPr lang="zh-CN" altLang="en-US" sz="4000" b="1" dirty="0" smtClean="0">
                <a:solidFill>
                  <a:srgbClr val="314865"/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组员评审分数（百分制）</a:t>
            </a:r>
            <a:endParaRPr lang="zh-CN" altLang="en-US" sz="4000" b="1" dirty="0">
              <a:solidFill>
                <a:srgbClr val="314865"/>
              </a:solidFill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grpSp>
        <p:nvGrpSpPr>
          <p:cNvPr id="105" name="组合 104"/>
          <p:cNvGrpSpPr/>
          <p:nvPr/>
        </p:nvGrpSpPr>
        <p:grpSpPr>
          <a:xfrm>
            <a:off x="523240" y="1805305"/>
            <a:ext cx="3330575" cy="4473575"/>
            <a:chOff x="1581150" y="2481264"/>
            <a:chExt cx="2058988" cy="2085975"/>
          </a:xfrm>
        </p:grpSpPr>
        <p:sp>
          <p:nvSpPr>
            <p:cNvPr id="106" name="Freeform 32"/>
            <p:cNvSpPr>
              <a:spLocks noEditPoints="1"/>
            </p:cNvSpPr>
            <p:nvPr/>
          </p:nvSpPr>
          <p:spPr bwMode="auto">
            <a:xfrm>
              <a:off x="1581150" y="2713039"/>
              <a:ext cx="1858963" cy="1854200"/>
            </a:xfrm>
            <a:custGeom>
              <a:avLst/>
              <a:gdLst>
                <a:gd name="T0" fmla="*/ 679 w 864"/>
                <a:gd name="T1" fmla="*/ 48 h 864"/>
                <a:gd name="T2" fmla="*/ 816 w 864"/>
                <a:gd name="T3" fmla="*/ 185 h 864"/>
                <a:gd name="T4" fmla="*/ 816 w 864"/>
                <a:gd name="T5" fmla="*/ 680 h 864"/>
                <a:gd name="T6" fmla="*/ 679 w 864"/>
                <a:gd name="T7" fmla="*/ 816 h 864"/>
                <a:gd name="T8" fmla="*/ 185 w 864"/>
                <a:gd name="T9" fmla="*/ 816 h 864"/>
                <a:gd name="T10" fmla="*/ 48 w 864"/>
                <a:gd name="T11" fmla="*/ 680 h 864"/>
                <a:gd name="T12" fmla="*/ 48 w 864"/>
                <a:gd name="T13" fmla="*/ 185 h 864"/>
                <a:gd name="T14" fmla="*/ 185 w 864"/>
                <a:gd name="T15" fmla="*/ 48 h 864"/>
                <a:gd name="T16" fmla="*/ 679 w 864"/>
                <a:gd name="T17" fmla="*/ 48 h 864"/>
                <a:gd name="T18" fmla="*/ 679 w 864"/>
                <a:gd name="T19" fmla="*/ 0 h 864"/>
                <a:gd name="T20" fmla="*/ 185 w 864"/>
                <a:gd name="T21" fmla="*/ 0 h 864"/>
                <a:gd name="T22" fmla="*/ 0 w 864"/>
                <a:gd name="T23" fmla="*/ 185 h 864"/>
                <a:gd name="T24" fmla="*/ 0 w 864"/>
                <a:gd name="T25" fmla="*/ 680 h 864"/>
                <a:gd name="T26" fmla="*/ 185 w 864"/>
                <a:gd name="T27" fmla="*/ 864 h 864"/>
                <a:gd name="T28" fmla="*/ 679 w 864"/>
                <a:gd name="T29" fmla="*/ 864 h 864"/>
                <a:gd name="T30" fmla="*/ 864 w 864"/>
                <a:gd name="T31" fmla="*/ 680 h 864"/>
                <a:gd name="T32" fmla="*/ 864 w 864"/>
                <a:gd name="T33" fmla="*/ 185 h 864"/>
                <a:gd name="T34" fmla="*/ 679 w 864"/>
                <a:gd name="T35" fmla="*/ 0 h 8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64" h="864">
                  <a:moveTo>
                    <a:pt x="679" y="48"/>
                  </a:moveTo>
                  <a:cubicBezTo>
                    <a:pt x="755" y="48"/>
                    <a:pt x="816" y="110"/>
                    <a:pt x="816" y="185"/>
                  </a:cubicBezTo>
                  <a:cubicBezTo>
                    <a:pt x="816" y="680"/>
                    <a:pt x="816" y="680"/>
                    <a:pt x="816" y="680"/>
                  </a:cubicBezTo>
                  <a:cubicBezTo>
                    <a:pt x="816" y="755"/>
                    <a:pt x="755" y="816"/>
                    <a:pt x="679" y="816"/>
                  </a:cubicBezTo>
                  <a:cubicBezTo>
                    <a:pt x="185" y="816"/>
                    <a:pt x="185" y="816"/>
                    <a:pt x="185" y="816"/>
                  </a:cubicBezTo>
                  <a:cubicBezTo>
                    <a:pt x="109" y="816"/>
                    <a:pt x="48" y="755"/>
                    <a:pt x="48" y="680"/>
                  </a:cubicBezTo>
                  <a:cubicBezTo>
                    <a:pt x="48" y="185"/>
                    <a:pt x="48" y="185"/>
                    <a:pt x="48" y="185"/>
                  </a:cubicBezTo>
                  <a:cubicBezTo>
                    <a:pt x="48" y="110"/>
                    <a:pt x="109" y="48"/>
                    <a:pt x="185" y="48"/>
                  </a:cubicBezTo>
                  <a:cubicBezTo>
                    <a:pt x="679" y="48"/>
                    <a:pt x="679" y="48"/>
                    <a:pt x="679" y="48"/>
                  </a:cubicBezTo>
                  <a:close/>
                  <a:moveTo>
                    <a:pt x="679" y="0"/>
                  </a:moveTo>
                  <a:cubicBezTo>
                    <a:pt x="185" y="0"/>
                    <a:pt x="185" y="0"/>
                    <a:pt x="185" y="0"/>
                  </a:cubicBezTo>
                  <a:cubicBezTo>
                    <a:pt x="83" y="0"/>
                    <a:pt x="0" y="84"/>
                    <a:pt x="0" y="185"/>
                  </a:cubicBezTo>
                  <a:cubicBezTo>
                    <a:pt x="0" y="680"/>
                    <a:pt x="0" y="680"/>
                    <a:pt x="0" y="680"/>
                  </a:cubicBezTo>
                  <a:cubicBezTo>
                    <a:pt x="0" y="781"/>
                    <a:pt x="83" y="864"/>
                    <a:pt x="185" y="864"/>
                  </a:cubicBezTo>
                  <a:cubicBezTo>
                    <a:pt x="679" y="864"/>
                    <a:pt x="679" y="864"/>
                    <a:pt x="679" y="864"/>
                  </a:cubicBezTo>
                  <a:cubicBezTo>
                    <a:pt x="781" y="864"/>
                    <a:pt x="864" y="781"/>
                    <a:pt x="864" y="680"/>
                  </a:cubicBezTo>
                  <a:cubicBezTo>
                    <a:pt x="864" y="185"/>
                    <a:pt x="864" y="185"/>
                    <a:pt x="864" y="185"/>
                  </a:cubicBezTo>
                  <a:cubicBezTo>
                    <a:pt x="864" y="84"/>
                    <a:pt x="781" y="0"/>
                    <a:pt x="679" y="0"/>
                  </a:cubicBezTo>
                  <a:close/>
                </a:path>
              </a:pathLst>
            </a:custGeom>
            <a:solidFill>
              <a:srgbClr val="314865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b="0">
                <a:solidFill>
                  <a:schemeClr val="bg2">
                    <a:lumMod val="50000"/>
                  </a:schemeClr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2" name="Freeform 33"/>
            <p:cNvSpPr/>
            <p:nvPr/>
          </p:nvSpPr>
          <p:spPr bwMode="auto">
            <a:xfrm>
              <a:off x="1781175" y="2481264"/>
              <a:ext cx="1858963" cy="617538"/>
            </a:xfrm>
            <a:custGeom>
              <a:avLst/>
              <a:gdLst>
                <a:gd name="T0" fmla="*/ 787 w 864"/>
                <a:gd name="T1" fmla="*/ 288 h 288"/>
                <a:gd name="T2" fmla="*/ 77 w 864"/>
                <a:gd name="T3" fmla="*/ 288 h 288"/>
                <a:gd name="T4" fmla="*/ 0 w 864"/>
                <a:gd name="T5" fmla="*/ 211 h 288"/>
                <a:gd name="T6" fmla="*/ 0 w 864"/>
                <a:gd name="T7" fmla="*/ 77 h 288"/>
                <a:gd name="T8" fmla="*/ 77 w 864"/>
                <a:gd name="T9" fmla="*/ 0 h 288"/>
                <a:gd name="T10" fmla="*/ 787 w 864"/>
                <a:gd name="T11" fmla="*/ 0 h 288"/>
                <a:gd name="T12" fmla="*/ 864 w 864"/>
                <a:gd name="T13" fmla="*/ 77 h 288"/>
                <a:gd name="T14" fmla="*/ 864 w 864"/>
                <a:gd name="T15" fmla="*/ 211 h 288"/>
                <a:gd name="T16" fmla="*/ 787 w 864"/>
                <a:gd name="T17" fmla="*/ 28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64" h="288">
                  <a:moveTo>
                    <a:pt x="787" y="288"/>
                  </a:moveTo>
                  <a:cubicBezTo>
                    <a:pt x="77" y="288"/>
                    <a:pt x="77" y="288"/>
                    <a:pt x="77" y="288"/>
                  </a:cubicBezTo>
                  <a:cubicBezTo>
                    <a:pt x="35" y="288"/>
                    <a:pt x="0" y="253"/>
                    <a:pt x="0" y="211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0" y="35"/>
                    <a:pt x="35" y="0"/>
                    <a:pt x="77" y="0"/>
                  </a:cubicBezTo>
                  <a:cubicBezTo>
                    <a:pt x="787" y="0"/>
                    <a:pt x="787" y="0"/>
                    <a:pt x="787" y="0"/>
                  </a:cubicBezTo>
                  <a:cubicBezTo>
                    <a:pt x="830" y="0"/>
                    <a:pt x="864" y="35"/>
                    <a:pt x="864" y="77"/>
                  </a:cubicBezTo>
                  <a:cubicBezTo>
                    <a:pt x="864" y="211"/>
                    <a:pt x="864" y="211"/>
                    <a:pt x="864" y="211"/>
                  </a:cubicBezTo>
                  <a:cubicBezTo>
                    <a:pt x="864" y="253"/>
                    <a:pt x="830" y="288"/>
                    <a:pt x="787" y="288"/>
                  </a:cubicBezTo>
                  <a:close/>
                </a:path>
              </a:pathLst>
            </a:custGeom>
            <a:solidFill>
              <a:srgbClr val="314865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b="0">
                <a:solidFill>
                  <a:schemeClr val="bg2">
                    <a:lumMod val="50000"/>
                  </a:schemeClr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108" name="Title 20"/>
            <p:cNvSpPr txBox="1"/>
            <p:nvPr/>
          </p:nvSpPr>
          <p:spPr bwMode="auto">
            <a:xfrm>
              <a:off x="1842209" y="3275766"/>
              <a:ext cx="1374065" cy="688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tIns="0" rIns="0" bIns="0" anchor="ctr">
              <a:spAutoFit/>
            </a:bodyPr>
            <a:lstStyle>
              <a:lvl1pPr defTabSz="457200">
                <a:defRPr sz="43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 defTabSz="457200">
                <a:defRPr sz="43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 defTabSz="457200">
                <a:defRPr sz="43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 defTabSz="457200">
                <a:defRPr sz="43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 defTabSz="457200">
                <a:defRPr sz="43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lang="zh-CN" altLang="en-US" sz="2000" b="0" dirty="0">
                  <a:solidFill>
                    <a:schemeClr val="bg2">
                      <a:lumMod val="50000"/>
                    </a:schemeClr>
                  </a:solidFill>
                  <a:latin typeface="Arial" panose="020B0604020202020204"/>
                  <a:ea typeface="微软雅黑" panose="020B0503020204020204" charset="-122"/>
                  <a:sym typeface="Arial" panose="020B0604020202020204"/>
                </a:rPr>
                <a:t>理由：主要负责需求分析，文档制作和组织会议以及会议的记录</a:t>
              </a:r>
            </a:p>
          </p:txBody>
        </p:sp>
        <p:sp>
          <p:nvSpPr>
            <p:cNvPr id="109" name="Title 20"/>
            <p:cNvSpPr txBox="1"/>
            <p:nvPr/>
          </p:nvSpPr>
          <p:spPr bwMode="auto">
            <a:xfrm>
              <a:off x="1842294" y="2628450"/>
              <a:ext cx="1697831" cy="3369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tIns="0">
              <a:spAutoFit/>
            </a:bodyPr>
            <a:lstStyle>
              <a:lvl1pPr defTabSz="457200">
                <a:defRPr sz="43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 defTabSz="457200">
                <a:defRPr sz="43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 defTabSz="457200">
                <a:defRPr sz="43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 defTabSz="457200">
                <a:defRPr sz="43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 defTabSz="457200">
                <a:defRPr sz="43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zh-CN" sz="2400" dirty="0">
                  <a:solidFill>
                    <a:schemeClr val="bg1"/>
                  </a:solidFill>
                  <a:latin typeface="Arial" panose="020B0604020202020204"/>
                  <a:ea typeface="微软雅黑" panose="020B0503020204020204" charset="-122"/>
                  <a:sym typeface="Arial" panose="020B0604020202020204"/>
                </a:rPr>
                <a:t>李梦雷</a:t>
              </a:r>
            </a:p>
            <a:p>
              <a:r>
                <a:rPr lang="zh-CN" sz="2000" dirty="0">
                  <a:solidFill>
                    <a:schemeClr val="bg1"/>
                  </a:solidFill>
                  <a:latin typeface="Arial" panose="020B0604020202020204"/>
                  <a:ea typeface="微软雅黑" panose="020B0503020204020204" charset="-122"/>
                  <a:sym typeface="Arial" panose="020B0604020202020204"/>
                </a:rPr>
                <a:t>分数：</a:t>
              </a:r>
              <a:r>
                <a:rPr lang="en-US" altLang="zh-CN" sz="2000" dirty="0">
                  <a:solidFill>
                    <a:schemeClr val="bg1"/>
                  </a:solidFill>
                  <a:latin typeface="Arial" panose="020B0604020202020204"/>
                  <a:ea typeface="微软雅黑" panose="020B0503020204020204" charset="-122"/>
                  <a:sym typeface="Arial" panose="020B0604020202020204"/>
                </a:rPr>
                <a:t>75</a:t>
              </a: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4183380" y="1843405"/>
            <a:ext cx="3330575" cy="4473575"/>
            <a:chOff x="1581150" y="2481264"/>
            <a:chExt cx="2058988" cy="2085975"/>
          </a:xfrm>
        </p:grpSpPr>
        <p:sp>
          <p:nvSpPr>
            <p:cNvPr id="4" name="Freeform 32"/>
            <p:cNvSpPr>
              <a:spLocks noEditPoints="1"/>
            </p:cNvSpPr>
            <p:nvPr/>
          </p:nvSpPr>
          <p:spPr bwMode="auto">
            <a:xfrm>
              <a:off x="1581150" y="2713039"/>
              <a:ext cx="1858963" cy="1854200"/>
            </a:xfrm>
            <a:custGeom>
              <a:avLst/>
              <a:gdLst>
                <a:gd name="T0" fmla="*/ 679 w 864"/>
                <a:gd name="T1" fmla="*/ 48 h 864"/>
                <a:gd name="T2" fmla="*/ 816 w 864"/>
                <a:gd name="T3" fmla="*/ 185 h 864"/>
                <a:gd name="T4" fmla="*/ 816 w 864"/>
                <a:gd name="T5" fmla="*/ 680 h 864"/>
                <a:gd name="T6" fmla="*/ 679 w 864"/>
                <a:gd name="T7" fmla="*/ 816 h 864"/>
                <a:gd name="T8" fmla="*/ 185 w 864"/>
                <a:gd name="T9" fmla="*/ 816 h 864"/>
                <a:gd name="T10" fmla="*/ 48 w 864"/>
                <a:gd name="T11" fmla="*/ 680 h 864"/>
                <a:gd name="T12" fmla="*/ 48 w 864"/>
                <a:gd name="T13" fmla="*/ 185 h 864"/>
                <a:gd name="T14" fmla="*/ 185 w 864"/>
                <a:gd name="T15" fmla="*/ 48 h 864"/>
                <a:gd name="T16" fmla="*/ 679 w 864"/>
                <a:gd name="T17" fmla="*/ 48 h 864"/>
                <a:gd name="T18" fmla="*/ 679 w 864"/>
                <a:gd name="T19" fmla="*/ 0 h 864"/>
                <a:gd name="T20" fmla="*/ 185 w 864"/>
                <a:gd name="T21" fmla="*/ 0 h 864"/>
                <a:gd name="T22" fmla="*/ 0 w 864"/>
                <a:gd name="T23" fmla="*/ 185 h 864"/>
                <a:gd name="T24" fmla="*/ 0 w 864"/>
                <a:gd name="T25" fmla="*/ 680 h 864"/>
                <a:gd name="T26" fmla="*/ 185 w 864"/>
                <a:gd name="T27" fmla="*/ 864 h 864"/>
                <a:gd name="T28" fmla="*/ 679 w 864"/>
                <a:gd name="T29" fmla="*/ 864 h 864"/>
                <a:gd name="T30" fmla="*/ 864 w 864"/>
                <a:gd name="T31" fmla="*/ 680 h 864"/>
                <a:gd name="T32" fmla="*/ 864 w 864"/>
                <a:gd name="T33" fmla="*/ 185 h 864"/>
                <a:gd name="T34" fmla="*/ 679 w 864"/>
                <a:gd name="T35" fmla="*/ 0 h 8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64" h="864">
                  <a:moveTo>
                    <a:pt x="679" y="48"/>
                  </a:moveTo>
                  <a:cubicBezTo>
                    <a:pt x="755" y="48"/>
                    <a:pt x="816" y="110"/>
                    <a:pt x="816" y="185"/>
                  </a:cubicBezTo>
                  <a:cubicBezTo>
                    <a:pt x="816" y="680"/>
                    <a:pt x="816" y="680"/>
                    <a:pt x="816" y="680"/>
                  </a:cubicBezTo>
                  <a:cubicBezTo>
                    <a:pt x="816" y="755"/>
                    <a:pt x="755" y="816"/>
                    <a:pt x="679" y="816"/>
                  </a:cubicBezTo>
                  <a:cubicBezTo>
                    <a:pt x="185" y="816"/>
                    <a:pt x="185" y="816"/>
                    <a:pt x="185" y="816"/>
                  </a:cubicBezTo>
                  <a:cubicBezTo>
                    <a:pt x="109" y="816"/>
                    <a:pt x="48" y="755"/>
                    <a:pt x="48" y="680"/>
                  </a:cubicBezTo>
                  <a:cubicBezTo>
                    <a:pt x="48" y="185"/>
                    <a:pt x="48" y="185"/>
                    <a:pt x="48" y="185"/>
                  </a:cubicBezTo>
                  <a:cubicBezTo>
                    <a:pt x="48" y="110"/>
                    <a:pt x="109" y="48"/>
                    <a:pt x="185" y="48"/>
                  </a:cubicBezTo>
                  <a:cubicBezTo>
                    <a:pt x="679" y="48"/>
                    <a:pt x="679" y="48"/>
                    <a:pt x="679" y="48"/>
                  </a:cubicBezTo>
                  <a:close/>
                  <a:moveTo>
                    <a:pt x="679" y="0"/>
                  </a:moveTo>
                  <a:cubicBezTo>
                    <a:pt x="185" y="0"/>
                    <a:pt x="185" y="0"/>
                    <a:pt x="185" y="0"/>
                  </a:cubicBezTo>
                  <a:cubicBezTo>
                    <a:pt x="83" y="0"/>
                    <a:pt x="0" y="84"/>
                    <a:pt x="0" y="185"/>
                  </a:cubicBezTo>
                  <a:cubicBezTo>
                    <a:pt x="0" y="680"/>
                    <a:pt x="0" y="680"/>
                    <a:pt x="0" y="680"/>
                  </a:cubicBezTo>
                  <a:cubicBezTo>
                    <a:pt x="0" y="781"/>
                    <a:pt x="83" y="864"/>
                    <a:pt x="185" y="864"/>
                  </a:cubicBezTo>
                  <a:cubicBezTo>
                    <a:pt x="679" y="864"/>
                    <a:pt x="679" y="864"/>
                    <a:pt x="679" y="864"/>
                  </a:cubicBezTo>
                  <a:cubicBezTo>
                    <a:pt x="781" y="864"/>
                    <a:pt x="864" y="781"/>
                    <a:pt x="864" y="680"/>
                  </a:cubicBezTo>
                  <a:cubicBezTo>
                    <a:pt x="864" y="185"/>
                    <a:pt x="864" y="185"/>
                    <a:pt x="864" y="185"/>
                  </a:cubicBezTo>
                  <a:cubicBezTo>
                    <a:pt x="864" y="84"/>
                    <a:pt x="781" y="0"/>
                    <a:pt x="679" y="0"/>
                  </a:cubicBezTo>
                  <a:close/>
                </a:path>
              </a:pathLst>
            </a:custGeom>
            <a:solidFill>
              <a:srgbClr val="314865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b="0">
                <a:solidFill>
                  <a:schemeClr val="bg2">
                    <a:lumMod val="50000"/>
                  </a:schemeClr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5" name="Freeform 33"/>
            <p:cNvSpPr/>
            <p:nvPr/>
          </p:nvSpPr>
          <p:spPr bwMode="auto">
            <a:xfrm>
              <a:off x="1781175" y="2481264"/>
              <a:ext cx="1858963" cy="617538"/>
            </a:xfrm>
            <a:custGeom>
              <a:avLst/>
              <a:gdLst>
                <a:gd name="T0" fmla="*/ 787 w 864"/>
                <a:gd name="T1" fmla="*/ 288 h 288"/>
                <a:gd name="T2" fmla="*/ 77 w 864"/>
                <a:gd name="T3" fmla="*/ 288 h 288"/>
                <a:gd name="T4" fmla="*/ 0 w 864"/>
                <a:gd name="T5" fmla="*/ 211 h 288"/>
                <a:gd name="T6" fmla="*/ 0 w 864"/>
                <a:gd name="T7" fmla="*/ 77 h 288"/>
                <a:gd name="T8" fmla="*/ 77 w 864"/>
                <a:gd name="T9" fmla="*/ 0 h 288"/>
                <a:gd name="T10" fmla="*/ 787 w 864"/>
                <a:gd name="T11" fmla="*/ 0 h 288"/>
                <a:gd name="T12" fmla="*/ 864 w 864"/>
                <a:gd name="T13" fmla="*/ 77 h 288"/>
                <a:gd name="T14" fmla="*/ 864 w 864"/>
                <a:gd name="T15" fmla="*/ 211 h 288"/>
                <a:gd name="T16" fmla="*/ 787 w 864"/>
                <a:gd name="T17" fmla="*/ 28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64" h="288">
                  <a:moveTo>
                    <a:pt x="787" y="288"/>
                  </a:moveTo>
                  <a:cubicBezTo>
                    <a:pt x="77" y="288"/>
                    <a:pt x="77" y="288"/>
                    <a:pt x="77" y="288"/>
                  </a:cubicBezTo>
                  <a:cubicBezTo>
                    <a:pt x="35" y="288"/>
                    <a:pt x="0" y="253"/>
                    <a:pt x="0" y="211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0" y="35"/>
                    <a:pt x="35" y="0"/>
                    <a:pt x="77" y="0"/>
                  </a:cubicBezTo>
                  <a:cubicBezTo>
                    <a:pt x="787" y="0"/>
                    <a:pt x="787" y="0"/>
                    <a:pt x="787" y="0"/>
                  </a:cubicBezTo>
                  <a:cubicBezTo>
                    <a:pt x="830" y="0"/>
                    <a:pt x="864" y="35"/>
                    <a:pt x="864" y="77"/>
                  </a:cubicBezTo>
                  <a:cubicBezTo>
                    <a:pt x="864" y="211"/>
                    <a:pt x="864" y="211"/>
                    <a:pt x="864" y="211"/>
                  </a:cubicBezTo>
                  <a:cubicBezTo>
                    <a:pt x="864" y="253"/>
                    <a:pt x="830" y="288"/>
                    <a:pt x="787" y="288"/>
                  </a:cubicBezTo>
                  <a:close/>
                </a:path>
              </a:pathLst>
            </a:custGeom>
            <a:solidFill>
              <a:srgbClr val="314865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b="0">
                <a:solidFill>
                  <a:schemeClr val="bg2">
                    <a:lumMod val="50000"/>
                  </a:schemeClr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6" name="Title 20"/>
            <p:cNvSpPr txBox="1"/>
            <p:nvPr/>
          </p:nvSpPr>
          <p:spPr bwMode="auto">
            <a:xfrm>
              <a:off x="1781362" y="3257999"/>
              <a:ext cx="1374065" cy="5163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tIns="0" rIns="0" bIns="0" anchor="ctr">
              <a:spAutoFit/>
            </a:bodyPr>
            <a:lstStyle>
              <a:lvl1pPr defTabSz="457200">
                <a:defRPr sz="43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 defTabSz="457200">
                <a:defRPr sz="43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 defTabSz="457200">
                <a:defRPr sz="43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 defTabSz="457200">
                <a:defRPr sz="43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 defTabSz="457200">
                <a:defRPr sz="43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lang="zh-CN" altLang="en-US" sz="2000" b="0" dirty="0">
                  <a:solidFill>
                    <a:schemeClr val="bg2">
                      <a:lumMod val="50000"/>
                    </a:schemeClr>
                  </a:solidFill>
                  <a:latin typeface="Arial" panose="020B0604020202020204"/>
                  <a:ea typeface="微软雅黑" panose="020B0503020204020204" charset="-122"/>
                  <a:sym typeface="Arial" panose="020B0604020202020204"/>
                </a:rPr>
                <a:t>理由：主要负责可行性分析，文档制作，甘特图的制作</a:t>
              </a:r>
            </a:p>
          </p:txBody>
        </p:sp>
        <p:sp>
          <p:nvSpPr>
            <p:cNvPr id="7" name="Title 20"/>
            <p:cNvSpPr txBox="1"/>
            <p:nvPr/>
          </p:nvSpPr>
          <p:spPr bwMode="auto">
            <a:xfrm>
              <a:off x="1861922" y="2621640"/>
              <a:ext cx="1697831" cy="3369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tIns="0">
              <a:spAutoFit/>
            </a:bodyPr>
            <a:lstStyle>
              <a:lvl1pPr defTabSz="457200">
                <a:defRPr sz="43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 defTabSz="457200">
                <a:defRPr sz="43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 defTabSz="457200">
                <a:defRPr sz="43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 defTabSz="457200">
                <a:defRPr sz="43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 defTabSz="457200">
                <a:defRPr sz="43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zh-CN" sz="2400" dirty="0">
                  <a:solidFill>
                    <a:schemeClr val="bg1"/>
                  </a:solidFill>
                  <a:latin typeface="Arial" panose="020B0604020202020204"/>
                  <a:ea typeface="微软雅黑" panose="020B0503020204020204" charset="-122"/>
                  <a:sym typeface="Arial" panose="020B0604020202020204"/>
                </a:rPr>
                <a:t>黄依伦</a:t>
              </a:r>
            </a:p>
            <a:p>
              <a:r>
                <a:rPr lang="zh-CN" sz="2000" dirty="0">
                  <a:solidFill>
                    <a:schemeClr val="bg1"/>
                  </a:solidFill>
                  <a:latin typeface="Arial" panose="020B0604020202020204"/>
                  <a:ea typeface="微软雅黑" panose="020B0503020204020204" charset="-122"/>
                  <a:sym typeface="Arial" panose="020B0604020202020204"/>
                </a:rPr>
                <a:t>分数：</a:t>
              </a:r>
              <a:r>
                <a:rPr lang="en-US" altLang="zh-CN" sz="2000" dirty="0">
                  <a:solidFill>
                    <a:schemeClr val="bg1"/>
                  </a:solidFill>
                  <a:latin typeface="Arial" panose="020B0604020202020204"/>
                  <a:ea typeface="微软雅黑" panose="020B0503020204020204" charset="-122"/>
                  <a:sym typeface="Arial" panose="020B0604020202020204"/>
                </a:rPr>
                <a:t>73</a:t>
              </a: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8104505" y="1843405"/>
            <a:ext cx="3330575" cy="4473575"/>
            <a:chOff x="1581150" y="2481264"/>
            <a:chExt cx="2058988" cy="2085975"/>
          </a:xfrm>
        </p:grpSpPr>
        <p:sp>
          <p:nvSpPr>
            <p:cNvPr id="9" name="Freeform 32"/>
            <p:cNvSpPr>
              <a:spLocks noEditPoints="1"/>
            </p:cNvSpPr>
            <p:nvPr/>
          </p:nvSpPr>
          <p:spPr bwMode="auto">
            <a:xfrm>
              <a:off x="1581150" y="2713039"/>
              <a:ext cx="1858963" cy="1854200"/>
            </a:xfrm>
            <a:custGeom>
              <a:avLst/>
              <a:gdLst>
                <a:gd name="T0" fmla="*/ 679 w 864"/>
                <a:gd name="T1" fmla="*/ 48 h 864"/>
                <a:gd name="T2" fmla="*/ 816 w 864"/>
                <a:gd name="T3" fmla="*/ 185 h 864"/>
                <a:gd name="T4" fmla="*/ 816 w 864"/>
                <a:gd name="T5" fmla="*/ 680 h 864"/>
                <a:gd name="T6" fmla="*/ 679 w 864"/>
                <a:gd name="T7" fmla="*/ 816 h 864"/>
                <a:gd name="T8" fmla="*/ 185 w 864"/>
                <a:gd name="T9" fmla="*/ 816 h 864"/>
                <a:gd name="T10" fmla="*/ 48 w 864"/>
                <a:gd name="T11" fmla="*/ 680 h 864"/>
                <a:gd name="T12" fmla="*/ 48 w 864"/>
                <a:gd name="T13" fmla="*/ 185 h 864"/>
                <a:gd name="T14" fmla="*/ 185 w 864"/>
                <a:gd name="T15" fmla="*/ 48 h 864"/>
                <a:gd name="T16" fmla="*/ 679 w 864"/>
                <a:gd name="T17" fmla="*/ 48 h 864"/>
                <a:gd name="T18" fmla="*/ 679 w 864"/>
                <a:gd name="T19" fmla="*/ 0 h 864"/>
                <a:gd name="T20" fmla="*/ 185 w 864"/>
                <a:gd name="T21" fmla="*/ 0 h 864"/>
                <a:gd name="T22" fmla="*/ 0 w 864"/>
                <a:gd name="T23" fmla="*/ 185 h 864"/>
                <a:gd name="T24" fmla="*/ 0 w 864"/>
                <a:gd name="T25" fmla="*/ 680 h 864"/>
                <a:gd name="T26" fmla="*/ 185 w 864"/>
                <a:gd name="T27" fmla="*/ 864 h 864"/>
                <a:gd name="T28" fmla="*/ 679 w 864"/>
                <a:gd name="T29" fmla="*/ 864 h 864"/>
                <a:gd name="T30" fmla="*/ 864 w 864"/>
                <a:gd name="T31" fmla="*/ 680 h 864"/>
                <a:gd name="T32" fmla="*/ 864 w 864"/>
                <a:gd name="T33" fmla="*/ 185 h 864"/>
                <a:gd name="T34" fmla="*/ 679 w 864"/>
                <a:gd name="T35" fmla="*/ 0 h 8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64" h="864">
                  <a:moveTo>
                    <a:pt x="679" y="48"/>
                  </a:moveTo>
                  <a:cubicBezTo>
                    <a:pt x="755" y="48"/>
                    <a:pt x="816" y="110"/>
                    <a:pt x="816" y="185"/>
                  </a:cubicBezTo>
                  <a:cubicBezTo>
                    <a:pt x="816" y="680"/>
                    <a:pt x="816" y="680"/>
                    <a:pt x="816" y="680"/>
                  </a:cubicBezTo>
                  <a:cubicBezTo>
                    <a:pt x="816" y="755"/>
                    <a:pt x="755" y="816"/>
                    <a:pt x="679" y="816"/>
                  </a:cubicBezTo>
                  <a:cubicBezTo>
                    <a:pt x="185" y="816"/>
                    <a:pt x="185" y="816"/>
                    <a:pt x="185" y="816"/>
                  </a:cubicBezTo>
                  <a:cubicBezTo>
                    <a:pt x="109" y="816"/>
                    <a:pt x="48" y="755"/>
                    <a:pt x="48" y="680"/>
                  </a:cubicBezTo>
                  <a:cubicBezTo>
                    <a:pt x="48" y="185"/>
                    <a:pt x="48" y="185"/>
                    <a:pt x="48" y="185"/>
                  </a:cubicBezTo>
                  <a:cubicBezTo>
                    <a:pt x="48" y="110"/>
                    <a:pt x="109" y="48"/>
                    <a:pt x="185" y="48"/>
                  </a:cubicBezTo>
                  <a:cubicBezTo>
                    <a:pt x="679" y="48"/>
                    <a:pt x="679" y="48"/>
                    <a:pt x="679" y="48"/>
                  </a:cubicBezTo>
                  <a:close/>
                  <a:moveTo>
                    <a:pt x="679" y="0"/>
                  </a:moveTo>
                  <a:cubicBezTo>
                    <a:pt x="185" y="0"/>
                    <a:pt x="185" y="0"/>
                    <a:pt x="185" y="0"/>
                  </a:cubicBezTo>
                  <a:cubicBezTo>
                    <a:pt x="83" y="0"/>
                    <a:pt x="0" y="84"/>
                    <a:pt x="0" y="185"/>
                  </a:cubicBezTo>
                  <a:cubicBezTo>
                    <a:pt x="0" y="680"/>
                    <a:pt x="0" y="680"/>
                    <a:pt x="0" y="680"/>
                  </a:cubicBezTo>
                  <a:cubicBezTo>
                    <a:pt x="0" y="781"/>
                    <a:pt x="83" y="864"/>
                    <a:pt x="185" y="864"/>
                  </a:cubicBezTo>
                  <a:cubicBezTo>
                    <a:pt x="679" y="864"/>
                    <a:pt x="679" y="864"/>
                    <a:pt x="679" y="864"/>
                  </a:cubicBezTo>
                  <a:cubicBezTo>
                    <a:pt x="781" y="864"/>
                    <a:pt x="864" y="781"/>
                    <a:pt x="864" y="680"/>
                  </a:cubicBezTo>
                  <a:cubicBezTo>
                    <a:pt x="864" y="185"/>
                    <a:pt x="864" y="185"/>
                    <a:pt x="864" y="185"/>
                  </a:cubicBezTo>
                  <a:cubicBezTo>
                    <a:pt x="864" y="84"/>
                    <a:pt x="781" y="0"/>
                    <a:pt x="679" y="0"/>
                  </a:cubicBezTo>
                  <a:close/>
                </a:path>
              </a:pathLst>
            </a:custGeom>
            <a:solidFill>
              <a:srgbClr val="314865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b="0">
                <a:solidFill>
                  <a:schemeClr val="bg2">
                    <a:lumMod val="50000"/>
                  </a:schemeClr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10" name="Freeform 33"/>
            <p:cNvSpPr/>
            <p:nvPr/>
          </p:nvSpPr>
          <p:spPr bwMode="auto">
            <a:xfrm>
              <a:off x="1781175" y="2481264"/>
              <a:ext cx="1858963" cy="617538"/>
            </a:xfrm>
            <a:custGeom>
              <a:avLst/>
              <a:gdLst>
                <a:gd name="T0" fmla="*/ 787 w 864"/>
                <a:gd name="T1" fmla="*/ 288 h 288"/>
                <a:gd name="T2" fmla="*/ 77 w 864"/>
                <a:gd name="T3" fmla="*/ 288 h 288"/>
                <a:gd name="T4" fmla="*/ 0 w 864"/>
                <a:gd name="T5" fmla="*/ 211 h 288"/>
                <a:gd name="T6" fmla="*/ 0 w 864"/>
                <a:gd name="T7" fmla="*/ 77 h 288"/>
                <a:gd name="T8" fmla="*/ 77 w 864"/>
                <a:gd name="T9" fmla="*/ 0 h 288"/>
                <a:gd name="T10" fmla="*/ 787 w 864"/>
                <a:gd name="T11" fmla="*/ 0 h 288"/>
                <a:gd name="T12" fmla="*/ 864 w 864"/>
                <a:gd name="T13" fmla="*/ 77 h 288"/>
                <a:gd name="T14" fmla="*/ 864 w 864"/>
                <a:gd name="T15" fmla="*/ 211 h 288"/>
                <a:gd name="T16" fmla="*/ 787 w 864"/>
                <a:gd name="T17" fmla="*/ 28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64" h="288">
                  <a:moveTo>
                    <a:pt x="787" y="288"/>
                  </a:moveTo>
                  <a:cubicBezTo>
                    <a:pt x="77" y="288"/>
                    <a:pt x="77" y="288"/>
                    <a:pt x="77" y="288"/>
                  </a:cubicBezTo>
                  <a:cubicBezTo>
                    <a:pt x="35" y="288"/>
                    <a:pt x="0" y="253"/>
                    <a:pt x="0" y="211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0" y="35"/>
                    <a:pt x="35" y="0"/>
                    <a:pt x="77" y="0"/>
                  </a:cubicBezTo>
                  <a:cubicBezTo>
                    <a:pt x="787" y="0"/>
                    <a:pt x="787" y="0"/>
                    <a:pt x="787" y="0"/>
                  </a:cubicBezTo>
                  <a:cubicBezTo>
                    <a:pt x="830" y="0"/>
                    <a:pt x="864" y="35"/>
                    <a:pt x="864" y="77"/>
                  </a:cubicBezTo>
                  <a:cubicBezTo>
                    <a:pt x="864" y="211"/>
                    <a:pt x="864" y="211"/>
                    <a:pt x="864" y="211"/>
                  </a:cubicBezTo>
                  <a:cubicBezTo>
                    <a:pt x="864" y="253"/>
                    <a:pt x="830" y="288"/>
                    <a:pt x="787" y="288"/>
                  </a:cubicBezTo>
                  <a:close/>
                </a:path>
              </a:pathLst>
            </a:custGeom>
            <a:solidFill>
              <a:srgbClr val="314865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b="0">
                <a:solidFill>
                  <a:schemeClr val="bg2">
                    <a:lumMod val="50000"/>
                  </a:schemeClr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11" name="Title 20"/>
            <p:cNvSpPr txBox="1"/>
            <p:nvPr/>
          </p:nvSpPr>
          <p:spPr bwMode="auto">
            <a:xfrm>
              <a:off x="1842209" y="3258000"/>
              <a:ext cx="1374065" cy="5163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tIns="0" rIns="0" bIns="0" anchor="ctr">
              <a:spAutoFit/>
            </a:bodyPr>
            <a:lstStyle>
              <a:lvl1pPr defTabSz="457200">
                <a:defRPr sz="43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 defTabSz="457200">
                <a:defRPr sz="43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 defTabSz="457200">
                <a:defRPr sz="43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 defTabSz="457200">
                <a:defRPr sz="43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 defTabSz="457200">
                <a:defRPr sz="43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lang="zh-CN" altLang="en-US" sz="2000" b="0" dirty="0">
                  <a:solidFill>
                    <a:schemeClr val="bg2">
                      <a:lumMod val="50000"/>
                    </a:schemeClr>
                  </a:solidFill>
                  <a:latin typeface="Arial" panose="020B0604020202020204"/>
                  <a:ea typeface="微软雅黑" panose="020B0503020204020204" charset="-122"/>
                  <a:sym typeface="Arial" panose="020B0604020202020204"/>
                </a:rPr>
                <a:t>理由：主要负责项目计划，文档制作和</a:t>
              </a:r>
              <a:r>
                <a:rPr lang="en-US" altLang="zh-CN" sz="2000" b="0" dirty="0">
                  <a:solidFill>
                    <a:schemeClr val="bg2">
                      <a:lumMod val="50000"/>
                    </a:schemeClr>
                  </a:solidFill>
                  <a:latin typeface="Arial" panose="020B0604020202020204"/>
                  <a:ea typeface="微软雅黑" panose="020B0503020204020204" charset="-122"/>
                  <a:sym typeface="Arial" panose="020B0604020202020204"/>
                </a:rPr>
                <a:t>ppt</a:t>
              </a:r>
              <a:r>
                <a:rPr lang="zh-CN" altLang="en-US" sz="2000" b="0" dirty="0">
                  <a:solidFill>
                    <a:schemeClr val="bg2">
                      <a:lumMod val="50000"/>
                    </a:schemeClr>
                  </a:solidFill>
                  <a:latin typeface="Arial" panose="020B0604020202020204"/>
                  <a:ea typeface="微软雅黑" panose="020B0503020204020204" charset="-122"/>
                  <a:sym typeface="Arial" panose="020B0604020202020204"/>
                </a:rPr>
                <a:t>的制作</a:t>
              </a:r>
            </a:p>
          </p:txBody>
        </p:sp>
        <p:sp>
          <p:nvSpPr>
            <p:cNvPr id="12" name="Title 20"/>
            <p:cNvSpPr txBox="1"/>
            <p:nvPr/>
          </p:nvSpPr>
          <p:spPr bwMode="auto">
            <a:xfrm>
              <a:off x="1842294" y="2628450"/>
              <a:ext cx="1697831" cy="3369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tIns="0">
              <a:spAutoFit/>
            </a:bodyPr>
            <a:lstStyle>
              <a:lvl1pPr defTabSz="457200">
                <a:defRPr sz="43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 defTabSz="457200">
                <a:defRPr sz="43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 defTabSz="457200">
                <a:defRPr sz="43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 defTabSz="457200">
                <a:defRPr sz="43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 defTabSz="457200">
                <a:defRPr sz="43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zh-CN" sz="2400" dirty="0">
                  <a:solidFill>
                    <a:schemeClr val="bg1"/>
                  </a:solidFill>
                  <a:latin typeface="Arial" panose="020B0604020202020204"/>
                  <a:ea typeface="微软雅黑" panose="020B0503020204020204" charset="-122"/>
                  <a:sym typeface="Arial" panose="020B0604020202020204"/>
                </a:rPr>
                <a:t>李逸欢</a:t>
              </a:r>
            </a:p>
            <a:p>
              <a:r>
                <a:rPr lang="zh-CN" sz="2000" dirty="0">
                  <a:solidFill>
                    <a:schemeClr val="bg1"/>
                  </a:solidFill>
                  <a:latin typeface="Arial" panose="020B0604020202020204"/>
                  <a:ea typeface="微软雅黑" panose="020B0503020204020204" charset="-122"/>
                  <a:sym typeface="Arial" panose="020B0604020202020204"/>
                </a:rPr>
                <a:t>分数：</a:t>
              </a:r>
              <a:r>
                <a:rPr lang="en-US" altLang="zh-CN" sz="2000" dirty="0">
                  <a:solidFill>
                    <a:schemeClr val="bg1"/>
                  </a:solidFill>
                  <a:latin typeface="Arial" panose="020B0604020202020204"/>
                  <a:ea typeface="微软雅黑" panose="020B0503020204020204" charset="-122"/>
                  <a:sym typeface="Arial" panose="020B0604020202020204"/>
                </a:rPr>
                <a:t>70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组合 124"/>
          <p:cNvGrpSpPr/>
          <p:nvPr/>
        </p:nvGrpSpPr>
        <p:grpSpPr>
          <a:xfrm>
            <a:off x="164616" y="178180"/>
            <a:ext cx="2804616" cy="368580"/>
            <a:chOff x="164616" y="178180"/>
            <a:chExt cx="2804616" cy="368580"/>
          </a:xfrm>
        </p:grpSpPr>
        <p:cxnSp>
          <p:nvCxnSpPr>
            <p:cNvPr id="126" name="直接连接符 125"/>
            <p:cNvCxnSpPr/>
            <p:nvPr/>
          </p:nvCxnSpPr>
          <p:spPr>
            <a:xfrm flipV="1">
              <a:off x="164616" y="535956"/>
              <a:ext cx="2804616" cy="10804"/>
            </a:xfrm>
            <a:prstGeom prst="line">
              <a:avLst/>
            </a:prstGeom>
            <a:ln>
              <a:solidFill>
                <a:srgbClr val="31486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文本框 126"/>
            <p:cNvSpPr txBox="1"/>
            <p:nvPr/>
          </p:nvSpPr>
          <p:spPr>
            <a:xfrm>
              <a:off x="534486" y="178180"/>
              <a:ext cx="2434746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1600" dirty="0" smtClean="0">
                  <a:sym typeface="+mn-ea"/>
                </a:rPr>
                <a:t>参考文献</a:t>
              </a:r>
              <a:endParaRPr lang="zh-CN" altLang="en-US" sz="1600" b="1" dirty="0">
                <a:solidFill>
                  <a:srgbClr val="314865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128" name="矩形 127"/>
            <p:cNvSpPr/>
            <p:nvPr/>
          </p:nvSpPr>
          <p:spPr>
            <a:xfrm>
              <a:off x="164616" y="178180"/>
              <a:ext cx="47829" cy="284416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129" name="矩形 128"/>
            <p:cNvSpPr/>
            <p:nvPr/>
          </p:nvSpPr>
          <p:spPr>
            <a:xfrm>
              <a:off x="275779" y="252586"/>
              <a:ext cx="47828" cy="210010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130" name="矩形 129"/>
            <p:cNvSpPr/>
            <p:nvPr/>
          </p:nvSpPr>
          <p:spPr>
            <a:xfrm flipH="1">
              <a:off x="377808" y="320388"/>
              <a:ext cx="47827" cy="142208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</p:grpSp>
      <p:sp>
        <p:nvSpPr>
          <p:cNvPr id="131" name="TextBox 50"/>
          <p:cNvSpPr txBox="1"/>
          <p:nvPr/>
        </p:nvSpPr>
        <p:spPr>
          <a:xfrm>
            <a:off x="847085" y="918309"/>
            <a:ext cx="4835912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/>
            <a:r>
              <a:rPr lang="zh-CN" altLang="en-US" sz="4000" dirty="0" smtClean="0">
                <a:sym typeface="+mn-ea"/>
              </a:rPr>
              <a:t>参考文献</a:t>
            </a:r>
            <a:endParaRPr lang="zh-CN" altLang="en-US" sz="4000" b="1" dirty="0">
              <a:solidFill>
                <a:srgbClr val="314865"/>
              </a:solidFill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3" name="TextBox 52"/>
          <p:cNvSpPr txBox="1"/>
          <p:nvPr/>
        </p:nvSpPr>
        <p:spPr>
          <a:xfrm>
            <a:off x="1663065" y="1969135"/>
            <a:ext cx="8193405" cy="3290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1218565">
              <a:lnSpc>
                <a:spcPct val="130000"/>
              </a:lnSpc>
              <a:defRPr/>
            </a:pPr>
            <a:r>
              <a:rPr lang="zh-CN" altLang="en-US" sz="1600" b="0" dirty="0">
                <a:solidFill>
                  <a:schemeClr val="bg2">
                    <a:lumMod val="50000"/>
                  </a:schemeClr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软件开发主要步骤</a:t>
            </a:r>
            <a:r>
              <a:rPr lang="en-US" altLang="zh-CN" sz="1600" b="0" dirty="0">
                <a:solidFill>
                  <a:schemeClr val="bg2">
                    <a:lumMod val="50000"/>
                  </a:schemeClr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---2018</a:t>
            </a:r>
            <a:r>
              <a:rPr lang="zh-CN" altLang="en-US" sz="1600" b="0" dirty="0">
                <a:solidFill>
                  <a:schemeClr val="bg2">
                    <a:lumMod val="50000"/>
                  </a:schemeClr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年</a:t>
            </a:r>
            <a:r>
              <a:rPr lang="en-US" altLang="zh-CN" sz="1600" b="0" dirty="0">
                <a:solidFill>
                  <a:schemeClr val="bg2">
                    <a:lumMod val="50000"/>
                  </a:schemeClr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3</a:t>
            </a:r>
            <a:r>
              <a:rPr lang="zh-CN" altLang="en-US" sz="1600" b="0" dirty="0">
                <a:solidFill>
                  <a:schemeClr val="bg2">
                    <a:lumMod val="50000"/>
                  </a:schemeClr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月</a:t>
            </a:r>
            <a:r>
              <a:rPr lang="en-US" altLang="zh-CN" sz="1600" b="0" dirty="0">
                <a:solidFill>
                  <a:schemeClr val="bg2">
                    <a:lumMod val="50000"/>
                  </a:schemeClr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17</a:t>
            </a:r>
            <a:r>
              <a:rPr lang="zh-CN" altLang="en-US" sz="1600" b="0" dirty="0">
                <a:solidFill>
                  <a:schemeClr val="bg2">
                    <a:lumMod val="50000"/>
                  </a:schemeClr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日       https://wenku.baidu.com/view/955c749785868762caaedd3383c4bb4cf7ecb714.html</a:t>
            </a:r>
          </a:p>
          <a:p>
            <a:pPr algn="l" defTabSz="1218565">
              <a:lnSpc>
                <a:spcPct val="130000"/>
              </a:lnSpc>
              <a:defRPr/>
            </a:pPr>
            <a:r>
              <a:rPr lang="en-US" altLang="zh-CN" sz="1600" b="0" dirty="0">
                <a:solidFill>
                  <a:schemeClr val="bg2">
                    <a:lumMod val="50000"/>
                  </a:schemeClr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CSDN</a:t>
            </a:r>
            <a:r>
              <a:rPr lang="zh-CN" altLang="en-US" sz="1600" b="0" dirty="0">
                <a:solidFill>
                  <a:schemeClr val="bg2">
                    <a:lumMod val="50000"/>
                  </a:schemeClr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开发学院</a:t>
            </a:r>
            <a:r>
              <a:rPr lang="en-US" altLang="zh-CN" sz="1600" b="0" dirty="0">
                <a:solidFill>
                  <a:schemeClr val="bg2">
                    <a:lumMod val="50000"/>
                  </a:schemeClr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--2018</a:t>
            </a:r>
            <a:r>
              <a:rPr lang="zh-CN" altLang="en-US" sz="1600" b="0" dirty="0">
                <a:solidFill>
                  <a:schemeClr val="bg2">
                    <a:lumMod val="50000"/>
                  </a:schemeClr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年</a:t>
            </a:r>
            <a:r>
              <a:rPr lang="en-US" altLang="zh-CN" sz="1600" b="0" dirty="0">
                <a:solidFill>
                  <a:schemeClr val="bg2">
                    <a:lumMod val="50000"/>
                  </a:schemeClr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3</a:t>
            </a:r>
            <a:r>
              <a:rPr lang="zh-CN" altLang="en-US" sz="1600" b="0" dirty="0">
                <a:solidFill>
                  <a:schemeClr val="bg2">
                    <a:lumMod val="50000"/>
                  </a:schemeClr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月</a:t>
            </a:r>
            <a:r>
              <a:rPr lang="en-US" altLang="zh-CN" sz="1600" b="0" dirty="0">
                <a:solidFill>
                  <a:schemeClr val="bg2">
                    <a:lumMod val="50000"/>
                  </a:schemeClr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24</a:t>
            </a:r>
            <a:r>
              <a:rPr lang="zh-CN" altLang="en-US" sz="1600" b="0" dirty="0">
                <a:solidFill>
                  <a:schemeClr val="bg2">
                    <a:lumMod val="50000"/>
                  </a:schemeClr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日</a:t>
            </a:r>
          </a:p>
          <a:p>
            <a:pPr algn="l" defTabSz="1218565">
              <a:lnSpc>
                <a:spcPct val="130000"/>
              </a:lnSpc>
              <a:defRPr/>
            </a:pPr>
            <a:r>
              <a:rPr lang="zh-CN" altLang="en-US" sz="1600" b="0" dirty="0">
                <a:solidFill>
                  <a:schemeClr val="bg2">
                    <a:lumMod val="50000"/>
                  </a:schemeClr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https://blog.csdn.net/</a:t>
            </a:r>
          </a:p>
          <a:p>
            <a:pPr algn="l" defTabSz="1218565">
              <a:lnSpc>
                <a:spcPct val="130000"/>
              </a:lnSpc>
              <a:defRPr/>
            </a:pPr>
            <a:r>
              <a:rPr lang="zh-CN" altLang="en-US" sz="1600" b="0" dirty="0">
                <a:solidFill>
                  <a:schemeClr val="bg2">
                    <a:lumMod val="50000"/>
                  </a:schemeClr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PMBOK 第</a:t>
            </a:r>
            <a:r>
              <a:rPr lang="en-US" altLang="zh-CN" sz="1600" b="0" dirty="0">
                <a:solidFill>
                  <a:schemeClr val="bg2">
                    <a:lumMod val="50000"/>
                  </a:schemeClr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6</a:t>
            </a:r>
            <a:r>
              <a:rPr lang="zh-CN" altLang="en-US" sz="1600" b="0" dirty="0">
                <a:solidFill>
                  <a:schemeClr val="bg2">
                    <a:lumMod val="50000"/>
                  </a:schemeClr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版（美国的项目管理知识体系）</a:t>
            </a:r>
          </a:p>
          <a:p>
            <a:pPr algn="l" defTabSz="1218565">
              <a:lnSpc>
                <a:spcPct val="130000"/>
              </a:lnSpc>
              <a:defRPr/>
            </a:pPr>
            <a:r>
              <a:rPr lang="en-US" altLang="zh-CN" sz="1600" b="0" dirty="0">
                <a:solidFill>
                  <a:schemeClr val="bg2">
                    <a:lumMod val="50000"/>
                  </a:schemeClr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----</a:t>
            </a:r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美国项目管理协会（PMI）</a:t>
            </a:r>
            <a:r>
              <a:rPr lang="en-US" altLang="zh-CN" sz="1600" dirty="0">
                <a:solidFill>
                  <a:schemeClr val="bg2">
                    <a:lumMod val="50000"/>
                  </a:schemeClr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2017年3月</a:t>
            </a:r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出版</a:t>
            </a:r>
          </a:p>
          <a:p>
            <a:pPr algn="l" defTabSz="1218565">
              <a:lnSpc>
                <a:spcPct val="130000"/>
              </a:lnSpc>
              <a:defRPr/>
            </a:pPr>
            <a:r>
              <a:rPr lang="zh-CN" altLang="en-US" sz="1600" b="0" dirty="0">
                <a:solidFill>
                  <a:schemeClr val="bg2">
                    <a:lumMod val="50000"/>
                  </a:schemeClr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软件工程</a:t>
            </a:r>
          </a:p>
          <a:p>
            <a:pPr algn="l" defTabSz="1218565">
              <a:lnSpc>
                <a:spcPct val="130000"/>
              </a:lnSpc>
              <a:defRPr/>
            </a:pPr>
            <a:r>
              <a:rPr lang="en-US" altLang="zh-CN" sz="1600" b="0" dirty="0">
                <a:solidFill>
                  <a:schemeClr val="bg2">
                    <a:lumMod val="50000"/>
                  </a:schemeClr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----张海藩 编著 /2010-07-01 /清华大学出版社</a:t>
            </a:r>
          </a:p>
          <a:p>
            <a:pPr algn="l" defTabSz="1218565">
              <a:lnSpc>
                <a:spcPct val="130000"/>
              </a:lnSpc>
              <a:defRPr/>
            </a:pPr>
            <a:endParaRPr lang="zh-CN" altLang="en-US" sz="1600" b="0" dirty="0">
              <a:solidFill>
                <a:schemeClr val="bg2">
                  <a:lumMod val="50000"/>
                </a:schemeClr>
              </a:solidFill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  <a:p>
            <a:pPr algn="l" defTabSz="1218565">
              <a:lnSpc>
                <a:spcPct val="130000"/>
              </a:lnSpc>
              <a:defRPr/>
            </a:pPr>
            <a:endParaRPr lang="zh-CN" altLang="en-US" sz="1600" b="0" dirty="0">
              <a:solidFill>
                <a:schemeClr val="bg2">
                  <a:lumMod val="50000"/>
                </a:schemeClr>
              </a:solidFill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" grpId="0"/>
      <p:bldP spid="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1300292" y="1889864"/>
            <a:ext cx="9655728" cy="1106805"/>
          </a:xfrm>
          <a:prstGeom prst="rect">
            <a:avLst/>
          </a:prstGeom>
          <a:solidFill>
            <a:srgbClr val="314865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谢谢观赏</a:t>
            </a:r>
            <a:r>
              <a:rPr lang="en-US" altLang="zh-CN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~</a:t>
            </a:r>
          </a:p>
        </p:txBody>
      </p:sp>
      <p:sp>
        <p:nvSpPr>
          <p:cNvPr id="14" name="矩形 13"/>
          <p:cNvSpPr/>
          <p:nvPr/>
        </p:nvSpPr>
        <p:spPr>
          <a:xfrm>
            <a:off x="2726423" y="3576816"/>
            <a:ext cx="6400798" cy="581057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PLANNING FOR SIMPLE BUSINESS</a:t>
            </a:r>
            <a:endParaRPr lang="zh-CN" altLang="en-US" sz="2400" b="0" dirty="0">
              <a:solidFill>
                <a:schemeClr val="bg1">
                  <a:lumMod val="50000"/>
                </a:schemeClr>
              </a:solidFill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21" name="TextBox 7"/>
          <p:cNvSpPr>
            <a:spLocks noChangeArrowheads="1"/>
          </p:cNvSpPr>
          <p:nvPr/>
        </p:nvSpPr>
        <p:spPr bwMode="auto">
          <a:xfrm>
            <a:off x="4399256" y="4463525"/>
            <a:ext cx="2681652" cy="276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---</a:t>
            </a:r>
          </a:p>
        </p:txBody>
      </p:sp>
      <p:cxnSp>
        <p:nvCxnSpPr>
          <p:cNvPr id="22" name="直接连接符 21"/>
          <p:cNvCxnSpPr/>
          <p:nvPr/>
        </p:nvCxnSpPr>
        <p:spPr>
          <a:xfrm flipH="1">
            <a:off x="3675005" y="4571246"/>
            <a:ext cx="610790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  <a:prstDash val="dash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7203396" y="4571246"/>
            <a:ext cx="610790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  <a:prstDash val="dash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ldLvl="0" animBg="1"/>
      <p:bldP spid="14" grpId="0" animBg="1"/>
      <p:bldP spid="2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056625" y="2193837"/>
            <a:ext cx="2247543" cy="2246769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 sz="14600" b="1" dirty="0">
                <a:solidFill>
                  <a:srgbClr val="314865"/>
                </a:solidFill>
                <a:latin typeface="Arial" panose="020B0604020202020204"/>
                <a:ea typeface="微软雅黑" panose="020B0503020204020204" charset="-122"/>
                <a:cs typeface="Times New Roman" panose="02020603050405020304" pitchFamily="18" charset="0"/>
                <a:sym typeface="Arial" panose="020B0604020202020204"/>
              </a:rPr>
              <a:t>01</a:t>
            </a:r>
            <a:endParaRPr lang="zh-CN" altLang="en-US" sz="14600" b="1" dirty="0">
              <a:solidFill>
                <a:srgbClr val="314865"/>
              </a:solidFill>
              <a:latin typeface="Arial" panose="020B0604020202020204"/>
              <a:ea typeface="微软雅黑" panose="020B0503020204020204" charset="-122"/>
              <a:cs typeface="Times New Roman" panose="02020603050405020304" pitchFamily="18" charset="0"/>
              <a:sym typeface="Arial" panose="020B0604020202020204"/>
            </a:endParaRPr>
          </a:p>
        </p:txBody>
      </p:sp>
      <p:cxnSp>
        <p:nvCxnSpPr>
          <p:cNvPr id="30" name="直接连接符 29"/>
          <p:cNvCxnSpPr/>
          <p:nvPr>
            <p:custDataLst>
              <p:tags r:id="rId2"/>
            </p:custDataLst>
          </p:nvPr>
        </p:nvCxnSpPr>
        <p:spPr>
          <a:xfrm>
            <a:off x="4269095" y="3974767"/>
            <a:ext cx="7186590" cy="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4269095" y="2643919"/>
            <a:ext cx="7186590" cy="10156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dist"/>
            <a:r>
              <a:rPr lang="zh-CN" altLang="en-US" sz="6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sym typeface="Arial" panose="020B0604020202020204"/>
              </a:rPr>
              <a:t>项目介绍</a:t>
            </a:r>
            <a:endParaRPr lang="zh-CN" altLang="en-US" sz="66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/>
              <a:sym typeface="Arial" panose="020B0604020202020204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7781759" y="937931"/>
            <a:ext cx="2758272" cy="837788"/>
            <a:chOff x="4602145" y="211015"/>
            <a:chExt cx="2758272" cy="837788"/>
          </a:xfrm>
        </p:grpSpPr>
        <p:sp>
          <p:nvSpPr>
            <p:cNvPr id="20" name="流程图: 终止 19"/>
            <p:cNvSpPr/>
            <p:nvPr/>
          </p:nvSpPr>
          <p:spPr>
            <a:xfrm>
              <a:off x="5521569" y="566482"/>
              <a:ext cx="1838848" cy="482321"/>
            </a:xfrm>
            <a:prstGeom prst="flowChartTerminator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22" name="流程图: 终止 21"/>
            <p:cNvSpPr/>
            <p:nvPr/>
          </p:nvSpPr>
          <p:spPr>
            <a:xfrm>
              <a:off x="4602145" y="211015"/>
              <a:ext cx="1838848" cy="482321"/>
            </a:xfrm>
            <a:prstGeom prst="flowChartTerminator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23" name="流程图: 终止 22"/>
            <p:cNvSpPr/>
            <p:nvPr/>
          </p:nvSpPr>
          <p:spPr>
            <a:xfrm>
              <a:off x="5521569" y="526200"/>
              <a:ext cx="1838848" cy="482321"/>
            </a:xfrm>
            <a:prstGeom prst="flowChartTermina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</p:grpSp>
      <p:sp>
        <p:nvSpPr>
          <p:cNvPr id="24" name="矩形 23"/>
          <p:cNvSpPr/>
          <p:nvPr/>
        </p:nvSpPr>
        <p:spPr>
          <a:xfrm>
            <a:off x="1056625" y="-1"/>
            <a:ext cx="2247543" cy="1775719"/>
          </a:xfrm>
          <a:prstGeom prst="rect">
            <a:avLst/>
          </a:prstGeom>
          <a:solidFill>
            <a:srgbClr val="314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056625" y="4913832"/>
            <a:ext cx="2247543" cy="1944168"/>
          </a:xfrm>
          <a:prstGeom prst="rect">
            <a:avLst/>
          </a:prstGeom>
          <a:solidFill>
            <a:srgbClr val="314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17" name="Rectangle 20"/>
          <p:cNvSpPr>
            <a:spLocks noChangeArrowheads="1"/>
          </p:cNvSpPr>
          <p:nvPr/>
        </p:nvSpPr>
        <p:spPr bwMode="auto">
          <a:xfrm>
            <a:off x="5284080" y="4244899"/>
            <a:ext cx="5410351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ea typeface="微软雅黑" panose="020B0503020204020204" charset="-122"/>
                <a:cs typeface="Arial" panose="020B0604020202020204" pitchFamily="34" charset="0"/>
                <a:sym typeface="Arial" panose="020B0604020202020204"/>
              </a:rPr>
              <a:t>We have many PowerPoint </a:t>
            </a: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ea typeface="微软雅黑" panose="020B0503020204020204" charset="-122"/>
                <a:cs typeface="Arial" panose="020B0604020202020204" pitchFamily="34" charset="0"/>
                <a:sym typeface="Arial" panose="020B0604020202020204"/>
              </a:rPr>
              <a:t>templates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ea typeface="微软雅黑" panose="020B0503020204020204" charset="-122"/>
                <a:cs typeface="Arial" panose="020B0604020202020204" pitchFamily="34" charset="0"/>
                <a:sym typeface="Arial" panose="020B0604020202020204"/>
              </a:rPr>
              <a:t> that has been specifically designed to help anyone that is stepping into the world of PowerPoint for the very first time.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/>
              <a:ea typeface="微软雅黑" panose="020B0503020204020204" charset="-122"/>
              <a:cs typeface="Arial" panose="020B0604020202020204" pitchFamily="34" charset="0"/>
              <a:sym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2" grpId="0"/>
      <p:bldP spid="24" grpId="0" animBg="1"/>
      <p:bldP spid="25" grpId="0" animBg="1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直接连接符 53"/>
          <p:cNvCxnSpPr/>
          <p:nvPr/>
        </p:nvCxnSpPr>
        <p:spPr>
          <a:xfrm>
            <a:off x="197393" y="5299316"/>
            <a:ext cx="11741229" cy="0"/>
          </a:xfrm>
          <a:prstGeom prst="line">
            <a:avLst/>
          </a:prstGeom>
          <a:noFill/>
          <a:ln w="9525" cap="flat" cmpd="sng" algn="ctr">
            <a:solidFill>
              <a:srgbClr val="46556A"/>
            </a:solidFill>
            <a:prstDash val="solid"/>
          </a:ln>
          <a:effectLst/>
        </p:spPr>
      </p:cxnSp>
      <p:sp>
        <p:nvSpPr>
          <p:cNvPr id="55" name="矩形 47"/>
          <p:cNvSpPr>
            <a:spLocks noChangeArrowheads="1"/>
          </p:cNvSpPr>
          <p:nvPr/>
        </p:nvSpPr>
        <p:spPr bwMode="auto">
          <a:xfrm>
            <a:off x="1548101" y="887751"/>
            <a:ext cx="8883524" cy="5139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200000"/>
              </a:lnSpc>
              <a:buNone/>
            </a:pPr>
            <a:r>
              <a:rPr lang="en-US" altLang="zh-CN" sz="2000" dirty="0" smtClean="0">
                <a:solidFill>
                  <a:srgbClr val="314865"/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	</a:t>
            </a:r>
            <a:r>
              <a:rPr lang="zh-CN" altLang="en-US" sz="2000" dirty="0" smtClean="0">
                <a:solidFill>
                  <a:srgbClr val="314865"/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在现在社会人们日渐低头化，让就业人士、学生在工作学习上效率大打折扣，所以想做一个效率软件，帮助减少滑动手机的次数，提高我们的学习效率，有一天无意间支付宝的蚂蚁森林给了灵感，这两者结合，实现专注的时间为树苗浇水，滑动手机的低效率则使树枯竭。</a:t>
            </a:r>
          </a:p>
          <a:p>
            <a:pPr>
              <a:lnSpc>
                <a:spcPct val="200000"/>
              </a:lnSpc>
              <a:buNone/>
            </a:pPr>
            <a:r>
              <a:rPr lang="en-US" altLang="zh-CN" sz="2000" dirty="0" smtClean="0">
                <a:solidFill>
                  <a:srgbClr val="314865"/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	</a:t>
            </a:r>
            <a:r>
              <a:rPr lang="zh-CN" altLang="en-US" sz="2000" dirty="0" smtClean="0">
                <a:solidFill>
                  <a:srgbClr val="314865"/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用简单的方式帮助保持专注，培养高效率生活习惯。开发者抓住社会被诟病的低头现象来获得学生和已就业人士的市场，使用手机最频繁的也是这一圈人群，显然他们对此类的软件需求更大，这种社会问题值得去解决。</a:t>
            </a:r>
          </a:p>
          <a:p>
            <a:pPr>
              <a:lnSpc>
                <a:spcPct val="200000"/>
              </a:lnSpc>
              <a:buNone/>
            </a:pPr>
            <a:r>
              <a:rPr lang="zh-CN" altLang="en-US" sz="2000" dirty="0" smtClean="0">
                <a:solidFill>
                  <a:srgbClr val="314865"/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 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164616" y="178180"/>
            <a:ext cx="2804616" cy="368580"/>
            <a:chOff x="164616" y="178180"/>
            <a:chExt cx="2804616" cy="368580"/>
          </a:xfrm>
        </p:grpSpPr>
        <p:cxnSp>
          <p:nvCxnSpPr>
            <p:cNvPr id="56" name="直接连接符 55"/>
            <p:cNvCxnSpPr/>
            <p:nvPr/>
          </p:nvCxnSpPr>
          <p:spPr>
            <a:xfrm flipV="1">
              <a:off x="164616" y="535956"/>
              <a:ext cx="2804616" cy="10804"/>
            </a:xfrm>
            <a:prstGeom prst="line">
              <a:avLst/>
            </a:prstGeom>
            <a:ln>
              <a:solidFill>
                <a:srgbClr val="31486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文本框 56"/>
            <p:cNvSpPr txBox="1"/>
            <p:nvPr/>
          </p:nvSpPr>
          <p:spPr>
            <a:xfrm>
              <a:off x="534486" y="178180"/>
              <a:ext cx="24347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/>
                  <a:sym typeface="Arial" panose="020B0604020202020204"/>
                </a:rPr>
                <a:t>项目介绍</a:t>
              </a:r>
              <a:endPara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sym typeface="Arial" panose="020B0604020202020204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164616" y="178180"/>
              <a:ext cx="47829" cy="284416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275779" y="252586"/>
              <a:ext cx="47828" cy="210010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 flipH="1">
              <a:off x="377808" y="320388"/>
              <a:ext cx="47827" cy="142208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056625" y="2193837"/>
            <a:ext cx="2247543" cy="2246769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 sz="14600" b="1" dirty="0">
                <a:solidFill>
                  <a:srgbClr val="314865"/>
                </a:solidFill>
                <a:latin typeface="Arial" panose="020B0604020202020204"/>
                <a:ea typeface="微软雅黑" panose="020B0503020204020204" charset="-122"/>
                <a:cs typeface="Times New Roman" panose="02020603050405020304" pitchFamily="18" charset="0"/>
                <a:sym typeface="Arial" panose="020B0604020202020204"/>
              </a:rPr>
              <a:t>02</a:t>
            </a:r>
            <a:endParaRPr lang="zh-CN" altLang="en-US" sz="14600" b="1" dirty="0">
              <a:solidFill>
                <a:srgbClr val="314865"/>
              </a:solidFill>
              <a:latin typeface="Arial" panose="020B0604020202020204"/>
              <a:ea typeface="微软雅黑" panose="020B0503020204020204" charset="-122"/>
              <a:cs typeface="Times New Roman" panose="02020603050405020304" pitchFamily="18" charset="0"/>
              <a:sym typeface="Arial" panose="020B0604020202020204"/>
            </a:endParaRPr>
          </a:p>
        </p:txBody>
      </p:sp>
      <p:cxnSp>
        <p:nvCxnSpPr>
          <p:cNvPr id="30" name="直接连接符 29"/>
          <p:cNvCxnSpPr/>
          <p:nvPr>
            <p:custDataLst>
              <p:tags r:id="rId2"/>
            </p:custDataLst>
          </p:nvPr>
        </p:nvCxnSpPr>
        <p:spPr>
          <a:xfrm>
            <a:off x="4269095" y="3974767"/>
            <a:ext cx="7186590" cy="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4269095" y="2643919"/>
            <a:ext cx="7186590" cy="10156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dist">
              <a:spcBef>
                <a:spcPct val="20000"/>
              </a:spcBef>
              <a:buClr>
                <a:schemeClr val="hlink"/>
              </a:buClr>
              <a:buSzPct val="65000"/>
            </a:pPr>
            <a:r>
              <a:rPr lang="zh-CN" altLang="en-US" sz="6600" b="1" dirty="0" smtClean="0">
                <a:solidFill>
                  <a:srgbClr val="314865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需求分析</a:t>
            </a:r>
            <a:endParaRPr lang="zh-CN" altLang="en-US" sz="6600" b="1" dirty="0">
              <a:solidFill>
                <a:srgbClr val="314865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7781759" y="937931"/>
            <a:ext cx="2758272" cy="837788"/>
            <a:chOff x="4602145" y="211015"/>
            <a:chExt cx="2758272" cy="837788"/>
          </a:xfrm>
        </p:grpSpPr>
        <p:sp>
          <p:nvSpPr>
            <p:cNvPr id="20" name="流程图: 终止 19"/>
            <p:cNvSpPr/>
            <p:nvPr/>
          </p:nvSpPr>
          <p:spPr>
            <a:xfrm>
              <a:off x="5521569" y="566482"/>
              <a:ext cx="1838848" cy="482321"/>
            </a:xfrm>
            <a:prstGeom prst="flowChartTerminator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22" name="流程图: 终止 21"/>
            <p:cNvSpPr/>
            <p:nvPr/>
          </p:nvSpPr>
          <p:spPr>
            <a:xfrm>
              <a:off x="4602145" y="211015"/>
              <a:ext cx="1838848" cy="482321"/>
            </a:xfrm>
            <a:prstGeom prst="flowChartTerminator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23" name="流程图: 终止 22"/>
            <p:cNvSpPr/>
            <p:nvPr/>
          </p:nvSpPr>
          <p:spPr>
            <a:xfrm>
              <a:off x="5521569" y="526200"/>
              <a:ext cx="1838848" cy="482321"/>
            </a:xfrm>
            <a:prstGeom prst="flowChartTermina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</p:grpSp>
      <p:sp>
        <p:nvSpPr>
          <p:cNvPr id="24" name="矩形 23"/>
          <p:cNvSpPr/>
          <p:nvPr/>
        </p:nvSpPr>
        <p:spPr>
          <a:xfrm>
            <a:off x="1056625" y="-1"/>
            <a:ext cx="2247543" cy="1775719"/>
          </a:xfrm>
          <a:prstGeom prst="rect">
            <a:avLst/>
          </a:prstGeom>
          <a:solidFill>
            <a:srgbClr val="314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056625" y="4913832"/>
            <a:ext cx="2247543" cy="1944168"/>
          </a:xfrm>
          <a:prstGeom prst="rect">
            <a:avLst/>
          </a:prstGeom>
          <a:solidFill>
            <a:srgbClr val="314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17" name="Rectangle 20"/>
          <p:cNvSpPr>
            <a:spLocks noChangeArrowheads="1"/>
          </p:cNvSpPr>
          <p:nvPr/>
        </p:nvSpPr>
        <p:spPr bwMode="auto">
          <a:xfrm>
            <a:off x="5284080" y="4244899"/>
            <a:ext cx="5410351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ea typeface="微软雅黑" panose="020B0503020204020204" charset="-122"/>
                <a:cs typeface="Arial" panose="020B0604020202020204" pitchFamily="34" charset="0"/>
                <a:sym typeface="Arial" panose="020B0604020202020204"/>
              </a:rPr>
              <a:t>We have many PowerPoint </a:t>
            </a: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ea typeface="微软雅黑" panose="020B0503020204020204" charset="-122"/>
                <a:cs typeface="Arial" panose="020B0604020202020204" pitchFamily="34" charset="0"/>
                <a:sym typeface="Arial" panose="020B0604020202020204"/>
              </a:rPr>
              <a:t>templates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ea typeface="微软雅黑" panose="020B0503020204020204" charset="-122"/>
                <a:cs typeface="Arial" panose="020B0604020202020204" pitchFamily="34" charset="0"/>
                <a:sym typeface="Arial" panose="020B0604020202020204"/>
              </a:rPr>
              <a:t> that has been specifically designed to help anyone that is stepping into the world of PowerPoint for the very first time.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/>
              <a:ea typeface="微软雅黑" panose="020B0503020204020204" charset="-122"/>
              <a:cs typeface="Arial" panose="020B0604020202020204" pitchFamily="34" charset="0"/>
              <a:sym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2" grpId="0"/>
      <p:bldP spid="24" grpId="0" animBg="1"/>
      <p:bldP spid="25" grpId="0" animBg="1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直接连接符 19"/>
          <p:cNvCxnSpPr/>
          <p:nvPr/>
        </p:nvCxnSpPr>
        <p:spPr>
          <a:xfrm>
            <a:off x="4875101" y="1911801"/>
            <a:ext cx="0" cy="718827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37"/>
          <p:cNvSpPr txBox="1"/>
          <p:nvPr/>
        </p:nvSpPr>
        <p:spPr>
          <a:xfrm>
            <a:off x="8547789" y="1012967"/>
            <a:ext cx="3033695" cy="4603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r>
              <a:rPr lang="en-US" altLang="zh-CN" sz="2400" b="1" cap="all" dirty="0" smtClean="0">
                <a:solidFill>
                  <a:srgbClr val="314865"/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4.</a:t>
            </a:r>
            <a:r>
              <a:rPr lang="zh-CN" altLang="en-US" sz="2400" b="1" cap="all" dirty="0" smtClean="0">
                <a:solidFill>
                  <a:srgbClr val="314865"/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性能需求</a:t>
            </a:r>
            <a:endParaRPr lang="en-US" altLang="zh-CN" sz="2400" b="1" cap="all" dirty="0">
              <a:solidFill>
                <a:srgbClr val="314865"/>
              </a:solidFill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4073107" y="1992926"/>
            <a:ext cx="556576" cy="556576"/>
            <a:chOff x="5747657" y="2305619"/>
            <a:chExt cx="556576" cy="556576"/>
          </a:xfrm>
        </p:grpSpPr>
        <p:sp>
          <p:nvSpPr>
            <p:cNvPr id="24" name="椭圆 26"/>
            <p:cNvSpPr/>
            <p:nvPr/>
          </p:nvSpPr>
          <p:spPr bwMode="auto">
            <a:xfrm>
              <a:off x="5747657" y="2305619"/>
              <a:ext cx="556576" cy="556576"/>
            </a:xfrm>
            <a:prstGeom prst="ellipse">
              <a:avLst/>
            </a:prstGeom>
            <a:solidFill>
              <a:srgbClr val="314865"/>
            </a:solidFill>
            <a:ln w="57150" cap="flat" cmpd="sng" algn="ctr">
              <a:solidFill>
                <a:schemeClr val="bg1"/>
              </a:solidFill>
              <a:prstDash val="solid"/>
            </a:ln>
            <a:effectLst>
              <a:outerShdw blurRad="381000" dist="1270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ker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25" name="燕尾形 24"/>
            <p:cNvSpPr/>
            <p:nvPr/>
          </p:nvSpPr>
          <p:spPr>
            <a:xfrm>
              <a:off x="5932500" y="2446897"/>
              <a:ext cx="186890" cy="274020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</p:grpSp>
      <p:cxnSp>
        <p:nvCxnSpPr>
          <p:cNvPr id="26" name="直接连接符 25"/>
          <p:cNvCxnSpPr/>
          <p:nvPr/>
        </p:nvCxnSpPr>
        <p:spPr>
          <a:xfrm>
            <a:off x="5354072" y="4932094"/>
            <a:ext cx="0" cy="718827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49"/>
          <p:cNvSpPr txBox="1"/>
          <p:nvPr/>
        </p:nvSpPr>
        <p:spPr>
          <a:xfrm>
            <a:off x="5481128" y="4667742"/>
            <a:ext cx="3033695" cy="4603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r>
              <a:rPr lang="en-US" altLang="zh-CN" sz="2400" b="1" cap="all" dirty="0" smtClean="0">
                <a:solidFill>
                  <a:srgbClr val="314865"/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3.</a:t>
            </a:r>
            <a:r>
              <a:rPr lang="zh-CN" altLang="en-US" sz="2400" b="1" cap="all" dirty="0" smtClean="0">
                <a:solidFill>
                  <a:srgbClr val="314865"/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能力需求</a:t>
            </a:r>
            <a:endParaRPr lang="en-US" altLang="zh-CN" sz="2400" b="1" cap="all" dirty="0">
              <a:solidFill>
                <a:srgbClr val="314865"/>
              </a:solidFill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4552078" y="5013219"/>
            <a:ext cx="556576" cy="556576"/>
            <a:chOff x="5747657" y="2305619"/>
            <a:chExt cx="556576" cy="556576"/>
          </a:xfrm>
        </p:grpSpPr>
        <p:sp>
          <p:nvSpPr>
            <p:cNvPr id="30" name="椭圆 26"/>
            <p:cNvSpPr/>
            <p:nvPr/>
          </p:nvSpPr>
          <p:spPr bwMode="auto">
            <a:xfrm>
              <a:off x="5747657" y="2305619"/>
              <a:ext cx="556576" cy="556576"/>
            </a:xfrm>
            <a:prstGeom prst="ellipse">
              <a:avLst/>
            </a:prstGeom>
            <a:solidFill>
              <a:srgbClr val="314865"/>
            </a:solidFill>
            <a:ln w="57150" cap="flat" cmpd="sng" algn="ctr">
              <a:solidFill>
                <a:schemeClr val="bg1"/>
              </a:solidFill>
              <a:prstDash val="solid"/>
            </a:ln>
            <a:effectLst>
              <a:outerShdw blurRad="381000" dist="1270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ker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31" name="燕尾形 30"/>
            <p:cNvSpPr/>
            <p:nvPr/>
          </p:nvSpPr>
          <p:spPr>
            <a:xfrm>
              <a:off x="5932500" y="2446897"/>
              <a:ext cx="186890" cy="274020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</p:grpSp>
      <p:cxnSp>
        <p:nvCxnSpPr>
          <p:cNvPr id="32" name="直接连接符 31"/>
          <p:cNvCxnSpPr/>
          <p:nvPr/>
        </p:nvCxnSpPr>
        <p:spPr>
          <a:xfrm>
            <a:off x="5789501" y="3131001"/>
            <a:ext cx="0" cy="718827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55"/>
          <p:cNvSpPr txBox="1"/>
          <p:nvPr/>
        </p:nvSpPr>
        <p:spPr>
          <a:xfrm>
            <a:off x="5916557" y="2866649"/>
            <a:ext cx="3033695" cy="4603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r>
              <a:rPr lang="en-US" altLang="zh-CN" sz="2400" b="1" cap="all" dirty="0" smtClean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2.</a:t>
            </a:r>
            <a:r>
              <a:rPr lang="zh-CN" altLang="en-US" sz="2400" b="1" cap="all" dirty="0" smtClean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功能需求</a:t>
            </a:r>
          </a:p>
        </p:txBody>
      </p:sp>
      <p:grpSp>
        <p:nvGrpSpPr>
          <p:cNvPr id="35" name="组合 34"/>
          <p:cNvGrpSpPr/>
          <p:nvPr/>
        </p:nvGrpSpPr>
        <p:grpSpPr>
          <a:xfrm>
            <a:off x="4993830" y="3212125"/>
            <a:ext cx="556576" cy="556576"/>
            <a:chOff x="5747657" y="2305619"/>
            <a:chExt cx="556576" cy="556576"/>
          </a:xfrm>
        </p:grpSpPr>
        <p:sp>
          <p:nvSpPr>
            <p:cNvPr id="36" name="椭圆 26"/>
            <p:cNvSpPr/>
            <p:nvPr/>
          </p:nvSpPr>
          <p:spPr bwMode="auto">
            <a:xfrm>
              <a:off x="5747657" y="2305619"/>
              <a:ext cx="556576" cy="556576"/>
            </a:xfrm>
            <a:prstGeom prst="ellipse">
              <a:avLst/>
            </a:prstGeom>
            <a:solidFill>
              <a:srgbClr val="314865"/>
            </a:solidFill>
            <a:ln w="57150" cap="flat" cmpd="sng" algn="ctr">
              <a:solidFill>
                <a:schemeClr val="bg1"/>
              </a:solidFill>
              <a:prstDash val="solid"/>
            </a:ln>
            <a:effectLst>
              <a:outerShdw blurRad="381000" dist="1270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37" name="燕尾形 36"/>
            <p:cNvSpPr/>
            <p:nvPr/>
          </p:nvSpPr>
          <p:spPr>
            <a:xfrm>
              <a:off x="5932500" y="2446897"/>
              <a:ext cx="186890" cy="274020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769877" y="1603465"/>
            <a:ext cx="2211794" cy="3623981"/>
            <a:chOff x="8631023" y="1684586"/>
            <a:chExt cx="2419633" cy="3964519"/>
          </a:xfrm>
          <a:solidFill>
            <a:srgbClr val="314865"/>
          </a:solidFill>
        </p:grpSpPr>
        <p:sp>
          <p:nvSpPr>
            <p:cNvPr id="40" name="Freeform 23"/>
            <p:cNvSpPr/>
            <p:nvPr/>
          </p:nvSpPr>
          <p:spPr bwMode="auto">
            <a:xfrm>
              <a:off x="9714110" y="1846062"/>
              <a:ext cx="0" cy="0"/>
            </a:xfrm>
            <a:custGeom>
              <a:avLst/>
              <a:gdLst>
                <a:gd name="T0" fmla="*/ 0 w 3"/>
                <a:gd name="T1" fmla="*/ 0 w 3"/>
                <a:gd name="T2" fmla="*/ 3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cubicBezTo>
                    <a:pt x="1" y="0"/>
                    <a:pt x="2" y="0"/>
                    <a:pt x="3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25400">
              <a:noFill/>
            </a:ln>
            <a:effectLst>
              <a:outerShdw blurRad="381000" dist="254000" dir="2700000" algn="tl" rotWithShape="0">
                <a:prstClr val="black">
                  <a:alpha val="6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41" name="Freeform 21"/>
            <p:cNvSpPr>
              <a:spLocks noEditPoints="1"/>
            </p:cNvSpPr>
            <p:nvPr/>
          </p:nvSpPr>
          <p:spPr bwMode="auto">
            <a:xfrm>
              <a:off x="8631023" y="1684586"/>
              <a:ext cx="2419633" cy="3114007"/>
            </a:xfrm>
            <a:custGeom>
              <a:avLst/>
              <a:gdLst>
                <a:gd name="T0" fmla="*/ 15500 w 17509"/>
                <a:gd name="T1" fmla="*/ 12945 h 22569"/>
                <a:gd name="T2" fmla="*/ 13648 w 17509"/>
                <a:gd name="T3" fmla="*/ 15646 h 22569"/>
                <a:gd name="T4" fmla="*/ 12686 w 17509"/>
                <a:gd name="T5" fmla="*/ 16707 h 22569"/>
                <a:gd name="T6" fmla="*/ 12045 w 17509"/>
                <a:gd name="T7" fmla="*/ 18000 h 22569"/>
                <a:gd name="T8" fmla="*/ 11850 w 17509"/>
                <a:gd name="T9" fmla="*/ 20372 h 22569"/>
                <a:gd name="T10" fmla="*/ 11851 w 17509"/>
                <a:gd name="T11" fmla="*/ 20445 h 22569"/>
                <a:gd name="T12" fmla="*/ 11209 w 17509"/>
                <a:gd name="T13" fmla="*/ 21086 h 22569"/>
                <a:gd name="T14" fmla="*/ 6299 w 17509"/>
                <a:gd name="T15" fmla="*/ 21086 h 22569"/>
                <a:gd name="T16" fmla="*/ 5844 w 17509"/>
                <a:gd name="T17" fmla="*/ 20897 h 22569"/>
                <a:gd name="T18" fmla="*/ 5657 w 17509"/>
                <a:gd name="T19" fmla="*/ 20445 h 22569"/>
                <a:gd name="T20" fmla="*/ 5657 w 17509"/>
                <a:gd name="T21" fmla="*/ 20369 h 22569"/>
                <a:gd name="T22" fmla="*/ 5462 w 17509"/>
                <a:gd name="T23" fmla="*/ 18000 h 22569"/>
                <a:gd name="T24" fmla="*/ 5094 w 17509"/>
                <a:gd name="T25" fmla="*/ 17092 h 22569"/>
                <a:gd name="T26" fmla="*/ 4029 w 17509"/>
                <a:gd name="T27" fmla="*/ 15822 h 22569"/>
                <a:gd name="T28" fmla="*/ 2329 w 17509"/>
                <a:gd name="T29" fmla="*/ 13637 h 22569"/>
                <a:gd name="T30" fmla="*/ 1484 w 17509"/>
                <a:gd name="T31" fmla="*/ 9931 h 22569"/>
                <a:gd name="T32" fmla="*/ 2954 w 17509"/>
                <a:gd name="T33" fmla="*/ 5541 h 22569"/>
                <a:gd name="T34" fmla="*/ 6683 w 17509"/>
                <a:gd name="T35" fmla="*/ 2948 h 22569"/>
                <a:gd name="T36" fmla="*/ 6868 w 17509"/>
                <a:gd name="T37" fmla="*/ 2892 h 22569"/>
                <a:gd name="T38" fmla="*/ 7985 w 17509"/>
                <a:gd name="T39" fmla="*/ 2684 h 22569"/>
                <a:gd name="T40" fmla="*/ 7987 w 17509"/>
                <a:gd name="T41" fmla="*/ 2684 h 22569"/>
                <a:gd name="T42" fmla="*/ 8059 w 17509"/>
                <a:gd name="T43" fmla="*/ 2676 h 22569"/>
                <a:gd name="T44" fmla="*/ 8716 w 17509"/>
                <a:gd name="T45" fmla="*/ 2639 h 22569"/>
                <a:gd name="T46" fmla="*/ 8755 w 17509"/>
                <a:gd name="T47" fmla="*/ 2643 h 22569"/>
                <a:gd name="T48" fmla="*/ 8793 w 17509"/>
                <a:gd name="T49" fmla="*/ 2641 h 22569"/>
                <a:gd name="T50" fmla="*/ 9450 w 17509"/>
                <a:gd name="T51" fmla="*/ 2676 h 22569"/>
                <a:gd name="T52" fmla="*/ 9448 w 17509"/>
                <a:gd name="T53" fmla="*/ 2676 h 22569"/>
                <a:gd name="T54" fmla="*/ 9520 w 17509"/>
                <a:gd name="T55" fmla="*/ 2684 h 22569"/>
                <a:gd name="T56" fmla="*/ 9522 w 17509"/>
                <a:gd name="T57" fmla="*/ 2684 h 22569"/>
                <a:gd name="T58" fmla="*/ 10638 w 17509"/>
                <a:gd name="T59" fmla="*/ 2892 h 22569"/>
                <a:gd name="T60" fmla="*/ 10825 w 17509"/>
                <a:gd name="T61" fmla="*/ 2948 h 22569"/>
                <a:gd name="T62" fmla="*/ 14553 w 17509"/>
                <a:gd name="T63" fmla="*/ 5541 h 22569"/>
                <a:gd name="T64" fmla="*/ 16023 w 17509"/>
                <a:gd name="T65" fmla="*/ 9931 h 22569"/>
                <a:gd name="T66" fmla="*/ 15500 w 17509"/>
                <a:gd name="T67" fmla="*/ 12945 h 22569"/>
                <a:gd name="T68" fmla="*/ 17507 w 17509"/>
                <a:gd name="T69" fmla="*/ 9931 h 22569"/>
                <a:gd name="T70" fmla="*/ 15734 w 17509"/>
                <a:gd name="T71" fmla="*/ 4645 h 22569"/>
                <a:gd name="T72" fmla="*/ 1773 w 17509"/>
                <a:gd name="T73" fmla="*/ 4645 h 22569"/>
                <a:gd name="T74" fmla="*/ 0 w 17509"/>
                <a:gd name="T75" fmla="*/ 9931 h 22569"/>
                <a:gd name="T76" fmla="*/ 628 w 17509"/>
                <a:gd name="T77" fmla="*/ 13491 h 22569"/>
                <a:gd name="T78" fmla="*/ 2782 w 17509"/>
                <a:gd name="T79" fmla="*/ 16665 h 22569"/>
                <a:gd name="T80" fmla="*/ 3655 w 17509"/>
                <a:gd name="T81" fmla="*/ 17623 h 22569"/>
                <a:gd name="T82" fmla="*/ 4005 w 17509"/>
                <a:gd name="T83" fmla="*/ 18273 h 22569"/>
                <a:gd name="T84" fmla="*/ 4174 w 17509"/>
                <a:gd name="T85" fmla="*/ 20369 h 22569"/>
                <a:gd name="T86" fmla="*/ 4174 w 17509"/>
                <a:gd name="T87" fmla="*/ 20420 h 22569"/>
                <a:gd name="T88" fmla="*/ 4174 w 17509"/>
                <a:gd name="T89" fmla="*/ 20435 h 22569"/>
                <a:gd name="T90" fmla="*/ 4174 w 17509"/>
                <a:gd name="T91" fmla="*/ 20440 h 22569"/>
                <a:gd name="T92" fmla="*/ 4174 w 17509"/>
                <a:gd name="T93" fmla="*/ 20445 h 22569"/>
                <a:gd name="T94" fmla="*/ 6299 w 17509"/>
                <a:gd name="T95" fmla="*/ 22569 h 22569"/>
                <a:gd name="T96" fmla="*/ 11209 w 17509"/>
                <a:gd name="T97" fmla="*/ 22569 h 22569"/>
                <a:gd name="T98" fmla="*/ 13333 w 17509"/>
                <a:gd name="T99" fmla="*/ 20445 h 22569"/>
                <a:gd name="T100" fmla="*/ 13333 w 17509"/>
                <a:gd name="T101" fmla="*/ 20440 h 22569"/>
                <a:gd name="T102" fmla="*/ 13333 w 17509"/>
                <a:gd name="T103" fmla="*/ 20434 h 22569"/>
                <a:gd name="T104" fmla="*/ 13333 w 17509"/>
                <a:gd name="T105" fmla="*/ 20420 h 22569"/>
                <a:gd name="T106" fmla="*/ 13333 w 17509"/>
                <a:gd name="T107" fmla="*/ 20372 h 22569"/>
                <a:gd name="T108" fmla="*/ 13503 w 17509"/>
                <a:gd name="T109" fmla="*/ 18274 h 22569"/>
                <a:gd name="T110" fmla="*/ 13673 w 17509"/>
                <a:gd name="T111" fmla="*/ 17875 h 22569"/>
                <a:gd name="T112" fmla="*/ 14553 w 17509"/>
                <a:gd name="T113" fmla="*/ 16847 h 22569"/>
                <a:gd name="T114" fmla="*/ 16486 w 17509"/>
                <a:gd name="T115" fmla="*/ 14338 h 22569"/>
                <a:gd name="T116" fmla="*/ 17507 w 17509"/>
                <a:gd name="T117" fmla="*/ 9931 h 225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7509" h="22569">
                  <a:moveTo>
                    <a:pt x="15500" y="12945"/>
                  </a:moveTo>
                  <a:cubicBezTo>
                    <a:pt x="15031" y="14128"/>
                    <a:pt x="14327" y="14928"/>
                    <a:pt x="13648" y="15646"/>
                  </a:cubicBezTo>
                  <a:cubicBezTo>
                    <a:pt x="13309" y="16005"/>
                    <a:pt x="12976" y="16339"/>
                    <a:pt x="12686" y="16707"/>
                  </a:cubicBezTo>
                  <a:cubicBezTo>
                    <a:pt x="12399" y="17072"/>
                    <a:pt x="12143" y="17489"/>
                    <a:pt x="12045" y="18000"/>
                  </a:cubicBezTo>
                  <a:cubicBezTo>
                    <a:pt x="11859" y="18996"/>
                    <a:pt x="11852" y="20066"/>
                    <a:pt x="11850" y="20372"/>
                  </a:cubicBezTo>
                  <a:cubicBezTo>
                    <a:pt x="11850" y="20413"/>
                    <a:pt x="11851" y="20435"/>
                    <a:pt x="11851" y="20445"/>
                  </a:cubicBezTo>
                  <a:cubicBezTo>
                    <a:pt x="11849" y="20799"/>
                    <a:pt x="11564" y="21085"/>
                    <a:pt x="11209" y="21086"/>
                  </a:cubicBezTo>
                  <a:lnTo>
                    <a:pt x="6299" y="21086"/>
                  </a:lnTo>
                  <a:cubicBezTo>
                    <a:pt x="6119" y="21086"/>
                    <a:pt x="5962" y="21015"/>
                    <a:pt x="5844" y="20897"/>
                  </a:cubicBezTo>
                  <a:cubicBezTo>
                    <a:pt x="5727" y="20779"/>
                    <a:pt x="5657" y="20625"/>
                    <a:pt x="5657" y="20445"/>
                  </a:cubicBezTo>
                  <a:cubicBezTo>
                    <a:pt x="5657" y="20435"/>
                    <a:pt x="5657" y="20412"/>
                    <a:pt x="5657" y="20369"/>
                  </a:cubicBezTo>
                  <a:cubicBezTo>
                    <a:pt x="5656" y="20061"/>
                    <a:pt x="5647" y="18994"/>
                    <a:pt x="5462" y="18000"/>
                  </a:cubicBezTo>
                  <a:cubicBezTo>
                    <a:pt x="5398" y="17661"/>
                    <a:pt x="5261" y="17359"/>
                    <a:pt x="5094" y="17092"/>
                  </a:cubicBezTo>
                  <a:cubicBezTo>
                    <a:pt x="4798" y="16622"/>
                    <a:pt x="4420" y="16237"/>
                    <a:pt x="4029" y="15822"/>
                  </a:cubicBezTo>
                  <a:cubicBezTo>
                    <a:pt x="3439" y="15207"/>
                    <a:pt x="2815" y="14544"/>
                    <a:pt x="2329" y="13637"/>
                  </a:cubicBezTo>
                  <a:cubicBezTo>
                    <a:pt x="1845" y="12731"/>
                    <a:pt x="1485" y="11579"/>
                    <a:pt x="1484" y="9931"/>
                  </a:cubicBezTo>
                  <a:cubicBezTo>
                    <a:pt x="1484" y="8279"/>
                    <a:pt x="2030" y="6763"/>
                    <a:pt x="2954" y="5541"/>
                  </a:cubicBezTo>
                  <a:cubicBezTo>
                    <a:pt x="3879" y="4319"/>
                    <a:pt x="5180" y="3397"/>
                    <a:pt x="6683" y="2948"/>
                  </a:cubicBezTo>
                  <a:lnTo>
                    <a:pt x="6868" y="2892"/>
                  </a:lnTo>
                  <a:cubicBezTo>
                    <a:pt x="7230" y="2798"/>
                    <a:pt x="7602" y="2724"/>
                    <a:pt x="7985" y="2684"/>
                  </a:cubicBezTo>
                  <a:lnTo>
                    <a:pt x="7987" y="2684"/>
                  </a:lnTo>
                  <a:lnTo>
                    <a:pt x="8059" y="2676"/>
                  </a:lnTo>
                  <a:cubicBezTo>
                    <a:pt x="8283" y="2654"/>
                    <a:pt x="8501" y="2641"/>
                    <a:pt x="8716" y="2639"/>
                  </a:cubicBezTo>
                  <a:lnTo>
                    <a:pt x="8755" y="2643"/>
                  </a:lnTo>
                  <a:lnTo>
                    <a:pt x="8793" y="2641"/>
                  </a:lnTo>
                  <a:cubicBezTo>
                    <a:pt x="9007" y="2641"/>
                    <a:pt x="9226" y="2654"/>
                    <a:pt x="9450" y="2676"/>
                  </a:cubicBezTo>
                  <a:lnTo>
                    <a:pt x="9448" y="2676"/>
                  </a:lnTo>
                  <a:lnTo>
                    <a:pt x="9520" y="2684"/>
                  </a:lnTo>
                  <a:lnTo>
                    <a:pt x="9522" y="2684"/>
                  </a:lnTo>
                  <a:cubicBezTo>
                    <a:pt x="9905" y="2724"/>
                    <a:pt x="10277" y="2797"/>
                    <a:pt x="10638" y="2892"/>
                  </a:cubicBezTo>
                  <a:lnTo>
                    <a:pt x="10825" y="2948"/>
                  </a:lnTo>
                  <a:cubicBezTo>
                    <a:pt x="12327" y="3397"/>
                    <a:pt x="13628" y="4319"/>
                    <a:pt x="14553" y="5541"/>
                  </a:cubicBezTo>
                  <a:cubicBezTo>
                    <a:pt x="15476" y="6763"/>
                    <a:pt x="16023" y="8279"/>
                    <a:pt x="16023" y="9931"/>
                  </a:cubicBezTo>
                  <a:cubicBezTo>
                    <a:pt x="16023" y="11186"/>
                    <a:pt x="15812" y="12155"/>
                    <a:pt x="15500" y="12945"/>
                  </a:cubicBezTo>
                  <a:close/>
                  <a:moveTo>
                    <a:pt x="17507" y="9931"/>
                  </a:moveTo>
                  <a:cubicBezTo>
                    <a:pt x="17507" y="7948"/>
                    <a:pt x="16847" y="6114"/>
                    <a:pt x="15734" y="4645"/>
                  </a:cubicBezTo>
                  <a:cubicBezTo>
                    <a:pt x="12226" y="8"/>
                    <a:pt x="5290" y="0"/>
                    <a:pt x="1773" y="4645"/>
                  </a:cubicBezTo>
                  <a:cubicBezTo>
                    <a:pt x="661" y="6114"/>
                    <a:pt x="0" y="7948"/>
                    <a:pt x="0" y="9931"/>
                  </a:cubicBezTo>
                  <a:cubicBezTo>
                    <a:pt x="0" y="11354"/>
                    <a:pt x="245" y="12523"/>
                    <a:pt x="628" y="13491"/>
                  </a:cubicBezTo>
                  <a:cubicBezTo>
                    <a:pt x="1202" y="14942"/>
                    <a:pt x="2079" y="15922"/>
                    <a:pt x="2782" y="16665"/>
                  </a:cubicBezTo>
                  <a:cubicBezTo>
                    <a:pt x="3135" y="17036"/>
                    <a:pt x="3445" y="17353"/>
                    <a:pt x="3655" y="17623"/>
                  </a:cubicBezTo>
                  <a:cubicBezTo>
                    <a:pt x="3870" y="17895"/>
                    <a:pt x="3975" y="18106"/>
                    <a:pt x="4005" y="18273"/>
                  </a:cubicBezTo>
                  <a:cubicBezTo>
                    <a:pt x="4158" y="19085"/>
                    <a:pt x="4174" y="20109"/>
                    <a:pt x="4174" y="20369"/>
                  </a:cubicBezTo>
                  <a:lnTo>
                    <a:pt x="4174" y="20420"/>
                  </a:lnTo>
                  <a:lnTo>
                    <a:pt x="4174" y="20435"/>
                  </a:lnTo>
                  <a:lnTo>
                    <a:pt x="4174" y="20440"/>
                  </a:lnTo>
                  <a:lnTo>
                    <a:pt x="4174" y="20445"/>
                  </a:lnTo>
                  <a:cubicBezTo>
                    <a:pt x="4174" y="21620"/>
                    <a:pt x="5125" y="22568"/>
                    <a:pt x="6299" y="22569"/>
                  </a:cubicBezTo>
                  <a:lnTo>
                    <a:pt x="11209" y="22569"/>
                  </a:lnTo>
                  <a:cubicBezTo>
                    <a:pt x="12383" y="22568"/>
                    <a:pt x="13333" y="21618"/>
                    <a:pt x="13333" y="20445"/>
                  </a:cubicBezTo>
                  <a:lnTo>
                    <a:pt x="13333" y="20440"/>
                  </a:lnTo>
                  <a:lnTo>
                    <a:pt x="13333" y="20434"/>
                  </a:lnTo>
                  <a:lnTo>
                    <a:pt x="13333" y="20420"/>
                  </a:lnTo>
                  <a:lnTo>
                    <a:pt x="13333" y="20372"/>
                  </a:lnTo>
                  <a:cubicBezTo>
                    <a:pt x="13333" y="20115"/>
                    <a:pt x="13349" y="19088"/>
                    <a:pt x="13503" y="18274"/>
                  </a:cubicBezTo>
                  <a:cubicBezTo>
                    <a:pt x="13524" y="18161"/>
                    <a:pt x="13574" y="18033"/>
                    <a:pt x="13673" y="17875"/>
                  </a:cubicBezTo>
                  <a:cubicBezTo>
                    <a:pt x="13840" y="17600"/>
                    <a:pt x="14158" y="17258"/>
                    <a:pt x="14553" y="16847"/>
                  </a:cubicBezTo>
                  <a:cubicBezTo>
                    <a:pt x="15141" y="16228"/>
                    <a:pt x="15891" y="15448"/>
                    <a:pt x="16486" y="14338"/>
                  </a:cubicBezTo>
                  <a:cubicBezTo>
                    <a:pt x="17082" y="13230"/>
                    <a:pt x="17509" y="11799"/>
                    <a:pt x="17507" y="9931"/>
                  </a:cubicBezTo>
                  <a:close/>
                </a:path>
              </a:pathLst>
            </a:custGeom>
            <a:grpFill/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42" name="Freeform 24"/>
            <p:cNvSpPr/>
            <p:nvPr/>
          </p:nvSpPr>
          <p:spPr bwMode="auto">
            <a:xfrm>
              <a:off x="9378674" y="4873541"/>
              <a:ext cx="925122" cy="252112"/>
            </a:xfrm>
            <a:custGeom>
              <a:avLst/>
              <a:gdLst>
                <a:gd name="T0" fmla="*/ 5785 w 6697"/>
                <a:gd name="T1" fmla="*/ 0 h 1826"/>
                <a:gd name="T2" fmla="*/ 914 w 6697"/>
                <a:gd name="T3" fmla="*/ 0 h 1826"/>
                <a:gd name="T4" fmla="*/ 0 w 6697"/>
                <a:gd name="T5" fmla="*/ 914 h 1826"/>
                <a:gd name="T6" fmla="*/ 914 w 6697"/>
                <a:gd name="T7" fmla="*/ 1826 h 1826"/>
                <a:gd name="T8" fmla="*/ 5785 w 6697"/>
                <a:gd name="T9" fmla="*/ 1826 h 1826"/>
                <a:gd name="T10" fmla="*/ 6697 w 6697"/>
                <a:gd name="T11" fmla="*/ 914 h 1826"/>
                <a:gd name="T12" fmla="*/ 5785 w 6697"/>
                <a:gd name="T13" fmla="*/ 0 h 18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697" h="1826">
                  <a:moveTo>
                    <a:pt x="5785" y="0"/>
                  </a:moveTo>
                  <a:lnTo>
                    <a:pt x="914" y="0"/>
                  </a:lnTo>
                  <a:cubicBezTo>
                    <a:pt x="410" y="0"/>
                    <a:pt x="0" y="407"/>
                    <a:pt x="0" y="914"/>
                  </a:cubicBezTo>
                  <a:cubicBezTo>
                    <a:pt x="0" y="1416"/>
                    <a:pt x="410" y="1826"/>
                    <a:pt x="914" y="1826"/>
                  </a:cubicBezTo>
                  <a:lnTo>
                    <a:pt x="5785" y="1826"/>
                  </a:lnTo>
                  <a:cubicBezTo>
                    <a:pt x="6288" y="1826"/>
                    <a:pt x="6697" y="1416"/>
                    <a:pt x="6697" y="914"/>
                  </a:cubicBezTo>
                  <a:cubicBezTo>
                    <a:pt x="6697" y="407"/>
                    <a:pt x="6288" y="0"/>
                    <a:pt x="5785" y="0"/>
                  </a:cubicBezTo>
                  <a:close/>
                </a:path>
              </a:pathLst>
            </a:custGeom>
            <a:grpFill/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43" name="Freeform 25"/>
            <p:cNvSpPr/>
            <p:nvPr/>
          </p:nvSpPr>
          <p:spPr bwMode="auto">
            <a:xfrm>
              <a:off x="9378674" y="5191885"/>
              <a:ext cx="925122" cy="252112"/>
            </a:xfrm>
            <a:custGeom>
              <a:avLst/>
              <a:gdLst>
                <a:gd name="T0" fmla="*/ 5785 w 6697"/>
                <a:gd name="T1" fmla="*/ 0 h 1825"/>
                <a:gd name="T2" fmla="*/ 914 w 6697"/>
                <a:gd name="T3" fmla="*/ 0 h 1825"/>
                <a:gd name="T4" fmla="*/ 0 w 6697"/>
                <a:gd name="T5" fmla="*/ 911 h 1825"/>
                <a:gd name="T6" fmla="*/ 914 w 6697"/>
                <a:gd name="T7" fmla="*/ 1825 h 1825"/>
                <a:gd name="T8" fmla="*/ 5785 w 6697"/>
                <a:gd name="T9" fmla="*/ 1825 h 1825"/>
                <a:gd name="T10" fmla="*/ 6697 w 6697"/>
                <a:gd name="T11" fmla="*/ 911 h 1825"/>
                <a:gd name="T12" fmla="*/ 5785 w 6697"/>
                <a:gd name="T13" fmla="*/ 0 h 18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697" h="1825">
                  <a:moveTo>
                    <a:pt x="5785" y="0"/>
                  </a:moveTo>
                  <a:lnTo>
                    <a:pt x="914" y="0"/>
                  </a:lnTo>
                  <a:cubicBezTo>
                    <a:pt x="410" y="0"/>
                    <a:pt x="0" y="407"/>
                    <a:pt x="0" y="911"/>
                  </a:cubicBezTo>
                  <a:cubicBezTo>
                    <a:pt x="0" y="1416"/>
                    <a:pt x="410" y="1825"/>
                    <a:pt x="914" y="1825"/>
                  </a:cubicBezTo>
                  <a:lnTo>
                    <a:pt x="5785" y="1825"/>
                  </a:lnTo>
                  <a:cubicBezTo>
                    <a:pt x="6288" y="1825"/>
                    <a:pt x="6697" y="1416"/>
                    <a:pt x="6697" y="911"/>
                  </a:cubicBezTo>
                  <a:cubicBezTo>
                    <a:pt x="6697" y="407"/>
                    <a:pt x="6288" y="0"/>
                    <a:pt x="5785" y="0"/>
                  </a:cubicBezTo>
                  <a:close/>
                </a:path>
              </a:pathLst>
            </a:custGeom>
            <a:grpFill/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44" name="Freeform 26"/>
            <p:cNvSpPr/>
            <p:nvPr/>
          </p:nvSpPr>
          <p:spPr bwMode="auto">
            <a:xfrm>
              <a:off x="9552802" y="5512366"/>
              <a:ext cx="576866" cy="136739"/>
            </a:xfrm>
            <a:custGeom>
              <a:avLst/>
              <a:gdLst>
                <a:gd name="T0" fmla="*/ 2515 w 4174"/>
                <a:gd name="T1" fmla="*/ 0 h 996"/>
                <a:gd name="T2" fmla="*/ 1661 w 4174"/>
                <a:gd name="T3" fmla="*/ 0 h 996"/>
                <a:gd name="T4" fmla="*/ 6 w 4174"/>
                <a:gd name="T5" fmla="*/ 0 h 996"/>
                <a:gd name="T6" fmla="*/ 0 w 4174"/>
                <a:gd name="T7" fmla="*/ 83 h 996"/>
                <a:gd name="T8" fmla="*/ 1493 w 4174"/>
                <a:gd name="T9" fmla="*/ 996 h 996"/>
                <a:gd name="T10" fmla="*/ 1624 w 4174"/>
                <a:gd name="T11" fmla="*/ 996 h 996"/>
                <a:gd name="T12" fmla="*/ 2552 w 4174"/>
                <a:gd name="T13" fmla="*/ 996 h 996"/>
                <a:gd name="T14" fmla="*/ 2683 w 4174"/>
                <a:gd name="T15" fmla="*/ 996 h 996"/>
                <a:gd name="T16" fmla="*/ 4174 w 4174"/>
                <a:gd name="T17" fmla="*/ 83 h 996"/>
                <a:gd name="T18" fmla="*/ 4170 w 4174"/>
                <a:gd name="T19" fmla="*/ 0 h 996"/>
                <a:gd name="T20" fmla="*/ 2515 w 4174"/>
                <a:gd name="T21" fmla="*/ 0 h 9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174" h="996">
                  <a:moveTo>
                    <a:pt x="2515" y="0"/>
                  </a:moveTo>
                  <a:lnTo>
                    <a:pt x="1661" y="0"/>
                  </a:lnTo>
                  <a:lnTo>
                    <a:pt x="6" y="0"/>
                  </a:lnTo>
                  <a:cubicBezTo>
                    <a:pt x="5" y="28"/>
                    <a:pt x="0" y="54"/>
                    <a:pt x="0" y="83"/>
                  </a:cubicBezTo>
                  <a:cubicBezTo>
                    <a:pt x="0" y="587"/>
                    <a:pt x="775" y="996"/>
                    <a:pt x="1493" y="996"/>
                  </a:cubicBezTo>
                  <a:lnTo>
                    <a:pt x="1624" y="996"/>
                  </a:lnTo>
                  <a:lnTo>
                    <a:pt x="2552" y="996"/>
                  </a:lnTo>
                  <a:lnTo>
                    <a:pt x="2683" y="996"/>
                  </a:lnTo>
                  <a:cubicBezTo>
                    <a:pt x="3400" y="996"/>
                    <a:pt x="4174" y="587"/>
                    <a:pt x="4174" y="83"/>
                  </a:cubicBezTo>
                  <a:cubicBezTo>
                    <a:pt x="4174" y="54"/>
                    <a:pt x="4170" y="28"/>
                    <a:pt x="4170" y="0"/>
                  </a:cubicBezTo>
                  <a:lnTo>
                    <a:pt x="2515" y="0"/>
                  </a:lnTo>
                  <a:close/>
                </a:path>
              </a:pathLst>
            </a:custGeom>
            <a:grpFill/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</p:grpSp>
      <p:sp>
        <p:nvSpPr>
          <p:cNvPr id="45" name="矩形 3"/>
          <p:cNvSpPr>
            <a:spLocks noChangeArrowheads="1"/>
          </p:cNvSpPr>
          <p:nvPr/>
        </p:nvSpPr>
        <p:spPr bwMode="auto">
          <a:xfrm>
            <a:off x="1272653" y="2242428"/>
            <a:ext cx="116345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2800" b="1" dirty="0" smtClean="0">
                <a:solidFill>
                  <a:srgbClr val="314865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需求分析</a:t>
            </a:r>
            <a:endParaRPr lang="zh-CN" altLang="en-US" sz="2800" b="1" dirty="0">
              <a:solidFill>
                <a:srgbClr val="314865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grpSp>
        <p:nvGrpSpPr>
          <p:cNvPr id="58" name="组合 57"/>
          <p:cNvGrpSpPr/>
          <p:nvPr/>
        </p:nvGrpSpPr>
        <p:grpSpPr>
          <a:xfrm>
            <a:off x="164616" y="178180"/>
            <a:ext cx="2804616" cy="368580"/>
            <a:chOff x="164616" y="178180"/>
            <a:chExt cx="2804616" cy="368580"/>
          </a:xfrm>
        </p:grpSpPr>
        <p:cxnSp>
          <p:nvCxnSpPr>
            <p:cNvPr id="59" name="直接连接符 58"/>
            <p:cNvCxnSpPr/>
            <p:nvPr/>
          </p:nvCxnSpPr>
          <p:spPr>
            <a:xfrm flipV="1">
              <a:off x="164616" y="535956"/>
              <a:ext cx="2804616" cy="10804"/>
            </a:xfrm>
            <a:prstGeom prst="line">
              <a:avLst/>
            </a:prstGeom>
            <a:ln>
              <a:solidFill>
                <a:srgbClr val="31486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文本框 59"/>
            <p:cNvSpPr txBox="1"/>
            <p:nvPr/>
          </p:nvSpPr>
          <p:spPr>
            <a:xfrm>
              <a:off x="534486" y="178180"/>
              <a:ext cx="24347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1600" b="1" dirty="0" smtClean="0">
                  <a:solidFill>
                    <a:srgbClr val="314865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Arial" panose="020B0604020202020204"/>
                  <a:ea typeface="微软雅黑" panose="020B0503020204020204" charset="-122"/>
                  <a:sym typeface="Arial" panose="020B0604020202020204"/>
                </a:rPr>
                <a:t>需求分析</a:t>
              </a:r>
              <a:endParaRPr lang="zh-CN" altLang="en-US" sz="1600" b="1" dirty="0">
                <a:solidFill>
                  <a:srgbClr val="314865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>
              <a:off x="164616" y="178180"/>
              <a:ext cx="47829" cy="284416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>
              <a:off x="275779" y="252586"/>
              <a:ext cx="47828" cy="210010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63" name="矩形 62"/>
            <p:cNvSpPr/>
            <p:nvPr/>
          </p:nvSpPr>
          <p:spPr>
            <a:xfrm flipH="1">
              <a:off x="377808" y="320388"/>
              <a:ext cx="47827" cy="142208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7416577" y="1258918"/>
            <a:ext cx="556576" cy="556576"/>
            <a:chOff x="5747657" y="2305619"/>
            <a:chExt cx="556576" cy="556576"/>
          </a:xfrm>
        </p:grpSpPr>
        <p:sp>
          <p:nvSpPr>
            <p:cNvPr id="46" name="椭圆 26"/>
            <p:cNvSpPr/>
            <p:nvPr/>
          </p:nvSpPr>
          <p:spPr bwMode="auto">
            <a:xfrm>
              <a:off x="5747657" y="2305619"/>
              <a:ext cx="556576" cy="556576"/>
            </a:xfrm>
            <a:prstGeom prst="ellipse">
              <a:avLst/>
            </a:prstGeom>
            <a:solidFill>
              <a:srgbClr val="314865"/>
            </a:solidFill>
            <a:ln w="57150" cap="flat" cmpd="sng" algn="ctr">
              <a:solidFill>
                <a:schemeClr val="bg1"/>
              </a:solidFill>
              <a:prstDash val="solid"/>
            </a:ln>
            <a:effectLst>
              <a:outerShdw blurRad="381000" dist="1270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ker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47" name="燕尾形 46"/>
            <p:cNvSpPr/>
            <p:nvPr/>
          </p:nvSpPr>
          <p:spPr>
            <a:xfrm>
              <a:off x="5932500" y="2446897"/>
              <a:ext cx="186890" cy="274020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8368299" y="2789138"/>
            <a:ext cx="556576" cy="556576"/>
            <a:chOff x="5747657" y="2305619"/>
            <a:chExt cx="556576" cy="556576"/>
          </a:xfrm>
        </p:grpSpPr>
        <p:sp>
          <p:nvSpPr>
            <p:cNvPr id="49" name="椭圆 26"/>
            <p:cNvSpPr/>
            <p:nvPr/>
          </p:nvSpPr>
          <p:spPr bwMode="auto">
            <a:xfrm>
              <a:off x="5747657" y="2305619"/>
              <a:ext cx="556576" cy="556576"/>
            </a:xfrm>
            <a:prstGeom prst="ellipse">
              <a:avLst/>
            </a:prstGeom>
            <a:solidFill>
              <a:srgbClr val="314865"/>
            </a:solidFill>
            <a:ln w="57150" cap="flat" cmpd="sng" algn="ctr">
              <a:solidFill>
                <a:schemeClr val="bg1"/>
              </a:solidFill>
              <a:prstDash val="solid"/>
            </a:ln>
            <a:effectLst>
              <a:outerShdw blurRad="381000" dist="1270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ker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50" name="燕尾形 49"/>
            <p:cNvSpPr/>
            <p:nvPr/>
          </p:nvSpPr>
          <p:spPr>
            <a:xfrm>
              <a:off x="5932500" y="2446897"/>
              <a:ext cx="186890" cy="274020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7808463" y="4645930"/>
            <a:ext cx="556576" cy="556576"/>
            <a:chOff x="5747657" y="2305619"/>
            <a:chExt cx="556576" cy="556576"/>
          </a:xfrm>
        </p:grpSpPr>
        <p:sp>
          <p:nvSpPr>
            <p:cNvPr id="52" name="椭圆 26"/>
            <p:cNvSpPr/>
            <p:nvPr/>
          </p:nvSpPr>
          <p:spPr bwMode="auto">
            <a:xfrm>
              <a:off x="5747657" y="2305619"/>
              <a:ext cx="556576" cy="556576"/>
            </a:xfrm>
            <a:prstGeom prst="ellipse">
              <a:avLst/>
            </a:prstGeom>
            <a:solidFill>
              <a:srgbClr val="314865"/>
            </a:solidFill>
            <a:ln w="57150" cap="flat" cmpd="sng" algn="ctr">
              <a:solidFill>
                <a:schemeClr val="bg1"/>
              </a:solidFill>
              <a:prstDash val="solid"/>
            </a:ln>
            <a:effectLst>
              <a:outerShdw blurRad="381000" dist="1270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ker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53" name="燕尾形 52"/>
            <p:cNvSpPr/>
            <p:nvPr/>
          </p:nvSpPr>
          <p:spPr>
            <a:xfrm>
              <a:off x="5932500" y="2446897"/>
              <a:ext cx="186890" cy="274020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</p:grpSp>
      <p:cxnSp>
        <p:nvCxnSpPr>
          <p:cNvPr id="54" name="直接连接符 53"/>
          <p:cNvCxnSpPr/>
          <p:nvPr/>
        </p:nvCxnSpPr>
        <p:spPr>
          <a:xfrm>
            <a:off x="8227901" y="1131140"/>
            <a:ext cx="0" cy="718827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/>
        </p:nvCxnSpPr>
        <p:spPr>
          <a:xfrm>
            <a:off x="9142301" y="2642700"/>
            <a:ext cx="0" cy="718827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/>
        </p:nvCxnSpPr>
        <p:spPr>
          <a:xfrm>
            <a:off x="8582464" y="4536813"/>
            <a:ext cx="0" cy="718827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37"/>
          <p:cNvSpPr txBox="1"/>
          <p:nvPr/>
        </p:nvSpPr>
        <p:spPr>
          <a:xfrm>
            <a:off x="5002157" y="1647449"/>
            <a:ext cx="3033695" cy="4603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r>
              <a:rPr lang="en-US" altLang="zh-CN" sz="2400" b="1" cap="all" dirty="0" smtClean="0">
                <a:solidFill>
                  <a:srgbClr val="314865"/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1.</a:t>
            </a:r>
            <a:r>
              <a:rPr lang="zh-CN" altLang="en-US" sz="2400" b="1" cap="all" dirty="0" smtClean="0">
                <a:solidFill>
                  <a:srgbClr val="314865"/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需求概述</a:t>
            </a:r>
            <a:endParaRPr lang="en-US" altLang="zh-CN" sz="2400" b="1" cap="all" dirty="0">
              <a:solidFill>
                <a:srgbClr val="314865"/>
              </a:solidFill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64" name="文本框 37"/>
          <p:cNvSpPr txBox="1"/>
          <p:nvPr/>
        </p:nvSpPr>
        <p:spPr>
          <a:xfrm>
            <a:off x="9354248" y="2443661"/>
            <a:ext cx="3033695" cy="4603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r>
              <a:rPr lang="en-US" altLang="zh-CN" sz="2400" b="1" cap="all" dirty="0" smtClean="0">
                <a:solidFill>
                  <a:srgbClr val="314865"/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5.</a:t>
            </a:r>
            <a:r>
              <a:rPr lang="zh-CN" altLang="en-US" sz="2400" b="1" cap="all" dirty="0" smtClean="0">
                <a:solidFill>
                  <a:srgbClr val="314865"/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界面需求</a:t>
            </a:r>
            <a:endParaRPr lang="en-US" altLang="zh-CN" sz="2400" b="1" cap="all" dirty="0">
              <a:solidFill>
                <a:srgbClr val="314865"/>
              </a:solidFill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65" name="文本框 37"/>
          <p:cNvSpPr txBox="1"/>
          <p:nvPr/>
        </p:nvSpPr>
        <p:spPr>
          <a:xfrm>
            <a:off x="8802430" y="4319313"/>
            <a:ext cx="3033695" cy="4603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r>
              <a:rPr lang="en-US" altLang="zh-CN" sz="2400" b="1" cap="all" dirty="0" smtClean="0">
                <a:solidFill>
                  <a:srgbClr val="314865"/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6.</a:t>
            </a:r>
            <a:r>
              <a:rPr lang="zh-CN" altLang="en-US" sz="2400" b="1" cap="all" dirty="0" smtClean="0">
                <a:solidFill>
                  <a:srgbClr val="314865"/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其他需求</a:t>
            </a:r>
            <a:endParaRPr lang="en-US" altLang="zh-CN" sz="2400" b="1" cap="all" dirty="0">
              <a:solidFill>
                <a:srgbClr val="314865"/>
              </a:solidFill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3.33333E-6 L 3.95833E-6 0.19514 " pathEditMode="relative" rAng="0" ptsTypes="AA">
                                      <p:cBhvr>
                                        <p:cTn id="14" dur="500" spd="-100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7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50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000"/>
                            </p:stCondLst>
                            <p:childTnLst>
                              <p:par>
                                <p:cTn id="5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500"/>
                            </p:stCondLst>
                            <p:childTnLst>
                              <p:par>
                                <p:cTn id="5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0"/>
                            </p:stCondLst>
                            <p:childTnLst>
                              <p:par>
                                <p:cTn id="6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500"/>
                            </p:stCondLst>
                            <p:childTnLst>
                              <p:par>
                                <p:cTn id="6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6000"/>
                            </p:stCondLst>
                            <p:childTnLst>
                              <p:par>
                                <p:cTn id="7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6500"/>
                            </p:stCondLst>
                            <p:childTnLst>
                              <p:par>
                                <p:cTn id="7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7000"/>
                            </p:stCondLst>
                            <p:childTnLst>
                              <p:par>
                                <p:cTn id="8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7500"/>
                            </p:stCondLst>
                            <p:childTnLst>
                              <p:par>
                                <p:cTn id="8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8000"/>
                            </p:stCondLst>
                            <p:childTnLst>
                              <p:par>
                                <p:cTn id="9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8500"/>
                            </p:stCondLst>
                            <p:childTnLst>
                              <p:par>
                                <p:cTn id="9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9000"/>
                            </p:stCondLst>
                            <p:childTnLst>
                              <p:par>
                                <p:cTn id="9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9500"/>
                            </p:stCondLst>
                            <p:childTnLst>
                              <p:par>
                                <p:cTn id="10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8" grpId="0"/>
      <p:bldP spid="34" grpId="0"/>
      <p:bldP spid="45" grpId="0"/>
      <p:bldP spid="57" grpId="0"/>
      <p:bldP spid="64" grpId="0"/>
      <p:bldP spid="6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 4"/>
          <p:cNvSpPr/>
          <p:nvPr/>
        </p:nvSpPr>
        <p:spPr>
          <a:xfrm>
            <a:off x="1184832" y="1785398"/>
            <a:ext cx="3055428" cy="1678675"/>
          </a:xfrm>
          <a:prstGeom prst="rect">
            <a:avLst/>
          </a:prstGeom>
          <a:solidFill>
            <a:srgbClr val="314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81" name="Rectangle 5"/>
          <p:cNvSpPr/>
          <p:nvPr/>
        </p:nvSpPr>
        <p:spPr>
          <a:xfrm>
            <a:off x="1717837" y="1080200"/>
            <a:ext cx="2927336" cy="2157213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82" name="TextBox 6"/>
          <p:cNvSpPr txBox="1"/>
          <p:nvPr/>
        </p:nvSpPr>
        <p:spPr>
          <a:xfrm>
            <a:off x="2034211" y="1992201"/>
            <a:ext cx="23132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 smtClean="0">
                <a:solidFill>
                  <a:schemeClr val="bg1"/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需求概述</a:t>
            </a:r>
            <a:endParaRPr lang="zh-CN" altLang="en-US" sz="3600" b="1" dirty="0">
              <a:solidFill>
                <a:schemeClr val="bg1"/>
              </a:solidFill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86" name="TextBox 12"/>
          <p:cNvSpPr txBox="1"/>
          <p:nvPr/>
        </p:nvSpPr>
        <p:spPr>
          <a:xfrm>
            <a:off x="5315491" y="1621622"/>
            <a:ext cx="3623093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-</a:t>
            </a:r>
            <a:r>
              <a:rPr lang="zh-CN" altLang="en-US" sz="2800" b="1" dirty="0" smtClean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目标	</a:t>
            </a:r>
            <a:endParaRPr lang="en-US" altLang="zh-CN" sz="2800" b="1" dirty="0" smtClean="0">
              <a:solidFill>
                <a:srgbClr val="314865"/>
              </a:solidFill>
              <a:latin typeface="Arial" panose="020B0604020202020204"/>
              <a:sym typeface="Arial" panose="020B0604020202020204"/>
            </a:endParaRPr>
          </a:p>
          <a:p>
            <a:endParaRPr lang="zh-CN" altLang="en-US" sz="2800" b="1" dirty="0" smtClean="0">
              <a:solidFill>
                <a:srgbClr val="314865"/>
              </a:solidFill>
              <a:latin typeface="Arial" panose="020B0604020202020204"/>
              <a:sym typeface="Arial" panose="020B0604020202020204"/>
            </a:endParaRPr>
          </a:p>
          <a:p>
            <a:r>
              <a:rPr lang="en-US" altLang="zh-CN" sz="2800" b="1" dirty="0" smtClean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-</a:t>
            </a:r>
            <a:r>
              <a:rPr lang="zh-CN" altLang="en-US" sz="2800" b="1" dirty="0" smtClean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运行环境	</a:t>
            </a:r>
            <a:endParaRPr lang="en-US" altLang="zh-CN" sz="2800" b="1" dirty="0" smtClean="0">
              <a:solidFill>
                <a:srgbClr val="314865"/>
              </a:solidFill>
              <a:latin typeface="Arial" panose="020B0604020202020204"/>
              <a:sym typeface="Arial" panose="020B0604020202020204"/>
            </a:endParaRPr>
          </a:p>
          <a:p>
            <a:endParaRPr lang="zh-CN" altLang="en-US" sz="2800" b="1" dirty="0" smtClean="0">
              <a:solidFill>
                <a:srgbClr val="314865"/>
              </a:solidFill>
              <a:latin typeface="Arial" panose="020B0604020202020204"/>
              <a:sym typeface="Arial" panose="020B0604020202020204"/>
            </a:endParaRPr>
          </a:p>
          <a:p>
            <a:r>
              <a:rPr lang="en-US" altLang="zh-CN" sz="2800" b="1" dirty="0" smtClean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-</a:t>
            </a:r>
            <a:r>
              <a:rPr lang="zh-CN" altLang="en-US" sz="2800" b="1" dirty="0" smtClean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用户的特点</a:t>
            </a:r>
            <a:endParaRPr lang="en-US" altLang="zh-CN" sz="2800" b="1" dirty="0" smtClean="0">
              <a:solidFill>
                <a:srgbClr val="314865"/>
              </a:solidFill>
              <a:latin typeface="Arial" panose="020B0604020202020204"/>
              <a:sym typeface="Arial" panose="020B0604020202020204"/>
            </a:endParaRPr>
          </a:p>
          <a:p>
            <a:r>
              <a:rPr lang="zh-CN" altLang="en-US" sz="2800" b="1" dirty="0" smtClean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	</a:t>
            </a:r>
          </a:p>
          <a:p>
            <a:r>
              <a:rPr lang="en-US" altLang="zh-CN" sz="2800" b="1" dirty="0" smtClean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-</a:t>
            </a:r>
            <a:r>
              <a:rPr lang="zh-CN" altLang="en-US" sz="2800" b="1" dirty="0" smtClean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目标用户	</a:t>
            </a:r>
            <a:endParaRPr lang="en-US" altLang="zh-CN" sz="2800" b="1" dirty="0" smtClean="0">
              <a:solidFill>
                <a:srgbClr val="314865"/>
              </a:solidFill>
              <a:latin typeface="Arial" panose="020B0604020202020204"/>
              <a:sym typeface="Arial" panose="020B0604020202020204"/>
            </a:endParaRPr>
          </a:p>
          <a:p>
            <a:r>
              <a:rPr lang="zh-CN" altLang="en-US" sz="2800" b="1" dirty="0" smtClean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	</a:t>
            </a:r>
          </a:p>
          <a:p>
            <a:r>
              <a:rPr lang="en-US" altLang="zh-CN" sz="2800" b="1" dirty="0" smtClean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-</a:t>
            </a:r>
            <a:r>
              <a:rPr lang="zh-CN" altLang="en-US" sz="2800" b="1" dirty="0" smtClean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约束条件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164616" y="178180"/>
            <a:ext cx="2804616" cy="368580"/>
            <a:chOff x="164616" y="178180"/>
            <a:chExt cx="2804616" cy="368580"/>
          </a:xfrm>
        </p:grpSpPr>
        <p:cxnSp>
          <p:nvCxnSpPr>
            <p:cNvPr id="11" name="直接连接符 10"/>
            <p:cNvCxnSpPr/>
            <p:nvPr/>
          </p:nvCxnSpPr>
          <p:spPr>
            <a:xfrm flipV="1">
              <a:off x="164616" y="535956"/>
              <a:ext cx="2804616" cy="10804"/>
            </a:xfrm>
            <a:prstGeom prst="line">
              <a:avLst/>
            </a:prstGeom>
            <a:ln>
              <a:solidFill>
                <a:srgbClr val="31486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/>
            <p:cNvSpPr txBox="1"/>
            <p:nvPr/>
          </p:nvSpPr>
          <p:spPr>
            <a:xfrm>
              <a:off x="534486" y="178180"/>
              <a:ext cx="24347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1600" b="1" dirty="0" smtClean="0">
                  <a:solidFill>
                    <a:srgbClr val="314865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Arial" panose="020B0604020202020204"/>
                  <a:ea typeface="微软雅黑" panose="020B0503020204020204" charset="-122"/>
                  <a:sym typeface="Arial" panose="020B0604020202020204"/>
                </a:rPr>
                <a:t>需求分析</a:t>
              </a:r>
              <a:endParaRPr lang="zh-CN" altLang="en-US" sz="1600" b="1" dirty="0">
                <a:solidFill>
                  <a:srgbClr val="314865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64616" y="178180"/>
              <a:ext cx="47829" cy="284416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75779" y="252586"/>
              <a:ext cx="47828" cy="210010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 flipH="1">
              <a:off x="377808" y="320388"/>
              <a:ext cx="47827" cy="142208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</p:grpSp>
      <p:sp>
        <p:nvSpPr>
          <p:cNvPr id="16" name="Rectangle 5"/>
          <p:cNvSpPr/>
          <p:nvPr/>
        </p:nvSpPr>
        <p:spPr>
          <a:xfrm>
            <a:off x="1982205" y="859376"/>
            <a:ext cx="2927336" cy="2157213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animBg="1"/>
      <p:bldP spid="81" grpId="0" animBg="1"/>
      <p:bldP spid="82" grpId="0"/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 4"/>
          <p:cNvSpPr/>
          <p:nvPr/>
        </p:nvSpPr>
        <p:spPr>
          <a:xfrm>
            <a:off x="1184832" y="1785398"/>
            <a:ext cx="3055428" cy="1678675"/>
          </a:xfrm>
          <a:prstGeom prst="rect">
            <a:avLst/>
          </a:prstGeom>
          <a:solidFill>
            <a:srgbClr val="314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81" name="Rectangle 5"/>
          <p:cNvSpPr/>
          <p:nvPr/>
        </p:nvSpPr>
        <p:spPr>
          <a:xfrm>
            <a:off x="1717837" y="1080200"/>
            <a:ext cx="2927336" cy="2157213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82" name="TextBox 6"/>
          <p:cNvSpPr txBox="1"/>
          <p:nvPr/>
        </p:nvSpPr>
        <p:spPr>
          <a:xfrm>
            <a:off x="2034211" y="1992201"/>
            <a:ext cx="23132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 smtClean="0">
                <a:solidFill>
                  <a:schemeClr val="bg1"/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需求概述</a:t>
            </a:r>
            <a:endParaRPr lang="zh-CN" altLang="en-US" sz="3600" b="1" dirty="0">
              <a:solidFill>
                <a:schemeClr val="bg1"/>
              </a:solidFill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86" name="TextBox 12"/>
          <p:cNvSpPr txBox="1"/>
          <p:nvPr/>
        </p:nvSpPr>
        <p:spPr>
          <a:xfrm>
            <a:off x="5159375" y="368300"/>
            <a:ext cx="6306185" cy="6185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-</a:t>
            </a:r>
            <a:r>
              <a:rPr lang="zh-CN" altLang="en-US" sz="2800" b="1" dirty="0" smtClean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目标	</a:t>
            </a:r>
          </a:p>
          <a:p>
            <a:r>
              <a:rPr lang="en-US" altLang="zh-CN" sz="2000" b="1" dirty="0" smtClean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        做一款能够管理自己时间的软件。让每个人每天的日常生活能够有所规划，实现每个人生活中的一个又一个 的小目标。</a:t>
            </a:r>
          </a:p>
          <a:p>
            <a:endParaRPr lang="zh-CN" altLang="en-US" sz="2800" b="1" dirty="0" smtClean="0">
              <a:solidFill>
                <a:srgbClr val="314865"/>
              </a:solidFill>
              <a:latin typeface="Arial" panose="020B0604020202020204"/>
              <a:sym typeface="Arial" panose="020B0604020202020204"/>
            </a:endParaRPr>
          </a:p>
          <a:p>
            <a:r>
              <a:rPr lang="en-US" altLang="zh-CN" sz="2800" b="1" dirty="0" smtClean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-</a:t>
            </a:r>
            <a:r>
              <a:rPr lang="zh-CN" altLang="en-US" sz="2800" b="1" dirty="0" smtClean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运行环境</a:t>
            </a:r>
          </a:p>
          <a:p>
            <a:r>
              <a:rPr lang="en-US" altLang="zh-CN" sz="2000" b="1" dirty="0" smtClean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        在安卓系统6.0或以上，要求手机运行内存有1GB且支持无线上网工能，手机内存要有500MB以上剩余空间</a:t>
            </a:r>
          </a:p>
          <a:p>
            <a:r>
              <a:rPr lang="zh-CN" altLang="en-US" sz="2800" b="1" dirty="0" smtClean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	</a:t>
            </a:r>
            <a:endParaRPr lang="en-US" altLang="zh-CN" sz="2800" b="1" dirty="0" smtClean="0">
              <a:solidFill>
                <a:srgbClr val="314865"/>
              </a:solidFill>
              <a:latin typeface="Arial" panose="020B0604020202020204"/>
              <a:sym typeface="Arial" panose="020B0604020202020204"/>
            </a:endParaRPr>
          </a:p>
          <a:p>
            <a:r>
              <a:rPr lang="en-US" altLang="zh-CN" sz="2800" b="1" dirty="0" smtClean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-</a:t>
            </a:r>
            <a:r>
              <a:rPr lang="zh-CN" altLang="en-US" sz="2800" b="1" dirty="0" smtClean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用户的特点</a:t>
            </a:r>
          </a:p>
          <a:p>
            <a:r>
              <a:rPr lang="en-US" altLang="zh-CN" sz="2000" b="1" dirty="0" smtClean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        1.在校学生，缺乏自我约束力的学生</a:t>
            </a:r>
          </a:p>
          <a:p>
            <a:r>
              <a:rPr lang="en-US" altLang="zh-CN" sz="2000" b="1" dirty="0" smtClean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        2.健忘或记性很差的人群</a:t>
            </a:r>
            <a:r>
              <a:rPr lang="zh-CN" altLang="en-US" sz="2000" b="1" dirty="0" smtClean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	</a:t>
            </a:r>
          </a:p>
          <a:p>
            <a:endParaRPr lang="en-US" altLang="zh-CN" sz="2800" b="1" dirty="0" smtClean="0">
              <a:solidFill>
                <a:srgbClr val="314865"/>
              </a:solidFill>
              <a:latin typeface="Arial" panose="020B0604020202020204"/>
              <a:sym typeface="Arial" panose="020B0604020202020204"/>
            </a:endParaRPr>
          </a:p>
          <a:p>
            <a:r>
              <a:rPr lang="en-US" altLang="zh-CN" sz="2800" b="1" dirty="0" smtClean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-</a:t>
            </a:r>
            <a:r>
              <a:rPr lang="zh-CN" altLang="en-US" sz="2800" b="1" dirty="0" smtClean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目标用户	</a:t>
            </a:r>
          </a:p>
          <a:p>
            <a:r>
              <a:rPr lang="en-US" altLang="zh-CN" sz="2000" b="1" dirty="0" smtClean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       软件开发和测试人员，以及指导老师，以及目标用户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164616" y="178180"/>
            <a:ext cx="2804616" cy="368580"/>
            <a:chOff x="164616" y="178180"/>
            <a:chExt cx="2804616" cy="368580"/>
          </a:xfrm>
        </p:grpSpPr>
        <p:cxnSp>
          <p:nvCxnSpPr>
            <p:cNvPr id="11" name="直接连接符 10"/>
            <p:cNvCxnSpPr/>
            <p:nvPr/>
          </p:nvCxnSpPr>
          <p:spPr>
            <a:xfrm flipV="1">
              <a:off x="164616" y="535956"/>
              <a:ext cx="2804616" cy="10804"/>
            </a:xfrm>
            <a:prstGeom prst="line">
              <a:avLst/>
            </a:prstGeom>
            <a:ln>
              <a:solidFill>
                <a:srgbClr val="31486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/>
            <p:cNvSpPr txBox="1"/>
            <p:nvPr/>
          </p:nvSpPr>
          <p:spPr>
            <a:xfrm>
              <a:off x="534486" y="178180"/>
              <a:ext cx="24347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1600" b="1" dirty="0" smtClean="0">
                  <a:solidFill>
                    <a:srgbClr val="314865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Arial" panose="020B0604020202020204"/>
                  <a:ea typeface="微软雅黑" panose="020B0503020204020204" charset="-122"/>
                  <a:sym typeface="Arial" panose="020B0604020202020204"/>
                </a:rPr>
                <a:t>需求分析</a:t>
              </a:r>
              <a:endParaRPr lang="zh-CN" altLang="en-US" sz="1600" b="1" dirty="0">
                <a:solidFill>
                  <a:srgbClr val="314865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64616" y="178180"/>
              <a:ext cx="47829" cy="284416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75779" y="252586"/>
              <a:ext cx="47828" cy="210010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 flipH="1">
              <a:off x="377808" y="320388"/>
              <a:ext cx="47827" cy="142208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</p:grpSp>
      <p:sp>
        <p:nvSpPr>
          <p:cNvPr id="16" name="Rectangle 5"/>
          <p:cNvSpPr/>
          <p:nvPr/>
        </p:nvSpPr>
        <p:spPr>
          <a:xfrm>
            <a:off x="1982205" y="859376"/>
            <a:ext cx="2927336" cy="2157213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bldLvl="0" animBg="1"/>
      <p:bldP spid="81" grpId="0" bldLvl="0" animBg="1"/>
      <p:bldP spid="82" grpId="0"/>
      <p:bldP spid="16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 4"/>
          <p:cNvSpPr/>
          <p:nvPr/>
        </p:nvSpPr>
        <p:spPr>
          <a:xfrm>
            <a:off x="1184832" y="1785398"/>
            <a:ext cx="3055428" cy="1678675"/>
          </a:xfrm>
          <a:prstGeom prst="rect">
            <a:avLst/>
          </a:prstGeom>
          <a:solidFill>
            <a:srgbClr val="314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81" name="Rectangle 5"/>
          <p:cNvSpPr/>
          <p:nvPr/>
        </p:nvSpPr>
        <p:spPr>
          <a:xfrm>
            <a:off x="1717837" y="1080200"/>
            <a:ext cx="2927336" cy="2157213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82" name="TextBox 6"/>
          <p:cNvSpPr txBox="1"/>
          <p:nvPr/>
        </p:nvSpPr>
        <p:spPr>
          <a:xfrm>
            <a:off x="2034211" y="1992201"/>
            <a:ext cx="23132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 smtClean="0">
                <a:solidFill>
                  <a:schemeClr val="bg1"/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需求概述</a:t>
            </a:r>
            <a:endParaRPr lang="zh-CN" altLang="en-US" sz="3600" b="1" dirty="0">
              <a:solidFill>
                <a:schemeClr val="bg1"/>
              </a:solidFill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86" name="TextBox 12"/>
          <p:cNvSpPr txBox="1"/>
          <p:nvPr/>
        </p:nvSpPr>
        <p:spPr>
          <a:xfrm>
            <a:off x="5071745" y="1026795"/>
            <a:ext cx="6656705" cy="4338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-</a:t>
            </a:r>
            <a:r>
              <a:rPr lang="zh-CN" altLang="en-US" sz="2800" b="1" dirty="0" smtClean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约束条件</a:t>
            </a:r>
          </a:p>
          <a:p>
            <a:endParaRPr lang="zh-CN" altLang="en-US" sz="2800" b="1" dirty="0" smtClean="0">
              <a:solidFill>
                <a:srgbClr val="314865"/>
              </a:solidFill>
              <a:latin typeface="Arial" panose="020B0604020202020204"/>
              <a:sym typeface="Arial" panose="020B0604020202020204"/>
            </a:endParaRPr>
          </a:p>
          <a:p>
            <a:r>
              <a:rPr lang="en-US" altLang="zh-CN" sz="2400" b="1" dirty="0" smtClean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1.开发期限限制</a:t>
            </a:r>
          </a:p>
          <a:p>
            <a:endParaRPr lang="en-US" altLang="zh-CN" sz="2000" b="1" dirty="0" smtClean="0">
              <a:solidFill>
                <a:srgbClr val="314865"/>
              </a:solidFill>
              <a:latin typeface="Arial" panose="020B0604020202020204"/>
              <a:sym typeface="Arial" panose="020B0604020202020204"/>
            </a:endParaRPr>
          </a:p>
          <a:p>
            <a:r>
              <a:rPr lang="en-US" altLang="zh-CN" sz="2400" b="1" dirty="0" smtClean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2.开发平台与工具</a:t>
            </a:r>
          </a:p>
          <a:p>
            <a:endParaRPr lang="en-US" altLang="zh-CN" sz="2000" b="1" dirty="0" smtClean="0">
              <a:solidFill>
                <a:srgbClr val="314865"/>
              </a:solidFill>
              <a:latin typeface="Arial" panose="020B0604020202020204"/>
              <a:sym typeface="Arial" panose="020B0604020202020204"/>
            </a:endParaRPr>
          </a:p>
          <a:p>
            <a:r>
              <a:rPr lang="en-US" altLang="zh-CN" sz="2400" b="1" dirty="0" smtClean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3.软件开发生命周期模型</a:t>
            </a:r>
          </a:p>
          <a:p>
            <a:endParaRPr lang="en-US" altLang="zh-CN" sz="2000" b="1" dirty="0" smtClean="0">
              <a:solidFill>
                <a:srgbClr val="314865"/>
              </a:solidFill>
              <a:latin typeface="Arial" panose="020B0604020202020204"/>
              <a:sym typeface="Arial" panose="020B0604020202020204"/>
            </a:endParaRPr>
          </a:p>
          <a:p>
            <a:r>
              <a:rPr lang="en-US" altLang="zh-CN" sz="2400" b="1" dirty="0" smtClean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4.技术</a:t>
            </a:r>
            <a:r>
              <a:rPr lang="zh-CN" altLang="en-US" sz="2400" b="1" dirty="0" smtClean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约束</a:t>
            </a:r>
          </a:p>
          <a:p>
            <a:endParaRPr lang="en-US" altLang="zh-CN" sz="2000" b="1" dirty="0" smtClean="0">
              <a:solidFill>
                <a:srgbClr val="314865"/>
              </a:solidFill>
              <a:latin typeface="Arial" panose="020B0604020202020204"/>
              <a:sym typeface="Arial" panose="020B0604020202020204"/>
            </a:endParaRPr>
          </a:p>
          <a:p>
            <a:r>
              <a:rPr lang="en-US" altLang="zh-CN" sz="2400" b="1" dirty="0" smtClean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5.经费</a:t>
            </a:r>
          </a:p>
          <a:p>
            <a:endParaRPr lang="en-US" altLang="zh-CN" sz="2000" b="1" dirty="0" smtClean="0">
              <a:solidFill>
                <a:srgbClr val="314865"/>
              </a:solidFill>
              <a:latin typeface="Arial" panose="020B0604020202020204"/>
              <a:sym typeface="Arial" panose="020B0604020202020204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164616" y="178180"/>
            <a:ext cx="2804616" cy="368580"/>
            <a:chOff x="164616" y="178180"/>
            <a:chExt cx="2804616" cy="368580"/>
          </a:xfrm>
        </p:grpSpPr>
        <p:cxnSp>
          <p:nvCxnSpPr>
            <p:cNvPr id="11" name="直接连接符 10"/>
            <p:cNvCxnSpPr/>
            <p:nvPr/>
          </p:nvCxnSpPr>
          <p:spPr>
            <a:xfrm flipV="1">
              <a:off x="164616" y="535956"/>
              <a:ext cx="2804616" cy="10804"/>
            </a:xfrm>
            <a:prstGeom prst="line">
              <a:avLst/>
            </a:prstGeom>
            <a:ln>
              <a:solidFill>
                <a:srgbClr val="31486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/>
            <p:cNvSpPr txBox="1"/>
            <p:nvPr/>
          </p:nvSpPr>
          <p:spPr>
            <a:xfrm>
              <a:off x="534486" y="178180"/>
              <a:ext cx="24347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1600" b="1" dirty="0" smtClean="0">
                  <a:solidFill>
                    <a:srgbClr val="314865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Arial" panose="020B0604020202020204"/>
                  <a:ea typeface="微软雅黑" panose="020B0503020204020204" charset="-122"/>
                  <a:sym typeface="Arial" panose="020B0604020202020204"/>
                </a:rPr>
                <a:t>需求分析</a:t>
              </a:r>
              <a:endParaRPr lang="zh-CN" altLang="en-US" sz="1600" b="1" dirty="0">
                <a:solidFill>
                  <a:srgbClr val="314865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64616" y="178180"/>
              <a:ext cx="47829" cy="284416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75779" y="252586"/>
              <a:ext cx="47828" cy="210010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 flipH="1">
              <a:off x="377808" y="320388"/>
              <a:ext cx="47827" cy="142208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</p:grpSp>
      <p:sp>
        <p:nvSpPr>
          <p:cNvPr id="16" name="Rectangle 5"/>
          <p:cNvSpPr/>
          <p:nvPr/>
        </p:nvSpPr>
        <p:spPr>
          <a:xfrm>
            <a:off x="1982205" y="859376"/>
            <a:ext cx="2927336" cy="2157213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bldLvl="0" animBg="1"/>
      <p:bldP spid="81" grpId="0" bldLvl="0" animBg="1"/>
      <p:bldP spid="82" grpId="0"/>
      <p:bldP spid="16" grpId="0" bldLvl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Straight Connector 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文本框 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Straight Connector 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文本框 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Straight Connector 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文本框 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Straight Connector 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文本框 2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601</Words>
  <Application>Microsoft Office PowerPoint</Application>
  <PresentationFormat>自定义</PresentationFormat>
  <Paragraphs>222</Paragraphs>
  <Slides>26</Slides>
  <Notes>26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27" baseType="lpstr"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简洁工作计划</dc:title>
  <dc:creator>第一PPT</dc:creator>
  <cp:keywords>www.1ppt.com</cp:keywords>
  <cp:lastModifiedBy>miku</cp:lastModifiedBy>
  <cp:revision>102</cp:revision>
  <dcterms:created xsi:type="dcterms:W3CDTF">2013-07-01T03:05:00Z</dcterms:created>
  <dcterms:modified xsi:type="dcterms:W3CDTF">2018-03-30T13:31:59Z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