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77" r:id="rId2"/>
    <p:sldId id="271" r:id="rId3"/>
    <p:sldId id="424" r:id="rId4"/>
    <p:sldId id="425" r:id="rId5"/>
    <p:sldId id="258" r:id="rId6"/>
    <p:sldId id="282" r:id="rId7"/>
    <p:sldId id="440" r:id="rId8"/>
    <p:sldId id="441" r:id="rId9"/>
    <p:sldId id="442" r:id="rId10"/>
    <p:sldId id="443" r:id="rId11"/>
    <p:sldId id="306" r:id="rId12"/>
    <p:sldId id="444" r:id="rId13"/>
    <p:sldId id="445" r:id="rId14"/>
    <p:sldId id="450" r:id="rId15"/>
    <p:sldId id="446" r:id="rId16"/>
    <p:sldId id="451" r:id="rId17"/>
    <p:sldId id="452" r:id="rId18"/>
    <p:sldId id="453" r:id="rId19"/>
    <p:sldId id="454" r:id="rId20"/>
    <p:sldId id="455" r:id="rId21"/>
    <p:sldId id="456" r:id="rId22"/>
    <p:sldId id="429" r:id="rId23"/>
    <p:sldId id="431" r:id="rId24"/>
    <p:sldId id="430" r:id="rId25"/>
    <p:sldId id="457" r:id="rId26"/>
    <p:sldId id="458" r:id="rId27"/>
    <p:sldId id="460" r:id="rId28"/>
    <p:sldId id="461" r:id="rId29"/>
    <p:sldId id="462" r:id="rId30"/>
    <p:sldId id="29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14865"/>
    <a:srgbClr val="6ED0D0"/>
    <a:srgbClr val="610303"/>
    <a:srgbClr val="31C2DF"/>
    <a:srgbClr val="82B0CC"/>
    <a:srgbClr val="4D8FB7"/>
    <a:srgbClr val="666666"/>
    <a:srgbClr val="8E8E8E"/>
    <a:srgbClr val="E2E9E9"/>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17" autoAdjust="0"/>
    <p:restoredTop sz="94660" autoAdjust="0"/>
  </p:normalViewPr>
  <p:slideViewPr>
    <p:cSldViewPr snapToGrid="0">
      <p:cViewPr varScale="1">
        <p:scale>
          <a:sx n="68" d="100"/>
          <a:sy n="68" d="100"/>
        </p:scale>
        <p:origin x="-644" y="-60"/>
      </p:cViewPr>
      <p:guideLst>
        <p:guide orient="horz" pos="2172"/>
        <p:guide pos="386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pPr/>
              <a:t>2018/5/30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pPr/>
              <a:t>‹#›</a:t>
            </a:fld>
            <a:endParaRPr lang="zh-CN" altLang="en-US"/>
          </a:p>
        </p:txBody>
      </p:sp>
    </p:spTree>
    <p:extLst>
      <p:ext uri="{BB962C8B-B14F-4D97-AF65-F5344CB8AC3E}">
        <p14:creationId xmlns="" xmlns:p14="http://schemas.microsoft.com/office/powerpoint/2010/main" val="147637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6D0FBE-D378-4AC7-9844-FE416A5B8B57}" type="datetimeFigureOut">
              <a:rPr lang="zh-CN" altLang="en-US" smtClean="0"/>
              <a:pPr/>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1C1C49-4F1C-4FE7-A102-521248C79C87}"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a:off x="1300292" y="2510757"/>
            <a:ext cx="9655728" cy="923330"/>
          </a:xfrm>
          <a:prstGeom prst="rect">
            <a:avLst/>
          </a:prstGeom>
          <a:solidFill>
            <a:srgbClr val="314865"/>
          </a:solidFill>
          <a:ln>
            <a:solidFill>
              <a:schemeClr val="tx1">
                <a:lumMod val="75000"/>
                <a:lumOff val="25000"/>
              </a:schemeClr>
            </a:solidFill>
          </a:ln>
        </p:spPr>
        <p:txBody>
          <a:bodyPr wrap="square" anchor="ctr">
            <a:spAutoFit/>
          </a:bodyPr>
          <a:lstStyle/>
          <a:p>
            <a:pPr algn="ctr"/>
            <a:r>
              <a:rPr lang="en-US" altLang="zh-CN"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G19-</a:t>
            </a:r>
            <a:r>
              <a:rPr lang="zh-CN" altLang="en-US"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翻转课堂</a:t>
            </a:r>
            <a:r>
              <a:rPr lang="en-US" altLang="zh-CN"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1</a:t>
            </a:r>
            <a:endParaRPr lang="zh-CN" altLang="en-US" sz="5400" b="1" dirty="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endParaRPr>
          </a:p>
        </p:txBody>
      </p:sp>
      <p:sp>
        <p:nvSpPr>
          <p:cNvPr id="14" name="矩形 13"/>
          <p:cNvSpPr/>
          <p:nvPr/>
        </p:nvSpPr>
        <p:spPr>
          <a:xfrm>
            <a:off x="2774683" y="3796677"/>
            <a:ext cx="6400798" cy="739754"/>
          </a:xfrm>
          <a:prstGeom prst="rect">
            <a:avLst/>
          </a:prstGeom>
          <a:ln>
            <a:solidFill>
              <a:schemeClr val="tx1">
                <a:lumMod val="75000"/>
                <a:lumOff val="25000"/>
              </a:schemeClr>
            </a:solidFill>
          </a:ln>
        </p:spPr>
        <p:txBody>
          <a:bodyPr wrap="square">
            <a:spAutoFit/>
          </a:bodyPr>
          <a:lstStyle/>
          <a:p>
            <a:pPr algn="ctr">
              <a:lnSpc>
                <a:spcPct val="150000"/>
              </a:lnSpc>
            </a:pPr>
            <a:r>
              <a:rPr lang="zh-CN" altLang="en-US" sz="3200" dirty="0" smtClean="0">
                <a:solidFill>
                  <a:schemeClr val="bg1">
                    <a:lumMod val="50000"/>
                  </a:schemeClr>
                </a:solidFill>
                <a:latin typeface="Arial" panose="020B0604020202020204"/>
                <a:ea typeface="微软雅黑" panose="020B0503020204020204" charset="-122"/>
                <a:sym typeface="Arial" panose="020B0604020202020204"/>
              </a:rPr>
              <a:t>软件的可维护性</a:t>
            </a:r>
            <a:endParaRPr lang="en-US" altLang="zh-CN" sz="3200" dirty="0">
              <a:solidFill>
                <a:schemeClr val="bg1">
                  <a:lumMod val="50000"/>
                </a:schemeClr>
              </a:solidFill>
              <a:latin typeface="Arial" panose="020B0604020202020204"/>
              <a:ea typeface="微软雅黑" panose="020B0503020204020204" charset="-122"/>
              <a:sym typeface="Arial" panose="020B0604020202020204"/>
            </a:endParaRPr>
          </a:p>
        </p:txBody>
      </p:sp>
      <p:sp>
        <p:nvSpPr>
          <p:cNvPr id="22" name="TextBox 7"/>
          <p:cNvSpPr>
            <a:spLocks noChangeArrowheads="1"/>
          </p:cNvSpPr>
          <p:nvPr/>
        </p:nvSpPr>
        <p:spPr bwMode="auto">
          <a:xfrm>
            <a:off x="4399256" y="4868443"/>
            <a:ext cx="2681652"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b="1" dirty="0" smtClean="0">
                <a:solidFill>
                  <a:schemeClr val="tx1">
                    <a:lumMod val="50000"/>
                    <a:lumOff val="50000"/>
                  </a:schemeClr>
                </a:solidFill>
                <a:latin typeface="Arial" panose="020B0604020202020204"/>
                <a:sym typeface="Arial" panose="020B0604020202020204"/>
              </a:rPr>
              <a:t>组长：李梦雷</a:t>
            </a:r>
          </a:p>
          <a:p>
            <a:pPr algn="ctr" fontAlgn="auto">
              <a:spcBef>
                <a:spcPts val="0"/>
              </a:spcBef>
              <a:spcAft>
                <a:spcPts val="0"/>
              </a:spcAft>
              <a:defRPr/>
            </a:pPr>
            <a:r>
              <a:rPr lang="zh-CN" altLang="en-US" b="1" dirty="0" smtClean="0">
                <a:solidFill>
                  <a:schemeClr val="tx1">
                    <a:lumMod val="50000"/>
                    <a:lumOff val="50000"/>
                  </a:schemeClr>
                </a:solidFill>
                <a:latin typeface="Arial" panose="020B0604020202020204"/>
                <a:sym typeface="Arial" panose="020B0604020202020204"/>
              </a:rPr>
              <a:t>组员：黄依伦，李逸欢</a:t>
            </a:r>
          </a:p>
        </p:txBody>
      </p:sp>
      <p:cxnSp>
        <p:nvCxnSpPr>
          <p:cNvPr id="23" name="直接连接符 22"/>
          <p:cNvCxnSpPr/>
          <p:nvPr/>
        </p:nvCxnSpPr>
        <p:spPr>
          <a:xfrm flipH="1">
            <a:off x="3675005"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03396"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rot="4499273">
            <a:off x="1511166" y="231006"/>
            <a:ext cx="1607419" cy="1385706"/>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9" name="等腰三角形 198"/>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0" name="等腰三角形 199"/>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1" name="等腰三角形 200"/>
          <p:cNvSpPr/>
          <p:nvPr/>
        </p:nvSpPr>
        <p:spPr>
          <a:xfrm rot="7947741">
            <a:off x="400932" y="1199831"/>
            <a:ext cx="1209165" cy="104238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9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00"/>
                                        </p:tgtEl>
                                        <p:attrNameLst>
                                          <p:attrName>r</p:attrName>
                                        </p:attrNameLst>
                                      </p:cBhvr>
                                    </p:animRo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16" presetClass="entr" presetSubtype="37" fill="hold" grpId="0" nodeType="withEffect">
                                  <p:stCondLst>
                                    <p:cond delay="1100"/>
                                  </p:stCondLst>
                                  <p:childTnLst>
                                    <p:set>
                                      <p:cBhvr>
                                        <p:cTn id="22" dur="1" fill="hold">
                                          <p:stCondLst>
                                            <p:cond delay="0"/>
                                          </p:stCondLst>
                                        </p:cTn>
                                        <p:tgtEl>
                                          <p:spTgt spid="22"/>
                                        </p:tgtEl>
                                        <p:attrNameLst>
                                          <p:attrName>style.visibility</p:attrName>
                                        </p:attrNameLst>
                                      </p:cBhvr>
                                      <p:to>
                                        <p:strVal val="visible"/>
                                      </p:to>
                                    </p:set>
                                    <p:animEffect transition="in" filter="barn(outVertical)">
                                      <p:cBhvr>
                                        <p:cTn id="23" dur="1000"/>
                                        <p:tgtEl>
                                          <p:spTgt spid="22"/>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bldLvl="0" animBg="1"/>
      <p:bldP spid="22" grpId="0"/>
      <p:bldP spid="2" grpId="0" animBg="1"/>
      <p:bldP spid="199" grpId="0" animBg="1"/>
      <p:bldP spid="200" grpId="0" animBg="1"/>
      <p:bldP spid="2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决定软件可维护性的因素</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TextBox 1"/>
          <p:cNvSpPr txBox="1"/>
          <p:nvPr/>
        </p:nvSpPr>
        <p:spPr>
          <a:xfrm>
            <a:off x="1012370" y="1188720"/>
            <a:ext cx="8850085" cy="4524315"/>
          </a:xfrm>
          <a:prstGeom prst="rect">
            <a:avLst/>
          </a:prstGeom>
          <a:noFill/>
        </p:spPr>
        <p:txBody>
          <a:bodyPr wrap="square" rtlCol="0">
            <a:spAutoFit/>
          </a:bodyPr>
          <a:lstStyle/>
          <a:p>
            <a:r>
              <a:rPr lang="zh-CN" altLang="en-US" sz="2400" b="1" dirty="0" smtClean="0">
                <a:solidFill>
                  <a:srgbClr val="314865"/>
                </a:solidFill>
              </a:rPr>
              <a:t>可重用性</a:t>
            </a:r>
            <a:r>
              <a:rPr lang="en-US" altLang="zh-CN" sz="2400" b="1" dirty="0" smtClean="0">
                <a:solidFill>
                  <a:srgbClr val="314865"/>
                </a:solidFill>
              </a:rPr>
              <a:t>:</a:t>
            </a:r>
          </a:p>
          <a:p>
            <a:r>
              <a:rPr lang="zh-CN" altLang="en-US" sz="2400" b="1" dirty="0" smtClean="0">
                <a:solidFill>
                  <a:srgbClr val="314865"/>
                </a:solidFill>
              </a:rPr>
              <a:t>所谓重用是指同一事物不做修改或稍加修改就在不同环境中多次重复使用。</a:t>
            </a:r>
            <a:r>
              <a:rPr lang="zh-CN" altLang="en-US" sz="2400" b="1" dirty="0">
                <a:solidFill>
                  <a:srgbClr val="314865"/>
                </a:solidFill>
              </a:rPr>
              <a:t>大量</a:t>
            </a:r>
            <a:r>
              <a:rPr lang="zh-CN" altLang="en-US" sz="2400" b="1" dirty="0" smtClean="0">
                <a:solidFill>
                  <a:srgbClr val="314865"/>
                </a:solidFill>
              </a:rPr>
              <a:t>使用可重用的软件构件来开发软件，可以从下述两个方面提高软件的可维护性。</a:t>
            </a:r>
            <a:endParaRPr lang="en-US" altLang="zh-CN" sz="2400" b="1" dirty="0" smtClean="0">
              <a:solidFill>
                <a:srgbClr val="314865"/>
              </a:solidFill>
            </a:endParaRPr>
          </a:p>
          <a:p>
            <a:r>
              <a:rPr lang="en-US" altLang="zh-CN" sz="2400" b="1" dirty="0" smtClean="0">
                <a:solidFill>
                  <a:srgbClr val="314865"/>
                </a:solidFill>
              </a:rPr>
              <a:t>1)</a:t>
            </a:r>
            <a:r>
              <a:rPr lang="zh-CN" altLang="en-US" sz="2400" b="1" dirty="0" smtClean="0">
                <a:solidFill>
                  <a:srgbClr val="314865"/>
                </a:solidFill>
              </a:rPr>
              <a:t>通常，可重用的软件构件在开发时都经过很严格的测试，可靠性比较高，且在每次重用过程中都会发现并清楚一些错误，随着时间推移，这样的构件将变成实质上无错误的。因此，软件中使用的可重用构件越多，软件的可靠性越高，改正性维护需求就越少。</a:t>
            </a:r>
            <a:endParaRPr lang="en-US" altLang="zh-CN" sz="2400" b="1" dirty="0" smtClean="0">
              <a:solidFill>
                <a:srgbClr val="314865"/>
              </a:solidFill>
            </a:endParaRPr>
          </a:p>
          <a:p>
            <a:r>
              <a:rPr lang="en-US" altLang="zh-CN" sz="2400" b="1" dirty="0" smtClean="0">
                <a:solidFill>
                  <a:srgbClr val="314865"/>
                </a:solidFill>
              </a:rPr>
              <a:t>2</a:t>
            </a:r>
            <a:r>
              <a:rPr lang="zh-CN" altLang="en-US" sz="2400" b="1" dirty="0" smtClean="0">
                <a:solidFill>
                  <a:srgbClr val="314865"/>
                </a:solidFill>
              </a:rPr>
              <a:t>）很容易修改可重用的软件构件使之再次应用在新环境中，因此，软件中使用的可重用构件越多，适应性和完善性维护也就越容易。</a:t>
            </a:r>
            <a:endParaRPr lang="en-US" altLang="zh-CN" sz="2400" b="1" dirty="0" smtClean="0">
              <a:solidFill>
                <a:srgbClr val="314865"/>
              </a:solidFill>
            </a:endParaRPr>
          </a:p>
        </p:txBody>
      </p:sp>
    </p:spTree>
    <p:extLst>
      <p:ext uri="{BB962C8B-B14F-4D97-AF65-F5344CB8AC3E}">
        <p14:creationId xmlns="" xmlns:p14="http://schemas.microsoft.com/office/powerpoint/2010/main" val="222582204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03</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707634" y="2503961"/>
            <a:ext cx="5901272" cy="1015663"/>
          </a:xfrm>
          <a:prstGeom prst="rect">
            <a:avLst/>
          </a:prstGeom>
        </p:spPr>
        <p:txBody>
          <a:bodyPr wrap="square" lIns="0" tIns="0" rIns="0" bIns="0">
            <a:spAutoFit/>
          </a:bodyPr>
          <a:lstStyle/>
          <a:p>
            <a:pPr algn="ctr">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文</a:t>
            </a:r>
            <a:r>
              <a:rPr lang="en-US" altLang="zh-CN"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		</a:t>
            </a: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档</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文档</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TextBox 9"/>
          <p:cNvSpPr txBox="1"/>
          <p:nvPr/>
        </p:nvSpPr>
        <p:spPr>
          <a:xfrm>
            <a:off x="1371600" y="907252"/>
            <a:ext cx="9386596" cy="3785652"/>
          </a:xfrm>
          <a:prstGeom prst="rect">
            <a:avLst/>
          </a:prstGeom>
          <a:noFill/>
        </p:spPr>
        <p:txBody>
          <a:bodyPr wrap="square" rtlCol="0">
            <a:spAutoFit/>
          </a:bodyPr>
          <a:lstStyle/>
          <a:p>
            <a:pPr>
              <a:lnSpc>
                <a:spcPct val="200000"/>
              </a:lnSpc>
            </a:pPr>
            <a:r>
              <a:rPr lang="zh-CN" altLang="en-US" sz="2400" b="1" dirty="0" smtClean="0">
                <a:solidFill>
                  <a:srgbClr val="FF0000"/>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文档是影响软件可维护性的决定因素</a:t>
            </a: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。由于长期使用的大型软件系统在使用过程中必然会经受多次修改，所以文档比程序代码更重要。</a:t>
            </a:r>
            <a:endPar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软件系统的文档可以分为</a:t>
            </a:r>
            <a:r>
              <a:rPr lang="zh-CN" altLang="en-US" sz="2400" b="1" dirty="0" smtClean="0">
                <a:solidFill>
                  <a:srgbClr val="FF0000"/>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用户文档</a:t>
            </a: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和</a:t>
            </a:r>
            <a:r>
              <a:rPr lang="zh-CN" altLang="en-US" sz="2400" b="1" dirty="0" smtClean="0">
                <a:solidFill>
                  <a:srgbClr val="FF0000"/>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系统文档</a:t>
            </a: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两类。</a:t>
            </a:r>
            <a:endPar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用户文档主要描述系统功能和使用方法，并不关心这些功能是怎样实现的；系统文档描述系统设计、实现和测试等各方面的内容。</a:t>
            </a:r>
          </a:p>
        </p:txBody>
      </p:sp>
    </p:spTree>
    <p:extLst>
      <p:ext uri="{BB962C8B-B14F-4D97-AF65-F5344CB8AC3E}">
        <p14:creationId xmlns="" xmlns:p14="http://schemas.microsoft.com/office/powerpoint/2010/main" val="37674516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文档</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TextBox 9"/>
          <p:cNvSpPr txBox="1"/>
          <p:nvPr/>
        </p:nvSpPr>
        <p:spPr>
          <a:xfrm>
            <a:off x="1371600" y="907252"/>
            <a:ext cx="9386596" cy="4524315"/>
          </a:xfrm>
          <a:prstGeom prst="rect">
            <a:avLst/>
          </a:prstGeom>
          <a:noFill/>
        </p:spPr>
        <p:txBody>
          <a:bodyPr wrap="square" rtlCol="0">
            <a:spAutoFit/>
          </a:bodyPr>
          <a:lstStyle/>
          <a:p>
            <a:pPr>
              <a:lnSpc>
                <a:spcPct val="200000"/>
              </a:lnSpc>
            </a:pP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总的来说，软件文档应该满足下述要求</a:t>
            </a:r>
            <a:endParaRPr lang="en-US" altLang="zh-CN" sz="24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r>
              <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1)</a:t>
            </a: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必须描述如何使用这个系统，没有这种描述时即使是最简单的系统也无法使用。</a:t>
            </a:r>
            <a:endPar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r>
              <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2</a:t>
            </a: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）必须描述怎样安装和管理这个系统。</a:t>
            </a:r>
            <a:endPar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r>
              <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3</a:t>
            </a: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）必须描述系统需求和设计。</a:t>
            </a:r>
            <a:endPar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r>
              <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4)</a:t>
            </a:r>
            <a:r>
              <a:rPr lang="zh-CN" altLang="en-US"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必须描述系统的实现和测试，以便使系统成为可维护的。</a:t>
            </a:r>
            <a:endParaRPr lang="en-US" altLang="zh-CN" sz="2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Tree>
    <p:extLst>
      <p:ext uri="{BB962C8B-B14F-4D97-AF65-F5344CB8AC3E}">
        <p14:creationId xmlns="" xmlns:p14="http://schemas.microsoft.com/office/powerpoint/2010/main" val="382853505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2025321" y="2008076"/>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用户文档</a:t>
            </a:r>
            <a:endParaRPr lang="en-US" altLang="zh-CN" sz="3600" b="1" dirty="0" smtClean="0">
              <a:solidFill>
                <a:schemeClr val="bg1"/>
              </a:solidFill>
              <a:latin typeface="Arial" panose="020B0604020202020204"/>
              <a:ea typeface="微软雅黑" panose="020B0503020204020204" charset="-122"/>
              <a:sym typeface="Arial" panose="020B0604020202020204"/>
            </a:endParaRPr>
          </a:p>
        </p:txBody>
      </p:sp>
      <p:grpSp>
        <p:nvGrpSpPr>
          <p:cNvPr id="10" name="组合 9"/>
          <p:cNvGrpSpPr/>
          <p:nvPr/>
        </p:nvGrpSpPr>
        <p:grpSpPr>
          <a:xfrm>
            <a:off x="164616" y="178180"/>
            <a:ext cx="2942479" cy="368580"/>
            <a:chOff x="164616" y="178180"/>
            <a:chExt cx="2942479"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85197" y="178180"/>
              <a:ext cx="2721898"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文档</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2" name="TextBox 1"/>
          <p:cNvSpPr txBox="1"/>
          <p:nvPr/>
        </p:nvSpPr>
        <p:spPr>
          <a:xfrm>
            <a:off x="6008914" y="2727365"/>
            <a:ext cx="4075611" cy="1200329"/>
          </a:xfrm>
          <a:prstGeom prst="rect">
            <a:avLst/>
          </a:prstGeom>
          <a:noFill/>
        </p:spPr>
        <p:txBody>
          <a:bodyPr wrap="square" rtlCol="0">
            <a:spAutoFit/>
          </a:bodyPr>
          <a:lstStyle/>
          <a:p>
            <a:r>
              <a:rPr lang="zh-CN" altLang="en-US" b="1" dirty="0" smtClean="0">
                <a:solidFill>
                  <a:srgbClr val="314865"/>
                </a:solidFill>
              </a:rPr>
              <a:t>用户文档是用户了解系统的第一步，它应该能使用户获得对系统的准确的初步印象。文档的结构方式应该使用户能够方便地根据需要阅读有关的内容。</a:t>
            </a:r>
            <a:endParaRPr lang="zh-CN" altLang="en-US" b="1" dirty="0">
              <a:solidFill>
                <a:srgbClr val="314865"/>
              </a:solidFill>
            </a:endParaRPr>
          </a:p>
        </p:txBody>
      </p:sp>
    </p:spTree>
    <p:extLst>
      <p:ext uri="{BB962C8B-B14F-4D97-AF65-F5344CB8AC3E}">
        <p14:creationId xmlns="" xmlns:p14="http://schemas.microsoft.com/office/powerpoint/2010/main" val="10902919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文档</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3" name="TextBox 2"/>
          <p:cNvSpPr txBox="1"/>
          <p:nvPr/>
        </p:nvSpPr>
        <p:spPr>
          <a:xfrm>
            <a:off x="1449977" y="546760"/>
            <a:ext cx="7302137" cy="5632311"/>
          </a:xfrm>
          <a:prstGeom prst="rect">
            <a:avLst/>
          </a:prstGeom>
          <a:noFill/>
        </p:spPr>
        <p:txBody>
          <a:bodyPr wrap="square" rtlCol="0">
            <a:spAutoFit/>
          </a:bodyPr>
          <a:lstStyle/>
          <a:p>
            <a:r>
              <a:rPr lang="zh-CN" altLang="en-US" sz="2400" b="1" dirty="0" smtClean="0">
                <a:solidFill>
                  <a:srgbClr val="314865"/>
                </a:solidFill>
              </a:rPr>
              <a:t>用户文档至少应该包括下述</a:t>
            </a:r>
            <a:r>
              <a:rPr lang="en-US" altLang="zh-CN" sz="2400" b="1" dirty="0" smtClean="0">
                <a:solidFill>
                  <a:srgbClr val="314865"/>
                </a:solidFill>
              </a:rPr>
              <a:t>5</a:t>
            </a:r>
            <a:r>
              <a:rPr lang="zh-CN" altLang="en-US" sz="2400" b="1" dirty="0" smtClean="0">
                <a:solidFill>
                  <a:srgbClr val="314865"/>
                </a:solidFill>
              </a:rPr>
              <a:t>方面的内容。</a:t>
            </a:r>
            <a:endParaRPr lang="en-US" altLang="zh-CN" sz="2400" b="1" dirty="0" smtClean="0">
              <a:solidFill>
                <a:srgbClr val="314865"/>
              </a:solidFill>
            </a:endParaRPr>
          </a:p>
          <a:p>
            <a:r>
              <a:rPr lang="en-US" altLang="zh-CN" sz="2400" b="1" dirty="0" smtClean="0">
                <a:solidFill>
                  <a:srgbClr val="314865"/>
                </a:solidFill>
              </a:rPr>
              <a:t>1</a:t>
            </a:r>
            <a:r>
              <a:rPr lang="zh-CN" altLang="en-US" sz="2400" b="1" dirty="0" smtClean="0">
                <a:solidFill>
                  <a:srgbClr val="314865"/>
                </a:solidFill>
              </a:rPr>
              <a:t>）功能描述，说明系统能做什么。</a:t>
            </a:r>
            <a:endParaRPr lang="en-US" altLang="zh-CN" sz="2400" b="1" dirty="0" smtClean="0">
              <a:solidFill>
                <a:srgbClr val="314865"/>
              </a:solidFill>
            </a:endParaRPr>
          </a:p>
          <a:p>
            <a:r>
              <a:rPr lang="en-US" altLang="zh-CN" sz="2400" b="1" dirty="0" smtClean="0">
                <a:solidFill>
                  <a:srgbClr val="314865"/>
                </a:solidFill>
              </a:rPr>
              <a:t>2</a:t>
            </a:r>
            <a:r>
              <a:rPr lang="zh-CN" altLang="en-US" sz="2400" b="1" dirty="0" smtClean="0">
                <a:solidFill>
                  <a:srgbClr val="314865"/>
                </a:solidFill>
              </a:rPr>
              <a:t>）安装文档，说明怎样安装这个系统以及怎样使系统适应特定的硬件配置。</a:t>
            </a:r>
            <a:endParaRPr lang="en-US" altLang="zh-CN" sz="2400" b="1" dirty="0" smtClean="0">
              <a:solidFill>
                <a:srgbClr val="314865"/>
              </a:solidFill>
            </a:endParaRPr>
          </a:p>
          <a:p>
            <a:r>
              <a:rPr lang="en-US" altLang="zh-CN" sz="2400" b="1" dirty="0" smtClean="0">
                <a:solidFill>
                  <a:srgbClr val="314865"/>
                </a:solidFill>
              </a:rPr>
              <a:t>3</a:t>
            </a:r>
            <a:r>
              <a:rPr lang="zh-CN" altLang="en-US" sz="2400" b="1" dirty="0" smtClean="0">
                <a:solidFill>
                  <a:srgbClr val="314865"/>
                </a:solidFill>
              </a:rPr>
              <a:t>）使用手册，简要说明如何着手使用这个系统（应该用过丰富例子说明怎样使用常用的系统功能，还应该说明用户操作错误时怎样恢复和重新启动）。</a:t>
            </a:r>
            <a:endParaRPr lang="en-US" altLang="zh-CN" sz="2400" b="1" dirty="0" smtClean="0">
              <a:solidFill>
                <a:srgbClr val="314865"/>
              </a:solidFill>
            </a:endParaRPr>
          </a:p>
          <a:p>
            <a:r>
              <a:rPr lang="en-US" altLang="zh-CN" sz="2400" b="1" dirty="0" smtClean="0">
                <a:solidFill>
                  <a:srgbClr val="314865"/>
                </a:solidFill>
              </a:rPr>
              <a:t>4</a:t>
            </a:r>
            <a:r>
              <a:rPr lang="zh-CN" altLang="en-US" sz="2400" b="1" dirty="0" smtClean="0">
                <a:solidFill>
                  <a:srgbClr val="314865"/>
                </a:solidFill>
              </a:rPr>
              <a:t>）参考手册，详尽描述用户可以使用的所有系统设施以及他们的使用方法，还应该解释系统可能产生的各种出错信息的含义（对参考手册最主要的要求时完整，因此通常使用形式化的描述技术）。</a:t>
            </a:r>
            <a:endParaRPr lang="en-US" altLang="zh-CN" sz="2400" b="1" dirty="0" smtClean="0">
              <a:solidFill>
                <a:srgbClr val="314865"/>
              </a:solidFill>
            </a:endParaRPr>
          </a:p>
          <a:p>
            <a:r>
              <a:rPr lang="en-US" altLang="zh-CN" sz="2400" b="1" dirty="0" smtClean="0">
                <a:solidFill>
                  <a:srgbClr val="314865"/>
                </a:solidFill>
              </a:rPr>
              <a:t>5)</a:t>
            </a:r>
            <a:r>
              <a:rPr lang="zh-CN" altLang="en-US" sz="2400" b="1" dirty="0" smtClean="0">
                <a:solidFill>
                  <a:srgbClr val="314865"/>
                </a:solidFill>
              </a:rPr>
              <a:t>操作员指南（如果需要有系统操作员的话），说明操作员应该如何处理使用中出现的各种情况。</a:t>
            </a:r>
            <a:endParaRPr lang="en-US" altLang="zh-CN" sz="2400" b="1" dirty="0" smtClean="0">
              <a:solidFill>
                <a:srgbClr val="314865"/>
              </a:solidFill>
            </a:endParaRPr>
          </a:p>
          <a:p>
            <a:r>
              <a:rPr lang="zh-CN" altLang="en-US" sz="2400" b="1" dirty="0" smtClean="0">
                <a:solidFill>
                  <a:srgbClr val="314865"/>
                </a:solidFill>
              </a:rPr>
              <a:t>上述内容可以分别作为独立的文档，也可以作为一个文档的不同</a:t>
            </a:r>
            <a:r>
              <a:rPr lang="en-US" altLang="zh-CN" sz="2400" b="1" dirty="0" smtClean="0">
                <a:solidFill>
                  <a:srgbClr val="314865"/>
                </a:solidFill>
              </a:rPr>
              <a:t>fence</a:t>
            </a:r>
            <a:r>
              <a:rPr lang="zh-CN" altLang="en-US" sz="2400" b="1" dirty="0" smtClean="0">
                <a:solidFill>
                  <a:srgbClr val="314865"/>
                </a:solidFill>
              </a:rPr>
              <a:t>，具体做法应该由系统规模决定。</a:t>
            </a:r>
            <a:endParaRPr lang="en-US" altLang="zh-CN" sz="2400" b="1" dirty="0" smtClean="0">
              <a:solidFill>
                <a:srgbClr val="314865"/>
              </a:solidFill>
            </a:endParaRPr>
          </a:p>
        </p:txBody>
      </p:sp>
    </p:spTree>
    <p:extLst>
      <p:ext uri="{BB962C8B-B14F-4D97-AF65-F5344CB8AC3E}">
        <p14:creationId xmlns="" xmlns:p14="http://schemas.microsoft.com/office/powerpoint/2010/main" val="382853505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2025321" y="2008076"/>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系统文档</a:t>
            </a:r>
            <a:endParaRPr lang="en-US" altLang="zh-CN" sz="3600" b="1" dirty="0" smtClean="0">
              <a:solidFill>
                <a:schemeClr val="bg1"/>
              </a:solidFill>
              <a:latin typeface="Arial" panose="020B0604020202020204"/>
              <a:ea typeface="微软雅黑" panose="020B0503020204020204" charset="-122"/>
              <a:sym typeface="Arial" panose="020B0604020202020204"/>
            </a:endParaRPr>
          </a:p>
        </p:txBody>
      </p:sp>
      <p:grpSp>
        <p:nvGrpSpPr>
          <p:cNvPr id="10" name="组合 9"/>
          <p:cNvGrpSpPr/>
          <p:nvPr/>
        </p:nvGrpSpPr>
        <p:grpSpPr>
          <a:xfrm>
            <a:off x="164616" y="178180"/>
            <a:ext cx="2942479" cy="368580"/>
            <a:chOff x="164616" y="178180"/>
            <a:chExt cx="2942479"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85197" y="178180"/>
              <a:ext cx="2721898"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文档</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2" name="TextBox 1"/>
          <p:cNvSpPr txBox="1"/>
          <p:nvPr/>
        </p:nvSpPr>
        <p:spPr>
          <a:xfrm>
            <a:off x="5564777" y="2054242"/>
            <a:ext cx="4075611" cy="2308324"/>
          </a:xfrm>
          <a:prstGeom prst="rect">
            <a:avLst/>
          </a:prstGeom>
          <a:noFill/>
        </p:spPr>
        <p:txBody>
          <a:bodyPr wrap="square" rtlCol="0">
            <a:spAutoFit/>
          </a:bodyPr>
          <a:lstStyle/>
          <a:p>
            <a:r>
              <a:rPr lang="zh-CN" altLang="en-US" dirty="0" smtClean="0"/>
              <a:t>所谓系统文档指从问题定义、需求说明到验收测试计划这样一系列和系统实现有关的文档。描述系统设计、实现和测试的文档对于理解程序和维护程序来说是极端重要的。和用户文档类似，系统文档的结构也应该能把读者从对系统概貌的了解，引导到对系统每个方面每个特点的更形式化更具体的认识。</a:t>
            </a:r>
            <a:endParaRPr lang="zh-CN" altLang="en-US" dirty="0"/>
          </a:p>
        </p:txBody>
      </p:sp>
    </p:spTree>
    <p:extLst>
      <p:ext uri="{BB962C8B-B14F-4D97-AF65-F5344CB8AC3E}">
        <p14:creationId xmlns="" xmlns:p14="http://schemas.microsoft.com/office/powerpoint/2010/main" val="91135263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04</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831123" y="2630261"/>
            <a:ext cx="5901272" cy="1015663"/>
          </a:xfrm>
          <a:prstGeom prst="rect">
            <a:avLst/>
          </a:prstGeom>
        </p:spPr>
        <p:txBody>
          <a:bodyPr wrap="square" lIns="0" tIns="0" rIns="0" bIns="0">
            <a:spAutoFit/>
          </a:bodyPr>
          <a:lstStyle/>
          <a:p>
            <a:pPr algn="ctr">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可维护性复审</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extLst>
      <p:ext uri="{BB962C8B-B14F-4D97-AF65-F5344CB8AC3E}">
        <p14:creationId xmlns="" xmlns:p14="http://schemas.microsoft.com/office/powerpoint/2010/main" val="280489435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可维护性复审</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3" name="TextBox 2"/>
          <p:cNvSpPr txBox="1"/>
          <p:nvPr/>
        </p:nvSpPr>
        <p:spPr>
          <a:xfrm>
            <a:off x="2560320" y="1338943"/>
            <a:ext cx="6537960" cy="3046988"/>
          </a:xfrm>
          <a:prstGeom prst="rect">
            <a:avLst/>
          </a:prstGeom>
          <a:noFill/>
        </p:spPr>
        <p:txBody>
          <a:bodyPr wrap="square" rtlCol="0">
            <a:spAutoFit/>
          </a:bodyPr>
          <a:lstStyle/>
          <a:p>
            <a:r>
              <a:rPr lang="zh-CN" altLang="en-US" sz="2400" b="1" dirty="0" smtClean="0">
                <a:solidFill>
                  <a:srgbClr val="314865"/>
                </a:solidFill>
              </a:rPr>
              <a:t>可维护性是所有软件都应该具备的基本特点，必须在开发阶段保证软件具有</a:t>
            </a:r>
            <a:r>
              <a:rPr lang="zh-CN" altLang="en-US" sz="2400" b="1" dirty="0">
                <a:solidFill>
                  <a:srgbClr val="314865"/>
                </a:solidFill>
              </a:rPr>
              <a:t>五</a:t>
            </a:r>
            <a:r>
              <a:rPr lang="zh-CN" altLang="en-US" sz="2400" b="1" dirty="0" smtClean="0">
                <a:solidFill>
                  <a:srgbClr val="314865"/>
                </a:solidFill>
              </a:rPr>
              <a:t>个决定软件可维护性的因素：可理解性、可测试性、可修改性、可移植性和可重用性。</a:t>
            </a:r>
            <a:endParaRPr lang="en-US" altLang="zh-CN" sz="2400" b="1" dirty="0" smtClean="0">
              <a:solidFill>
                <a:srgbClr val="314865"/>
              </a:solidFill>
            </a:endParaRPr>
          </a:p>
          <a:p>
            <a:r>
              <a:rPr lang="zh-CN" altLang="en-US" sz="2400" b="1" dirty="0" smtClean="0">
                <a:solidFill>
                  <a:srgbClr val="314865"/>
                </a:solidFill>
              </a:rPr>
              <a:t>在软件工程过程的每一个阶段都应该考虑并努力提高软件的可维护性，在每个阶段结束前的技术审查和管理复审中，应该着重对可维护性进行复审。</a:t>
            </a:r>
            <a:endParaRPr lang="en-US" altLang="zh-CN" sz="2400" b="1" dirty="0" smtClean="0">
              <a:solidFill>
                <a:srgbClr val="314865"/>
              </a:solidFill>
            </a:endParaRPr>
          </a:p>
        </p:txBody>
      </p:sp>
    </p:spTree>
    <p:extLst>
      <p:ext uri="{BB962C8B-B14F-4D97-AF65-F5344CB8AC3E}">
        <p14:creationId xmlns="" xmlns:p14="http://schemas.microsoft.com/office/powerpoint/2010/main" val="3533387777"/>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可维护性复审</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3" name="TextBox 2"/>
          <p:cNvSpPr txBox="1"/>
          <p:nvPr/>
        </p:nvSpPr>
        <p:spPr>
          <a:xfrm>
            <a:off x="1208314" y="1123406"/>
            <a:ext cx="8771709" cy="3785652"/>
          </a:xfrm>
          <a:prstGeom prst="rect">
            <a:avLst/>
          </a:prstGeom>
          <a:noFill/>
        </p:spPr>
        <p:txBody>
          <a:bodyPr wrap="square" rtlCol="0">
            <a:spAutoFit/>
          </a:bodyPr>
          <a:lstStyle/>
          <a:p>
            <a:r>
              <a:rPr lang="en-US" altLang="zh-CN" sz="2400" b="1" dirty="0" smtClean="0">
                <a:solidFill>
                  <a:srgbClr val="314865"/>
                </a:solidFill>
              </a:rPr>
              <a:t>	</a:t>
            </a:r>
            <a:r>
              <a:rPr lang="zh-CN" altLang="en-US" sz="2400" b="1" dirty="0" smtClean="0">
                <a:solidFill>
                  <a:srgbClr val="314865"/>
                </a:solidFill>
              </a:rPr>
              <a:t>在需求分析阶段的复审过程中，应该对将来的要改进的部分和可能会修改的部分加以注意并指明；应该讨论软件的可移植性问题，并且考虑可能影响软件维护的系统界面。</a:t>
            </a:r>
            <a:endParaRPr lang="en-US" altLang="zh-CN" sz="2400" b="1" dirty="0" smtClean="0">
              <a:solidFill>
                <a:srgbClr val="314865"/>
              </a:solidFill>
            </a:endParaRPr>
          </a:p>
          <a:p>
            <a:r>
              <a:rPr lang="en-US" altLang="zh-CN" sz="2400" b="1" dirty="0" smtClean="0">
                <a:solidFill>
                  <a:srgbClr val="314865"/>
                </a:solidFill>
              </a:rPr>
              <a:t>	</a:t>
            </a:r>
            <a:r>
              <a:rPr lang="zh-CN" altLang="en-US" sz="2400" b="1" dirty="0" smtClean="0">
                <a:solidFill>
                  <a:srgbClr val="314865"/>
                </a:solidFill>
              </a:rPr>
              <a:t>在正式的和非正式的设计复审期间，应该从容易修改、模块化和功能独立的目标出发，评价软件的结构和过程；设计中应该对将来的可能修改的部分预作准备。</a:t>
            </a:r>
            <a:endParaRPr lang="en-US" altLang="zh-CN" sz="2400" b="1" dirty="0" smtClean="0">
              <a:solidFill>
                <a:srgbClr val="314865"/>
              </a:solidFill>
            </a:endParaRPr>
          </a:p>
          <a:p>
            <a:r>
              <a:rPr lang="en-US" altLang="zh-CN" sz="2400" b="1" dirty="0" smtClean="0">
                <a:solidFill>
                  <a:srgbClr val="314865"/>
                </a:solidFill>
              </a:rPr>
              <a:t>	</a:t>
            </a:r>
            <a:r>
              <a:rPr lang="zh-CN" altLang="en-US" sz="2400" b="1" dirty="0" smtClean="0">
                <a:solidFill>
                  <a:srgbClr val="314865"/>
                </a:solidFill>
              </a:rPr>
              <a:t>代码复审应该强调编码风格和内部说明文档这两个影响可维护性的因素。</a:t>
            </a:r>
            <a:endParaRPr lang="en-US" altLang="zh-CN" sz="2400" b="1" dirty="0" smtClean="0">
              <a:solidFill>
                <a:srgbClr val="314865"/>
              </a:solidFill>
            </a:endParaRPr>
          </a:p>
          <a:p>
            <a:r>
              <a:rPr lang="en-US" altLang="zh-CN" sz="2400" b="1" dirty="0" smtClean="0">
                <a:solidFill>
                  <a:srgbClr val="314865"/>
                </a:solidFill>
              </a:rPr>
              <a:t>	</a:t>
            </a:r>
            <a:r>
              <a:rPr lang="zh-CN" altLang="en-US" sz="2400" b="1" dirty="0" smtClean="0">
                <a:solidFill>
                  <a:srgbClr val="314865"/>
                </a:solidFill>
              </a:rPr>
              <a:t>在设计和编码过程中应该尽量使用可重用的软件构件，如果需要开发新的构件，也该注意构件的可重用性。</a:t>
            </a:r>
            <a:endParaRPr lang="en-US" altLang="zh-CN" sz="2400" b="1" dirty="0" smtClean="0">
              <a:solidFill>
                <a:srgbClr val="314865"/>
              </a:solidFill>
            </a:endParaRPr>
          </a:p>
        </p:txBody>
      </p:sp>
    </p:spTree>
    <p:extLst>
      <p:ext uri="{BB962C8B-B14F-4D97-AF65-F5344CB8AC3E}">
        <p14:creationId xmlns="" xmlns:p14="http://schemas.microsoft.com/office/powerpoint/2010/main" val="63846650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9" name="组合 28"/>
          <p:cNvGrpSpPr/>
          <p:nvPr/>
        </p:nvGrpSpPr>
        <p:grpSpPr>
          <a:xfrm>
            <a:off x="799845" y="852473"/>
            <a:ext cx="2758272" cy="837788"/>
            <a:chOff x="4602145" y="211015"/>
            <a:chExt cx="2758272" cy="837788"/>
          </a:xfrm>
        </p:grpSpPr>
        <p:sp>
          <p:nvSpPr>
            <p:cNvPr id="30" name="流程图: 终止 2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1" name="流程图: 终止 30"/>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2" name="流程图: 终止 31"/>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3" name="矩形 12"/>
          <p:cNvSpPr/>
          <p:nvPr/>
        </p:nvSpPr>
        <p:spPr>
          <a:xfrm>
            <a:off x="1434874" y="0"/>
            <a:ext cx="1343025" cy="216039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MH_Others_1"/>
          <p:cNvSpPr txBox="1"/>
          <p:nvPr>
            <p:custDataLst>
              <p:tags r:id="rId1"/>
            </p:custDataLst>
          </p:nvPr>
        </p:nvSpPr>
        <p:spPr>
          <a:xfrm>
            <a:off x="1434874" y="0"/>
            <a:ext cx="1343025"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panose="020B0604020202020204"/>
                <a:ea typeface="微软雅黑" panose="020B0503020204020204" charset="-122"/>
                <a:sym typeface="Arial" panose="020B0604020202020204"/>
              </a:rPr>
              <a:t>目 </a:t>
            </a:r>
            <a:endParaRPr lang="en-US" altLang="zh-CN" sz="5400" b="1" dirty="0">
              <a:solidFill>
                <a:schemeClr val="bg1"/>
              </a:solidFill>
              <a:latin typeface="Arial" panose="020B0604020202020204"/>
              <a:ea typeface="微软雅黑" panose="020B0503020204020204" charset="-122"/>
              <a:sym typeface="Arial" panose="020B0604020202020204"/>
            </a:endParaRPr>
          </a:p>
          <a:p>
            <a:pPr algn="ctr"/>
            <a:r>
              <a:rPr lang="zh-CN" altLang="en-US" sz="5400" b="1" dirty="0">
                <a:solidFill>
                  <a:schemeClr val="bg1"/>
                </a:solidFill>
                <a:latin typeface="Arial" panose="020B0604020202020204"/>
                <a:ea typeface="微软雅黑" panose="020B0503020204020204" charset="-122"/>
                <a:sym typeface="Arial" panose="020B0604020202020204"/>
              </a:rPr>
              <a:t>录</a:t>
            </a:r>
          </a:p>
        </p:txBody>
      </p:sp>
      <p:sp>
        <p:nvSpPr>
          <p:cNvPr id="12" name="MH_Others_1"/>
          <p:cNvSpPr txBox="1"/>
          <p:nvPr>
            <p:custDataLst>
              <p:tags r:id="rId2"/>
            </p:custDataLst>
          </p:nvPr>
        </p:nvSpPr>
        <p:spPr>
          <a:xfrm>
            <a:off x="1451418" y="1766523"/>
            <a:ext cx="1343025" cy="276999"/>
          </a:xfrm>
          <a:prstGeom prst="rect">
            <a:avLst/>
          </a:prstGeom>
          <a:noFill/>
        </p:spPr>
        <p:txBody>
          <a:bodyPr vert="horz" wrap="square" lIns="0" tIns="0" rIns="0" bIns="0" rtlCol="0" anchor="ctr" anchorCtr="0">
            <a:spAutoFit/>
          </a:bodyPr>
          <a:lstStyle/>
          <a:p>
            <a:pPr algn="ctr"/>
            <a:r>
              <a:rPr lang="en-US" altLang="zh-CN" dirty="0">
                <a:solidFill>
                  <a:schemeClr val="bg1">
                    <a:lumMod val="95000"/>
                  </a:schemeClr>
                </a:solidFill>
                <a:latin typeface="Arial" panose="020B0604020202020204"/>
                <a:ea typeface="微软雅黑" panose="020B0503020204020204" charset="-122"/>
                <a:sym typeface="Arial" panose="020B0604020202020204"/>
              </a:rPr>
              <a:t>CONTENTS</a:t>
            </a:r>
            <a:endParaRPr lang="zh-CN" altLang="en-US" dirty="0">
              <a:solidFill>
                <a:schemeClr val="bg1">
                  <a:lumMod val="95000"/>
                </a:schemeClr>
              </a:solidFill>
              <a:latin typeface="Arial" panose="020B0604020202020204"/>
              <a:ea typeface="微软雅黑" panose="020B0503020204020204" charset="-122"/>
              <a:sym typeface="Arial" panose="020B0604020202020204"/>
            </a:endParaRPr>
          </a:p>
        </p:txBody>
      </p:sp>
      <p:sp>
        <p:nvSpPr>
          <p:cNvPr id="66" name="矩形 65"/>
          <p:cNvSpPr/>
          <p:nvPr/>
        </p:nvSpPr>
        <p:spPr>
          <a:xfrm>
            <a:off x="6624315" y="1599738"/>
            <a:ext cx="4701182" cy="1323439"/>
          </a:xfrm>
          <a:prstGeom prst="rect">
            <a:avLst/>
          </a:prstGeom>
          <a:ln w="19050">
            <a:solidFill>
              <a:schemeClr val="bg1">
                <a:lumMod val="65000"/>
              </a:schemeClr>
            </a:solidFill>
            <a:prstDash val="lgDashDot"/>
          </a:ln>
        </p:spPr>
        <p:txBody>
          <a:bodyPr wrap="square">
            <a:spAutoFit/>
          </a:bodyPr>
          <a:lstStyle/>
          <a:p>
            <a:pPr algn="ctr"/>
            <a:r>
              <a:rPr lang="zh-CN" altLang="en-US" sz="4000" dirty="0" smtClean="0">
                <a:solidFill>
                  <a:schemeClr val="tx1">
                    <a:lumMod val="65000"/>
                    <a:lumOff val="35000"/>
                  </a:schemeClr>
                </a:solidFill>
                <a:latin typeface="Arial" panose="020B0604020202020204"/>
                <a:sym typeface="Arial" panose="020B0604020202020204"/>
              </a:rPr>
              <a:t>决定软件可维</a:t>
            </a:r>
            <a:endParaRPr lang="en-US" altLang="zh-CN" sz="4000" dirty="0" smtClean="0">
              <a:solidFill>
                <a:schemeClr val="tx1">
                  <a:lumMod val="65000"/>
                  <a:lumOff val="35000"/>
                </a:schemeClr>
              </a:solidFill>
              <a:latin typeface="Arial" panose="020B0604020202020204"/>
              <a:sym typeface="Arial" panose="020B0604020202020204"/>
            </a:endParaRPr>
          </a:p>
          <a:p>
            <a:pPr algn="ctr"/>
            <a:r>
              <a:rPr lang="zh-CN" altLang="en-US" sz="4000" dirty="0" smtClean="0">
                <a:solidFill>
                  <a:schemeClr val="tx1">
                    <a:lumMod val="65000"/>
                    <a:lumOff val="35000"/>
                  </a:schemeClr>
                </a:solidFill>
                <a:latin typeface="Arial" panose="020B0604020202020204"/>
                <a:sym typeface="Arial" panose="020B0604020202020204"/>
              </a:rPr>
              <a:t>护性的因素</a:t>
            </a:r>
          </a:p>
        </p:txBody>
      </p:sp>
      <p:sp>
        <p:nvSpPr>
          <p:cNvPr id="67" name="矩形 66"/>
          <p:cNvSpPr/>
          <p:nvPr/>
        </p:nvSpPr>
        <p:spPr>
          <a:xfrm>
            <a:off x="6624314" y="3303041"/>
            <a:ext cx="4740371" cy="707886"/>
          </a:xfrm>
          <a:prstGeom prst="rect">
            <a:avLst/>
          </a:prstGeom>
          <a:ln w="19050">
            <a:solidFill>
              <a:schemeClr val="bg1">
                <a:lumMod val="65000"/>
              </a:schemeClr>
            </a:solidFill>
            <a:prstDash val="lgDashDot"/>
          </a:ln>
        </p:spPr>
        <p:txBody>
          <a:bodyPr wrap="square">
            <a:spAutoFit/>
          </a:bodyPr>
          <a:lstStyle/>
          <a:p>
            <a:pPr algn="ctr" eaLnBrk="1" hangingPunct="1">
              <a:spcBef>
                <a:spcPct val="20000"/>
              </a:spcBef>
              <a:buClr>
                <a:schemeClr val="hlink"/>
              </a:buClr>
              <a:buSzPct val="65000"/>
              <a:buFont typeface="Wingdings" panose="05000000000000000000" pitchFamily="2" charset="2"/>
              <a:buNone/>
            </a:pPr>
            <a:r>
              <a:rPr lang="zh-CN" altLang="en-US" sz="4000" dirty="0">
                <a:solidFill>
                  <a:schemeClr val="tx1">
                    <a:lumMod val="65000"/>
                    <a:lumOff val="35000"/>
                  </a:schemeClr>
                </a:solidFill>
                <a:latin typeface="Arial" panose="020B0604020202020204"/>
                <a:ea typeface="微软雅黑" panose="020B0503020204020204" charset="-122"/>
                <a:sym typeface="Arial" panose="020B0604020202020204"/>
              </a:rPr>
              <a:t>文档</a:t>
            </a:r>
            <a:endParaRPr lang="zh-CN" altLang="en-US" sz="40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grpSp>
        <p:nvGrpSpPr>
          <p:cNvPr id="15" name="组合 14"/>
          <p:cNvGrpSpPr/>
          <p:nvPr/>
        </p:nvGrpSpPr>
        <p:grpSpPr>
          <a:xfrm>
            <a:off x="4147657" y="503557"/>
            <a:ext cx="1752950" cy="605880"/>
            <a:chOff x="4343050" y="1160643"/>
            <a:chExt cx="1752950" cy="605880"/>
          </a:xfrm>
          <a:effectLst>
            <a:outerShdw blurRad="50800" dist="50800" dir="5400000" algn="t" rotWithShape="0">
              <a:prstClr val="black">
                <a:alpha val="15000"/>
              </a:prstClr>
            </a:outerShdw>
          </a:effectLst>
        </p:grpSpPr>
        <p:grpSp>
          <p:nvGrpSpPr>
            <p:cNvPr id="3" name="组合 2"/>
            <p:cNvGrpSpPr/>
            <p:nvPr/>
          </p:nvGrpSpPr>
          <p:grpSpPr>
            <a:xfrm>
              <a:off x="4343050" y="1160643"/>
              <a:ext cx="1752950" cy="605880"/>
              <a:chOff x="4602145" y="211015"/>
              <a:chExt cx="2298560" cy="794460"/>
            </a:xfrm>
          </p:grpSpPr>
          <p:sp>
            <p:nvSpPr>
              <p:cNvPr id="24" name="流程图: 终止 23"/>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 name="流程图: 终止 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3" name="流程图: 终止 22"/>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4" name="文本框 13"/>
            <p:cNvSpPr txBox="1"/>
            <p:nvPr/>
          </p:nvSpPr>
          <p:spPr>
            <a:xfrm>
              <a:off x="4872741" y="1179527"/>
              <a:ext cx="698643" cy="523220"/>
            </a:xfrm>
            <a:prstGeom prst="rect">
              <a:avLst/>
            </a:prstGeom>
            <a:noFill/>
          </p:spPr>
          <p:txBody>
            <a:bodyPr wrap="square" rtlCol="0">
              <a:spAutoFit/>
            </a:bodyPr>
            <a:lstStyle/>
            <a:p>
              <a:pPr algn="ctr"/>
              <a:r>
                <a:rPr lang="en-US" altLang="zh-CN" sz="2800" b="1" dirty="0" smtClean="0">
                  <a:solidFill>
                    <a:srgbClr val="314865"/>
                  </a:solidFill>
                  <a:latin typeface="Arial" panose="020B0604020202020204"/>
                  <a:ea typeface="微软雅黑" panose="020B0503020204020204" charset="-122"/>
                  <a:sym typeface="Arial" panose="020B0604020202020204"/>
                </a:rPr>
                <a:t>01</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10" name="组合 9"/>
          <p:cNvGrpSpPr/>
          <p:nvPr/>
        </p:nvGrpSpPr>
        <p:grpSpPr>
          <a:xfrm>
            <a:off x="4036086" y="3347882"/>
            <a:ext cx="1752950" cy="605880"/>
            <a:chOff x="4343050" y="1160643"/>
            <a:chExt cx="1752950" cy="605880"/>
          </a:xfrm>
          <a:effectLst>
            <a:outerShdw blurRad="50800" dist="50800" dir="5400000" algn="t" rotWithShape="0">
              <a:prstClr val="black">
                <a:alpha val="15000"/>
              </a:prstClr>
            </a:outerShdw>
          </a:effectLst>
        </p:grpSpPr>
        <p:grpSp>
          <p:nvGrpSpPr>
            <p:cNvPr id="11" name="组合 10"/>
            <p:cNvGrpSpPr/>
            <p:nvPr/>
          </p:nvGrpSpPr>
          <p:grpSpPr>
            <a:xfrm>
              <a:off x="4343050" y="1160643"/>
              <a:ext cx="1752950" cy="605880"/>
              <a:chOff x="4602145" y="211015"/>
              <a:chExt cx="2298560" cy="794460"/>
            </a:xfrm>
          </p:grpSpPr>
          <p:sp>
            <p:nvSpPr>
              <p:cNvPr id="20" name="流程图: 终止 19"/>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1" name="流程图: 终止 20"/>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5" name="流程图: 终止 24"/>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6" name="文本框 25"/>
            <p:cNvSpPr txBox="1"/>
            <p:nvPr/>
          </p:nvSpPr>
          <p:spPr>
            <a:xfrm>
              <a:off x="4872741" y="1179527"/>
              <a:ext cx="698643" cy="521970"/>
            </a:xfrm>
            <a:prstGeom prst="rect">
              <a:avLst/>
            </a:prstGeom>
            <a:noFill/>
          </p:spPr>
          <p:txBody>
            <a:bodyPr wrap="square" rtlCol="0">
              <a:spAutoFit/>
            </a:bodyPr>
            <a:lstStyle/>
            <a:p>
              <a:pPr algn="ctr"/>
              <a:r>
                <a:rPr lang="en-US" altLang="zh-CN" sz="2800" b="1" dirty="0" smtClean="0">
                  <a:solidFill>
                    <a:srgbClr val="314865"/>
                  </a:solidFill>
                  <a:latin typeface="Arial" panose="020B0604020202020204"/>
                  <a:ea typeface="微软雅黑" panose="020B0503020204020204" charset="-122"/>
                  <a:sym typeface="Arial" panose="020B0604020202020204"/>
                </a:rPr>
                <a:t>03</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27" name="组合 26"/>
          <p:cNvGrpSpPr/>
          <p:nvPr/>
        </p:nvGrpSpPr>
        <p:grpSpPr>
          <a:xfrm>
            <a:off x="4145120" y="1905022"/>
            <a:ext cx="1752950" cy="605880"/>
            <a:chOff x="4343050" y="1160643"/>
            <a:chExt cx="1752950" cy="605880"/>
          </a:xfrm>
          <a:effectLst>
            <a:outerShdw blurRad="50800" dist="50800" dir="5400000" algn="t" rotWithShape="0">
              <a:prstClr val="black">
                <a:alpha val="15000"/>
              </a:prstClr>
            </a:outerShdw>
          </a:effectLst>
        </p:grpSpPr>
        <p:grpSp>
          <p:nvGrpSpPr>
            <p:cNvPr id="28" name="组合 27"/>
            <p:cNvGrpSpPr/>
            <p:nvPr/>
          </p:nvGrpSpPr>
          <p:grpSpPr>
            <a:xfrm>
              <a:off x="4343050" y="1160643"/>
              <a:ext cx="1752950" cy="605880"/>
              <a:chOff x="4602145" y="211015"/>
              <a:chExt cx="2298560" cy="794460"/>
            </a:xfrm>
          </p:grpSpPr>
          <p:sp>
            <p:nvSpPr>
              <p:cNvPr id="34" name="流程图: 终止 33"/>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35" name="流程图: 终止 34"/>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36" name="流程图: 终止 35"/>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33" name="文本框 13"/>
            <p:cNvSpPr txBox="1"/>
            <p:nvPr/>
          </p:nvSpPr>
          <p:spPr>
            <a:xfrm>
              <a:off x="4872741" y="1179527"/>
              <a:ext cx="698643" cy="523220"/>
            </a:xfrm>
            <a:prstGeom prst="rect">
              <a:avLst/>
            </a:prstGeom>
            <a:noFill/>
          </p:spPr>
          <p:txBody>
            <a:bodyPr wrap="square" rtlCol="0">
              <a:spAutoFit/>
            </a:bodyPr>
            <a:lstStyle/>
            <a:p>
              <a:pPr algn="ctr"/>
              <a:r>
                <a:rPr lang="en-US" altLang="zh-CN" sz="2800" b="1" dirty="0" smtClean="0">
                  <a:solidFill>
                    <a:srgbClr val="314865"/>
                  </a:solidFill>
                  <a:latin typeface="Arial" panose="020B0604020202020204"/>
                  <a:ea typeface="微软雅黑" panose="020B0503020204020204" charset="-122"/>
                  <a:sym typeface="Arial" panose="020B0604020202020204"/>
                </a:rPr>
                <a:t>02</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sp>
        <p:nvSpPr>
          <p:cNvPr id="37" name="矩形 36"/>
          <p:cNvSpPr/>
          <p:nvPr/>
        </p:nvSpPr>
        <p:spPr>
          <a:xfrm>
            <a:off x="6624315" y="498530"/>
            <a:ext cx="4701182" cy="707886"/>
          </a:xfrm>
          <a:prstGeom prst="rect">
            <a:avLst/>
          </a:prstGeom>
          <a:ln w="19050">
            <a:solidFill>
              <a:schemeClr val="bg1">
                <a:lumMod val="65000"/>
              </a:schemeClr>
            </a:solidFill>
            <a:prstDash val="lgDashDot"/>
          </a:ln>
        </p:spPr>
        <p:txBody>
          <a:bodyPr wrap="square">
            <a:spAutoFit/>
          </a:bodyPr>
          <a:lstStyle/>
          <a:p>
            <a:pPr algn="ctr"/>
            <a:r>
              <a:rPr lang="zh-CN" altLang="en-US" sz="4000" dirty="0" smtClean="0">
                <a:solidFill>
                  <a:schemeClr val="tx1">
                    <a:lumMod val="65000"/>
                    <a:lumOff val="35000"/>
                  </a:schemeClr>
                </a:solidFill>
                <a:latin typeface="Arial" panose="020B0604020202020204"/>
                <a:sym typeface="Arial" panose="020B0604020202020204"/>
              </a:rPr>
              <a:t>引言</a:t>
            </a:r>
          </a:p>
        </p:txBody>
      </p:sp>
      <p:grpSp>
        <p:nvGrpSpPr>
          <p:cNvPr id="38" name="组合 37"/>
          <p:cNvGrpSpPr/>
          <p:nvPr/>
        </p:nvGrpSpPr>
        <p:grpSpPr>
          <a:xfrm>
            <a:off x="4059187" y="4408946"/>
            <a:ext cx="1752950" cy="605880"/>
            <a:chOff x="4343050" y="1160643"/>
            <a:chExt cx="1752950" cy="605880"/>
          </a:xfrm>
          <a:effectLst>
            <a:outerShdw blurRad="50800" dist="50800" dir="5400000" algn="t" rotWithShape="0">
              <a:prstClr val="black">
                <a:alpha val="15000"/>
              </a:prstClr>
            </a:outerShdw>
          </a:effectLst>
        </p:grpSpPr>
        <p:grpSp>
          <p:nvGrpSpPr>
            <p:cNvPr id="39" name="组合 38"/>
            <p:cNvGrpSpPr/>
            <p:nvPr/>
          </p:nvGrpSpPr>
          <p:grpSpPr>
            <a:xfrm>
              <a:off x="4343050" y="1160643"/>
              <a:ext cx="1752950" cy="605880"/>
              <a:chOff x="4602145" y="211015"/>
              <a:chExt cx="2298560" cy="794460"/>
            </a:xfrm>
          </p:grpSpPr>
          <p:sp>
            <p:nvSpPr>
              <p:cNvPr id="41" name="流程图: 终止 40"/>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42" name="流程图: 终止 4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43" name="流程图: 终止 42"/>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40" name="文本框 25"/>
            <p:cNvSpPr txBox="1"/>
            <p:nvPr/>
          </p:nvSpPr>
          <p:spPr>
            <a:xfrm>
              <a:off x="4852090" y="1179527"/>
              <a:ext cx="698643" cy="521970"/>
            </a:xfrm>
            <a:prstGeom prst="rect">
              <a:avLst/>
            </a:prstGeom>
            <a:noFill/>
          </p:spPr>
          <p:txBody>
            <a:bodyPr wrap="square" rtlCol="0">
              <a:spAutoFit/>
            </a:bodyPr>
            <a:lstStyle/>
            <a:p>
              <a:pPr algn="ctr"/>
              <a:r>
                <a:rPr lang="en-US" altLang="zh-CN" sz="2800" b="1" dirty="0" smtClean="0">
                  <a:solidFill>
                    <a:srgbClr val="314865"/>
                  </a:solidFill>
                  <a:latin typeface="Arial" panose="020B0604020202020204"/>
                  <a:ea typeface="微软雅黑" panose="020B0503020204020204" charset="-122"/>
                  <a:sym typeface="Arial" panose="020B0604020202020204"/>
                </a:rPr>
                <a:t>04</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sp>
        <p:nvSpPr>
          <p:cNvPr id="44" name="矩形 43"/>
          <p:cNvSpPr/>
          <p:nvPr/>
        </p:nvSpPr>
        <p:spPr>
          <a:xfrm>
            <a:off x="6624315" y="4377024"/>
            <a:ext cx="4740371" cy="707886"/>
          </a:xfrm>
          <a:prstGeom prst="rect">
            <a:avLst/>
          </a:prstGeom>
          <a:ln w="19050">
            <a:solidFill>
              <a:schemeClr val="bg1">
                <a:lumMod val="65000"/>
              </a:schemeClr>
            </a:solidFill>
            <a:prstDash val="lgDashDot"/>
          </a:ln>
        </p:spPr>
        <p:txBody>
          <a:bodyPr wrap="square">
            <a:spAutoFit/>
          </a:bodyPr>
          <a:lstStyle/>
          <a:p>
            <a:pPr algn="ctr" eaLnBrk="1" hangingPunct="1">
              <a:spcBef>
                <a:spcPct val="20000"/>
              </a:spcBef>
              <a:buClr>
                <a:schemeClr val="hlink"/>
              </a:buClr>
              <a:buSzPct val="65000"/>
              <a:buFont typeface="Wingdings" panose="05000000000000000000" pitchFamily="2" charset="2"/>
              <a:buNone/>
            </a:pPr>
            <a:r>
              <a:rPr lang="zh-CN" altLang="en-US" sz="4000" b="0" dirty="0" smtClean="0">
                <a:solidFill>
                  <a:schemeClr val="tx1">
                    <a:lumMod val="65000"/>
                    <a:lumOff val="35000"/>
                  </a:schemeClr>
                </a:solidFill>
                <a:latin typeface="Arial" panose="020B0604020202020204"/>
                <a:ea typeface="微软雅黑" panose="020B0503020204020204" charset="-122"/>
                <a:sym typeface="Arial" panose="020B0604020202020204"/>
              </a:rPr>
              <a:t>可维护性复审</a:t>
            </a:r>
            <a:endParaRPr lang="zh-CN" altLang="en-US" sz="40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45" name="矩形 44"/>
          <p:cNvSpPr/>
          <p:nvPr/>
        </p:nvSpPr>
        <p:spPr>
          <a:xfrm>
            <a:off x="6624315" y="5602308"/>
            <a:ext cx="4740371" cy="707886"/>
          </a:xfrm>
          <a:prstGeom prst="rect">
            <a:avLst/>
          </a:prstGeom>
          <a:ln w="19050">
            <a:solidFill>
              <a:schemeClr val="bg1">
                <a:lumMod val="65000"/>
              </a:schemeClr>
            </a:solidFill>
            <a:prstDash val="lgDashDot"/>
          </a:ln>
        </p:spPr>
        <p:txBody>
          <a:bodyPr wrap="square">
            <a:spAutoFit/>
          </a:bodyPr>
          <a:lstStyle/>
          <a:p>
            <a:pPr algn="ctr" eaLnBrk="1" hangingPunct="1">
              <a:spcBef>
                <a:spcPct val="20000"/>
              </a:spcBef>
              <a:buClr>
                <a:schemeClr val="hlink"/>
              </a:buClr>
              <a:buSzPct val="65000"/>
              <a:buFont typeface="Wingdings" panose="05000000000000000000" pitchFamily="2" charset="2"/>
              <a:buNone/>
            </a:pPr>
            <a:r>
              <a:rPr lang="zh-CN" altLang="en-US" sz="4000" dirty="0">
                <a:solidFill>
                  <a:schemeClr val="tx1">
                    <a:lumMod val="65000"/>
                    <a:lumOff val="35000"/>
                  </a:schemeClr>
                </a:solidFill>
                <a:latin typeface="Arial" panose="020B0604020202020204"/>
                <a:ea typeface="微软雅黑" panose="020B0503020204020204" charset="-122"/>
                <a:sym typeface="Arial" panose="020B0604020202020204"/>
              </a:rPr>
              <a:t>总结</a:t>
            </a:r>
            <a:endParaRPr lang="zh-CN" altLang="en-US" sz="40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grpSp>
        <p:nvGrpSpPr>
          <p:cNvPr id="46" name="组合 45"/>
          <p:cNvGrpSpPr/>
          <p:nvPr/>
        </p:nvGrpSpPr>
        <p:grpSpPr>
          <a:xfrm>
            <a:off x="3972362" y="5662642"/>
            <a:ext cx="1752950" cy="605880"/>
            <a:chOff x="4343050" y="1160643"/>
            <a:chExt cx="1752950" cy="605880"/>
          </a:xfrm>
          <a:effectLst>
            <a:outerShdw blurRad="50800" dist="50800" dir="5400000" algn="t" rotWithShape="0">
              <a:prstClr val="black">
                <a:alpha val="15000"/>
              </a:prstClr>
            </a:outerShdw>
          </a:effectLst>
        </p:grpSpPr>
        <p:grpSp>
          <p:nvGrpSpPr>
            <p:cNvPr id="47" name="组合 46"/>
            <p:cNvGrpSpPr/>
            <p:nvPr/>
          </p:nvGrpSpPr>
          <p:grpSpPr>
            <a:xfrm>
              <a:off x="4343050" y="1160643"/>
              <a:ext cx="1752950" cy="605880"/>
              <a:chOff x="4602145" y="211015"/>
              <a:chExt cx="2298560" cy="794460"/>
            </a:xfrm>
          </p:grpSpPr>
          <p:sp>
            <p:nvSpPr>
              <p:cNvPr id="49" name="流程图: 终止 48"/>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0" name="流程图: 终止 49"/>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1" name="流程图: 终止 50"/>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48" name="文本框 25"/>
            <p:cNvSpPr txBox="1"/>
            <p:nvPr/>
          </p:nvSpPr>
          <p:spPr>
            <a:xfrm>
              <a:off x="4852090" y="1179527"/>
              <a:ext cx="698643" cy="521970"/>
            </a:xfrm>
            <a:prstGeom prst="rect">
              <a:avLst/>
            </a:prstGeom>
            <a:noFill/>
          </p:spPr>
          <p:txBody>
            <a:bodyPr wrap="square" rtlCol="0">
              <a:spAutoFit/>
            </a:bodyPr>
            <a:lstStyle/>
            <a:p>
              <a:pPr algn="ctr"/>
              <a:r>
                <a:rPr lang="en-US" altLang="zh-CN" sz="2800" b="1" dirty="0" smtClean="0">
                  <a:solidFill>
                    <a:srgbClr val="314865"/>
                  </a:solidFill>
                  <a:latin typeface="Arial" panose="020B0604020202020204"/>
                  <a:ea typeface="微软雅黑" panose="020B0503020204020204" charset="-122"/>
                  <a:sym typeface="Arial" panose="020B0604020202020204"/>
                </a:rPr>
                <a:t>05</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par>
                          <p:cTn id="16" fill="hold">
                            <p:stCondLst>
                              <p:cond delay="1700"/>
                            </p:stCondLst>
                            <p:childTnLst>
                              <p:par>
                                <p:cTn id="17" presetID="56" presetClass="entr" presetSubtype="0" fill="hold" grpId="0" nodeType="afterEffect">
                                  <p:stCondLst>
                                    <p:cond delay="0"/>
                                  </p:stCondLst>
                                  <p:iterate type="lt">
                                    <p:tmPct val="4286"/>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3000"/>
                            </p:stCondLst>
                            <p:childTnLst>
                              <p:par>
                                <p:cTn id="24" presetID="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500"/>
                                        <p:tgtEl>
                                          <p:spTgt spid="66"/>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childTnLst>
                          </p:cTn>
                        </p:par>
                        <p:par>
                          <p:cTn id="36" fill="hold">
                            <p:stCondLst>
                              <p:cond delay="4500"/>
                            </p:stCondLst>
                            <p:childTnLst>
                              <p:par>
                                <p:cTn id="37" presetID="2" presetClass="entr" presetSubtype="4"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par>
                          <p:cTn id="41" fill="hold">
                            <p:stCondLst>
                              <p:cond delay="5000"/>
                            </p:stCondLst>
                            <p:childTnLst>
                              <p:par>
                                <p:cTn id="42" presetID="2" presetClass="entr" presetSubtype="4"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ppt_x"/>
                                          </p:val>
                                        </p:tav>
                                        <p:tav tm="100000">
                                          <p:val>
                                            <p:strVal val="#ppt_x"/>
                                          </p:val>
                                        </p:tav>
                                      </p:tavLst>
                                    </p:anim>
                                    <p:anim calcmode="lin" valueType="num">
                                      <p:cBhvr additive="base">
                                        <p:cTn id="45" dur="500" fill="hold"/>
                                        <p:tgtEl>
                                          <p:spTgt spid="27"/>
                                        </p:tgtEl>
                                        <p:attrNameLst>
                                          <p:attrName>ppt_y</p:attrName>
                                        </p:attrNameLst>
                                      </p:cBhvr>
                                      <p:tavLst>
                                        <p:tav tm="0">
                                          <p:val>
                                            <p:strVal val="1+#ppt_h/2"/>
                                          </p:val>
                                        </p:tav>
                                        <p:tav tm="100000">
                                          <p:val>
                                            <p:strVal val="#ppt_y"/>
                                          </p:val>
                                        </p:tav>
                                      </p:tavLst>
                                    </p:anim>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childTnLst>
                          </p:cTn>
                        </p:par>
                        <p:par>
                          <p:cTn id="50" fill="hold">
                            <p:stCondLst>
                              <p:cond delay="6000"/>
                            </p:stCondLst>
                            <p:childTnLst>
                              <p:par>
                                <p:cTn id="51" presetID="2" presetClass="entr" presetSubtype="4"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1+#ppt_h/2"/>
                                          </p:val>
                                        </p:tav>
                                        <p:tav tm="100000">
                                          <p:val>
                                            <p:strVal val="#ppt_y"/>
                                          </p:val>
                                        </p:tav>
                                      </p:tavLst>
                                    </p:anim>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childTnLst>
                          </p:cTn>
                        </p:par>
                        <p:par>
                          <p:cTn id="59" fill="hold">
                            <p:stCondLst>
                              <p:cond delay="7000"/>
                            </p:stCondLst>
                            <p:childTnLst>
                              <p:par>
                                <p:cTn id="60" presetID="22" presetClass="entr" presetSubtype="8"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childTnLst>
                          </p:cTn>
                        </p:par>
                        <p:par>
                          <p:cTn id="63" fill="hold">
                            <p:stCondLst>
                              <p:cond delay="7500"/>
                            </p:stCondLst>
                            <p:childTnLst>
                              <p:par>
                                <p:cTn id="64" presetID="2" presetClass="entr" presetSubtype="4" fill="hold" nodeType="afterEffect">
                                  <p:stCondLst>
                                    <p:cond delay="0"/>
                                  </p:stCondLst>
                                  <p:childTnLst>
                                    <p:set>
                                      <p:cBhvr>
                                        <p:cTn id="65" dur="1" fill="hold">
                                          <p:stCondLst>
                                            <p:cond delay="0"/>
                                          </p:stCondLst>
                                        </p:cTn>
                                        <p:tgtEl>
                                          <p:spTgt spid="46"/>
                                        </p:tgtEl>
                                        <p:attrNameLst>
                                          <p:attrName>style.visibility</p:attrName>
                                        </p:attrNameLst>
                                      </p:cBhvr>
                                      <p:to>
                                        <p:strVal val="visible"/>
                                      </p:to>
                                    </p:set>
                                    <p:anim calcmode="lin" valueType="num">
                                      <p:cBhvr additive="base">
                                        <p:cTn id="66" dur="500" fill="hold"/>
                                        <p:tgtEl>
                                          <p:spTgt spid="46"/>
                                        </p:tgtEl>
                                        <p:attrNameLst>
                                          <p:attrName>ppt_x</p:attrName>
                                        </p:attrNameLst>
                                      </p:cBhvr>
                                      <p:tavLst>
                                        <p:tav tm="0">
                                          <p:val>
                                            <p:strVal val="#ppt_x"/>
                                          </p:val>
                                        </p:tav>
                                        <p:tav tm="100000">
                                          <p:val>
                                            <p:strVal val="#ppt_x"/>
                                          </p:val>
                                        </p:tav>
                                      </p:tavLst>
                                    </p:anim>
                                    <p:anim calcmode="lin" valueType="num">
                                      <p:cBhvr additive="base">
                                        <p:cTn id="6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12" grpId="0"/>
      <p:bldP spid="66" grpId="0" bldLvl="0" animBg="1"/>
      <p:bldP spid="67" grpId="0" bldLvl="0" animBg="1"/>
      <p:bldP spid="37" grpId="0" bldLvl="0" animBg="1"/>
      <p:bldP spid="44" grpId="0" bldLvl="0" animBg="1"/>
      <p:bldP spid="4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可维护性复审</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3" name="TextBox 2"/>
          <p:cNvSpPr txBox="1"/>
          <p:nvPr/>
        </p:nvSpPr>
        <p:spPr>
          <a:xfrm>
            <a:off x="2005145" y="801486"/>
            <a:ext cx="8660675" cy="5632311"/>
          </a:xfrm>
          <a:prstGeom prst="rect">
            <a:avLst/>
          </a:prstGeom>
          <a:noFill/>
        </p:spPr>
        <p:txBody>
          <a:bodyPr wrap="square" rtlCol="0">
            <a:spAutoFit/>
          </a:bodyPr>
          <a:lstStyle/>
          <a:p>
            <a:r>
              <a:rPr lang="en-US" altLang="zh-CN" sz="2400" b="1" dirty="0">
                <a:solidFill>
                  <a:srgbClr val="314865"/>
                </a:solidFill>
              </a:rPr>
              <a:t>	</a:t>
            </a:r>
            <a:r>
              <a:rPr lang="zh-CN" altLang="en-US" sz="2400" b="1" dirty="0">
                <a:solidFill>
                  <a:srgbClr val="314865"/>
                </a:solidFill>
              </a:rPr>
              <a:t>每当对数据、软件结构、模块过程或任何其他有关的软件特点做了改动时，必须立即修改相应的技术文档。不能准确反映软件当前状态的设计文档可能比完全没有文档更坏。在以后的维护工作中很可能因文档不完全符合实际而不能正确理解软件，从而在维护中引入过多的错误。</a:t>
            </a:r>
            <a:endParaRPr lang="en-US" altLang="zh-CN" sz="2400" b="1" dirty="0">
              <a:solidFill>
                <a:srgbClr val="314865"/>
              </a:solidFill>
            </a:endParaRPr>
          </a:p>
          <a:p>
            <a:r>
              <a:rPr lang="zh-CN" altLang="en-US" sz="2400" b="1" dirty="0">
                <a:solidFill>
                  <a:srgbClr val="314865"/>
                </a:solidFill>
              </a:rPr>
              <a:t>维护应该针对整个软件配置，不应该只修改远程源程序代码。当对源程序代码的修改没有反映在设计文档或用户手册中时，就会产生严重的后果。</a:t>
            </a:r>
            <a:endParaRPr lang="en-US" altLang="zh-CN" sz="2400" b="1" dirty="0">
              <a:solidFill>
                <a:srgbClr val="314865"/>
              </a:solidFill>
            </a:endParaRPr>
          </a:p>
          <a:p>
            <a:r>
              <a:rPr lang="en-US" altLang="zh-CN" sz="2400" b="1" dirty="0">
                <a:solidFill>
                  <a:srgbClr val="314865"/>
                </a:solidFill>
              </a:rPr>
              <a:t>	</a:t>
            </a:r>
            <a:r>
              <a:rPr lang="zh-CN" altLang="en-US" sz="2400" b="1" dirty="0">
                <a:solidFill>
                  <a:srgbClr val="314865"/>
                </a:solidFill>
              </a:rPr>
              <a:t>每当对数据、软件结构、模块过程或任何其他有关的软件特点做了改动时，必须立即修改相应的技术文档。不能准确反映软件当前状态的设计文档可能比完全没有文档更坏。在以后的维护工作中很可能因文档不完全符合实际而不能正确理解软件，从而在维护中引入过多的错误。</a:t>
            </a:r>
            <a:endParaRPr lang="en-US" altLang="zh-CN" sz="2400" b="1" dirty="0">
              <a:solidFill>
                <a:srgbClr val="314865"/>
              </a:solidFill>
            </a:endParaRPr>
          </a:p>
          <a:p>
            <a:endParaRPr lang="en-US" altLang="zh-CN" sz="2400" b="1" dirty="0" smtClean="0">
              <a:solidFill>
                <a:srgbClr val="314865"/>
              </a:solidFill>
            </a:endParaRPr>
          </a:p>
          <a:p>
            <a:r>
              <a:rPr lang="en-US" altLang="zh-CN" sz="2400" b="1" dirty="0">
                <a:solidFill>
                  <a:srgbClr val="314865"/>
                </a:solidFill>
              </a:rPr>
              <a:t>	</a:t>
            </a:r>
            <a:endParaRPr lang="en-US" altLang="zh-CN" sz="2400" b="1" dirty="0" smtClean="0">
              <a:solidFill>
                <a:srgbClr val="314865"/>
              </a:solidFill>
            </a:endParaRPr>
          </a:p>
        </p:txBody>
      </p:sp>
    </p:spTree>
    <p:extLst>
      <p:ext uri="{BB962C8B-B14F-4D97-AF65-F5344CB8AC3E}">
        <p14:creationId xmlns="" xmlns:p14="http://schemas.microsoft.com/office/powerpoint/2010/main" val="63846650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可维护性复审</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3" name="TextBox 2"/>
          <p:cNvSpPr txBox="1"/>
          <p:nvPr/>
        </p:nvSpPr>
        <p:spPr>
          <a:xfrm>
            <a:off x="2026063" y="1352006"/>
            <a:ext cx="7302137" cy="3416320"/>
          </a:xfrm>
          <a:prstGeom prst="rect">
            <a:avLst/>
          </a:prstGeom>
          <a:noFill/>
        </p:spPr>
        <p:txBody>
          <a:bodyPr wrap="square" rtlCol="0">
            <a:spAutoFit/>
          </a:bodyPr>
          <a:lstStyle/>
          <a:p>
            <a:r>
              <a:rPr lang="en-US" altLang="zh-CN" sz="2400" b="1" dirty="0">
                <a:solidFill>
                  <a:srgbClr val="314865"/>
                </a:solidFill>
              </a:rPr>
              <a:t>	</a:t>
            </a:r>
            <a:r>
              <a:rPr lang="zh-CN" altLang="en-US" sz="2400" b="1" dirty="0" smtClean="0">
                <a:solidFill>
                  <a:srgbClr val="314865"/>
                </a:solidFill>
              </a:rPr>
              <a:t>用户通常根据描述软件特点和使用方法的用户文档来使用、评价软件。如果对软件的可执行部分的修改没有及时反映在用户文档中，则必然会使用户因为受挫折而产生不满。</a:t>
            </a:r>
            <a:endParaRPr lang="en-US" altLang="zh-CN" sz="2400" b="1" dirty="0" smtClean="0">
              <a:solidFill>
                <a:srgbClr val="314865"/>
              </a:solidFill>
            </a:endParaRPr>
          </a:p>
          <a:p>
            <a:r>
              <a:rPr lang="en-US" altLang="zh-CN" sz="2400" b="1" dirty="0">
                <a:solidFill>
                  <a:srgbClr val="314865"/>
                </a:solidFill>
              </a:rPr>
              <a:t>	</a:t>
            </a:r>
            <a:r>
              <a:rPr lang="zh-CN" altLang="en-US" sz="2400" b="1" dirty="0" smtClean="0">
                <a:solidFill>
                  <a:srgbClr val="314865"/>
                </a:solidFill>
              </a:rPr>
              <a:t>如果在软件再次交付使用之前，对软件配置进行严格的复审，则可大大减少文档的问题。事实上，某些维护要求可能并不需要修改软件设计或源程序代码，只是表明用户文档不清楚或不准确，因此只需要对文档做必要的维护。</a:t>
            </a:r>
            <a:endParaRPr lang="en-US" altLang="zh-CN" sz="2400" b="1" dirty="0" smtClean="0">
              <a:solidFill>
                <a:srgbClr val="314865"/>
              </a:solidFill>
            </a:endParaRPr>
          </a:p>
        </p:txBody>
      </p:sp>
    </p:spTree>
    <p:extLst>
      <p:ext uri="{BB962C8B-B14F-4D97-AF65-F5344CB8AC3E}">
        <p14:creationId xmlns="" xmlns:p14="http://schemas.microsoft.com/office/powerpoint/2010/main" val="180202274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05</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831123" y="2630261"/>
            <a:ext cx="5901272" cy="1015663"/>
          </a:xfrm>
          <a:prstGeom prst="rect">
            <a:avLst/>
          </a:prstGeom>
        </p:spPr>
        <p:txBody>
          <a:bodyPr wrap="square" lIns="0" tIns="0" rIns="0" bIns="0">
            <a:spAutoFit/>
          </a:bodyPr>
          <a:lstStyle/>
          <a:p>
            <a:pPr algn="ctr">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总结</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extLst>
      <p:ext uri="{BB962C8B-B14F-4D97-AF65-F5344CB8AC3E}">
        <p14:creationId xmlns="" xmlns:p14="http://schemas.microsoft.com/office/powerpoint/2010/main" val="286189304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总结</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TextBox 9"/>
          <p:cNvSpPr txBox="1"/>
          <p:nvPr/>
        </p:nvSpPr>
        <p:spPr>
          <a:xfrm>
            <a:off x="1371600" y="907251"/>
            <a:ext cx="9386596" cy="1200329"/>
          </a:xfrm>
          <a:prstGeom prst="rect">
            <a:avLst/>
          </a:prstGeom>
          <a:noFill/>
        </p:spPr>
        <p:txBody>
          <a:bodyPr wrap="square" rtlCol="0">
            <a:spAutoFit/>
          </a:bodyPr>
          <a:lstStyle/>
          <a:p>
            <a:pPr>
              <a:lnSpc>
                <a:spcPct val="200000"/>
              </a:lnSpc>
            </a:pPr>
            <a:endParaRPr lang="en-US" altLang="zh-CN"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endParaRPr lang="zh-CN" altLang="en-US"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3" name="矩形 2"/>
          <p:cNvSpPr/>
          <p:nvPr/>
        </p:nvSpPr>
        <p:spPr>
          <a:xfrm>
            <a:off x="1696974" y="1507415"/>
            <a:ext cx="7633821" cy="3416320"/>
          </a:xfrm>
          <a:prstGeom prst="rect">
            <a:avLst/>
          </a:prstGeom>
        </p:spPr>
        <p:txBody>
          <a:bodyPr wrap="none">
            <a:spAutoFit/>
          </a:bodyPr>
          <a:lstStyle/>
          <a:p>
            <a:r>
              <a:rPr lang="zh-CN" altLang="en-US" b="1" dirty="0">
                <a:solidFill>
                  <a:srgbClr val="314865"/>
                </a:solidFill>
                <a:latin typeface="+mn-ea"/>
              </a:rPr>
              <a:t>决定软件可维护性的</a:t>
            </a:r>
            <a:r>
              <a:rPr lang="zh-CN" altLang="en-US" b="1" dirty="0" smtClean="0">
                <a:solidFill>
                  <a:srgbClr val="FF0000"/>
                </a:solidFill>
                <a:latin typeface="+mn-ea"/>
              </a:rPr>
              <a:t>因素</a:t>
            </a:r>
            <a:r>
              <a:rPr lang="zh-CN" altLang="en-US" b="1" dirty="0" smtClean="0">
                <a:solidFill>
                  <a:srgbClr val="314865"/>
                </a:solidFill>
                <a:latin typeface="+mn-ea"/>
              </a:rPr>
              <a:t>：</a:t>
            </a:r>
            <a:endParaRPr lang="en-US" altLang="zh-CN" b="1" dirty="0" smtClean="0">
              <a:solidFill>
                <a:srgbClr val="314865"/>
              </a:solidFill>
              <a:latin typeface="+mn-ea"/>
            </a:endParaRPr>
          </a:p>
          <a:p>
            <a:r>
              <a:rPr lang="en-US" altLang="zh-CN" b="1" dirty="0" smtClean="0">
                <a:solidFill>
                  <a:srgbClr val="314865"/>
                </a:solidFill>
                <a:latin typeface="+mn-ea"/>
              </a:rPr>
              <a:t>1 </a:t>
            </a:r>
            <a:r>
              <a:rPr lang="zh-CN" altLang="en-US" b="1" dirty="0" smtClean="0">
                <a:solidFill>
                  <a:srgbClr val="314865"/>
                </a:solidFill>
                <a:latin typeface="+mn-ea"/>
              </a:rPr>
              <a:t>、可理解性    </a:t>
            </a:r>
            <a:r>
              <a:rPr lang="en-US" altLang="zh-CN" b="1" dirty="0" smtClean="0">
                <a:solidFill>
                  <a:srgbClr val="314865"/>
                </a:solidFill>
                <a:latin typeface="+mn-ea"/>
              </a:rPr>
              <a:t>2</a:t>
            </a:r>
            <a:r>
              <a:rPr lang="zh-CN" altLang="en-US" b="1" dirty="0" smtClean="0">
                <a:solidFill>
                  <a:srgbClr val="314865"/>
                </a:solidFill>
                <a:latin typeface="+mn-ea"/>
              </a:rPr>
              <a:t>、可测试性    </a:t>
            </a:r>
            <a:r>
              <a:rPr lang="en-US" altLang="zh-CN" b="1" dirty="0" smtClean="0">
                <a:solidFill>
                  <a:srgbClr val="314865"/>
                </a:solidFill>
                <a:latin typeface="+mn-ea"/>
              </a:rPr>
              <a:t>3</a:t>
            </a:r>
            <a:r>
              <a:rPr lang="zh-CN" altLang="en-US" b="1" dirty="0" smtClean="0">
                <a:solidFill>
                  <a:srgbClr val="314865"/>
                </a:solidFill>
                <a:latin typeface="+mn-ea"/>
              </a:rPr>
              <a:t>、可修改性  </a:t>
            </a:r>
            <a:r>
              <a:rPr lang="en-US" altLang="zh-CN" b="1" dirty="0" smtClean="0">
                <a:solidFill>
                  <a:srgbClr val="314865"/>
                </a:solidFill>
                <a:latin typeface="+mn-ea"/>
              </a:rPr>
              <a:t>4</a:t>
            </a:r>
            <a:r>
              <a:rPr lang="zh-CN" altLang="en-US" b="1" dirty="0" smtClean="0">
                <a:solidFill>
                  <a:srgbClr val="314865"/>
                </a:solidFill>
                <a:latin typeface="+mn-ea"/>
              </a:rPr>
              <a:t>、可移植性  </a:t>
            </a:r>
            <a:r>
              <a:rPr lang="en-US" altLang="zh-CN" b="1" dirty="0" smtClean="0">
                <a:solidFill>
                  <a:srgbClr val="314865"/>
                </a:solidFill>
                <a:latin typeface="+mn-ea"/>
              </a:rPr>
              <a:t>5 </a:t>
            </a:r>
            <a:r>
              <a:rPr lang="zh-CN" altLang="en-US" b="1" dirty="0" smtClean="0">
                <a:solidFill>
                  <a:srgbClr val="314865"/>
                </a:solidFill>
                <a:latin typeface="+mn-ea"/>
              </a:rPr>
              <a:t>、可重用性</a:t>
            </a:r>
            <a:endParaRPr lang="en-US" altLang="zh-CN" b="1" dirty="0" smtClean="0">
              <a:solidFill>
                <a:srgbClr val="314865"/>
              </a:solidFill>
              <a:latin typeface="+mn-ea"/>
            </a:endParaRPr>
          </a:p>
          <a:p>
            <a:endParaRPr lang="en-US" altLang="zh-CN" dirty="0" smtClean="0"/>
          </a:p>
          <a:p>
            <a:r>
              <a:rPr lang="zh-CN" altLang="en-US" b="1" dirty="0" smtClean="0">
                <a:solidFill>
                  <a:srgbClr val="FF0000"/>
                </a:solidFill>
              </a:rPr>
              <a:t>文档</a:t>
            </a:r>
            <a:r>
              <a:rPr lang="zh-CN" altLang="en-US" b="1" dirty="0" smtClean="0">
                <a:solidFill>
                  <a:srgbClr val="314865"/>
                </a:solidFill>
              </a:rPr>
              <a:t>是影响软件可维护性的决定因素。</a:t>
            </a:r>
            <a:endParaRPr lang="en-US" altLang="zh-CN" b="1" dirty="0" smtClean="0">
              <a:solidFill>
                <a:srgbClr val="314865"/>
              </a:solidFill>
            </a:endParaRPr>
          </a:p>
          <a:p>
            <a:endParaRPr lang="en-US" altLang="zh-CN" b="1" dirty="0">
              <a:solidFill>
                <a:srgbClr val="314865"/>
              </a:solidFill>
            </a:endParaRPr>
          </a:p>
          <a:p>
            <a:r>
              <a:rPr lang="zh-CN" altLang="en-US" b="1" dirty="0" smtClean="0">
                <a:solidFill>
                  <a:srgbClr val="314865"/>
                </a:solidFill>
              </a:rPr>
              <a:t>软件系统的文档可以分为</a:t>
            </a:r>
            <a:r>
              <a:rPr lang="zh-CN" altLang="en-US" b="1" dirty="0" smtClean="0">
                <a:solidFill>
                  <a:srgbClr val="FF0000"/>
                </a:solidFill>
              </a:rPr>
              <a:t>用户文档</a:t>
            </a:r>
            <a:r>
              <a:rPr lang="zh-CN" altLang="en-US" b="1" dirty="0" smtClean="0">
                <a:solidFill>
                  <a:srgbClr val="314865"/>
                </a:solidFill>
              </a:rPr>
              <a:t>和</a:t>
            </a:r>
            <a:r>
              <a:rPr lang="zh-CN" altLang="en-US" b="1" dirty="0" smtClean="0">
                <a:solidFill>
                  <a:srgbClr val="FF0000"/>
                </a:solidFill>
              </a:rPr>
              <a:t>系统文案文档。</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314865"/>
                </a:solidFill>
              </a:rPr>
              <a:t>用户文档主要描述</a:t>
            </a:r>
            <a:r>
              <a:rPr lang="zh-CN" altLang="en-US" b="1" dirty="0" smtClean="0">
                <a:solidFill>
                  <a:srgbClr val="FF0000"/>
                </a:solidFill>
              </a:rPr>
              <a:t>系统功能和使用方法</a:t>
            </a:r>
            <a:r>
              <a:rPr lang="zh-CN" altLang="en-US" b="1" dirty="0" smtClean="0">
                <a:solidFill>
                  <a:srgbClr val="314865"/>
                </a:solidFill>
              </a:rPr>
              <a:t>。</a:t>
            </a:r>
            <a:endParaRPr lang="en-US" altLang="zh-CN" b="1" dirty="0" smtClean="0">
              <a:solidFill>
                <a:srgbClr val="314865"/>
              </a:solidFill>
            </a:endParaRPr>
          </a:p>
          <a:p>
            <a:endParaRPr lang="en-US" altLang="zh-CN" b="1" dirty="0" smtClean="0">
              <a:solidFill>
                <a:srgbClr val="314865"/>
              </a:solidFill>
            </a:endParaRPr>
          </a:p>
          <a:p>
            <a:r>
              <a:rPr lang="zh-CN" altLang="en-US" b="1" dirty="0" smtClean="0">
                <a:solidFill>
                  <a:srgbClr val="314865"/>
                </a:solidFill>
              </a:rPr>
              <a:t>系统文档描述</a:t>
            </a:r>
            <a:r>
              <a:rPr lang="zh-CN" altLang="en-US" b="1" dirty="0" smtClean="0">
                <a:solidFill>
                  <a:srgbClr val="FF0000"/>
                </a:solidFill>
              </a:rPr>
              <a:t>系统设计、实现和测试等各方法</a:t>
            </a:r>
            <a:r>
              <a:rPr lang="zh-CN" altLang="en-US" b="1" dirty="0" smtClean="0">
                <a:solidFill>
                  <a:srgbClr val="314865"/>
                </a:solidFill>
              </a:rPr>
              <a:t>。</a:t>
            </a:r>
            <a:endParaRPr lang="en-US" altLang="zh-CN" b="1" dirty="0" smtClean="0">
              <a:solidFill>
                <a:srgbClr val="314865"/>
              </a:solidFill>
            </a:endParaRPr>
          </a:p>
          <a:p>
            <a:endParaRPr lang="en-US" altLang="zh-CN" b="1" dirty="0">
              <a:solidFill>
                <a:srgbClr val="314865"/>
              </a:solidFill>
            </a:endParaRPr>
          </a:p>
          <a:p>
            <a:r>
              <a:rPr lang="zh-CN" altLang="en-US" b="1" dirty="0" smtClean="0">
                <a:solidFill>
                  <a:srgbClr val="FF0000"/>
                </a:solidFill>
              </a:rPr>
              <a:t>可维护性</a:t>
            </a:r>
            <a:r>
              <a:rPr lang="zh-CN" altLang="en-US" b="1" dirty="0" smtClean="0">
                <a:solidFill>
                  <a:srgbClr val="314865"/>
                </a:solidFill>
              </a:rPr>
              <a:t>是所有软件都应该具备的基本特点。</a:t>
            </a:r>
            <a:endParaRPr lang="zh-CN" altLang="en-US" b="1" dirty="0">
              <a:solidFill>
                <a:srgbClr val="314865"/>
              </a:solidFill>
            </a:endParaRPr>
          </a:p>
        </p:txBody>
      </p:sp>
    </p:spTree>
    <p:extLst>
      <p:ext uri="{BB962C8B-B14F-4D97-AF65-F5344CB8AC3E}">
        <p14:creationId xmlns="" xmlns:p14="http://schemas.microsoft.com/office/powerpoint/2010/main" val="369657339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06</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831123" y="2630261"/>
            <a:ext cx="5901272" cy="1015663"/>
          </a:xfrm>
          <a:prstGeom prst="rect">
            <a:avLst/>
          </a:prstGeom>
        </p:spPr>
        <p:txBody>
          <a:bodyPr wrap="square" lIns="0" tIns="0" rIns="0" bIns="0">
            <a:spAutoFit/>
          </a:bodyPr>
          <a:lstStyle/>
          <a:p>
            <a:pPr algn="ctr">
              <a:spcBef>
                <a:spcPct val="20000"/>
              </a:spcBef>
              <a:buClr>
                <a:schemeClr val="hlink"/>
              </a:buClr>
              <a:buSzPct val="65000"/>
            </a:pPr>
            <a:r>
              <a:rPr lang="en-US" altLang="zh-CN"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Q&amp;A</a:t>
            </a:r>
            <a:endPar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extLst>
      <p:ext uri="{BB962C8B-B14F-4D97-AF65-F5344CB8AC3E}">
        <p14:creationId xmlns="" xmlns:p14="http://schemas.microsoft.com/office/powerpoint/2010/main" val="4095847437"/>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en-US" altLang="zh-CN" sz="1600" b="1" dirty="0" smtClean="0">
                  <a:solidFill>
                    <a:schemeClr val="tx1">
                      <a:lumMod val="65000"/>
                      <a:lumOff val="35000"/>
                    </a:schemeClr>
                  </a:solidFill>
                  <a:latin typeface="Arial" panose="020B0604020202020204"/>
                  <a:sym typeface="Arial" panose="020B0604020202020204"/>
                </a:rPr>
                <a:t>Q&amp;A</a:t>
              </a:r>
              <a:endParaRPr lang="zh-CN" altLang="en-US" sz="1600" b="1" dirty="0" smtClean="0">
                <a:solidFill>
                  <a:schemeClr val="tx1">
                    <a:lumMod val="65000"/>
                    <a:lumOff val="35000"/>
                  </a:schemeClr>
                </a:solidFill>
                <a:latin typeface="Arial" panose="020B0604020202020204"/>
                <a:sym typeface="Arial" panose="020B0604020202020204"/>
              </a:endParaRP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TextBox 9"/>
          <p:cNvSpPr txBox="1"/>
          <p:nvPr/>
        </p:nvSpPr>
        <p:spPr>
          <a:xfrm>
            <a:off x="1371600" y="907251"/>
            <a:ext cx="9386596" cy="1200329"/>
          </a:xfrm>
          <a:prstGeom prst="rect">
            <a:avLst/>
          </a:prstGeom>
          <a:noFill/>
        </p:spPr>
        <p:txBody>
          <a:bodyPr wrap="square" rtlCol="0">
            <a:spAutoFit/>
          </a:bodyPr>
          <a:lstStyle/>
          <a:p>
            <a:pPr>
              <a:lnSpc>
                <a:spcPct val="200000"/>
              </a:lnSpc>
            </a:pPr>
            <a:endParaRPr lang="en-US" altLang="zh-CN"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endParaRPr lang="zh-CN" altLang="en-US"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 name="TextBox 4"/>
          <p:cNvSpPr txBox="1"/>
          <p:nvPr/>
        </p:nvSpPr>
        <p:spPr>
          <a:xfrm>
            <a:off x="816429" y="1136469"/>
            <a:ext cx="2044337" cy="461665"/>
          </a:xfrm>
          <a:prstGeom prst="rect">
            <a:avLst/>
          </a:prstGeom>
          <a:noFill/>
        </p:spPr>
        <p:txBody>
          <a:bodyPr wrap="square" rtlCol="0">
            <a:spAutoFit/>
          </a:bodyPr>
          <a:lstStyle/>
          <a:p>
            <a:r>
              <a:rPr lang="zh-CN" altLang="en-US" sz="2400" b="1" dirty="0" smtClean="0">
                <a:solidFill>
                  <a:srgbClr val="314865"/>
                </a:solidFill>
              </a:rPr>
              <a:t>问题一：</a:t>
            </a:r>
            <a:endParaRPr lang="zh-CN" altLang="en-US" sz="2400" b="1" dirty="0">
              <a:solidFill>
                <a:srgbClr val="314865"/>
              </a:solidFill>
            </a:endParaRPr>
          </a:p>
        </p:txBody>
      </p:sp>
      <p:sp>
        <p:nvSpPr>
          <p:cNvPr id="7" name="TextBox 6"/>
          <p:cNvSpPr txBox="1"/>
          <p:nvPr/>
        </p:nvSpPr>
        <p:spPr>
          <a:xfrm>
            <a:off x="1195251" y="2220686"/>
            <a:ext cx="5218612" cy="369332"/>
          </a:xfrm>
          <a:prstGeom prst="rect">
            <a:avLst/>
          </a:prstGeom>
          <a:noFill/>
        </p:spPr>
        <p:txBody>
          <a:bodyPr wrap="square" rtlCol="0">
            <a:spAutoFit/>
          </a:bodyPr>
          <a:lstStyle/>
          <a:p>
            <a:r>
              <a:rPr lang="zh-CN" altLang="en-US" b="1" dirty="0" smtClean="0">
                <a:solidFill>
                  <a:srgbClr val="314865"/>
                </a:solidFill>
              </a:rPr>
              <a:t>决定软件可维护性的因素</a:t>
            </a:r>
            <a:r>
              <a:rPr lang="zh-CN" altLang="en-US" b="1" dirty="0">
                <a:solidFill>
                  <a:srgbClr val="314865"/>
                </a:solidFill>
              </a:rPr>
              <a:t>？</a:t>
            </a:r>
          </a:p>
        </p:txBody>
      </p:sp>
      <p:sp>
        <p:nvSpPr>
          <p:cNvPr id="9" name="TextBox 8"/>
          <p:cNvSpPr txBox="1"/>
          <p:nvPr/>
        </p:nvSpPr>
        <p:spPr>
          <a:xfrm>
            <a:off x="1254033" y="3833948"/>
            <a:ext cx="8817430" cy="646331"/>
          </a:xfrm>
          <a:prstGeom prst="rect">
            <a:avLst/>
          </a:prstGeom>
          <a:noFill/>
        </p:spPr>
        <p:txBody>
          <a:bodyPr wrap="square" rtlCol="0">
            <a:spAutoFit/>
          </a:bodyPr>
          <a:lstStyle/>
          <a:p>
            <a:r>
              <a:rPr lang="en-US" altLang="zh-CN" b="1" dirty="0">
                <a:solidFill>
                  <a:srgbClr val="FF0000"/>
                </a:solidFill>
                <a:latin typeface="+mn-ea"/>
              </a:rPr>
              <a:t>1 </a:t>
            </a:r>
            <a:r>
              <a:rPr lang="zh-CN" altLang="en-US" b="1" dirty="0">
                <a:solidFill>
                  <a:srgbClr val="FF0000"/>
                </a:solidFill>
                <a:latin typeface="+mn-ea"/>
              </a:rPr>
              <a:t>、可理解性    </a:t>
            </a:r>
            <a:r>
              <a:rPr lang="en-US" altLang="zh-CN" b="1" dirty="0">
                <a:solidFill>
                  <a:srgbClr val="FF0000"/>
                </a:solidFill>
                <a:latin typeface="+mn-ea"/>
              </a:rPr>
              <a:t>2</a:t>
            </a:r>
            <a:r>
              <a:rPr lang="zh-CN" altLang="en-US" b="1" dirty="0">
                <a:solidFill>
                  <a:srgbClr val="FF0000"/>
                </a:solidFill>
                <a:latin typeface="+mn-ea"/>
              </a:rPr>
              <a:t>、可测试性    </a:t>
            </a:r>
            <a:r>
              <a:rPr lang="en-US" altLang="zh-CN" b="1" dirty="0">
                <a:solidFill>
                  <a:srgbClr val="FF0000"/>
                </a:solidFill>
                <a:latin typeface="+mn-ea"/>
              </a:rPr>
              <a:t>3</a:t>
            </a:r>
            <a:r>
              <a:rPr lang="zh-CN" altLang="en-US" b="1" dirty="0">
                <a:solidFill>
                  <a:srgbClr val="FF0000"/>
                </a:solidFill>
                <a:latin typeface="+mn-ea"/>
              </a:rPr>
              <a:t>、可修改性  </a:t>
            </a:r>
            <a:r>
              <a:rPr lang="en-US" altLang="zh-CN" b="1" dirty="0">
                <a:solidFill>
                  <a:srgbClr val="FF0000"/>
                </a:solidFill>
                <a:latin typeface="+mn-ea"/>
              </a:rPr>
              <a:t>4</a:t>
            </a:r>
            <a:r>
              <a:rPr lang="zh-CN" altLang="en-US" b="1" dirty="0">
                <a:solidFill>
                  <a:srgbClr val="FF0000"/>
                </a:solidFill>
                <a:latin typeface="+mn-ea"/>
              </a:rPr>
              <a:t>、可移植性  </a:t>
            </a:r>
            <a:r>
              <a:rPr lang="en-US" altLang="zh-CN" b="1" dirty="0">
                <a:solidFill>
                  <a:srgbClr val="FF0000"/>
                </a:solidFill>
                <a:latin typeface="+mn-ea"/>
              </a:rPr>
              <a:t>5 </a:t>
            </a:r>
            <a:r>
              <a:rPr lang="zh-CN" altLang="en-US" b="1" dirty="0">
                <a:solidFill>
                  <a:srgbClr val="FF0000"/>
                </a:solidFill>
                <a:latin typeface="+mn-ea"/>
              </a:rPr>
              <a:t>、可重用性</a:t>
            </a:r>
            <a:endParaRPr lang="en-US" altLang="zh-CN" b="1" dirty="0">
              <a:solidFill>
                <a:srgbClr val="FF0000"/>
              </a:solidFill>
              <a:latin typeface="+mn-ea"/>
            </a:endParaRPr>
          </a:p>
          <a:p>
            <a:endParaRPr lang="zh-CN" altLang="en-US" dirty="0"/>
          </a:p>
        </p:txBody>
      </p:sp>
    </p:spTree>
    <p:extLst>
      <p:ext uri="{BB962C8B-B14F-4D97-AF65-F5344CB8AC3E}">
        <p14:creationId xmlns="" xmlns:p14="http://schemas.microsoft.com/office/powerpoint/2010/main" val="172365456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en-US" altLang="zh-CN" sz="1600" b="1" dirty="0" smtClean="0">
                  <a:solidFill>
                    <a:schemeClr val="tx1">
                      <a:lumMod val="65000"/>
                      <a:lumOff val="35000"/>
                    </a:schemeClr>
                  </a:solidFill>
                  <a:latin typeface="Arial" panose="020B0604020202020204"/>
                  <a:sym typeface="Arial" panose="020B0604020202020204"/>
                </a:rPr>
                <a:t>Q&amp;A</a:t>
              </a:r>
              <a:endParaRPr lang="zh-CN" altLang="en-US" sz="1600" b="1" dirty="0" smtClean="0">
                <a:solidFill>
                  <a:schemeClr val="tx1">
                    <a:lumMod val="65000"/>
                    <a:lumOff val="35000"/>
                  </a:schemeClr>
                </a:solidFill>
                <a:latin typeface="Arial" panose="020B0604020202020204"/>
                <a:sym typeface="Arial" panose="020B0604020202020204"/>
              </a:endParaRP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TextBox 9"/>
          <p:cNvSpPr txBox="1"/>
          <p:nvPr/>
        </p:nvSpPr>
        <p:spPr>
          <a:xfrm>
            <a:off x="1371600" y="907251"/>
            <a:ext cx="9386596" cy="1200329"/>
          </a:xfrm>
          <a:prstGeom prst="rect">
            <a:avLst/>
          </a:prstGeom>
          <a:noFill/>
        </p:spPr>
        <p:txBody>
          <a:bodyPr wrap="square" rtlCol="0">
            <a:spAutoFit/>
          </a:bodyPr>
          <a:lstStyle/>
          <a:p>
            <a:pPr>
              <a:lnSpc>
                <a:spcPct val="200000"/>
              </a:lnSpc>
            </a:pPr>
            <a:endParaRPr lang="en-US" altLang="zh-CN"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endParaRPr lang="zh-CN" altLang="en-US"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 name="TextBox 4"/>
          <p:cNvSpPr txBox="1"/>
          <p:nvPr/>
        </p:nvSpPr>
        <p:spPr>
          <a:xfrm>
            <a:off x="816429" y="1136469"/>
            <a:ext cx="2044337" cy="461665"/>
          </a:xfrm>
          <a:prstGeom prst="rect">
            <a:avLst/>
          </a:prstGeom>
          <a:noFill/>
        </p:spPr>
        <p:txBody>
          <a:bodyPr wrap="square" rtlCol="0">
            <a:spAutoFit/>
          </a:bodyPr>
          <a:lstStyle/>
          <a:p>
            <a:r>
              <a:rPr lang="zh-CN" altLang="en-US" sz="2400" b="1" dirty="0" smtClean="0">
                <a:solidFill>
                  <a:srgbClr val="314865"/>
                </a:solidFill>
              </a:rPr>
              <a:t>问题二：</a:t>
            </a:r>
            <a:endParaRPr lang="zh-CN" altLang="en-US" sz="2400" b="1" dirty="0">
              <a:solidFill>
                <a:srgbClr val="314865"/>
              </a:solidFill>
            </a:endParaRPr>
          </a:p>
        </p:txBody>
      </p:sp>
      <p:sp>
        <p:nvSpPr>
          <p:cNvPr id="7" name="TextBox 6"/>
          <p:cNvSpPr txBox="1"/>
          <p:nvPr/>
        </p:nvSpPr>
        <p:spPr>
          <a:xfrm>
            <a:off x="1195251" y="2220686"/>
            <a:ext cx="5218612" cy="369332"/>
          </a:xfrm>
          <a:prstGeom prst="rect">
            <a:avLst/>
          </a:prstGeom>
          <a:noFill/>
        </p:spPr>
        <p:txBody>
          <a:bodyPr wrap="square" rtlCol="0">
            <a:spAutoFit/>
          </a:bodyPr>
          <a:lstStyle/>
          <a:p>
            <a:r>
              <a:rPr lang="zh-CN" altLang="en-US" b="1" dirty="0" smtClean="0">
                <a:solidFill>
                  <a:srgbClr val="314865"/>
                </a:solidFill>
              </a:rPr>
              <a:t>什么是影响软件可维护性的决定因素？由什么组成？</a:t>
            </a:r>
            <a:endParaRPr lang="zh-CN" altLang="en-US" b="1" dirty="0">
              <a:solidFill>
                <a:srgbClr val="314865"/>
              </a:solidFill>
            </a:endParaRPr>
          </a:p>
        </p:txBody>
      </p:sp>
      <p:sp>
        <p:nvSpPr>
          <p:cNvPr id="9" name="TextBox 8"/>
          <p:cNvSpPr txBox="1"/>
          <p:nvPr/>
        </p:nvSpPr>
        <p:spPr>
          <a:xfrm>
            <a:off x="1254033" y="3833947"/>
            <a:ext cx="8817430" cy="923330"/>
          </a:xfrm>
          <a:prstGeom prst="rect">
            <a:avLst/>
          </a:prstGeom>
          <a:noFill/>
        </p:spPr>
        <p:txBody>
          <a:bodyPr wrap="square" rtlCol="0">
            <a:spAutoFit/>
          </a:bodyPr>
          <a:lstStyle/>
          <a:p>
            <a:r>
              <a:rPr lang="zh-CN" altLang="en-US" dirty="0" smtClean="0">
                <a:solidFill>
                  <a:srgbClr val="FF0000"/>
                </a:solidFill>
              </a:rPr>
              <a:t>文档。</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用户文档和系统文档。</a:t>
            </a:r>
            <a:endParaRPr lang="zh-CN" altLang="en-US" dirty="0">
              <a:solidFill>
                <a:srgbClr val="FF0000"/>
              </a:solidFill>
            </a:endParaRPr>
          </a:p>
        </p:txBody>
      </p:sp>
    </p:spTree>
    <p:extLst>
      <p:ext uri="{BB962C8B-B14F-4D97-AF65-F5344CB8AC3E}">
        <p14:creationId xmlns="" xmlns:p14="http://schemas.microsoft.com/office/powerpoint/2010/main" val="353405796"/>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2" name="组合 5"/>
          <p:cNvGrpSpPr/>
          <p:nvPr/>
        </p:nvGrpSpPr>
        <p:grpSpPr>
          <a:xfrm>
            <a:off x="164616" y="168850"/>
            <a:ext cx="2961139" cy="377910"/>
            <a:chOff x="164616" y="168850"/>
            <a:chExt cx="2961139" cy="37791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03856" y="168850"/>
              <a:ext cx="2721899" cy="338554"/>
            </a:xfrm>
            <a:prstGeom prst="rect">
              <a:avLst/>
            </a:prstGeom>
            <a:noFill/>
          </p:spPr>
          <p:txBody>
            <a:bodyPr wrap="square" rtlCol="0">
              <a:spAutoFit/>
            </a:bodyPr>
            <a:lstStyle/>
            <a:p>
              <a:pPr algn="dist"/>
              <a:r>
                <a:rPr lang="en-US" altLang="zh-CN" sz="1600" b="1" dirty="0" smtClean="0">
                  <a:solidFill>
                    <a:schemeClr val="tx1">
                      <a:lumMod val="65000"/>
                      <a:lumOff val="35000"/>
                    </a:schemeClr>
                  </a:solidFill>
                  <a:latin typeface="Arial" panose="020B0604020202020204"/>
                  <a:sym typeface="Arial" panose="020B0604020202020204"/>
                </a:rPr>
                <a:t>Q&amp;A</a:t>
              </a:r>
              <a:endParaRPr lang="zh-CN" altLang="en-US" sz="1600" b="1" dirty="0" smtClean="0">
                <a:solidFill>
                  <a:schemeClr val="tx1">
                    <a:lumMod val="65000"/>
                    <a:lumOff val="35000"/>
                  </a:schemeClr>
                </a:solidFill>
                <a:latin typeface="Arial" panose="020B0604020202020204"/>
                <a:sym typeface="Arial" panose="020B0604020202020204"/>
              </a:endParaRP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TextBox 9"/>
          <p:cNvSpPr txBox="1"/>
          <p:nvPr/>
        </p:nvSpPr>
        <p:spPr>
          <a:xfrm>
            <a:off x="1371600" y="907251"/>
            <a:ext cx="9386596" cy="1200329"/>
          </a:xfrm>
          <a:prstGeom prst="rect">
            <a:avLst/>
          </a:prstGeom>
          <a:noFill/>
        </p:spPr>
        <p:txBody>
          <a:bodyPr wrap="square" rtlCol="0">
            <a:spAutoFit/>
          </a:bodyPr>
          <a:lstStyle/>
          <a:p>
            <a:pPr>
              <a:lnSpc>
                <a:spcPct val="200000"/>
              </a:lnSpc>
            </a:pPr>
            <a:endParaRPr lang="en-US" altLang="zh-CN"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a:p>
            <a:pPr>
              <a:lnSpc>
                <a:spcPct val="200000"/>
              </a:lnSpc>
            </a:pPr>
            <a:endParaRPr lang="zh-CN" altLang="en-US"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5" name="TextBox 4"/>
          <p:cNvSpPr txBox="1"/>
          <p:nvPr/>
        </p:nvSpPr>
        <p:spPr>
          <a:xfrm>
            <a:off x="816429" y="1136469"/>
            <a:ext cx="2044337" cy="461665"/>
          </a:xfrm>
          <a:prstGeom prst="rect">
            <a:avLst/>
          </a:prstGeom>
          <a:noFill/>
        </p:spPr>
        <p:txBody>
          <a:bodyPr wrap="square" rtlCol="0">
            <a:spAutoFit/>
          </a:bodyPr>
          <a:lstStyle/>
          <a:p>
            <a:r>
              <a:rPr lang="zh-CN" altLang="en-US" sz="2400" b="1" dirty="0" smtClean="0">
                <a:solidFill>
                  <a:srgbClr val="314865"/>
                </a:solidFill>
              </a:rPr>
              <a:t>问题三：</a:t>
            </a:r>
            <a:endParaRPr lang="zh-CN" altLang="en-US" sz="2400" b="1" dirty="0">
              <a:solidFill>
                <a:srgbClr val="314865"/>
              </a:solidFill>
            </a:endParaRPr>
          </a:p>
        </p:txBody>
      </p:sp>
      <p:sp>
        <p:nvSpPr>
          <p:cNvPr id="7" name="TextBox 6"/>
          <p:cNvSpPr txBox="1"/>
          <p:nvPr/>
        </p:nvSpPr>
        <p:spPr>
          <a:xfrm>
            <a:off x="1195251" y="2220686"/>
            <a:ext cx="5218612" cy="369332"/>
          </a:xfrm>
          <a:prstGeom prst="rect">
            <a:avLst/>
          </a:prstGeom>
          <a:noFill/>
        </p:spPr>
        <p:txBody>
          <a:bodyPr wrap="square" rtlCol="0">
            <a:spAutoFit/>
          </a:bodyPr>
          <a:lstStyle/>
          <a:p>
            <a:r>
              <a:rPr lang="zh-CN" altLang="en-US" b="1" dirty="0" smtClean="0">
                <a:solidFill>
                  <a:srgbClr val="314865"/>
                </a:solidFill>
              </a:rPr>
              <a:t>所有软件都应该具备的基本特点？</a:t>
            </a:r>
            <a:endParaRPr lang="zh-CN" altLang="en-US" b="1" dirty="0">
              <a:solidFill>
                <a:srgbClr val="314865"/>
              </a:solidFill>
            </a:endParaRPr>
          </a:p>
        </p:txBody>
      </p:sp>
      <p:sp>
        <p:nvSpPr>
          <p:cNvPr id="9" name="TextBox 8"/>
          <p:cNvSpPr txBox="1"/>
          <p:nvPr/>
        </p:nvSpPr>
        <p:spPr>
          <a:xfrm>
            <a:off x="1254033" y="3833947"/>
            <a:ext cx="8817430" cy="369332"/>
          </a:xfrm>
          <a:prstGeom prst="rect">
            <a:avLst/>
          </a:prstGeom>
          <a:noFill/>
        </p:spPr>
        <p:txBody>
          <a:bodyPr wrap="square" rtlCol="0">
            <a:spAutoFit/>
          </a:bodyPr>
          <a:lstStyle/>
          <a:p>
            <a:r>
              <a:rPr lang="zh-CN" altLang="en-US" dirty="0" smtClean="0">
                <a:solidFill>
                  <a:srgbClr val="FF0000"/>
                </a:solidFill>
              </a:rPr>
              <a:t>可维护性</a:t>
            </a:r>
            <a:endParaRPr lang="zh-CN" altLang="en-US" dirty="0">
              <a:solidFill>
                <a:srgbClr val="FF0000"/>
              </a:solidFill>
            </a:endParaRPr>
          </a:p>
        </p:txBody>
      </p:sp>
    </p:spTree>
    <p:extLst>
      <p:ext uri="{BB962C8B-B14F-4D97-AF65-F5344CB8AC3E}">
        <p14:creationId xmlns="" xmlns:p14="http://schemas.microsoft.com/office/powerpoint/2010/main" val="3582435761"/>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281430" y="1040765"/>
            <a:ext cx="9408160" cy="1766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1.4参考资料</a:t>
            </a:r>
            <a:endParaRPr lang="zh-CN" altLang="en-US" sz="2800" b="1" dirty="0" smtClean="0">
              <a:solidFill>
                <a:srgbClr val="314865"/>
              </a:solidFill>
              <a:latin typeface="Arial" panose="020B0604020202020204"/>
              <a:ea typeface="微软雅黑" panose="020B0503020204020204" charset="-122"/>
              <a:sym typeface="Arial" panose="020B0604020202020204"/>
            </a:endParaRP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a.</a:t>
            </a:r>
            <a:r>
              <a:rPr lang="en-US" altLang="zh-CN" sz="2400" b="1" dirty="0" smtClean="0">
                <a:solidFill>
                  <a:srgbClr val="314865"/>
                </a:solidFill>
                <a:latin typeface="Arial" panose="020B0604020202020204"/>
                <a:ea typeface="微软雅黑" panose="020B0503020204020204" charset="-122"/>
                <a:sym typeface="Arial" panose="020B0604020202020204"/>
              </a:rPr>
              <a:t>《</a:t>
            </a:r>
            <a:r>
              <a:rPr lang="zh-CN" altLang="en-US" sz="2400" b="1" dirty="0" smtClean="0">
                <a:solidFill>
                  <a:srgbClr val="314865"/>
                </a:solidFill>
                <a:latin typeface="Arial" panose="020B0604020202020204"/>
                <a:ea typeface="微软雅黑" panose="020B0503020204020204" charset="-122"/>
                <a:sym typeface="Arial" panose="020B0604020202020204"/>
              </a:rPr>
              <a:t>软件工程导论</a:t>
            </a:r>
            <a:r>
              <a:rPr lang="en-US" altLang="zh-CN" sz="2400" b="1" dirty="0" smtClean="0">
                <a:solidFill>
                  <a:srgbClr val="314865"/>
                </a:solidFill>
                <a:latin typeface="Arial" panose="020B0604020202020204"/>
                <a:ea typeface="微软雅黑" panose="020B0503020204020204" charset="-122"/>
                <a:sym typeface="Arial" panose="020B0604020202020204"/>
              </a:rPr>
              <a:t>》</a:t>
            </a:r>
            <a:r>
              <a:rPr lang="zh-CN" altLang="en-US" sz="2400" b="1" dirty="0" smtClean="0">
                <a:solidFill>
                  <a:srgbClr val="314865"/>
                </a:solidFill>
                <a:latin typeface="Arial" panose="020B0604020202020204"/>
                <a:ea typeface="微软雅黑" panose="020B0503020204020204" charset="-122"/>
                <a:sym typeface="Arial" panose="020B0604020202020204"/>
              </a:rPr>
              <a:t>，张海藩，清华大学出版社。</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extLst>
      <p:ext uri="{BB962C8B-B14F-4D97-AF65-F5344CB8AC3E}">
        <p14:creationId xmlns="" xmlns:p14="http://schemas.microsoft.com/office/powerpoint/2010/main" val="338151652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小组分工</a:t>
              </a: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7" name="矩形 16"/>
          <p:cNvSpPr/>
          <p:nvPr/>
        </p:nvSpPr>
        <p:spPr>
          <a:xfrm>
            <a:off x="1401194" y="1221649"/>
            <a:ext cx="9655728" cy="1106805"/>
          </a:xfrm>
          <a:prstGeom prst="rect">
            <a:avLst/>
          </a:prstGeom>
          <a:solidFill>
            <a:srgbClr val="314865"/>
          </a:solidFill>
          <a:ln>
            <a:solidFill>
              <a:schemeClr val="tx1">
                <a:lumMod val="75000"/>
                <a:lumOff val="25000"/>
              </a:schemeClr>
            </a:solidFill>
          </a:ln>
        </p:spPr>
        <p:txBody>
          <a:bodyPr wrap="square">
            <a:spAutoFit/>
          </a:bodyPr>
          <a:lstStyle/>
          <a:p>
            <a:pPr algn="ctr"/>
            <a:r>
              <a:rPr lang="zh-CN" altLang="en-US"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小组分工</a:t>
            </a:r>
            <a:endParaRPr lang="en-US" altLang="zh-CN"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endParaRPr>
          </a:p>
        </p:txBody>
      </p:sp>
      <p:sp>
        <p:nvSpPr>
          <p:cNvPr id="18" name="Rectangle 4"/>
          <p:cNvSpPr/>
          <p:nvPr/>
        </p:nvSpPr>
        <p:spPr>
          <a:xfrm>
            <a:off x="1268477" y="2858059"/>
            <a:ext cx="1700755" cy="729203"/>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latin typeface="Arial" panose="020B0604020202020204"/>
                <a:ea typeface="微软雅黑" panose="020B0503020204020204" charset="-122"/>
                <a:sym typeface="Arial" panose="020B0604020202020204"/>
              </a:rPr>
              <a:t>李梦雷</a:t>
            </a:r>
            <a:endParaRPr lang="en-US" sz="1350" dirty="0">
              <a:latin typeface="Arial" panose="020B0604020202020204"/>
              <a:ea typeface="微软雅黑" panose="020B0503020204020204" charset="-122"/>
              <a:sym typeface="Arial" panose="020B0604020202020204"/>
            </a:endParaRPr>
          </a:p>
        </p:txBody>
      </p:sp>
      <p:sp>
        <p:nvSpPr>
          <p:cNvPr id="19" name="Rectangle 4"/>
          <p:cNvSpPr/>
          <p:nvPr/>
        </p:nvSpPr>
        <p:spPr>
          <a:xfrm>
            <a:off x="5219153" y="2858059"/>
            <a:ext cx="1700755" cy="729203"/>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latin typeface="Arial" panose="020B0604020202020204"/>
                <a:ea typeface="微软雅黑" panose="020B0503020204020204" charset="-122"/>
                <a:sym typeface="Arial" panose="020B0604020202020204"/>
              </a:rPr>
              <a:t>黄依伦</a:t>
            </a:r>
            <a:endParaRPr lang="en-US" sz="1350" dirty="0">
              <a:latin typeface="Arial" panose="020B0604020202020204"/>
              <a:ea typeface="微软雅黑" panose="020B0503020204020204" charset="-122"/>
              <a:sym typeface="Arial" panose="020B0604020202020204"/>
            </a:endParaRPr>
          </a:p>
        </p:txBody>
      </p:sp>
      <p:sp>
        <p:nvSpPr>
          <p:cNvPr id="20" name="Rectangle 4"/>
          <p:cNvSpPr/>
          <p:nvPr/>
        </p:nvSpPr>
        <p:spPr>
          <a:xfrm>
            <a:off x="9158107" y="2858059"/>
            <a:ext cx="1700755" cy="729203"/>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latin typeface="Arial" panose="020B0604020202020204"/>
                <a:ea typeface="微软雅黑" panose="020B0503020204020204" charset="-122"/>
                <a:sym typeface="Arial" panose="020B0604020202020204"/>
              </a:rPr>
              <a:t>李逸</a:t>
            </a:r>
            <a:r>
              <a:rPr lang="zh-CN" altLang="en-US" sz="1350" dirty="0" smtClean="0">
                <a:latin typeface="Arial" panose="020B0604020202020204"/>
                <a:ea typeface="微软雅黑" panose="020B0503020204020204" charset="-122"/>
                <a:sym typeface="Arial" panose="020B0604020202020204"/>
              </a:rPr>
              <a:t>欢</a:t>
            </a:r>
            <a:endParaRPr lang="en-US" sz="1350" dirty="0">
              <a:latin typeface="Arial" panose="020B0604020202020204"/>
              <a:ea typeface="微软雅黑" panose="020B0503020204020204" charset="-122"/>
              <a:sym typeface="Arial" panose="020B0604020202020204"/>
            </a:endParaRPr>
          </a:p>
        </p:txBody>
      </p:sp>
      <p:sp>
        <p:nvSpPr>
          <p:cNvPr id="3" name="TextBox 2"/>
          <p:cNvSpPr txBox="1"/>
          <p:nvPr/>
        </p:nvSpPr>
        <p:spPr>
          <a:xfrm>
            <a:off x="1387946" y="4132385"/>
            <a:ext cx="2514600" cy="646331"/>
          </a:xfrm>
          <a:prstGeom prst="rect">
            <a:avLst/>
          </a:prstGeom>
          <a:noFill/>
        </p:spPr>
        <p:txBody>
          <a:bodyPr wrap="square" rtlCol="0">
            <a:spAutoFit/>
          </a:bodyPr>
          <a:lstStyle/>
          <a:p>
            <a:r>
              <a:rPr lang="en-US" altLang="zh-CN" dirty="0" err="1"/>
              <a:t>ppt</a:t>
            </a:r>
            <a:r>
              <a:rPr lang="zh-CN" altLang="en-US" dirty="0" smtClean="0"/>
              <a:t>制作</a:t>
            </a:r>
            <a:endParaRPr lang="en-US" altLang="zh-CN" dirty="0" smtClean="0"/>
          </a:p>
          <a:p>
            <a:r>
              <a:rPr lang="zh-CN" altLang="en-US" dirty="0" smtClean="0"/>
              <a:t>编写程序</a:t>
            </a:r>
            <a:endParaRPr lang="en-US" altLang="zh-CN" dirty="0" smtClean="0"/>
          </a:p>
        </p:txBody>
      </p:sp>
      <p:sp>
        <p:nvSpPr>
          <p:cNvPr id="4" name="TextBox 3"/>
          <p:cNvSpPr txBox="1"/>
          <p:nvPr/>
        </p:nvSpPr>
        <p:spPr>
          <a:xfrm>
            <a:off x="5442800" y="4158512"/>
            <a:ext cx="1428263" cy="646331"/>
          </a:xfrm>
          <a:prstGeom prst="rect">
            <a:avLst/>
          </a:prstGeom>
          <a:noFill/>
        </p:spPr>
        <p:txBody>
          <a:bodyPr wrap="square" rtlCol="0">
            <a:spAutoFit/>
          </a:bodyPr>
          <a:lstStyle/>
          <a:p>
            <a:r>
              <a:rPr lang="zh-CN" altLang="en-US" dirty="0" smtClean="0"/>
              <a:t>查阅资料</a:t>
            </a:r>
            <a:endParaRPr lang="en-US" altLang="zh-CN" dirty="0" smtClean="0"/>
          </a:p>
          <a:p>
            <a:r>
              <a:rPr lang="zh-CN" altLang="en-US" dirty="0" smtClean="0"/>
              <a:t>编写程序</a:t>
            </a:r>
            <a:endParaRPr lang="zh-CN" altLang="en-US" dirty="0"/>
          </a:p>
        </p:txBody>
      </p:sp>
      <p:sp>
        <p:nvSpPr>
          <p:cNvPr id="5" name="TextBox 4"/>
          <p:cNvSpPr txBox="1"/>
          <p:nvPr/>
        </p:nvSpPr>
        <p:spPr>
          <a:xfrm>
            <a:off x="9232181" y="4191170"/>
            <a:ext cx="1793128" cy="646331"/>
          </a:xfrm>
          <a:prstGeom prst="rect">
            <a:avLst/>
          </a:prstGeom>
          <a:noFill/>
        </p:spPr>
        <p:txBody>
          <a:bodyPr wrap="square" rtlCol="0">
            <a:spAutoFit/>
          </a:bodyPr>
          <a:lstStyle/>
          <a:p>
            <a:r>
              <a:rPr lang="zh-CN" altLang="en-US" dirty="0" smtClean="0"/>
              <a:t>界面原型修改</a:t>
            </a:r>
            <a:endParaRPr lang="en-US" altLang="zh-CN" dirty="0" smtClean="0"/>
          </a:p>
          <a:p>
            <a:r>
              <a:rPr lang="zh-CN" altLang="en-US" dirty="0" smtClean="0"/>
              <a:t>编写</a:t>
            </a:r>
            <a:r>
              <a:rPr lang="zh-CN" altLang="en-US" dirty="0"/>
              <a:t>程序</a:t>
            </a:r>
          </a:p>
        </p:txBody>
      </p:sp>
      <p:sp>
        <p:nvSpPr>
          <p:cNvPr id="21" name="Rectangle 4"/>
          <p:cNvSpPr/>
          <p:nvPr/>
        </p:nvSpPr>
        <p:spPr>
          <a:xfrm>
            <a:off x="1487137" y="5408387"/>
            <a:ext cx="1158109" cy="729203"/>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latin typeface="Arial" panose="020B0604020202020204"/>
                <a:ea typeface="微软雅黑" panose="020B0503020204020204" charset="-122"/>
                <a:sym typeface="Arial" panose="020B0604020202020204"/>
              </a:rPr>
              <a:t>85</a:t>
            </a:r>
            <a:endParaRPr lang="en-US" sz="1350" dirty="0">
              <a:latin typeface="Arial" panose="020B0604020202020204"/>
              <a:ea typeface="微软雅黑" panose="020B0503020204020204" charset="-122"/>
              <a:sym typeface="Arial" panose="020B0604020202020204"/>
            </a:endParaRPr>
          </a:p>
        </p:txBody>
      </p:sp>
      <p:sp>
        <p:nvSpPr>
          <p:cNvPr id="22" name="Rectangle 4"/>
          <p:cNvSpPr/>
          <p:nvPr/>
        </p:nvSpPr>
        <p:spPr>
          <a:xfrm>
            <a:off x="9332713" y="5408386"/>
            <a:ext cx="1158109" cy="729203"/>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latin typeface="Arial" panose="020B0604020202020204"/>
                <a:ea typeface="微软雅黑" panose="020B0503020204020204" charset="-122"/>
                <a:sym typeface="Arial" panose="020B0604020202020204"/>
              </a:rPr>
              <a:t>86</a:t>
            </a:r>
            <a:endParaRPr lang="en-US" sz="1350" dirty="0">
              <a:latin typeface="Arial" panose="020B0604020202020204"/>
              <a:ea typeface="微软雅黑" panose="020B0503020204020204" charset="-122"/>
              <a:sym typeface="Arial" panose="020B0604020202020204"/>
            </a:endParaRPr>
          </a:p>
        </p:txBody>
      </p:sp>
      <p:sp>
        <p:nvSpPr>
          <p:cNvPr id="23" name="Rectangle 4"/>
          <p:cNvSpPr/>
          <p:nvPr/>
        </p:nvSpPr>
        <p:spPr>
          <a:xfrm>
            <a:off x="5428928" y="5408385"/>
            <a:ext cx="1158109" cy="729203"/>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latin typeface="Arial" panose="020B0604020202020204"/>
                <a:ea typeface="微软雅黑" panose="020B0503020204020204" charset="-122"/>
                <a:sym typeface="Arial" panose="020B0604020202020204"/>
              </a:rPr>
              <a:t>88</a:t>
            </a:r>
            <a:endParaRPr lang="en-US" sz="1350" dirty="0">
              <a:latin typeface="Arial" panose="020B0604020202020204"/>
              <a:ea typeface="微软雅黑" panose="020B0503020204020204" charset="-122"/>
              <a:sym typeface="Arial" panose="020B0604020202020204"/>
            </a:endParaRPr>
          </a:p>
        </p:txBody>
      </p:sp>
    </p:spTree>
    <p:extLst>
      <p:ext uri="{BB962C8B-B14F-4D97-AF65-F5344CB8AC3E}">
        <p14:creationId xmlns="" xmlns:p14="http://schemas.microsoft.com/office/powerpoint/2010/main" val="326837469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21" grpId="0" bldLvl="0" animBg="1"/>
      <p:bldP spid="22" grpId="0" bldLvl="0" animBg="1"/>
      <p:bldP spid="2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01</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663"/>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引言</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extLst>
      <p:ext uri="{BB962C8B-B14F-4D97-AF65-F5344CB8AC3E}">
        <p14:creationId xmlns="" xmlns:p14="http://schemas.microsoft.com/office/powerpoint/2010/main" val="326633622"/>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00292" y="1889864"/>
            <a:ext cx="9655728" cy="1106805"/>
          </a:xfrm>
          <a:prstGeom prst="rect">
            <a:avLst/>
          </a:prstGeom>
          <a:solidFill>
            <a:srgbClr val="314865"/>
          </a:solidFill>
          <a:ln>
            <a:solidFill>
              <a:schemeClr val="tx1">
                <a:lumMod val="75000"/>
                <a:lumOff val="25000"/>
              </a:schemeClr>
            </a:solidFill>
          </a:ln>
        </p:spPr>
        <p:txBody>
          <a:bodyPr wrap="square">
            <a:spAutoFit/>
          </a:bodyPr>
          <a:lstStyle/>
          <a:p>
            <a:pPr algn="ctr"/>
            <a:r>
              <a:rPr lang="zh-CN" altLang="en-US"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谢谢观赏</a:t>
            </a:r>
            <a:r>
              <a:rPr lang="en-US" altLang="zh-CN"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a:t>
            </a:r>
          </a:p>
        </p:txBody>
      </p:sp>
      <p:sp>
        <p:nvSpPr>
          <p:cNvPr id="14" name="矩形 13"/>
          <p:cNvSpPr/>
          <p:nvPr/>
        </p:nvSpPr>
        <p:spPr>
          <a:xfrm>
            <a:off x="2726423" y="3576816"/>
            <a:ext cx="6400798" cy="581057"/>
          </a:xfrm>
          <a:prstGeom prst="rect">
            <a:avLst/>
          </a:prstGeom>
          <a:ln>
            <a:solidFill>
              <a:schemeClr val="tx1">
                <a:lumMod val="75000"/>
                <a:lumOff val="25000"/>
              </a:schemeClr>
            </a:solidFill>
          </a:ln>
        </p:spPr>
        <p:txBody>
          <a:bodyPr wrap="square">
            <a:spAutoFit/>
          </a:bodyPr>
          <a:lstStyle/>
          <a:p>
            <a:pPr algn="dist">
              <a:lnSpc>
                <a:spcPct val="150000"/>
              </a:lnSpc>
            </a:pPr>
            <a:r>
              <a:rPr lang="en-US" altLang="zh-CN" sz="2400" dirty="0">
                <a:solidFill>
                  <a:schemeClr val="bg1">
                    <a:lumMod val="50000"/>
                  </a:schemeClr>
                </a:solidFill>
                <a:latin typeface="Arial" panose="020B0604020202020204"/>
                <a:ea typeface="微软雅黑" panose="020B0503020204020204" charset="-122"/>
                <a:sym typeface="Arial" panose="020B0604020202020204"/>
              </a:rPr>
              <a:t>PLANNING FOR SIMPLE BUSINESS</a:t>
            </a:r>
            <a:endParaRPr lang="zh-CN" altLang="en-US" sz="2400" b="0" dirty="0">
              <a:solidFill>
                <a:schemeClr val="bg1">
                  <a:lumMod val="50000"/>
                </a:schemeClr>
              </a:solidFill>
              <a:latin typeface="Arial" panose="020B0604020202020204"/>
              <a:ea typeface="微软雅黑" panose="020B0503020204020204" charset="-122"/>
              <a:sym typeface="Arial" panose="020B0604020202020204"/>
            </a:endParaRPr>
          </a:p>
        </p:txBody>
      </p:sp>
      <p:sp>
        <p:nvSpPr>
          <p:cNvPr id="21" name="TextBox 7"/>
          <p:cNvSpPr>
            <a:spLocks noChangeArrowheads="1"/>
          </p:cNvSpPr>
          <p:nvPr/>
        </p:nvSpPr>
        <p:spPr bwMode="auto">
          <a:xfrm>
            <a:off x="4399256" y="4463525"/>
            <a:ext cx="2681652" cy="276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dirty="0">
                <a:solidFill>
                  <a:schemeClr val="tx1">
                    <a:lumMod val="50000"/>
                    <a:lumOff val="50000"/>
                  </a:schemeClr>
                </a:solidFill>
                <a:latin typeface="Arial" panose="020B0604020202020204"/>
                <a:ea typeface="微软雅黑" panose="020B0503020204020204" charset="-122"/>
                <a:sym typeface="Arial" panose="020B0604020202020204"/>
              </a:rPr>
              <a:t>---</a:t>
            </a:r>
          </a:p>
        </p:txBody>
      </p:sp>
      <p:cxnSp>
        <p:nvCxnSpPr>
          <p:cNvPr id="22" name="直接连接符 21"/>
          <p:cNvCxnSpPr/>
          <p:nvPr/>
        </p:nvCxnSpPr>
        <p:spPr>
          <a:xfrm flipH="1">
            <a:off x="3675005"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03396"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Vertical)">
                                      <p:cBhvr>
                                        <p:cTn id="17" dur="1000"/>
                                        <p:tgtEl>
                                          <p:spTgt spid="21"/>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right)">
                                      <p:cBhvr>
                                        <p:cTn id="21" dur="500"/>
                                        <p:tgtEl>
                                          <p:spTgt spid="22"/>
                                        </p:tgtEl>
                                      </p:cBhvr>
                                    </p:animEffect>
                                  </p:childTnLst>
                                </p:cTn>
                              </p:par>
                              <p:par>
                                <p:cTn id="22" presetID="22" presetClass="entr" presetSubtype="8"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507490" y="675640"/>
            <a:ext cx="9408160" cy="4745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altLang="en-US" sz="2800" b="1" dirty="0" smtClean="0">
                <a:solidFill>
                  <a:srgbClr val="314865"/>
                </a:solidFill>
                <a:latin typeface="Arial" panose="020B0604020202020204"/>
                <a:sym typeface="Arial" panose="020B0604020202020204"/>
              </a:rPr>
              <a:t>在前面的章节中已经多次强调： </a:t>
            </a:r>
            <a:endParaRPr lang="en-US" altLang="zh-CN" sz="2800" b="1" dirty="0" smtClean="0">
              <a:solidFill>
                <a:srgbClr val="314865"/>
              </a:solidFill>
              <a:latin typeface="Arial" panose="020B0604020202020204"/>
              <a:sym typeface="Arial" panose="020B0604020202020204"/>
            </a:endParaRPr>
          </a:p>
          <a:p>
            <a:pPr>
              <a:lnSpc>
                <a:spcPct val="200000"/>
              </a:lnSpc>
              <a:buNone/>
            </a:pPr>
            <a:r>
              <a:rPr lang="zh-CN" altLang="en-US" sz="2800" b="1" dirty="0" smtClean="0">
                <a:solidFill>
                  <a:srgbClr val="FF0000"/>
                </a:solidFill>
                <a:latin typeface="Arial" panose="020B0604020202020204"/>
                <a:sym typeface="Arial" panose="020B0604020202020204"/>
              </a:rPr>
              <a:t>提高可维护性</a:t>
            </a:r>
            <a:r>
              <a:rPr lang="zh-CN" altLang="en-US" sz="2800" b="1" dirty="0" smtClean="0">
                <a:solidFill>
                  <a:srgbClr val="314865"/>
                </a:solidFill>
                <a:latin typeface="Arial" panose="020B0604020202020204"/>
                <a:sym typeface="Arial" panose="020B0604020202020204"/>
              </a:rPr>
              <a:t>是支配软件工程方法学所有步骤的</a:t>
            </a:r>
            <a:r>
              <a:rPr lang="zh-CN" altLang="en-US" sz="2800" b="1" dirty="0" smtClean="0">
                <a:solidFill>
                  <a:srgbClr val="FF0000"/>
                </a:solidFill>
                <a:latin typeface="Arial" panose="020B0604020202020204"/>
                <a:sym typeface="Arial" panose="020B0604020202020204"/>
              </a:rPr>
              <a:t>关键目标</a:t>
            </a:r>
            <a:r>
              <a:rPr lang="zh-CN" altLang="en-US" sz="2800" b="1" dirty="0" smtClean="0">
                <a:solidFill>
                  <a:srgbClr val="314865"/>
                </a:solidFill>
                <a:latin typeface="Arial" panose="020B0604020202020204"/>
                <a:sym typeface="Arial" panose="020B0604020202020204"/>
              </a:rPr>
              <a:t>。</a:t>
            </a:r>
            <a:endParaRPr lang="en-US" altLang="zh-CN" sz="2800" b="1" dirty="0" smtClean="0">
              <a:solidFill>
                <a:srgbClr val="314865"/>
              </a:solidFill>
              <a:latin typeface="Arial" panose="020B0604020202020204"/>
              <a:sym typeface="Arial" panose="020B0604020202020204"/>
            </a:endParaRPr>
          </a:p>
          <a:p>
            <a:pPr>
              <a:lnSpc>
                <a:spcPct val="200000"/>
              </a:lnSpc>
              <a:buNone/>
            </a:pPr>
            <a:endParaRPr lang="en-US" altLang="zh-CN" sz="2800" b="1" dirty="0">
              <a:solidFill>
                <a:srgbClr val="314865"/>
              </a:solidFill>
              <a:latin typeface="Arial" panose="020B0604020202020204"/>
              <a:sym typeface="Arial" panose="020B0604020202020204"/>
            </a:endParaRPr>
          </a:p>
          <a:p>
            <a:pPr>
              <a:lnSpc>
                <a:spcPct val="200000"/>
              </a:lnSpc>
              <a:buNone/>
            </a:pPr>
            <a:r>
              <a:rPr lang="zh-CN" altLang="en-US" sz="2800" b="1" dirty="0" smtClean="0">
                <a:solidFill>
                  <a:srgbClr val="314865"/>
                </a:solidFill>
                <a:latin typeface="Arial" panose="020B0604020202020204"/>
                <a:sym typeface="Arial" panose="020B0604020202020204"/>
              </a:rPr>
              <a:t>软件的可维护性定性的定义：</a:t>
            </a:r>
            <a:endParaRPr lang="en-US" altLang="zh-CN" sz="2800" b="1" dirty="0" smtClean="0">
              <a:solidFill>
                <a:srgbClr val="314865"/>
              </a:solidFill>
              <a:latin typeface="Arial" panose="020B0604020202020204"/>
              <a:sym typeface="Arial" panose="020B0604020202020204"/>
            </a:endParaRPr>
          </a:p>
          <a:p>
            <a:pPr>
              <a:lnSpc>
                <a:spcPct val="200000"/>
              </a:lnSpc>
              <a:buNone/>
            </a:pPr>
            <a:r>
              <a:rPr lang="zh-CN" altLang="en-US" sz="2800" b="1" dirty="0" smtClean="0">
                <a:solidFill>
                  <a:srgbClr val="314865"/>
                </a:solidFill>
                <a:latin typeface="Arial" panose="020B0604020202020204"/>
                <a:sym typeface="Arial" panose="020B0604020202020204"/>
              </a:rPr>
              <a:t>维护人员理解、改正、改动或改进这个软件的难易程度。</a:t>
            </a:r>
            <a:endParaRPr lang="en-US" altLang="zh-CN" sz="2800" b="1" dirty="0" smtClean="0">
              <a:solidFill>
                <a:srgbClr val="314865"/>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extLst>
      <p:ext uri="{BB962C8B-B14F-4D97-AF65-F5344CB8AC3E}">
        <p14:creationId xmlns="" xmlns:p14="http://schemas.microsoft.com/office/powerpoint/2010/main" val="355621602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anim calcmode="lin" valueType="num">
                                      <p:cBhvr>
                                        <p:cTn id="14" dur="1000" fill="hold"/>
                                        <p:tgtEl>
                                          <p:spTgt spid="55"/>
                                        </p:tgtEl>
                                        <p:attrNameLst>
                                          <p:attrName>ppt_x</p:attrName>
                                        </p:attrNameLst>
                                      </p:cBhvr>
                                      <p:tavLst>
                                        <p:tav tm="0">
                                          <p:val>
                                            <p:strVal val="#ppt_x"/>
                                          </p:val>
                                        </p:tav>
                                        <p:tav tm="100000">
                                          <p:val>
                                            <p:strVal val="#ppt_x"/>
                                          </p:val>
                                        </p:tav>
                                      </p:tavLst>
                                    </p:anim>
                                    <p:anim calcmode="lin" valueType="num">
                                      <p:cBhvr>
                                        <p:cTn id="1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02</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677108"/>
          </a:xfrm>
          <a:prstGeom prst="rect">
            <a:avLst/>
          </a:prstGeom>
        </p:spPr>
        <p:txBody>
          <a:bodyPr wrap="square" lIns="0" tIns="0" rIns="0" bIns="0">
            <a:spAutoFit/>
          </a:bodyPr>
          <a:lstStyle/>
          <a:p>
            <a:pPr algn="dist">
              <a:spcBef>
                <a:spcPct val="20000"/>
              </a:spcBef>
              <a:buClr>
                <a:schemeClr val="hlink"/>
              </a:buClr>
              <a:buSzPct val="65000"/>
            </a:pPr>
            <a:r>
              <a:rPr lang="zh-CN" altLang="en-US" sz="44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决定软件可维护性的因素</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507490" y="675640"/>
            <a:ext cx="9408160" cy="3354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altLang="en-US" sz="2000" b="1" dirty="0" smtClean="0">
                <a:solidFill>
                  <a:srgbClr val="314865"/>
                </a:solidFill>
                <a:latin typeface="Arial" panose="020B0604020202020204"/>
                <a:sym typeface="Arial" panose="020B0604020202020204"/>
              </a:rPr>
              <a:t>首先：</a:t>
            </a:r>
            <a:endParaRPr lang="en-US" altLang="zh-CN" sz="2000" b="1" dirty="0" smtClean="0">
              <a:solidFill>
                <a:srgbClr val="314865"/>
              </a:solidFill>
              <a:latin typeface="Arial" panose="020B0604020202020204"/>
              <a:sym typeface="Arial" panose="020B0604020202020204"/>
            </a:endParaRPr>
          </a:p>
          <a:p>
            <a:pPr>
              <a:lnSpc>
                <a:spcPct val="200000"/>
              </a:lnSpc>
              <a:buNone/>
            </a:pPr>
            <a:r>
              <a:rPr lang="zh-CN" altLang="en-US" sz="2000" b="1" dirty="0" smtClean="0">
                <a:solidFill>
                  <a:srgbClr val="314865"/>
                </a:solidFill>
                <a:latin typeface="Arial" panose="020B0604020202020204"/>
                <a:sym typeface="Arial" panose="020B0604020202020204"/>
              </a:rPr>
              <a:t>维护就是在软件交付使用后进行的修改，修改之前必须理解待修改的对象，修改之后应该进行必要的测试，以保证所做的修改是正确的。</a:t>
            </a:r>
            <a:endParaRPr lang="en-US" altLang="zh-CN" sz="2000" b="1" dirty="0" smtClean="0">
              <a:solidFill>
                <a:srgbClr val="314865"/>
              </a:solidFill>
              <a:latin typeface="Arial" panose="020B0604020202020204"/>
              <a:sym typeface="Arial" panose="020B0604020202020204"/>
            </a:endParaRPr>
          </a:p>
          <a:p>
            <a:pPr>
              <a:lnSpc>
                <a:spcPct val="200000"/>
              </a:lnSpc>
              <a:buNone/>
            </a:pPr>
            <a:endParaRPr lang="en-US" altLang="zh-CN" sz="2000" b="1" dirty="0">
              <a:solidFill>
                <a:srgbClr val="314865"/>
              </a:solidFill>
              <a:latin typeface="Arial" panose="020B0604020202020204"/>
              <a:sym typeface="Arial" panose="020B0604020202020204"/>
            </a:endParaRPr>
          </a:p>
          <a:p>
            <a:pPr>
              <a:lnSpc>
                <a:spcPct val="200000"/>
              </a:lnSpc>
              <a:buNone/>
            </a:pPr>
            <a:r>
              <a:rPr lang="zh-CN" altLang="en-US" sz="2000" b="1" dirty="0" smtClean="0">
                <a:solidFill>
                  <a:srgbClr val="314865"/>
                </a:solidFill>
                <a:latin typeface="Arial" panose="020B0604020202020204"/>
                <a:sym typeface="Arial" panose="020B0604020202020204"/>
              </a:rPr>
              <a:t>如果是改正性维护，还必须预先进行调试以确定错误的具体位置。</a:t>
            </a:r>
            <a:endParaRPr lang="en-US" altLang="zh-CN" sz="2000" b="1" dirty="0" smtClean="0">
              <a:solidFill>
                <a:srgbClr val="314865"/>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决定软件可维护性的因素</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决定软件可维护性的因素</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TextBox 1"/>
          <p:cNvSpPr txBox="1"/>
          <p:nvPr/>
        </p:nvSpPr>
        <p:spPr>
          <a:xfrm>
            <a:off x="914397" y="1149532"/>
            <a:ext cx="6688185" cy="461665"/>
          </a:xfrm>
          <a:prstGeom prst="rect">
            <a:avLst/>
          </a:prstGeom>
          <a:noFill/>
        </p:spPr>
        <p:txBody>
          <a:bodyPr wrap="square" rtlCol="0">
            <a:spAutoFit/>
          </a:bodyPr>
          <a:lstStyle/>
          <a:p>
            <a:r>
              <a:rPr lang="zh-CN" altLang="en-US" sz="2400" b="1" dirty="0" smtClean="0">
                <a:solidFill>
                  <a:srgbClr val="314865"/>
                </a:solidFill>
                <a:latin typeface="+mn-ea"/>
              </a:rPr>
              <a:t>决定软件可维护性的因素主要有下述</a:t>
            </a:r>
            <a:r>
              <a:rPr lang="en-US" altLang="zh-CN" sz="2400" b="1" dirty="0" smtClean="0">
                <a:solidFill>
                  <a:srgbClr val="314865"/>
                </a:solidFill>
                <a:latin typeface="+mn-ea"/>
              </a:rPr>
              <a:t>5</a:t>
            </a:r>
            <a:r>
              <a:rPr lang="zh-CN" altLang="en-US" sz="2400" b="1" dirty="0" smtClean="0">
                <a:solidFill>
                  <a:srgbClr val="314865"/>
                </a:solidFill>
                <a:latin typeface="+mn-ea"/>
              </a:rPr>
              <a:t>个：</a:t>
            </a:r>
            <a:endParaRPr lang="en-US" altLang="zh-CN" sz="2400" b="1" dirty="0" smtClean="0">
              <a:solidFill>
                <a:srgbClr val="314865"/>
              </a:solidFill>
              <a:latin typeface="+mn-ea"/>
            </a:endParaRPr>
          </a:p>
        </p:txBody>
      </p:sp>
      <p:sp>
        <p:nvSpPr>
          <p:cNvPr id="3" name="TextBox 2"/>
          <p:cNvSpPr txBox="1"/>
          <p:nvPr/>
        </p:nvSpPr>
        <p:spPr>
          <a:xfrm>
            <a:off x="979711" y="2293144"/>
            <a:ext cx="7687492" cy="2677656"/>
          </a:xfrm>
          <a:prstGeom prst="rect">
            <a:avLst/>
          </a:prstGeom>
          <a:noFill/>
        </p:spPr>
        <p:txBody>
          <a:bodyPr wrap="square" rtlCol="0">
            <a:spAutoFit/>
          </a:bodyPr>
          <a:lstStyle/>
          <a:p>
            <a:r>
              <a:rPr lang="zh-CN" altLang="en-US" sz="2400" b="1" dirty="0" smtClean="0">
                <a:solidFill>
                  <a:srgbClr val="314865"/>
                </a:solidFill>
                <a:latin typeface="+mn-ea"/>
              </a:rPr>
              <a:t>可理解性：</a:t>
            </a:r>
            <a:endParaRPr lang="en-US" altLang="zh-CN" sz="2400" b="1" dirty="0" smtClean="0">
              <a:solidFill>
                <a:srgbClr val="314865"/>
              </a:solidFill>
              <a:latin typeface="+mn-ea"/>
            </a:endParaRPr>
          </a:p>
          <a:p>
            <a:r>
              <a:rPr lang="en-US" altLang="zh-CN" sz="2400" b="1" dirty="0" smtClean="0">
                <a:solidFill>
                  <a:srgbClr val="314865"/>
                </a:solidFill>
                <a:latin typeface="+mn-ea"/>
              </a:rPr>
              <a:t>	</a:t>
            </a:r>
          </a:p>
          <a:p>
            <a:r>
              <a:rPr lang="zh-CN" altLang="en-US" sz="2400" b="1" dirty="0" smtClean="0">
                <a:solidFill>
                  <a:srgbClr val="314865"/>
                </a:solidFill>
                <a:latin typeface="+mn-ea"/>
              </a:rPr>
              <a:t>软件可理解性表现为外来读者理解软件的结构、功能、接口和内部处理过程的难易程度。模块化（模块结构良好，高内聚，松耦合）、详细的设计文档、结构化设计、程序内部的文档和良好的高级程序设计语言等，都对提高软件的可理解性有重要贡献。</a:t>
            </a:r>
            <a:endParaRPr lang="zh-CN" altLang="en-US" sz="2400" b="1" dirty="0">
              <a:solidFill>
                <a:srgbClr val="314865"/>
              </a:solidFill>
              <a:latin typeface="+mn-ea"/>
            </a:endParaRPr>
          </a:p>
        </p:txBody>
      </p:sp>
    </p:spTree>
    <p:extLst>
      <p:ext uri="{BB962C8B-B14F-4D97-AF65-F5344CB8AC3E}">
        <p14:creationId xmlns="" xmlns:p14="http://schemas.microsoft.com/office/powerpoint/2010/main" val="182056293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决定软件可维护性的因素</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TextBox 1"/>
          <p:cNvSpPr txBox="1"/>
          <p:nvPr/>
        </p:nvSpPr>
        <p:spPr>
          <a:xfrm>
            <a:off x="1260565" y="1652451"/>
            <a:ext cx="7948749" cy="3785652"/>
          </a:xfrm>
          <a:prstGeom prst="rect">
            <a:avLst/>
          </a:prstGeom>
          <a:noFill/>
        </p:spPr>
        <p:txBody>
          <a:bodyPr wrap="square" rtlCol="0">
            <a:spAutoFit/>
          </a:bodyPr>
          <a:lstStyle/>
          <a:p>
            <a:r>
              <a:rPr lang="zh-CN" altLang="en-US" sz="2400" b="1" dirty="0" smtClean="0">
                <a:solidFill>
                  <a:srgbClr val="314865"/>
                </a:solidFill>
              </a:rPr>
              <a:t>可测试性：</a:t>
            </a:r>
            <a:endParaRPr lang="en-US" altLang="zh-CN" sz="2400" b="1" dirty="0" smtClean="0">
              <a:solidFill>
                <a:srgbClr val="314865"/>
              </a:solidFill>
            </a:endParaRPr>
          </a:p>
          <a:p>
            <a:r>
              <a:rPr lang="zh-CN" altLang="en-US" sz="2400" b="1" dirty="0" smtClean="0">
                <a:solidFill>
                  <a:srgbClr val="314865"/>
                </a:solidFill>
              </a:rPr>
              <a:t>诊断和测试的容易程度取决于软件容易理解的程度。良好的文档对诊断和测试是至关重要的，此外，软件结构、可用的测试工具和调试工具，以及以前设计的测试过程也都是非常重要的。维护人员应该能够得到在开发阶段用过的测试方案，以便进行回归测试。在设计阶段应该尽力把软件设计成容易测试和容易诊断的。</a:t>
            </a:r>
            <a:endParaRPr lang="en-US" altLang="zh-CN" sz="2400" b="1" dirty="0" smtClean="0">
              <a:solidFill>
                <a:srgbClr val="314865"/>
              </a:solidFill>
            </a:endParaRPr>
          </a:p>
          <a:p>
            <a:r>
              <a:rPr lang="en-US" altLang="zh-CN" sz="2400" b="1" dirty="0" smtClean="0">
                <a:solidFill>
                  <a:srgbClr val="314865"/>
                </a:solidFill>
              </a:rPr>
              <a:t>	</a:t>
            </a:r>
            <a:r>
              <a:rPr lang="zh-CN" altLang="en-US" sz="2400" b="1" dirty="0" smtClean="0">
                <a:solidFill>
                  <a:srgbClr val="314865"/>
                </a:solidFill>
              </a:rPr>
              <a:t>对于程序模块来说，可以用程序复杂度来度量他的可测试性。模块的环形复杂度越大，可执行的路径就越多，因此，全面测试它的难度就越高</a:t>
            </a:r>
            <a:r>
              <a:rPr lang="zh-CN" altLang="en-US" sz="2400" dirty="0" smtClean="0"/>
              <a:t>。</a:t>
            </a:r>
            <a:endParaRPr lang="zh-CN" altLang="en-US" sz="2400" dirty="0"/>
          </a:p>
        </p:txBody>
      </p:sp>
    </p:spTree>
    <p:extLst>
      <p:ext uri="{BB962C8B-B14F-4D97-AF65-F5344CB8AC3E}">
        <p14:creationId xmlns="" xmlns:p14="http://schemas.microsoft.com/office/powerpoint/2010/main" val="222582204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决定软件可维护性的因素</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TextBox 1"/>
          <p:cNvSpPr txBox="1"/>
          <p:nvPr/>
        </p:nvSpPr>
        <p:spPr>
          <a:xfrm>
            <a:off x="744583" y="1045029"/>
            <a:ext cx="9248503" cy="1569660"/>
          </a:xfrm>
          <a:prstGeom prst="rect">
            <a:avLst/>
          </a:prstGeom>
          <a:noFill/>
        </p:spPr>
        <p:txBody>
          <a:bodyPr wrap="square" rtlCol="0">
            <a:spAutoFit/>
          </a:bodyPr>
          <a:lstStyle/>
          <a:p>
            <a:r>
              <a:rPr lang="zh-CN" altLang="en-US" sz="2400" b="1" dirty="0" smtClean="0">
                <a:solidFill>
                  <a:srgbClr val="314865"/>
                </a:solidFill>
              </a:rPr>
              <a:t>可修改性：</a:t>
            </a:r>
            <a:endParaRPr lang="en-US" altLang="zh-CN" sz="2400" b="1" dirty="0" smtClean="0">
              <a:solidFill>
                <a:srgbClr val="314865"/>
              </a:solidFill>
            </a:endParaRPr>
          </a:p>
          <a:p>
            <a:r>
              <a:rPr lang="zh-CN" altLang="en-US" sz="2400" b="1" dirty="0" smtClean="0">
                <a:solidFill>
                  <a:srgbClr val="314865"/>
                </a:solidFill>
              </a:rPr>
              <a:t>软件容易修改的程度和本书第</a:t>
            </a:r>
            <a:r>
              <a:rPr lang="en-US" altLang="zh-CN" sz="2400" b="1" dirty="0" smtClean="0">
                <a:solidFill>
                  <a:srgbClr val="314865"/>
                </a:solidFill>
              </a:rPr>
              <a:t>5</a:t>
            </a:r>
            <a:r>
              <a:rPr lang="zh-CN" altLang="en-US" sz="2400" b="1" dirty="0" smtClean="0">
                <a:solidFill>
                  <a:srgbClr val="314865"/>
                </a:solidFill>
              </a:rPr>
              <a:t>章讲过的设计原理和启发规则直接有关。耦合、内聚、信息隐藏、局部化、控制域与作用域的关系等，都影响软件的可维护性。</a:t>
            </a:r>
            <a:endParaRPr lang="zh-CN" altLang="en-US" sz="2400" b="1" dirty="0">
              <a:solidFill>
                <a:srgbClr val="314865"/>
              </a:solidFill>
            </a:endParaRPr>
          </a:p>
        </p:txBody>
      </p:sp>
      <p:sp>
        <p:nvSpPr>
          <p:cNvPr id="5" name="TextBox 4"/>
          <p:cNvSpPr txBox="1"/>
          <p:nvPr/>
        </p:nvSpPr>
        <p:spPr>
          <a:xfrm>
            <a:off x="803365" y="3214688"/>
            <a:ext cx="9189721" cy="2308324"/>
          </a:xfrm>
          <a:prstGeom prst="rect">
            <a:avLst/>
          </a:prstGeom>
          <a:noFill/>
        </p:spPr>
        <p:txBody>
          <a:bodyPr wrap="square" rtlCol="0">
            <a:spAutoFit/>
          </a:bodyPr>
          <a:lstStyle/>
          <a:p>
            <a:r>
              <a:rPr lang="zh-CN" altLang="en-US" sz="2400" b="1" dirty="0" smtClean="0">
                <a:solidFill>
                  <a:srgbClr val="314865"/>
                </a:solidFill>
              </a:rPr>
              <a:t>可移植性</a:t>
            </a:r>
            <a:r>
              <a:rPr lang="en-US" altLang="zh-CN" sz="2400" b="1" dirty="0" smtClean="0">
                <a:solidFill>
                  <a:srgbClr val="314865"/>
                </a:solidFill>
                <a:latin typeface="+mn-ea"/>
              </a:rPr>
              <a:t>:</a:t>
            </a:r>
          </a:p>
          <a:p>
            <a:r>
              <a:rPr lang="zh-CN" altLang="en-US" sz="2400" b="1" dirty="0" smtClean="0">
                <a:solidFill>
                  <a:srgbClr val="314865"/>
                </a:solidFill>
                <a:latin typeface="+mn-ea"/>
              </a:rPr>
              <a:t>软件可移植性指的是，把程序从一种计算环境（硬件配置和操作系统）转移到另一种计算环境的难易程度。把与硬件、操作系统以及其他外部设备有关的程序代码集中放到特定的程序模块中，可以把因环境变化而必须修改的程序局限在少数程序模块中，从而降低修改的难度。</a:t>
            </a:r>
            <a:endParaRPr lang="en-US" altLang="zh-CN" sz="2400" b="1" dirty="0" smtClean="0">
              <a:solidFill>
                <a:srgbClr val="314865"/>
              </a:solidFill>
            </a:endParaRPr>
          </a:p>
        </p:txBody>
      </p:sp>
    </p:spTree>
    <p:extLst>
      <p:ext uri="{BB962C8B-B14F-4D97-AF65-F5344CB8AC3E}">
        <p14:creationId xmlns="" xmlns:p14="http://schemas.microsoft.com/office/powerpoint/2010/main" val="222582204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3867</TotalTime>
  <Words>1492</Words>
  <Application>Microsoft Office PowerPoint</Application>
  <PresentationFormat>自定义</PresentationFormat>
  <Paragraphs>184</Paragraphs>
  <Slides>30</Slides>
  <Notes>30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简洁工作计划</dc:title>
  <dc:creator>第一PPT</dc:creator>
  <cp:keywords>www.1ppt.com</cp:keywords>
  <cp:lastModifiedBy>大辉</cp:lastModifiedBy>
  <cp:revision>145</cp:revision>
  <dcterms:created xsi:type="dcterms:W3CDTF">2013-07-01T03:05:00Z</dcterms:created>
  <dcterms:modified xsi:type="dcterms:W3CDTF">2018-05-30T10:29:33Z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