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77" r:id="rId2"/>
    <p:sldId id="271" r:id="rId3"/>
    <p:sldId id="258" r:id="rId4"/>
    <p:sldId id="282" r:id="rId5"/>
    <p:sldId id="372" r:id="rId6"/>
    <p:sldId id="373" r:id="rId7"/>
    <p:sldId id="306" r:id="rId8"/>
    <p:sldId id="305" r:id="rId9"/>
    <p:sldId id="341" r:id="rId10"/>
    <p:sldId id="342" r:id="rId11"/>
    <p:sldId id="308" r:id="rId12"/>
    <p:sldId id="378" r:id="rId13"/>
    <p:sldId id="389" r:id="rId14"/>
    <p:sldId id="387" r:id="rId15"/>
    <p:sldId id="396" r:id="rId16"/>
    <p:sldId id="315" r:id="rId17"/>
    <p:sldId id="397" r:id="rId18"/>
    <p:sldId id="399" r:id="rId19"/>
    <p:sldId id="398" r:id="rId20"/>
    <p:sldId id="343" r:id="rId21"/>
    <p:sldId id="400" r:id="rId22"/>
    <p:sldId id="344" r:id="rId23"/>
    <p:sldId id="403" r:id="rId24"/>
    <p:sldId id="314" r:id="rId25"/>
    <p:sldId id="401" r:id="rId26"/>
    <p:sldId id="402" r:id="rId27"/>
    <p:sldId id="307" r:id="rId28"/>
    <p:sldId id="405" r:id="rId29"/>
    <p:sldId id="406" r:id="rId30"/>
    <p:sldId id="407" r:id="rId31"/>
    <p:sldId id="408" r:id="rId32"/>
    <p:sldId id="404" r:id="rId33"/>
    <p:sldId id="29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14865"/>
    <a:srgbClr val="6ED0D0"/>
    <a:srgbClr val="610303"/>
    <a:srgbClr val="31C2DF"/>
    <a:srgbClr val="82B0CC"/>
    <a:srgbClr val="4D8FB7"/>
    <a:srgbClr val="666666"/>
    <a:srgbClr val="8E8E8E"/>
    <a:srgbClr val="E2E9E9"/>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72" autoAdjust="0"/>
    <p:restoredTop sz="94660" autoAdjust="0"/>
  </p:normalViewPr>
  <p:slideViewPr>
    <p:cSldViewPr snapToGrid="0">
      <p:cViewPr varScale="1">
        <p:scale>
          <a:sx n="68" d="100"/>
          <a:sy n="68" d="100"/>
        </p:scale>
        <p:origin x="-764" y="-60"/>
      </p:cViewPr>
      <p:guideLst>
        <p:guide orient="horz" pos="2172"/>
        <p:guide pos="386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pPr/>
              <a:t>2018/5/2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pPr/>
              <a:t>‹#›</a:t>
            </a:fld>
            <a:endParaRPr lang="zh-CN" altLang="en-US"/>
          </a:p>
        </p:txBody>
      </p:sp>
    </p:spTree>
    <p:extLst>
      <p:ext uri="{BB962C8B-B14F-4D97-AF65-F5344CB8AC3E}">
        <p14:creationId xmlns:p14="http://schemas.microsoft.com/office/powerpoint/2010/main" xmlns="" val="147637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6D0FBE-D378-4AC7-9844-FE416A5B8B57}" type="datetimeFigureOut">
              <a:rPr lang="zh-CN" altLang="en-US" smtClean="0"/>
              <a:pPr/>
              <a:t>2018/5/2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1C1C49-4F1C-4FE7-A102-521248C79C8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a:off x="1300292" y="2510757"/>
            <a:ext cx="9655728" cy="923330"/>
          </a:xfrm>
          <a:prstGeom prst="rect">
            <a:avLst/>
          </a:prstGeom>
          <a:solidFill>
            <a:srgbClr val="314865"/>
          </a:solidFill>
          <a:ln>
            <a:solidFill>
              <a:schemeClr val="tx1">
                <a:lumMod val="75000"/>
                <a:lumOff val="25000"/>
              </a:schemeClr>
            </a:solidFill>
          </a:ln>
        </p:spPr>
        <p:txBody>
          <a:bodyPr wrap="square" anchor="ctr">
            <a:spAutoFit/>
          </a:bodyPr>
          <a:lstStyle/>
          <a:p>
            <a:pPr algn="ctr"/>
            <a:r>
              <a:rPr lang="en-US" altLang="zh-CN"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G19-</a:t>
            </a:r>
            <a:r>
              <a:rPr lang="zh-CN" altLang="en-US"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专注</a:t>
            </a:r>
            <a:r>
              <a:rPr lang="en-US" altLang="zh-CN"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forest</a:t>
            </a:r>
            <a:endParaRPr lang="zh-CN" altLang="en-US" sz="5400" b="1" dirty="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endParaRPr>
          </a:p>
        </p:txBody>
      </p:sp>
      <p:sp>
        <p:nvSpPr>
          <p:cNvPr id="14" name="矩形 13"/>
          <p:cNvSpPr/>
          <p:nvPr/>
        </p:nvSpPr>
        <p:spPr>
          <a:xfrm>
            <a:off x="2774683" y="3796677"/>
            <a:ext cx="6400798" cy="829945"/>
          </a:xfrm>
          <a:prstGeom prst="rect">
            <a:avLst/>
          </a:prstGeom>
          <a:ln>
            <a:solidFill>
              <a:schemeClr val="tx1">
                <a:lumMod val="75000"/>
                <a:lumOff val="25000"/>
              </a:schemeClr>
            </a:solidFill>
          </a:ln>
        </p:spPr>
        <p:txBody>
          <a:bodyPr wrap="square">
            <a:spAutoFit/>
          </a:bodyPr>
          <a:lstStyle/>
          <a:p>
            <a:pPr algn="ctr">
              <a:lnSpc>
                <a:spcPct val="150000"/>
              </a:lnSpc>
            </a:pPr>
            <a:r>
              <a:rPr lang="en-US" altLang="zh-CN" sz="3200" dirty="0">
                <a:solidFill>
                  <a:schemeClr val="bg1">
                    <a:lumMod val="50000"/>
                  </a:schemeClr>
                </a:solidFill>
                <a:latin typeface="Arial" panose="020B0604020202020204"/>
                <a:ea typeface="微软雅黑" panose="020B0503020204020204" charset="-122"/>
                <a:sym typeface="Arial" panose="020B0604020202020204"/>
              </a:rPr>
              <a:t>需求规格说明书</a:t>
            </a:r>
          </a:p>
        </p:txBody>
      </p:sp>
      <p:sp>
        <p:nvSpPr>
          <p:cNvPr id="22" name="TextBox 7"/>
          <p:cNvSpPr>
            <a:spLocks noChangeArrowheads="1"/>
          </p:cNvSpPr>
          <p:nvPr/>
        </p:nvSpPr>
        <p:spPr bwMode="auto">
          <a:xfrm>
            <a:off x="4399256" y="4868443"/>
            <a:ext cx="2681652"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组长：李梦雷</a:t>
            </a:r>
          </a:p>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组员：黄依伦，李逸欢</a:t>
            </a:r>
          </a:p>
        </p:txBody>
      </p:sp>
      <p:cxnSp>
        <p:nvCxnSpPr>
          <p:cNvPr id="23" name="直接连接符 22"/>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9" name="等腰三角形 198"/>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0" name="等腰三角形 199"/>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等腰三角形 200"/>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16" presetClass="entr" presetSubtype="37" fill="hold" grpId="0" nodeType="withEffect">
                                  <p:stCondLst>
                                    <p:cond delay="1100"/>
                                  </p:stCondLst>
                                  <p:childTnLst>
                                    <p:set>
                                      <p:cBhvr>
                                        <p:cTn id="22" dur="1" fill="hold">
                                          <p:stCondLst>
                                            <p:cond delay="0"/>
                                          </p:stCondLst>
                                        </p:cTn>
                                        <p:tgtEl>
                                          <p:spTgt spid="22"/>
                                        </p:tgtEl>
                                        <p:attrNameLst>
                                          <p:attrName>style.visibility</p:attrName>
                                        </p:attrNameLst>
                                      </p:cBhvr>
                                      <p:to>
                                        <p:strVal val="visible"/>
                                      </p:to>
                                    </p:set>
                                    <p:animEffect transition="in" filter="barn(outVertical)">
                                      <p:cBhvr>
                                        <p:cTn id="23" dur="1000"/>
                                        <p:tgtEl>
                                          <p:spTgt spid="22"/>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bldLvl="0" animBg="1"/>
      <p:bldP spid="22" grpId="0"/>
      <p:bldP spid="2" grpId="0" animBg="1"/>
      <p:bldP spid="199" grpId="0" animBg="1"/>
      <p:bldP spid="200" grpId="0" animBg="1"/>
      <p:bldP spid="2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843405" y="1939925"/>
            <a:ext cx="2562860" cy="1076325"/>
          </a:xfrm>
          <a:prstGeom prst="rect">
            <a:avLst/>
          </a:prstGeom>
          <a:noFill/>
        </p:spPr>
        <p:txBody>
          <a:bodyPr wrap="square" rtlCol="0">
            <a:spAutoFit/>
          </a:bodyPr>
          <a:lstStyle/>
          <a:p>
            <a:pPr algn="ctr"/>
            <a:r>
              <a:rPr lang="zh-CN" altLang="en-US" sz="3200" b="1" dirty="0" smtClean="0">
                <a:solidFill>
                  <a:schemeClr val="bg1"/>
                </a:solidFill>
                <a:latin typeface="Arial" panose="020B0604020202020204"/>
                <a:ea typeface="微软雅黑" panose="020B0503020204020204" charset="-122"/>
                <a:sym typeface="Arial" panose="020B0604020202020204"/>
              </a:rPr>
              <a:t>2.3</a:t>
            </a:r>
          </a:p>
          <a:p>
            <a:pPr algn="ctr"/>
            <a:r>
              <a:rPr lang="zh-CN" altLang="en-US" sz="3200" b="1" dirty="0" smtClean="0">
                <a:solidFill>
                  <a:schemeClr val="bg1"/>
                </a:solidFill>
                <a:latin typeface="Arial" panose="020B0604020202020204"/>
                <a:ea typeface="微软雅黑" panose="020B0503020204020204" charset="-122"/>
                <a:sym typeface="Arial" panose="020B0604020202020204"/>
              </a:rPr>
              <a:t>条件与限制</a:t>
            </a:r>
          </a:p>
        </p:txBody>
      </p:sp>
      <p:sp>
        <p:nvSpPr>
          <p:cNvPr id="86" name="TextBox 12"/>
          <p:cNvSpPr txBox="1"/>
          <p:nvPr/>
        </p:nvSpPr>
        <p:spPr>
          <a:xfrm>
            <a:off x="5071745" y="1026795"/>
            <a:ext cx="6656705" cy="768350"/>
          </a:xfrm>
          <a:prstGeom prst="rect">
            <a:avLst/>
          </a:prstGeom>
          <a:noFill/>
        </p:spPr>
        <p:txBody>
          <a:bodyPr wrap="square" rtlCol="0">
            <a:spAutoFit/>
          </a:bodyPr>
          <a:lstStyle/>
          <a:p>
            <a:endParaRPr lang="en-US" altLang="zh-CN" sz="2400" b="1" dirty="0" smtClean="0">
              <a:solidFill>
                <a:srgbClr val="314865"/>
              </a:solidFill>
              <a:latin typeface="Arial" panose="020B0604020202020204"/>
              <a:sym typeface="Arial" panose="020B0604020202020204"/>
            </a:endParaRPr>
          </a:p>
          <a:p>
            <a:endParaRPr lang="en-US" altLang="zh-CN" sz="2000" b="1" dirty="0" smtClean="0">
              <a:solidFill>
                <a:srgbClr val="314865"/>
              </a:solidFill>
              <a:latin typeface="Arial" panose="020B0604020202020204"/>
              <a:sym typeface="Arial" panose="020B0604020202020204"/>
            </a:endParaRPr>
          </a:p>
        </p:txBody>
      </p:sp>
      <p:grpSp>
        <p:nvGrpSpPr>
          <p:cNvPr id="10"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graphicFrame>
        <p:nvGraphicFramePr>
          <p:cNvPr id="2" name="表格 1"/>
          <p:cNvGraphicFramePr/>
          <p:nvPr/>
        </p:nvGraphicFramePr>
        <p:xfrm>
          <a:off x="948690" y="3684270"/>
          <a:ext cx="10294620" cy="2773045"/>
        </p:xfrm>
        <a:graphic>
          <a:graphicData uri="http://schemas.openxmlformats.org/drawingml/2006/table">
            <a:tbl>
              <a:tblPr firstRow="1" bandRow="1">
                <a:tableStyleId>{5940675A-B579-460E-94D1-54222C63F5DA}</a:tableStyleId>
              </a:tblPr>
              <a:tblGrid>
                <a:gridCol w="1366520"/>
                <a:gridCol w="8928100"/>
              </a:tblGrid>
              <a:tr h="52832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限制编号</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限制描述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该小程序无开放入口，用户只有周围的朋友及老师</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该小程序数据越来越多，所以对搜索解答功能提供单独控制和管理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705">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该小程序人数越来越多，使服务器需要不断更新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该小程序资料越来越多，需要对资料进行单独管理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03</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数据描述</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983615"/>
            <a:ext cx="10960735" cy="5961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3.1静态数据  </a:t>
            </a:r>
            <a:r>
              <a:rPr sz="2400" b="1" dirty="0" smtClean="0">
                <a:solidFill>
                  <a:schemeClr val="tx1">
                    <a:lumMod val="65000"/>
                    <a:lumOff val="35000"/>
                  </a:schemeClr>
                </a:solidFill>
                <a:latin typeface="Arial" panose="020B0604020202020204"/>
                <a:sym typeface="Arial" panose="020B0604020202020204"/>
              </a:rPr>
              <a:t>                                                    </a:t>
            </a:r>
            <a:r>
              <a:rPr sz="2800" b="1" dirty="0" smtClean="0">
                <a:solidFill>
                  <a:schemeClr val="tx1">
                    <a:lumMod val="65000"/>
                    <a:lumOff val="35000"/>
                  </a:schemeClr>
                </a:solidFill>
                <a:latin typeface="Arial" panose="020B0604020202020204"/>
                <a:sym typeface="Arial" panose="020B0604020202020204"/>
              </a:rPr>
              <a:t> 3.2动态数据</a:t>
            </a:r>
          </a:p>
          <a:p>
            <a:pPr>
              <a:lnSpc>
                <a:spcPct val="200000"/>
              </a:lnSpc>
              <a:buNone/>
            </a:pPr>
            <a:r>
              <a:rPr sz="2400" b="1" dirty="0" smtClean="0">
                <a:solidFill>
                  <a:schemeClr val="tx1">
                    <a:lumMod val="65000"/>
                    <a:lumOff val="35000"/>
                  </a:schemeClr>
                </a:solidFill>
                <a:latin typeface="Arial" panose="020B0604020202020204"/>
                <a:sym typeface="Arial" panose="020B0604020202020204"/>
              </a:rPr>
              <a:t>        【         】                                                     【包括输入数据和输出数据。】</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r>
              <a:rPr sz="2800" b="1" dirty="0" smtClean="0">
                <a:solidFill>
                  <a:schemeClr val="tx1">
                    <a:lumMod val="65000"/>
                    <a:lumOff val="35000"/>
                  </a:schemeClr>
                </a:solidFill>
                <a:latin typeface="Arial" panose="020B0604020202020204"/>
                <a:sym typeface="Arial" panose="020B0604020202020204"/>
              </a:rPr>
              <a:t>3.3数据库介绍</a:t>
            </a:r>
            <a:r>
              <a:rPr sz="2400" b="1" dirty="0" smtClean="0">
                <a:solidFill>
                  <a:schemeClr val="tx1">
                    <a:lumMod val="65000"/>
                    <a:lumOff val="35000"/>
                  </a:schemeClr>
                </a:solidFill>
                <a:latin typeface="Arial" panose="020B0604020202020204"/>
                <a:sym typeface="Arial" panose="020B0604020202020204"/>
              </a:rPr>
              <a:t>                                                    </a:t>
            </a:r>
            <a:r>
              <a:rPr sz="2800" b="1" dirty="0" smtClean="0">
                <a:solidFill>
                  <a:schemeClr val="tx1">
                    <a:lumMod val="65000"/>
                    <a:lumOff val="35000"/>
                  </a:schemeClr>
                </a:solidFill>
                <a:latin typeface="Arial" panose="020B0604020202020204"/>
                <a:sym typeface="Arial" panose="020B0604020202020204"/>
              </a:rPr>
              <a:t>3.4数据词典</a:t>
            </a:r>
          </a:p>
          <a:p>
            <a:pPr>
              <a:lnSpc>
                <a:spcPct val="200000"/>
              </a:lnSpc>
              <a:buNone/>
            </a:pPr>
            <a:r>
              <a:rPr sz="2400" b="1" dirty="0" smtClean="0">
                <a:solidFill>
                  <a:schemeClr val="tx1">
                    <a:lumMod val="65000"/>
                    <a:lumOff val="35000"/>
                  </a:schemeClr>
                </a:solidFill>
                <a:latin typeface="Arial" panose="020B0604020202020204"/>
                <a:sym typeface="Arial" panose="020B0604020202020204"/>
              </a:rPr>
              <a:t>【给出使用数据库的名称和类型。】                    【 数据字典</a:t>
            </a:r>
            <a:r>
              <a:rPr lang="zh-CN" sz="2400" b="1" dirty="0" smtClean="0">
                <a:solidFill>
                  <a:schemeClr val="tx1">
                    <a:lumMod val="65000"/>
                    <a:lumOff val="35000"/>
                  </a:schemeClr>
                </a:solidFill>
                <a:latin typeface="Arial" panose="020B0604020202020204"/>
                <a:sym typeface="Arial" panose="020B0604020202020204"/>
              </a:rPr>
              <a:t>。 </a:t>
            </a:r>
            <a:r>
              <a:rPr sz="2400" b="1" dirty="0" smtClean="0">
                <a:solidFill>
                  <a:schemeClr val="tx1">
                    <a:lumMod val="65000"/>
                    <a:lumOff val="35000"/>
                  </a:schemeClr>
                </a:solidFill>
                <a:latin typeface="Arial" panose="020B0604020202020204"/>
                <a:sym typeface="Arial" panose="020B0604020202020204"/>
              </a:rPr>
              <a:t>】</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075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用户查看信息</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5" name="表格 4"/>
          <p:cNvGraphicFramePr/>
          <p:nvPr/>
        </p:nvGraphicFramePr>
        <p:xfrm>
          <a:off x="881380" y="1708785"/>
          <a:ext cx="10372725" cy="4053840"/>
        </p:xfrm>
        <a:graphic>
          <a:graphicData uri="http://schemas.openxmlformats.org/drawingml/2006/table">
            <a:tbl>
              <a:tblPr firstRow="1" bandRow="1">
                <a:tableStyleId>{5940675A-B579-460E-94D1-54222C63F5DA}</a:tableStyleId>
              </a:tblPr>
              <a:tblGrid>
                <a:gridCol w="1806575"/>
                <a:gridCol w="4117975"/>
                <a:gridCol w="1153160"/>
                <a:gridCol w="1154430"/>
                <a:gridCol w="824865"/>
                <a:gridCol w="1315720"/>
              </a:tblGrid>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小程序公告</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小程序的公告信息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功能介绍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功能的简要描述信息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大神介绍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学习大神的介绍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备忘录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备忘录的信息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学习论坛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学习论坛</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排行榜信息</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排行榜的记录及信息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用户学习记录下载信息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用户参与制定目标信息</a:t>
            </a:r>
          </a:p>
        </p:txBody>
      </p:sp>
      <p:graphicFrame>
        <p:nvGraphicFramePr>
          <p:cNvPr id="5" name="表格 -1"/>
          <p:cNvGraphicFramePr/>
          <p:nvPr/>
        </p:nvGraphicFramePr>
        <p:xfrm>
          <a:off x="721360" y="1476375"/>
          <a:ext cx="9185910" cy="1362710"/>
        </p:xfrm>
        <a:graphic>
          <a:graphicData uri="http://schemas.openxmlformats.org/drawingml/2006/table">
            <a:tbl>
              <a:tblPr firstRow="1" bandRow="1">
                <a:tableStyleId>{5940675A-B579-460E-94D1-54222C63F5DA}</a:tableStyleId>
              </a:tblPr>
              <a:tblGrid>
                <a:gridCol w="1600835"/>
                <a:gridCol w="3646170"/>
                <a:gridCol w="1021080"/>
                <a:gridCol w="1021715"/>
                <a:gridCol w="730885"/>
                <a:gridCol w="1165225"/>
              </a:tblGrid>
              <a:tr h="6813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6813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学习记录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目标完成情况</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721360" y="4215765"/>
          <a:ext cx="9187815" cy="1524004"/>
        </p:xfrm>
        <a:graphic>
          <a:graphicData uri="http://schemas.openxmlformats.org/drawingml/2006/table">
            <a:tbl>
              <a:tblPr firstRow="1" bandRow="1">
                <a:tableStyleId>{5940675A-B579-460E-94D1-54222C63F5DA}</a:tableStyleId>
              </a:tblPr>
              <a:tblGrid>
                <a:gridCol w="1600835"/>
                <a:gridCol w="3647440"/>
                <a:gridCol w="1021080"/>
                <a:gridCol w="1022350"/>
                <a:gridCol w="730885"/>
                <a:gridCol w="1165225"/>
              </a:tblGrid>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姓名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用户的真实姓名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1-10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目标</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用户目标</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提出的计划</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用户完成目标的计划</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04</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4.2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功能描述</a:t>
            </a:r>
          </a:p>
        </p:txBody>
      </p:sp>
      <p:sp>
        <p:nvSpPr>
          <p:cNvPr id="86" name="TextBox 12"/>
          <p:cNvSpPr txBox="1"/>
          <p:nvPr/>
        </p:nvSpPr>
        <p:spPr>
          <a:xfrm>
            <a:off x="5104130" y="700405"/>
            <a:ext cx="6908800" cy="56927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2.1 备忘录：</a:t>
            </a:r>
          </a:p>
          <a:p>
            <a:r>
              <a:rPr sz="2400" b="1" dirty="0" smtClean="0">
                <a:solidFill>
                  <a:srgbClr val="314865"/>
                </a:solidFill>
                <a:latin typeface="Arial" panose="020B0604020202020204"/>
                <a:sym typeface="Arial" panose="020B0604020202020204"/>
              </a:rPr>
              <a:t>       能够及时的记下自己所必需要做的事情，并记录好时间，在时间到了的时候，进行铃声的提醒。</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2.2目标的制定：</a:t>
            </a:r>
          </a:p>
          <a:p>
            <a:r>
              <a:rPr sz="2400" b="1" dirty="0" smtClean="0">
                <a:solidFill>
                  <a:srgbClr val="314865"/>
                </a:solidFill>
                <a:latin typeface="Arial" panose="020B0604020202020204"/>
                <a:sym typeface="Arial" panose="020B0604020202020204"/>
              </a:rPr>
              <a:t>       给用户时间表，每天的，每周的，每年的。记录好自己所要做的，在每天的晚上，每周的结束之际，进行一次总结打卡，哪些事完成了，哪些事没有完成，归纳总结，签到。</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2.3自我学习时间：</a:t>
            </a:r>
          </a:p>
          <a:p>
            <a:r>
              <a:rPr sz="2400" b="1" dirty="0" smtClean="0">
                <a:solidFill>
                  <a:srgbClr val="314865"/>
                </a:solidFill>
                <a:latin typeface="Arial" panose="020B0604020202020204"/>
                <a:sym typeface="Arial" panose="020B0604020202020204"/>
              </a:rPr>
              <a:t>       在用户开始了自己的学习时，打开软件，有一个开始学习的按钮，可以设置一个自己预计学习的时间，在学习结束以后提醒。</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4.2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功能描述</a:t>
            </a:r>
          </a:p>
        </p:txBody>
      </p:sp>
      <p:sp>
        <p:nvSpPr>
          <p:cNvPr id="86" name="TextBox 12"/>
          <p:cNvSpPr txBox="1"/>
          <p:nvPr/>
        </p:nvSpPr>
        <p:spPr>
          <a:xfrm>
            <a:off x="5104130" y="700405"/>
            <a:ext cx="6908800" cy="56927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2.4浏览：</a:t>
            </a:r>
          </a:p>
          <a:p>
            <a:r>
              <a:rPr sz="2400" b="1" dirty="0" smtClean="0">
                <a:solidFill>
                  <a:srgbClr val="314865"/>
                </a:solidFill>
                <a:latin typeface="Arial" panose="020B0604020202020204"/>
                <a:sym typeface="Arial" panose="020B0604020202020204"/>
              </a:rPr>
              <a:t>       在主界面可以浏览每天的目标，计划以及备忘录。</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2.5成就系统：</a:t>
            </a:r>
          </a:p>
          <a:p>
            <a:r>
              <a:rPr sz="2400" b="1" dirty="0" smtClean="0">
                <a:solidFill>
                  <a:srgbClr val="314865"/>
                </a:solidFill>
                <a:latin typeface="Arial" panose="020B0604020202020204"/>
                <a:sym typeface="Arial" panose="020B0604020202020204"/>
              </a:rPr>
              <a:t>        类似蚂蚁森林里面的种树，在每天完成自己制定的目标以后，可以收取能量，为树提供养分，同时，在一天的荒废以后，由于没有养分，也会枯萎。</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2.6查询系统：</a:t>
            </a:r>
          </a:p>
          <a:p>
            <a:r>
              <a:rPr sz="2400" b="1" dirty="0" smtClean="0">
                <a:solidFill>
                  <a:srgbClr val="314865"/>
                </a:solidFill>
                <a:latin typeface="Arial" panose="020B0604020202020204"/>
                <a:sym typeface="Arial" panose="020B0604020202020204"/>
              </a:rPr>
              <a:t>       可以查询每天的目标，已完成的目标，未完成的目标，对自己的情况有具体的了解，从而督促自己的学习，或是有对自己学习情况的鼓励</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05</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5.2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时间特性</a:t>
            </a:r>
          </a:p>
        </p:txBody>
      </p:sp>
      <p:sp>
        <p:nvSpPr>
          <p:cNvPr id="86" name="TextBox 12"/>
          <p:cNvSpPr txBox="1"/>
          <p:nvPr/>
        </p:nvSpPr>
        <p:spPr>
          <a:xfrm>
            <a:off x="5087620" y="3016250"/>
            <a:ext cx="6908800" cy="12604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【如响应时间、更新处理时间、数据转换与传输时间、运行时间等。】</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9" name="组合 28"/>
          <p:cNvGrpSpPr/>
          <p:nvPr/>
        </p:nvGrpSpPr>
        <p:grpSpPr>
          <a:xfrm>
            <a:off x="799845" y="852473"/>
            <a:ext cx="2758272" cy="837788"/>
            <a:chOff x="4602145" y="211015"/>
            <a:chExt cx="2758272" cy="837788"/>
          </a:xfrm>
        </p:grpSpPr>
        <p:sp>
          <p:nvSpPr>
            <p:cNvPr id="30" name="流程图: 终止 2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1" name="流程图: 终止 3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2" name="流程图: 终止 31"/>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3" name="矩形 12"/>
          <p:cNvSpPr/>
          <p:nvPr/>
        </p:nvSpPr>
        <p:spPr>
          <a:xfrm>
            <a:off x="1434874" y="0"/>
            <a:ext cx="1343025" cy="216039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MH_Others_1"/>
          <p:cNvSpPr txBox="1"/>
          <p:nvPr>
            <p:custDataLst>
              <p:tags r:id="rId1"/>
            </p:custDataLst>
          </p:nvPr>
        </p:nvSpPr>
        <p:spPr>
          <a:xfrm>
            <a:off x="1434874" y="0"/>
            <a:ext cx="1343025"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a:ea typeface="微软雅黑" panose="020B0503020204020204" charset="-122"/>
                <a:sym typeface="Arial" panose="020B0604020202020204"/>
              </a:rPr>
              <a:t>目 </a:t>
            </a:r>
            <a:endParaRPr lang="en-US" altLang="zh-CN" sz="5400" b="1" dirty="0">
              <a:solidFill>
                <a:schemeClr val="bg1"/>
              </a:solidFill>
              <a:latin typeface="Arial" panose="020B0604020202020204"/>
              <a:ea typeface="微软雅黑" panose="020B0503020204020204" charset="-122"/>
              <a:sym typeface="Arial" panose="020B0604020202020204"/>
            </a:endParaRPr>
          </a:p>
          <a:p>
            <a:pPr algn="ctr"/>
            <a:r>
              <a:rPr lang="zh-CN" altLang="en-US" sz="5400" b="1" dirty="0">
                <a:solidFill>
                  <a:schemeClr val="bg1"/>
                </a:solidFill>
                <a:latin typeface="Arial" panose="020B0604020202020204"/>
                <a:ea typeface="微软雅黑" panose="020B0503020204020204" charset="-122"/>
                <a:sym typeface="Arial" panose="020B0604020202020204"/>
              </a:rPr>
              <a:t>录</a:t>
            </a:r>
          </a:p>
        </p:txBody>
      </p:sp>
      <p:sp>
        <p:nvSpPr>
          <p:cNvPr id="12" name="MH_Others_1"/>
          <p:cNvSpPr txBox="1"/>
          <p:nvPr>
            <p:custDataLst>
              <p:tags r:id="rId2"/>
            </p:custDataLst>
          </p:nvPr>
        </p:nvSpPr>
        <p:spPr>
          <a:xfrm>
            <a:off x="1451418" y="1766523"/>
            <a:ext cx="1343025" cy="276999"/>
          </a:xfrm>
          <a:prstGeom prst="rect">
            <a:avLst/>
          </a:prstGeom>
          <a:noFill/>
        </p:spPr>
        <p:txBody>
          <a:bodyPr vert="horz" wrap="square" lIns="0" tIns="0" rIns="0" bIns="0" rtlCol="0" anchor="ctr" anchorCtr="0">
            <a:spAutoFit/>
          </a:bodyPr>
          <a:lstStyle/>
          <a:p>
            <a:pPr algn="ctr"/>
            <a:r>
              <a:rPr lang="en-US" altLang="zh-CN" dirty="0">
                <a:solidFill>
                  <a:schemeClr val="bg1">
                    <a:lumMod val="95000"/>
                  </a:schemeClr>
                </a:solidFill>
                <a:latin typeface="Arial" panose="020B0604020202020204"/>
                <a:ea typeface="微软雅黑" panose="020B0503020204020204" charset="-122"/>
                <a:sym typeface="Arial" panose="020B0604020202020204"/>
              </a:rPr>
              <a:t>CONTENTS</a:t>
            </a:r>
            <a:endParaRPr lang="zh-CN" altLang="en-US" dirty="0">
              <a:solidFill>
                <a:schemeClr val="bg1">
                  <a:lumMod val="95000"/>
                </a:schemeClr>
              </a:solidFill>
              <a:latin typeface="Arial" panose="020B0604020202020204"/>
              <a:ea typeface="微软雅黑" panose="020B0503020204020204" charset="-122"/>
              <a:sym typeface="Arial" panose="020B0604020202020204"/>
            </a:endParaRPr>
          </a:p>
        </p:txBody>
      </p:sp>
      <p:sp>
        <p:nvSpPr>
          <p:cNvPr id="66" name="矩形 65"/>
          <p:cNvSpPr/>
          <p:nvPr/>
        </p:nvSpPr>
        <p:spPr>
          <a:xfrm>
            <a:off x="6600056" y="456376"/>
            <a:ext cx="3890506" cy="460375"/>
          </a:xfrm>
          <a:prstGeom prst="rect">
            <a:avLst/>
          </a:prstGeom>
          <a:ln w="19050">
            <a:solidFill>
              <a:schemeClr val="bg1">
                <a:lumMod val="65000"/>
              </a:schemeClr>
            </a:solidFill>
            <a:prstDash val="lgDashDot"/>
          </a:ln>
        </p:spPr>
        <p:txBody>
          <a:bodyPr wrap="square">
            <a:spAutoFit/>
          </a:bodyPr>
          <a:lstStyle/>
          <a:p>
            <a:pPr algn="dist"/>
            <a:r>
              <a:rPr lang="zh-CN" altLang="en-US" sz="2400" dirty="0" smtClean="0">
                <a:solidFill>
                  <a:schemeClr val="tx1">
                    <a:lumMod val="65000"/>
                    <a:lumOff val="35000"/>
                  </a:schemeClr>
                </a:solidFill>
                <a:latin typeface="Arial" panose="020B0604020202020204"/>
                <a:sym typeface="Arial" panose="020B0604020202020204"/>
              </a:rPr>
              <a:t>引言</a:t>
            </a:r>
          </a:p>
        </p:txBody>
      </p:sp>
      <p:sp>
        <p:nvSpPr>
          <p:cNvPr id="67" name="矩形 66"/>
          <p:cNvSpPr/>
          <p:nvPr/>
        </p:nvSpPr>
        <p:spPr>
          <a:xfrm>
            <a:off x="6600056" y="141698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任务概述</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68" name="矩形 67"/>
          <p:cNvSpPr/>
          <p:nvPr/>
        </p:nvSpPr>
        <p:spPr>
          <a:xfrm>
            <a:off x="6600056" y="320118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dirty="0" smtClean="0">
                <a:solidFill>
                  <a:schemeClr val="tx1">
                    <a:lumMod val="65000"/>
                    <a:lumOff val="35000"/>
                  </a:schemeClr>
                </a:solidFill>
                <a:latin typeface="Arial" panose="020B0604020202020204"/>
                <a:sym typeface="Arial" panose="020B0604020202020204"/>
              </a:rPr>
              <a:t>功能需求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69" name="矩形 68"/>
          <p:cNvSpPr/>
          <p:nvPr/>
        </p:nvSpPr>
        <p:spPr>
          <a:xfrm>
            <a:off x="6600056" y="4173215"/>
            <a:ext cx="3890506" cy="46037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smtClean="0">
                <a:solidFill>
                  <a:schemeClr val="tx1">
                    <a:lumMod val="65000"/>
                    <a:lumOff val="35000"/>
                  </a:schemeClr>
                </a:solidFill>
                <a:latin typeface="Arial" panose="020B0604020202020204"/>
                <a:sym typeface="Arial" panose="020B0604020202020204"/>
              </a:rPr>
              <a:t>性能需求</a:t>
            </a:r>
          </a:p>
        </p:txBody>
      </p:sp>
      <p:sp>
        <p:nvSpPr>
          <p:cNvPr id="70" name="矩形 69"/>
          <p:cNvSpPr/>
          <p:nvPr/>
        </p:nvSpPr>
        <p:spPr>
          <a:xfrm>
            <a:off x="6600056" y="5135724"/>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运行需求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nvGrpSpPr>
          <p:cNvPr id="15" name="组合 14"/>
          <p:cNvGrpSpPr/>
          <p:nvPr/>
        </p:nvGrpSpPr>
        <p:grpSpPr>
          <a:xfrm>
            <a:off x="4343050" y="344668"/>
            <a:ext cx="1752950" cy="605880"/>
            <a:chOff x="4343050" y="1160643"/>
            <a:chExt cx="1752950" cy="605880"/>
          </a:xfrm>
          <a:effectLst>
            <a:outerShdw blurRad="50800" dist="50800" dir="5400000" algn="t" rotWithShape="0">
              <a:prstClr val="black">
                <a:alpha val="15000"/>
              </a:prstClr>
            </a:outerShdw>
          </a:effectLst>
        </p:grpSpPr>
        <p:grpSp>
          <p:nvGrpSpPr>
            <p:cNvPr id="3" name="组合 2"/>
            <p:cNvGrpSpPr/>
            <p:nvPr/>
          </p:nvGrpSpPr>
          <p:grpSpPr>
            <a:xfrm>
              <a:off x="4343050" y="1160643"/>
              <a:ext cx="1752950" cy="605880"/>
              <a:chOff x="4602145" y="211015"/>
              <a:chExt cx="2298560" cy="794460"/>
            </a:xfrm>
          </p:grpSpPr>
          <p:sp>
            <p:nvSpPr>
              <p:cNvPr id="24" name="流程图: 终止 23"/>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 name="流程图: 终止 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3" name="流程图: 终止 2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4" name="文本框 13"/>
            <p:cNvSpPr txBox="1"/>
            <p:nvPr/>
          </p:nvSpPr>
          <p:spPr>
            <a:xfrm>
              <a:off x="4872741" y="1179527"/>
              <a:ext cx="698643" cy="52322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01</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16" name="组合 15"/>
          <p:cNvGrpSpPr/>
          <p:nvPr/>
        </p:nvGrpSpPr>
        <p:grpSpPr>
          <a:xfrm>
            <a:off x="4346225" y="2250337"/>
            <a:ext cx="1752950" cy="605880"/>
            <a:chOff x="4343050" y="2250972"/>
            <a:chExt cx="1752950" cy="605880"/>
          </a:xfrm>
          <a:effectLst>
            <a:outerShdw blurRad="50800" dist="50800" dir="5400000" algn="t" rotWithShape="0">
              <a:prstClr val="black">
                <a:alpha val="15000"/>
              </a:prstClr>
            </a:outerShdw>
          </a:effectLst>
        </p:grpSpPr>
        <p:grpSp>
          <p:nvGrpSpPr>
            <p:cNvPr id="50" name="组合 49"/>
            <p:cNvGrpSpPr/>
            <p:nvPr/>
          </p:nvGrpSpPr>
          <p:grpSpPr>
            <a:xfrm>
              <a:off x="4343050" y="2250972"/>
              <a:ext cx="1752950" cy="605880"/>
              <a:chOff x="4602145" y="211015"/>
              <a:chExt cx="2298560" cy="794460"/>
            </a:xfrm>
          </p:grpSpPr>
          <p:sp>
            <p:nvSpPr>
              <p:cNvPr id="51" name="流程图: 终止 50"/>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2" name="流程图: 终止 5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3" name="流程图: 终止 5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1" name="文本框 70"/>
            <p:cNvSpPr txBox="1"/>
            <p:nvPr/>
          </p:nvSpPr>
          <p:spPr>
            <a:xfrm>
              <a:off x="4872741" y="2291691"/>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3</a:t>
              </a:r>
            </a:p>
          </p:txBody>
        </p:sp>
      </p:grpSp>
      <p:grpSp>
        <p:nvGrpSpPr>
          <p:cNvPr id="17" name="组合 16"/>
          <p:cNvGrpSpPr/>
          <p:nvPr/>
        </p:nvGrpSpPr>
        <p:grpSpPr>
          <a:xfrm>
            <a:off x="4343050" y="3200966"/>
            <a:ext cx="1752950" cy="605880"/>
            <a:chOff x="4343050" y="3341301"/>
            <a:chExt cx="1752950" cy="605880"/>
          </a:xfrm>
          <a:effectLst>
            <a:outerShdw blurRad="50800" dist="50800" dir="5400000" algn="t" rotWithShape="0">
              <a:prstClr val="black">
                <a:alpha val="15000"/>
              </a:prstClr>
            </a:outerShdw>
          </a:effectLst>
        </p:grpSpPr>
        <p:grpSp>
          <p:nvGrpSpPr>
            <p:cNvPr id="54" name="组合 53"/>
            <p:cNvGrpSpPr/>
            <p:nvPr/>
          </p:nvGrpSpPr>
          <p:grpSpPr>
            <a:xfrm>
              <a:off x="4343050" y="3341301"/>
              <a:ext cx="1752950" cy="605880"/>
              <a:chOff x="4602145" y="211015"/>
              <a:chExt cx="2298560" cy="794460"/>
            </a:xfrm>
          </p:grpSpPr>
          <p:sp>
            <p:nvSpPr>
              <p:cNvPr id="55" name="流程图: 终止 54"/>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6" name="流程图: 终止 55"/>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7" name="流程图: 终止 56"/>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2" name="文本框 71"/>
            <p:cNvSpPr txBox="1"/>
            <p:nvPr/>
          </p:nvSpPr>
          <p:spPr>
            <a:xfrm>
              <a:off x="4872741" y="3403855"/>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4</a:t>
              </a:r>
            </a:p>
          </p:txBody>
        </p:sp>
      </p:grpSp>
      <p:grpSp>
        <p:nvGrpSpPr>
          <p:cNvPr id="18" name="组合 17"/>
          <p:cNvGrpSpPr/>
          <p:nvPr/>
        </p:nvGrpSpPr>
        <p:grpSpPr>
          <a:xfrm>
            <a:off x="4343050" y="4173185"/>
            <a:ext cx="1752950" cy="606359"/>
            <a:chOff x="4343050" y="4431630"/>
            <a:chExt cx="1752950" cy="606359"/>
          </a:xfrm>
          <a:effectLst>
            <a:outerShdw blurRad="50800" dist="50800" dir="5400000" algn="t" rotWithShape="0">
              <a:prstClr val="black">
                <a:alpha val="15000"/>
              </a:prstClr>
            </a:outerShdw>
          </a:effectLst>
        </p:grpSpPr>
        <p:grpSp>
          <p:nvGrpSpPr>
            <p:cNvPr id="58" name="组合 57"/>
            <p:cNvGrpSpPr/>
            <p:nvPr/>
          </p:nvGrpSpPr>
          <p:grpSpPr>
            <a:xfrm>
              <a:off x="4343050" y="4431630"/>
              <a:ext cx="1752950" cy="605880"/>
              <a:chOff x="4602145" y="211015"/>
              <a:chExt cx="2298560" cy="794460"/>
            </a:xfrm>
          </p:grpSpPr>
          <p:sp>
            <p:nvSpPr>
              <p:cNvPr id="59" name="流程图: 终止 58"/>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0" name="流程图: 终止 59"/>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1" name="流程图: 终止 60"/>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3" name="文本框 72"/>
            <p:cNvSpPr txBox="1"/>
            <p:nvPr/>
          </p:nvSpPr>
          <p:spPr>
            <a:xfrm>
              <a:off x="4872741" y="4516019"/>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5</a:t>
              </a:r>
            </a:p>
          </p:txBody>
        </p:sp>
      </p:grpSp>
      <p:grpSp>
        <p:nvGrpSpPr>
          <p:cNvPr id="19" name="组合 18"/>
          <p:cNvGrpSpPr/>
          <p:nvPr/>
        </p:nvGrpSpPr>
        <p:grpSpPr>
          <a:xfrm>
            <a:off x="4343050" y="5135878"/>
            <a:ext cx="1752950" cy="628193"/>
            <a:chOff x="4343050" y="5521958"/>
            <a:chExt cx="1752950" cy="628193"/>
          </a:xfrm>
          <a:effectLst>
            <a:outerShdw blurRad="50800" dist="50800" dir="5400000" algn="t" rotWithShape="0">
              <a:prstClr val="black">
                <a:alpha val="15000"/>
              </a:prstClr>
            </a:outerShdw>
          </a:effectLst>
        </p:grpSpPr>
        <p:grpSp>
          <p:nvGrpSpPr>
            <p:cNvPr id="62" name="组合 61"/>
            <p:cNvGrpSpPr/>
            <p:nvPr/>
          </p:nvGrpSpPr>
          <p:grpSpPr>
            <a:xfrm>
              <a:off x="4343050" y="5521958"/>
              <a:ext cx="1752950" cy="605880"/>
              <a:chOff x="4602145" y="211015"/>
              <a:chExt cx="2298560" cy="794460"/>
            </a:xfrm>
          </p:grpSpPr>
          <p:sp>
            <p:nvSpPr>
              <p:cNvPr id="63" name="流程图: 终止 62"/>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4" name="流程图: 终止 63"/>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5" name="流程图: 终止 64"/>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4" name="文本框 73"/>
            <p:cNvSpPr txBox="1"/>
            <p:nvPr/>
          </p:nvSpPr>
          <p:spPr>
            <a:xfrm>
              <a:off x="4872741" y="5628181"/>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06</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4" name="组合 3"/>
          <p:cNvGrpSpPr/>
          <p:nvPr/>
        </p:nvGrpSpPr>
        <p:grpSpPr>
          <a:xfrm>
            <a:off x="4343050" y="6113008"/>
            <a:ext cx="1752950" cy="605880"/>
            <a:chOff x="4343050" y="1160643"/>
            <a:chExt cx="1752950" cy="605880"/>
          </a:xfrm>
          <a:effectLst>
            <a:outerShdw blurRad="50800" dist="50800" dir="5400000" algn="t" rotWithShape="0">
              <a:prstClr val="black">
                <a:alpha val="15000"/>
              </a:prstClr>
            </a:outerShdw>
          </a:effectLst>
        </p:grpSpPr>
        <p:grpSp>
          <p:nvGrpSpPr>
            <p:cNvPr id="5" name="组合 4"/>
            <p:cNvGrpSpPr/>
            <p:nvPr/>
          </p:nvGrpSpPr>
          <p:grpSpPr>
            <a:xfrm>
              <a:off x="4343050" y="1160643"/>
              <a:ext cx="1752950" cy="605880"/>
              <a:chOff x="4602145" y="211015"/>
              <a:chExt cx="2298560" cy="794460"/>
            </a:xfrm>
          </p:grpSpPr>
          <p:sp>
            <p:nvSpPr>
              <p:cNvPr id="6" name="流程图: 终止 5"/>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7" name="流程图: 终止 6"/>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8" name="流程图: 终止 7"/>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9" name="文本框 8"/>
            <p:cNvSpPr txBox="1"/>
            <p:nvPr/>
          </p:nvSpPr>
          <p:spPr>
            <a:xfrm>
              <a:off x="4872741" y="1179527"/>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07</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10" name="组合 9"/>
          <p:cNvGrpSpPr/>
          <p:nvPr/>
        </p:nvGrpSpPr>
        <p:grpSpPr>
          <a:xfrm>
            <a:off x="4343050" y="1334633"/>
            <a:ext cx="1752950" cy="605880"/>
            <a:chOff x="4343050" y="1160643"/>
            <a:chExt cx="1752950" cy="605880"/>
          </a:xfrm>
          <a:effectLst>
            <a:outerShdw blurRad="50800" dist="50800" dir="5400000" algn="t" rotWithShape="0">
              <a:prstClr val="black">
                <a:alpha val="15000"/>
              </a:prstClr>
            </a:outerShdw>
          </a:effectLst>
        </p:grpSpPr>
        <p:grpSp>
          <p:nvGrpSpPr>
            <p:cNvPr id="11" name="组合 10"/>
            <p:cNvGrpSpPr/>
            <p:nvPr/>
          </p:nvGrpSpPr>
          <p:grpSpPr>
            <a:xfrm>
              <a:off x="4343050" y="1160643"/>
              <a:ext cx="1752950" cy="605880"/>
              <a:chOff x="4602145" y="211015"/>
              <a:chExt cx="2298560" cy="794460"/>
            </a:xfrm>
          </p:grpSpPr>
          <p:sp>
            <p:nvSpPr>
              <p:cNvPr id="20" name="流程图: 终止 19"/>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1" name="流程图: 终止 2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5" name="流程图: 终止 24"/>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6" name="文本框 25"/>
            <p:cNvSpPr txBox="1"/>
            <p:nvPr/>
          </p:nvSpPr>
          <p:spPr>
            <a:xfrm>
              <a:off x="4872741" y="1179527"/>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02</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sp>
        <p:nvSpPr>
          <p:cNvPr id="27" name="矩形 26"/>
          <p:cNvSpPr/>
          <p:nvPr/>
        </p:nvSpPr>
        <p:spPr>
          <a:xfrm>
            <a:off x="6600056" y="235409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数据描述</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28" name="矩形 27"/>
          <p:cNvSpPr/>
          <p:nvPr/>
        </p:nvSpPr>
        <p:spPr>
          <a:xfrm>
            <a:off x="6600056" y="6112989"/>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其他需求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7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30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 presetClass="entr" presetSubtype="4"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40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4500"/>
                            </p:stCondLst>
                            <p:childTnLst>
                              <p:par>
                                <p:cTn id="39" presetID="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par>
                          <p:cTn id="43" fill="hold">
                            <p:stCondLst>
                              <p:cond delay="5000"/>
                            </p:stCondLst>
                            <p:childTnLst>
                              <p:par>
                                <p:cTn id="44" presetID="2" presetClass="entr" presetSubtype="4"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left)">
                                      <p:cBhvr>
                                        <p:cTn id="51" dur="500"/>
                                        <p:tgtEl>
                                          <p:spTgt spid="6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500"/>
                                        <p:tgtEl>
                                          <p:spTgt spid="67"/>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left)">
                                      <p:cBhvr>
                                        <p:cTn id="59" dur="500"/>
                                        <p:tgtEl>
                                          <p:spTgt spid="68"/>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left)">
                                      <p:cBhvr>
                                        <p:cTn id="63" dur="500"/>
                                        <p:tgtEl>
                                          <p:spTgt spid="69"/>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wipe(left)">
                                      <p:cBhvr>
                                        <p:cTn id="67" dur="500"/>
                                        <p:tgtEl>
                                          <p:spTgt spid="70"/>
                                        </p:tgtEl>
                                      </p:cBhvr>
                                    </p:animEffect>
                                  </p:childTnLst>
                                </p:cTn>
                              </p:par>
                            </p:childTnLst>
                          </p:cTn>
                        </p:par>
                        <p:par>
                          <p:cTn id="68" fill="hold">
                            <p:stCondLst>
                              <p:cond delay="8000"/>
                            </p:stCondLst>
                            <p:childTnLst>
                              <p:par>
                                <p:cTn id="69" presetID="2" presetClass="entr" presetSubtype="4"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par>
                          <p:cTn id="73" fill="hold">
                            <p:stCondLst>
                              <p:cond delay="8500"/>
                            </p:stCondLst>
                            <p:childTnLst>
                              <p:par>
                                <p:cTn id="74" presetID="2" presetClass="entr" presetSubtype="4"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additive="base">
                                        <p:cTn id="76" dur="500" fill="hold"/>
                                        <p:tgtEl>
                                          <p:spTgt spid="10"/>
                                        </p:tgtEl>
                                        <p:attrNameLst>
                                          <p:attrName>ppt_x</p:attrName>
                                        </p:attrNameLst>
                                      </p:cBhvr>
                                      <p:tavLst>
                                        <p:tav tm="0">
                                          <p:val>
                                            <p:strVal val="#ppt_x"/>
                                          </p:val>
                                        </p:tav>
                                        <p:tav tm="100000">
                                          <p:val>
                                            <p:strVal val="#ppt_x"/>
                                          </p:val>
                                        </p:tav>
                                      </p:tavLst>
                                    </p:anim>
                                    <p:anim calcmode="lin" valueType="num">
                                      <p:cBhvr additive="base">
                                        <p:cTn id="77" dur="500" fill="hold"/>
                                        <p:tgtEl>
                                          <p:spTgt spid="10"/>
                                        </p:tgtEl>
                                        <p:attrNameLst>
                                          <p:attrName>ppt_y</p:attrName>
                                        </p:attrNameLst>
                                      </p:cBhvr>
                                      <p:tavLst>
                                        <p:tav tm="0">
                                          <p:val>
                                            <p:strVal val="1+#ppt_h/2"/>
                                          </p:val>
                                        </p:tav>
                                        <p:tav tm="100000">
                                          <p:val>
                                            <p:strVal val="#ppt_y"/>
                                          </p:val>
                                        </p:tav>
                                      </p:tavLst>
                                    </p:anim>
                                  </p:childTnLst>
                                </p:cTn>
                              </p:par>
                            </p:childTnLst>
                          </p:cTn>
                        </p:par>
                        <p:par>
                          <p:cTn id="78" fill="hold">
                            <p:stCondLst>
                              <p:cond delay="9000"/>
                            </p:stCondLst>
                            <p:childTnLst>
                              <p:par>
                                <p:cTn id="79" presetID="22" presetClass="entr" presetSubtype="8"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9500"/>
                            </p:stCondLst>
                            <p:childTnLst>
                              <p:par>
                                <p:cTn id="83" presetID="22" presetClass="entr" presetSubtype="8"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bldLvl="0" animBg="1"/>
      <p:bldP spid="67" grpId="0" bldLvl="0" animBg="1"/>
      <p:bldP spid="68" grpId="0" bldLvl="0" animBg="1"/>
      <p:bldP spid="69" grpId="0" bldLvl="0" animBg="1"/>
      <p:bldP spid="70" grpId="0" bldLvl="0" animBg="1"/>
      <p:bldP spid="27"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927531" y="1817576"/>
            <a:ext cx="2313251"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5.3</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适应性</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graphicFrame>
        <p:nvGraphicFramePr>
          <p:cNvPr id="4" name="表格 -1"/>
          <p:cNvGraphicFramePr/>
          <p:nvPr/>
        </p:nvGraphicFramePr>
        <p:xfrm>
          <a:off x="5073015" y="1635760"/>
          <a:ext cx="6938645" cy="5102226"/>
        </p:xfrm>
        <a:graphic>
          <a:graphicData uri="http://schemas.openxmlformats.org/drawingml/2006/table">
            <a:tbl>
              <a:tblPr firstRow="1" bandRow="1">
                <a:tableStyleId>{5940675A-B579-460E-94D1-54222C63F5DA}</a:tableStyleId>
              </a:tblPr>
              <a:tblGrid>
                <a:gridCol w="488315"/>
                <a:gridCol w="1945640"/>
                <a:gridCol w="2435225"/>
                <a:gridCol w="2069465"/>
              </a:tblGrid>
              <a:tr h="354965">
                <a:tc>
                  <a:txBody>
                    <a:bodyPr/>
                    <a:lstStyle/>
                    <a:p>
                      <a:pPr indent="0">
                        <a:buNone/>
                      </a:pPr>
                      <a:r>
                        <a:rPr lang="en-US" altLang="zh-CN" sz="1600" b="1">
                          <a:latin typeface="微软雅黑" panose="020B0503020204020204" charset="-122"/>
                          <a:ea typeface="微软雅黑" panose="020B0503020204020204" charset="-122"/>
                          <a:cs typeface="宋体" panose="02010600030101010101" pitchFamily="2" charset="-122"/>
                        </a:rPr>
                        <a:t>c</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事件</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系统状态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系统响应</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354965">
                <a:tc>
                  <a:txBody>
                    <a:bodyPr/>
                    <a:lstStyle/>
                    <a:p>
                      <a:pPr indent="0">
                        <a:buNone/>
                      </a:pPr>
                      <a:r>
                        <a:rPr lang="en-US" altLang="zh-CN" sz="1600" b="1">
                          <a:latin typeface="微软雅黑" panose="020B0503020204020204" charset="-122"/>
                          <a:ea typeface="微软雅黑" panose="020B0503020204020204" charset="-122"/>
                          <a:cs typeface="宋体" panose="02010600030101010101" pitchFamily="2" charset="-122"/>
                        </a:rPr>
                        <a:t>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游客访问小程序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小程序处于低响应状态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不允许执行浏览外的操作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用户制定目标及计划</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学生用户创建备忘录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5</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用户注册</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小程序调动数据库查询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提示注册结果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6</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用户登录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小程序调动数据库查询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提示注册结果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7</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用户注销</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小程序返回低响应状态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将用户变为游客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8</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用户修改个人信息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小程序记录修改的信息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更新个人信息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9</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用户参与论坛</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结果返回</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10</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管理员管理用户信息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管理员管理论坛内容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管理员管理目标信息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向用户发送结果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管理员管理小程序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zh-CN" altLang="en-US" sz="1600" b="1">
                        <a:latin typeface="微软雅黑" panose="020B0503020204020204" charset="-122"/>
                        <a:ea typeface="微软雅黑" panose="020B0503020204020204" charset="-122"/>
                        <a:cs typeface="Times New Roman" panose="02020603050405020304" pitchFamily="18"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TextBox 12"/>
          <p:cNvSpPr txBox="1"/>
          <p:nvPr/>
        </p:nvSpPr>
        <p:spPr>
          <a:xfrm>
            <a:off x="5102860" y="556895"/>
            <a:ext cx="6908800" cy="12604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【在操作方式、运行环境、与其它软件的接口以及开发计划等发生变化时，应具有的适应能力。】</a:t>
            </a:r>
          </a:p>
          <a:p>
            <a:endParaRPr lang="zh-CN" altLang="en-US" sz="2800" b="1" dirty="0" smtClean="0">
              <a:solidFill>
                <a:srgbClr val="314865"/>
              </a:solidFill>
              <a:latin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06</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982776" y="1817576"/>
            <a:ext cx="2313251" cy="1198880"/>
          </a:xfrm>
          <a:prstGeom prst="rect">
            <a:avLst/>
          </a:prstGeom>
          <a:noFill/>
        </p:spPr>
        <p:txBody>
          <a:bodyPr wrap="square" rtlCol="0">
            <a:spAutoFit/>
          </a:bodyPr>
          <a:lstStyle/>
          <a:p>
            <a:pPr algn="ctr"/>
            <a:r>
              <a:rPr sz="3600" b="1" dirty="0" smtClean="0">
                <a:solidFill>
                  <a:schemeClr val="bg1"/>
                </a:solidFill>
                <a:latin typeface="Arial" panose="020B0604020202020204"/>
                <a:sym typeface="Arial" panose="020B0604020202020204"/>
              </a:rPr>
              <a:t>6.1</a:t>
            </a:r>
          </a:p>
          <a:p>
            <a:pPr algn="ctr"/>
            <a:r>
              <a:rPr sz="3600" b="1" dirty="0" smtClean="0">
                <a:solidFill>
                  <a:schemeClr val="bg1"/>
                </a:solidFill>
                <a:latin typeface="Arial" panose="020B0604020202020204"/>
                <a:sym typeface="Arial" panose="020B0604020202020204"/>
              </a:rPr>
              <a:t>用户界面</a:t>
            </a:r>
            <a:endParaRPr lang="zh-CN" altLang="en-US" sz="3600" b="1" dirty="0" smtClean="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5198110" y="2847340"/>
            <a:ext cx="6495415" cy="1383665"/>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6.1用户界面</a:t>
            </a:r>
          </a:p>
          <a:p>
            <a:r>
              <a:rPr sz="2800" b="1" dirty="0" smtClean="0">
                <a:solidFill>
                  <a:srgbClr val="314865"/>
                </a:solidFill>
                <a:latin typeface="Arial" panose="020B0604020202020204"/>
                <a:sym typeface="Arial" panose="020B0604020202020204"/>
              </a:rPr>
              <a:t>【如屏幕格式、报表格式、菜单格式、输入输出时间等。】</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14613" y="1326730"/>
            <a:ext cx="2171700" cy="3868642"/>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2503348" y="1321125"/>
            <a:ext cx="2202775" cy="3879850"/>
          </a:xfrm>
          <a:prstGeom prst="rect">
            <a:avLst/>
          </a:prstGeom>
          <a:noFill/>
          <a:ln w="9525">
            <a:noFill/>
            <a:miter lim="800000"/>
            <a:headEnd/>
            <a:tailEnd/>
          </a:ln>
        </p:spPr>
      </p:pic>
      <p:pic>
        <p:nvPicPr>
          <p:cNvPr id="6" name="图片 5"/>
          <p:cNvPicPr/>
          <p:nvPr/>
        </p:nvPicPr>
        <p:blipFill>
          <a:blip r:embed="rId4" cstate="print"/>
          <a:srcRect/>
          <a:stretch>
            <a:fillRect/>
          </a:stretch>
        </p:blipFill>
        <p:spPr bwMode="auto">
          <a:xfrm>
            <a:off x="4904669" y="1299483"/>
            <a:ext cx="2270711" cy="3867150"/>
          </a:xfrm>
          <a:prstGeom prst="rect">
            <a:avLst/>
          </a:prstGeom>
          <a:noFill/>
          <a:ln w="9525">
            <a:noFill/>
            <a:miter lim="800000"/>
            <a:headEnd/>
            <a:tailEnd/>
          </a:ln>
        </p:spPr>
      </p:pic>
      <p:pic>
        <p:nvPicPr>
          <p:cNvPr id="7" name="图片 6"/>
          <p:cNvPicPr/>
          <p:nvPr/>
        </p:nvPicPr>
        <p:blipFill>
          <a:blip r:embed="rId5" cstate="print"/>
          <a:srcRect/>
          <a:stretch>
            <a:fillRect/>
          </a:stretch>
        </p:blipFill>
        <p:spPr bwMode="auto">
          <a:xfrm>
            <a:off x="7448479" y="1350330"/>
            <a:ext cx="2333592" cy="3896083"/>
          </a:xfrm>
          <a:prstGeom prst="rect">
            <a:avLst/>
          </a:prstGeom>
          <a:noFill/>
          <a:ln w="9525">
            <a:noFill/>
            <a:miter lim="800000"/>
            <a:headEnd/>
            <a:tailEnd/>
          </a:ln>
        </p:spPr>
      </p:pic>
      <p:pic>
        <p:nvPicPr>
          <p:cNvPr id="8" name="图片 7"/>
          <p:cNvPicPr/>
          <p:nvPr/>
        </p:nvPicPr>
        <p:blipFill>
          <a:blip r:embed="rId6" cstate="print"/>
          <a:srcRect/>
          <a:stretch>
            <a:fillRect/>
          </a:stretch>
        </p:blipFill>
        <p:spPr bwMode="auto">
          <a:xfrm>
            <a:off x="9955124" y="1362272"/>
            <a:ext cx="1988068" cy="383488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2320"/>
            <a:ext cx="10676255" cy="4276725"/>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6.2硬件接口</a:t>
            </a:r>
          </a:p>
          <a:p>
            <a:r>
              <a:rPr sz="2000" b="1" dirty="0" smtClean="0">
                <a:solidFill>
                  <a:srgbClr val="314865"/>
                </a:solidFill>
                <a:latin typeface="Arial" panose="020B0604020202020204"/>
                <a:sym typeface="Arial" panose="020B0604020202020204"/>
              </a:rPr>
              <a:t>        服务器建议选用Intel CPU，选择Windows开发平台，提供对外服务器所要求的相应的安全保障</a:t>
            </a:r>
            <a:r>
              <a:rPr sz="2800" b="1" dirty="0" smtClean="0">
                <a:solidFill>
                  <a:srgbClr val="314865"/>
                </a:solidFill>
                <a:latin typeface="Arial" panose="020B0604020202020204"/>
                <a:sym typeface="Arial" panose="020B0604020202020204"/>
              </a:rPr>
              <a:t>。</a:t>
            </a:r>
          </a:p>
          <a:p>
            <a:r>
              <a:rPr sz="2800" b="1" dirty="0" smtClean="0">
                <a:solidFill>
                  <a:srgbClr val="314865"/>
                </a:solidFill>
                <a:latin typeface="Arial" panose="020B0604020202020204"/>
                <a:sym typeface="Arial" panose="020B0604020202020204"/>
              </a:rPr>
              <a:t>服务器：</a:t>
            </a: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客户端：</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4" name="表格 -1"/>
          <p:cNvGraphicFramePr/>
          <p:nvPr/>
        </p:nvGraphicFramePr>
        <p:xfrm>
          <a:off x="734060" y="2635250"/>
          <a:ext cx="10570845" cy="1628775"/>
        </p:xfrm>
        <a:graphic>
          <a:graphicData uri="http://schemas.openxmlformats.org/drawingml/2006/table">
            <a:tbl>
              <a:tblPr firstRow="1" bandRow="1">
                <a:tableStyleId>{5940675A-B579-460E-94D1-54222C63F5DA}</a:tableStyleId>
              </a:tblPr>
              <a:tblGrid>
                <a:gridCol w="5283200"/>
                <a:gridCol w="5287645"/>
              </a:tblGrid>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主频</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HP Z800</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磁盘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SCSI</a:t>
                      </a:r>
                      <a:r>
                        <a:rPr lang="zh-CN" altLang="en-US" sz="2000" b="1">
                          <a:latin typeface="微软雅黑" panose="020B0503020204020204" charset="-122"/>
                          <a:ea typeface="微软雅黑" panose="020B0503020204020204" charset="-122"/>
                          <a:cs typeface="宋体" panose="02010600030101010101" pitchFamily="2" charset="-122"/>
                        </a:rPr>
                        <a:t>接口、转速</a:t>
                      </a:r>
                      <a:r>
                        <a:rPr lang="en-US" altLang="zh-CN" sz="2000" b="1">
                          <a:latin typeface="微软雅黑" panose="020B0503020204020204" charset="-122"/>
                          <a:ea typeface="微软雅黑" panose="020B0503020204020204" charset="-122"/>
                          <a:cs typeface="宋体" panose="02010600030101010101" pitchFamily="2" charset="-122"/>
                        </a:rPr>
                        <a:t>10000</a:t>
                      </a:r>
                      <a:r>
                        <a:rPr lang="zh-CN" altLang="en-US" sz="2000" b="1">
                          <a:latin typeface="微软雅黑" panose="020B0503020204020204" charset="-122"/>
                          <a:ea typeface="微软雅黑" panose="020B0503020204020204" charset="-122"/>
                          <a:cs typeface="宋体" panose="02010600030101010101" pitchFamily="2" charset="-122"/>
                        </a:rPr>
                        <a:t>转</a:t>
                      </a:r>
                      <a:r>
                        <a:rPr lang="en-US" altLang="zh-CN" sz="2000" b="1">
                          <a:latin typeface="微软雅黑" panose="020B0503020204020204" charset="-122"/>
                          <a:ea typeface="微软雅黑" panose="020B0503020204020204" charset="-122"/>
                          <a:cs typeface="宋体" panose="02010600030101010101" pitchFamily="2" charset="-122"/>
                        </a:rPr>
                        <a:t>/</a:t>
                      </a:r>
                      <a:r>
                        <a:rPr lang="zh-CN" altLang="en-US" sz="2000" b="1">
                          <a:latin typeface="微软雅黑" panose="020B0503020204020204" charset="-122"/>
                          <a:ea typeface="微软雅黑" panose="020B0503020204020204" charset="-122"/>
                          <a:cs typeface="宋体" panose="02010600030101010101" pitchFamily="2" charset="-122"/>
                        </a:rPr>
                        <a:t>秒以上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网卡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浙江大学城市学院校园网、</a:t>
                      </a:r>
                      <a:r>
                        <a:rPr lang="en-US" altLang="zh-CN" sz="2000" b="1">
                          <a:latin typeface="微软雅黑" panose="020B0503020204020204" charset="-122"/>
                          <a:ea typeface="微软雅黑" panose="020B0503020204020204" charset="-122"/>
                          <a:cs typeface="宋体" panose="02010600030101010101" pitchFamily="2" charset="-122"/>
                        </a:rPr>
                        <a:t>100M</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备份</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数据备份使用</a:t>
                      </a:r>
                      <a:r>
                        <a:rPr lang="en-US" altLang="zh-CN" sz="2000" b="1">
                          <a:latin typeface="微软雅黑" panose="020B0503020204020204" charset="-122"/>
                          <a:ea typeface="微软雅黑" panose="020B0503020204020204" charset="-122"/>
                          <a:cs typeface="宋体" panose="02010600030101010101" pitchFamily="2" charset="-122"/>
                        </a:rPr>
                        <a:t>RAID5</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734060" y="5059045"/>
          <a:ext cx="10570845" cy="1506220"/>
        </p:xfrm>
        <a:graphic>
          <a:graphicData uri="http://schemas.openxmlformats.org/drawingml/2006/table">
            <a:tbl>
              <a:tblPr firstRow="1" bandRow="1">
                <a:tableStyleId>{5940675A-B579-460E-94D1-54222C63F5DA}</a:tableStyleId>
              </a:tblPr>
              <a:tblGrid>
                <a:gridCol w="5283835"/>
                <a:gridCol w="5287010"/>
              </a:tblGrid>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主频</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主流配置即可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显卡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分辨率</a:t>
                      </a:r>
                      <a:r>
                        <a:rPr lang="en-US" altLang="zh-CN" sz="2000" b="1">
                          <a:latin typeface="微软雅黑" panose="020B0503020204020204" charset="-122"/>
                          <a:ea typeface="微软雅黑" panose="020B0503020204020204" charset="-122"/>
                          <a:cs typeface="宋体" panose="02010600030101010101" pitchFamily="2" charset="-122"/>
                        </a:rPr>
                        <a:t>1024*768</a:t>
                      </a:r>
                      <a:r>
                        <a:rPr lang="zh-CN" altLang="en-US" sz="2000" b="1">
                          <a:latin typeface="微软雅黑" panose="020B0503020204020204" charset="-122"/>
                          <a:ea typeface="微软雅黑" panose="020B0503020204020204" charset="-122"/>
                          <a:cs typeface="宋体" panose="02010600030101010101" pitchFamily="2" charset="-122"/>
                        </a:rPr>
                        <a:t>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网卡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浙江大学城市学院校园网、</a:t>
                      </a:r>
                      <a:r>
                        <a:rPr lang="en-US" altLang="zh-CN" sz="2000" b="1">
                          <a:latin typeface="微软雅黑" panose="020B0503020204020204" charset="-122"/>
                          <a:ea typeface="微软雅黑" panose="020B0503020204020204" charset="-122"/>
                          <a:cs typeface="宋体" panose="02010600030101010101" pitchFamily="2" charset="-122"/>
                        </a:rPr>
                        <a:t>10M</a:t>
                      </a:r>
                      <a:r>
                        <a:rPr lang="zh-CN" altLang="en-US" sz="2000" b="1">
                          <a:latin typeface="微软雅黑" panose="020B0503020204020204" charset="-122"/>
                          <a:ea typeface="微软雅黑" panose="020B0503020204020204" charset="-122"/>
                          <a:cs typeface="宋体" panose="02010600030101010101" pitchFamily="2" charset="-122"/>
                        </a:rPr>
                        <a:t>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9940"/>
            <a:ext cx="10676255" cy="3969385"/>
          </a:xfrm>
          <a:prstGeom prst="rect">
            <a:avLst/>
          </a:prstGeom>
          <a:noFill/>
        </p:spPr>
        <p:txBody>
          <a:bodyPr wrap="square" rtlCol="0">
            <a:spAutoFit/>
          </a:bodyPr>
          <a:lstStyle/>
          <a:p>
            <a:r>
              <a:rPr sz="2800" b="1" dirty="0" smtClean="0">
                <a:solidFill>
                  <a:srgbClr val="314865"/>
                </a:solidFill>
                <a:latin typeface="微软雅黑" panose="020B0503020204020204" charset="-122"/>
                <a:ea typeface="微软雅黑" panose="020B0503020204020204" charset="-122"/>
                <a:sym typeface="Arial" panose="020B0604020202020204"/>
              </a:rPr>
              <a:t>6.3软件接口</a:t>
            </a:r>
          </a:p>
          <a:p>
            <a:endParaRPr sz="2800" b="1" dirty="0" smtClean="0">
              <a:solidFill>
                <a:srgbClr val="314865"/>
              </a:solidFill>
              <a:latin typeface="Arial" panose="020B0604020202020204"/>
              <a:sym typeface="Arial" panose="020B0604020202020204"/>
            </a:endParaRPr>
          </a:p>
          <a:p>
            <a:r>
              <a:rPr sz="2800" b="1" dirty="0" smtClean="0">
                <a:solidFill>
                  <a:srgbClr val="314865"/>
                </a:solidFill>
                <a:latin typeface="Arial" panose="020B0604020202020204"/>
                <a:sym typeface="Arial" panose="020B0604020202020204"/>
              </a:rPr>
              <a:t>服务器：</a:t>
            </a: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客户端：</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4" name="表格 3"/>
          <p:cNvGraphicFramePr/>
          <p:nvPr/>
        </p:nvGraphicFramePr>
        <p:xfrm>
          <a:off x="886460" y="2260600"/>
          <a:ext cx="10675620" cy="1790700"/>
        </p:xfrm>
        <a:graphic>
          <a:graphicData uri="http://schemas.openxmlformats.org/drawingml/2006/table">
            <a:tbl>
              <a:tblPr firstRow="1" bandRow="1">
                <a:tableStyleId>{5940675A-B579-460E-94D1-54222C63F5DA}</a:tableStyleId>
              </a:tblPr>
              <a:tblGrid>
                <a:gridCol w="5335270"/>
                <a:gridCol w="5340350"/>
              </a:tblGrid>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操作系统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Linux</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服务器软件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Apache5.5</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数据库</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Mysql5.5</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886460" y="4888230"/>
          <a:ext cx="10676255" cy="1499235"/>
        </p:xfrm>
        <a:graphic>
          <a:graphicData uri="http://schemas.openxmlformats.org/drawingml/2006/table">
            <a:tbl>
              <a:tblPr firstRow="1" bandRow="1">
                <a:tableStyleId>{5940675A-B579-460E-94D1-54222C63F5DA}</a:tableStyleId>
              </a:tblPr>
              <a:tblGrid>
                <a:gridCol w="5336540"/>
                <a:gridCol w="5339715"/>
              </a:tblGrid>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操作系统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Windows XP/7/8/10</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Linux</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Mac OS</a:t>
                      </a:r>
                      <a:r>
                        <a:rPr lang="zh-CN" altLang="en-US" sz="2000" b="1">
                          <a:latin typeface="微软雅黑" panose="020B0503020204020204" charset="-122"/>
                          <a:ea typeface="微软雅黑" panose="020B0503020204020204" charset="-122"/>
                          <a:cs typeface="宋体" panose="02010600030101010101" pitchFamily="2" charset="-122"/>
                        </a:rPr>
                        <a:t>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浏览器</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IE</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Firefox</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Chrome</a:t>
                      </a:r>
                      <a:r>
                        <a:rPr lang="zh-CN" altLang="en-US" sz="2000" b="1">
                          <a:latin typeface="微软雅黑" panose="020B0503020204020204" charset="-122"/>
                          <a:ea typeface="微软雅黑" panose="020B0503020204020204" charset="-122"/>
                          <a:cs typeface="宋体" panose="02010600030101010101" pitchFamily="2" charset="-122"/>
                        </a:rPr>
                        <a:t>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9940"/>
            <a:ext cx="10676255" cy="3969385"/>
          </a:xfrm>
          <a:prstGeom prst="rect">
            <a:avLst/>
          </a:prstGeom>
          <a:noFill/>
        </p:spPr>
        <p:txBody>
          <a:bodyPr wrap="square" rtlCol="0">
            <a:spAutoFit/>
          </a:bodyPr>
          <a:lstStyle/>
          <a:p>
            <a:r>
              <a:rPr sz="2800" b="1" dirty="0" smtClean="0">
                <a:solidFill>
                  <a:srgbClr val="314865"/>
                </a:solidFill>
                <a:latin typeface="微软雅黑" panose="020B0503020204020204" charset="-122"/>
                <a:ea typeface="微软雅黑" panose="020B0503020204020204" charset="-122"/>
                <a:sym typeface="Arial" panose="020B0604020202020204"/>
              </a:rPr>
              <a:t>6.4风险处理</a:t>
            </a:r>
          </a:p>
          <a:p>
            <a:endParaRPr sz="2800" b="1" dirty="0" smtClean="0">
              <a:solidFill>
                <a:srgbClr val="314865"/>
              </a:solidFill>
              <a:latin typeface="Arial" panose="020B0604020202020204"/>
              <a:sym typeface="Arial" panose="020B0604020202020204"/>
            </a:endParaRPr>
          </a:p>
          <a:p>
            <a:endParaRPr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3" name="表格 -1"/>
          <p:cNvGraphicFramePr/>
          <p:nvPr/>
        </p:nvGraphicFramePr>
        <p:xfrm>
          <a:off x="613410" y="1329690"/>
          <a:ext cx="10965815" cy="5237480"/>
        </p:xfrm>
        <a:graphic>
          <a:graphicData uri="http://schemas.openxmlformats.org/drawingml/2006/table">
            <a:tbl>
              <a:tblPr firstRow="1" bandRow="1">
                <a:tableStyleId>{5940675A-B579-460E-94D1-54222C63F5DA}</a:tableStyleId>
              </a:tblPr>
              <a:tblGrid>
                <a:gridCol w="1452245"/>
                <a:gridCol w="2910205"/>
                <a:gridCol w="3533775"/>
                <a:gridCol w="3069590"/>
              </a:tblGrid>
              <a:tr h="34925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风险要素</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风险说明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负责</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行动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465455">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需求变更风险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无限度的需求变更导致的功能无限蔓延使得项目停滞最终导致失败</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李梦雷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在开发小程序之前约定好详细的需求计划，记录好并按照计划严肃的执行</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进度超时风险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小组的项目整体开发时间超出预期</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黄依伦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增加每阶段进行监控的力度，运用可行的办法保证工作的质量以及每一阶段的完美完成避免返工。任务分解详细，充分利用资源</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技术风险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项目的实施过程中出现自己以前从来没有使用过的全新技术，由于小组成员能力的不足和时间不充分，导致未能完成产品的预计目标</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黄依伦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保证技术的成熟，在开始项目开发之前，有效的查询书籍资料，保证自己及组员的技术成熟，在新技术介入时，及时查看翻阅。</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质量风险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开发出的产品未能达到用户要求的标准，或者说达不到市场大众的需求</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李逸欢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采用符合要求的开发流程开发产品，切实有效的按照客户要求来开发产品，确保每一个计划的准时实施。每一阶段进行有效细心的检查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工具风险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工具版本过低或者与其他小程序兼容存在问题</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李梦雷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在工具的选择上面保证正规，并尽量使用最新你的工具进行项目的开发，由负责人确认并保证组员的开发工具版本一致</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850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人力资源风险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组员因为各种各样的事情离开，导致人力资源流失，开发进度迟缓</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李逸欢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在节假日及休息时间，保证组员的工作已经完成，对项目的进度计划有合理的安排。</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07</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其它需求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08</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分析模型</a:t>
            </a:r>
            <a:endPar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grpSp>
        <p:nvGrpSpPr>
          <p:cNvPr id="2"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6" y="550506"/>
            <a:ext cx="2799184"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8.1 E-R</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图</a:t>
            </a:r>
            <a:endParaRPr lang="zh-CN" altLang="en-US" sz="4000" b="1" dirty="0" smtClean="0">
              <a:solidFill>
                <a:srgbClr val="314865"/>
              </a:solidFill>
              <a:latin typeface="微软雅黑" panose="020B0503020204020204" charset="-122"/>
              <a:ea typeface="微软雅黑" panose="020B0503020204020204" charset="-122"/>
              <a:sym typeface="Arial" panose="020B0604020202020204"/>
            </a:endParaRPr>
          </a:p>
        </p:txBody>
      </p:sp>
      <p:pic>
        <p:nvPicPr>
          <p:cNvPr id="5" name="图片 4"/>
          <p:cNvPicPr/>
          <p:nvPr/>
        </p:nvPicPr>
        <p:blipFill>
          <a:blip r:embed="rId2" cstate="print"/>
          <a:srcRect/>
          <a:stretch>
            <a:fillRect/>
          </a:stretch>
        </p:blipFill>
        <p:spPr bwMode="auto">
          <a:xfrm>
            <a:off x="892926" y="1689259"/>
            <a:ext cx="5778462" cy="348923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01</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r>
              <a:rPr lang="zh-CN" altLang="en-US" sz="6600" dirty="0" smtClean="0">
                <a:solidFill>
                  <a:schemeClr val="tx1">
                    <a:lumMod val="65000"/>
                    <a:lumOff val="35000"/>
                  </a:schemeClr>
                </a:solidFill>
                <a:latin typeface="Arial" panose="020B0604020202020204"/>
                <a:sym typeface="Arial" panose="020B0604020202020204"/>
              </a:rPr>
              <a:t>引言</a:t>
            </a:r>
            <a:endParaRPr lang="zh-CN" altLang="en-US" sz="6600" dirty="0">
              <a:solidFill>
                <a:schemeClr val="tx1">
                  <a:lumMod val="65000"/>
                  <a:lumOff val="35000"/>
                </a:schemeClr>
              </a:solidFill>
              <a:latin typeface="Arial" panose="020B0604020202020204"/>
              <a:sym typeface="Arial" panose="020B0604020202020204"/>
            </a:endParaRP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6" y="550506"/>
            <a:ext cx="3965510"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8.3</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状态转换图</a:t>
            </a:r>
          </a:p>
        </p:txBody>
      </p:sp>
      <p:pic>
        <p:nvPicPr>
          <p:cNvPr id="6" name="图片 5" descr="C:\Users\大辉\AppData\Local\Temp\WeChat Files\956f5fd71ac49a22acce07d7ff0ae66.png"/>
          <p:cNvPicPr/>
          <p:nvPr/>
        </p:nvPicPr>
        <p:blipFill>
          <a:blip r:embed="rId2" cstate="print"/>
          <a:srcRect b="1641"/>
          <a:stretch>
            <a:fillRect/>
          </a:stretch>
        </p:blipFill>
        <p:spPr bwMode="auto">
          <a:xfrm>
            <a:off x="836943" y="1688840"/>
            <a:ext cx="5862436" cy="428635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596" y="550506"/>
            <a:ext cx="3965510"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8.4</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层级方框图</a:t>
            </a:r>
          </a:p>
        </p:txBody>
      </p:sp>
      <p:pic>
        <p:nvPicPr>
          <p:cNvPr id="5" name="图片 4"/>
          <p:cNvPicPr/>
          <p:nvPr/>
        </p:nvPicPr>
        <p:blipFill>
          <a:blip r:embed="rId2" cstate="print"/>
          <a:srcRect/>
          <a:stretch>
            <a:fillRect/>
          </a:stretch>
        </p:blipFill>
        <p:spPr bwMode="auto">
          <a:xfrm>
            <a:off x="715645" y="1388155"/>
            <a:ext cx="6217000" cy="476071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147605" y="803697"/>
            <a:ext cx="7727153" cy="422550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0" y="2259856"/>
            <a:ext cx="4143375" cy="1647825"/>
          </a:xfrm>
          <a:prstGeom prst="rect">
            <a:avLst/>
          </a:prstGeom>
          <a:noFill/>
          <a:ln w="9525">
            <a:noFill/>
            <a:miter lim="800000"/>
            <a:headEnd/>
            <a:tailEnd/>
          </a:ln>
        </p:spPr>
      </p:pic>
      <p:sp>
        <p:nvSpPr>
          <p:cNvPr id="4" name="TextBox 3"/>
          <p:cNvSpPr txBox="1"/>
          <p:nvPr/>
        </p:nvSpPr>
        <p:spPr>
          <a:xfrm>
            <a:off x="242596" y="550506"/>
            <a:ext cx="2799184" cy="707886"/>
          </a:xfrm>
          <a:prstGeom prst="rect">
            <a:avLst/>
          </a:prstGeom>
          <a:noFill/>
        </p:spPr>
        <p:txBody>
          <a:bodyPr wrap="square" rtlCol="0">
            <a:spAutoFit/>
          </a:bodyPr>
          <a:lstStyle/>
          <a:p>
            <a:r>
              <a:rPr lang="en-US" altLang="zh-CN" sz="4000" b="1" dirty="0" smtClean="0">
                <a:solidFill>
                  <a:srgbClr val="314865"/>
                </a:solidFill>
                <a:latin typeface="微软雅黑" panose="020B0503020204020204" charset="-122"/>
                <a:ea typeface="微软雅黑" panose="020B0503020204020204" charset="-122"/>
                <a:sym typeface="Arial" panose="020B0604020202020204"/>
              </a:rPr>
              <a:t>8.5 </a:t>
            </a:r>
            <a:r>
              <a:rPr lang="en-US" altLang="zh-CN" sz="4000" b="1" dirty="0" err="1" smtClean="0">
                <a:solidFill>
                  <a:srgbClr val="314865"/>
                </a:solidFill>
                <a:latin typeface="微软雅黑" panose="020B0503020204020204" charset="-122"/>
                <a:ea typeface="微软雅黑" panose="020B0503020204020204" charset="-122"/>
                <a:sym typeface="Arial" panose="020B0604020202020204"/>
              </a:rPr>
              <a:t>ipo</a:t>
            </a:r>
            <a:r>
              <a:rPr lang="zh-CN" altLang="en-US" sz="4000" b="1" dirty="0" smtClean="0">
                <a:solidFill>
                  <a:srgbClr val="314865"/>
                </a:solidFill>
                <a:latin typeface="微软雅黑" panose="020B0503020204020204" charset="-122"/>
                <a:ea typeface="微软雅黑" panose="020B0503020204020204" charset="-122"/>
                <a:sym typeface="Arial" panose="020B0604020202020204"/>
              </a:rPr>
              <a:t>图</a:t>
            </a:r>
            <a:endParaRPr lang="zh-CN" altLang="en-US" sz="4000" b="1" dirty="0" smtClean="0">
              <a:solidFill>
                <a:srgbClr val="314865"/>
              </a:solidFill>
              <a:latin typeface="微软雅黑" panose="020B0503020204020204" charset="-122"/>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3000">
        <p:random/>
      </p:transition>
    </mc:Choice>
    <mc:Fallback>
      <p:transition spd="slow" advClick="0" advTm="3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00292" y="1889864"/>
            <a:ext cx="9655728" cy="1106805"/>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谢谢观赏</a:t>
            </a:r>
            <a:r>
              <a:rPr lang="en-US" altLang="zh-CN"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a:t>
            </a:r>
          </a:p>
        </p:txBody>
      </p:sp>
      <p:sp>
        <p:nvSpPr>
          <p:cNvPr id="14" name="矩形 13"/>
          <p:cNvSpPr/>
          <p:nvPr/>
        </p:nvSpPr>
        <p:spPr>
          <a:xfrm>
            <a:off x="2726423" y="3576816"/>
            <a:ext cx="6400798" cy="581057"/>
          </a:xfrm>
          <a:prstGeom prst="rect">
            <a:avLst/>
          </a:prstGeom>
          <a:ln>
            <a:solidFill>
              <a:schemeClr val="tx1">
                <a:lumMod val="75000"/>
                <a:lumOff val="25000"/>
              </a:schemeClr>
            </a:solidFill>
          </a:ln>
        </p:spPr>
        <p:txBody>
          <a:bodyPr wrap="square">
            <a:spAutoFit/>
          </a:bodyPr>
          <a:lstStyle/>
          <a:p>
            <a:pPr algn="dist">
              <a:lnSpc>
                <a:spcPct val="150000"/>
              </a:lnSpc>
            </a:pPr>
            <a:r>
              <a:rPr lang="en-US" altLang="zh-CN" sz="2400" dirty="0">
                <a:solidFill>
                  <a:schemeClr val="bg1">
                    <a:lumMod val="50000"/>
                  </a:schemeClr>
                </a:solidFill>
                <a:latin typeface="Arial" panose="020B0604020202020204"/>
                <a:ea typeface="微软雅黑" panose="020B0503020204020204" charset="-122"/>
                <a:sym typeface="Arial" panose="020B0604020202020204"/>
              </a:rPr>
              <a:t>PLANNING FOR SIMPLE BUSINESS</a:t>
            </a:r>
            <a:endParaRPr lang="zh-CN" altLang="en-US" sz="2400" b="0" dirty="0">
              <a:solidFill>
                <a:schemeClr val="bg1">
                  <a:lumMod val="50000"/>
                </a:schemeClr>
              </a:solidFill>
              <a:latin typeface="Arial" panose="020B0604020202020204"/>
              <a:ea typeface="微软雅黑" panose="020B0503020204020204" charset="-122"/>
              <a:sym typeface="Arial" panose="020B0604020202020204"/>
            </a:endParaRPr>
          </a:p>
        </p:txBody>
      </p:sp>
      <p:sp>
        <p:nvSpPr>
          <p:cNvPr id="21" name="TextBox 7"/>
          <p:cNvSpPr>
            <a:spLocks noChangeArrowheads="1"/>
          </p:cNvSpPr>
          <p:nvPr/>
        </p:nvSpPr>
        <p:spPr bwMode="auto">
          <a:xfrm>
            <a:off x="4399256" y="4463525"/>
            <a:ext cx="2681652" cy="276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dirty="0">
                <a:solidFill>
                  <a:schemeClr val="tx1">
                    <a:lumMod val="50000"/>
                    <a:lumOff val="50000"/>
                  </a:schemeClr>
                </a:solidFill>
                <a:latin typeface="Arial" panose="020B0604020202020204"/>
                <a:ea typeface="微软雅黑" panose="020B0503020204020204" charset="-122"/>
                <a:sym typeface="Arial" panose="020B0604020202020204"/>
              </a:rPr>
              <a:t>---</a:t>
            </a:r>
          </a:p>
        </p:txBody>
      </p:sp>
      <p:cxnSp>
        <p:nvCxnSpPr>
          <p:cNvPr id="22" name="直接连接符 21"/>
          <p:cNvCxnSpPr/>
          <p:nvPr/>
        </p:nvCxnSpPr>
        <p:spPr>
          <a:xfrm flipH="1">
            <a:off x="3675005"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03396"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1000"/>
                                        <p:tgtEl>
                                          <p:spTgt spid="21"/>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right)">
                                      <p:cBhvr>
                                        <p:cTn id="21" dur="500"/>
                                        <p:tgtEl>
                                          <p:spTgt spid="22"/>
                                        </p:tgtEl>
                                      </p:cBhvr>
                                    </p:animEffect>
                                  </p:childTnLst>
                                </p:cTn>
                              </p:par>
                              <p:par>
                                <p:cTn id="22" presetID="22" presetClass="entr" presetSubtype="8"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07490" y="675640"/>
            <a:ext cx="9408160" cy="5506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800" b="1" dirty="0" smtClean="0">
                <a:solidFill>
                  <a:srgbClr val="314865"/>
                </a:solidFill>
                <a:latin typeface="Arial" panose="020B0604020202020204"/>
                <a:ea typeface="微软雅黑" panose="020B0503020204020204" charset="-122"/>
                <a:sym typeface="Arial" panose="020B0604020202020204"/>
              </a:rPr>
              <a:t>1.1编写目的</a:t>
            </a:r>
            <a:r>
              <a:rPr lang="en-US" altLang="zh-CN" sz="2800" b="1" dirty="0" smtClean="0">
                <a:solidFill>
                  <a:srgbClr val="314865"/>
                </a:solidFill>
                <a:latin typeface="Arial" panose="020B0604020202020204"/>
                <a:ea typeface="微软雅黑" panose="020B0503020204020204" charset="-122"/>
                <a:sym typeface="Arial" panose="020B0604020202020204"/>
              </a:rPr>
              <a:t>:</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【阐明编写需求说明书的目的，指明读者对象。】</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         为明确软件需求、安排项目规划与进度、组织软件开发与测试，撰写本文档。</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本需求规格说明书对专注森林做了全面的用户需求分析，包括了用户和管理员。明确小程序应具备的所有的功能，界面，和用例，使研究人员和开发人员能够清楚的了解小程序的功能与用户需求，并以此为依据对之后的概要设计和完成后续的设计开发工作起一个参照和标准的作用。</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        本文档供项目经理、设计人员、开发人员参考。</a:t>
            </a:r>
            <a:r>
              <a:rPr lang="zh-CN" altLang="en-US" sz="2000" dirty="0" smtClean="0">
                <a:solidFill>
                  <a:srgbClr val="314865"/>
                </a:solidFill>
                <a:latin typeface="Arial" panose="020B0604020202020204"/>
                <a:ea typeface="微软雅黑" panose="020B0503020204020204" charset="-122"/>
                <a:sym typeface="Arial" panose="020B0604020202020204"/>
              </a:rPr>
              <a:t> </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48130" y="847090"/>
            <a:ext cx="9408160" cy="2576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1.2项目背景</a:t>
            </a:r>
            <a:endParaRPr lang="zh-CN" altLang="en-US" sz="2800" b="1" dirty="0" smtClean="0">
              <a:solidFill>
                <a:schemeClr val="tx1">
                  <a:lumMod val="65000"/>
                  <a:lumOff val="35000"/>
                </a:schemeClr>
              </a:solidFill>
              <a:latin typeface="Arial" panose="020B0604020202020204"/>
              <a:ea typeface="微软雅黑" panose="020B0503020204020204" charset="-122"/>
              <a:sym typeface="Arial" panose="020B0604020202020204"/>
            </a:endParaRP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a.项目的委托单位、开发单位和主管部门</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b.该软件系统与其他</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矩形 47"/>
          <p:cNvSpPr>
            <a:spLocks noChangeArrowheads="1"/>
          </p:cNvSpPr>
          <p:nvPr/>
        </p:nvSpPr>
        <p:spPr bwMode="auto">
          <a:xfrm>
            <a:off x="1548130" y="3701415"/>
            <a:ext cx="9408160" cy="1764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800" b="1" dirty="0" smtClean="0">
                <a:solidFill>
                  <a:srgbClr val="314865"/>
                </a:solidFill>
                <a:latin typeface="Arial" panose="020B0604020202020204"/>
                <a:ea typeface="微软雅黑" panose="020B0503020204020204" charset="-122"/>
                <a:sym typeface="Arial" panose="020B0604020202020204"/>
              </a:rPr>
              <a:t>1.3定义</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【列出文当中所用到的专门术语的定义和缩写词的原文。】</a:t>
            </a: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281430" y="1040765"/>
            <a:ext cx="9408160" cy="412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1.4参考资料</a:t>
            </a:r>
            <a:endParaRPr lang="zh-CN" altLang="en-US" sz="2800" b="1" dirty="0" smtClean="0">
              <a:solidFill>
                <a:srgbClr val="314865"/>
              </a:solidFill>
              <a:latin typeface="Arial" panose="020B0604020202020204"/>
              <a:ea typeface="微软雅黑" panose="020B0503020204020204" charset="-122"/>
              <a:sym typeface="Arial" panose="020B0604020202020204"/>
            </a:endParaRP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a.项目经核准的计划任务书、合同或上级机关的批文</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b.项目开发计划</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c.文档所引用的资料、标准和规范。列出这些资料的作者、标题、编号、发表日期、出版单位或资料来源</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02</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2025321" y="2008076"/>
            <a:ext cx="2313251" cy="645160"/>
          </a:xfrm>
          <a:prstGeom prst="rect">
            <a:avLst/>
          </a:prstGeom>
          <a:noFill/>
        </p:spPr>
        <p:txBody>
          <a:bodyPr wrap="square" rtlCol="0">
            <a:spAutoFit/>
          </a:bodyPr>
          <a:lstStyle/>
          <a:p>
            <a:pPr algn="ctr"/>
            <a:r>
              <a:rPr lang="en-US" altLang="zh-CN" sz="3600" b="1" dirty="0" smtClean="0">
                <a:solidFill>
                  <a:schemeClr val="bg1"/>
                </a:solidFill>
                <a:latin typeface="Arial" panose="020B0604020202020204"/>
                <a:ea typeface="微软雅黑" panose="020B0503020204020204" charset="-122"/>
                <a:sym typeface="Arial" panose="020B0604020202020204"/>
              </a:rPr>
              <a:t>2.1目标</a:t>
            </a:r>
          </a:p>
        </p:txBody>
      </p:sp>
      <p:sp>
        <p:nvSpPr>
          <p:cNvPr id="86" name="TextBox 12"/>
          <p:cNvSpPr txBox="1"/>
          <p:nvPr/>
        </p:nvSpPr>
        <p:spPr>
          <a:xfrm>
            <a:off x="5234940" y="999490"/>
            <a:ext cx="6609715" cy="5323205"/>
          </a:xfrm>
          <a:prstGeom prst="rect">
            <a:avLst/>
          </a:prstGeom>
          <a:noFill/>
        </p:spPr>
        <p:txBody>
          <a:bodyPr wrap="square" rtlCol="0">
            <a:spAutoFit/>
          </a:bodyPr>
          <a:lstStyle/>
          <a:p>
            <a:r>
              <a:rPr lang="en-US" sz="2400" b="1" dirty="0" smtClean="0">
                <a:solidFill>
                  <a:srgbClr val="314865"/>
                </a:solidFill>
                <a:latin typeface="Arial" panose="020B0604020202020204"/>
                <a:sym typeface="Arial" panose="020B0604020202020204"/>
              </a:rPr>
              <a:t>       </a:t>
            </a:r>
            <a:r>
              <a:rPr sz="2400" b="1" dirty="0" smtClean="0">
                <a:solidFill>
                  <a:srgbClr val="314865"/>
                </a:solidFill>
                <a:latin typeface="Arial" panose="020B0604020202020204"/>
                <a:sym typeface="Arial" panose="020B0604020202020204"/>
              </a:rPr>
              <a:t>作为学生，最主要的任务当然就是好好学习，天天向上。可是，在大学的生活过于放松，没有了老师的监管，同学家长的监督，大部分人总是会在平时的时间里面不好好学习，不能够充分利用自己的时间。每次制定好计划之后总是因为自己的懒惰或日程的改变而无法完成，坚持不了自己最初的想法，在学期结束以后，对着自己的成绩唉声叹气，却毫无解决办法。到了暑假，还是将所有学习的想法，当初定下来的宏远目标抛之脑后，到最后学习一落千丈，再也补不回来。</a:t>
            </a:r>
          </a:p>
          <a:p>
            <a:r>
              <a:rPr sz="2400" b="1" dirty="0" smtClean="0">
                <a:solidFill>
                  <a:srgbClr val="314865"/>
                </a:solidFill>
                <a:latin typeface="Arial" panose="020B0604020202020204"/>
                <a:sym typeface="Arial" panose="020B0604020202020204"/>
              </a:rPr>
              <a:t>       </a:t>
            </a:r>
            <a:r>
              <a:rPr sz="2400" b="1" dirty="0" err="1" smtClean="0">
                <a:solidFill>
                  <a:srgbClr val="314865"/>
                </a:solidFill>
                <a:latin typeface="Arial" panose="020B0604020202020204"/>
                <a:sym typeface="Arial" panose="020B0604020202020204"/>
              </a:rPr>
              <a:t>因此，</a:t>
            </a:r>
            <a:r>
              <a:rPr sz="2400" b="1" dirty="0" err="1" smtClean="0">
                <a:solidFill>
                  <a:srgbClr val="314865"/>
                </a:solidFill>
                <a:latin typeface="Arial" panose="020B0604020202020204"/>
                <a:sym typeface="Arial" panose="020B0604020202020204"/>
              </a:rPr>
              <a:t>我们想要做一款能够管理自己时间的</a:t>
            </a:r>
            <a:r>
              <a:rPr lang="zh-CN" altLang="en-US" sz="2400" b="1" dirty="0" smtClean="0">
                <a:solidFill>
                  <a:srgbClr val="314865"/>
                </a:solidFill>
                <a:latin typeface="Arial" panose="020B0604020202020204"/>
                <a:sym typeface="Arial" panose="020B0604020202020204"/>
              </a:rPr>
              <a:t>小程序</a:t>
            </a:r>
            <a:r>
              <a:rPr sz="2400" b="1" dirty="0" smtClean="0">
                <a:solidFill>
                  <a:srgbClr val="314865"/>
                </a:solidFill>
                <a:latin typeface="Arial" panose="020B0604020202020204"/>
                <a:sym typeface="Arial" panose="020B0604020202020204"/>
              </a:rPr>
              <a:t>。</a:t>
            </a:r>
            <a:r>
              <a:rPr sz="2400" b="1" dirty="0" smtClean="0">
                <a:solidFill>
                  <a:srgbClr val="314865"/>
                </a:solidFill>
                <a:latin typeface="Arial" panose="020B0604020202020204"/>
                <a:sym typeface="Arial" panose="020B0604020202020204"/>
              </a:rPr>
              <a:t>让每个人每天的日常生活能够有所规划，实现每个人生活中的一个又一个 的小目标。</a:t>
            </a:r>
          </a:p>
          <a:p>
            <a:r>
              <a:rPr sz="2800" b="1" dirty="0" smtClean="0">
                <a:solidFill>
                  <a:srgbClr val="314865"/>
                </a:solidFill>
                <a:latin typeface="Arial" panose="020B0604020202020204"/>
                <a:sym typeface="Arial" panose="020B0604020202020204"/>
              </a:rPr>
              <a:t>	</a:t>
            </a:r>
          </a:p>
        </p:txBody>
      </p:sp>
      <p:grpSp>
        <p:nvGrpSpPr>
          <p:cNvPr id="10" name="组合 9"/>
          <p:cNvGrpSpPr/>
          <p:nvPr/>
        </p:nvGrpSpPr>
        <p:grpSpPr>
          <a:xfrm>
            <a:off x="164616" y="178180"/>
            <a:ext cx="2804616" cy="583565"/>
            <a:chOff x="164616" y="178180"/>
            <a:chExt cx="2804616" cy="583565"/>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58356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p>
            <a:p>
              <a:pPr algn="dist"/>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51635" y="1817370"/>
            <a:ext cx="2827655" cy="1198880"/>
          </a:xfrm>
          <a:prstGeom prst="rect">
            <a:avLst/>
          </a:prstGeom>
          <a:noFill/>
        </p:spPr>
        <p:txBody>
          <a:bodyPr wrap="square" rtlCol="0">
            <a:spAutoFit/>
          </a:bodyPr>
          <a:lstStyle/>
          <a:p>
            <a:pPr algn="ctr"/>
            <a:r>
              <a:rPr lang="en-US" altLang="zh-CN" sz="3600" b="1" dirty="0" smtClean="0">
                <a:solidFill>
                  <a:schemeClr val="bg1"/>
                </a:solidFill>
                <a:latin typeface="Arial" panose="020B0604020202020204"/>
                <a:ea typeface="微软雅黑" panose="020B0503020204020204" charset="-122"/>
                <a:sym typeface="Arial" panose="020B0604020202020204"/>
              </a:rPr>
              <a:t>2.2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运行环境</a:t>
            </a:r>
          </a:p>
        </p:txBody>
      </p:sp>
      <p:sp>
        <p:nvSpPr>
          <p:cNvPr id="86" name="TextBox 12"/>
          <p:cNvSpPr txBox="1"/>
          <p:nvPr/>
        </p:nvSpPr>
        <p:spPr>
          <a:xfrm>
            <a:off x="5021580" y="2580640"/>
            <a:ext cx="6895465" cy="2245360"/>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操作系统：Microsoft Windows 2000 Advanced Server</a:t>
            </a:r>
          </a:p>
          <a:p>
            <a:r>
              <a:rPr sz="2800" b="1" dirty="0" smtClean="0">
                <a:solidFill>
                  <a:srgbClr val="314865"/>
                </a:solidFill>
                <a:latin typeface="Arial" panose="020B0604020202020204"/>
                <a:sym typeface="Arial" panose="020B0604020202020204"/>
              </a:rPr>
              <a:t>支持环境：IIS 5.0 </a:t>
            </a:r>
            <a:endParaRPr lang="en-US" sz="2800" b="1" dirty="0" smtClean="0">
              <a:solidFill>
                <a:srgbClr val="314865"/>
              </a:solidFill>
              <a:latin typeface="Arial" panose="020B0604020202020204"/>
              <a:sym typeface="Arial" panose="020B0604020202020204"/>
            </a:endParaRPr>
          </a:p>
          <a:p>
            <a:r>
              <a:rPr sz="2800" b="1" dirty="0" smtClean="0">
                <a:solidFill>
                  <a:srgbClr val="314865"/>
                </a:solidFill>
                <a:latin typeface="Arial" panose="020B0604020202020204"/>
                <a:sym typeface="Arial" panose="020B0604020202020204"/>
              </a:rPr>
              <a:t>数 据 库：Microsoft SQL Server 2000</a:t>
            </a:r>
          </a:p>
          <a:p>
            <a:endParaRPr sz="2800" b="1" dirty="0" smtClean="0">
              <a:solidFill>
                <a:srgbClr val="314865"/>
              </a:solidFill>
              <a:latin typeface="Arial" panose="020B0604020202020204"/>
              <a:sym typeface="Arial" panose="020B0604020202020204"/>
            </a:endParaRPr>
          </a:p>
        </p:txBody>
      </p:sp>
      <p:grpSp>
        <p:nvGrpSpPr>
          <p:cNvPr id="10"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需求分析</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1564</Words>
  <Application>Microsoft Office PowerPoint</Application>
  <PresentationFormat>自定义</PresentationFormat>
  <Paragraphs>391</Paragraphs>
  <Slides>33</Slides>
  <Notes>28</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简洁工作计划</dc:title>
  <dc:creator>第一PPT</dc:creator>
  <cp:keywords>www.1ppt.com</cp:keywords>
  <cp:lastModifiedBy>大辉</cp:lastModifiedBy>
  <cp:revision>103</cp:revision>
  <dcterms:created xsi:type="dcterms:W3CDTF">2013-07-01T03:05:00Z</dcterms:created>
  <dcterms:modified xsi:type="dcterms:W3CDTF">2018-05-02T11:01:53Z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