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77" r:id="rId2"/>
    <p:sldId id="271" r:id="rId3"/>
    <p:sldId id="258" r:id="rId4"/>
    <p:sldId id="282" r:id="rId5"/>
    <p:sldId id="372" r:id="rId6"/>
    <p:sldId id="373" r:id="rId7"/>
    <p:sldId id="306" r:id="rId8"/>
    <p:sldId id="305" r:id="rId9"/>
    <p:sldId id="341" r:id="rId10"/>
    <p:sldId id="342" r:id="rId11"/>
    <p:sldId id="308" r:id="rId12"/>
    <p:sldId id="378" r:id="rId13"/>
    <p:sldId id="389" r:id="rId14"/>
    <p:sldId id="387" r:id="rId15"/>
    <p:sldId id="396" r:id="rId16"/>
    <p:sldId id="315" r:id="rId17"/>
    <p:sldId id="397" r:id="rId18"/>
    <p:sldId id="399" r:id="rId19"/>
    <p:sldId id="398" r:id="rId20"/>
    <p:sldId id="343" r:id="rId21"/>
    <p:sldId id="400" r:id="rId22"/>
    <p:sldId id="344" r:id="rId23"/>
    <p:sldId id="403" r:id="rId24"/>
    <p:sldId id="314" r:id="rId25"/>
    <p:sldId id="401" r:id="rId26"/>
    <p:sldId id="402" r:id="rId27"/>
    <p:sldId id="307" r:id="rId28"/>
    <p:sldId id="405" r:id="rId29"/>
    <p:sldId id="406" r:id="rId30"/>
    <p:sldId id="407" r:id="rId31"/>
    <p:sldId id="408" r:id="rId32"/>
    <p:sldId id="404" r:id="rId33"/>
    <p:sldId id="29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14865"/>
    <a:srgbClr val="6ED0D0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764" y="-60"/>
      </p:cViewPr>
      <p:guideLst>
        <p:guide orient="horz" pos="217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6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G19-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专注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forest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4683" y="3796677"/>
            <a:ext cx="6400798" cy="739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总评审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组长：李梦雷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组员：黄依伦，李逸欢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843405" y="1939925"/>
            <a:ext cx="25628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2.3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条件与限制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071745" y="1026795"/>
            <a:ext cx="66567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任务概述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48690" y="3684270"/>
          <a:ext cx="10294620" cy="277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8928100"/>
              </a:tblGrid>
              <a:tr h="528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限制编号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限制描述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LI-1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该小程序无开放入口，用户只有周围的朋友及老师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LI-2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该小程序数据越来越多，所以对搜索解答功能提供单独控制和管理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LI-3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该小程序人数越来越多，使服务器需要不断更新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LI-4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>
                          <a:solidFill>
                            <a:srgbClr val="314865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该小程序资料越来越多，需要对资料进行单独管理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数据描述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664845" y="983615"/>
            <a:ext cx="10960735" cy="596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3.1静态数据  </a:t>
            </a:r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                                                    </a:t>
            </a:r>
            <a:r>
              <a:rPr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 3.2动态数据</a:t>
            </a:r>
          </a:p>
          <a:p>
            <a:pPr>
              <a:lnSpc>
                <a:spcPct val="200000"/>
              </a:lnSpc>
              <a:buNone/>
            </a:pPr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        【         】                                                     【包括输入数据和输出数据。】</a:t>
            </a:r>
          </a:p>
          <a:p>
            <a:pPr>
              <a:lnSpc>
                <a:spcPct val="200000"/>
              </a:lnSpc>
              <a:buNone/>
            </a:pP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3.3数据库介绍</a:t>
            </a:r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                                                    </a:t>
            </a:r>
            <a:r>
              <a:rPr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3.4数据词典</a:t>
            </a:r>
          </a:p>
          <a:p>
            <a:pPr>
              <a:lnSpc>
                <a:spcPct val="200000"/>
              </a:lnSpc>
              <a:buNone/>
            </a:pPr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【给出使用数据库的名称和类型。】                    【 数据字典</a:t>
            </a:r>
            <a:r>
              <a:rPr 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。 </a:t>
            </a:r>
            <a:r>
              <a:rPr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】</a:t>
            </a:r>
          </a:p>
          <a:p>
            <a:pPr>
              <a:lnSpc>
                <a:spcPct val="200000"/>
              </a:lnSpc>
              <a:buNone/>
            </a:pP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数据描述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25333" y="621943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664845" y="252730"/>
            <a:ext cx="11288395" cy="107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数据字典</a:t>
            </a:r>
            <a:r>
              <a:rPr lang="en-US" altLang="zh-CN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--- </a:t>
            </a:r>
            <a:r>
              <a:rPr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用户查看信息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数据描述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881380" y="1708785"/>
          <a:ext cx="1037272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575"/>
                <a:gridCol w="4117975"/>
                <a:gridCol w="1153160"/>
                <a:gridCol w="1154430"/>
                <a:gridCol w="824865"/>
                <a:gridCol w="1315720"/>
              </a:tblGrid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字段名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字段描述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数据长度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默认值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可否为空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小程序公告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小程序的公告信息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功能介绍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功能的简要描述信息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大神介绍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学习大神的介绍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备忘录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备忘录的信息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链接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YES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学习论坛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学习论坛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链接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排行榜信息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排行榜的记录及信息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链接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25333" y="621943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664845" y="252730"/>
            <a:ext cx="11288395" cy="188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数据字典</a:t>
            </a:r>
            <a:r>
              <a:rPr lang="en-US" altLang="zh-CN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--- </a:t>
            </a:r>
            <a:r>
              <a:rPr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用户学习记录下载信息</a:t>
            </a:r>
          </a:p>
          <a:p>
            <a:pPr>
              <a:lnSpc>
                <a:spcPct val="200000"/>
              </a:lnSpc>
              <a:buNone/>
            </a:pPr>
            <a:endParaRPr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数据描述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721360" y="3002915"/>
            <a:ext cx="11288395" cy="107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数据字典</a:t>
            </a:r>
            <a:r>
              <a:rPr lang="en-US" altLang="zh-CN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---</a:t>
            </a:r>
            <a:r>
              <a:rPr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用户参与制定目标信息</a:t>
            </a:r>
          </a:p>
        </p:txBody>
      </p:sp>
      <p:graphicFrame>
        <p:nvGraphicFramePr>
          <p:cNvPr id="5" name="表格 -1"/>
          <p:cNvGraphicFramePr/>
          <p:nvPr/>
        </p:nvGraphicFramePr>
        <p:xfrm>
          <a:off x="721360" y="1476375"/>
          <a:ext cx="9185910" cy="1362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835"/>
                <a:gridCol w="3646170"/>
                <a:gridCol w="1021080"/>
                <a:gridCol w="1021715"/>
                <a:gridCol w="730885"/>
                <a:gridCol w="1165225"/>
              </a:tblGrid>
              <a:tr h="6813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字段名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字段描述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数据长度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默认值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可否为空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学习记录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目标完成情况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链接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21360" y="4215765"/>
          <a:ext cx="9187815" cy="1524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835"/>
                <a:gridCol w="3647440"/>
                <a:gridCol w="1021080"/>
                <a:gridCol w="1022350"/>
                <a:gridCol w="730885"/>
                <a:gridCol w="1165225"/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字段名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字段描述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数据长度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默认值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可否为空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姓名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用户的真实姓名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1-10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目标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用户目标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提出的计划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用户完成目标的计划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链接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YES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功能需求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61160" y="1870710"/>
            <a:ext cx="2629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功能描述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104130" y="700405"/>
            <a:ext cx="69088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2.1 备忘录：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能够及时的记下自己所必需要做的事情，并记录好时间，在时间到了的时候，进行铃声的提醒。</a:t>
            </a:r>
          </a:p>
          <a:p>
            <a:endParaRPr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2.2目标的制定：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给用户时间表，每天的，每周的，每年的。记录好自己所要做的，在每天的晚上，每周的结束之际，进行一次总结打卡，哪些事完成了，哪些事没有完成，归纳总结，签到。</a:t>
            </a:r>
          </a:p>
          <a:p>
            <a:endParaRPr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2.3自我学习时间：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在用户开始了自己的学习时，打开软件，有一个开始学习的按钮，可以设置一个自己预计学习的时间，在学习结束以后提醒。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功能需求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61160" y="1870710"/>
            <a:ext cx="2629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功能描述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104130" y="700405"/>
            <a:ext cx="69088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2.4浏览：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在主界面可以浏览每天的目标，计划以及备忘录。</a:t>
            </a:r>
          </a:p>
          <a:p>
            <a:endParaRPr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2.5成就系统：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类似蚂蚁森林里面的种树，在每天完成自己制定的目标以后，可以收取能量，为树提供养分，同时，在一天的荒废以后，由于没有养分，也会枯萎。</a:t>
            </a:r>
          </a:p>
          <a:p>
            <a:endParaRPr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2.6查询系统：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可以查询每天的目标，已完成的目标，未完成的目标，对自己的情况有具体的了解，从而督促自己的学习，或是有对自己学习情况的鼓励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功能需求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05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性能需求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61160" y="1870710"/>
            <a:ext cx="2629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5.2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时间特性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087620" y="3016250"/>
            <a:ext cx="69088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【如响应时间、更新处理时间、数据转换与传输时间、运行时间等。】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性能需求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00056" y="456376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小程序介绍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411819" y="1323674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界面原型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00056" y="3201180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功能需求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00056" y="4173215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性能需求</a:t>
            </a:r>
          </a:p>
        </p:txBody>
      </p:sp>
      <p:sp>
        <p:nvSpPr>
          <p:cNvPr id="70" name="矩形 69"/>
          <p:cNvSpPr/>
          <p:nvPr/>
        </p:nvSpPr>
        <p:spPr>
          <a:xfrm>
            <a:off x="6600056" y="5135724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参考文献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43050" y="344668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3050" y="3200966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4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43050" y="4173185"/>
            <a:ext cx="1752950" cy="606359"/>
            <a:chOff x="4343050" y="4431630"/>
            <a:chExt cx="1752950" cy="60635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/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0" name="流程图: 终止 5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1" name="流程图: 终止 6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4872741" y="4516019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5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43050" y="5135878"/>
            <a:ext cx="1752950" cy="628193"/>
            <a:chOff x="4343050" y="5521958"/>
            <a:chExt cx="1752950" cy="62819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63" name="流程图: 终止 62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流程图: 终止 63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流程图: 终止 6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4872741" y="5628181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06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43050" y="6113008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" name="组合 4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6" name="流程图: 终止 5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" name="流程图: 终止 6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" name="流程图: 终止 7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07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600056" y="6112989"/>
            <a:ext cx="3890506" cy="4603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个人评分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86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2" grpId="0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2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27531" y="1817576"/>
            <a:ext cx="231325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5.3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适应性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性能需求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4" name="表格 -1"/>
          <p:cNvGraphicFramePr/>
          <p:nvPr/>
        </p:nvGraphicFramePr>
        <p:xfrm>
          <a:off x="5073015" y="1635760"/>
          <a:ext cx="6938645" cy="5102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315"/>
                <a:gridCol w="1945640"/>
                <a:gridCol w="2435225"/>
                <a:gridCol w="2069465"/>
              </a:tblGrid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事件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系统状态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系统响应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游客访问小程序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小程序处于低响应状态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不允许执行浏览外的操作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用户制定目标及计划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学生用户创建备忘录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用户注册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小程序调动数据库查询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提示注册结果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用户登录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小程序调动数据库查询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提示注册结果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用户注销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小程序返回低响应状态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将用户变为游客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用户修改个人信息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小程序记录修改的信息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更新个人信息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用户参与论坛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结果返回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管理员管理用户信息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管理员管理论坛内容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管理员管理目标信息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向用户发送结果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管理员管理小程序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小程序记录信息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提示结果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1600" b="1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12"/>
          <p:cNvSpPr txBox="1"/>
          <p:nvPr/>
        </p:nvSpPr>
        <p:spPr>
          <a:xfrm>
            <a:off x="5102860" y="556895"/>
            <a:ext cx="69088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【在操作方式、运行环境、与其它软件的接口以及开发计划等发生变化时，应具有的适应能力。】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06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运行需求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bldLvl="0" animBg="1"/>
      <p:bldP spid="25" grpId="0" bldLvl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982776" y="1817576"/>
            <a:ext cx="231325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6.1</a:t>
            </a:r>
          </a:p>
          <a:p>
            <a:pPr algn="ctr"/>
            <a:r>
              <a:rPr sz="3600" b="1" dirty="0" smtClean="0">
                <a:solidFill>
                  <a:schemeClr val="bg1"/>
                </a:solidFill>
                <a:latin typeface="Arial" panose="020B0604020202020204"/>
                <a:sym typeface="Arial" panose="020B0604020202020204"/>
              </a:rPr>
              <a:t>用户界面</a:t>
            </a:r>
            <a:endParaRPr lang="zh-CN" altLang="en-US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5198110" y="2847340"/>
            <a:ext cx="64954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6.1用户界面</a:t>
            </a:r>
          </a:p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【如屏幕格式、报表格式、菜单格式、输入输出时间等。】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运行需求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13" y="1326730"/>
            <a:ext cx="2171700" cy="386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3348" y="1321125"/>
            <a:ext cx="2202775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4669" y="1299483"/>
            <a:ext cx="2270711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8479" y="1350330"/>
            <a:ext cx="2333592" cy="389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55124" y="1362272"/>
            <a:ext cx="1988068" cy="383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能力需求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25450" y="782320"/>
            <a:ext cx="1067625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6.2硬件接口</a:t>
            </a:r>
          </a:p>
          <a:p>
            <a:r>
              <a:rPr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 服务器建议选用Intel CPU，选择Windows开发平台，提供对外服务器所要求的相应的安全保障</a:t>
            </a:r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</a:p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服务器：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客户端：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运行需求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aphicFrame>
        <p:nvGraphicFramePr>
          <p:cNvPr id="4" name="表格 -1"/>
          <p:cNvGraphicFramePr/>
          <p:nvPr/>
        </p:nvGraphicFramePr>
        <p:xfrm>
          <a:off x="734060" y="2635250"/>
          <a:ext cx="10570845" cy="1628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00"/>
                <a:gridCol w="5287645"/>
              </a:tblGrid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主频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HP Z800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磁盘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SCSI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接口、转速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10000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转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秒以上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浙江大学城市学院校园网、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100M</a:t>
                      </a:r>
                      <a:endParaRPr lang="zh-CN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备份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数据备份使用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RAID5</a:t>
                      </a:r>
                      <a:endParaRPr lang="zh-CN" altLang="en-US" sz="2000" b="1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34060" y="5059045"/>
          <a:ext cx="10570845" cy="150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835"/>
                <a:gridCol w="5287010"/>
              </a:tblGrid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主频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主流配置即可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显卡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分辨率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1024*768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以上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浙江大学城市学院校园网、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10M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以上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能力需求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25450" y="789940"/>
            <a:ext cx="10676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6.3软件接口</a:t>
            </a:r>
          </a:p>
          <a:p>
            <a:endParaRPr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服务器：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客户端：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运行需求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886460" y="2260600"/>
          <a:ext cx="10675620" cy="179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5270"/>
                <a:gridCol w="5340350"/>
              </a:tblGrid>
              <a:tr h="447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Linux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服务器软件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Apache5.5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数据库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Mysql5.5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886460" y="4888230"/>
          <a:ext cx="10676255" cy="1499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6540"/>
                <a:gridCol w="5339715"/>
              </a:tblGrid>
              <a:tr h="499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接口信息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Windows XP/7/8/10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Linux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Mac OS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浏览器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IE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Firefox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Chrome</a:t>
                      </a: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 txBox="1"/>
          <p:nvPr/>
        </p:nvSpPr>
        <p:spPr>
          <a:xfrm>
            <a:off x="2034211" y="1992201"/>
            <a:ext cx="23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能力需求</a:t>
            </a:r>
            <a:endParaRPr lang="zh-CN" altLang="en-US" sz="36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25450" y="789940"/>
            <a:ext cx="106762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6.4风险处理</a:t>
            </a:r>
          </a:p>
          <a:p>
            <a:endParaRPr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运行需求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aphicFrame>
        <p:nvGraphicFramePr>
          <p:cNvPr id="3" name="表格 -1"/>
          <p:cNvGraphicFramePr/>
          <p:nvPr/>
        </p:nvGraphicFramePr>
        <p:xfrm>
          <a:off x="613410" y="1329690"/>
          <a:ext cx="10965815" cy="52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245"/>
                <a:gridCol w="2910205"/>
                <a:gridCol w="3533775"/>
                <a:gridCol w="3069590"/>
              </a:tblGrid>
              <a:tr h="3492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风险要素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风险说明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负责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行动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需求变更风险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无限度的需求变更导致的功能无限蔓延使得项目停滞最终导致失败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李梦雷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在开发小程序之前约定好详细的需求计划，记录好并按照计划严肃的执行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09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进度超时风险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小组的项目整体开发时间超出预期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黄依伦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增加每阶段进行监控的力度，运用可行的办法保证工作的质量以及每一阶段的完美完成避免返工。任务分解详细，充分利用资源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5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技术风险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项目的实施过程中出现自己以前从来没有使用过的全新技术，由于小组成员能力的不足和时间不充分，导致未能完成产品的预计目标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黄依伦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保证技术的成熟，在开始项目开发之前，有效的查询书籍资料，保证自己及组员的技术成熟，在新技术介入时，及时查看翻阅。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09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质量风险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开发出的产品未能达到用户要求的标准，或者说达不到市场大众的需求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李逸欢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采用符合要求的开发流程开发产品，切实有效的按照客户要求来开发产品，确保每一个计划的准时实施。每一阶段进行有效细心的检查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09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工具风险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工具版本过低或者与其他小程序兼容存在问题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李梦雷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在工具的选择上面保证正规，并尽量使用最新你的工具进行项目的开发，由负责人确认并保证组员的开发工具版本一致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人力资源风险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组员因为各种各样的事情离开，导致人力资源流失，开发进度迟缓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李逸欢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500" b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在节假日及休息时间，保证组员的工作已经完成，对项目的进度计划有合理的安排。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07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其它需求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6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08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分析模型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596" y="550506"/>
            <a:ext cx="279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8.1 E-R</a:t>
            </a:r>
            <a:r>
              <a:rPr lang="zh-CN" altLang="en-US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图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926" y="1689259"/>
            <a:ext cx="5778462" cy="348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小程序介绍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596" y="550506"/>
            <a:ext cx="396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8.3</a:t>
            </a:r>
            <a:r>
              <a:rPr lang="zh-CN" altLang="en-US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状态转换图</a:t>
            </a:r>
          </a:p>
        </p:txBody>
      </p:sp>
      <p:pic>
        <p:nvPicPr>
          <p:cNvPr id="6" name="图片 5" descr="C:\Users\大辉\AppData\Local\Temp\WeChat Files\956f5fd71ac49a22acce07d7ff0ae66.png"/>
          <p:cNvPicPr/>
          <p:nvPr/>
        </p:nvPicPr>
        <p:blipFill>
          <a:blip r:embed="rId2" cstate="print"/>
          <a:srcRect b="1641"/>
          <a:stretch>
            <a:fillRect/>
          </a:stretch>
        </p:blipFill>
        <p:spPr bwMode="auto">
          <a:xfrm>
            <a:off x="836943" y="1688840"/>
            <a:ext cx="5862436" cy="428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596" y="550506"/>
            <a:ext cx="396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8.4</a:t>
            </a:r>
            <a:r>
              <a:rPr lang="zh-CN" altLang="en-US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层级方框图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645" y="1388155"/>
            <a:ext cx="6217000" cy="476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7605" y="803697"/>
            <a:ext cx="7727153" cy="42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59856"/>
            <a:ext cx="4143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596" y="550506"/>
            <a:ext cx="279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8.5 </a:t>
            </a:r>
            <a:r>
              <a:rPr lang="en-US" altLang="zh-CN" sz="4000" b="1" dirty="0" err="1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ipo</a:t>
            </a:r>
            <a:r>
              <a:rPr lang="zh-CN" altLang="en-US" sz="4000" b="1" dirty="0" smtClean="0">
                <a:solidFill>
                  <a:srgbClr val="314865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3487" y="1128227"/>
            <a:ext cx="6495516" cy="441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6352" y="3319344"/>
            <a:ext cx="5732145" cy="260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界面原型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902" y="574805"/>
            <a:ext cx="1567543" cy="298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1586" y="612030"/>
            <a:ext cx="1497689" cy="290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6844" y="514544"/>
            <a:ext cx="1572109" cy="300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4115" y="449231"/>
            <a:ext cx="1632689" cy="316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72701" y="402383"/>
            <a:ext cx="1578339" cy="310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3794" y="3698451"/>
            <a:ext cx="1673969" cy="315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84949" y="3617669"/>
            <a:ext cx="1660071" cy="324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40833" y="3614717"/>
            <a:ext cx="1683495" cy="324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734814" y="3666931"/>
            <a:ext cx="1613995" cy="319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11998" y="6058141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281430" y="1040765"/>
            <a:ext cx="940816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1.4参考资料</a:t>
            </a:r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a.项目经核准的计划任务书、合同或上级机关的批文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b.项目开发计划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c.文档所引用的资料、标准和规范。列出这些资料的作者、标题、编号、发表日期、出版单位或资料来源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任务概述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25321" y="2008076"/>
            <a:ext cx="2313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2.1目标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234940" y="999490"/>
            <a:ext cx="660971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</a:t>
            </a:r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作为学生，最主要的任务当然就是好好学习，天天向上。可是，在大学的生活过于放松，没有了老师的监管，同学家长的监督，大部分人总是会在平时的时间里面不好好学习，不能够充分利用自己的时间。每次制定好计划之后总是因为自己的懒惰或日程的改变而无法完成，坚持不了自己最初的想法，在学期结束以后，对着自己的成绩唉声叹气，却毫无解决办法。到了暑假，还是将所有学习的想法，当初定下来的宏远目标抛之脑后，到最后学习一落千丈，再也补不回来。</a:t>
            </a:r>
          </a:p>
          <a:p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   </a:t>
            </a:r>
            <a:r>
              <a:rPr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因此，我们想要做一款能够管理自己时间的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小程序</a:t>
            </a:r>
            <a:r>
              <a:rPr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。让每个人每天的日常生活能够有所规划，实现每个人生活中的一个又一个 的小目标。</a:t>
            </a:r>
          </a:p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583565"/>
            <a:chOff x="164616" y="178180"/>
            <a:chExt cx="2804616" cy="58356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任务概述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651635" y="1817370"/>
            <a:ext cx="2827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2.2</a:t>
            </a: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运行环境</a:t>
            </a:r>
          </a:p>
        </p:txBody>
      </p:sp>
      <p:sp>
        <p:nvSpPr>
          <p:cNvPr id="86" name="TextBox 12"/>
          <p:cNvSpPr txBox="1"/>
          <p:nvPr/>
        </p:nvSpPr>
        <p:spPr>
          <a:xfrm>
            <a:off x="5021580" y="2580640"/>
            <a:ext cx="68954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操作系统：Microsoft Windows 2000 Advanced Server</a:t>
            </a:r>
          </a:p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支持环境：IIS 5.0 </a:t>
            </a:r>
            <a:endParaRPr 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r>
              <a:rPr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数 据 库：Microsoft SQL Server 2000</a:t>
            </a:r>
          </a:p>
          <a:p>
            <a:endParaRPr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需求分析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1" grpId="0" bldLvl="0" animBg="1"/>
      <p:bldP spid="82" grpId="0"/>
      <p:bldP spid="1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1424</Words>
  <Application>Microsoft Office PowerPoint</Application>
  <PresentationFormat>自定义</PresentationFormat>
  <Paragraphs>378</Paragraphs>
  <Slides>33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大辉</cp:lastModifiedBy>
  <cp:revision>107</cp:revision>
  <dcterms:created xsi:type="dcterms:W3CDTF">2013-07-01T03:05:00Z</dcterms:created>
  <dcterms:modified xsi:type="dcterms:W3CDTF">2018-06-25T05:10:29Z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