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77" r:id="rId2"/>
    <p:sldId id="271" r:id="rId3"/>
    <p:sldId id="258" r:id="rId4"/>
    <p:sldId id="282" r:id="rId5"/>
    <p:sldId id="373" r:id="rId6"/>
    <p:sldId id="306" r:id="rId7"/>
    <p:sldId id="305" r:id="rId8"/>
    <p:sldId id="341" r:id="rId9"/>
    <p:sldId id="342" r:id="rId10"/>
    <p:sldId id="308" r:id="rId11"/>
    <p:sldId id="412" r:id="rId12"/>
    <p:sldId id="396" r:id="rId13"/>
    <p:sldId id="315" r:id="rId14"/>
    <p:sldId id="410" r:id="rId15"/>
    <p:sldId id="409" r:id="rId16"/>
    <p:sldId id="399" r:id="rId17"/>
    <p:sldId id="400" r:id="rId18"/>
    <p:sldId id="344" r:id="rId19"/>
    <p:sldId id="423" r:id="rId20"/>
    <p:sldId id="438" r:id="rId21"/>
    <p:sldId id="439" r:id="rId22"/>
    <p:sldId id="424" r:id="rId23"/>
    <p:sldId id="425" r:id="rId24"/>
    <p:sldId id="307" r:id="rId25"/>
    <p:sldId id="426" r:id="rId26"/>
    <p:sldId id="427" r:id="rId27"/>
    <p:sldId id="440" r:id="rId28"/>
    <p:sldId id="428" r:id="rId29"/>
    <p:sldId id="429" r:id="rId30"/>
    <p:sldId id="441" r:id="rId31"/>
    <p:sldId id="442" r:id="rId32"/>
    <p:sldId id="430" r:id="rId33"/>
    <p:sldId id="431" r:id="rId34"/>
    <p:sldId id="443" r:id="rId35"/>
    <p:sldId id="444" r:id="rId36"/>
    <p:sldId id="445" r:id="rId37"/>
    <p:sldId id="446" r:id="rId38"/>
    <p:sldId id="405" r:id="rId39"/>
    <p:sldId id="433" r:id="rId40"/>
    <p:sldId id="436" r:id="rId41"/>
    <p:sldId id="447" r:id="rId42"/>
    <p:sldId id="437" r:id="rId43"/>
    <p:sldId id="448" r:id="rId44"/>
    <p:sldId id="450" r:id="rId45"/>
    <p:sldId id="298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4865"/>
    <a:srgbClr val="6ED0D0"/>
    <a:srgbClr val="610303"/>
    <a:srgbClr val="31C2DF"/>
    <a:srgbClr val="82B0CC"/>
    <a:srgbClr val="4D8FB7"/>
    <a:srgbClr val="666666"/>
    <a:srgbClr val="8E8E8E"/>
    <a:srgbClr val="E2E9E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72" autoAdjust="0"/>
    <p:restoredTop sz="94660" autoAdjust="0"/>
  </p:normalViewPr>
  <p:slideViewPr>
    <p:cSldViewPr snapToGrid="0">
      <p:cViewPr varScale="1">
        <p:scale>
          <a:sx n="87" d="100"/>
          <a:sy n="87" d="100"/>
        </p:scale>
        <p:origin x="-739" y="-82"/>
      </p:cViewPr>
      <p:guideLst>
        <p:guide orient="horz" pos="2172"/>
        <p:guide pos="38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FB1FE-9661-484F-A3F4-A28076CBD086}" type="datetimeFigureOut">
              <a:rPr lang="zh-CN" altLang="en-US" smtClean="0"/>
              <a:pPr/>
              <a:t>2018/5/16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CB6D9-8422-47B9-A6AD-378C452C6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374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0FBE-D378-4AC7-9844-FE416A5B8B57}" type="datetimeFigureOut">
              <a:rPr lang="zh-CN" altLang="en-US" smtClean="0"/>
              <a:pPr/>
              <a:t>2018/5/16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1C49-4F1C-4FE7-A102-521248C79C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package" Target="../embeddings/Microsoft_Visio___1.vsd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00292" y="2510757"/>
            <a:ext cx="9655728" cy="923330"/>
          </a:xfrm>
          <a:prstGeom prst="rect">
            <a:avLst/>
          </a:prstGeom>
          <a:solidFill>
            <a:srgbClr val="31486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G19-</a:t>
            </a:r>
            <a:r>
              <a:rPr lang="zh-CN" alt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专注</a:t>
            </a:r>
            <a:r>
              <a:rPr lang="en-US" altLang="zh-CN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forest</a:t>
            </a:r>
            <a:endParaRPr lang="zh-CN" alt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74683" y="3796677"/>
            <a:ext cx="6400798" cy="74315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详细设计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2" name="TextBox 7"/>
          <p:cNvSpPr>
            <a:spLocks noChangeArrowheads="1"/>
          </p:cNvSpPr>
          <p:nvPr/>
        </p:nvSpPr>
        <p:spPr bwMode="auto">
          <a:xfrm>
            <a:off x="4399256" y="4868443"/>
            <a:ext cx="268165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sym typeface="Arial" panose="020B0604020202020204"/>
              </a:rPr>
              <a:t>组长：李梦雷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sym typeface="Arial" panose="020B0604020202020204"/>
              </a:rPr>
              <a:t>组员：黄依伦，李逸欢</a:t>
            </a: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3675005" y="5057807"/>
            <a:ext cx="61079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203396" y="5057807"/>
            <a:ext cx="61079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等腰三角形 1"/>
          <p:cNvSpPr/>
          <p:nvPr/>
        </p:nvSpPr>
        <p:spPr>
          <a:xfrm rot="4499273">
            <a:off x="1511166" y="231006"/>
            <a:ext cx="1607419" cy="1385706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99" name="等腰三角形 198"/>
          <p:cNvSpPr/>
          <p:nvPr/>
        </p:nvSpPr>
        <p:spPr>
          <a:xfrm rot="18665383">
            <a:off x="10422453" y="4319379"/>
            <a:ext cx="1463240" cy="1261414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00" name="等腰三角形 199"/>
          <p:cNvSpPr/>
          <p:nvPr/>
        </p:nvSpPr>
        <p:spPr>
          <a:xfrm rot="961450">
            <a:off x="11233554" y="6038168"/>
            <a:ext cx="798333" cy="688218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01" name="等腰三角形 200"/>
          <p:cNvSpPr/>
          <p:nvPr/>
        </p:nvSpPr>
        <p:spPr>
          <a:xfrm rot="7947741">
            <a:off x="400932" y="1199831"/>
            <a:ext cx="1209165" cy="1042384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bldLvl="0" animBg="1"/>
      <p:bldP spid="22" grpId="0"/>
      <p:bldP spid="2" grpId="0" animBg="1"/>
      <p:bldP spid="199" grpId="0" animBg="1"/>
      <p:bldP spid="200" grpId="0" animBg="1"/>
      <p:bldP spid="20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56625" y="2193837"/>
            <a:ext cx="2247543" cy="224663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6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cs typeface="Times New Roman" panose="02020603050405020304" pitchFamily="18" charset="0"/>
                <a:sym typeface="Arial" panose="020B0604020202020204"/>
              </a:rPr>
              <a:t>03</a:t>
            </a:r>
            <a:endParaRPr lang="zh-CN" altLang="en-US" sz="14600" b="1" dirty="0">
              <a:solidFill>
                <a:srgbClr val="314865"/>
              </a:solidFill>
              <a:latin typeface="Arial" panose="020B0604020202020204"/>
              <a:ea typeface="微软雅黑" panose="020B0503020204020204" charset="-122"/>
              <a:cs typeface="Times New Roman" panose="02020603050405020304" pitchFamily="18" charset="0"/>
              <a:sym typeface="Arial" panose="020B0604020202020204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2"/>
            </p:custDataLst>
          </p:nvPr>
        </p:nvCxnSpPr>
        <p:spPr>
          <a:xfrm>
            <a:off x="4269095" y="3974767"/>
            <a:ext cx="718659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269095" y="2643919"/>
            <a:ext cx="7186590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zh-CN" altLang="en-US" sz="6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程序系统结构</a:t>
            </a:r>
            <a:endParaRPr lang="zh-CN" altLang="en-US" sz="6600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781759" y="937931"/>
            <a:ext cx="2758272" cy="837788"/>
            <a:chOff x="4602145" y="211015"/>
            <a:chExt cx="2758272" cy="837788"/>
          </a:xfrm>
        </p:grpSpPr>
        <p:sp>
          <p:nvSpPr>
            <p:cNvPr id="20" name="流程图: 终止 19"/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2" name="流程图: 终止 21"/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" name="流程图: 终止 22"/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1056625" y="-1"/>
            <a:ext cx="2247543" cy="1775719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56625" y="4913832"/>
            <a:ext cx="2247543" cy="1944168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5284080" y="4244899"/>
            <a:ext cx="541035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We have many PowerPoint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templates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 that has been specifically designed to help anyone that is stepping into the world of PowerPoint for the very first time.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charset="-122"/>
              <a:cs typeface="Arial" panose="020B0604020202020204" pitchFamily="34" charset="0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2" grpId="0"/>
      <p:bldP spid="24" grpId="0" animBg="1"/>
      <p:bldP spid="25" grpId="0" animBg="1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1184832" y="1785398"/>
            <a:ext cx="3055428" cy="167867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Rectangle 5"/>
          <p:cNvSpPr/>
          <p:nvPr/>
        </p:nvSpPr>
        <p:spPr>
          <a:xfrm>
            <a:off x="1717837" y="1080200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" name="TextBox 6"/>
          <p:cNvSpPr txBox="1"/>
          <p:nvPr/>
        </p:nvSpPr>
        <p:spPr>
          <a:xfrm>
            <a:off x="1843405" y="1939925"/>
            <a:ext cx="2562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3.1</a:t>
            </a:r>
            <a:r>
              <a:rPr lang="zh-CN" altLang="en-US" sz="32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数据流图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程序系统结构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6" name="Rectangle 5"/>
          <p:cNvSpPr/>
          <p:nvPr/>
        </p:nvSpPr>
        <p:spPr>
          <a:xfrm>
            <a:off x="1982205" y="859376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pic>
        <p:nvPicPr>
          <p:cNvPr id="17" name="图片 16"/>
          <p:cNvPicPr/>
          <p:nvPr/>
        </p:nvPicPr>
        <p:blipFill>
          <a:blip r:embed="rId3"/>
          <a:stretch>
            <a:fillRect/>
          </a:stretch>
        </p:blipFill>
        <p:spPr>
          <a:xfrm>
            <a:off x="5463993" y="2797770"/>
            <a:ext cx="5274310" cy="344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1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ldLvl="0" animBg="1"/>
      <p:bldP spid="81" grpId="0" bldLvl="0" animBg="1"/>
      <p:bldP spid="82" grpId="0"/>
      <p:bldP spid="16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56625" y="2193837"/>
            <a:ext cx="2247543" cy="224663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6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cs typeface="Times New Roman" panose="02020603050405020304" pitchFamily="18" charset="0"/>
                <a:sym typeface="Arial" panose="020B0604020202020204"/>
              </a:rPr>
              <a:t>04</a:t>
            </a:r>
            <a:endParaRPr lang="zh-CN" altLang="en-US" sz="14600" b="1" dirty="0">
              <a:solidFill>
                <a:srgbClr val="314865"/>
              </a:solidFill>
              <a:latin typeface="Arial" panose="020B0604020202020204"/>
              <a:ea typeface="微软雅黑" panose="020B0503020204020204" charset="-122"/>
              <a:cs typeface="Times New Roman" panose="02020603050405020304" pitchFamily="18" charset="0"/>
              <a:sym typeface="Arial" panose="020B0604020202020204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2"/>
            </p:custDataLst>
          </p:nvPr>
        </p:nvCxnSpPr>
        <p:spPr>
          <a:xfrm>
            <a:off x="4269095" y="3974767"/>
            <a:ext cx="718659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068748" y="2643919"/>
            <a:ext cx="7587283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zh-CN" altLang="en-US" sz="66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用户模块设计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781759" y="937931"/>
            <a:ext cx="2758272" cy="837788"/>
            <a:chOff x="4602145" y="211015"/>
            <a:chExt cx="2758272" cy="837788"/>
          </a:xfrm>
        </p:grpSpPr>
        <p:sp>
          <p:nvSpPr>
            <p:cNvPr id="20" name="流程图: 终止 19"/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2" name="流程图: 终止 21"/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" name="流程图: 终止 22"/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1056625" y="-1"/>
            <a:ext cx="2247543" cy="1775719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56625" y="4913832"/>
            <a:ext cx="2247543" cy="1944168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5284080" y="4244899"/>
            <a:ext cx="541035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We have many PowerPoint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templates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 that has been specifically designed to help anyone that is stepping into the world of PowerPoint for the very first time.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charset="-122"/>
              <a:cs typeface="Arial" panose="020B0604020202020204" pitchFamily="34" charset="0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2" grpId="0"/>
      <p:bldP spid="24" grpId="0" bldLvl="0" animBg="1"/>
      <p:bldP spid="25" grpId="0" bldLvl="0" animBg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1184832" y="1785398"/>
            <a:ext cx="3055428" cy="167867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Rectangle 5"/>
          <p:cNvSpPr/>
          <p:nvPr/>
        </p:nvSpPr>
        <p:spPr>
          <a:xfrm>
            <a:off x="1717837" y="1080200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" name="TextBox 6"/>
          <p:cNvSpPr txBox="1"/>
          <p:nvPr/>
        </p:nvSpPr>
        <p:spPr>
          <a:xfrm>
            <a:off x="1661160" y="1870710"/>
            <a:ext cx="2629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4.</a:t>
            </a:r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1</a:t>
            </a:r>
            <a:endParaRPr lang="zh-CN" altLang="en-US" sz="3600" b="1" dirty="0" smtClean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模块描述</a:t>
            </a:r>
          </a:p>
        </p:txBody>
      </p:sp>
      <p:grpSp>
        <p:nvGrpSpPr>
          <p:cNvPr id="2" name="组合 9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用户模块设计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6" name="Rectangle 5"/>
          <p:cNvSpPr/>
          <p:nvPr/>
        </p:nvSpPr>
        <p:spPr>
          <a:xfrm>
            <a:off x="1982205" y="859376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97415" y="3237413"/>
            <a:ext cx="374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用户模块的伪代码设计和功能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82" grpId="0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1184832" y="1785398"/>
            <a:ext cx="3055428" cy="167867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Rectangle 5"/>
          <p:cNvSpPr/>
          <p:nvPr/>
        </p:nvSpPr>
        <p:spPr>
          <a:xfrm>
            <a:off x="1717837" y="1080200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" name="TextBox 6"/>
          <p:cNvSpPr txBox="1"/>
          <p:nvPr/>
        </p:nvSpPr>
        <p:spPr>
          <a:xfrm>
            <a:off x="1661160" y="1870710"/>
            <a:ext cx="26295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4.2</a:t>
            </a:r>
          </a:p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功能</a:t>
            </a:r>
          </a:p>
        </p:txBody>
      </p:sp>
      <p:grpSp>
        <p:nvGrpSpPr>
          <p:cNvPr id="2" name="组合 9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用户模块设计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6" name="Rectangle 5"/>
          <p:cNvSpPr/>
          <p:nvPr/>
        </p:nvSpPr>
        <p:spPr>
          <a:xfrm>
            <a:off x="1982205" y="859376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02923" y="2200497"/>
            <a:ext cx="29454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备忘录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专注森林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排行榜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517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82" grpId="0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1184832" y="1785398"/>
            <a:ext cx="3055428" cy="167867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Rectangle 5"/>
          <p:cNvSpPr/>
          <p:nvPr/>
        </p:nvSpPr>
        <p:spPr>
          <a:xfrm>
            <a:off x="1717837" y="1080200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" name="TextBox 6"/>
          <p:cNvSpPr txBox="1"/>
          <p:nvPr/>
        </p:nvSpPr>
        <p:spPr>
          <a:xfrm>
            <a:off x="1661160" y="1870710"/>
            <a:ext cx="26295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4.</a:t>
            </a:r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3</a:t>
            </a:r>
            <a:endParaRPr lang="zh-CN" altLang="en-US" sz="3600" b="1" dirty="0" smtClean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PDL</a:t>
            </a:r>
            <a:endParaRPr lang="zh-CN" altLang="en-US" sz="3600" b="1" dirty="0" smtClean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用户模块设计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6" name="Rectangle 5"/>
          <p:cNvSpPr/>
          <p:nvPr/>
        </p:nvSpPr>
        <p:spPr>
          <a:xfrm>
            <a:off x="1982205" y="859376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91908" y="1178169"/>
            <a:ext cx="25321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Start</a:t>
            </a:r>
            <a:endParaRPr lang="zh-CN" altLang="zh-CN" dirty="0"/>
          </a:p>
          <a:p>
            <a:r>
              <a:rPr lang="zh-CN" altLang="zh-CN" dirty="0"/>
              <a:t>验证</a:t>
            </a:r>
          </a:p>
          <a:p>
            <a:r>
              <a:rPr lang="en-US" altLang="zh-CN" dirty="0"/>
              <a:t>End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Start</a:t>
            </a:r>
            <a:endParaRPr lang="zh-CN" altLang="zh-CN" dirty="0"/>
          </a:p>
          <a:p>
            <a:r>
              <a:rPr lang="en-US" altLang="zh-CN" dirty="0"/>
              <a:t>Switch</a:t>
            </a:r>
            <a:r>
              <a:rPr lang="zh-CN" altLang="zh-CN" dirty="0"/>
              <a:t>（功能）</a:t>
            </a:r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Case </a:t>
            </a:r>
            <a:r>
              <a:rPr lang="zh-CN" altLang="zh-CN" dirty="0"/>
              <a:t>备忘录 进入备忘录功能；</a:t>
            </a:r>
          </a:p>
          <a:p>
            <a:r>
              <a:rPr lang="en-US" altLang="zh-CN" dirty="0"/>
              <a:t>Case </a:t>
            </a:r>
            <a:r>
              <a:rPr lang="zh-CN" altLang="zh-CN" dirty="0"/>
              <a:t>专注森林 进入专注森林功能；</a:t>
            </a:r>
          </a:p>
          <a:p>
            <a:r>
              <a:rPr lang="en-US" altLang="zh-CN" dirty="0"/>
              <a:t>Case </a:t>
            </a:r>
            <a:r>
              <a:rPr lang="zh-CN" altLang="zh-CN" dirty="0"/>
              <a:t>排行榜 进入排行榜功能；</a:t>
            </a:r>
          </a:p>
          <a:p>
            <a:r>
              <a:rPr lang="en-US" altLang="zh-CN" dirty="0"/>
              <a:t>}</a:t>
            </a:r>
            <a:endParaRPr lang="zh-CN" altLang="zh-CN" dirty="0"/>
          </a:p>
          <a:p>
            <a:r>
              <a:rPr lang="en-US" altLang="zh-CN" dirty="0"/>
              <a:t>End</a:t>
            </a:r>
            <a:r>
              <a:rPr lang="zh-CN" altLang="zh-CN" dirty="0"/>
              <a:t>；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42838" y="1080200"/>
            <a:ext cx="305972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Start</a:t>
            </a:r>
            <a:endParaRPr lang="zh-CN" altLang="zh-CN" dirty="0"/>
          </a:p>
          <a:p>
            <a:r>
              <a:rPr lang="zh-CN" altLang="zh-CN" dirty="0"/>
              <a:t>备忘录功能</a:t>
            </a:r>
          </a:p>
          <a:p>
            <a:r>
              <a:rPr lang="en-US" altLang="zh-CN" dirty="0"/>
              <a:t>Switch</a:t>
            </a:r>
            <a:r>
              <a:rPr lang="zh-CN" altLang="zh-CN" dirty="0"/>
              <a:t>（想要执行的动作）</a:t>
            </a:r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Case </a:t>
            </a:r>
            <a:r>
              <a:rPr lang="zh-CN" altLang="zh-CN" dirty="0"/>
              <a:t>新建；</a:t>
            </a:r>
          </a:p>
          <a:p>
            <a:r>
              <a:rPr lang="en-US" altLang="zh-CN" dirty="0"/>
              <a:t>Case </a:t>
            </a:r>
            <a:r>
              <a:rPr lang="zh-CN" altLang="zh-CN" dirty="0"/>
              <a:t>查询；</a:t>
            </a:r>
          </a:p>
          <a:p>
            <a:r>
              <a:rPr lang="en-US" altLang="zh-CN" dirty="0"/>
              <a:t>Case </a:t>
            </a:r>
            <a:r>
              <a:rPr lang="zh-CN" altLang="zh-CN" dirty="0"/>
              <a:t>；</a:t>
            </a:r>
          </a:p>
          <a:p>
            <a:r>
              <a:rPr lang="en-US" altLang="zh-CN" dirty="0"/>
              <a:t>}</a:t>
            </a:r>
            <a:endParaRPr lang="zh-CN" altLang="zh-CN" dirty="0"/>
          </a:p>
          <a:p>
            <a:r>
              <a:rPr lang="en-US" altLang="zh-CN" dirty="0"/>
              <a:t>If</a:t>
            </a:r>
            <a:r>
              <a:rPr lang="zh-CN" altLang="zh-CN" dirty="0"/>
              <a:t>（点击退出） 返回主页；</a:t>
            </a:r>
          </a:p>
          <a:p>
            <a:r>
              <a:rPr lang="en-US" altLang="zh-CN" dirty="0"/>
              <a:t>End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Start</a:t>
            </a:r>
            <a:endParaRPr lang="zh-CN" altLang="zh-CN" dirty="0"/>
          </a:p>
          <a:p>
            <a:r>
              <a:rPr lang="zh-CN" altLang="zh-CN" dirty="0"/>
              <a:t>排行榜功能</a:t>
            </a:r>
          </a:p>
          <a:p>
            <a:r>
              <a:rPr lang="zh-CN" altLang="zh-CN" dirty="0"/>
              <a:t>点击排行榜进入排行榜功能</a:t>
            </a:r>
          </a:p>
          <a:p>
            <a:r>
              <a:rPr lang="zh-CN" altLang="zh-CN" dirty="0"/>
              <a:t>查询</a:t>
            </a:r>
          </a:p>
          <a:p>
            <a:r>
              <a:rPr lang="zh-CN" altLang="zh-CN" dirty="0"/>
              <a:t>输入名字获得排名信息；</a:t>
            </a:r>
          </a:p>
          <a:p>
            <a:r>
              <a:rPr lang="en-US" altLang="zh-CN" dirty="0"/>
              <a:t>If</a:t>
            </a:r>
            <a:r>
              <a:rPr lang="zh-CN" altLang="zh-CN" dirty="0"/>
              <a:t>（点击退出） 返回主页；</a:t>
            </a:r>
          </a:p>
          <a:p>
            <a:r>
              <a:rPr lang="en-US" altLang="zh-CN" dirty="0"/>
              <a:t>End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3723" y="3446489"/>
            <a:ext cx="41358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Start</a:t>
            </a:r>
            <a:endParaRPr lang="zh-CN" altLang="zh-CN" dirty="0"/>
          </a:p>
          <a:p>
            <a:r>
              <a:rPr lang="zh-CN" altLang="zh-CN" dirty="0"/>
              <a:t>专注森林功能</a:t>
            </a:r>
          </a:p>
          <a:p>
            <a:r>
              <a:rPr lang="en-US" altLang="zh-CN" dirty="0"/>
              <a:t>If(</a:t>
            </a:r>
            <a:r>
              <a:rPr lang="zh-CN" altLang="zh-CN" dirty="0"/>
              <a:t>点击开始</a:t>
            </a:r>
            <a:r>
              <a:rPr lang="en-US" altLang="zh-CN" dirty="0"/>
              <a:t>){</a:t>
            </a:r>
            <a:endParaRPr lang="zh-CN" altLang="zh-CN" dirty="0"/>
          </a:p>
          <a:p>
            <a:r>
              <a:rPr lang="en-US" altLang="zh-CN" dirty="0"/>
              <a:t>         </a:t>
            </a:r>
            <a:r>
              <a:rPr lang="zh-CN" altLang="zh-CN" dirty="0"/>
              <a:t>设置时间；</a:t>
            </a:r>
          </a:p>
          <a:p>
            <a:r>
              <a:rPr lang="en-US" altLang="zh-CN" dirty="0"/>
              <a:t>         </a:t>
            </a:r>
            <a:r>
              <a:rPr lang="zh-CN" altLang="zh-CN" dirty="0"/>
              <a:t>开始计时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         If(</a:t>
            </a:r>
            <a:r>
              <a:rPr lang="zh-CN" altLang="zh-CN" dirty="0"/>
              <a:t>点击结束</a:t>
            </a:r>
            <a:r>
              <a:rPr lang="en-US" altLang="zh-CN" dirty="0"/>
              <a:t>){</a:t>
            </a:r>
            <a:endParaRPr lang="zh-CN" altLang="zh-CN" dirty="0"/>
          </a:p>
          <a:p>
            <a:r>
              <a:rPr lang="en-US" altLang="zh-CN" dirty="0"/>
              <a:t>                  </a:t>
            </a:r>
            <a:r>
              <a:rPr lang="zh-CN" altLang="zh-CN" dirty="0"/>
              <a:t>询问是否结束</a:t>
            </a:r>
            <a:r>
              <a:rPr lang="en-US" altLang="zh-CN" dirty="0"/>
              <a:t> yes </a:t>
            </a:r>
            <a:r>
              <a:rPr lang="zh-CN" altLang="zh-CN" dirty="0"/>
              <a:t>结束；</a:t>
            </a:r>
          </a:p>
          <a:p>
            <a:r>
              <a:rPr lang="en-US" altLang="zh-CN" dirty="0"/>
              <a:t>                                            No </a:t>
            </a:r>
            <a:r>
              <a:rPr lang="zh-CN" altLang="zh-CN" dirty="0"/>
              <a:t>不结束；</a:t>
            </a:r>
          </a:p>
          <a:p>
            <a:r>
              <a:rPr lang="en-US" altLang="zh-CN" dirty="0"/>
              <a:t>          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r>
              <a:rPr lang="en-US" altLang="zh-CN" dirty="0"/>
              <a:t>Else if</a:t>
            </a:r>
            <a:r>
              <a:rPr lang="zh-CN" altLang="zh-CN" dirty="0"/>
              <a:t>（点击退出） 返回主页；</a:t>
            </a:r>
          </a:p>
          <a:p>
            <a:r>
              <a:rPr lang="en-US" altLang="zh-CN" dirty="0"/>
              <a:t>End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064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82" grpId="0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56625" y="2193837"/>
            <a:ext cx="2247543" cy="224663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6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cs typeface="Times New Roman" panose="02020603050405020304" pitchFamily="18" charset="0"/>
                <a:sym typeface="Arial" panose="020B0604020202020204"/>
              </a:rPr>
              <a:t>05</a:t>
            </a:r>
            <a:endParaRPr lang="zh-CN" altLang="en-US" sz="14600" b="1" dirty="0">
              <a:solidFill>
                <a:srgbClr val="314865"/>
              </a:solidFill>
              <a:latin typeface="Arial" panose="020B0604020202020204"/>
              <a:ea typeface="微软雅黑" panose="020B0503020204020204" charset="-122"/>
              <a:cs typeface="Times New Roman" panose="02020603050405020304" pitchFamily="18" charset="0"/>
              <a:sym typeface="Arial" panose="020B0604020202020204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2"/>
            </p:custDataLst>
          </p:nvPr>
        </p:nvCxnSpPr>
        <p:spPr>
          <a:xfrm>
            <a:off x="4269095" y="3974767"/>
            <a:ext cx="718659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068748" y="2643919"/>
            <a:ext cx="7587283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zh-CN" altLang="en-US" sz="66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管理员模块设计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781759" y="937931"/>
            <a:ext cx="2758272" cy="837788"/>
            <a:chOff x="4602145" y="211015"/>
            <a:chExt cx="2758272" cy="837788"/>
          </a:xfrm>
        </p:grpSpPr>
        <p:sp>
          <p:nvSpPr>
            <p:cNvPr id="20" name="流程图: 终止 19"/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2" name="流程图: 终止 21"/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" name="流程图: 终止 22"/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1056625" y="-1"/>
            <a:ext cx="2247543" cy="1775719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56625" y="4913832"/>
            <a:ext cx="2247543" cy="1944168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5284080" y="4244899"/>
            <a:ext cx="541035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We have many PowerPoint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templates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 that has been specifically designed to help anyone that is stepping into the world of PowerPoint for the very first time.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charset="-122"/>
              <a:cs typeface="Arial" panose="020B0604020202020204" pitchFamily="34" charset="0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2" grpId="0"/>
      <p:bldP spid="24" grpId="0" bldLvl="0" animBg="1"/>
      <p:bldP spid="25" grpId="0" bldLvl="0" animBg="1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56625" y="2193837"/>
            <a:ext cx="2247543" cy="224663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6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cs typeface="Times New Roman" panose="02020603050405020304" pitchFamily="18" charset="0"/>
                <a:sym typeface="Arial" panose="020B0604020202020204"/>
              </a:rPr>
              <a:t>06</a:t>
            </a:r>
            <a:endParaRPr lang="zh-CN" altLang="en-US" sz="14600" b="1" dirty="0">
              <a:solidFill>
                <a:srgbClr val="314865"/>
              </a:solidFill>
              <a:latin typeface="Arial" panose="020B0604020202020204"/>
              <a:ea typeface="微软雅黑" panose="020B0503020204020204" charset="-122"/>
              <a:cs typeface="Times New Roman" panose="02020603050405020304" pitchFamily="18" charset="0"/>
              <a:sym typeface="Arial" panose="020B0604020202020204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2"/>
            </p:custDataLst>
          </p:nvPr>
        </p:nvCxnSpPr>
        <p:spPr>
          <a:xfrm>
            <a:off x="4269095" y="3974767"/>
            <a:ext cx="718659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068748" y="2643919"/>
            <a:ext cx="7587283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zh-CN" altLang="en-US" sz="66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登录模块设计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781759" y="937931"/>
            <a:ext cx="2758272" cy="837788"/>
            <a:chOff x="4602145" y="211015"/>
            <a:chExt cx="2758272" cy="837788"/>
          </a:xfrm>
        </p:grpSpPr>
        <p:sp>
          <p:nvSpPr>
            <p:cNvPr id="20" name="流程图: 终止 19"/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2" name="流程图: 终止 21"/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" name="流程图: 终止 22"/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1056625" y="-1"/>
            <a:ext cx="2247543" cy="1775719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56625" y="4913832"/>
            <a:ext cx="2247543" cy="1944168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5284080" y="4244899"/>
            <a:ext cx="541035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We have many PowerPoint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templates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 that has been specifically designed to help anyone that is stepping into the world of PowerPoint for the very first time.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charset="-122"/>
              <a:cs typeface="Arial" panose="020B0604020202020204" pitchFamily="34" charset="0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2" grpId="0"/>
      <p:bldP spid="24" grpId="0" bldLvl="0" animBg="1"/>
      <p:bldP spid="25" grpId="0" bldLvl="0" animBg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1184832" y="1785398"/>
            <a:ext cx="3055428" cy="167867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Rectangle 5"/>
          <p:cNvSpPr/>
          <p:nvPr/>
        </p:nvSpPr>
        <p:spPr>
          <a:xfrm>
            <a:off x="1717837" y="1080200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" name="TextBox 6"/>
          <p:cNvSpPr txBox="1"/>
          <p:nvPr/>
        </p:nvSpPr>
        <p:spPr>
          <a:xfrm>
            <a:off x="1982776" y="1817576"/>
            <a:ext cx="23132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 b="1" dirty="0" smtClean="0">
                <a:solidFill>
                  <a:schemeClr val="bg1"/>
                </a:solidFill>
                <a:latin typeface="Arial" panose="020B0604020202020204"/>
                <a:sym typeface="Arial" panose="020B0604020202020204"/>
              </a:rPr>
              <a:t>6.1</a:t>
            </a:r>
          </a:p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程序描述及功能</a:t>
            </a:r>
            <a:endParaRPr lang="en-US" altLang="zh-CN" sz="3600" b="1" dirty="0" smtClean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6" name="TextBox 12"/>
          <p:cNvSpPr txBox="1"/>
          <p:nvPr/>
        </p:nvSpPr>
        <p:spPr>
          <a:xfrm>
            <a:off x="5198109" y="327820"/>
            <a:ext cx="64954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程序描述</a:t>
            </a:r>
            <a:endParaRPr lang="en-US" altLang="zh-CN" sz="28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r>
              <a:rPr lang="en-US" altLang="zh-CN" sz="2800" b="1" dirty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	</a:t>
            </a:r>
            <a:r>
              <a:rPr lang="zh-CN" altLang="zh-CN" sz="2800" dirty="0" smtClean="0"/>
              <a:t>该</a:t>
            </a:r>
            <a:r>
              <a:rPr lang="zh-CN" altLang="zh-CN" sz="2800" dirty="0"/>
              <a:t>模块功能用于程序的登录、注册和登出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b="1" dirty="0" smtClean="0">
                <a:solidFill>
                  <a:srgbClr val="314865"/>
                </a:solidFill>
              </a:rPr>
              <a:t>功能</a:t>
            </a:r>
            <a:endParaRPr lang="en-US" altLang="zh-CN" sz="2800" b="1" dirty="0" smtClean="0">
              <a:solidFill>
                <a:srgbClr val="314865"/>
              </a:solidFill>
            </a:endParaRPr>
          </a:p>
          <a:p>
            <a:r>
              <a:rPr lang="en-US" altLang="zh-CN" sz="2800" dirty="0" smtClean="0">
                <a:solidFill>
                  <a:srgbClr val="314865"/>
                </a:solidFill>
              </a:rPr>
              <a:t>	</a:t>
            </a:r>
            <a:endParaRPr lang="zh-CN" altLang="zh-CN" sz="2800" dirty="0">
              <a:solidFill>
                <a:srgbClr val="314865"/>
              </a:solidFill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登录模块设计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6" name="Rectangle 5"/>
          <p:cNvSpPr/>
          <p:nvPr/>
        </p:nvSpPr>
        <p:spPr>
          <a:xfrm>
            <a:off x="1982205" y="859376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pic>
        <p:nvPicPr>
          <p:cNvPr id="17" name="图片 1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8718" y="3635740"/>
            <a:ext cx="5274310" cy="295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图片 1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4984" y="3629391"/>
            <a:ext cx="5274310" cy="296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ldLvl="0" animBg="1"/>
      <p:bldP spid="81" grpId="0" bldLvl="0" animBg="1"/>
      <p:bldP spid="82" grpId="0"/>
      <p:bldP spid="16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1184832" y="1785398"/>
            <a:ext cx="3055428" cy="167867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Rectangle 5"/>
          <p:cNvSpPr/>
          <p:nvPr/>
        </p:nvSpPr>
        <p:spPr>
          <a:xfrm>
            <a:off x="1717837" y="1080200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" name="TextBox 6"/>
          <p:cNvSpPr txBox="1"/>
          <p:nvPr/>
        </p:nvSpPr>
        <p:spPr>
          <a:xfrm>
            <a:off x="1982776" y="1817576"/>
            <a:ext cx="2313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 b="1" dirty="0" smtClean="0">
                <a:solidFill>
                  <a:schemeClr val="bg1"/>
                </a:solidFill>
                <a:latin typeface="Arial" panose="020B0604020202020204"/>
                <a:sym typeface="Arial" panose="020B0604020202020204"/>
              </a:rPr>
              <a:t>6.</a:t>
            </a:r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/>
                <a:sym typeface="Arial" panose="020B0604020202020204"/>
              </a:rPr>
              <a:t>2</a:t>
            </a:r>
          </a:p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/>
                <a:sym typeface="Arial" panose="020B0604020202020204"/>
              </a:rPr>
              <a:t>性能</a:t>
            </a:r>
            <a:endParaRPr lang="en-US" altLang="zh-CN" sz="3600" b="1" dirty="0" smtClean="0">
              <a:solidFill>
                <a:schemeClr val="bg1"/>
              </a:solidFill>
              <a:latin typeface="Arial" panose="020B0604020202020204"/>
              <a:sym typeface="Arial" panose="020B0604020202020204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登录模块设计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6" name="Rectangle 5"/>
          <p:cNvSpPr/>
          <p:nvPr/>
        </p:nvSpPr>
        <p:spPr>
          <a:xfrm>
            <a:off x="1982205" y="859376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65631" y="1310054"/>
            <a:ext cx="47566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solidFill>
                  <a:srgbClr val="314865"/>
                </a:solidFill>
              </a:rPr>
              <a:t>精</a:t>
            </a:r>
            <a:r>
              <a:rPr lang="en-US" altLang="zh-CN" sz="2400" dirty="0">
                <a:solidFill>
                  <a:srgbClr val="314865"/>
                </a:solidFill>
              </a:rPr>
              <a:t>    </a:t>
            </a:r>
            <a:r>
              <a:rPr lang="zh-CN" altLang="zh-CN" sz="2400" dirty="0">
                <a:solidFill>
                  <a:srgbClr val="314865"/>
                </a:solidFill>
              </a:rPr>
              <a:t>度： 如未认证成功，和实名认证微信信息，则不允</a:t>
            </a:r>
            <a:r>
              <a:rPr lang="zh-CN" altLang="zh-CN" sz="2400" dirty="0" smtClean="0">
                <a:solidFill>
                  <a:srgbClr val="314865"/>
                </a:solidFill>
              </a:rPr>
              <a:t>使用</a:t>
            </a:r>
            <a:endParaRPr lang="en-US" altLang="zh-CN" sz="2400" dirty="0" smtClean="0">
              <a:solidFill>
                <a:srgbClr val="314865"/>
              </a:solidFill>
            </a:endParaRPr>
          </a:p>
          <a:p>
            <a:endParaRPr lang="en-US" altLang="zh-CN" sz="2400" dirty="0">
              <a:solidFill>
                <a:srgbClr val="314865"/>
              </a:solidFill>
            </a:endParaRPr>
          </a:p>
          <a:p>
            <a:endParaRPr lang="zh-CN" altLang="zh-CN" sz="2400" dirty="0">
              <a:solidFill>
                <a:srgbClr val="314865"/>
              </a:solidFill>
            </a:endParaRPr>
          </a:p>
          <a:p>
            <a:r>
              <a:rPr lang="zh-CN" altLang="zh-CN" sz="2400" dirty="0">
                <a:solidFill>
                  <a:srgbClr val="314865"/>
                </a:solidFill>
              </a:rPr>
              <a:t>灵 活 性： 操作简便，只用微信认证后</a:t>
            </a:r>
            <a:r>
              <a:rPr lang="zh-CN" altLang="zh-CN" sz="2400" dirty="0" smtClean="0">
                <a:solidFill>
                  <a:srgbClr val="314865"/>
                </a:solidFill>
              </a:rPr>
              <a:t>登陆</a:t>
            </a:r>
            <a:endParaRPr lang="en-US" altLang="zh-CN" sz="2400" dirty="0" smtClean="0">
              <a:solidFill>
                <a:srgbClr val="314865"/>
              </a:solidFill>
            </a:endParaRPr>
          </a:p>
          <a:p>
            <a:endParaRPr lang="en-US" altLang="zh-CN" sz="2400" dirty="0">
              <a:solidFill>
                <a:srgbClr val="314865"/>
              </a:solidFill>
            </a:endParaRPr>
          </a:p>
          <a:p>
            <a:endParaRPr lang="zh-CN" altLang="zh-CN" sz="2400" dirty="0">
              <a:solidFill>
                <a:srgbClr val="314865"/>
              </a:solidFill>
            </a:endParaRPr>
          </a:p>
          <a:p>
            <a:r>
              <a:rPr lang="zh-CN" altLang="zh-CN" sz="2400" dirty="0">
                <a:solidFill>
                  <a:srgbClr val="314865"/>
                </a:solidFill>
              </a:rPr>
              <a:t>时间特性： 过程方便，耗时少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775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ldLvl="0" animBg="1"/>
      <p:bldP spid="81" grpId="0" bldLvl="0" animBg="1"/>
      <p:bldP spid="82" grpId="0"/>
      <p:bldP spid="16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799845" y="852473"/>
            <a:ext cx="2758272" cy="837788"/>
            <a:chOff x="4602145" y="211015"/>
            <a:chExt cx="2758272" cy="837788"/>
          </a:xfrm>
        </p:grpSpPr>
        <p:sp>
          <p:nvSpPr>
            <p:cNvPr id="30" name="流程图: 终止 29"/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1" name="流程图: 终止 30"/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2" name="流程图: 终止 31"/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1434874" y="0"/>
            <a:ext cx="1343025" cy="2160396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2" name="MH_Others_1"/>
          <p:cNvSpPr txBox="1"/>
          <p:nvPr>
            <p:custDataLst>
              <p:tags r:id="rId1"/>
            </p:custDataLst>
          </p:nvPr>
        </p:nvSpPr>
        <p:spPr>
          <a:xfrm>
            <a:off x="1434874" y="0"/>
            <a:ext cx="1343025" cy="166199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目 </a:t>
            </a:r>
            <a:endParaRPr lang="en-US" altLang="zh-CN" sz="5400" b="1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录</a:t>
            </a:r>
          </a:p>
        </p:txBody>
      </p:sp>
      <p:sp>
        <p:nvSpPr>
          <p:cNvPr id="12" name="MH_Others_1"/>
          <p:cNvSpPr txBox="1"/>
          <p:nvPr>
            <p:custDataLst>
              <p:tags r:id="rId2"/>
            </p:custDataLst>
          </p:nvPr>
        </p:nvSpPr>
        <p:spPr>
          <a:xfrm>
            <a:off x="1451418" y="1766523"/>
            <a:ext cx="1343025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CONTENTS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600056" y="211056"/>
            <a:ext cx="3890506" cy="460375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lgDashDot"/>
          </a:ln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sym typeface="Arial" panose="020B0604020202020204"/>
              </a:rPr>
              <a:t>引言</a:t>
            </a:r>
          </a:p>
        </p:txBody>
      </p:sp>
      <p:sp>
        <p:nvSpPr>
          <p:cNvPr id="67" name="矩形 66"/>
          <p:cNvSpPr/>
          <p:nvPr/>
        </p:nvSpPr>
        <p:spPr>
          <a:xfrm>
            <a:off x="6600056" y="1661993"/>
            <a:ext cx="3890506" cy="460375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lgDashDot"/>
          </a:ln>
        </p:spPr>
        <p:txBody>
          <a:bodyPr wrap="square">
            <a:spAutoFit/>
          </a:bodyPr>
          <a:lstStyle/>
          <a:p>
            <a:pPr algn="di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程序系统结构</a:t>
            </a:r>
            <a:endParaRPr lang="zh-CN" altLang="en-US" sz="2400" b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600056" y="3201180"/>
            <a:ext cx="3890506" cy="460375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lgDashDot"/>
          </a:ln>
        </p:spPr>
        <p:txBody>
          <a:bodyPr wrap="square">
            <a:spAutoFit/>
          </a:bodyPr>
          <a:lstStyle/>
          <a:p>
            <a:pPr algn="di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管理员模块设计</a:t>
            </a:r>
            <a:endParaRPr lang="zh-CN" altLang="en-US" sz="2400" b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600056" y="4173215"/>
            <a:ext cx="3890506" cy="460375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lgDashDot"/>
          </a:ln>
        </p:spPr>
        <p:txBody>
          <a:bodyPr wrap="square">
            <a:spAutoFit/>
          </a:bodyPr>
          <a:lstStyle/>
          <a:p>
            <a:pPr algn="dist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sym typeface="Arial" panose="020B0604020202020204"/>
              </a:rPr>
              <a:t>登录模块设计</a:t>
            </a:r>
          </a:p>
        </p:txBody>
      </p:sp>
      <p:sp>
        <p:nvSpPr>
          <p:cNvPr id="70" name="矩形 69"/>
          <p:cNvSpPr/>
          <p:nvPr/>
        </p:nvSpPr>
        <p:spPr>
          <a:xfrm>
            <a:off x="6600056" y="5135724"/>
            <a:ext cx="3890506" cy="460375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lgDashDot"/>
          </a:ln>
        </p:spPr>
        <p:txBody>
          <a:bodyPr wrap="square">
            <a:spAutoFit/>
          </a:bodyPr>
          <a:lstStyle/>
          <a:p>
            <a:pPr algn="di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功能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模块设计</a:t>
            </a:r>
            <a:endParaRPr lang="zh-CN" altLang="en-US" sz="2400" b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343050" y="160750"/>
            <a:ext cx="1752950" cy="605880"/>
            <a:chOff x="4343050" y="1160643"/>
            <a:chExt cx="1752950" cy="605880"/>
          </a:xfrm>
          <a:effectLst>
            <a:outerShdw blurRad="50800" dist="50800" dir="5400000" algn="t" rotWithShape="0">
              <a:prstClr val="black">
                <a:alpha val="15000"/>
              </a:prstClr>
            </a:outerShdw>
          </a:effectLst>
        </p:grpSpPr>
        <p:grpSp>
          <p:nvGrpSpPr>
            <p:cNvPr id="3" name="组合 2"/>
            <p:cNvGrpSpPr/>
            <p:nvPr/>
          </p:nvGrpSpPr>
          <p:grpSpPr>
            <a:xfrm>
              <a:off x="4343050" y="1160643"/>
              <a:ext cx="1752950" cy="605880"/>
              <a:chOff x="4602145" y="211015"/>
              <a:chExt cx="2298560" cy="794460"/>
            </a:xfrm>
          </p:grpSpPr>
          <p:sp>
            <p:nvSpPr>
              <p:cNvPr id="24" name="流程图: 终止 23"/>
              <p:cNvSpPr/>
              <p:nvPr/>
            </p:nvSpPr>
            <p:spPr>
              <a:xfrm>
                <a:off x="5061857" y="523152"/>
                <a:ext cx="1838848" cy="482323"/>
              </a:xfrm>
              <a:prstGeom prst="flowChartTerminator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" name="流程图: 终止 1"/>
              <p:cNvSpPr/>
              <p:nvPr/>
            </p:nvSpPr>
            <p:spPr>
              <a:xfrm>
                <a:off x="4602145" y="211015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3" name="流程图: 终止 22"/>
              <p:cNvSpPr/>
              <p:nvPr/>
            </p:nvSpPr>
            <p:spPr>
              <a:xfrm>
                <a:off x="5061857" y="479326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4872741" y="1179527"/>
              <a:ext cx="6986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314865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01</a:t>
              </a:r>
              <a:endParaRPr lang="zh-CN" altLang="en-US" sz="28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421503" y="1602082"/>
            <a:ext cx="1752950" cy="605880"/>
            <a:chOff x="4343050" y="2250972"/>
            <a:chExt cx="1752950" cy="605880"/>
          </a:xfrm>
          <a:effectLst>
            <a:outerShdw blurRad="50800" dist="50800" dir="5400000" algn="t" rotWithShape="0">
              <a:prstClr val="black">
                <a:alpha val="15000"/>
              </a:prstClr>
            </a:outerShdw>
          </a:effectLst>
        </p:grpSpPr>
        <p:grpSp>
          <p:nvGrpSpPr>
            <p:cNvPr id="50" name="组合 49"/>
            <p:cNvGrpSpPr/>
            <p:nvPr/>
          </p:nvGrpSpPr>
          <p:grpSpPr>
            <a:xfrm>
              <a:off x="4343050" y="2250972"/>
              <a:ext cx="1752950" cy="605880"/>
              <a:chOff x="4602145" y="211015"/>
              <a:chExt cx="2298560" cy="794460"/>
            </a:xfrm>
          </p:grpSpPr>
          <p:sp>
            <p:nvSpPr>
              <p:cNvPr id="51" name="流程图: 终止 50"/>
              <p:cNvSpPr/>
              <p:nvPr/>
            </p:nvSpPr>
            <p:spPr>
              <a:xfrm>
                <a:off x="5061857" y="523152"/>
                <a:ext cx="1838848" cy="482323"/>
              </a:xfrm>
              <a:prstGeom prst="flowChartTerminator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2" name="流程图: 终止 51"/>
              <p:cNvSpPr/>
              <p:nvPr/>
            </p:nvSpPr>
            <p:spPr>
              <a:xfrm>
                <a:off x="4602145" y="211015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3" name="流程图: 终止 52"/>
              <p:cNvSpPr/>
              <p:nvPr/>
            </p:nvSpPr>
            <p:spPr>
              <a:xfrm>
                <a:off x="5061857" y="479326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  <p:sp>
          <p:nvSpPr>
            <p:cNvPr id="71" name="文本框 70"/>
            <p:cNvSpPr txBox="1"/>
            <p:nvPr/>
          </p:nvSpPr>
          <p:spPr>
            <a:xfrm>
              <a:off x="4872741" y="2291691"/>
              <a:ext cx="698643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314865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0</a:t>
              </a:r>
              <a:r>
                <a:rPr lang="en-US" sz="2800" b="1" dirty="0">
                  <a:solidFill>
                    <a:srgbClr val="314865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3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345587" y="2281337"/>
            <a:ext cx="1752950" cy="605880"/>
            <a:chOff x="4343050" y="3341301"/>
            <a:chExt cx="1752950" cy="605880"/>
          </a:xfrm>
          <a:effectLst>
            <a:outerShdw blurRad="50800" dist="50800" dir="5400000" algn="t" rotWithShape="0">
              <a:prstClr val="black">
                <a:alpha val="15000"/>
              </a:prstClr>
            </a:outerShdw>
          </a:effectLst>
        </p:grpSpPr>
        <p:grpSp>
          <p:nvGrpSpPr>
            <p:cNvPr id="54" name="组合 53"/>
            <p:cNvGrpSpPr/>
            <p:nvPr/>
          </p:nvGrpSpPr>
          <p:grpSpPr>
            <a:xfrm>
              <a:off x="4343050" y="3341301"/>
              <a:ext cx="1752950" cy="605880"/>
              <a:chOff x="4602145" y="211015"/>
              <a:chExt cx="2298560" cy="794460"/>
            </a:xfrm>
          </p:grpSpPr>
          <p:sp>
            <p:nvSpPr>
              <p:cNvPr id="55" name="流程图: 终止 54"/>
              <p:cNvSpPr/>
              <p:nvPr/>
            </p:nvSpPr>
            <p:spPr>
              <a:xfrm>
                <a:off x="5061857" y="523152"/>
                <a:ext cx="1838848" cy="482323"/>
              </a:xfrm>
              <a:prstGeom prst="flowChartTerminator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6" name="流程图: 终止 55"/>
              <p:cNvSpPr/>
              <p:nvPr/>
            </p:nvSpPr>
            <p:spPr>
              <a:xfrm>
                <a:off x="4602145" y="211015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7" name="流程图: 终止 56"/>
              <p:cNvSpPr/>
              <p:nvPr/>
            </p:nvSpPr>
            <p:spPr>
              <a:xfrm>
                <a:off x="5061857" y="479326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  <p:sp>
          <p:nvSpPr>
            <p:cNvPr id="72" name="文本框 71"/>
            <p:cNvSpPr txBox="1"/>
            <p:nvPr/>
          </p:nvSpPr>
          <p:spPr>
            <a:xfrm>
              <a:off x="4872741" y="3403855"/>
              <a:ext cx="698643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314865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0</a:t>
              </a:r>
              <a:r>
                <a:rPr lang="en-US" sz="2800" b="1" dirty="0">
                  <a:solidFill>
                    <a:srgbClr val="314865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4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421503" y="3128187"/>
            <a:ext cx="1752950" cy="606359"/>
            <a:chOff x="4343050" y="4431630"/>
            <a:chExt cx="1752950" cy="606359"/>
          </a:xfrm>
          <a:effectLst>
            <a:outerShdw blurRad="50800" dist="50800" dir="5400000" algn="t" rotWithShape="0">
              <a:prstClr val="black">
                <a:alpha val="15000"/>
              </a:prstClr>
            </a:outerShdw>
          </a:effectLst>
        </p:grpSpPr>
        <p:grpSp>
          <p:nvGrpSpPr>
            <p:cNvPr id="58" name="组合 57"/>
            <p:cNvGrpSpPr/>
            <p:nvPr/>
          </p:nvGrpSpPr>
          <p:grpSpPr>
            <a:xfrm>
              <a:off x="4343050" y="4431630"/>
              <a:ext cx="1752950" cy="605880"/>
              <a:chOff x="4602145" y="211015"/>
              <a:chExt cx="2298560" cy="794460"/>
            </a:xfrm>
          </p:grpSpPr>
          <p:sp>
            <p:nvSpPr>
              <p:cNvPr id="59" name="流程图: 终止 58"/>
              <p:cNvSpPr/>
              <p:nvPr/>
            </p:nvSpPr>
            <p:spPr>
              <a:xfrm>
                <a:off x="5061857" y="523152"/>
                <a:ext cx="1838848" cy="482323"/>
              </a:xfrm>
              <a:prstGeom prst="flowChartTerminator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60" name="流程图: 终止 59"/>
              <p:cNvSpPr/>
              <p:nvPr/>
            </p:nvSpPr>
            <p:spPr>
              <a:xfrm>
                <a:off x="4602145" y="211015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61" name="流程图: 终止 60"/>
              <p:cNvSpPr/>
              <p:nvPr/>
            </p:nvSpPr>
            <p:spPr>
              <a:xfrm>
                <a:off x="5061857" y="479326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  <p:sp>
          <p:nvSpPr>
            <p:cNvPr id="73" name="文本框 72"/>
            <p:cNvSpPr txBox="1"/>
            <p:nvPr/>
          </p:nvSpPr>
          <p:spPr>
            <a:xfrm>
              <a:off x="4872741" y="4516019"/>
              <a:ext cx="698643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314865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0</a:t>
              </a:r>
              <a:r>
                <a:rPr lang="en-US" sz="2800" b="1" dirty="0">
                  <a:solidFill>
                    <a:srgbClr val="314865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5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395302" y="4173215"/>
            <a:ext cx="1752950" cy="628193"/>
            <a:chOff x="4343050" y="5521958"/>
            <a:chExt cx="1752950" cy="628193"/>
          </a:xfrm>
          <a:effectLst>
            <a:outerShdw blurRad="50800" dist="50800" dir="5400000" algn="t" rotWithShape="0">
              <a:prstClr val="black">
                <a:alpha val="15000"/>
              </a:prstClr>
            </a:outerShdw>
          </a:effectLst>
        </p:grpSpPr>
        <p:grpSp>
          <p:nvGrpSpPr>
            <p:cNvPr id="62" name="组合 61"/>
            <p:cNvGrpSpPr/>
            <p:nvPr/>
          </p:nvGrpSpPr>
          <p:grpSpPr>
            <a:xfrm>
              <a:off x="4343050" y="5521958"/>
              <a:ext cx="1752950" cy="605880"/>
              <a:chOff x="4602145" y="211015"/>
              <a:chExt cx="2298560" cy="794460"/>
            </a:xfrm>
          </p:grpSpPr>
          <p:sp>
            <p:nvSpPr>
              <p:cNvPr id="63" name="流程图: 终止 62"/>
              <p:cNvSpPr/>
              <p:nvPr/>
            </p:nvSpPr>
            <p:spPr>
              <a:xfrm>
                <a:off x="5061857" y="523152"/>
                <a:ext cx="1838848" cy="482323"/>
              </a:xfrm>
              <a:prstGeom prst="flowChartTerminator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64" name="流程图: 终止 63"/>
              <p:cNvSpPr/>
              <p:nvPr/>
            </p:nvSpPr>
            <p:spPr>
              <a:xfrm>
                <a:off x="4602145" y="211015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65" name="流程图: 终止 64"/>
              <p:cNvSpPr/>
              <p:nvPr/>
            </p:nvSpPr>
            <p:spPr>
              <a:xfrm>
                <a:off x="5061857" y="479326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  <p:sp>
          <p:nvSpPr>
            <p:cNvPr id="74" name="文本框 73"/>
            <p:cNvSpPr txBox="1"/>
            <p:nvPr/>
          </p:nvSpPr>
          <p:spPr>
            <a:xfrm>
              <a:off x="4872741" y="5628181"/>
              <a:ext cx="698643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314865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06</a:t>
              </a:r>
              <a:endParaRPr lang="zh-CN" altLang="en-US" sz="28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343050" y="5062971"/>
            <a:ext cx="1752950" cy="605880"/>
            <a:chOff x="4343050" y="1160643"/>
            <a:chExt cx="1752950" cy="605880"/>
          </a:xfrm>
          <a:effectLst>
            <a:outerShdw blurRad="50800" dist="50800" dir="5400000" algn="t" rotWithShape="0">
              <a:prstClr val="black">
                <a:alpha val="15000"/>
              </a:prstClr>
            </a:outerShdw>
          </a:effectLst>
        </p:grpSpPr>
        <p:grpSp>
          <p:nvGrpSpPr>
            <p:cNvPr id="5" name="组合 4"/>
            <p:cNvGrpSpPr/>
            <p:nvPr/>
          </p:nvGrpSpPr>
          <p:grpSpPr>
            <a:xfrm>
              <a:off x="4343050" y="1160643"/>
              <a:ext cx="1752950" cy="605880"/>
              <a:chOff x="4602145" y="211015"/>
              <a:chExt cx="2298560" cy="794460"/>
            </a:xfrm>
          </p:grpSpPr>
          <p:sp>
            <p:nvSpPr>
              <p:cNvPr id="6" name="流程图: 终止 5"/>
              <p:cNvSpPr/>
              <p:nvPr/>
            </p:nvSpPr>
            <p:spPr>
              <a:xfrm>
                <a:off x="5061857" y="523152"/>
                <a:ext cx="1838848" cy="482323"/>
              </a:xfrm>
              <a:prstGeom prst="flowChartTerminator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" name="流程图: 终止 6"/>
              <p:cNvSpPr/>
              <p:nvPr/>
            </p:nvSpPr>
            <p:spPr>
              <a:xfrm>
                <a:off x="4602145" y="211015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" name="流程图: 终止 7"/>
              <p:cNvSpPr/>
              <p:nvPr/>
            </p:nvSpPr>
            <p:spPr>
              <a:xfrm>
                <a:off x="5061857" y="479326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4872741" y="1179527"/>
              <a:ext cx="698643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314865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07</a:t>
              </a:r>
              <a:endParaRPr lang="zh-CN" altLang="en-US" sz="28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395302" y="912669"/>
            <a:ext cx="1752950" cy="605880"/>
            <a:chOff x="4343050" y="1160643"/>
            <a:chExt cx="1752950" cy="605880"/>
          </a:xfrm>
          <a:effectLst>
            <a:outerShdw blurRad="50800" dist="50800" dir="5400000" algn="t" rotWithShape="0">
              <a:prstClr val="black">
                <a:alpha val="15000"/>
              </a:prstClr>
            </a:outerShdw>
          </a:effectLst>
        </p:grpSpPr>
        <p:grpSp>
          <p:nvGrpSpPr>
            <p:cNvPr id="11" name="组合 10"/>
            <p:cNvGrpSpPr/>
            <p:nvPr/>
          </p:nvGrpSpPr>
          <p:grpSpPr>
            <a:xfrm>
              <a:off x="4343050" y="1160643"/>
              <a:ext cx="1752950" cy="605880"/>
              <a:chOff x="4602145" y="211015"/>
              <a:chExt cx="2298560" cy="794460"/>
            </a:xfrm>
          </p:grpSpPr>
          <p:sp>
            <p:nvSpPr>
              <p:cNvPr id="20" name="流程图: 终止 19"/>
              <p:cNvSpPr/>
              <p:nvPr/>
            </p:nvSpPr>
            <p:spPr>
              <a:xfrm>
                <a:off x="5061857" y="523152"/>
                <a:ext cx="1838848" cy="482323"/>
              </a:xfrm>
              <a:prstGeom prst="flowChartTerminator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1" name="流程图: 终止 20"/>
              <p:cNvSpPr/>
              <p:nvPr/>
            </p:nvSpPr>
            <p:spPr>
              <a:xfrm>
                <a:off x="4602145" y="211015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5" name="流程图: 终止 24"/>
              <p:cNvSpPr/>
              <p:nvPr/>
            </p:nvSpPr>
            <p:spPr>
              <a:xfrm>
                <a:off x="5061857" y="479326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4872741" y="1179527"/>
              <a:ext cx="698643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314865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02</a:t>
              </a:r>
              <a:endParaRPr lang="zh-CN" altLang="en-US" sz="28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6600056" y="2439687"/>
            <a:ext cx="3890506" cy="460375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lgDashDot"/>
          </a:ln>
        </p:spPr>
        <p:txBody>
          <a:bodyPr wrap="square">
            <a:spAutoFit/>
          </a:bodyPr>
          <a:lstStyle/>
          <a:p>
            <a:pPr algn="di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用户模块设计</a:t>
            </a:r>
            <a:endParaRPr lang="zh-CN" altLang="en-US" sz="2400" b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600056" y="6112989"/>
            <a:ext cx="3890506" cy="460375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lgDashDot"/>
          </a:ln>
        </p:spPr>
        <p:txBody>
          <a:bodyPr wrap="square">
            <a:spAutoFit/>
          </a:bodyPr>
          <a:lstStyle/>
          <a:p>
            <a:pPr algn="di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个人中心模块</a:t>
            </a:r>
            <a:endParaRPr lang="zh-CN" altLang="en-US" sz="2400" b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4397839" y="5967484"/>
            <a:ext cx="1752950" cy="605880"/>
            <a:chOff x="4343050" y="1160643"/>
            <a:chExt cx="1752950" cy="605880"/>
          </a:xfrm>
          <a:effectLst>
            <a:outerShdw blurRad="50800" dist="50800" dir="5400000" algn="t" rotWithShape="0">
              <a:prstClr val="black">
                <a:alpha val="15000"/>
              </a:prstClr>
            </a:outerShdw>
          </a:effectLst>
        </p:grpSpPr>
        <p:grpSp>
          <p:nvGrpSpPr>
            <p:cNvPr id="76" name="组合 75"/>
            <p:cNvGrpSpPr/>
            <p:nvPr/>
          </p:nvGrpSpPr>
          <p:grpSpPr>
            <a:xfrm>
              <a:off x="4343050" y="1160643"/>
              <a:ext cx="1752950" cy="605880"/>
              <a:chOff x="4602145" y="211015"/>
              <a:chExt cx="2298560" cy="794460"/>
            </a:xfrm>
          </p:grpSpPr>
          <p:sp>
            <p:nvSpPr>
              <p:cNvPr id="78" name="流程图: 终止 77"/>
              <p:cNvSpPr/>
              <p:nvPr/>
            </p:nvSpPr>
            <p:spPr>
              <a:xfrm>
                <a:off x="5061857" y="523152"/>
                <a:ext cx="1838848" cy="482323"/>
              </a:xfrm>
              <a:prstGeom prst="flowChartTerminator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9" name="流程图: 终止 78"/>
              <p:cNvSpPr/>
              <p:nvPr/>
            </p:nvSpPr>
            <p:spPr>
              <a:xfrm>
                <a:off x="4602145" y="211015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0" name="流程图: 终止 79"/>
              <p:cNvSpPr/>
              <p:nvPr/>
            </p:nvSpPr>
            <p:spPr>
              <a:xfrm>
                <a:off x="5061857" y="479326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  <p:sp>
          <p:nvSpPr>
            <p:cNvPr id="77" name="文本框 8"/>
            <p:cNvSpPr txBox="1"/>
            <p:nvPr/>
          </p:nvSpPr>
          <p:spPr>
            <a:xfrm>
              <a:off x="4872741" y="1179527"/>
              <a:ext cx="698643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314865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08</a:t>
              </a:r>
              <a:endParaRPr lang="zh-CN" altLang="en-US" sz="28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81" name="矩形 80"/>
          <p:cNvSpPr/>
          <p:nvPr/>
        </p:nvSpPr>
        <p:spPr>
          <a:xfrm>
            <a:off x="6600056" y="962350"/>
            <a:ext cx="3890506" cy="460375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lgDashDot"/>
          </a:ln>
        </p:spPr>
        <p:txBody>
          <a:bodyPr wrap="square">
            <a:spAutoFit/>
          </a:bodyPr>
          <a:lstStyle/>
          <a:p>
            <a:pPr algn="di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总体设计</a:t>
            </a:r>
            <a:endParaRPr lang="zh-CN" altLang="en-US" sz="2400" b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00"/>
                            </p:stCondLst>
                            <p:childTnLst>
                              <p:par>
                                <p:cTn id="1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286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500"/>
                            </p:stCondLst>
                            <p:childTnLst>
                              <p:par>
                                <p:cTn id="7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9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0"/>
                            </p:stCondLst>
                            <p:childTnLst>
                              <p:par>
                                <p:cTn id="8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/>
      <p:bldP spid="12" grpId="0"/>
      <p:bldP spid="66" grpId="0" bldLvl="0" animBg="1"/>
      <p:bldP spid="67" grpId="0" bldLvl="0" animBg="1"/>
      <p:bldP spid="68" grpId="0" bldLvl="0" animBg="1"/>
      <p:bldP spid="69" grpId="0" bldLvl="0" animBg="1"/>
      <p:bldP spid="70" grpId="0" bldLvl="0" animBg="1"/>
      <p:bldP spid="27" grpId="0" bldLvl="0" animBg="1"/>
      <p:bldP spid="28" grpId="0" bldLvl="0" animBg="1"/>
      <p:bldP spid="81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1184832" y="1785398"/>
            <a:ext cx="3055428" cy="167867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Rectangle 5"/>
          <p:cNvSpPr/>
          <p:nvPr/>
        </p:nvSpPr>
        <p:spPr>
          <a:xfrm>
            <a:off x="1717837" y="1080200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" name="TextBox 6"/>
          <p:cNvSpPr txBox="1"/>
          <p:nvPr/>
        </p:nvSpPr>
        <p:spPr>
          <a:xfrm>
            <a:off x="1982205" y="1817576"/>
            <a:ext cx="2313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 b="1" dirty="0" smtClean="0">
                <a:solidFill>
                  <a:schemeClr val="bg1"/>
                </a:solidFill>
                <a:latin typeface="Arial" panose="020B0604020202020204"/>
                <a:sym typeface="Arial" panose="020B0604020202020204"/>
              </a:rPr>
              <a:t>6.</a:t>
            </a:r>
            <a:r>
              <a:rPr lang="en-US" altLang="zh-CN" sz="3600" b="1" dirty="0">
                <a:solidFill>
                  <a:schemeClr val="bg1"/>
                </a:solidFill>
                <a:latin typeface="Arial" panose="020B0604020202020204"/>
                <a:sym typeface="Arial" panose="020B0604020202020204"/>
              </a:rPr>
              <a:t>3</a:t>
            </a:r>
            <a:endParaRPr lang="en-US" altLang="zh-CN" sz="3600" b="1" dirty="0" smtClean="0">
              <a:solidFill>
                <a:schemeClr val="bg1"/>
              </a:solidFill>
              <a:latin typeface="Arial" panose="020B0604020202020204"/>
              <a:sym typeface="Arial" panose="020B0604020202020204"/>
            </a:endParaRPr>
          </a:p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/>
                <a:sym typeface="Arial" panose="020B0604020202020204"/>
              </a:rPr>
              <a:t>输入输出</a:t>
            </a:r>
            <a:endParaRPr lang="en-US" altLang="zh-CN" sz="3600" b="1" dirty="0" smtClean="0">
              <a:solidFill>
                <a:schemeClr val="bg1"/>
              </a:solidFill>
              <a:latin typeface="Arial" panose="020B0604020202020204"/>
              <a:sym typeface="Arial" panose="020B0604020202020204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登录模块设计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6" name="Rectangle 5"/>
          <p:cNvSpPr/>
          <p:nvPr/>
        </p:nvSpPr>
        <p:spPr>
          <a:xfrm>
            <a:off x="1982205" y="859376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355234"/>
              </p:ext>
            </p:extLst>
          </p:nvPr>
        </p:nvGraphicFramePr>
        <p:xfrm>
          <a:off x="5419495" y="2206869"/>
          <a:ext cx="6590797" cy="1162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2526797"/>
              </a:tblGrid>
              <a:tr h="420735">
                <a:tc>
                  <a:txBody>
                    <a:bodyPr/>
                    <a:lstStyle/>
                    <a:p>
                      <a:pPr algn="just">
                        <a:spcBef>
                          <a:spcPts val="800"/>
                        </a:spcBef>
                        <a:spcAft>
                          <a:spcPts val="800"/>
                        </a:spcAft>
                        <a:tabLst>
                          <a:tab pos="485775" algn="l"/>
                        </a:tabLst>
                      </a:pPr>
                      <a:r>
                        <a:rPr lang="zh-CN" sz="2000" kern="100" dirty="0">
                          <a:effectLst/>
                          <a:latin typeface="Arial"/>
                          <a:ea typeface="黑体"/>
                        </a:rPr>
                        <a:t>功能模块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800"/>
                        </a:spcBef>
                        <a:spcAft>
                          <a:spcPts val="800"/>
                        </a:spcAft>
                        <a:tabLst>
                          <a:tab pos="485775" algn="l"/>
                        </a:tabLst>
                      </a:pPr>
                      <a:r>
                        <a:rPr lang="zh-CN" sz="2000" kern="100" dirty="0">
                          <a:effectLst/>
                          <a:latin typeface="Arial"/>
                          <a:ea typeface="黑体"/>
                        </a:rPr>
                        <a:t>输入项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Bef>
                          <a:spcPts val="800"/>
                        </a:spcBef>
                        <a:spcAft>
                          <a:spcPts val="800"/>
                        </a:spcAft>
                        <a:tabLst>
                          <a:tab pos="485775" algn="l"/>
                        </a:tabLst>
                      </a:pPr>
                      <a:r>
                        <a:rPr lang="zh-CN" sz="2000" kern="100">
                          <a:effectLst/>
                          <a:latin typeface="Arial"/>
                          <a:ea typeface="黑体"/>
                        </a:rPr>
                        <a:t>登录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800"/>
                        </a:spcBef>
                        <a:spcAft>
                          <a:spcPts val="800"/>
                        </a:spcAft>
                        <a:tabLst>
                          <a:tab pos="485775" algn="l"/>
                        </a:tabLst>
                      </a:pPr>
                      <a:r>
                        <a:rPr lang="zh-CN" sz="2000" kern="100">
                          <a:effectLst/>
                          <a:latin typeface="Arial"/>
                          <a:ea typeface="黑体"/>
                        </a:rPr>
                        <a:t>微信账号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Bef>
                          <a:spcPts val="800"/>
                        </a:spcBef>
                        <a:spcAft>
                          <a:spcPts val="800"/>
                        </a:spcAft>
                        <a:tabLst>
                          <a:tab pos="485775" algn="l"/>
                        </a:tabLst>
                      </a:pPr>
                      <a:r>
                        <a:rPr lang="zh-CN" sz="2000" kern="100" dirty="0">
                          <a:effectLst/>
                          <a:latin typeface="Arial"/>
                          <a:ea typeface="黑体"/>
                        </a:rPr>
                        <a:t>认证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800"/>
                        </a:spcBef>
                        <a:spcAft>
                          <a:spcPts val="800"/>
                        </a:spcAft>
                        <a:tabLst>
                          <a:tab pos="485775" algn="l"/>
                        </a:tabLst>
                      </a:pPr>
                      <a:r>
                        <a:rPr lang="zh-CN" sz="2000" kern="100" dirty="0">
                          <a:effectLst/>
                          <a:latin typeface="Arial"/>
                          <a:ea typeface="黑体"/>
                        </a:rPr>
                        <a:t>认证信息确认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52392" y="1327694"/>
            <a:ext cx="1380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314865"/>
                </a:solidFill>
              </a:rPr>
              <a:t>输入项</a:t>
            </a:r>
            <a:endParaRPr lang="zh-CN" altLang="en-US" sz="2800" dirty="0">
              <a:solidFill>
                <a:srgbClr val="31486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52392" y="4264270"/>
            <a:ext cx="1644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314865"/>
                </a:solidFill>
              </a:rPr>
              <a:t>输出项</a:t>
            </a:r>
            <a:endParaRPr lang="zh-CN" altLang="en-US" sz="2400" dirty="0">
              <a:solidFill>
                <a:srgbClr val="314865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015806"/>
              </p:ext>
            </p:extLst>
          </p:nvPr>
        </p:nvGraphicFramePr>
        <p:xfrm>
          <a:off x="5443413" y="5054275"/>
          <a:ext cx="655808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9043"/>
                <a:gridCol w="3279043"/>
              </a:tblGrid>
              <a:tr h="370840">
                <a:tc>
                  <a:txBody>
                    <a:bodyPr/>
                    <a:lstStyle/>
                    <a:p>
                      <a:pPr algn="just">
                        <a:spcBef>
                          <a:spcPts val="800"/>
                        </a:spcBef>
                        <a:spcAft>
                          <a:spcPts val="800"/>
                        </a:spcAft>
                        <a:tabLst>
                          <a:tab pos="485775" algn="l"/>
                        </a:tabLst>
                      </a:pPr>
                      <a:r>
                        <a:rPr lang="zh-CN" sz="2000" kern="100" dirty="0">
                          <a:effectLst/>
                          <a:latin typeface="Arial"/>
                          <a:ea typeface="黑体"/>
                        </a:rPr>
                        <a:t>功能模块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800"/>
                        </a:spcBef>
                        <a:spcAft>
                          <a:spcPts val="800"/>
                        </a:spcAft>
                        <a:tabLst>
                          <a:tab pos="485775" algn="l"/>
                        </a:tabLst>
                      </a:pPr>
                      <a:r>
                        <a:rPr lang="zh-CN" sz="2000" kern="100">
                          <a:effectLst/>
                          <a:latin typeface="Arial"/>
                          <a:ea typeface="黑体"/>
                        </a:rPr>
                        <a:t>输出项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Bef>
                          <a:spcPts val="800"/>
                        </a:spcBef>
                        <a:spcAft>
                          <a:spcPts val="800"/>
                        </a:spcAft>
                        <a:tabLst>
                          <a:tab pos="485775" algn="l"/>
                        </a:tabLst>
                      </a:pPr>
                      <a:r>
                        <a:rPr lang="zh-CN" sz="2000" kern="100">
                          <a:effectLst/>
                          <a:latin typeface="Arial"/>
                          <a:ea typeface="黑体"/>
                        </a:rPr>
                        <a:t>认证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800"/>
                        </a:spcBef>
                        <a:spcAft>
                          <a:spcPts val="800"/>
                        </a:spcAft>
                        <a:tabLst>
                          <a:tab pos="485775" algn="l"/>
                        </a:tabLst>
                      </a:pPr>
                      <a:r>
                        <a:rPr lang="zh-CN" sz="2000" kern="100">
                          <a:effectLst/>
                          <a:latin typeface="Arial"/>
                          <a:ea typeface="黑体"/>
                        </a:rPr>
                        <a:t>认证界面、登陆成功界面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Bef>
                          <a:spcPts val="800"/>
                        </a:spcBef>
                        <a:spcAft>
                          <a:spcPts val="800"/>
                        </a:spcAft>
                        <a:tabLst>
                          <a:tab pos="485775" algn="l"/>
                        </a:tabLst>
                      </a:pPr>
                      <a:r>
                        <a:rPr lang="zh-CN" sz="2000" kern="100">
                          <a:effectLst/>
                          <a:latin typeface="Arial"/>
                          <a:ea typeface="黑体"/>
                        </a:rPr>
                        <a:t>取消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800"/>
                        </a:spcBef>
                        <a:spcAft>
                          <a:spcPts val="800"/>
                        </a:spcAft>
                        <a:tabLst>
                          <a:tab pos="485775" algn="l"/>
                        </a:tabLst>
                      </a:pPr>
                      <a:r>
                        <a:rPr lang="zh-CN" sz="2000" kern="100" dirty="0">
                          <a:effectLst/>
                          <a:latin typeface="Arial"/>
                          <a:ea typeface="黑体"/>
                        </a:rPr>
                        <a:t>退出界面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92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ldLvl="0" animBg="1"/>
      <p:bldP spid="81" grpId="0" bldLvl="0" animBg="1"/>
      <p:bldP spid="82" grpId="0"/>
      <p:bldP spid="16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1184832" y="1785398"/>
            <a:ext cx="3055428" cy="167867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Rectangle 5"/>
          <p:cNvSpPr/>
          <p:nvPr/>
        </p:nvSpPr>
        <p:spPr>
          <a:xfrm>
            <a:off x="1717837" y="1080200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" name="TextBox 6"/>
          <p:cNvSpPr txBox="1"/>
          <p:nvPr/>
        </p:nvSpPr>
        <p:spPr>
          <a:xfrm>
            <a:off x="1982776" y="1817576"/>
            <a:ext cx="2313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 b="1" dirty="0" smtClean="0">
                <a:solidFill>
                  <a:schemeClr val="bg1"/>
                </a:solidFill>
                <a:latin typeface="Arial" panose="020B0604020202020204"/>
                <a:sym typeface="Arial" panose="020B0604020202020204"/>
              </a:rPr>
              <a:t>6.</a:t>
            </a:r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/>
                <a:sym typeface="Arial" panose="020B0604020202020204"/>
              </a:rPr>
              <a:t>4</a:t>
            </a:r>
          </a:p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流程逻辑</a:t>
            </a:r>
            <a:endParaRPr lang="en-US" altLang="zh-CN" sz="3600" b="1" dirty="0" smtClean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登录模块设计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6" name="Rectangle 5"/>
          <p:cNvSpPr/>
          <p:nvPr/>
        </p:nvSpPr>
        <p:spPr>
          <a:xfrm>
            <a:off x="1982205" y="859376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57900" y="993531"/>
            <a:ext cx="530176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314865"/>
                </a:solidFill>
              </a:rPr>
              <a:t>系统响应时间</a:t>
            </a:r>
            <a:endParaRPr lang="en-US" altLang="zh-CN" sz="2800" dirty="0" smtClean="0">
              <a:solidFill>
                <a:srgbClr val="314865"/>
              </a:solidFill>
            </a:endParaRPr>
          </a:p>
          <a:p>
            <a:endParaRPr lang="en-US" altLang="zh-CN" sz="2800" dirty="0" smtClean="0">
              <a:solidFill>
                <a:srgbClr val="314865"/>
              </a:solidFill>
            </a:endParaRPr>
          </a:p>
          <a:p>
            <a:r>
              <a:rPr lang="zh-CN" altLang="zh-CN" sz="2400" dirty="0">
                <a:solidFill>
                  <a:srgbClr val="314865"/>
                </a:solidFill>
              </a:rPr>
              <a:t>登陆界面按钮反应时间应为</a:t>
            </a:r>
            <a:r>
              <a:rPr lang="en-US" altLang="zh-CN" sz="2400" dirty="0">
                <a:solidFill>
                  <a:srgbClr val="314865"/>
                </a:solidFill>
              </a:rPr>
              <a:t>1s</a:t>
            </a:r>
            <a:r>
              <a:rPr lang="zh-CN" altLang="zh-CN" sz="2400" dirty="0">
                <a:solidFill>
                  <a:srgbClr val="314865"/>
                </a:solidFill>
              </a:rPr>
              <a:t>，认证确认反应时间为</a:t>
            </a:r>
            <a:r>
              <a:rPr lang="en-US" altLang="zh-CN" sz="2400" dirty="0" smtClean="0">
                <a:solidFill>
                  <a:srgbClr val="314865"/>
                </a:solidFill>
              </a:rPr>
              <a:t>1s</a:t>
            </a:r>
            <a:r>
              <a:rPr lang="zh-CN" altLang="en-US" sz="2400" dirty="0" smtClean="0">
                <a:solidFill>
                  <a:srgbClr val="314865"/>
                </a:solidFill>
              </a:rPr>
              <a:t>。</a:t>
            </a:r>
            <a:endParaRPr lang="en-US" altLang="zh-CN" sz="2400" dirty="0" smtClean="0">
              <a:solidFill>
                <a:srgbClr val="314865"/>
              </a:solidFill>
            </a:endParaRPr>
          </a:p>
          <a:p>
            <a:endParaRPr lang="en-US" altLang="zh-CN" sz="2400" dirty="0">
              <a:solidFill>
                <a:srgbClr val="314865"/>
              </a:solidFill>
            </a:endParaRPr>
          </a:p>
          <a:p>
            <a:r>
              <a:rPr lang="zh-CN" altLang="en-US" sz="2800" dirty="0" smtClean="0">
                <a:solidFill>
                  <a:srgbClr val="314865"/>
                </a:solidFill>
              </a:rPr>
              <a:t>用户帮助设施</a:t>
            </a:r>
            <a:endParaRPr lang="en-US" altLang="zh-CN" sz="2800" dirty="0" smtClean="0">
              <a:solidFill>
                <a:srgbClr val="314865"/>
              </a:solidFill>
            </a:endParaRPr>
          </a:p>
          <a:p>
            <a:endParaRPr lang="en-US" altLang="zh-CN" sz="2800" dirty="0">
              <a:solidFill>
                <a:srgbClr val="314865"/>
              </a:solidFill>
            </a:endParaRPr>
          </a:p>
          <a:p>
            <a:r>
              <a:rPr lang="zh-CN" altLang="zh-CN" sz="2400" dirty="0">
                <a:solidFill>
                  <a:srgbClr val="314865"/>
                </a:solidFill>
              </a:rPr>
              <a:t>小程序右上角可以查看“关于专注森林”，随时查看操作指南</a:t>
            </a:r>
          </a:p>
          <a:p>
            <a:endParaRPr lang="en-US" altLang="zh-CN" sz="2800" dirty="0" smtClean="0">
              <a:solidFill>
                <a:srgbClr val="314865"/>
              </a:solidFill>
            </a:endParaRPr>
          </a:p>
          <a:p>
            <a:r>
              <a:rPr lang="zh-CN" altLang="en-US" sz="2800" dirty="0" smtClean="0">
                <a:solidFill>
                  <a:srgbClr val="314865"/>
                </a:solidFill>
              </a:rPr>
              <a:t>出错信息处理</a:t>
            </a:r>
            <a:endParaRPr lang="zh-CN" altLang="zh-CN" sz="2800" dirty="0">
              <a:solidFill>
                <a:srgbClr val="314865"/>
              </a:solidFill>
            </a:endParaRPr>
          </a:p>
          <a:p>
            <a:endParaRPr lang="zh-CN" altLang="en-US" sz="2800" dirty="0">
              <a:solidFill>
                <a:srgbClr val="3148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29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ldLvl="0" animBg="1"/>
      <p:bldP spid="81" grpId="0" bldLvl="0" animBg="1"/>
      <p:bldP spid="82" grpId="0"/>
      <p:bldP spid="16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1184832" y="1785398"/>
            <a:ext cx="3055428" cy="167867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Rectangle 5"/>
          <p:cNvSpPr/>
          <p:nvPr/>
        </p:nvSpPr>
        <p:spPr>
          <a:xfrm>
            <a:off x="1717837" y="1080200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" name="TextBox 6"/>
          <p:cNvSpPr txBox="1"/>
          <p:nvPr/>
        </p:nvSpPr>
        <p:spPr>
          <a:xfrm>
            <a:off x="1982776" y="1817576"/>
            <a:ext cx="2313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 b="1" dirty="0" smtClean="0">
                <a:solidFill>
                  <a:schemeClr val="bg1"/>
                </a:solidFill>
                <a:latin typeface="Arial" panose="020B0604020202020204"/>
                <a:sym typeface="Arial" panose="020B0604020202020204"/>
              </a:rPr>
              <a:t>6.</a:t>
            </a:r>
            <a:r>
              <a:rPr lang="en-US" altLang="zh-CN" sz="3600" b="1" dirty="0">
                <a:solidFill>
                  <a:schemeClr val="bg1"/>
                </a:solidFill>
                <a:latin typeface="Arial" panose="020B0604020202020204"/>
                <a:sym typeface="Arial" panose="020B0604020202020204"/>
              </a:rPr>
              <a:t>5</a:t>
            </a:r>
            <a:endParaRPr sz="3600" b="1" dirty="0" smtClean="0">
              <a:solidFill>
                <a:schemeClr val="bg1"/>
              </a:solidFill>
              <a:latin typeface="Arial" panose="020B0604020202020204"/>
              <a:sym typeface="Arial" panose="020B0604020202020204"/>
            </a:endParaRPr>
          </a:p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Pad</a:t>
            </a:r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图</a:t>
            </a:r>
            <a:endParaRPr lang="en-US" altLang="zh-CN" sz="3600" b="1" dirty="0" smtClean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登录模块设计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6" name="Rectangle 5"/>
          <p:cNvSpPr/>
          <p:nvPr/>
        </p:nvSpPr>
        <p:spPr>
          <a:xfrm>
            <a:off x="1982205" y="859376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pic>
        <p:nvPicPr>
          <p:cNvPr id="17" name="图片 16" descr="C:\Users\miku\AppData\Local\Temp\WeChat Files\4c721bf633ee6d1efd33788eb49abbc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187" y="1785398"/>
            <a:ext cx="2781252" cy="37073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775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ldLvl="0" animBg="1"/>
      <p:bldP spid="81" grpId="0" bldLvl="0" animBg="1"/>
      <p:bldP spid="82" grpId="0"/>
      <p:bldP spid="16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1184832" y="1785398"/>
            <a:ext cx="3055428" cy="167867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Rectangle 5"/>
          <p:cNvSpPr/>
          <p:nvPr/>
        </p:nvSpPr>
        <p:spPr>
          <a:xfrm>
            <a:off x="1717837" y="1080200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" name="TextBox 6"/>
          <p:cNvSpPr txBox="1"/>
          <p:nvPr/>
        </p:nvSpPr>
        <p:spPr>
          <a:xfrm>
            <a:off x="1982776" y="1817576"/>
            <a:ext cx="23132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 b="1" dirty="0" smtClean="0">
                <a:solidFill>
                  <a:schemeClr val="bg1"/>
                </a:solidFill>
                <a:latin typeface="Arial" panose="020B0604020202020204"/>
                <a:sym typeface="Arial" panose="020B0604020202020204"/>
              </a:rPr>
              <a:t>6.</a:t>
            </a:r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/>
                <a:sym typeface="Arial" panose="020B0604020202020204"/>
              </a:rPr>
              <a:t>4</a:t>
            </a:r>
            <a:endParaRPr sz="3600" b="1" dirty="0" smtClean="0">
              <a:solidFill>
                <a:schemeClr val="bg1"/>
              </a:solidFill>
              <a:latin typeface="Arial" panose="020B0604020202020204"/>
              <a:sym typeface="Arial" panose="020B0604020202020204"/>
            </a:endParaRPr>
          </a:p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Jackson</a:t>
            </a:r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图及方法</a:t>
            </a:r>
            <a:endParaRPr lang="en-US" altLang="zh-CN" sz="3600" b="1" dirty="0" smtClean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登录模块设计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6" name="Rectangle 5"/>
          <p:cNvSpPr/>
          <p:nvPr/>
        </p:nvSpPr>
        <p:spPr>
          <a:xfrm>
            <a:off x="1982205" y="859376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pic>
        <p:nvPicPr>
          <p:cNvPr id="17" name="图片 1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112" y="170275"/>
            <a:ext cx="3244850" cy="3230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081369" y="2359937"/>
            <a:ext cx="412955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/>
              <a:t>微信登陆</a:t>
            </a:r>
            <a:r>
              <a:rPr lang="en-US" altLang="zh-CN" sz="2000" dirty="0" err="1"/>
              <a:t>seq</a:t>
            </a:r>
            <a:endParaRPr lang="zh-CN" altLang="zh-CN" sz="2000" dirty="0"/>
          </a:p>
          <a:p>
            <a:r>
              <a:rPr lang="en-US" altLang="zh-CN" sz="2000" dirty="0"/>
              <a:t>      </a:t>
            </a:r>
            <a:r>
              <a:rPr lang="zh-CN" altLang="zh-CN" sz="2000" dirty="0"/>
              <a:t>点击主页面按钮</a:t>
            </a:r>
          </a:p>
          <a:p>
            <a:r>
              <a:rPr lang="en-US" altLang="zh-CN" sz="2000" dirty="0"/>
              <a:t>      </a:t>
            </a:r>
            <a:r>
              <a:rPr lang="zh-CN" altLang="zh-CN" sz="2000" dirty="0"/>
              <a:t>显示微信账号</a:t>
            </a:r>
          </a:p>
          <a:p>
            <a:r>
              <a:rPr lang="en-US" altLang="zh-CN" sz="2000" dirty="0"/>
              <a:t>      </a:t>
            </a:r>
            <a:r>
              <a:rPr lang="zh-CN" altLang="zh-CN" sz="2000" dirty="0"/>
              <a:t>点击登录按钮</a:t>
            </a:r>
          </a:p>
          <a:p>
            <a:r>
              <a:rPr lang="en-US" altLang="zh-CN" sz="2000" dirty="0"/>
              <a:t>             </a:t>
            </a:r>
            <a:r>
              <a:rPr lang="zh-CN" altLang="zh-CN" sz="2000" dirty="0"/>
              <a:t>微信认证</a:t>
            </a:r>
            <a:r>
              <a:rPr lang="en-US" altLang="zh-CN" sz="2000" dirty="0"/>
              <a:t>select </a:t>
            </a:r>
            <a:r>
              <a:rPr lang="zh-CN" altLang="zh-CN" sz="2000" dirty="0"/>
              <a:t>确认认证</a:t>
            </a:r>
          </a:p>
          <a:p>
            <a:r>
              <a:rPr lang="zh-CN" altLang="zh-CN" sz="2000" dirty="0"/>
              <a:t>登陆</a:t>
            </a:r>
            <a:r>
              <a:rPr lang="en-US" altLang="zh-CN" sz="2000" dirty="0" err="1"/>
              <a:t>seq</a:t>
            </a:r>
            <a:endParaRPr lang="zh-CN" altLang="zh-CN" sz="2000" dirty="0"/>
          </a:p>
          <a:p>
            <a:r>
              <a:rPr lang="zh-CN" altLang="zh-CN" sz="2000" dirty="0"/>
              <a:t>微信认证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seq</a:t>
            </a:r>
            <a:endParaRPr lang="zh-CN" altLang="zh-CN" sz="2000" dirty="0"/>
          </a:p>
          <a:p>
            <a:r>
              <a:rPr lang="en-US" altLang="zh-CN" sz="2000" dirty="0"/>
              <a:t>             </a:t>
            </a:r>
            <a:r>
              <a:rPr lang="zh-CN" altLang="zh-CN" sz="2000" dirty="0"/>
              <a:t>认证说明</a:t>
            </a:r>
            <a:r>
              <a:rPr lang="en-US" altLang="zh-CN" sz="2000" dirty="0"/>
              <a:t> select </a:t>
            </a:r>
            <a:r>
              <a:rPr lang="zh-CN" altLang="zh-CN" sz="2000" dirty="0"/>
              <a:t>取消认证</a:t>
            </a:r>
          </a:p>
          <a:p>
            <a:r>
              <a:rPr lang="en-US" altLang="zh-CN" sz="2000" dirty="0"/>
              <a:t>                       </a:t>
            </a:r>
            <a:r>
              <a:rPr lang="zh-CN" altLang="zh-CN" sz="2000" dirty="0"/>
              <a:t>抛出异常，退出程序</a:t>
            </a:r>
          </a:p>
          <a:p>
            <a:r>
              <a:rPr lang="en-US" altLang="zh-CN" sz="2000" dirty="0"/>
              <a:t>                 </a:t>
            </a:r>
            <a:r>
              <a:rPr lang="zh-CN" altLang="zh-CN" sz="2000" dirty="0"/>
              <a:t>认证成功 </a:t>
            </a:r>
          </a:p>
          <a:p>
            <a:r>
              <a:rPr lang="en-US" altLang="zh-CN" sz="2000" dirty="0"/>
              <a:t>                Login</a:t>
            </a:r>
            <a:r>
              <a:rPr lang="zh-CN" altLang="zh-CN" sz="2000" dirty="0"/>
              <a:t>，跳出界面登录成功</a:t>
            </a:r>
          </a:p>
          <a:p>
            <a:r>
              <a:rPr lang="en-US" altLang="zh-CN" sz="2000" dirty="0"/>
              <a:t>            </a:t>
            </a:r>
            <a:r>
              <a:rPr lang="zh-CN" altLang="zh-CN" sz="2000" dirty="0"/>
              <a:t>认证说明</a:t>
            </a:r>
            <a:r>
              <a:rPr lang="en-US" altLang="zh-CN" sz="2000" dirty="0"/>
              <a:t>end</a:t>
            </a:r>
            <a:endParaRPr lang="zh-CN" altLang="zh-CN" sz="2000" dirty="0"/>
          </a:p>
          <a:p>
            <a:r>
              <a:rPr lang="zh-CN" altLang="zh-CN" sz="2000" dirty="0"/>
              <a:t>登陆</a:t>
            </a:r>
            <a:r>
              <a:rPr lang="en-US" altLang="zh-CN" sz="2000" dirty="0"/>
              <a:t>end</a:t>
            </a:r>
            <a:endParaRPr lang="zh-CN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775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ldLvl="0" animBg="1"/>
      <p:bldP spid="81" grpId="0" bldLvl="0" animBg="1"/>
      <p:bldP spid="82" grpId="0"/>
      <p:bldP spid="16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56625" y="2193837"/>
            <a:ext cx="2247543" cy="224663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6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cs typeface="Times New Roman" panose="02020603050405020304" pitchFamily="18" charset="0"/>
                <a:sym typeface="Arial" panose="020B0604020202020204"/>
              </a:rPr>
              <a:t>07</a:t>
            </a:r>
            <a:endParaRPr lang="zh-CN" altLang="en-US" sz="14600" b="1" dirty="0">
              <a:solidFill>
                <a:srgbClr val="314865"/>
              </a:solidFill>
              <a:latin typeface="Arial" panose="020B0604020202020204"/>
              <a:ea typeface="微软雅黑" panose="020B0503020204020204" charset="-122"/>
              <a:cs typeface="Times New Roman" panose="02020603050405020304" pitchFamily="18" charset="0"/>
              <a:sym typeface="Arial" panose="020B0604020202020204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2"/>
            </p:custDataLst>
          </p:nvPr>
        </p:nvCxnSpPr>
        <p:spPr>
          <a:xfrm>
            <a:off x="4269095" y="3974767"/>
            <a:ext cx="718659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068748" y="2643919"/>
            <a:ext cx="7587283" cy="1015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zh-CN" altLang="en-US" sz="66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功能模块设计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781759" y="937931"/>
            <a:ext cx="2758272" cy="837788"/>
            <a:chOff x="4602145" y="211015"/>
            <a:chExt cx="2758272" cy="837788"/>
          </a:xfrm>
        </p:grpSpPr>
        <p:sp>
          <p:nvSpPr>
            <p:cNvPr id="20" name="流程图: 终止 19"/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2" name="流程图: 终止 21"/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" name="流程图: 终止 22"/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1056625" y="-1"/>
            <a:ext cx="2247543" cy="1775719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56625" y="4913832"/>
            <a:ext cx="2247543" cy="1944168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5284080" y="4244899"/>
            <a:ext cx="541035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We have many PowerPoint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templates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 that has been specifically designed to help anyone that is stepping into the world of PowerPoint for the very first time.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charset="-122"/>
              <a:cs typeface="Arial" panose="020B0604020202020204" pitchFamily="34" charset="0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2" grpId="0"/>
      <p:bldP spid="24" grpId="0" animBg="1"/>
      <p:bldP spid="25" grpId="0" animBg="1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1184832" y="1785398"/>
            <a:ext cx="3055428" cy="167867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Rectangle 5"/>
          <p:cNvSpPr/>
          <p:nvPr/>
        </p:nvSpPr>
        <p:spPr>
          <a:xfrm>
            <a:off x="1717837" y="1080200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" name="TextBox 6"/>
          <p:cNvSpPr txBox="1"/>
          <p:nvPr/>
        </p:nvSpPr>
        <p:spPr>
          <a:xfrm>
            <a:off x="1982776" y="1817576"/>
            <a:ext cx="2313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7.1</a:t>
            </a:r>
          </a:p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程序描述</a:t>
            </a:r>
            <a:endParaRPr lang="en-US" altLang="zh-CN" sz="3600" b="1" dirty="0" smtClean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功能模块设计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6" name="Rectangle 5"/>
          <p:cNvSpPr/>
          <p:nvPr/>
        </p:nvSpPr>
        <p:spPr>
          <a:xfrm>
            <a:off x="1982205" y="859376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35869" y="2440069"/>
            <a:ext cx="395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小程序的各个功能介绍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98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ldLvl="0" animBg="1"/>
      <p:bldP spid="81" grpId="0" bldLvl="0" animBg="1"/>
      <p:bldP spid="82" grpId="0"/>
      <p:bldP spid="16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1184832" y="1785398"/>
            <a:ext cx="3055428" cy="167867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Rectangle 5"/>
          <p:cNvSpPr/>
          <p:nvPr/>
        </p:nvSpPr>
        <p:spPr>
          <a:xfrm>
            <a:off x="1717837" y="1080200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" name="TextBox 6"/>
          <p:cNvSpPr txBox="1"/>
          <p:nvPr/>
        </p:nvSpPr>
        <p:spPr>
          <a:xfrm>
            <a:off x="1982776" y="1817576"/>
            <a:ext cx="2313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7.2</a:t>
            </a:r>
          </a:p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功能</a:t>
            </a:r>
            <a:endParaRPr lang="en-US" altLang="zh-CN" sz="3600" b="1" dirty="0" smtClean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功能模块设计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6" name="Rectangle 5"/>
          <p:cNvSpPr/>
          <p:nvPr/>
        </p:nvSpPr>
        <p:spPr>
          <a:xfrm>
            <a:off x="1982205" y="859376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751516"/>
              </p:ext>
            </p:extLst>
          </p:nvPr>
        </p:nvGraphicFramePr>
        <p:xfrm>
          <a:off x="5574323" y="105114"/>
          <a:ext cx="5265738" cy="291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Visio" r:id="rId4" imgW="9035890" imgH="4997619" progId="Visio.Drawing.15">
                  <p:embed/>
                </p:oleObj>
              </mc:Choice>
              <mc:Fallback>
                <p:oleObj name="Visio" r:id="rId4" imgW="9035890" imgH="499761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4323" y="105114"/>
                        <a:ext cx="5265738" cy="291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图片 16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57983" y="3464073"/>
            <a:ext cx="5274310" cy="2920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6399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ldLvl="0" animBg="1"/>
      <p:bldP spid="81" grpId="0" bldLvl="0" animBg="1"/>
      <p:bldP spid="82" grpId="0"/>
      <p:bldP spid="16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1184832" y="1785398"/>
            <a:ext cx="3055428" cy="167867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Rectangle 5"/>
          <p:cNvSpPr/>
          <p:nvPr/>
        </p:nvSpPr>
        <p:spPr>
          <a:xfrm>
            <a:off x="1717837" y="1080200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" name="TextBox 6"/>
          <p:cNvSpPr txBox="1"/>
          <p:nvPr/>
        </p:nvSpPr>
        <p:spPr>
          <a:xfrm>
            <a:off x="1982776" y="1817576"/>
            <a:ext cx="2313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7.2</a:t>
            </a:r>
          </a:p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功能</a:t>
            </a:r>
            <a:endParaRPr lang="en-US" altLang="zh-CN" sz="3600" b="1" dirty="0" smtClean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功能模块设计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6" name="Rectangle 5"/>
          <p:cNvSpPr/>
          <p:nvPr/>
        </p:nvSpPr>
        <p:spPr>
          <a:xfrm>
            <a:off x="1982205" y="859376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8" name="图片 1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2134" y="462596"/>
            <a:ext cx="6520425" cy="4641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211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ldLvl="0" animBg="1"/>
      <p:bldP spid="81" grpId="0" bldLvl="0" animBg="1"/>
      <p:bldP spid="82" grpId="0"/>
      <p:bldP spid="16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1184832" y="1785398"/>
            <a:ext cx="3055428" cy="167867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Rectangle 5"/>
          <p:cNvSpPr/>
          <p:nvPr/>
        </p:nvSpPr>
        <p:spPr>
          <a:xfrm>
            <a:off x="1717837" y="1080200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" name="TextBox 6"/>
          <p:cNvSpPr txBox="1"/>
          <p:nvPr/>
        </p:nvSpPr>
        <p:spPr>
          <a:xfrm>
            <a:off x="1982776" y="1817576"/>
            <a:ext cx="2313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7.3</a:t>
            </a:r>
          </a:p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性能</a:t>
            </a:r>
            <a:endParaRPr lang="en-US" altLang="zh-CN" sz="3600" b="1" dirty="0" smtClean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功能模块设计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6" name="Rectangle 5"/>
          <p:cNvSpPr/>
          <p:nvPr/>
        </p:nvSpPr>
        <p:spPr>
          <a:xfrm>
            <a:off x="1982205" y="859376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76399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ldLvl="0" animBg="1"/>
      <p:bldP spid="81" grpId="0" bldLvl="0" animBg="1"/>
      <p:bldP spid="82" grpId="0"/>
      <p:bldP spid="16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1184832" y="1785398"/>
            <a:ext cx="3055428" cy="167867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Rectangle 5"/>
          <p:cNvSpPr/>
          <p:nvPr/>
        </p:nvSpPr>
        <p:spPr>
          <a:xfrm>
            <a:off x="1717837" y="1080200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" name="TextBox 6"/>
          <p:cNvSpPr txBox="1"/>
          <p:nvPr/>
        </p:nvSpPr>
        <p:spPr>
          <a:xfrm>
            <a:off x="1982776" y="1817576"/>
            <a:ext cx="23132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7.4</a:t>
            </a:r>
          </a:p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输入及输出项目</a:t>
            </a:r>
            <a:endParaRPr lang="en-US" altLang="zh-CN" sz="3600" b="1" dirty="0" smtClean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功能模块设计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6" name="Rectangle 5"/>
          <p:cNvSpPr/>
          <p:nvPr/>
        </p:nvSpPr>
        <p:spPr>
          <a:xfrm>
            <a:off x="1982205" y="859376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03072" y="468020"/>
            <a:ext cx="48445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314865"/>
                </a:solidFill>
              </a:rPr>
              <a:t>输入项</a:t>
            </a:r>
            <a:endParaRPr lang="en-US" altLang="zh-CN" sz="2800" dirty="0" smtClean="0">
              <a:solidFill>
                <a:srgbClr val="314865"/>
              </a:solidFill>
            </a:endParaRPr>
          </a:p>
          <a:p>
            <a:endParaRPr lang="en-US" altLang="zh-CN" sz="2800" dirty="0">
              <a:solidFill>
                <a:srgbClr val="314865"/>
              </a:solidFill>
            </a:endParaRPr>
          </a:p>
          <a:p>
            <a:r>
              <a:rPr lang="en-US" altLang="zh-CN" sz="2800" dirty="0"/>
              <a:t>1.</a:t>
            </a:r>
            <a:r>
              <a:rPr lang="zh-CN" altLang="zh-CN" sz="2800" dirty="0"/>
              <a:t>取消专注</a:t>
            </a:r>
          </a:p>
          <a:p>
            <a:r>
              <a:rPr lang="en-US" altLang="zh-CN" sz="2800" dirty="0"/>
              <a:t>2.</a:t>
            </a:r>
            <a:r>
              <a:rPr lang="zh-CN" altLang="zh-CN" sz="2800" dirty="0"/>
              <a:t>放弃专注</a:t>
            </a:r>
          </a:p>
          <a:p>
            <a:r>
              <a:rPr lang="en-US" altLang="zh-CN" sz="2800" dirty="0"/>
              <a:t>3.</a:t>
            </a:r>
            <a:r>
              <a:rPr lang="zh-CN" altLang="zh-CN" sz="2800" dirty="0"/>
              <a:t>询问取消、确认 放弃</a:t>
            </a:r>
          </a:p>
          <a:p>
            <a:endParaRPr lang="zh-CN" altLang="en-US" sz="2800" dirty="0">
              <a:solidFill>
                <a:srgbClr val="3148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99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ldLvl="0" animBg="1"/>
      <p:bldP spid="81" grpId="0" bldLvl="0" animBg="1"/>
      <p:bldP spid="82" grpId="0"/>
      <p:bldP spid="1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56625" y="2193837"/>
            <a:ext cx="2247543" cy="2246769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6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cs typeface="Times New Roman" panose="02020603050405020304" pitchFamily="18" charset="0"/>
                <a:sym typeface="Arial" panose="020B0604020202020204"/>
              </a:rPr>
              <a:t>01</a:t>
            </a:r>
            <a:endParaRPr lang="zh-CN" altLang="en-US" sz="14600" b="1" dirty="0">
              <a:solidFill>
                <a:srgbClr val="314865"/>
              </a:solidFill>
              <a:latin typeface="Arial" panose="020B0604020202020204"/>
              <a:ea typeface="微软雅黑" panose="020B0503020204020204" charset="-122"/>
              <a:cs typeface="Times New Roman" panose="02020603050405020304" pitchFamily="18" charset="0"/>
              <a:sym typeface="Arial" panose="020B0604020202020204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2"/>
            </p:custDataLst>
          </p:nvPr>
        </p:nvCxnSpPr>
        <p:spPr>
          <a:xfrm>
            <a:off x="4269095" y="3974767"/>
            <a:ext cx="718659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269095" y="2643919"/>
            <a:ext cx="7186590" cy="1015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6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sym typeface="Arial" panose="020B0604020202020204"/>
              </a:rPr>
              <a:t>引言</a:t>
            </a:r>
            <a:endParaRPr lang="zh-CN" altLang="en-US" sz="6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sym typeface="Arial" panose="020B0604020202020204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781759" y="937931"/>
            <a:ext cx="2758272" cy="837788"/>
            <a:chOff x="4602145" y="211015"/>
            <a:chExt cx="2758272" cy="837788"/>
          </a:xfrm>
        </p:grpSpPr>
        <p:sp>
          <p:nvSpPr>
            <p:cNvPr id="20" name="流程图: 终止 19"/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2" name="流程图: 终止 21"/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" name="流程图: 终止 22"/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1056625" y="-1"/>
            <a:ext cx="2247543" cy="1775719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56625" y="4913832"/>
            <a:ext cx="2247543" cy="1944168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5284080" y="4244899"/>
            <a:ext cx="541035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We have many PowerPoint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templates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 that has been specifically designed to help anyone that is stepping into the world of PowerPoint for the very first time.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charset="-122"/>
              <a:cs typeface="Arial" panose="020B0604020202020204" pitchFamily="34" charset="0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2" grpId="0"/>
      <p:bldP spid="24" grpId="0" animBg="1"/>
      <p:bldP spid="25" grpId="0" animBg="1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1184832" y="1785398"/>
            <a:ext cx="3055428" cy="167867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Rectangle 5"/>
          <p:cNvSpPr/>
          <p:nvPr/>
        </p:nvSpPr>
        <p:spPr>
          <a:xfrm>
            <a:off x="1717837" y="1080200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" name="TextBox 6"/>
          <p:cNvSpPr txBox="1"/>
          <p:nvPr/>
        </p:nvSpPr>
        <p:spPr>
          <a:xfrm>
            <a:off x="1982776" y="1817576"/>
            <a:ext cx="2313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7.5</a:t>
            </a:r>
          </a:p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PDL</a:t>
            </a:r>
          </a:p>
        </p:txBody>
      </p:sp>
      <p:grpSp>
        <p:nvGrpSpPr>
          <p:cNvPr id="2" name="组合 9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功能模块设计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6" name="Rectangle 5"/>
          <p:cNvSpPr/>
          <p:nvPr/>
        </p:nvSpPr>
        <p:spPr>
          <a:xfrm>
            <a:off x="1982205" y="859376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09541" y="1277218"/>
            <a:ext cx="26025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Start</a:t>
            </a:r>
            <a:endParaRPr lang="zh-CN" altLang="zh-CN" dirty="0"/>
          </a:p>
          <a:p>
            <a:r>
              <a:rPr lang="zh-CN" altLang="zh-CN" dirty="0"/>
              <a:t>验证</a:t>
            </a:r>
          </a:p>
          <a:p>
            <a:r>
              <a:rPr lang="en-US" altLang="zh-CN" dirty="0"/>
              <a:t>End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Start</a:t>
            </a:r>
            <a:endParaRPr lang="zh-CN" altLang="zh-CN" dirty="0"/>
          </a:p>
          <a:p>
            <a:r>
              <a:rPr lang="en-US" altLang="zh-CN" dirty="0"/>
              <a:t>Switch</a:t>
            </a:r>
            <a:r>
              <a:rPr lang="zh-CN" altLang="zh-CN" dirty="0"/>
              <a:t>（功能）</a:t>
            </a:r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Case </a:t>
            </a:r>
            <a:r>
              <a:rPr lang="zh-CN" altLang="zh-CN" dirty="0"/>
              <a:t>备忘录 进入备忘录功能；</a:t>
            </a:r>
          </a:p>
          <a:p>
            <a:r>
              <a:rPr lang="en-US" altLang="zh-CN" dirty="0"/>
              <a:t>Case </a:t>
            </a:r>
            <a:r>
              <a:rPr lang="zh-CN" altLang="zh-CN" dirty="0"/>
              <a:t>专注森林 进入专注森林功能；</a:t>
            </a:r>
          </a:p>
          <a:p>
            <a:r>
              <a:rPr lang="en-US" altLang="zh-CN" dirty="0"/>
              <a:t>Case </a:t>
            </a:r>
            <a:r>
              <a:rPr lang="zh-CN" altLang="zh-CN" dirty="0"/>
              <a:t>排行榜 进入排行榜功能；</a:t>
            </a:r>
          </a:p>
          <a:p>
            <a:r>
              <a:rPr lang="en-US" altLang="zh-CN" dirty="0"/>
              <a:t>}</a:t>
            </a:r>
            <a:endParaRPr lang="zh-CN" altLang="zh-CN" dirty="0"/>
          </a:p>
          <a:p>
            <a:r>
              <a:rPr lang="en-US" altLang="zh-CN" dirty="0"/>
              <a:t>End</a:t>
            </a:r>
            <a:r>
              <a:rPr lang="zh-CN" altLang="zh-CN" dirty="0"/>
              <a:t>；</a:t>
            </a: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25254" y="135722"/>
            <a:ext cx="312126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</a:t>
            </a:r>
            <a:r>
              <a:rPr lang="zh-CN" altLang="zh-CN" dirty="0"/>
              <a:t>（时间结束）</a:t>
            </a:r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	If</a:t>
            </a:r>
            <a:r>
              <a:rPr lang="zh-CN" altLang="zh-CN" dirty="0"/>
              <a:t>（时间正常结束）</a:t>
            </a:r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zh-CN" altLang="zh-CN" dirty="0"/>
              <a:t>系统评测；</a:t>
            </a:r>
          </a:p>
          <a:p>
            <a:r>
              <a:rPr lang="en-US" altLang="zh-CN" dirty="0"/>
              <a:t>		</a:t>
            </a:r>
            <a:r>
              <a:rPr lang="zh-CN" altLang="zh-CN" dirty="0"/>
              <a:t>自我评测；</a:t>
            </a:r>
          </a:p>
          <a:p>
            <a:r>
              <a:rPr lang="en-US" altLang="zh-CN" dirty="0"/>
              <a:t>		</a:t>
            </a:r>
            <a:r>
              <a:rPr lang="zh-CN" altLang="zh-CN" dirty="0"/>
              <a:t>根据评测为树浇水；</a:t>
            </a:r>
          </a:p>
          <a:p>
            <a:r>
              <a:rPr lang="en-US" altLang="zh-CN" dirty="0"/>
              <a:t>		</a:t>
            </a:r>
            <a:r>
              <a:rPr lang="zh-CN" altLang="zh-CN" dirty="0"/>
              <a:t>成就系统加分；</a:t>
            </a:r>
          </a:p>
          <a:p>
            <a:r>
              <a:rPr lang="en-US" altLang="zh-CN" dirty="0"/>
              <a:t>}</a:t>
            </a:r>
            <a:endParaRPr lang="zh-CN" altLang="zh-CN" dirty="0"/>
          </a:p>
          <a:p>
            <a:r>
              <a:rPr lang="en-US" altLang="zh-CN" dirty="0"/>
              <a:t>Else if</a:t>
            </a:r>
            <a:r>
              <a:rPr lang="zh-CN" altLang="zh-CN" dirty="0"/>
              <a:t>（提前结束）</a:t>
            </a:r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zh-CN" altLang="zh-CN" dirty="0"/>
              <a:t>系统评测；</a:t>
            </a:r>
          </a:p>
          <a:p>
            <a:r>
              <a:rPr lang="en-US" altLang="zh-CN" dirty="0"/>
              <a:t>		</a:t>
            </a:r>
            <a:r>
              <a:rPr lang="zh-CN" altLang="zh-CN" dirty="0"/>
              <a:t>自我评测；</a:t>
            </a:r>
          </a:p>
          <a:p>
            <a:r>
              <a:rPr lang="en-US" altLang="zh-CN" dirty="0"/>
              <a:t>		</a:t>
            </a:r>
            <a:r>
              <a:rPr lang="zh-CN" altLang="zh-CN" dirty="0"/>
              <a:t>根据评测为树浇水；</a:t>
            </a:r>
          </a:p>
          <a:p>
            <a:r>
              <a:rPr lang="en-US" altLang="zh-CN" dirty="0"/>
              <a:t>		</a:t>
            </a:r>
            <a:r>
              <a:rPr lang="zh-CN" altLang="zh-CN" dirty="0"/>
              <a:t>成就系统加分</a:t>
            </a:r>
            <a:r>
              <a:rPr lang="en-US" altLang="zh-CN" dirty="0"/>
              <a:t>+=</a:t>
            </a:r>
            <a:r>
              <a:rPr lang="zh-CN" altLang="zh-CN" dirty="0"/>
              <a:t>系统加分</a:t>
            </a:r>
            <a:r>
              <a:rPr lang="en-US" altLang="zh-CN" dirty="0"/>
              <a:t>/2</a:t>
            </a:r>
            <a:r>
              <a:rPr lang="zh-CN" altLang="zh-CN" dirty="0"/>
              <a:t>；</a:t>
            </a:r>
          </a:p>
          <a:p>
            <a:r>
              <a:rPr lang="en-US" altLang="zh-CN" dirty="0"/>
              <a:t>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Else if</a:t>
            </a:r>
            <a:r>
              <a:rPr lang="zh-CN" altLang="zh-CN" dirty="0"/>
              <a:t>（点击退出） 返回主页；</a:t>
            </a:r>
          </a:p>
          <a:p>
            <a:r>
              <a:rPr lang="en-US" altLang="zh-CN" dirty="0"/>
              <a:t>End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2536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ldLvl="0" animBg="1"/>
      <p:bldP spid="81" grpId="0" bldLvl="0" animBg="1"/>
      <p:bldP spid="82" grpId="0"/>
      <p:bldP spid="16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1184832" y="1785398"/>
            <a:ext cx="3055428" cy="167867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Rectangle 5"/>
          <p:cNvSpPr/>
          <p:nvPr/>
        </p:nvSpPr>
        <p:spPr>
          <a:xfrm>
            <a:off x="1717837" y="1080200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" name="TextBox 6"/>
          <p:cNvSpPr txBox="1"/>
          <p:nvPr/>
        </p:nvSpPr>
        <p:spPr>
          <a:xfrm>
            <a:off x="1982776" y="1817576"/>
            <a:ext cx="2313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7.5</a:t>
            </a:r>
          </a:p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PDL</a:t>
            </a:r>
          </a:p>
        </p:txBody>
      </p:sp>
      <p:grpSp>
        <p:nvGrpSpPr>
          <p:cNvPr id="2" name="组合 9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功能模块设计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6" name="Rectangle 5"/>
          <p:cNvSpPr/>
          <p:nvPr/>
        </p:nvSpPr>
        <p:spPr>
          <a:xfrm>
            <a:off x="1982205" y="859376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78669" y="149234"/>
            <a:ext cx="2602522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Start</a:t>
            </a:r>
            <a:endParaRPr lang="zh-CN" altLang="zh-CN" dirty="0"/>
          </a:p>
          <a:p>
            <a:r>
              <a:rPr lang="zh-CN" altLang="zh-CN" dirty="0"/>
              <a:t>备忘录功能</a:t>
            </a:r>
          </a:p>
          <a:p>
            <a:r>
              <a:rPr lang="en-US" altLang="zh-CN" dirty="0"/>
              <a:t>Switch</a:t>
            </a:r>
            <a:r>
              <a:rPr lang="zh-CN" altLang="zh-CN" dirty="0"/>
              <a:t>（想要执行的动作）</a:t>
            </a:r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Case </a:t>
            </a:r>
            <a:r>
              <a:rPr lang="zh-CN" altLang="zh-CN" dirty="0"/>
              <a:t>新建；</a:t>
            </a:r>
          </a:p>
          <a:p>
            <a:r>
              <a:rPr lang="en-US" altLang="zh-CN" dirty="0"/>
              <a:t>Case </a:t>
            </a:r>
            <a:r>
              <a:rPr lang="zh-CN" altLang="zh-CN" dirty="0"/>
              <a:t>查询；</a:t>
            </a:r>
          </a:p>
          <a:p>
            <a:r>
              <a:rPr lang="en-US" altLang="zh-CN" dirty="0"/>
              <a:t>Case </a:t>
            </a:r>
            <a:r>
              <a:rPr lang="zh-CN" altLang="zh-CN" dirty="0"/>
              <a:t>；</a:t>
            </a:r>
          </a:p>
          <a:p>
            <a:r>
              <a:rPr lang="en-US" altLang="zh-CN" dirty="0"/>
              <a:t>}</a:t>
            </a:r>
            <a:endParaRPr lang="zh-CN" altLang="zh-CN" dirty="0"/>
          </a:p>
          <a:p>
            <a:r>
              <a:rPr lang="en-US" altLang="zh-CN" dirty="0"/>
              <a:t>If(</a:t>
            </a:r>
            <a:r>
              <a:rPr lang="zh-CN" altLang="zh-CN" dirty="0"/>
              <a:t>新建</a:t>
            </a:r>
            <a:r>
              <a:rPr lang="en-US" altLang="zh-CN" dirty="0"/>
              <a:t>){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输入备忘录名称；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输入备忘录内容；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记录时间；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设定提醒时间；</a:t>
            </a:r>
          </a:p>
          <a:p>
            <a:r>
              <a:rPr lang="en-US" altLang="zh-CN" dirty="0"/>
              <a:t>}</a:t>
            </a:r>
            <a:endParaRPr lang="zh-CN" altLang="zh-CN" dirty="0"/>
          </a:p>
          <a:p>
            <a:r>
              <a:rPr lang="en-US" altLang="zh-CN" dirty="0"/>
              <a:t>Else If</a:t>
            </a:r>
            <a:r>
              <a:rPr lang="zh-CN" altLang="zh-CN" dirty="0"/>
              <a:t>（查询）</a:t>
            </a:r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	If</a:t>
            </a:r>
            <a:r>
              <a:rPr lang="zh-CN" altLang="zh-CN" dirty="0"/>
              <a:t>（按时间查询）</a:t>
            </a:r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zh-CN" altLang="zh-CN" dirty="0"/>
              <a:t>输入时间；</a:t>
            </a:r>
          </a:p>
          <a:p>
            <a:r>
              <a:rPr lang="en-US" altLang="zh-CN" dirty="0"/>
              <a:t>		</a:t>
            </a:r>
            <a:r>
              <a:rPr lang="zh-CN" altLang="zh-CN" dirty="0"/>
              <a:t>获得所有这个时间的备忘录；</a:t>
            </a:r>
          </a:p>
          <a:p>
            <a:r>
              <a:rPr lang="en-US" altLang="zh-CN" dirty="0"/>
              <a:t>}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09892" y="1937982"/>
            <a:ext cx="27519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Else if</a:t>
            </a:r>
            <a:r>
              <a:rPr lang="zh-CN" altLang="zh-CN" dirty="0"/>
              <a:t>（按内容查询）</a:t>
            </a:r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输入查询内容；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获得所有关于这个内容的备忘录；</a:t>
            </a:r>
          </a:p>
          <a:p>
            <a:r>
              <a:rPr lang="en-US" altLang="zh-CN" dirty="0"/>
              <a:t>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r>
              <a:rPr lang="en-US" altLang="zh-CN" dirty="0"/>
              <a:t>Else if</a:t>
            </a:r>
            <a:r>
              <a:rPr lang="zh-CN" altLang="zh-CN" dirty="0"/>
              <a:t>（修改）</a:t>
            </a:r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选择要修改的备忘录；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修改；</a:t>
            </a:r>
          </a:p>
          <a:p>
            <a:r>
              <a:rPr lang="en-US" altLang="zh-CN" dirty="0"/>
              <a:t>}</a:t>
            </a:r>
            <a:endParaRPr lang="zh-CN" altLang="zh-CN" dirty="0"/>
          </a:p>
          <a:p>
            <a:r>
              <a:rPr lang="en-US" altLang="zh-CN" dirty="0"/>
              <a:t>If</a:t>
            </a:r>
            <a:r>
              <a:rPr lang="zh-CN" altLang="zh-CN" dirty="0"/>
              <a:t>（点击退出） 返回主页；</a:t>
            </a:r>
          </a:p>
          <a:p>
            <a:r>
              <a:rPr lang="en-US" altLang="zh-CN" dirty="0"/>
              <a:t>End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73326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ldLvl="0" animBg="1"/>
      <p:bldP spid="81" grpId="0" bldLvl="0" animBg="1"/>
      <p:bldP spid="82" grpId="0"/>
      <p:bldP spid="16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1184832" y="1785398"/>
            <a:ext cx="3055428" cy="167867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Rectangle 5"/>
          <p:cNvSpPr/>
          <p:nvPr/>
        </p:nvSpPr>
        <p:spPr>
          <a:xfrm>
            <a:off x="1717837" y="1080200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" name="TextBox 6"/>
          <p:cNvSpPr txBox="1"/>
          <p:nvPr/>
        </p:nvSpPr>
        <p:spPr>
          <a:xfrm>
            <a:off x="1982776" y="1817576"/>
            <a:ext cx="2313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7.6</a:t>
            </a:r>
          </a:p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流程逻辑</a:t>
            </a:r>
            <a:endParaRPr lang="en-US" altLang="zh-CN" sz="3600" b="1" dirty="0" smtClean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功能模块设计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6" name="Rectangle 5"/>
          <p:cNvSpPr/>
          <p:nvPr/>
        </p:nvSpPr>
        <p:spPr>
          <a:xfrm>
            <a:off x="1982205" y="859376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477" y="252586"/>
            <a:ext cx="3911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66592" y="320388"/>
            <a:ext cx="659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界面设计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399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ldLvl="0" animBg="1"/>
      <p:bldP spid="81" grpId="0" bldLvl="0" animBg="1"/>
      <p:bldP spid="82" grpId="0"/>
      <p:bldP spid="16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1184832" y="1785398"/>
            <a:ext cx="3055428" cy="167867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Rectangle 5"/>
          <p:cNvSpPr/>
          <p:nvPr/>
        </p:nvSpPr>
        <p:spPr>
          <a:xfrm>
            <a:off x="1717837" y="1080200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" name="TextBox 6"/>
          <p:cNvSpPr txBox="1"/>
          <p:nvPr/>
        </p:nvSpPr>
        <p:spPr>
          <a:xfrm>
            <a:off x="1982776" y="1817576"/>
            <a:ext cx="2313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7.7</a:t>
            </a:r>
          </a:p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注释设计</a:t>
            </a:r>
            <a:endParaRPr lang="en-US" altLang="zh-CN" sz="3600" b="1" dirty="0" smtClean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功能模块设计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6" name="Rectangle 5"/>
          <p:cNvSpPr/>
          <p:nvPr/>
        </p:nvSpPr>
        <p:spPr>
          <a:xfrm>
            <a:off x="1982205" y="859376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76399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ldLvl="0" animBg="1"/>
      <p:bldP spid="81" grpId="0" bldLvl="0" animBg="1"/>
      <p:bldP spid="82" grpId="0"/>
      <p:bldP spid="16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1184832" y="1785398"/>
            <a:ext cx="3055428" cy="167867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Rectangle 5"/>
          <p:cNvSpPr/>
          <p:nvPr/>
        </p:nvSpPr>
        <p:spPr>
          <a:xfrm>
            <a:off x="1717837" y="1080200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" name="TextBox 6"/>
          <p:cNvSpPr txBox="1"/>
          <p:nvPr/>
        </p:nvSpPr>
        <p:spPr>
          <a:xfrm>
            <a:off x="1982776" y="1817576"/>
            <a:ext cx="2313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7.8</a:t>
            </a:r>
          </a:p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PAD</a:t>
            </a:r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图</a:t>
            </a:r>
            <a:endParaRPr lang="en-US" altLang="zh-CN" sz="3600" b="1" dirty="0" smtClean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功能模块设计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6" name="Rectangle 5"/>
          <p:cNvSpPr/>
          <p:nvPr/>
        </p:nvSpPr>
        <p:spPr>
          <a:xfrm>
            <a:off x="1982205" y="859376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pic>
        <p:nvPicPr>
          <p:cNvPr id="17" name="图片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76292" y="391492"/>
            <a:ext cx="3429000" cy="610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1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ldLvl="0" animBg="1"/>
      <p:bldP spid="81" grpId="0" bldLvl="0" animBg="1"/>
      <p:bldP spid="82" grpId="0"/>
      <p:bldP spid="16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1184832" y="1785398"/>
            <a:ext cx="3055428" cy="167867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Rectangle 5"/>
          <p:cNvSpPr/>
          <p:nvPr/>
        </p:nvSpPr>
        <p:spPr>
          <a:xfrm>
            <a:off x="1717837" y="1080200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" name="TextBox 6"/>
          <p:cNvSpPr txBox="1"/>
          <p:nvPr/>
        </p:nvSpPr>
        <p:spPr>
          <a:xfrm>
            <a:off x="1982776" y="1817576"/>
            <a:ext cx="23132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7.9</a:t>
            </a:r>
          </a:p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Jackson</a:t>
            </a:r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及方法</a:t>
            </a:r>
            <a:endParaRPr lang="en-US" altLang="zh-CN" sz="3600" b="1" dirty="0" smtClean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功能模块设计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6" name="Rectangle 5"/>
          <p:cNvSpPr/>
          <p:nvPr/>
        </p:nvSpPr>
        <p:spPr>
          <a:xfrm>
            <a:off x="1982205" y="859376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pic>
        <p:nvPicPr>
          <p:cNvPr id="17" name="图片 1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0884" y="500691"/>
            <a:ext cx="5274310" cy="5942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01721" y="3719146"/>
            <a:ext cx="375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621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ldLvl="0" animBg="1"/>
      <p:bldP spid="81" grpId="0" bldLvl="0" animBg="1"/>
      <p:bldP spid="82" grpId="0"/>
      <p:bldP spid="16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1184832" y="1785398"/>
            <a:ext cx="3055428" cy="167867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Rectangle 5"/>
          <p:cNvSpPr/>
          <p:nvPr/>
        </p:nvSpPr>
        <p:spPr>
          <a:xfrm>
            <a:off x="1717837" y="1080200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" name="TextBox 6"/>
          <p:cNvSpPr txBox="1"/>
          <p:nvPr/>
        </p:nvSpPr>
        <p:spPr>
          <a:xfrm>
            <a:off x="1982776" y="1817576"/>
            <a:ext cx="23132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7.9</a:t>
            </a:r>
          </a:p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Jackson</a:t>
            </a:r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及方法</a:t>
            </a:r>
            <a:endParaRPr lang="en-US" altLang="zh-CN" sz="3600" b="1" dirty="0" smtClean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功能模块设计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6" name="Rectangle 5"/>
          <p:cNvSpPr/>
          <p:nvPr/>
        </p:nvSpPr>
        <p:spPr>
          <a:xfrm>
            <a:off x="1982205" y="859376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1721" y="3719146"/>
            <a:ext cx="375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52292" y="146033"/>
            <a:ext cx="7039708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主界面</a:t>
            </a:r>
            <a:r>
              <a:rPr lang="en-US" altLang="zh-CN" dirty="0" err="1"/>
              <a:t>seq</a:t>
            </a:r>
            <a:endParaRPr lang="zh-CN" altLang="zh-CN" dirty="0"/>
          </a:p>
          <a:p>
            <a:r>
              <a:rPr lang="en-US" altLang="zh-CN" dirty="0"/>
              <a:t>      </a:t>
            </a:r>
            <a:r>
              <a:rPr lang="zh-CN" altLang="zh-CN" dirty="0"/>
              <a:t>选择时间</a:t>
            </a:r>
          </a:p>
          <a:p>
            <a:r>
              <a:rPr lang="en-US" altLang="zh-CN" dirty="0"/>
              <a:t>      </a:t>
            </a:r>
            <a:r>
              <a:rPr lang="zh-CN" altLang="zh-CN" dirty="0"/>
              <a:t>更改专注时间</a:t>
            </a:r>
          </a:p>
          <a:p>
            <a:r>
              <a:rPr lang="en-US" altLang="zh-CN" dirty="0"/>
              <a:t>      </a:t>
            </a:r>
            <a:r>
              <a:rPr lang="zh-CN" altLang="zh-CN" dirty="0"/>
              <a:t>点击开始按钮</a:t>
            </a:r>
          </a:p>
          <a:p>
            <a:r>
              <a:rPr lang="en-US" altLang="zh-CN" dirty="0"/>
              <a:t>             </a:t>
            </a:r>
            <a:r>
              <a:rPr lang="zh-CN" altLang="zh-CN" dirty="0"/>
              <a:t>分析时间内容</a:t>
            </a:r>
          </a:p>
          <a:p>
            <a:r>
              <a:rPr lang="zh-CN" altLang="zh-CN" dirty="0"/>
              <a:t>开始专注</a:t>
            </a:r>
            <a:r>
              <a:rPr lang="en-US" altLang="zh-CN" dirty="0" err="1"/>
              <a:t>seq</a:t>
            </a:r>
            <a:endParaRPr lang="zh-CN" altLang="zh-CN" dirty="0"/>
          </a:p>
          <a:p>
            <a:r>
              <a:rPr lang="zh-CN" altLang="zh-CN" dirty="0"/>
              <a:t>退出程序</a:t>
            </a:r>
            <a:r>
              <a:rPr lang="en-US" altLang="zh-CN" dirty="0" err="1"/>
              <a:t>seq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zh-CN" altLang="zh-CN" dirty="0"/>
              <a:t>进行中</a:t>
            </a:r>
            <a:r>
              <a:rPr lang="en-US" altLang="zh-CN" dirty="0"/>
              <a:t>Select </a:t>
            </a:r>
            <a:r>
              <a:rPr lang="zh-CN" altLang="zh-CN" dirty="0"/>
              <a:t>退出小程序</a:t>
            </a:r>
          </a:p>
          <a:p>
            <a:r>
              <a:rPr lang="zh-CN" altLang="zh-CN" dirty="0"/>
              <a:t>退出程序</a:t>
            </a:r>
            <a:r>
              <a:rPr lang="en-US" altLang="zh-CN" dirty="0"/>
              <a:t>end</a:t>
            </a:r>
            <a:endParaRPr lang="zh-CN" altLang="zh-CN" dirty="0"/>
          </a:p>
          <a:p>
            <a:r>
              <a:rPr lang="zh-CN" altLang="zh-CN" dirty="0"/>
              <a:t>主界面</a:t>
            </a:r>
            <a:r>
              <a:rPr lang="en-US" altLang="zh-CN" dirty="0"/>
              <a:t>end</a:t>
            </a:r>
            <a:endParaRPr lang="zh-CN" altLang="zh-CN" dirty="0"/>
          </a:p>
          <a:p>
            <a:r>
              <a:rPr lang="zh-CN" altLang="zh-CN" dirty="0"/>
              <a:t>取消专注</a:t>
            </a:r>
            <a:r>
              <a:rPr lang="en-US" altLang="zh-CN" dirty="0" err="1"/>
              <a:t>seq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zh-CN" altLang="zh-CN" dirty="0"/>
              <a:t>更新时间</a:t>
            </a:r>
            <a:r>
              <a:rPr lang="en-US" altLang="zh-CN" dirty="0"/>
              <a:t>select </a:t>
            </a:r>
            <a:r>
              <a:rPr lang="zh-CN" altLang="zh-CN" dirty="0"/>
              <a:t>取消</a:t>
            </a:r>
          </a:p>
          <a:p>
            <a:r>
              <a:rPr lang="en-US" altLang="zh-CN" dirty="0"/>
              <a:t>			</a:t>
            </a:r>
            <a:r>
              <a:rPr lang="zh-CN" altLang="zh-CN" dirty="0"/>
              <a:t>退出此界面，返回主界面</a:t>
            </a:r>
          </a:p>
          <a:p>
            <a:r>
              <a:rPr lang="en-US" altLang="zh-CN" dirty="0"/>
              <a:t>		10s</a:t>
            </a:r>
            <a:r>
              <a:rPr lang="zh-CN" altLang="zh-CN" dirty="0"/>
              <a:t>达到 </a:t>
            </a:r>
          </a:p>
          <a:p>
            <a:r>
              <a:rPr lang="en-US" altLang="zh-CN" dirty="0"/>
              <a:t>			</a:t>
            </a:r>
            <a:r>
              <a:rPr lang="zh-CN" altLang="zh-CN" dirty="0"/>
              <a:t>取消按钮消失</a:t>
            </a:r>
            <a:r>
              <a:rPr lang="en-US" altLang="zh-CN" dirty="0"/>
              <a:t> select </a:t>
            </a:r>
            <a:r>
              <a:rPr lang="zh-CN" altLang="zh-CN" dirty="0"/>
              <a:t>放弃</a:t>
            </a:r>
          </a:p>
          <a:p>
            <a:r>
              <a:rPr lang="en-US" altLang="zh-CN" dirty="0"/>
              <a:t>				 </a:t>
            </a:r>
            <a:endParaRPr lang="zh-CN" altLang="zh-CN" dirty="0"/>
          </a:p>
          <a:p>
            <a:r>
              <a:rPr lang="zh-CN" altLang="zh-CN" dirty="0"/>
              <a:t>放弃专注</a:t>
            </a:r>
            <a:r>
              <a:rPr lang="en-US" altLang="zh-CN" dirty="0"/>
              <a:t> </a:t>
            </a:r>
            <a:r>
              <a:rPr lang="en-US" altLang="zh-CN" dirty="0" err="1"/>
              <a:t>seq</a:t>
            </a:r>
            <a:endParaRPr lang="zh-CN" altLang="zh-CN" dirty="0"/>
          </a:p>
          <a:p>
            <a:r>
              <a:rPr lang="en-US" altLang="zh-CN" dirty="0"/>
              <a:t>                     </a:t>
            </a:r>
            <a:r>
              <a:rPr lang="zh-CN" altLang="zh-CN" dirty="0"/>
              <a:t>询问分析</a:t>
            </a:r>
            <a:r>
              <a:rPr lang="en-US" altLang="zh-CN" dirty="0"/>
              <a:t> select </a:t>
            </a:r>
            <a:r>
              <a:rPr lang="zh-CN" altLang="zh-CN" dirty="0"/>
              <a:t>取消放弃</a:t>
            </a:r>
          </a:p>
          <a:p>
            <a:r>
              <a:rPr lang="en-US" altLang="zh-CN" dirty="0"/>
              <a:t>                            </a:t>
            </a:r>
            <a:r>
              <a:rPr lang="zh-CN" altLang="zh-CN" dirty="0"/>
              <a:t>回到该界面，继续专注，或重复放弃操作</a:t>
            </a:r>
          </a:p>
          <a:p>
            <a:r>
              <a:rPr lang="en-US" altLang="zh-CN" dirty="0"/>
              <a:t>                     		Select </a:t>
            </a:r>
            <a:r>
              <a:rPr lang="zh-CN" altLang="zh-CN" dirty="0"/>
              <a:t>确认放弃</a:t>
            </a:r>
          </a:p>
          <a:p>
            <a:r>
              <a:rPr lang="en-US" altLang="zh-CN" dirty="0"/>
              <a:t>                     			</a:t>
            </a:r>
            <a:r>
              <a:rPr lang="zh-CN" altLang="zh-CN" dirty="0"/>
              <a:t>跳出界面，专注失败界面 系统打分</a:t>
            </a:r>
            <a:r>
              <a:rPr lang="en-US" altLang="zh-CN" dirty="0"/>
              <a:t> select </a:t>
            </a:r>
            <a:r>
              <a:rPr lang="zh-CN" altLang="zh-CN" dirty="0"/>
              <a:t>分享</a:t>
            </a:r>
          </a:p>
          <a:p>
            <a:r>
              <a:rPr lang="en-US" altLang="zh-CN" dirty="0"/>
              <a:t>															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41883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ldLvl="0" animBg="1"/>
      <p:bldP spid="81" grpId="0" bldLvl="0" animBg="1"/>
      <p:bldP spid="82" grpId="0"/>
      <p:bldP spid="16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1184832" y="1785398"/>
            <a:ext cx="3055428" cy="167867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Rectangle 5"/>
          <p:cNvSpPr/>
          <p:nvPr/>
        </p:nvSpPr>
        <p:spPr>
          <a:xfrm>
            <a:off x="1717837" y="1080200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" name="TextBox 6"/>
          <p:cNvSpPr txBox="1"/>
          <p:nvPr/>
        </p:nvSpPr>
        <p:spPr>
          <a:xfrm>
            <a:off x="1982776" y="1817576"/>
            <a:ext cx="23132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7.9</a:t>
            </a:r>
          </a:p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Jackson</a:t>
            </a:r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及方法</a:t>
            </a:r>
            <a:endParaRPr lang="en-US" altLang="zh-CN" sz="3600" b="1" dirty="0" smtClean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功能模块设计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6" name="Rectangle 5"/>
          <p:cNvSpPr/>
          <p:nvPr/>
        </p:nvSpPr>
        <p:spPr>
          <a:xfrm>
            <a:off x="1982205" y="859376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1721" y="3719146"/>
            <a:ext cx="375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5000" y="252586"/>
            <a:ext cx="572379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分享至朋友圈或群或者好友</a:t>
            </a:r>
          </a:p>
          <a:p>
            <a:r>
              <a:rPr lang="en-US" altLang="zh-CN" dirty="0"/>
              <a:t>														Select </a:t>
            </a:r>
            <a:r>
              <a:rPr lang="zh-CN" altLang="zh-CN" dirty="0"/>
              <a:t>自评</a:t>
            </a:r>
          </a:p>
          <a:p>
            <a:r>
              <a:rPr lang="en-US" altLang="zh-CN" dirty="0"/>
              <a:t>															</a:t>
            </a:r>
            <a:r>
              <a:rPr lang="zh-CN" altLang="zh-CN" dirty="0"/>
              <a:t>文字表情自评</a:t>
            </a:r>
          </a:p>
          <a:p>
            <a:r>
              <a:rPr lang="en-US" altLang="zh-CN" dirty="0"/>
              <a:t>														</a:t>
            </a:r>
            <a:r>
              <a:rPr lang="zh-CN" altLang="zh-CN" dirty="0"/>
              <a:t>完成，返回主界面</a:t>
            </a:r>
          </a:p>
          <a:p>
            <a:r>
              <a:rPr lang="zh-CN" altLang="zh-CN" dirty="0"/>
              <a:t>放弃专注</a:t>
            </a:r>
            <a:r>
              <a:rPr lang="en-US" altLang="zh-CN" dirty="0"/>
              <a:t>end</a:t>
            </a:r>
            <a:endParaRPr lang="zh-CN" altLang="zh-CN" dirty="0"/>
          </a:p>
          <a:p>
            <a:r>
              <a:rPr lang="zh-CN" altLang="zh-CN" dirty="0"/>
              <a:t>取消专注</a:t>
            </a:r>
            <a:r>
              <a:rPr lang="en-US" altLang="zh-CN" dirty="0"/>
              <a:t>end</a:t>
            </a:r>
            <a:endParaRPr lang="zh-CN" altLang="zh-CN" dirty="0"/>
          </a:p>
          <a:p>
            <a:r>
              <a:rPr lang="zh-CN" altLang="zh-CN" dirty="0"/>
              <a:t>专注</a:t>
            </a:r>
            <a:r>
              <a:rPr lang="en-US" altLang="zh-CN" dirty="0" err="1"/>
              <a:t>seq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zh-CN" altLang="zh-CN" dirty="0"/>
              <a:t>更新时间，到达指定时间</a:t>
            </a:r>
          </a:p>
          <a:p>
            <a:r>
              <a:rPr lang="en-US" altLang="zh-CN" dirty="0"/>
              <a:t>		</a:t>
            </a:r>
            <a:r>
              <a:rPr lang="zh-CN" altLang="zh-CN" dirty="0"/>
              <a:t>专注成功</a:t>
            </a:r>
            <a:r>
              <a:rPr lang="en-US" altLang="zh-CN" dirty="0"/>
              <a:t>select </a:t>
            </a:r>
            <a:r>
              <a:rPr lang="zh-CN" altLang="zh-CN" dirty="0"/>
              <a:t>分享</a:t>
            </a:r>
          </a:p>
          <a:p>
            <a:r>
              <a:rPr lang="en-US" altLang="zh-CN" dirty="0"/>
              <a:t>					</a:t>
            </a:r>
            <a:r>
              <a:rPr lang="zh-CN" altLang="zh-CN" dirty="0"/>
              <a:t>分享至朋友圈或群或者好友</a:t>
            </a:r>
          </a:p>
          <a:p>
            <a:r>
              <a:rPr lang="en-US" altLang="zh-CN" dirty="0"/>
              <a:t>				Select </a:t>
            </a:r>
            <a:r>
              <a:rPr lang="zh-CN" altLang="zh-CN" dirty="0"/>
              <a:t>自评</a:t>
            </a:r>
          </a:p>
          <a:p>
            <a:r>
              <a:rPr lang="en-US" altLang="zh-CN" dirty="0"/>
              <a:t>					</a:t>
            </a:r>
            <a:r>
              <a:rPr lang="zh-CN" altLang="zh-CN" dirty="0"/>
              <a:t>文字表情自评</a:t>
            </a:r>
          </a:p>
          <a:p>
            <a:r>
              <a:rPr lang="en-US" altLang="zh-CN" dirty="0"/>
              <a:t>					</a:t>
            </a:r>
            <a:r>
              <a:rPr lang="zh-CN" altLang="zh-CN" dirty="0"/>
              <a:t>完成，返回主界面</a:t>
            </a:r>
          </a:p>
          <a:p>
            <a:r>
              <a:rPr lang="zh-CN" altLang="zh-CN" dirty="0"/>
              <a:t>专注</a:t>
            </a:r>
            <a:r>
              <a:rPr lang="en-US" altLang="zh-CN" dirty="0"/>
              <a:t>end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883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ldLvl="0" animBg="1"/>
      <p:bldP spid="81" grpId="0" bldLvl="0" animBg="1"/>
      <p:bldP spid="82" grpId="0"/>
      <p:bldP spid="16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56625" y="2193837"/>
            <a:ext cx="2247543" cy="224663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600" b="1" dirty="0" smtClean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cs typeface="Times New Roman" panose="02020603050405020304" pitchFamily="18" charset="0"/>
                <a:sym typeface="Arial" panose="020B0604020202020204"/>
              </a:rPr>
              <a:t>08</a:t>
            </a:r>
            <a:endParaRPr lang="zh-CN" altLang="en-US" sz="14600" b="1" dirty="0">
              <a:solidFill>
                <a:srgbClr val="314865"/>
              </a:solidFill>
              <a:latin typeface="Arial" panose="020B0604020202020204"/>
              <a:ea typeface="微软雅黑" panose="020B0503020204020204" charset="-122"/>
              <a:cs typeface="Times New Roman" panose="02020603050405020304" pitchFamily="18" charset="0"/>
              <a:sym typeface="Arial" panose="020B0604020202020204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2"/>
            </p:custDataLst>
          </p:nvPr>
        </p:nvCxnSpPr>
        <p:spPr>
          <a:xfrm>
            <a:off x="4269095" y="3974767"/>
            <a:ext cx="718659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068748" y="2643919"/>
            <a:ext cx="7587283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zh-CN" altLang="en-US" sz="66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个人中心模块设计</a:t>
            </a:r>
          </a:p>
        </p:txBody>
      </p:sp>
      <p:grpSp>
        <p:nvGrpSpPr>
          <p:cNvPr id="2" name="组合 17"/>
          <p:cNvGrpSpPr/>
          <p:nvPr/>
        </p:nvGrpSpPr>
        <p:grpSpPr>
          <a:xfrm>
            <a:off x="7781759" y="937931"/>
            <a:ext cx="2758272" cy="837788"/>
            <a:chOff x="4602145" y="211015"/>
            <a:chExt cx="2758272" cy="837788"/>
          </a:xfrm>
        </p:grpSpPr>
        <p:sp>
          <p:nvSpPr>
            <p:cNvPr id="20" name="流程图: 终止 19"/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2" name="流程图: 终止 21"/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" name="流程图: 终止 22"/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1056625" y="-1"/>
            <a:ext cx="2247543" cy="1775719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56625" y="4913832"/>
            <a:ext cx="2247543" cy="1944168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5284080" y="4244899"/>
            <a:ext cx="541035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We have many PowerPoint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templates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 that has been specifically designed to help anyone that is stepping into the world of PowerPoint for the very first time.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charset="-122"/>
              <a:cs typeface="Arial" panose="020B0604020202020204" pitchFamily="34" charset="0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2" grpId="0"/>
      <p:bldP spid="24" grpId="0" animBg="1"/>
      <p:bldP spid="25" grpId="0" animBg="1"/>
      <p:bldP spid="1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1184832" y="1785398"/>
            <a:ext cx="3055428" cy="167867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Rectangle 5"/>
          <p:cNvSpPr/>
          <p:nvPr/>
        </p:nvSpPr>
        <p:spPr>
          <a:xfrm>
            <a:off x="1717837" y="1080200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" name="TextBox 6"/>
          <p:cNvSpPr txBox="1"/>
          <p:nvPr/>
        </p:nvSpPr>
        <p:spPr>
          <a:xfrm>
            <a:off x="1982776" y="1817576"/>
            <a:ext cx="2313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8.1</a:t>
            </a:r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功能</a:t>
            </a:r>
            <a:endParaRPr lang="en-US" altLang="zh-CN" sz="3600" b="1" dirty="0" smtClean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个人中心模块设计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6" name="Rectangle 5"/>
          <p:cNvSpPr/>
          <p:nvPr/>
        </p:nvSpPr>
        <p:spPr>
          <a:xfrm>
            <a:off x="1982205" y="859376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pic>
        <p:nvPicPr>
          <p:cNvPr id="17" name="图片 1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9529" y="4866"/>
            <a:ext cx="5274310" cy="2973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图片 1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9529" y="3237413"/>
            <a:ext cx="5274310" cy="3053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5357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ldLvl="0" animBg="1"/>
      <p:bldP spid="81" grpId="0" bldLvl="0" animBg="1"/>
      <p:bldP spid="82" grpId="0"/>
      <p:bldP spid="16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>
            <a:off x="275498" y="6348336"/>
            <a:ext cx="11741229" cy="0"/>
          </a:xfrm>
          <a:prstGeom prst="line">
            <a:avLst/>
          </a:prstGeom>
          <a:noFill/>
          <a:ln w="9525" cap="flat" cmpd="sng" algn="ctr">
            <a:solidFill>
              <a:srgbClr val="46556A"/>
            </a:solidFill>
            <a:prstDash val="solid"/>
          </a:ln>
          <a:effectLst/>
        </p:spPr>
      </p:cxnSp>
      <p:sp>
        <p:nvSpPr>
          <p:cNvPr id="55" name="矩形 47"/>
          <p:cNvSpPr>
            <a:spLocks noChangeArrowheads="1"/>
          </p:cNvSpPr>
          <p:nvPr/>
        </p:nvSpPr>
        <p:spPr bwMode="auto">
          <a:xfrm>
            <a:off x="1507490" y="675640"/>
            <a:ext cx="9408160" cy="2135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200000"/>
              </a:lnSpc>
              <a:buNone/>
            </a:pPr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1.1编写目的</a:t>
            </a:r>
            <a:r>
              <a:rPr lang="en-US" altLang="zh-CN" sz="2800" b="1" dirty="0" smtClean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:</a:t>
            </a:r>
          </a:p>
          <a:p>
            <a:r>
              <a:rPr lang="zh-CN" altLang="zh-CN" sz="2400" b="1" dirty="0">
                <a:solidFill>
                  <a:srgbClr val="314865"/>
                </a:solidFill>
              </a:rPr>
              <a:t>本文档的编写是为了说明系统各个程序（每个模块或者子程序）的详细设计以及和总体设计不重复进行详细合并，确认“专注森林”实现所要求的系统，设计程序代码。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sym typeface="Arial" panose="020B0604020202020204"/>
                </a:rPr>
                <a:t>引言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566923" y="3331029"/>
            <a:ext cx="94581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314865"/>
                </a:solidFill>
                <a:latin typeface="+mj-ea"/>
                <a:sym typeface="Arial" panose="020B0604020202020204"/>
              </a:rPr>
              <a:t>1.2</a:t>
            </a:r>
            <a:r>
              <a:rPr lang="zh-CN" altLang="en-US" sz="2800" b="1" dirty="0">
                <a:solidFill>
                  <a:srgbClr val="314865"/>
                </a:solidFill>
                <a:latin typeface="+mj-ea"/>
                <a:sym typeface="Arial" panose="020B0604020202020204"/>
              </a:rPr>
              <a:t>项目背景</a:t>
            </a:r>
          </a:p>
          <a:p>
            <a:r>
              <a:rPr lang="zh-CN" altLang="en-US" sz="2800" b="1" dirty="0" smtClean="0">
                <a:solidFill>
                  <a:srgbClr val="314865"/>
                </a:solidFill>
                <a:latin typeface="+mj-ea"/>
                <a:sym typeface="Arial" panose="020B0604020202020204"/>
              </a:rPr>
              <a:t>项目名称：   专注森林</a:t>
            </a:r>
            <a:endParaRPr lang="en-US" altLang="zh-CN" sz="2800" b="1" dirty="0" smtClean="0">
              <a:solidFill>
                <a:srgbClr val="314865"/>
              </a:solidFill>
              <a:latin typeface="+mj-ea"/>
              <a:sym typeface="Arial" panose="020B0604020202020204"/>
            </a:endParaRPr>
          </a:p>
          <a:p>
            <a:r>
              <a:rPr lang="zh-CN" altLang="en-US" sz="2800" b="1" dirty="0" smtClean="0">
                <a:solidFill>
                  <a:srgbClr val="314865"/>
                </a:solidFill>
                <a:latin typeface="+mj-ea"/>
                <a:sym typeface="Arial" panose="020B0604020202020204"/>
              </a:rPr>
              <a:t>任务提出者：杨枨</a:t>
            </a:r>
            <a:endParaRPr lang="en-US" altLang="zh-CN" sz="2800" b="1" dirty="0" smtClean="0">
              <a:solidFill>
                <a:srgbClr val="314865"/>
              </a:solidFill>
              <a:latin typeface="+mj-ea"/>
              <a:sym typeface="Arial" panose="020B0604020202020204"/>
            </a:endParaRPr>
          </a:p>
          <a:p>
            <a:r>
              <a:rPr lang="zh-CN" altLang="en-US" sz="2800" b="1" dirty="0">
                <a:solidFill>
                  <a:srgbClr val="314865"/>
                </a:solidFill>
                <a:latin typeface="+mj-ea"/>
                <a:sym typeface="Arial" panose="020B0604020202020204"/>
              </a:rPr>
              <a:t>开发</a:t>
            </a:r>
            <a:r>
              <a:rPr lang="zh-CN" altLang="en-US" sz="2800" b="1" dirty="0" smtClean="0">
                <a:solidFill>
                  <a:srgbClr val="314865"/>
                </a:solidFill>
                <a:latin typeface="+mj-ea"/>
                <a:sym typeface="Arial" panose="020B0604020202020204"/>
              </a:rPr>
              <a:t>者：      李梦雷 黄依伦 李逸欢</a:t>
            </a:r>
            <a:endParaRPr lang="en-US" altLang="zh-CN" sz="2800" b="1" dirty="0" smtClean="0">
              <a:solidFill>
                <a:srgbClr val="314865"/>
              </a:solidFill>
              <a:latin typeface="+mj-ea"/>
              <a:sym typeface="Arial" panose="020B0604020202020204"/>
            </a:endParaRPr>
          </a:p>
          <a:p>
            <a:r>
              <a:rPr lang="zh-CN" altLang="en-US" sz="2800" b="1" dirty="0" smtClean="0">
                <a:solidFill>
                  <a:srgbClr val="314865"/>
                </a:solidFill>
                <a:latin typeface="+mj-ea"/>
                <a:sym typeface="Arial" panose="020B0604020202020204"/>
              </a:rPr>
              <a:t>用户：          全体在校学生及杨枨老师</a:t>
            </a:r>
            <a:endParaRPr lang="en-US" altLang="zh-CN" sz="2800" b="1" dirty="0" smtClean="0">
              <a:solidFill>
                <a:srgbClr val="314865"/>
              </a:solidFill>
              <a:latin typeface="+mj-ea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1184832" y="1785398"/>
            <a:ext cx="3055428" cy="167867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Rectangle 5"/>
          <p:cNvSpPr/>
          <p:nvPr/>
        </p:nvSpPr>
        <p:spPr>
          <a:xfrm>
            <a:off x="1717837" y="1080200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" name="TextBox 6"/>
          <p:cNvSpPr txBox="1"/>
          <p:nvPr/>
        </p:nvSpPr>
        <p:spPr>
          <a:xfrm>
            <a:off x="1982776" y="1817576"/>
            <a:ext cx="2313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8.2</a:t>
            </a:r>
            <a:endParaRPr lang="en-US" altLang="zh-CN" sz="3600" b="1" dirty="0" smtClean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流程逻辑</a:t>
            </a:r>
            <a:endParaRPr lang="en-US" altLang="zh-CN" sz="3600" b="1" dirty="0" smtClean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个人中心模块设计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6" name="Rectangle 5"/>
          <p:cNvSpPr/>
          <p:nvPr/>
        </p:nvSpPr>
        <p:spPr>
          <a:xfrm>
            <a:off x="1982205" y="859376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24120" y="1448244"/>
            <a:ext cx="334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界面设计</a:t>
            </a:r>
            <a:endParaRPr lang="zh-CN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309" y="2112413"/>
            <a:ext cx="203835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413" y="2145912"/>
            <a:ext cx="21526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0728" y="2112413"/>
            <a:ext cx="2390775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357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ldLvl="0" animBg="1"/>
      <p:bldP spid="81" grpId="0" bldLvl="0" animBg="1"/>
      <p:bldP spid="82" grpId="0"/>
      <p:bldP spid="16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1184832" y="1785398"/>
            <a:ext cx="3055428" cy="167867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Rectangle 5"/>
          <p:cNvSpPr/>
          <p:nvPr/>
        </p:nvSpPr>
        <p:spPr>
          <a:xfrm>
            <a:off x="1717837" y="1080200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" name="TextBox 6"/>
          <p:cNvSpPr txBox="1"/>
          <p:nvPr/>
        </p:nvSpPr>
        <p:spPr>
          <a:xfrm>
            <a:off x="1982776" y="1817576"/>
            <a:ext cx="2313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8.3</a:t>
            </a:r>
            <a:endParaRPr lang="en-US" altLang="zh-CN" sz="3600" b="1" dirty="0" smtClean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流程逻辑</a:t>
            </a:r>
            <a:endParaRPr lang="en-US" altLang="zh-CN" sz="3600" b="1" dirty="0" smtClean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个人中心模块设计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6" name="Rectangle 5"/>
          <p:cNvSpPr/>
          <p:nvPr/>
        </p:nvSpPr>
        <p:spPr>
          <a:xfrm>
            <a:off x="1982205" y="859376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84604" y="895534"/>
            <a:ext cx="33410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314865"/>
                </a:solidFill>
              </a:rPr>
              <a:t>系统</a:t>
            </a:r>
            <a:r>
              <a:rPr lang="zh-CN" altLang="en-US" sz="2800" dirty="0">
                <a:solidFill>
                  <a:srgbClr val="314865"/>
                </a:solidFill>
              </a:rPr>
              <a:t>响应</a:t>
            </a:r>
            <a:r>
              <a:rPr lang="zh-CN" altLang="en-US" sz="2800" dirty="0" smtClean="0">
                <a:solidFill>
                  <a:srgbClr val="314865"/>
                </a:solidFill>
              </a:rPr>
              <a:t>时间</a:t>
            </a:r>
            <a:endParaRPr lang="en-US" altLang="zh-CN" sz="2800" dirty="0" smtClean="0">
              <a:solidFill>
                <a:srgbClr val="314865"/>
              </a:solidFill>
            </a:endParaRPr>
          </a:p>
          <a:p>
            <a:endParaRPr lang="en-US" altLang="zh-CN" sz="2800" dirty="0">
              <a:solidFill>
                <a:srgbClr val="314865"/>
              </a:solidFill>
            </a:endParaRPr>
          </a:p>
          <a:p>
            <a:r>
              <a:rPr lang="zh-CN" altLang="en-US" sz="2800" dirty="0" smtClean="0">
                <a:solidFill>
                  <a:srgbClr val="314865"/>
                </a:solidFill>
              </a:rPr>
              <a:t>用户帮助设施</a:t>
            </a:r>
            <a:endParaRPr lang="en-US" altLang="zh-CN" sz="2800" dirty="0" smtClean="0">
              <a:solidFill>
                <a:srgbClr val="314865"/>
              </a:solidFill>
            </a:endParaRPr>
          </a:p>
          <a:p>
            <a:endParaRPr lang="en-US" altLang="zh-CN" sz="2800" dirty="0" smtClean="0">
              <a:solidFill>
                <a:srgbClr val="314865"/>
              </a:solidFill>
            </a:endParaRPr>
          </a:p>
          <a:p>
            <a:r>
              <a:rPr lang="zh-CN" altLang="en-US" sz="2800" dirty="0" smtClean="0">
                <a:solidFill>
                  <a:srgbClr val="314865"/>
                </a:solidFill>
              </a:rPr>
              <a:t>出错信息处理</a:t>
            </a:r>
            <a:endParaRPr lang="zh-CN" altLang="en-US" sz="2800" dirty="0">
              <a:solidFill>
                <a:srgbClr val="3148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80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ldLvl="0" animBg="1"/>
      <p:bldP spid="81" grpId="0" bldLvl="0" animBg="1"/>
      <p:bldP spid="82" grpId="0"/>
      <p:bldP spid="16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1184832" y="1785398"/>
            <a:ext cx="3055428" cy="167867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Rectangle 5"/>
          <p:cNvSpPr/>
          <p:nvPr/>
        </p:nvSpPr>
        <p:spPr>
          <a:xfrm>
            <a:off x="1717837" y="1080200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" name="TextBox 6"/>
          <p:cNvSpPr txBox="1"/>
          <p:nvPr/>
        </p:nvSpPr>
        <p:spPr>
          <a:xfrm>
            <a:off x="1982776" y="1817576"/>
            <a:ext cx="2313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8.4</a:t>
            </a:r>
            <a:endParaRPr lang="en-US" altLang="zh-CN" sz="3600" b="1" dirty="0" smtClean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PAD</a:t>
            </a:r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图</a:t>
            </a:r>
            <a:endParaRPr lang="en-US" altLang="zh-CN" sz="3600" b="1" dirty="0" smtClean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个人中心模块设计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6" name="Rectangle 5"/>
          <p:cNvSpPr/>
          <p:nvPr/>
        </p:nvSpPr>
        <p:spPr>
          <a:xfrm>
            <a:off x="1982205" y="859376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pic>
        <p:nvPicPr>
          <p:cNvPr id="17" name="图片 16" descr="C:\Users\miku\AppData\Local\Temp\WeChat Files\b3febda6296742e435c242722944837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092" y="148511"/>
            <a:ext cx="2327275" cy="2508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17" descr="C:\Users\miku\AppData\Local\Temp\WeChat Files\4547c215baa3fa949f32763dbeca568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545" y="180463"/>
            <a:ext cx="3071495" cy="3956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图片 18" descr="C:\Users\miku\AppData\Local\Temp\WeChat Files\4547c215baa3fa949f32763dbeca568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872" y="2565332"/>
            <a:ext cx="3071495" cy="39566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357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ldLvl="0" animBg="1"/>
      <p:bldP spid="81" grpId="0" bldLvl="0" animBg="1"/>
      <p:bldP spid="82" grpId="0"/>
      <p:bldP spid="16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1184832" y="1785398"/>
            <a:ext cx="3055428" cy="167867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Rectangle 5"/>
          <p:cNvSpPr/>
          <p:nvPr/>
        </p:nvSpPr>
        <p:spPr>
          <a:xfrm>
            <a:off x="1717837" y="1080200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" name="TextBox 6"/>
          <p:cNvSpPr txBox="1"/>
          <p:nvPr/>
        </p:nvSpPr>
        <p:spPr>
          <a:xfrm>
            <a:off x="1982776" y="1817576"/>
            <a:ext cx="23132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8.7</a:t>
            </a:r>
          </a:p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Jackson</a:t>
            </a:r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图及方法</a:t>
            </a:r>
            <a:endParaRPr lang="en-US" altLang="zh-CN" sz="3600" b="1" dirty="0" smtClean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个人中心模块设计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6" name="Rectangle 5"/>
          <p:cNvSpPr/>
          <p:nvPr/>
        </p:nvSpPr>
        <p:spPr>
          <a:xfrm>
            <a:off x="1982205" y="859376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pic>
        <p:nvPicPr>
          <p:cNvPr id="20" name="图片 19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78559" y="1080200"/>
            <a:ext cx="4655185" cy="2564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565531" y="178180"/>
            <a:ext cx="2189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314865"/>
                </a:solidFill>
              </a:rPr>
              <a:t>Jackson</a:t>
            </a:r>
            <a:r>
              <a:rPr lang="zh-CN" altLang="en-US" sz="2800" dirty="0" smtClean="0">
                <a:solidFill>
                  <a:srgbClr val="314865"/>
                </a:solidFill>
              </a:rPr>
              <a:t>图</a:t>
            </a:r>
            <a:endParaRPr lang="zh-CN" altLang="en-US" sz="2800" dirty="0">
              <a:solidFill>
                <a:srgbClr val="31486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66923" y="3921369"/>
            <a:ext cx="53438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主页面</a:t>
            </a:r>
            <a:r>
              <a:rPr lang="en-US" altLang="zh-CN" dirty="0" err="1"/>
              <a:t>seq</a:t>
            </a:r>
            <a:endParaRPr lang="zh-CN" altLang="zh-CN" dirty="0"/>
          </a:p>
          <a:p>
            <a:r>
              <a:rPr lang="zh-CN" altLang="zh-CN" dirty="0"/>
              <a:t>个人中心</a:t>
            </a:r>
            <a:r>
              <a:rPr lang="en-US" altLang="zh-CN" dirty="0" err="1"/>
              <a:t>seq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我的</a:t>
            </a:r>
            <a:r>
              <a:rPr lang="en-US" altLang="zh-CN" dirty="0"/>
              <a:t> select </a:t>
            </a:r>
            <a:r>
              <a:rPr lang="zh-CN" altLang="zh-CN" dirty="0"/>
              <a:t>时间历程</a:t>
            </a:r>
          </a:p>
          <a:p>
            <a:r>
              <a:rPr lang="en-US" altLang="zh-CN" dirty="0"/>
              <a:t>		</a:t>
            </a:r>
            <a:r>
              <a:rPr lang="zh-CN" altLang="zh-CN" dirty="0"/>
              <a:t>时间历程</a:t>
            </a:r>
            <a:r>
              <a:rPr lang="en-US" altLang="zh-CN" dirty="0" err="1"/>
              <a:t>seq</a:t>
            </a:r>
            <a:endParaRPr lang="zh-CN" altLang="zh-CN" dirty="0"/>
          </a:p>
          <a:p>
            <a:r>
              <a:rPr lang="en-US" altLang="zh-CN" dirty="0"/>
              <a:t>			</a:t>
            </a:r>
            <a:r>
              <a:rPr lang="zh-CN" altLang="zh-CN" dirty="0"/>
              <a:t>滑动</a:t>
            </a:r>
          </a:p>
          <a:p>
            <a:r>
              <a:rPr lang="en-US" altLang="zh-CN" dirty="0"/>
              <a:t>			</a:t>
            </a:r>
            <a:r>
              <a:rPr lang="zh-CN" altLang="zh-CN" dirty="0"/>
              <a:t>返回个人中心</a:t>
            </a:r>
          </a:p>
          <a:p>
            <a:r>
              <a:rPr lang="en-US" altLang="zh-CN" dirty="0"/>
              <a:t>		</a:t>
            </a:r>
            <a:r>
              <a:rPr lang="zh-CN" altLang="zh-CN" dirty="0"/>
              <a:t>时间历程</a:t>
            </a:r>
            <a:r>
              <a:rPr lang="en-US" altLang="zh-CN" dirty="0"/>
              <a:t>end</a:t>
            </a:r>
            <a:endParaRPr lang="zh-CN" altLang="zh-CN" dirty="0"/>
          </a:p>
          <a:p>
            <a:r>
              <a:rPr lang="en-US" altLang="zh-CN" dirty="0"/>
              <a:t>		select</a:t>
            </a:r>
            <a:r>
              <a:rPr lang="zh-CN" altLang="zh-CN" dirty="0"/>
              <a:t>森林排行榜</a:t>
            </a:r>
          </a:p>
          <a:p>
            <a:r>
              <a:rPr lang="en-US" altLang="zh-CN" dirty="0"/>
              <a:t>		</a:t>
            </a:r>
            <a:r>
              <a:rPr lang="zh-CN" altLang="zh-CN" dirty="0"/>
              <a:t>森林排行榜</a:t>
            </a:r>
            <a:r>
              <a:rPr lang="en-US" altLang="zh-CN" dirty="0"/>
              <a:t> </a:t>
            </a:r>
            <a:r>
              <a:rPr lang="en-US" altLang="zh-CN" dirty="0" err="1"/>
              <a:t>seq</a:t>
            </a:r>
            <a:endParaRPr lang="zh-CN" altLang="zh-CN" dirty="0"/>
          </a:p>
          <a:p>
            <a:r>
              <a:rPr lang="en-US" altLang="zh-CN" dirty="0"/>
              <a:t>			</a:t>
            </a:r>
            <a:r>
              <a:rPr lang="zh-CN" altLang="zh-CN" dirty="0"/>
              <a:t>本周排行榜</a:t>
            </a:r>
          </a:p>
          <a:p>
            <a:r>
              <a:rPr lang="en-US" altLang="zh-CN" dirty="0"/>
              <a:t>		</a:t>
            </a:r>
            <a:endParaRPr lang="zh-CN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7139354" y="3921369"/>
            <a:ext cx="48533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zh-CN" dirty="0"/>
              <a:t>查看本周排行榜</a:t>
            </a:r>
            <a:r>
              <a:rPr lang="en-US" altLang="zh-CN" dirty="0"/>
              <a:t> or </a:t>
            </a:r>
            <a:r>
              <a:rPr lang="zh-CN" altLang="zh-CN" dirty="0"/>
              <a:t>我的本周记录</a:t>
            </a:r>
          </a:p>
          <a:p>
            <a:r>
              <a:rPr lang="en-US" altLang="zh-CN" dirty="0"/>
              <a:t>			</a:t>
            </a:r>
            <a:r>
              <a:rPr lang="zh-CN" altLang="zh-CN" dirty="0"/>
              <a:t>返回个人中心</a:t>
            </a:r>
          </a:p>
          <a:p>
            <a:r>
              <a:rPr lang="en-US" altLang="zh-CN" dirty="0"/>
              <a:t>		</a:t>
            </a:r>
            <a:r>
              <a:rPr lang="zh-CN" altLang="zh-CN" dirty="0"/>
              <a:t>森林排行榜</a:t>
            </a:r>
            <a:r>
              <a:rPr lang="en-US" altLang="zh-CN" dirty="0"/>
              <a:t> end</a:t>
            </a:r>
            <a:endParaRPr lang="zh-CN" altLang="zh-CN" dirty="0"/>
          </a:p>
          <a:p>
            <a:r>
              <a:rPr lang="en-US" altLang="zh-CN" dirty="0"/>
              <a:t>		Select </a:t>
            </a:r>
            <a:r>
              <a:rPr lang="zh-CN" altLang="zh-CN" dirty="0"/>
              <a:t>我的森林</a:t>
            </a:r>
          </a:p>
          <a:p>
            <a:r>
              <a:rPr lang="en-US" altLang="zh-CN" dirty="0"/>
              <a:t>		</a:t>
            </a:r>
            <a:r>
              <a:rPr lang="zh-CN" altLang="zh-CN" dirty="0"/>
              <a:t>我的森林</a:t>
            </a:r>
            <a:r>
              <a:rPr lang="en-US" altLang="zh-CN" dirty="0"/>
              <a:t> </a:t>
            </a:r>
            <a:r>
              <a:rPr lang="en-US" altLang="zh-CN" dirty="0" err="1"/>
              <a:t>seq</a:t>
            </a:r>
            <a:endParaRPr lang="zh-CN" altLang="zh-CN" dirty="0"/>
          </a:p>
          <a:p>
            <a:r>
              <a:rPr lang="en-US" altLang="zh-CN" dirty="0"/>
              <a:t>		Select </a:t>
            </a:r>
            <a:r>
              <a:rPr lang="zh-CN" altLang="zh-CN" dirty="0"/>
              <a:t>周几</a:t>
            </a:r>
            <a:r>
              <a:rPr lang="en-US" altLang="zh-CN" dirty="0"/>
              <a:t> or</a:t>
            </a:r>
            <a:r>
              <a:rPr lang="zh-CN" altLang="zh-CN" dirty="0"/>
              <a:t>回到今天</a:t>
            </a:r>
          </a:p>
          <a:p>
            <a:r>
              <a:rPr lang="en-US" altLang="zh-CN" dirty="0"/>
              <a:t>			</a:t>
            </a:r>
            <a:r>
              <a:rPr lang="zh-CN" altLang="zh-CN" dirty="0"/>
              <a:t>返回个人中心</a:t>
            </a:r>
          </a:p>
          <a:p>
            <a:r>
              <a:rPr lang="en-US" altLang="zh-CN" dirty="0"/>
              <a:t>		</a:t>
            </a:r>
            <a:r>
              <a:rPr lang="zh-CN" altLang="zh-CN" dirty="0"/>
              <a:t>我的森林</a:t>
            </a:r>
            <a:r>
              <a:rPr lang="en-US" altLang="zh-CN" dirty="0"/>
              <a:t> end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个人中心</a:t>
            </a:r>
            <a:r>
              <a:rPr lang="en-US" altLang="zh-CN" dirty="0"/>
              <a:t> end</a:t>
            </a:r>
            <a:endParaRPr lang="zh-CN" altLang="zh-CN" dirty="0"/>
          </a:p>
          <a:p>
            <a:r>
              <a:rPr lang="zh-CN" altLang="zh-CN" dirty="0"/>
              <a:t>主页面</a:t>
            </a:r>
            <a:r>
              <a:rPr lang="en-US" altLang="zh-CN" dirty="0"/>
              <a:t> end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04742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ldLvl="0" animBg="1"/>
      <p:bldP spid="81" grpId="0" bldLvl="0" animBg="1"/>
      <p:bldP spid="82" grpId="0"/>
      <p:bldP spid="16" grpId="0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小组分工</a:t>
              </a:r>
              <a:endParaRPr lang="zh-CN" altLang="en-US" sz="16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401194" y="1221649"/>
            <a:ext cx="9655728" cy="1106805"/>
          </a:xfrm>
          <a:prstGeom prst="rect">
            <a:avLst/>
          </a:prstGeom>
          <a:solidFill>
            <a:srgbClr val="31486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小组分工</a:t>
            </a:r>
            <a:endParaRPr lang="en-US" altLang="zh-CN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8" name="Rectangle 4"/>
          <p:cNvSpPr/>
          <p:nvPr/>
        </p:nvSpPr>
        <p:spPr>
          <a:xfrm>
            <a:off x="1268477" y="2858059"/>
            <a:ext cx="1700755" cy="729203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 smtClean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李梦雷</a:t>
            </a:r>
            <a:endParaRPr lang="en-US" sz="1350" dirty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9" name="Rectangle 4"/>
          <p:cNvSpPr/>
          <p:nvPr/>
        </p:nvSpPr>
        <p:spPr>
          <a:xfrm>
            <a:off x="5219153" y="2858059"/>
            <a:ext cx="1700755" cy="729203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 smtClean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黄依伦</a:t>
            </a:r>
            <a:endParaRPr lang="en-US" sz="1350" dirty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0" name="Rectangle 4"/>
          <p:cNvSpPr/>
          <p:nvPr/>
        </p:nvSpPr>
        <p:spPr>
          <a:xfrm>
            <a:off x="9158107" y="2858059"/>
            <a:ext cx="1700755" cy="729203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李逸</a:t>
            </a:r>
            <a:r>
              <a:rPr lang="zh-CN" altLang="en-US" sz="1350" dirty="0" smtClean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欢</a:t>
            </a:r>
            <a:endParaRPr lang="en-US" sz="1350" dirty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892" y="4132385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ppt</a:t>
            </a:r>
            <a:r>
              <a:rPr lang="zh-CN" altLang="en-US" dirty="0" smtClean="0"/>
              <a:t>制作</a:t>
            </a:r>
            <a:endParaRPr lang="en-US" altLang="zh-CN" dirty="0" smtClean="0"/>
          </a:p>
          <a:p>
            <a:r>
              <a:rPr lang="en-US" altLang="zh-CN" dirty="0" smtClean="0"/>
              <a:t>PAD</a:t>
            </a:r>
            <a:r>
              <a:rPr lang="zh-CN" altLang="en-US" dirty="0" smtClean="0"/>
              <a:t>图及部分伪代码</a:t>
            </a:r>
            <a:endParaRPr lang="en-US" altLang="zh-CN" dirty="0" smtClean="0"/>
          </a:p>
          <a:p>
            <a:r>
              <a:rPr lang="zh-CN" altLang="en-US" dirty="0" smtClean="0"/>
              <a:t>组织会议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03884" y="4132385"/>
            <a:ext cx="2954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文档编写</a:t>
            </a:r>
            <a:endParaRPr lang="en-US" altLang="zh-CN" dirty="0" smtClean="0"/>
          </a:p>
          <a:p>
            <a:r>
              <a:rPr lang="en-US" altLang="zh-CN" dirty="0" smtClean="0"/>
              <a:t>Jackson</a:t>
            </a:r>
            <a:r>
              <a:rPr lang="zh-CN" altLang="en-US" dirty="0" smtClean="0"/>
              <a:t>图及部分伪代码</a:t>
            </a:r>
            <a:endParaRPr lang="en-US" altLang="zh-CN" dirty="0" smtClean="0"/>
          </a:p>
          <a:p>
            <a:r>
              <a:rPr lang="zh-CN" altLang="en-US" dirty="0" smtClean="0"/>
              <a:t>会议记录编写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46123" y="4114801"/>
            <a:ext cx="3209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界面原型制作</a:t>
            </a:r>
            <a:endParaRPr lang="en-US" altLang="zh-CN" dirty="0" smtClean="0"/>
          </a:p>
          <a:p>
            <a:r>
              <a:rPr lang="zh-CN" altLang="en-US" dirty="0" smtClean="0"/>
              <a:t>部分伪代码</a:t>
            </a:r>
            <a:endParaRPr lang="en-US" altLang="zh-CN" dirty="0" smtClean="0"/>
          </a:p>
          <a:p>
            <a:r>
              <a:rPr lang="zh-CN" altLang="en-US" dirty="0" smtClean="0"/>
              <a:t>会议记录编写</a:t>
            </a:r>
            <a:endParaRPr lang="zh-CN" altLang="en-US" dirty="0"/>
          </a:p>
        </p:txBody>
      </p:sp>
      <p:sp>
        <p:nvSpPr>
          <p:cNvPr id="21" name="Rectangle 4"/>
          <p:cNvSpPr/>
          <p:nvPr/>
        </p:nvSpPr>
        <p:spPr>
          <a:xfrm>
            <a:off x="1487137" y="5408387"/>
            <a:ext cx="1158109" cy="729203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smtClean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85</a:t>
            </a:r>
            <a:endParaRPr lang="en-US" sz="1350" dirty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2" name="Rectangle 4"/>
          <p:cNvSpPr/>
          <p:nvPr/>
        </p:nvSpPr>
        <p:spPr>
          <a:xfrm>
            <a:off x="9332713" y="5408386"/>
            <a:ext cx="1158109" cy="729203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smtClean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86</a:t>
            </a:r>
            <a:endParaRPr lang="en-US" sz="1350" dirty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3" name="Rectangle 4"/>
          <p:cNvSpPr/>
          <p:nvPr/>
        </p:nvSpPr>
        <p:spPr>
          <a:xfrm>
            <a:off x="5428928" y="5408385"/>
            <a:ext cx="1158109" cy="729203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smtClean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88</a:t>
            </a:r>
            <a:endParaRPr lang="en-US" sz="1350" dirty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14967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300292" y="1889864"/>
            <a:ext cx="9655728" cy="1106805"/>
          </a:xfrm>
          <a:prstGeom prst="rect">
            <a:avLst/>
          </a:prstGeom>
          <a:solidFill>
            <a:srgbClr val="31486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谢谢观赏</a:t>
            </a:r>
            <a:r>
              <a:rPr lang="en-US" altLang="zh-CN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~</a:t>
            </a:r>
          </a:p>
        </p:txBody>
      </p:sp>
      <p:sp>
        <p:nvSpPr>
          <p:cNvPr id="14" name="矩形 13"/>
          <p:cNvSpPr/>
          <p:nvPr/>
        </p:nvSpPr>
        <p:spPr>
          <a:xfrm>
            <a:off x="2726423" y="3576816"/>
            <a:ext cx="6400798" cy="58105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PLANNING FOR SIMPLE BUSINESS</a:t>
            </a:r>
            <a:endParaRPr lang="zh-CN" altLang="en-US" sz="2400" b="0" dirty="0">
              <a:solidFill>
                <a:schemeClr val="bg1">
                  <a:lumMod val="50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1" name="TextBox 7"/>
          <p:cNvSpPr>
            <a:spLocks noChangeArrowheads="1"/>
          </p:cNvSpPr>
          <p:nvPr/>
        </p:nvSpPr>
        <p:spPr bwMode="auto">
          <a:xfrm>
            <a:off x="4399256" y="4463525"/>
            <a:ext cx="2681652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---</a:t>
            </a:r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3675005" y="4571246"/>
            <a:ext cx="61079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203396" y="4571246"/>
            <a:ext cx="61079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>
            <a:off x="211998" y="6058141"/>
            <a:ext cx="11741229" cy="0"/>
          </a:xfrm>
          <a:prstGeom prst="line">
            <a:avLst/>
          </a:prstGeom>
          <a:noFill/>
          <a:ln w="9525" cap="flat" cmpd="sng" algn="ctr">
            <a:solidFill>
              <a:srgbClr val="46556A"/>
            </a:solidFill>
            <a:prstDash val="solid"/>
          </a:ln>
          <a:effectLst/>
        </p:spPr>
      </p:cxnSp>
      <p:sp>
        <p:nvSpPr>
          <p:cNvPr id="55" name="矩形 47"/>
          <p:cNvSpPr>
            <a:spLocks noChangeArrowheads="1"/>
          </p:cNvSpPr>
          <p:nvPr/>
        </p:nvSpPr>
        <p:spPr bwMode="auto">
          <a:xfrm>
            <a:off x="1281430" y="1040765"/>
            <a:ext cx="9408160" cy="176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200000"/>
              </a:lnSpc>
              <a:buNone/>
            </a:pPr>
            <a:r>
              <a:rPr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sym typeface="Arial" panose="020B0604020202020204"/>
              </a:rPr>
              <a:t>1.4参考资料</a:t>
            </a:r>
            <a:endParaRPr lang="zh-CN" altLang="en-US" sz="2800" b="1" dirty="0" smtClean="0">
              <a:solidFill>
                <a:srgbClr val="314865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>
              <a:lnSpc>
                <a:spcPct val="200000"/>
              </a:lnSpc>
              <a:buNone/>
            </a:pP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a.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《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软件工程导论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》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，张海藩，清华大学出版社。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sym typeface="Arial" panose="020B0604020202020204"/>
                </a:rPr>
                <a:t>引言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56625" y="2193837"/>
            <a:ext cx="2247543" cy="2246769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6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cs typeface="Times New Roman" panose="02020603050405020304" pitchFamily="18" charset="0"/>
                <a:sym typeface="Arial" panose="020B0604020202020204"/>
              </a:rPr>
              <a:t>02</a:t>
            </a:r>
            <a:endParaRPr lang="zh-CN" altLang="en-US" sz="14600" b="1" dirty="0">
              <a:solidFill>
                <a:srgbClr val="314865"/>
              </a:solidFill>
              <a:latin typeface="Arial" panose="020B0604020202020204"/>
              <a:ea typeface="微软雅黑" panose="020B0503020204020204" charset="-122"/>
              <a:cs typeface="Times New Roman" panose="02020603050405020304" pitchFamily="18" charset="0"/>
              <a:sym typeface="Arial" panose="020B0604020202020204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2"/>
            </p:custDataLst>
          </p:nvPr>
        </p:nvCxnSpPr>
        <p:spPr>
          <a:xfrm>
            <a:off x="4269095" y="3974767"/>
            <a:ext cx="718659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269095" y="2643919"/>
            <a:ext cx="7186590" cy="1015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zh-CN" altLang="en-US" sz="66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总体设计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781759" y="937931"/>
            <a:ext cx="2758272" cy="837788"/>
            <a:chOff x="4602145" y="211015"/>
            <a:chExt cx="2758272" cy="837788"/>
          </a:xfrm>
        </p:grpSpPr>
        <p:sp>
          <p:nvSpPr>
            <p:cNvPr id="20" name="流程图: 终止 19"/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2" name="流程图: 终止 21"/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" name="流程图: 终止 22"/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1056625" y="-1"/>
            <a:ext cx="2247543" cy="1775719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56625" y="4913832"/>
            <a:ext cx="2247543" cy="1944168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5284080" y="4244899"/>
            <a:ext cx="541035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We have many PowerPoint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templates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 that has been specifically designed to help anyone that is stepping into the world of PowerPoint for the very first time.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charset="-122"/>
              <a:cs typeface="Arial" panose="020B0604020202020204" pitchFamily="34" charset="0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2" grpId="0"/>
      <p:bldP spid="24" grpId="0" animBg="1"/>
      <p:bldP spid="25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1184832" y="1785398"/>
            <a:ext cx="3055428" cy="167867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Rectangle 5"/>
          <p:cNvSpPr/>
          <p:nvPr/>
        </p:nvSpPr>
        <p:spPr>
          <a:xfrm>
            <a:off x="1717837" y="1080200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" name="TextBox 6"/>
          <p:cNvSpPr txBox="1"/>
          <p:nvPr/>
        </p:nvSpPr>
        <p:spPr>
          <a:xfrm>
            <a:off x="2025321" y="2008076"/>
            <a:ext cx="2313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2.1</a:t>
            </a:r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处理</a:t>
            </a:r>
            <a:endParaRPr lang="en-US" altLang="zh-CN" sz="3600" b="1" dirty="0" smtClean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流程</a:t>
            </a:r>
            <a:endParaRPr lang="en-US" altLang="zh-CN" sz="3600" b="1" dirty="0" smtClean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总体设计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6" name="Rectangle 5"/>
          <p:cNvSpPr/>
          <p:nvPr/>
        </p:nvSpPr>
        <p:spPr>
          <a:xfrm>
            <a:off x="1982205" y="859376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pic>
        <p:nvPicPr>
          <p:cNvPr id="17" name="图片 16"/>
          <p:cNvPicPr/>
          <p:nvPr/>
        </p:nvPicPr>
        <p:blipFill>
          <a:blip r:embed="rId3"/>
          <a:stretch>
            <a:fillRect/>
          </a:stretch>
        </p:blipFill>
        <p:spPr>
          <a:xfrm>
            <a:off x="8622813" y="-47330"/>
            <a:ext cx="3413760" cy="5311140"/>
          </a:xfrm>
          <a:prstGeom prst="rect">
            <a:avLst/>
          </a:prstGeom>
        </p:spPr>
      </p:pic>
      <p:pic>
        <p:nvPicPr>
          <p:cNvPr id="18" name="图片 17"/>
          <p:cNvPicPr/>
          <p:nvPr/>
        </p:nvPicPr>
        <p:blipFill>
          <a:blip r:embed="rId4"/>
          <a:stretch>
            <a:fillRect/>
          </a:stretch>
        </p:blipFill>
        <p:spPr>
          <a:xfrm>
            <a:off x="4645173" y="-30835"/>
            <a:ext cx="3977640" cy="4549140"/>
          </a:xfrm>
          <a:prstGeom prst="rect">
            <a:avLst/>
          </a:prstGeom>
        </p:spPr>
      </p:pic>
      <p:pic>
        <p:nvPicPr>
          <p:cNvPr id="19" name="图片 18"/>
          <p:cNvPicPr/>
          <p:nvPr/>
        </p:nvPicPr>
        <p:blipFill>
          <a:blip r:embed="rId5"/>
          <a:stretch>
            <a:fillRect/>
          </a:stretch>
        </p:blipFill>
        <p:spPr>
          <a:xfrm>
            <a:off x="299693" y="3511323"/>
            <a:ext cx="5274310" cy="2905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82" grpId="0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1184832" y="1785398"/>
            <a:ext cx="3055428" cy="167867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Rectangle 5"/>
          <p:cNvSpPr/>
          <p:nvPr/>
        </p:nvSpPr>
        <p:spPr>
          <a:xfrm>
            <a:off x="1717837" y="1080200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" name="TextBox 6"/>
          <p:cNvSpPr txBox="1"/>
          <p:nvPr/>
        </p:nvSpPr>
        <p:spPr>
          <a:xfrm>
            <a:off x="1651635" y="1817370"/>
            <a:ext cx="28276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2.2</a:t>
            </a:r>
          </a:p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HIPO</a:t>
            </a:r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图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总体设计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6" name="Rectangle 5"/>
          <p:cNvSpPr/>
          <p:nvPr/>
        </p:nvSpPr>
        <p:spPr>
          <a:xfrm>
            <a:off x="1982205" y="859376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pic>
        <p:nvPicPr>
          <p:cNvPr id="17" name="图片 16"/>
          <p:cNvPicPr/>
          <p:nvPr/>
        </p:nvPicPr>
        <p:blipFill>
          <a:blip r:embed="rId3"/>
          <a:stretch>
            <a:fillRect/>
          </a:stretch>
        </p:blipFill>
        <p:spPr>
          <a:xfrm>
            <a:off x="5516245" y="2624735"/>
            <a:ext cx="5274310" cy="2651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ldLvl="0" animBg="1"/>
      <p:bldP spid="81" grpId="0" bldLvl="0" animBg="1"/>
      <p:bldP spid="82" grpId="0"/>
      <p:bldP spid="16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1184832" y="1785398"/>
            <a:ext cx="3055428" cy="167867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Rectangle 5"/>
          <p:cNvSpPr/>
          <p:nvPr/>
        </p:nvSpPr>
        <p:spPr>
          <a:xfrm>
            <a:off x="1717837" y="1080200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" name="TextBox 6"/>
          <p:cNvSpPr txBox="1"/>
          <p:nvPr/>
        </p:nvSpPr>
        <p:spPr>
          <a:xfrm>
            <a:off x="1843405" y="1939925"/>
            <a:ext cx="256286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2.3</a:t>
            </a:r>
          </a:p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出错处理</a:t>
            </a:r>
          </a:p>
        </p:txBody>
      </p:sp>
      <p:sp>
        <p:nvSpPr>
          <p:cNvPr id="86" name="TextBox 12"/>
          <p:cNvSpPr txBox="1"/>
          <p:nvPr/>
        </p:nvSpPr>
        <p:spPr>
          <a:xfrm>
            <a:off x="5071745" y="1026795"/>
            <a:ext cx="665670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endParaRPr lang="en-US" altLang="zh-CN" sz="20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总体设计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6" name="Rectangle 5"/>
          <p:cNvSpPr/>
          <p:nvPr/>
        </p:nvSpPr>
        <p:spPr>
          <a:xfrm>
            <a:off x="1982205" y="859376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3926770780"/>
              </p:ext>
            </p:extLst>
          </p:nvPr>
        </p:nvGraphicFramePr>
        <p:xfrm>
          <a:off x="534486" y="3955773"/>
          <a:ext cx="9425944" cy="21841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6520"/>
                <a:gridCol w="4029712"/>
                <a:gridCol w="4029712"/>
              </a:tblGrid>
              <a:tr h="5000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错误类型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  <a:cs typeface="宋体"/>
                        </a:rPr>
                        <a:t> 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原因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解决办法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</a:tr>
              <a:tr h="5613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微信小程序卡顿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联网不畅通、断网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强退、等待加载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3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输入错误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输入不规范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通过对话框，提醒用户，然后再次操作。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3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错误类型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  <a:cs typeface="宋体"/>
                        </a:rPr>
                        <a:t> 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原因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解决办法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440680" y="462596"/>
            <a:ext cx="60481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14865"/>
                </a:solidFill>
              </a:rPr>
              <a:t>出错</a:t>
            </a:r>
            <a:r>
              <a:rPr lang="zh-CN" altLang="en-US" dirty="0">
                <a:solidFill>
                  <a:srgbClr val="314865"/>
                </a:solidFill>
              </a:rPr>
              <a:t>处理</a:t>
            </a:r>
            <a:r>
              <a:rPr lang="zh-CN" altLang="en-US" dirty="0" smtClean="0">
                <a:solidFill>
                  <a:srgbClr val="314865"/>
                </a:solidFill>
              </a:rPr>
              <a:t>对策</a:t>
            </a:r>
            <a:endParaRPr lang="en-US" altLang="zh-CN" dirty="0" smtClean="0">
              <a:solidFill>
                <a:srgbClr val="314865"/>
              </a:solidFill>
            </a:endParaRPr>
          </a:p>
          <a:p>
            <a:r>
              <a:rPr lang="zh-CN" altLang="zh-CN" dirty="0">
                <a:solidFill>
                  <a:srgbClr val="314865"/>
                </a:solidFill>
              </a:rPr>
              <a:t>【如设置后备、性能降级、恢复及再启动等。】</a:t>
            </a:r>
          </a:p>
          <a:p>
            <a:r>
              <a:rPr lang="en-US" altLang="zh-CN" dirty="0">
                <a:solidFill>
                  <a:srgbClr val="314865"/>
                </a:solidFill>
              </a:rPr>
              <a:t>1</a:t>
            </a:r>
            <a:r>
              <a:rPr lang="zh-CN" altLang="zh-CN" dirty="0">
                <a:solidFill>
                  <a:srgbClr val="314865"/>
                </a:solidFill>
              </a:rPr>
              <a:t>、重启微信</a:t>
            </a:r>
          </a:p>
          <a:p>
            <a:r>
              <a:rPr lang="en-US" altLang="zh-CN" dirty="0">
                <a:solidFill>
                  <a:srgbClr val="314865"/>
                </a:solidFill>
              </a:rPr>
              <a:t>2</a:t>
            </a:r>
            <a:r>
              <a:rPr lang="zh-CN" altLang="zh-CN" dirty="0">
                <a:solidFill>
                  <a:srgbClr val="314865"/>
                </a:solidFill>
              </a:rPr>
              <a:t>、</a:t>
            </a:r>
            <a:r>
              <a:rPr lang="en-US" altLang="zh-CN" dirty="0">
                <a:solidFill>
                  <a:srgbClr val="314865"/>
                </a:solidFill>
              </a:rPr>
              <a:t>bug</a:t>
            </a:r>
            <a:r>
              <a:rPr lang="zh-CN" altLang="zh-CN" dirty="0">
                <a:solidFill>
                  <a:srgbClr val="314865"/>
                </a:solidFill>
              </a:rPr>
              <a:t>反馈 更新小程序</a:t>
            </a:r>
          </a:p>
          <a:p>
            <a:r>
              <a:rPr lang="en-US" altLang="zh-CN" dirty="0">
                <a:solidFill>
                  <a:srgbClr val="314865"/>
                </a:solidFill>
              </a:rPr>
              <a:t>3</a:t>
            </a:r>
            <a:r>
              <a:rPr lang="zh-CN" altLang="zh-CN" dirty="0">
                <a:solidFill>
                  <a:srgbClr val="314865"/>
                </a:solidFill>
              </a:rPr>
              <a:t>输入错误：这主要是用户输入不规范造成的，我们在尽量减少用户出错的条件的情况下，主要也是通过对话框，提醒用户，然后再次操作。</a:t>
            </a:r>
            <a:r>
              <a:rPr lang="en-US" altLang="zh-CN" dirty="0">
                <a:solidFill>
                  <a:srgbClr val="314865"/>
                </a:solidFill>
              </a:rPr>
              <a:t> </a:t>
            </a:r>
            <a:endParaRPr lang="zh-CN" altLang="zh-CN" dirty="0">
              <a:solidFill>
                <a:srgbClr val="314865"/>
              </a:solidFill>
            </a:endParaRPr>
          </a:p>
          <a:p>
            <a:r>
              <a:rPr lang="zh-CN" altLang="zh-CN" dirty="0">
                <a:solidFill>
                  <a:srgbClr val="314865"/>
                </a:solidFill>
              </a:rPr>
              <a:t>其他操作错误：对于用户的不正当操作，有可能使程序发生错误。我们主要是中止操作，并提醒用户中止的原因和操作的规范。</a:t>
            </a:r>
            <a:endParaRPr lang="zh-CN" altLang="en-US" dirty="0">
              <a:solidFill>
                <a:srgbClr val="31486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ldLvl="0" animBg="1"/>
      <p:bldP spid="81" grpId="0" bldLvl="0" animBg="1"/>
      <p:bldP spid="82" grpId="0"/>
      <p:bldP spid="16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1031</Words>
  <Application>Microsoft Office PowerPoint</Application>
  <PresentationFormat>自定义</PresentationFormat>
  <Paragraphs>462</Paragraphs>
  <Slides>45</Slides>
  <Notes>45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7" baseType="lpstr">
      <vt:lpstr>第一PPT，www.1ppt.com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简洁工作计划</dc:title>
  <dc:creator>第一PPT</dc:creator>
  <cp:keywords>www.1ppt.com</cp:keywords>
  <cp:lastModifiedBy>miku</cp:lastModifiedBy>
  <cp:revision>116</cp:revision>
  <dcterms:created xsi:type="dcterms:W3CDTF">2013-07-01T03:05:00Z</dcterms:created>
  <dcterms:modified xsi:type="dcterms:W3CDTF">2018-05-16T13:19:51Z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