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7" r:id="rId2"/>
    <p:sldId id="258" r:id="rId3"/>
    <p:sldId id="417" r:id="rId4"/>
    <p:sldId id="424" r:id="rId5"/>
    <p:sldId id="425" r:id="rId6"/>
    <p:sldId id="372" r:id="rId7"/>
    <p:sldId id="373" r:id="rId8"/>
    <p:sldId id="415" r:id="rId9"/>
    <p:sldId id="418" r:id="rId10"/>
    <p:sldId id="419" r:id="rId11"/>
    <p:sldId id="420" r:id="rId12"/>
    <p:sldId id="423" r:id="rId13"/>
    <p:sldId id="422" r:id="rId14"/>
    <p:sldId id="409" r:id="rId15"/>
    <p:sldId id="306" r:id="rId16"/>
    <p:sldId id="411" r:id="rId17"/>
    <p:sldId id="308" r:id="rId18"/>
    <p:sldId id="426" r:id="rId19"/>
    <p:sldId id="414" r:id="rId20"/>
    <p:sldId id="413" r:id="rId21"/>
    <p:sldId id="2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764" y="-60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SE2018&#26149;-G19-&#35814;&#32454;&#35774;&#35745;&#35828;&#26126;.docx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&#35268;&#33539;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E2018&#26149;-G19-&#27979;&#35797;&#25253;&#21578;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SE2018&#26149;-G19-&#27979;&#35797;&#29992;&#20363;.doc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39033;&#30446;&#24635;&#32467;&#25253;&#21578;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SE2018&#26149;-G19-&#39033;&#30446;&#35745;&#21010;&#29976;&#29305;&#22270;.m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E2018&#26149;-G19-&#39033;&#30446;&#35745;&#21010;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SE2018&#26149;-G19-&#24635;&#20307;&#35774;&#35745;.doc.docx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专注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forest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39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总评审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详细设计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7433" y="857630"/>
            <a:ext cx="3009900" cy="486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401" y="856252"/>
            <a:ext cx="7188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331" y="357591"/>
            <a:ext cx="49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SE2018</a:t>
            </a:r>
            <a:r>
              <a:rPr lang="zh-CN" altLang="en-US" dirty="0" smtClean="0">
                <a:hlinkClick r:id="rId5" action="ppaction://hlinkfile"/>
              </a:rPr>
              <a:t>春</a:t>
            </a:r>
            <a:r>
              <a:rPr lang="en-US" altLang="zh-CN" dirty="0" smtClean="0">
                <a:hlinkClick r:id="rId5" action="ppaction://hlinkfile"/>
              </a:rPr>
              <a:t>-G19-</a:t>
            </a:r>
            <a:r>
              <a:rPr lang="zh-CN" altLang="en-US" dirty="0" smtClean="0">
                <a:hlinkClick r:id="rId5" action="ppaction://hlinkfile"/>
              </a:rPr>
              <a:t>详细设计说明</a:t>
            </a:r>
            <a:r>
              <a:rPr lang="en-US" altLang="zh-CN" dirty="0" smtClean="0">
                <a:hlinkClick r:id="rId5" action="ppaction://hlinkfile"/>
              </a:rPr>
              <a:t>.</a:t>
            </a:r>
            <a:r>
              <a:rPr lang="en-US" altLang="zh-CN" dirty="0" err="1" smtClean="0">
                <a:hlinkClick r:id="rId5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141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代码规范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2960" y="914400"/>
            <a:ext cx="10633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AutoNum type="arabicPeriod"/>
            </a:pPr>
            <a:r>
              <a:rPr lang="zh-CN" altLang="zh-CN" b="1" dirty="0" smtClean="0"/>
              <a:t>字体规范</a:t>
            </a:r>
            <a:endParaRPr lang="en-US" altLang="zh-CN" b="1" dirty="0" smtClean="0"/>
          </a:p>
          <a:p>
            <a:pPr marL="342900" indent="-342900" latinLnBrk="1">
              <a:buAutoNum type="arabicPeriod"/>
            </a:pPr>
            <a:endParaRPr lang="en-US" altLang="zh-CN" b="1" dirty="0"/>
          </a:p>
          <a:p>
            <a:pPr marL="342900" indent="-342900" latinLnBrk="1">
              <a:buAutoNum type="arabicPeriod"/>
            </a:pPr>
            <a:endParaRPr lang="zh-CN" altLang="zh-CN" dirty="0"/>
          </a:p>
          <a:p>
            <a:r>
              <a:rPr lang="en-US" altLang="zh-CN" b="1" dirty="0" smtClean="0"/>
              <a:t>2</a:t>
            </a:r>
            <a:r>
              <a:rPr lang="en-US" altLang="zh-CN" b="1" dirty="0"/>
              <a:t>. </a:t>
            </a:r>
            <a:r>
              <a:rPr lang="zh-CN" altLang="zh-CN" b="1" dirty="0"/>
              <a:t>列表视觉</a:t>
            </a:r>
            <a:r>
              <a:rPr lang="zh-CN" altLang="zh-CN" b="1" dirty="0" smtClean="0"/>
              <a:t>规范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zh-CN" dirty="0"/>
          </a:p>
          <a:p>
            <a:r>
              <a:rPr lang="en-US" altLang="zh-CN" b="1" dirty="0"/>
              <a:t>3. </a:t>
            </a:r>
            <a:r>
              <a:rPr lang="zh-CN" altLang="zh-CN" b="1" dirty="0"/>
              <a:t>表单输入视觉</a:t>
            </a:r>
            <a:r>
              <a:rPr lang="zh-CN" altLang="zh-CN" b="1" dirty="0" smtClean="0"/>
              <a:t>规范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zh-CN" dirty="0"/>
          </a:p>
          <a:p>
            <a:r>
              <a:rPr lang="en-US" altLang="zh-CN" b="1" dirty="0"/>
              <a:t>4. </a:t>
            </a:r>
            <a:r>
              <a:rPr lang="zh-CN" altLang="zh-CN" b="1" dirty="0"/>
              <a:t>按钮使用</a:t>
            </a:r>
            <a:r>
              <a:rPr lang="zh-CN" altLang="zh-CN" b="1" dirty="0" smtClean="0"/>
              <a:t>原则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zh-CN" dirty="0"/>
          </a:p>
          <a:p>
            <a:r>
              <a:rPr lang="en-US" altLang="zh-CN" b="1" dirty="0"/>
              <a:t>5. </a:t>
            </a:r>
            <a:r>
              <a:rPr lang="zh-CN" altLang="zh-CN" b="1" dirty="0"/>
              <a:t>图标使用</a:t>
            </a:r>
            <a:r>
              <a:rPr lang="zh-CN" altLang="zh-CN" b="1" dirty="0" smtClean="0"/>
              <a:t>原则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zh-CN" dirty="0"/>
          </a:p>
          <a:p>
            <a:r>
              <a:rPr lang="zh-CN" altLang="en-US" dirty="0" smtClean="0">
                <a:hlinkClick r:id="rId3" action="ppaction://hlinkfile"/>
              </a:rPr>
              <a:t>代码规范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44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测试计划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0100" y="1011113"/>
            <a:ext cx="4870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白盒测试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SE2018</a:t>
            </a:r>
            <a:r>
              <a:rPr lang="zh-CN" altLang="en-US" dirty="0" smtClean="0">
                <a:hlinkClick r:id="rId3" action="ppaction://hlinkfile"/>
              </a:rPr>
              <a:t>春</a:t>
            </a:r>
            <a:r>
              <a:rPr lang="en-US" altLang="zh-CN" dirty="0" smtClean="0">
                <a:hlinkClick r:id="rId3" action="ppaction://hlinkfile"/>
              </a:rPr>
              <a:t>-G19-</a:t>
            </a:r>
            <a:r>
              <a:rPr lang="zh-CN" altLang="en-US" dirty="0" smtClean="0">
                <a:hlinkClick r:id="rId3" action="ppaction://hlinkfile"/>
              </a:rPr>
              <a:t>测试报告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docx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7907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测试用例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6538" y="933450"/>
            <a:ext cx="6638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6923" y="357591"/>
            <a:ext cx="405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 action="ppaction://hlinkfile"/>
              </a:rPr>
              <a:t>SE2018</a:t>
            </a:r>
            <a:r>
              <a:rPr lang="zh-CN" altLang="en-US" dirty="0" smtClean="0">
                <a:hlinkClick r:id="rId4" action="ppaction://hlinkfile"/>
              </a:rPr>
              <a:t>春</a:t>
            </a:r>
            <a:r>
              <a:rPr lang="en-US" altLang="zh-CN" dirty="0" smtClean="0">
                <a:hlinkClick r:id="rId4" action="ppaction://hlinkfile"/>
              </a:rPr>
              <a:t>-G19-</a:t>
            </a:r>
            <a:r>
              <a:rPr lang="zh-CN" altLang="en-US" dirty="0" smtClean="0">
                <a:hlinkClick r:id="rId4" action="ppaction://hlinkfile"/>
              </a:rPr>
              <a:t>测试用例</a:t>
            </a:r>
            <a:r>
              <a:rPr lang="en-US" altLang="zh-CN" dirty="0" smtClean="0">
                <a:hlinkClick r:id="rId4" action="ppaction://hlinkfile"/>
              </a:rPr>
              <a:t>.</a:t>
            </a:r>
            <a:r>
              <a:rPr lang="en-US" altLang="zh-CN" dirty="0" err="1" smtClean="0">
                <a:hlinkClick r:id="rId4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258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17" y="706988"/>
            <a:ext cx="4366726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62269" y="2640562"/>
            <a:ext cx="4189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4400" dirty="0" smtClean="0">
                <a:solidFill>
                  <a:srgbClr val="FF0000"/>
                </a:solidFill>
              </a:rPr>
              <a:t>管理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8410" y="978936"/>
            <a:ext cx="6495516" cy="441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51510" y="261257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小程序的技术可行性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项目展示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12" y="1243790"/>
            <a:ext cx="509451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6972" y="603963"/>
            <a:ext cx="5626146" cy="268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150" y="3368533"/>
            <a:ext cx="5569696" cy="274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项目总结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533" y="485193"/>
            <a:ext cx="348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</a:rPr>
              <a:t>项目总结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0126" y="1996751"/>
            <a:ext cx="1033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631" y="2532185"/>
            <a:ext cx="303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项目总结报告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956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664" y="485193"/>
            <a:ext cx="348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</a:rPr>
              <a:t>参考文献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0126" y="1996751"/>
            <a:ext cx="10331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开发者文档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[EB/OL].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https://developers.weixin.qq.com/miniprogram/dev/index.html.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软件开发主要步骤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---2018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https://wenku.baidu.com/view/955c749785868762caaedd3383c4bb4cf7ecb714.html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CSDN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开发学院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--2018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https://blog.csdn.net/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PMBOK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版（美国的项目管理知识体系）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美国项目管理协会（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PMI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月出版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软件工程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张海藩 编著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/2010-07-01 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清华大学出版社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小程序介绍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个人评分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01194" y="1221649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个人评分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126847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李梦雷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5219153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黄依伦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915810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李逸</a:t>
            </a:r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欢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1488" y="412305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负责数据库</a:t>
            </a:r>
            <a:endParaRPr lang="en-US" altLang="zh-CN" dirty="0" smtClean="0"/>
          </a:p>
          <a:p>
            <a:r>
              <a:rPr lang="zh-CN" altLang="en-US" dirty="0" smtClean="0"/>
              <a:t>后端设计及其完善</a:t>
            </a:r>
            <a:endParaRPr lang="en-US" altLang="zh-CN" dirty="0" smtClean="0"/>
          </a:p>
          <a:p>
            <a:r>
              <a:rPr lang="zh-CN" altLang="en-US" dirty="0" smtClean="0"/>
              <a:t>代码完善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9745" y="4151047"/>
            <a:ext cx="29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文档编写</a:t>
            </a:r>
            <a:endParaRPr lang="en-US" altLang="zh-CN" dirty="0" smtClean="0"/>
          </a:p>
          <a:p>
            <a:r>
              <a:rPr lang="zh-CN" altLang="en-US" dirty="0" smtClean="0"/>
              <a:t>后端框架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代码复查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82808" y="4170784"/>
            <a:ext cx="320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前后端设计完善师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zh-CN" altLang="en-US" dirty="0" smtClean="0"/>
              <a:t>功能完善</a:t>
            </a:r>
            <a:endParaRPr lang="en-US" altLang="zh-CN" dirty="0" smtClean="0"/>
          </a:p>
          <a:p>
            <a:r>
              <a:rPr lang="zh-CN" altLang="en-US" dirty="0" smtClean="0"/>
              <a:t>编写代码 </a:t>
            </a:r>
            <a:endParaRPr lang="zh-CN" altLang="en-US" dirty="0"/>
          </a:p>
        </p:txBody>
      </p:sp>
      <p:sp>
        <p:nvSpPr>
          <p:cNvPr id="21" name="Rectangle 4"/>
          <p:cNvSpPr/>
          <p:nvPr/>
        </p:nvSpPr>
        <p:spPr>
          <a:xfrm>
            <a:off x="1487137" y="5408387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80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9332713" y="5408386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87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428928" y="5408385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86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967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301" y="592494"/>
            <a:ext cx="8388900" cy="538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980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584775"/>
            <a:chOff x="164616" y="178180"/>
            <a:chExt cx="2804616" cy="584775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甘特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图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  <a:p>
              <a:pPr algn="dist"/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24" y="860181"/>
            <a:ext cx="10172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399" y="178180"/>
            <a:ext cx="380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 action="ppaction://hlinkfile"/>
              </a:rPr>
              <a:t>SE2018</a:t>
            </a:r>
            <a:r>
              <a:rPr lang="zh-CN" altLang="en-US" dirty="0" smtClean="0">
                <a:hlinkClick r:id="rId4" action="ppaction://hlinkfile"/>
              </a:rPr>
              <a:t>春</a:t>
            </a:r>
            <a:r>
              <a:rPr lang="en-US" altLang="zh-CN" dirty="0" smtClean="0">
                <a:hlinkClick r:id="rId4" action="ppaction://hlinkfile"/>
              </a:rPr>
              <a:t>-G19-</a:t>
            </a:r>
            <a:r>
              <a:rPr lang="zh-CN" altLang="en-US" dirty="0" smtClean="0">
                <a:hlinkClick r:id="rId4" action="ppaction://hlinkfile"/>
              </a:rPr>
              <a:t>项目计划甘特图</a:t>
            </a:r>
            <a:r>
              <a:rPr lang="en-US" altLang="zh-CN" dirty="0" smtClean="0">
                <a:hlinkClick r:id="rId4" action="ppaction://hlinkfile"/>
              </a:rPr>
              <a:t>.</a:t>
            </a:r>
            <a:r>
              <a:rPr lang="en-US" altLang="zh-CN" dirty="0" err="1" smtClean="0">
                <a:hlinkClick r:id="rId4" action="ppaction://hlinkfile"/>
              </a:rPr>
              <a:t>mpp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569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584775"/>
            <a:chOff x="164616" y="178180"/>
            <a:chExt cx="2804616" cy="584775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项目计划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  <a:p>
              <a:pPr algn="dist"/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399" y="178180"/>
            <a:ext cx="380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SE2018</a:t>
            </a:r>
            <a:r>
              <a:rPr lang="zh-CN" altLang="en-US" dirty="0" smtClean="0">
                <a:hlinkClick r:id="rId3" action="ppaction://hlinkfile"/>
              </a:rPr>
              <a:t>春</a:t>
            </a:r>
            <a:r>
              <a:rPr lang="en-US" altLang="zh-CN" dirty="0" smtClean="0">
                <a:hlinkClick r:id="rId3" action="ppaction://hlinkfile"/>
              </a:rPr>
              <a:t>-G19-</a:t>
            </a:r>
            <a:r>
              <a:rPr lang="zh-CN" altLang="en-US" dirty="0" smtClean="0">
                <a:hlinkClick r:id="rId3" action="ppaction://hlinkfile"/>
              </a:rPr>
              <a:t>项目计划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docx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931" y="1160585"/>
            <a:ext cx="8124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可行性分析，主要是技术可行性。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项目目的和管理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关于项目中每个人的任务分配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58597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界面原型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232" y="229573"/>
            <a:ext cx="1567543" cy="298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809" y="238805"/>
            <a:ext cx="1497689" cy="290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8501" y="271948"/>
            <a:ext cx="1572109" cy="300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1141" y="225296"/>
            <a:ext cx="1555597" cy="301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3661" y="253092"/>
            <a:ext cx="1578339" cy="310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41231" y="3474517"/>
            <a:ext cx="1673969" cy="315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38697" y="3459048"/>
            <a:ext cx="1660071" cy="324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82817" y="3502750"/>
            <a:ext cx="1683495" cy="324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95450" y="3536303"/>
            <a:ext cx="1613995" cy="319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9298" y="804216"/>
            <a:ext cx="1334269" cy="23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76981" y="742627"/>
            <a:ext cx="1256888" cy="23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80522" y="711656"/>
            <a:ext cx="1371599" cy="242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9100" y="3095157"/>
            <a:ext cx="1490248" cy="27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22683" y="3125754"/>
            <a:ext cx="1549521" cy="28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839755" y="270587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界面初始版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9845" y="289249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界面最终版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用户代表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34" y="1061335"/>
            <a:ext cx="5732145" cy="260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3141" b="22260"/>
          <a:stretch>
            <a:fillRect/>
          </a:stretch>
        </p:blipFill>
        <p:spPr bwMode="auto">
          <a:xfrm>
            <a:off x="7277643" y="727787"/>
            <a:ext cx="3135319" cy="432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ER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图和数据字典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486" y="642076"/>
            <a:ext cx="49911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7078" y="1032646"/>
            <a:ext cx="54483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091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总体设计和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HIPO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图</a:t>
              </a:r>
              <a:endParaRPr 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1" name="图片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9134" y="2839916"/>
            <a:ext cx="5274310" cy="265176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162" y="712273"/>
            <a:ext cx="4318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2612" y="923192"/>
            <a:ext cx="214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SE2018</a:t>
            </a:r>
            <a:r>
              <a:rPr lang="zh-CN" altLang="en-US" dirty="0" smtClean="0">
                <a:hlinkClick r:id="rId5" action="ppaction://hlinkfile"/>
              </a:rPr>
              <a:t>春</a:t>
            </a:r>
            <a:r>
              <a:rPr lang="en-US" altLang="zh-CN" dirty="0" smtClean="0">
                <a:hlinkClick r:id="rId5" action="ppaction://hlinkfile"/>
              </a:rPr>
              <a:t>-G19-</a:t>
            </a:r>
            <a:r>
              <a:rPr lang="zh-CN" altLang="en-US" dirty="0" smtClean="0">
                <a:hlinkClick r:id="rId5" action="ppaction://hlinkfile"/>
              </a:rPr>
              <a:t>总体设计</a:t>
            </a:r>
            <a:r>
              <a:rPr lang="en-US" altLang="zh-CN" dirty="0" smtClean="0">
                <a:hlinkClick r:id="rId5" action="ppaction://hlinkfile"/>
              </a:rPr>
              <a:t>.doc.docx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017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384</Words>
  <Application>Microsoft Office PowerPoint</Application>
  <PresentationFormat>自定义</PresentationFormat>
  <Paragraphs>125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大辉</cp:lastModifiedBy>
  <cp:revision>119</cp:revision>
  <dcterms:created xsi:type="dcterms:W3CDTF">2013-07-01T03:05:00Z</dcterms:created>
  <dcterms:modified xsi:type="dcterms:W3CDTF">2018-06-27T06:08:34Z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