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731D3-761C-4DAA-A042-14D6D17FE759}" type="datetimeFigureOut">
              <a:rPr lang="en-US" smtClean="0"/>
              <a:t>2011/11/01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4D69A-B3B0-4099-9FB0-5CB287AA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7879E-DE99-4646-9515-78B8C412D211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Servo-motors actuate Brachialis, Biceps and Triceps muscles. </a:t>
            </a:r>
          </a:p>
          <a:p>
            <a:r>
              <a:rPr lang="en-US"/>
              <a:t>Pneumatic pistons apply loads to other muscles.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27D1E-2669-40F8-8984-CC6A682CF4E7}" type="slidenum">
              <a:rPr lang="en-US"/>
              <a:pPr/>
              <a:t>3</a:t>
            </a:fld>
            <a:endParaRPr lang="en-US"/>
          </a:p>
        </p:txBody>
      </p:sp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3D2A7-935B-4D0B-BA9C-D2C33BF4BB70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From horizontal, it can be rotated into varus and valgus.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valgus angulation of the ulna relative to the </a:t>
            </a:r>
            <a:r>
              <a:rPr lang="en-US" dirty="0" err="1" smtClean="0"/>
              <a:t>humerus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TITLES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1777B-1C1D-41E9-BF46-EE8050E04A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50097-A57F-49BE-B045-F9F0A23CD5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8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BE87-FEAB-4CD2-874F-702E92F4AB2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960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17C5-6F08-469B-B37F-812CBB3266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730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6705B7-3984-4B23-A6A2-FF356DD124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098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A3FE8-5807-45E4-83A3-B28DC31296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21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EC0E3-4C78-48F6-8A5E-21953BB204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772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1D109-6FA7-41E6-88E1-86C4C644A2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421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43FC-70B2-4A37-810F-3E56621F47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168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32A79-CC5D-4B55-8D95-AB6C184C26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20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BB993-428E-4E24-B7C6-32652BAC98B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675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4C90C-09E8-43DF-BD49-59D4EB0CE4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277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D4715-9E39-498B-8A10-E6235D1B3A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90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291D033-3739-47B9-A2B5-5302898CF431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39725" y="1219200"/>
            <a:ext cx="8458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5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4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Motion Simulator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7" descr="DSCN0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5" r="29016" b="1590"/>
          <a:stretch>
            <a:fillRect/>
          </a:stretch>
        </p:blipFill>
        <p:spPr bwMode="auto">
          <a:xfrm>
            <a:off x="3741738" y="1371600"/>
            <a:ext cx="1592262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30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DSCN06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68600"/>
            <a:ext cx="3121025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14338" y="2311400"/>
            <a:ext cx="4919662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Servo-motors actuate brachialis, biceps and triceps muscles</a:t>
            </a:r>
          </a:p>
          <a:p>
            <a:pPr marL="342900" indent="-3429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endParaRPr lang="en-US" sz="2400" dirty="0" smtClean="0"/>
          </a:p>
          <a:p>
            <a:pPr marL="342900" indent="-3429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endParaRPr lang="en-US" sz="2400" dirty="0"/>
          </a:p>
          <a:p>
            <a:pPr marL="342900" indent="-3429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Pneumatic </a:t>
            </a:r>
            <a:r>
              <a:rPr lang="en-US" dirty="0">
                <a:solidFill>
                  <a:srgbClr val="FFFFFF"/>
                </a:solidFill>
              </a:rPr>
              <a:t>pistons apply loads to other muscles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 dirty="0">
                <a:solidFill>
                  <a:srgbClr val="FFFF5F"/>
                </a:solidFill>
              </a:rPr>
              <a:t>Muscle Actuation</a:t>
            </a:r>
          </a:p>
        </p:txBody>
      </p:sp>
      <p:grpSp>
        <p:nvGrpSpPr>
          <p:cNvPr id="48147" name="Group 19"/>
          <p:cNvGrpSpPr>
            <a:grpSpLocks/>
          </p:cNvGrpSpPr>
          <p:nvPr/>
        </p:nvGrpSpPr>
        <p:grpSpPr bwMode="auto">
          <a:xfrm>
            <a:off x="6477000" y="2524125"/>
            <a:ext cx="942975" cy="930275"/>
            <a:chOff x="4080" y="1238"/>
            <a:chExt cx="594" cy="586"/>
          </a:xfrm>
        </p:grpSpPr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4080" y="1250"/>
              <a:ext cx="0" cy="5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4392" y="1238"/>
              <a:ext cx="0" cy="5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4674" y="1244"/>
              <a:ext cx="0" cy="5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4876800" y="2540000"/>
            <a:ext cx="254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800600" y="40386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  <p:bldP spid="48146" grpId="0" animBg="1"/>
      <p:bldP spid="481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t="28683" r="36354" b="17484"/>
          <a:stretch>
            <a:fillRect/>
          </a:stretch>
        </p:blipFill>
        <p:spPr bwMode="auto">
          <a:xfrm>
            <a:off x="4446588" y="2794000"/>
            <a:ext cx="3694112" cy="3281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2627" name="Picture 3" descr="DSCN06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3238"/>
            <a:ext cx="3121025" cy="23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 dirty="0">
                <a:solidFill>
                  <a:srgbClr val="FFFF5F"/>
                </a:solidFill>
              </a:rPr>
              <a:t>Muscle Tension Feedback</a:t>
            </a:r>
          </a:p>
        </p:txBody>
      </p:sp>
      <p:sp>
        <p:nvSpPr>
          <p:cNvPr id="282629" name="Line 5"/>
          <p:cNvSpPr>
            <a:spLocks noChangeShapeType="1"/>
          </p:cNvSpPr>
          <p:nvPr/>
        </p:nvSpPr>
        <p:spPr bwMode="auto">
          <a:xfrm flipH="1" flipV="1">
            <a:off x="5562600" y="3981450"/>
            <a:ext cx="1066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flipV="1">
            <a:off x="5988050" y="4800600"/>
            <a:ext cx="914400" cy="914400"/>
          </a:xfrm>
          <a:custGeom>
            <a:avLst/>
            <a:gdLst>
              <a:gd name="G0" fmla="+- -497723 0 0"/>
              <a:gd name="G1" fmla="+- -11796480 0 0"/>
              <a:gd name="G2" fmla="+- -497723 0 -11796480"/>
              <a:gd name="G3" fmla="+- 10800 0 0"/>
              <a:gd name="G4" fmla="+- 0 0 -49772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079 0 0"/>
              <a:gd name="G9" fmla="+- 0 0 -11796480"/>
              <a:gd name="G10" fmla="+- 9079 0 2700"/>
              <a:gd name="G11" fmla="cos G10 -497723"/>
              <a:gd name="G12" fmla="sin G10 -497723"/>
              <a:gd name="G13" fmla="cos 13500 -497723"/>
              <a:gd name="G14" fmla="sin 13500 -497723"/>
              <a:gd name="G15" fmla="+- G11 10800 0"/>
              <a:gd name="G16" fmla="+- G12 10800 0"/>
              <a:gd name="G17" fmla="+- G13 10800 0"/>
              <a:gd name="G18" fmla="+- G14 10800 0"/>
              <a:gd name="G19" fmla="*/ 9079 1 2"/>
              <a:gd name="G20" fmla="+- G19 5400 0"/>
              <a:gd name="G21" fmla="cos G20 -497723"/>
              <a:gd name="G22" fmla="sin G20 -497723"/>
              <a:gd name="G23" fmla="+- G21 10800 0"/>
              <a:gd name="G24" fmla="+- G12 G23 G22"/>
              <a:gd name="G25" fmla="+- G22 G23 G11"/>
              <a:gd name="G26" fmla="cos 10800 -497723"/>
              <a:gd name="G27" fmla="sin 10800 -497723"/>
              <a:gd name="G28" fmla="cos 9079 -497723"/>
              <a:gd name="G29" fmla="sin 9079 -49772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49772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079 G39"/>
              <a:gd name="G43" fmla="sin 907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084 w 21600"/>
              <a:gd name="T5" fmla="*/ 23 h 21600"/>
              <a:gd name="T6" fmla="*/ 860 w 21600"/>
              <a:gd name="T7" fmla="*/ 10800 h 21600"/>
              <a:gd name="T8" fmla="*/ 10198 w 21600"/>
              <a:gd name="T9" fmla="*/ 1740 h 21600"/>
              <a:gd name="T10" fmla="*/ 24181 w 21600"/>
              <a:gd name="T11" fmla="*/ 9015 h 21600"/>
              <a:gd name="T12" fmla="*/ 21122 w 21600"/>
              <a:gd name="T13" fmla="*/ 13015 h 21600"/>
              <a:gd name="T14" fmla="*/ 17123 w 21600"/>
              <a:gd name="T15" fmla="*/ 995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799" y="9600"/>
                </a:moveTo>
                <a:cubicBezTo>
                  <a:pt x="19197" y="5089"/>
                  <a:pt x="15350" y="1721"/>
                  <a:pt x="10800" y="1721"/>
                </a:cubicBezTo>
                <a:cubicBezTo>
                  <a:pt x="5785" y="1721"/>
                  <a:pt x="1721" y="5785"/>
                  <a:pt x="172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212" y="0"/>
                  <a:pt x="20789" y="4007"/>
                  <a:pt x="21505" y="9372"/>
                </a:cubicBezTo>
                <a:lnTo>
                  <a:pt x="24181" y="9015"/>
                </a:lnTo>
                <a:lnTo>
                  <a:pt x="21122" y="13015"/>
                </a:lnTo>
                <a:lnTo>
                  <a:pt x="17123" y="9956"/>
                </a:lnTo>
                <a:lnTo>
                  <a:pt x="19799" y="9600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6375400" y="4191000"/>
            <a:ext cx="120650" cy="1106488"/>
          </a:xfrm>
          <a:prstGeom prst="rect">
            <a:avLst/>
          </a:prstGeom>
          <a:noFill/>
          <a:ln w="31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 flipV="1">
            <a:off x="4267200" y="4691063"/>
            <a:ext cx="2159000" cy="8715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4800600" y="3810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hlink"/>
                </a:solidFill>
              </a:rPr>
              <a:t>tension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6019800" y="5683250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hlink"/>
                </a:solidFill>
              </a:rPr>
              <a:t>moment</a:t>
            </a: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33338" y="4673600"/>
            <a:ext cx="4995862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endParaRPr lang="en-US" sz="2400" dirty="0"/>
          </a:p>
          <a:p>
            <a:pPr marL="342900" indent="-342900" algn="l">
              <a:spcBef>
                <a:spcPct val="20000"/>
              </a:spcBef>
              <a:buClr>
                <a:srgbClr val="FFFFFF"/>
              </a:buClr>
            </a:pPr>
            <a:r>
              <a:rPr lang="en-US" sz="2400" dirty="0"/>
              <a:t>	</a:t>
            </a:r>
            <a:r>
              <a:rPr lang="en-US" dirty="0">
                <a:solidFill>
                  <a:srgbClr val="FFFFFF"/>
                </a:solidFill>
              </a:rPr>
              <a:t>Load sensing motor mounts </a:t>
            </a:r>
          </a:p>
          <a:p>
            <a:pPr marL="1143000" lvl="2" indent="-2286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Simple cantilever design</a:t>
            </a:r>
          </a:p>
          <a:p>
            <a:pPr marL="342900" indent="-342900" algn="l">
              <a:spcBef>
                <a:spcPct val="20000"/>
              </a:spcBef>
              <a:buClr>
                <a:srgbClr val="FFFFFF"/>
              </a:buClr>
              <a:buFontTx/>
              <a:buChar char="•"/>
            </a:pPr>
            <a:endParaRPr lang="en-US" sz="2400" dirty="0"/>
          </a:p>
        </p:txBody>
      </p:sp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1219200" y="2209800"/>
            <a:ext cx="16002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2825750" y="2624138"/>
            <a:ext cx="1595438" cy="952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3810000" y="1676400"/>
            <a:ext cx="3467616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Tension feedback is achieved</a:t>
            </a:r>
          </a:p>
          <a:p>
            <a:pPr>
              <a:spcBef>
                <a:spcPct val="20000"/>
              </a:spcBef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with instrumented motor mounts</a:t>
            </a:r>
          </a:p>
        </p:txBody>
      </p:sp>
      <p:sp>
        <p:nvSpPr>
          <p:cNvPr id="282639" name="AutoShape 15"/>
          <p:cNvSpPr>
            <a:spLocks noChangeArrowheads="1"/>
          </p:cNvSpPr>
          <p:nvPr/>
        </p:nvSpPr>
        <p:spPr bwMode="auto">
          <a:xfrm>
            <a:off x="6391275" y="5191125"/>
            <a:ext cx="76200" cy="76200"/>
          </a:xfrm>
          <a:prstGeom prst="flowChartConnector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  <p:bldP spid="282630" grpId="0" animBg="1"/>
      <p:bldP spid="282631" grpId="0" animBg="1"/>
      <p:bldP spid="282632" grpId="0" animBg="1"/>
      <p:bldP spid="282633" grpId="0" autoUpdateAnimBg="0"/>
      <p:bldP spid="282634" grpId="0" autoUpdateAnimBg="0"/>
      <p:bldP spid="282635" grpId="0" autoUpdateAnimBg="0"/>
      <p:bldP spid="282636" grpId="0" animBg="1"/>
      <p:bldP spid="282637" grpId="0" animBg="1"/>
      <p:bldP spid="2826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 dirty="0" smtClean="0">
                <a:solidFill>
                  <a:srgbClr val="FFFF5F"/>
                </a:solidFill>
              </a:rPr>
              <a:t>Other Simulator </a:t>
            </a:r>
            <a:r>
              <a:rPr lang="en-US" sz="4400" dirty="0">
                <a:solidFill>
                  <a:srgbClr val="FFFF5F"/>
                </a:solidFill>
              </a:rPr>
              <a:t>Positions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200400" y="2495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42900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3338513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805788" y="1447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Horizontal</a:t>
            </a:r>
          </a:p>
        </p:txBody>
      </p:sp>
      <p:pic>
        <p:nvPicPr>
          <p:cNvPr id="240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30305" r="28957" b="34338"/>
          <a:stretch>
            <a:fillRect/>
          </a:stretch>
        </p:blipFill>
        <p:spPr bwMode="auto">
          <a:xfrm>
            <a:off x="2133600" y="1828800"/>
            <a:ext cx="4800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0652" name="Line 12"/>
          <p:cNvSpPr>
            <a:spLocks noChangeShapeType="1"/>
          </p:cNvSpPr>
          <p:nvPr/>
        </p:nvSpPr>
        <p:spPr bwMode="auto">
          <a:xfrm rot="16200000" flipH="1" flipV="1">
            <a:off x="3733800" y="3351213"/>
            <a:ext cx="609600" cy="91440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 rot="16200000" flipH="1">
            <a:off x="4587081" y="3367882"/>
            <a:ext cx="611187" cy="88265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676400" y="6172200"/>
            <a:ext cx="770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Varus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5813425" y="6172200"/>
            <a:ext cx="872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Valgus</a:t>
            </a:r>
          </a:p>
        </p:txBody>
      </p:sp>
      <p:pic>
        <p:nvPicPr>
          <p:cNvPr id="24065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0" t="23555" r="12531" b="32658"/>
          <a:stretch>
            <a:fillRect/>
          </a:stretch>
        </p:blipFill>
        <p:spPr bwMode="auto">
          <a:xfrm>
            <a:off x="457200" y="4267200"/>
            <a:ext cx="3810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5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t="31487" r="20274" b="28166"/>
          <a:stretch>
            <a:fillRect/>
          </a:stretch>
        </p:blipFill>
        <p:spPr bwMode="auto">
          <a:xfrm>
            <a:off x="4267200" y="4267200"/>
            <a:ext cx="441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7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Flexion</a:t>
            </a:r>
            <a:endParaRPr lang="en-US" dirty="0"/>
          </a:p>
        </p:txBody>
      </p:sp>
      <p:pic>
        <p:nvPicPr>
          <p:cNvPr id="4" name="smooth horizontal flexion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1901952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3336325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CA" dirty="0" smtClean="0"/>
              <a:t> Kinematic Pathways</a:t>
            </a:r>
          </a:p>
        </p:txBody>
      </p:sp>
      <p:pic>
        <p:nvPicPr>
          <p:cNvPr id="48145" name="Picture 11" descr="ar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53136" r="507" b="16232"/>
          <a:stretch>
            <a:fillRect/>
          </a:stretch>
        </p:blipFill>
        <p:spPr bwMode="auto">
          <a:xfrm rot="16200000">
            <a:off x="2214254" y="2666813"/>
            <a:ext cx="4413250" cy="1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6" name="Line 13"/>
          <p:cNvSpPr>
            <a:spLocks noChangeShapeType="1"/>
          </p:cNvSpPr>
          <p:nvPr/>
        </p:nvSpPr>
        <p:spPr bwMode="auto">
          <a:xfrm rot="16200000" flipH="1" flipV="1">
            <a:off x="2943914" y="3872825"/>
            <a:ext cx="3741030" cy="48106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rot="-5400000" flipH="1" flipV="1">
            <a:off x="2660604" y="3453954"/>
            <a:ext cx="3588435" cy="75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6021821">
            <a:off x="3825352" y="3629613"/>
            <a:ext cx="1573213" cy="2651125"/>
          </a:xfrm>
          <a:prstGeom prst="arc">
            <a:avLst>
              <a:gd name="adj1" fmla="val 20157582"/>
              <a:gd name="adj2" fmla="val 172346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5053013"/>
            <a:ext cx="1885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</a:rPr>
              <a:t>Valgus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</a:rPr>
              <a:t>Angulation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37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7400" y="4180473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71988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53" y="4258586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2057400" y="1524000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71988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78" y="1600200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 bwMode="auto">
          <a:xfrm>
            <a:off x="2743200" y="4345365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429" y="6314073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Flexion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09021" y="5093384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Valgus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429" y="3657600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Flexion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09021" y="2436911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Valgus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37490" y="3635022"/>
            <a:ext cx="1443025" cy="842862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Valgus Angulation Pathways</a:t>
            </a:r>
            <a:endParaRPr lang="en-US" dirty="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8620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1200">
              <a:solidFill>
                <a:srgbClr val="FFFFFF"/>
              </a:solidFill>
              <a:ea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2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endParaRPr lang="en-CA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65638" name="Picture 38" descr="arm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7336"/>
            <a:ext cx="390353" cy="12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5" descr="arm_horizont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6" y="5159922"/>
            <a:ext cx="1235617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626" y="1667077"/>
            <a:ext cx="136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</a:rPr>
              <a:t>Vertical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34" y="435358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</a:rPr>
              <a:t>Horizontal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9050" y="4019490"/>
            <a:ext cx="108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Passive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3037" y="366778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Active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7430840" y="388768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7436556" y="421357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2731911" y="1667077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6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5" grpId="0"/>
      <p:bldP spid="3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7400" y="4180473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7229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97" y="4244622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2057400" y="1524000"/>
            <a:ext cx="4953000" cy="2448927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7229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91" y="1588911"/>
            <a:ext cx="46370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Valgus Angulation Pathways</a:t>
            </a:r>
            <a:endParaRPr lang="en-US" dirty="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8620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1200">
              <a:solidFill>
                <a:srgbClr val="FFFFFF"/>
              </a:solidFill>
              <a:ea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2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endParaRPr lang="en-CA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429" y="6314073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Flexion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09021" y="5093384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Valgus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429" y="3657600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Flexion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09021" y="2436911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Valgus Angle (</a:t>
            </a:r>
            <a:r>
              <a:rPr lang="en-US" sz="1400" dirty="0" err="1">
                <a:solidFill>
                  <a:srgbClr val="000000"/>
                </a:solidFill>
              </a:rPr>
              <a:t>deg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7" name="Picture 37" descr="arm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30830" y="2438400"/>
            <a:ext cx="1309832" cy="4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6" descr="arm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" y="5181600"/>
            <a:ext cx="1231062" cy="3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0750" y="1667077"/>
            <a:ext cx="1257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</a:rPr>
              <a:t>Valgus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10" y="4353580"/>
            <a:ext cx="1097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FFFFFF"/>
                </a:solidFill>
              </a:rPr>
              <a:t>Varus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37490" y="3635022"/>
            <a:ext cx="1443025" cy="842862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79050" y="4019490"/>
            <a:ext cx="108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Passive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3037" y="366778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Active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7430840" y="388768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7436556" y="4213578"/>
            <a:ext cx="265360" cy="0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2743200" y="4316337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31911" y="1667077"/>
            <a:ext cx="4035191" cy="1685724"/>
          </a:xfrm>
          <a:prstGeom prst="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09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1.6|5.7"/>
</p:tagLst>
</file>

<file path=ppt/theme/theme1.xml><?xml version="1.0" encoding="utf-8"?>
<a:theme xmlns:a="http://schemas.openxmlformats.org/drawingml/2006/main" name="HULC">
  <a:themeElements>
    <a:clrScheme name="">
      <a:dk1>
        <a:srgbClr val="000000"/>
      </a:dk1>
      <a:lt1>
        <a:srgbClr val="063DE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HU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hlink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hlink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UL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146</Words>
  <Application>Microsoft Office PowerPoint</Application>
  <PresentationFormat>On-screen Show (4:3)</PresentationFormat>
  <Paragraphs>55</Paragraphs>
  <Slides>8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HULC</vt:lpstr>
      <vt:lpstr>Elbow Motion Simulator</vt:lpstr>
      <vt:lpstr>PowerPoint Presentation</vt:lpstr>
      <vt:lpstr>PowerPoint Presentation</vt:lpstr>
      <vt:lpstr>PowerPoint Presentation</vt:lpstr>
      <vt:lpstr>Horizontal Flexion</vt:lpstr>
      <vt:lpstr> Kinematic Pathways</vt:lpstr>
      <vt:lpstr>Valgus Angulation Pathways</vt:lpstr>
      <vt:lpstr>Valgus Angulation Pathways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Elbow Motion Simulator</dc:title>
  <dc:creator>Louis M. Ferreira</dc:creator>
  <cp:lastModifiedBy>Louis M. Ferreira</cp:lastModifiedBy>
  <cp:revision>2</cp:revision>
  <dcterms:created xsi:type="dcterms:W3CDTF">2011-11-01T15:41:45Z</dcterms:created>
  <dcterms:modified xsi:type="dcterms:W3CDTF">2011-11-01T15:53:42Z</dcterms:modified>
</cp:coreProperties>
</file>