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8" r:id="rId4"/>
    <p:sldId id="259" r:id="rId5"/>
    <p:sldId id="260" r:id="rId6"/>
    <p:sldId id="265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2"/>
      <p:bold r:id="rId13"/>
      <p:italic r:id="rId14"/>
      <p:boldItalic r:id="rId15"/>
    </p:embeddedFont>
    <p:embeddedFont>
      <p:font typeface="Libre Franklin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G9o3eBJ1bSp2fuOTTjR4mTok2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0092"/>
  </p:normalViewPr>
  <p:slideViewPr>
    <p:cSldViewPr snapToGrid="0">
      <p:cViewPr varScale="1">
        <p:scale>
          <a:sx n="128" d="100"/>
          <a:sy n="128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CH" sz="1200" b="0" i="1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MIVES method [1], a multi-criteria analysis framework to assess the</a:t>
            </a:r>
            <a:r>
              <a:rPr lang="it-CH" sz="12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CH" sz="1200" b="0" i="1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sustainability of a given decision or project through a mathematical approach. Our project</a:t>
            </a:r>
            <a:endParaRPr lang="it-CH" sz="1200" b="0" i="0" u="none" strike="noStrike" cap="none" dirty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it-CH" sz="1200" b="0" i="1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aims at introducing the MIVES method to civil engineering students in the context of the</a:t>
            </a:r>
            <a:r>
              <a:rPr lang="it-CH" sz="12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CH" sz="1200" b="0" i="1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course in Advanced design of concrete structures at EPFL by providing them with an</a:t>
            </a:r>
            <a:r>
              <a:rPr lang="it-CH" sz="12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CH" sz="1200" b="0" i="1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interactive tool that will help them evaluate the sustainability of the buildings they design now</a:t>
            </a:r>
            <a:r>
              <a:rPr lang="it-CH" sz="12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CH" sz="1200" b="0" i="1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in their future careers.</a:t>
            </a:r>
            <a:endParaRPr lang="it-CH" sz="1200" b="0" i="0" u="none" strike="noStrike" cap="none" dirty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Script: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Our team is working on enhancing an existing visualization tool to provide a comprehensive and user-friendly solution for assessing sustainability when working on your project.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tool is designed to be efficient and engaging, which makes it</a:t>
            </a:r>
            <a:r>
              <a:rPr lang="fr-FR">
                <a:solidFill>
                  <a:srgbClr val="374151"/>
                </a:solidFill>
              </a:rPr>
              <a:t> a good</a:t>
            </a:r>
            <a:r>
              <a:rPr lang="fr-FR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solution for students who want to learn about the principles of sustainability and how to apply them to their projects.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Through this tool, we aim to help students achieve a deeper understanding of sustainability, and we believe it has the potential to promote sustainable practices in various fields. </a:t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3741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 this presentation, we will demonstrate </a:t>
            </a:r>
            <a:r>
              <a:rPr lang="fr-FR">
                <a:solidFill>
                  <a:srgbClr val="374151"/>
                </a:solidFill>
              </a:rPr>
              <a:t>our prototype, to </a:t>
            </a:r>
            <a:r>
              <a:rPr lang="fr-FR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explore the key features and functionalities of the tool</a:t>
            </a:r>
            <a:r>
              <a:rPr lang="fr-FR">
                <a:solidFill>
                  <a:srgbClr val="374151"/>
                </a:solidFill>
              </a:rPr>
              <a:t>.</a:t>
            </a: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195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>
            <a:spLocks noGrp="1"/>
          </p:cNvSpPr>
          <p:nvPr>
            <p:ph type="pic" idx="2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0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body" idx="3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4"/>
          </p:nvPr>
        </p:nvSpPr>
        <p:spPr>
          <a:xfrm>
            <a:off x="82550" y="4440264"/>
            <a:ext cx="698500" cy="5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6860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630"/>
              <a:buFont typeface="Arial"/>
              <a:buChar char="•"/>
              <a:defRPr sz="7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et contenu">
  <p:cSld name="3_Titre et contenu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>
            <a:spLocks noGrp="1"/>
          </p:cNvSpPr>
          <p:nvPr>
            <p:ph type="pic" idx="2"/>
          </p:nvPr>
        </p:nvSpPr>
        <p:spPr>
          <a:xfrm>
            <a:off x="904875" y="1563688"/>
            <a:ext cx="3144838" cy="357981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4959772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>
  <p:cSld name="Titre seul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seul">
  <p:cSld name="2_Titre seul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>
            <a:spLocks noGrp="1"/>
          </p:cNvSpPr>
          <p:nvPr>
            <p:ph type="pic" idx="2"/>
          </p:nvPr>
        </p:nvSpPr>
        <p:spPr>
          <a:xfrm>
            <a:off x="904875" y="0"/>
            <a:ext cx="772636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de section">
  <p:cSld name="2_Titre de sec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de section">
  <p:cSld name="1_Titre de sec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>
            <a:spLocks noGrp="1"/>
          </p:cNvSpPr>
          <p:nvPr>
            <p:ph type="pic" idx="2"/>
          </p:nvPr>
        </p:nvSpPr>
        <p:spPr>
          <a:xfrm>
            <a:off x="5486400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et contenu">
  <p:cSld name="2_Titre et contenu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 et contenu">
  <p:cSld name="4_Titre et contenu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seul">
  <p:cSld name="1_Titre seu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>
            <a:spLocks noGrp="1"/>
          </p:cNvSpPr>
          <p:nvPr>
            <p:ph type="pic" idx="2"/>
          </p:nvPr>
        </p:nvSpPr>
        <p:spPr>
          <a:xfrm>
            <a:off x="904875" y="0"/>
            <a:ext cx="8239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  <a:defRPr sz="32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  <p:pic>
        <p:nvPicPr>
          <p:cNvPr id="15" name="Google Shape;15;p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30273" y="132334"/>
            <a:ext cx="653952" cy="2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"/>
          <p:cNvSpPr/>
          <p:nvPr/>
        </p:nvSpPr>
        <p:spPr>
          <a:xfrm rot="-54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cla.bottinellimontandon@epfl.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mengjie.zou@epfl.ch" TargetMode="External"/><Relationship Id="rId5" Type="http://schemas.openxmlformats.org/officeDocument/2006/relationships/hyperlink" Target="mailto:iman.masrun@epfl.ch" TargetMode="External"/><Relationship Id="rId4" Type="http://schemas.openxmlformats.org/officeDocument/2006/relationships/hyperlink" Target="mailto:alexandre.clement@epfl.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450" y="0"/>
            <a:ext cx="7231551" cy="51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5527111" y="786535"/>
            <a:ext cx="3616890" cy="2338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</a:pPr>
            <a:r>
              <a:rPr lang="fr-FR" dirty="0"/>
              <a:t>MIVES-VS Visualisation </a:t>
            </a:r>
            <a:r>
              <a:rPr lang="fr-FR" dirty="0" err="1"/>
              <a:t>tool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000" dirty="0">
                <a:latin typeface="+mn-lt"/>
                <a:ea typeface="Libre Franklin"/>
                <a:cs typeface="Libre Franklin"/>
                <a:sym typeface="Libre Franklin"/>
              </a:rPr>
              <a:t>SHS </a:t>
            </a:r>
            <a:endParaRPr dirty="0">
              <a:latin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fr-FR" sz="2000" dirty="0">
                <a:latin typeface="+mn-lt"/>
                <a:ea typeface="Libre Franklin"/>
                <a:cs typeface="Libre Franklin"/>
                <a:sym typeface="Libre Franklin"/>
              </a:rPr>
              <a:t>How people </a:t>
            </a:r>
            <a:r>
              <a:rPr lang="fr-FR" sz="2000" dirty="0" err="1">
                <a:latin typeface="+mn-lt"/>
                <a:ea typeface="Libre Franklin"/>
                <a:cs typeface="Libre Franklin"/>
                <a:sym typeface="Libre Franklin"/>
              </a:rPr>
              <a:t>learn</a:t>
            </a:r>
            <a:endParaRPr sz="2000" dirty="0">
              <a:latin typeface="+mn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body" idx="3"/>
          </p:nvPr>
        </p:nvSpPr>
        <p:spPr>
          <a:xfrm>
            <a:off x="6405563" y="3124922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fr-FR" sz="1200" dirty="0">
                <a:latin typeface="Libre Franklin"/>
                <a:ea typeface="Libre Franklin"/>
                <a:cs typeface="Libre Franklin"/>
                <a:sym typeface="Libre Franklin"/>
              </a:rPr>
              <a:t>18.04.2023</a:t>
            </a:r>
            <a:endParaRPr dirty="0"/>
          </a:p>
        </p:txBody>
      </p:sp>
      <p:sp>
        <p:nvSpPr>
          <p:cNvPr id="124" name="Google Shape;124;p1"/>
          <p:cNvSpPr/>
          <p:nvPr/>
        </p:nvSpPr>
        <p:spPr>
          <a:xfrm>
            <a:off x="119576" y="1703147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Tecla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Bottinelli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 M.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Alexandre Clément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Iman </a:t>
            </a:r>
            <a:r>
              <a:rPr lang="fr-FR" sz="1400" b="0" i="0" u="none" strike="noStrike" cap="none" dirty="0" err="1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Masrun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 err="1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Mengjie</a:t>
            </a:r>
            <a:r>
              <a:rPr lang="fr-FR" sz="1400" b="0" i="0" u="none" strike="noStrike" cap="none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 Zou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4572318" y="444100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</a:pPr>
            <a:r>
              <a:rPr lang="fr-FR" dirty="0"/>
              <a:t>Running </a:t>
            </a:r>
            <a:br>
              <a:rPr lang="fr-FR" dirty="0"/>
            </a:br>
            <a:r>
              <a:rPr lang="fr-FR" dirty="0"/>
              <a:t>VS-MIVES</a:t>
            </a:r>
            <a:endParaRPr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4648200" y="2496868"/>
            <a:ext cx="3550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An interactive </a:t>
            </a:r>
            <a:r>
              <a:rPr lang="fr-FR" sz="1400" b="0" i="0" u="none" strike="noStrike" cap="none" dirty="0" err="1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r>
              <a:rPr lang="fr-FR" sz="1400" b="0" i="0" u="none" strike="noStrike" cap="none" dirty="0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fr-FR" sz="1400" b="0" i="0" u="none" strike="noStrike" cap="none" dirty="0" err="1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introduce</a:t>
            </a:r>
            <a:r>
              <a:rPr lang="fr-FR" sz="1400" b="0" i="0" u="none" strike="noStrike" cap="none" dirty="0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 the MIVES </a:t>
            </a:r>
            <a:r>
              <a:rPr lang="fr-FR" sz="1400" b="0" i="0" u="none" strike="noStrike" cap="none" dirty="0" err="1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fr-FR" sz="1400" b="0" i="0" u="none" strike="noStrike" cap="none" dirty="0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, a multi-</a:t>
            </a:r>
            <a:r>
              <a:rPr lang="fr-FR" sz="1400" b="0" i="0" u="none" strike="noStrike" cap="none" dirty="0" err="1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r>
              <a:rPr lang="fr-FR" sz="1400" b="0" i="0" u="none" strike="noStrike" cap="none" dirty="0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0" i="0" u="none" strike="noStrike" cap="none" dirty="0" err="1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fr-FR" sz="1400" b="0" i="0" u="none" strike="noStrike" cap="none" dirty="0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0" i="0" u="none" strike="noStrike" cap="none" dirty="0" err="1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fr-FR" sz="1400" b="0" i="0" u="none" strike="noStrike" cap="none" dirty="0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fr-FR" sz="1400" b="0" i="0" u="none" strike="noStrike" cap="none" dirty="0" err="1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assess</a:t>
            </a:r>
            <a:r>
              <a:rPr lang="fr-FR" sz="1400" b="0" i="0" u="none" strike="noStrike" cap="none" dirty="0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0" i="0" u="none" strike="noStrike" cap="none" dirty="0" err="1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sustainability</a:t>
            </a:r>
            <a:r>
              <a:rPr lang="fr-FR" sz="1400" b="0" i="0" u="none" strike="noStrike" cap="none" dirty="0">
                <a:solidFill>
                  <a:srgbClr val="DEDCD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33" name="Google Shape;133;p2"/>
          <p:cNvSpPr txBox="1"/>
          <p:nvPr/>
        </p:nvSpPr>
        <p:spPr>
          <a:xfrm>
            <a:off x="782623" y="195263"/>
            <a:ext cx="3563017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If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you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have </a:t>
            </a:r>
            <a:r>
              <a:rPr lang="fr-FR" b="1" dirty="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you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can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download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executable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version of the file (</a:t>
            </a:r>
            <a:r>
              <a:rPr lang="fr-FR" i="1" dirty="0" err="1">
                <a:solidFill>
                  <a:schemeClr val="tx1">
                    <a:lumMod val="50000"/>
                  </a:schemeClr>
                </a:solidFill>
              </a:rPr>
              <a:t>mives.exe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) and double click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it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it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wait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a bit). You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might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need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confirm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« 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anyways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 ». But the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preferred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option for the moment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to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it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as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follows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193267" y="1600095"/>
            <a:ext cx="4265712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fr-CH" dirty="0"/>
              <a:t>If </a:t>
            </a:r>
            <a:r>
              <a:rPr lang="fr-CH" dirty="0" err="1"/>
              <a:t>you</a:t>
            </a:r>
            <a:r>
              <a:rPr lang="fr-CH" dirty="0"/>
              <a:t> have a </a:t>
            </a:r>
            <a:r>
              <a:rPr lang="fr-CH" b="1" dirty="0"/>
              <a:t>Mac</a:t>
            </a:r>
            <a:r>
              <a:rPr lang="fr-CH" dirty="0"/>
              <a:t>, </a:t>
            </a:r>
            <a:r>
              <a:rPr lang="fr-CH" dirty="0" err="1"/>
              <a:t>you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to </a:t>
            </a:r>
            <a:r>
              <a:rPr lang="fr-CH" dirty="0" err="1"/>
              <a:t>download</a:t>
            </a:r>
            <a:r>
              <a:rPr lang="fr-CH" dirty="0"/>
              <a:t> the </a:t>
            </a:r>
            <a:r>
              <a:rPr lang="fr-CH" dirty="0" err="1"/>
              <a:t>complete</a:t>
            </a:r>
            <a:r>
              <a:rPr lang="fr-CH" dirty="0"/>
              <a:t> </a:t>
            </a:r>
            <a:r>
              <a:rPr lang="fr-CH" dirty="0" err="1"/>
              <a:t>folder</a:t>
            </a:r>
            <a:r>
              <a:rPr lang="fr-CH" dirty="0"/>
              <a:t> and open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your</a:t>
            </a:r>
            <a:r>
              <a:rPr lang="fr-CH" dirty="0"/>
              <a:t> </a:t>
            </a:r>
            <a:r>
              <a:rPr lang="fr-CH" dirty="0" err="1"/>
              <a:t>prefered</a:t>
            </a:r>
            <a:r>
              <a:rPr lang="fr-CH" dirty="0"/>
              <a:t> </a:t>
            </a:r>
            <a:r>
              <a:rPr lang="fr-CH" dirty="0" err="1"/>
              <a:t>platform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Python (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reccommend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Visual Studio Code). </a:t>
            </a:r>
          </a:p>
          <a:p>
            <a:pPr lvl="0" algn="just"/>
            <a:endParaRPr lang="fr-CH" dirty="0">
              <a:solidFill>
                <a:schemeClr val="tx2"/>
              </a:solidFill>
            </a:endParaRPr>
          </a:p>
          <a:p>
            <a:pPr lvl="0" algn="just"/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Before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running the file, in the terminal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window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write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«</a:t>
            </a:r>
            <a:r>
              <a:rPr lang="fr-CH" i="1" dirty="0" err="1">
                <a:solidFill>
                  <a:schemeClr val="tx1">
                    <a:lumMod val="50000"/>
                  </a:schemeClr>
                </a:solidFill>
              </a:rPr>
              <a:t>sudo</a:t>
            </a:r>
            <a:r>
              <a:rPr lang="fr-CH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CH" i="1" dirty="0" err="1">
                <a:solidFill>
                  <a:schemeClr val="tx1">
                    <a:lumMod val="50000"/>
                  </a:schemeClr>
                </a:solidFill>
              </a:rPr>
              <a:t>pip</a:t>
            </a:r>
            <a:r>
              <a:rPr lang="fr-CH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CH" i="1" dirty="0" err="1">
                <a:solidFill>
                  <a:schemeClr val="tx1">
                    <a:lumMod val="50000"/>
                  </a:schemeClr>
                </a:solidFill>
              </a:rPr>
              <a:t>install</a:t>
            </a:r>
            <a:r>
              <a:rPr lang="fr-CH" i="1" dirty="0">
                <a:solidFill>
                  <a:schemeClr val="tx1">
                    <a:lumMod val="50000"/>
                  </a:schemeClr>
                </a:solidFill>
              </a:rPr>
              <a:t> -r </a:t>
            </a:r>
            <a:r>
              <a:rPr lang="fr-CH" i="1" dirty="0" err="1">
                <a:solidFill>
                  <a:schemeClr val="tx1">
                    <a:lumMod val="50000"/>
                  </a:schemeClr>
                </a:solidFill>
              </a:rPr>
              <a:t>requirements.txt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» to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make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sure all the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needed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packages are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installed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. If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this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doesn’t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work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for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you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you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can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install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them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one by one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«</a:t>
            </a:r>
            <a:r>
              <a:rPr lang="fr-CH" i="1" dirty="0" err="1">
                <a:solidFill>
                  <a:schemeClr val="tx1">
                    <a:lumMod val="50000"/>
                  </a:schemeClr>
                </a:solidFill>
              </a:rPr>
              <a:t>sudo</a:t>
            </a:r>
            <a:r>
              <a:rPr lang="fr-CH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CH" i="1" dirty="0" err="1">
                <a:solidFill>
                  <a:schemeClr val="tx1">
                    <a:lumMod val="50000"/>
                  </a:schemeClr>
                </a:solidFill>
              </a:rPr>
              <a:t>pip</a:t>
            </a:r>
            <a:r>
              <a:rPr lang="fr-CH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CH" i="1" dirty="0" err="1">
                <a:solidFill>
                  <a:schemeClr val="tx1">
                    <a:lumMod val="50000"/>
                  </a:schemeClr>
                </a:solidFill>
              </a:rPr>
              <a:t>install</a:t>
            </a:r>
            <a:r>
              <a:rPr lang="fr-CH" i="1" dirty="0">
                <a:solidFill>
                  <a:schemeClr val="tx1">
                    <a:lumMod val="50000"/>
                  </a:schemeClr>
                </a:solidFill>
              </a:rPr>
              <a:t> package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». The </a:t>
            </a:r>
            <a:r>
              <a:rPr lang="fr-CH" dirty="0" err="1">
                <a:solidFill>
                  <a:schemeClr val="tx1">
                    <a:lumMod val="50000"/>
                  </a:schemeClr>
                </a:solidFill>
              </a:rPr>
              <a:t>needed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 packages are (</a:t>
            </a:r>
            <a:r>
              <a:rPr lang="fr-CH" b="1" dirty="0">
                <a:solidFill>
                  <a:schemeClr val="tx1">
                    <a:lumMod val="50000"/>
                  </a:schemeClr>
                </a:solidFill>
              </a:rPr>
              <a:t>PyQt5, ete3, six, </a:t>
            </a:r>
            <a:r>
              <a:rPr lang="fr-CH" b="1" dirty="0" err="1">
                <a:solidFill>
                  <a:schemeClr val="tx1">
                    <a:lumMod val="50000"/>
                  </a:schemeClr>
                </a:solidFill>
              </a:rPr>
              <a:t>numpy</a:t>
            </a:r>
            <a:r>
              <a:rPr lang="fr-CH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CH" b="1" dirty="0" err="1">
                <a:solidFill>
                  <a:schemeClr val="tx1">
                    <a:lumMod val="50000"/>
                  </a:schemeClr>
                </a:solidFill>
              </a:rPr>
              <a:t>matplotlib</a:t>
            </a:r>
            <a:r>
              <a:rPr lang="fr-CH" b="1" dirty="0">
                <a:solidFill>
                  <a:schemeClr val="tx1">
                    <a:lumMod val="50000"/>
                  </a:schemeClr>
                </a:solidFill>
              </a:rPr>
              <a:t>, and pandas</a:t>
            </a:r>
            <a:r>
              <a:rPr lang="fr-CH" dirty="0">
                <a:solidFill>
                  <a:schemeClr val="tx1">
                    <a:lumMod val="50000"/>
                  </a:schemeClr>
                </a:solidFill>
              </a:rPr>
              <a:t>).</a:t>
            </a:r>
          </a:p>
          <a:p>
            <a:pPr lvl="0" algn="just"/>
            <a:endParaRPr lang="fr-CH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run</a:t>
            </a:r>
            <a:r>
              <a:rPr lang="fr-CH" dirty="0"/>
              <a:t> </a:t>
            </a:r>
            <a:r>
              <a:rPr lang="fr-CH" b="1" i="1" dirty="0" err="1"/>
              <a:t>mives.py</a:t>
            </a:r>
            <a:r>
              <a:rPr lang="fr-CH" dirty="0"/>
              <a:t>. The main </a:t>
            </a:r>
            <a:r>
              <a:rPr lang="fr-CH" dirty="0" err="1"/>
              <a:t>window</a:t>
            </a:r>
            <a:r>
              <a:rPr lang="fr-CH" dirty="0"/>
              <a:t> </a:t>
            </a:r>
            <a:r>
              <a:rPr lang="fr-CH" dirty="0" err="1"/>
              <a:t>should</a:t>
            </a:r>
            <a:r>
              <a:rPr lang="fr-CH" dirty="0"/>
              <a:t> </a:t>
            </a:r>
            <a:r>
              <a:rPr lang="fr-CH" dirty="0" err="1"/>
              <a:t>appear</a:t>
            </a:r>
            <a:r>
              <a:rPr lang="fr-CH" dirty="0"/>
              <a:t>!</a:t>
            </a:r>
          </a:p>
          <a:p>
            <a:pPr lvl="0" algn="just"/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37" name="Google Shape;137;p2" descr="Magnifying glass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64" y="495579"/>
            <a:ext cx="667548" cy="667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2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4571993" y="-348200"/>
            <a:ext cx="40590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</a:pPr>
            <a:r>
              <a:rPr lang="fr-FR"/>
              <a:t>Main tree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325676" y="4773521"/>
            <a:ext cx="184731" cy="300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1080108" y="4572000"/>
            <a:ext cx="7974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pillars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2025972" y="4572000"/>
            <a:ext cx="101502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criterion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3108679" y="4572000"/>
            <a:ext cx="1170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indicators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4705750" y="777875"/>
            <a:ext cx="4307700" cy="4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50" i="1" dirty="0">
                <a:solidFill>
                  <a:schemeClr val="lt1"/>
                </a:solidFill>
              </a:rPr>
              <a:t>The MIVES </a:t>
            </a:r>
            <a:r>
              <a:rPr lang="fr-FR" sz="1450" i="1" dirty="0" err="1">
                <a:solidFill>
                  <a:schemeClr val="lt1"/>
                </a:solidFill>
              </a:rPr>
              <a:t>method</a:t>
            </a:r>
            <a:r>
              <a:rPr lang="fr-FR" sz="1450" i="1" dirty="0">
                <a:solidFill>
                  <a:schemeClr val="lt1"/>
                </a:solidFill>
              </a:rPr>
              <a:t> </a:t>
            </a:r>
            <a:r>
              <a:rPr lang="fr-FR" sz="1450" i="1" dirty="0" err="1">
                <a:solidFill>
                  <a:schemeClr val="lt1"/>
                </a:solidFill>
              </a:rPr>
              <a:t>is</a:t>
            </a:r>
            <a:r>
              <a:rPr lang="fr-FR" sz="1450" i="1" dirty="0">
                <a:solidFill>
                  <a:schemeClr val="lt1"/>
                </a:solidFill>
              </a:rPr>
              <a:t> a set of techniques </a:t>
            </a:r>
            <a:r>
              <a:rPr lang="fr-FR" sz="1450" i="1" dirty="0" err="1">
                <a:solidFill>
                  <a:schemeClr val="lt1"/>
                </a:solidFill>
              </a:rPr>
              <a:t>used</a:t>
            </a:r>
            <a:r>
              <a:rPr lang="fr-FR" sz="1450" i="1" dirty="0">
                <a:solidFill>
                  <a:schemeClr val="lt1"/>
                </a:solidFill>
              </a:rPr>
              <a:t> for </a:t>
            </a:r>
            <a:r>
              <a:rPr lang="fr-FR" sz="1450" i="1" dirty="0" err="1">
                <a:solidFill>
                  <a:schemeClr val="lt1"/>
                </a:solidFill>
              </a:rPr>
              <a:t>assessing</a:t>
            </a:r>
            <a:r>
              <a:rPr lang="fr-FR" sz="1450" i="1" dirty="0">
                <a:solidFill>
                  <a:schemeClr val="lt1"/>
                </a:solidFill>
              </a:rPr>
              <a:t> the </a:t>
            </a:r>
            <a:r>
              <a:rPr lang="fr-FR" sz="1450" i="1" dirty="0" err="1">
                <a:solidFill>
                  <a:schemeClr val="lt1"/>
                </a:solidFill>
              </a:rPr>
              <a:t>sustainability</a:t>
            </a:r>
            <a:r>
              <a:rPr lang="fr-FR" sz="1450" i="1" dirty="0">
                <a:solidFill>
                  <a:schemeClr val="lt1"/>
                </a:solidFill>
              </a:rPr>
              <a:t> of design solutions. The </a:t>
            </a:r>
            <a:r>
              <a:rPr lang="fr-FR" sz="1450" i="1" dirty="0" err="1">
                <a:solidFill>
                  <a:schemeClr val="lt1"/>
                </a:solidFill>
              </a:rPr>
              <a:t>method</a:t>
            </a:r>
            <a:r>
              <a:rPr lang="fr-FR" sz="1450" i="1" dirty="0">
                <a:solidFill>
                  <a:schemeClr val="lt1"/>
                </a:solidFill>
              </a:rPr>
              <a:t> </a:t>
            </a:r>
            <a:r>
              <a:rPr lang="fr-FR" sz="1450" i="1" dirty="0" err="1">
                <a:solidFill>
                  <a:schemeClr val="lt1"/>
                </a:solidFill>
              </a:rPr>
              <a:t>can</a:t>
            </a:r>
            <a:r>
              <a:rPr lang="fr-FR" sz="1450" i="1" dirty="0">
                <a:solidFill>
                  <a:schemeClr val="lt1"/>
                </a:solidFill>
              </a:rPr>
              <a:t> </a:t>
            </a:r>
            <a:r>
              <a:rPr lang="fr-FR" sz="1450" i="1" dirty="0" err="1">
                <a:solidFill>
                  <a:schemeClr val="lt1"/>
                </a:solidFill>
              </a:rPr>
              <a:t>be</a:t>
            </a:r>
            <a:r>
              <a:rPr lang="fr-FR" sz="1450" i="1" dirty="0">
                <a:solidFill>
                  <a:schemeClr val="lt1"/>
                </a:solidFill>
              </a:rPr>
              <a:t> </a:t>
            </a:r>
            <a:r>
              <a:rPr lang="fr-FR" sz="1450" i="1" dirty="0" err="1">
                <a:solidFill>
                  <a:schemeClr val="lt1"/>
                </a:solidFill>
              </a:rPr>
              <a:t>divided</a:t>
            </a:r>
            <a:r>
              <a:rPr lang="fr-FR" sz="1450" i="1" dirty="0">
                <a:solidFill>
                  <a:schemeClr val="lt1"/>
                </a:solidFill>
              </a:rPr>
              <a:t> </a:t>
            </a:r>
            <a:r>
              <a:rPr lang="fr-FR" sz="1450" i="1" dirty="0" err="1">
                <a:solidFill>
                  <a:schemeClr val="lt1"/>
                </a:solidFill>
              </a:rPr>
              <a:t>into</a:t>
            </a:r>
            <a:r>
              <a:rPr lang="fr-FR" sz="1450" i="1" dirty="0">
                <a:solidFill>
                  <a:schemeClr val="lt1"/>
                </a:solidFill>
              </a:rPr>
              <a:t> </a:t>
            </a:r>
            <a:r>
              <a:rPr lang="fr-FR" sz="1450" i="1" dirty="0" err="1">
                <a:solidFill>
                  <a:schemeClr val="lt1"/>
                </a:solidFill>
              </a:rPr>
              <a:t>several</a:t>
            </a:r>
            <a:r>
              <a:rPr lang="fr-FR" sz="1450" i="1" dirty="0">
                <a:solidFill>
                  <a:schemeClr val="lt1"/>
                </a:solidFill>
              </a:rPr>
              <a:t> </a:t>
            </a:r>
            <a:r>
              <a:rPr lang="fr-FR" sz="1450" i="1" dirty="0" err="1">
                <a:solidFill>
                  <a:schemeClr val="lt1"/>
                </a:solidFill>
              </a:rPr>
              <a:t>steps</a:t>
            </a:r>
            <a:r>
              <a:rPr lang="fr-FR" sz="1450" i="1" dirty="0">
                <a:solidFill>
                  <a:schemeClr val="lt1"/>
                </a:solidFill>
              </a:rPr>
              <a:t> :</a:t>
            </a:r>
            <a:endParaRPr sz="1450" i="1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 i="1" dirty="0">
              <a:solidFill>
                <a:schemeClr val="lt1"/>
              </a:solidFill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AutoNum type="arabicPeriod"/>
            </a:pPr>
            <a:r>
              <a:rPr lang="fr-FR" sz="1450" i="1" dirty="0" err="1">
                <a:solidFill>
                  <a:schemeClr val="lt1"/>
                </a:solidFill>
              </a:rPr>
              <a:t>Definition</a:t>
            </a:r>
            <a:r>
              <a:rPr lang="fr-FR" sz="1450" i="1" dirty="0">
                <a:solidFill>
                  <a:schemeClr val="lt1"/>
                </a:solidFill>
              </a:rPr>
              <a:t> of the </a:t>
            </a:r>
            <a:r>
              <a:rPr lang="fr-FR" sz="1450" i="1" dirty="0" err="1">
                <a:solidFill>
                  <a:schemeClr val="lt1"/>
                </a:solidFill>
              </a:rPr>
              <a:t>problem</a:t>
            </a:r>
            <a:r>
              <a:rPr lang="fr-FR" sz="1450" i="1" dirty="0">
                <a:solidFill>
                  <a:schemeClr val="lt1"/>
                </a:solidFill>
              </a:rPr>
              <a:t> and </a:t>
            </a:r>
            <a:r>
              <a:rPr lang="fr-FR" sz="1450" i="1" dirty="0" err="1">
                <a:solidFill>
                  <a:schemeClr val="lt1"/>
                </a:solidFill>
              </a:rPr>
              <a:t>decisions</a:t>
            </a:r>
            <a:r>
              <a:rPr lang="fr-FR" sz="1450" i="1" dirty="0">
                <a:solidFill>
                  <a:schemeClr val="lt1"/>
                </a:solidFill>
              </a:rPr>
              <a:t> to </a:t>
            </a:r>
            <a:r>
              <a:rPr lang="fr-FR" sz="1450" i="1" dirty="0" err="1">
                <a:solidFill>
                  <a:schemeClr val="lt1"/>
                </a:solidFill>
              </a:rPr>
              <a:t>be</a:t>
            </a:r>
            <a:r>
              <a:rPr lang="fr-FR" sz="1450" i="1" dirty="0">
                <a:solidFill>
                  <a:schemeClr val="lt1"/>
                </a:solidFill>
              </a:rPr>
              <a:t> made.</a:t>
            </a:r>
            <a:endParaRPr sz="1450" i="1" dirty="0">
              <a:solidFill>
                <a:schemeClr val="lt1"/>
              </a:solidFill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AutoNum type="arabicPeriod"/>
            </a:pPr>
            <a:r>
              <a:rPr lang="fr-FR" sz="1450" i="1" dirty="0" err="1">
                <a:solidFill>
                  <a:schemeClr val="lt1"/>
                </a:solidFill>
              </a:rPr>
              <a:t>Realization</a:t>
            </a:r>
            <a:r>
              <a:rPr lang="fr-FR" sz="1450" i="1" dirty="0">
                <a:solidFill>
                  <a:schemeClr val="lt1"/>
                </a:solidFill>
              </a:rPr>
              <a:t> of a </a:t>
            </a:r>
            <a:r>
              <a:rPr lang="fr-FR" sz="1450" i="1" dirty="0" err="1">
                <a:solidFill>
                  <a:schemeClr val="lt1"/>
                </a:solidFill>
              </a:rPr>
              <a:t>tree</a:t>
            </a:r>
            <a:r>
              <a:rPr lang="fr-FR" sz="1450" i="1" dirty="0">
                <a:solidFill>
                  <a:schemeClr val="lt1"/>
                </a:solidFill>
              </a:rPr>
              <a:t> </a:t>
            </a:r>
            <a:r>
              <a:rPr lang="fr-FR" sz="1450" i="1" dirty="0" err="1">
                <a:solidFill>
                  <a:schemeClr val="lt1"/>
                </a:solidFill>
              </a:rPr>
              <a:t>diagram</a:t>
            </a:r>
            <a:r>
              <a:rPr lang="fr-FR" sz="1450" i="1" dirty="0">
                <a:solidFill>
                  <a:schemeClr val="lt1"/>
                </a:solidFill>
              </a:rPr>
              <a:t>.</a:t>
            </a:r>
            <a:endParaRPr sz="1450" i="1" dirty="0">
              <a:solidFill>
                <a:schemeClr val="lt1"/>
              </a:solidFill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AutoNum type="arabicPeriod"/>
            </a:pPr>
            <a:r>
              <a:rPr lang="fr-FR" sz="1450" i="1" dirty="0" err="1">
                <a:solidFill>
                  <a:schemeClr val="lt1"/>
                </a:solidFill>
              </a:rPr>
              <a:t>Definition</a:t>
            </a:r>
            <a:r>
              <a:rPr lang="fr-FR" sz="1450" i="1" dirty="0">
                <a:solidFill>
                  <a:schemeClr val="lt1"/>
                </a:solidFill>
              </a:rPr>
              <a:t> of the value </a:t>
            </a:r>
            <a:r>
              <a:rPr lang="fr-FR" sz="1450" i="1" dirty="0" err="1">
                <a:solidFill>
                  <a:schemeClr val="lt1"/>
                </a:solidFill>
              </a:rPr>
              <a:t>functions</a:t>
            </a:r>
            <a:r>
              <a:rPr lang="fr-FR" sz="1450" i="1" dirty="0">
                <a:solidFill>
                  <a:schemeClr val="lt1"/>
                </a:solidFill>
              </a:rPr>
              <a:t>, i.e. index </a:t>
            </a:r>
            <a:r>
              <a:rPr lang="fr-FR" sz="1450" i="1" dirty="0" err="1">
                <a:solidFill>
                  <a:schemeClr val="lt1"/>
                </a:solidFill>
              </a:rPr>
              <a:t>which</a:t>
            </a:r>
            <a:r>
              <a:rPr lang="fr-FR" sz="1450" i="1" dirty="0">
                <a:solidFill>
                  <a:schemeClr val="lt1"/>
                </a:solidFill>
              </a:rPr>
              <a:t> expresses the </a:t>
            </a:r>
            <a:r>
              <a:rPr lang="fr-FR" sz="1450" i="1" dirty="0" err="1">
                <a:solidFill>
                  <a:schemeClr val="lt1"/>
                </a:solidFill>
              </a:rPr>
              <a:t>degree</a:t>
            </a:r>
            <a:r>
              <a:rPr lang="fr-FR" sz="1450" i="1" dirty="0">
                <a:solidFill>
                  <a:schemeClr val="lt1"/>
                </a:solidFill>
              </a:rPr>
              <a:t> of satisfaction.</a:t>
            </a:r>
            <a:endParaRPr sz="1450" i="1" dirty="0">
              <a:solidFill>
                <a:schemeClr val="lt1"/>
              </a:solidFill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AutoNum type="arabicPeriod"/>
            </a:pPr>
            <a:r>
              <a:rPr lang="fr-FR" sz="1450" i="1" dirty="0" err="1">
                <a:solidFill>
                  <a:schemeClr val="lt1"/>
                </a:solidFill>
              </a:rPr>
              <a:t>Definition</a:t>
            </a:r>
            <a:r>
              <a:rPr lang="fr-FR" sz="1450" i="1" dirty="0">
                <a:solidFill>
                  <a:schemeClr val="lt1"/>
                </a:solidFill>
              </a:rPr>
              <a:t> of the </a:t>
            </a:r>
            <a:r>
              <a:rPr lang="fr-FR" sz="1450" i="1" dirty="0" err="1">
                <a:solidFill>
                  <a:schemeClr val="lt1"/>
                </a:solidFill>
              </a:rPr>
              <a:t>weights</a:t>
            </a:r>
            <a:r>
              <a:rPr lang="fr-FR" sz="1450" i="1" dirty="0">
                <a:solidFill>
                  <a:schemeClr val="lt1"/>
                </a:solidFill>
              </a:rPr>
              <a:t>.</a:t>
            </a:r>
            <a:endParaRPr sz="1450" i="1" dirty="0">
              <a:solidFill>
                <a:schemeClr val="lt1"/>
              </a:solidFill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AutoNum type="arabicPeriod"/>
            </a:pPr>
            <a:r>
              <a:rPr lang="fr-FR" sz="1450" i="1" dirty="0" err="1">
                <a:solidFill>
                  <a:schemeClr val="lt1"/>
                </a:solidFill>
              </a:rPr>
              <a:t>Definition</a:t>
            </a:r>
            <a:r>
              <a:rPr lang="fr-FR" sz="1450" i="1" dirty="0">
                <a:solidFill>
                  <a:schemeClr val="lt1"/>
                </a:solidFill>
              </a:rPr>
              <a:t> of design alternatives.</a:t>
            </a:r>
            <a:endParaRPr sz="1450" i="1" dirty="0">
              <a:solidFill>
                <a:schemeClr val="lt1"/>
              </a:solidFill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AutoNum type="arabicPeriod"/>
            </a:pPr>
            <a:r>
              <a:rPr lang="fr-FR" sz="1450" i="1" dirty="0">
                <a:solidFill>
                  <a:schemeClr val="lt1"/>
                </a:solidFill>
              </a:rPr>
              <a:t>Evaluation of the global index </a:t>
            </a:r>
            <a:r>
              <a:rPr lang="fr-FR" sz="1450" i="1" dirty="0" err="1">
                <a:solidFill>
                  <a:schemeClr val="lt1"/>
                </a:solidFill>
              </a:rPr>
              <a:t>achieved</a:t>
            </a:r>
            <a:r>
              <a:rPr lang="fr-FR" sz="1450" i="1" dirty="0">
                <a:solidFill>
                  <a:schemeClr val="lt1"/>
                </a:solidFill>
              </a:rPr>
              <a:t> by </a:t>
            </a:r>
            <a:r>
              <a:rPr lang="fr-FR" sz="1450" i="1" dirty="0" err="1">
                <a:solidFill>
                  <a:schemeClr val="lt1"/>
                </a:solidFill>
              </a:rPr>
              <a:t>each</a:t>
            </a:r>
            <a:r>
              <a:rPr lang="fr-FR" sz="1450" i="1" dirty="0">
                <a:solidFill>
                  <a:schemeClr val="lt1"/>
                </a:solidFill>
              </a:rPr>
              <a:t> design solution.</a:t>
            </a:r>
            <a:endParaRPr sz="1450" i="1" dirty="0">
              <a:solidFill>
                <a:schemeClr val="lt1"/>
              </a:solidFill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AutoNum type="arabicPeriod"/>
            </a:pPr>
            <a:r>
              <a:rPr lang="fr-FR" sz="1450" i="1" dirty="0" err="1">
                <a:solidFill>
                  <a:schemeClr val="lt1"/>
                </a:solidFill>
              </a:rPr>
              <a:t>Make</a:t>
            </a:r>
            <a:r>
              <a:rPr lang="fr-FR" sz="1450" i="1" dirty="0">
                <a:solidFill>
                  <a:schemeClr val="lt1"/>
                </a:solidFill>
              </a:rPr>
              <a:t> the right </a:t>
            </a:r>
            <a:r>
              <a:rPr lang="fr-FR" sz="1450" i="1" dirty="0" err="1">
                <a:solidFill>
                  <a:schemeClr val="lt1"/>
                </a:solidFill>
              </a:rPr>
              <a:t>decision</a:t>
            </a:r>
            <a:r>
              <a:rPr lang="fr-FR" sz="1450" i="1" dirty="0">
                <a:solidFill>
                  <a:schemeClr val="lt1"/>
                </a:solidFill>
              </a:rPr>
              <a:t> </a:t>
            </a:r>
            <a:r>
              <a:rPr lang="fr-FR" sz="1450" i="1" dirty="0" err="1">
                <a:solidFill>
                  <a:schemeClr val="lt1"/>
                </a:solidFill>
              </a:rPr>
              <a:t>based</a:t>
            </a:r>
            <a:r>
              <a:rPr lang="fr-FR" sz="1450" i="1" dirty="0">
                <a:solidFill>
                  <a:schemeClr val="lt1"/>
                </a:solidFill>
              </a:rPr>
              <a:t> on the </a:t>
            </a:r>
            <a:r>
              <a:rPr lang="fr-FR" sz="1450" i="1" dirty="0" err="1">
                <a:solidFill>
                  <a:schemeClr val="lt1"/>
                </a:solidFill>
              </a:rPr>
              <a:t>results</a:t>
            </a:r>
            <a:r>
              <a:rPr lang="fr-FR" sz="1450" i="1" dirty="0">
                <a:solidFill>
                  <a:schemeClr val="lt1"/>
                </a:solidFill>
              </a:rPr>
              <a:t> </a:t>
            </a:r>
            <a:r>
              <a:rPr lang="fr-FR" sz="1450" i="1" dirty="0" err="1">
                <a:solidFill>
                  <a:schemeClr val="lt1"/>
                </a:solidFill>
              </a:rPr>
              <a:t>obtained</a:t>
            </a:r>
            <a:endParaRPr sz="1450" i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E338FE6-1F31-F14C-9359-B42FD7FB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907"/>
            <a:ext cx="4571748" cy="3250004"/>
          </a:xfrm>
          <a:prstGeom prst="rect">
            <a:avLst/>
          </a:prstGeom>
        </p:spPr>
      </p:pic>
      <p:cxnSp>
        <p:nvCxnSpPr>
          <p:cNvPr id="11" name="Google Shape;163;p4">
            <a:extLst>
              <a:ext uri="{FF2B5EF4-FFF2-40B4-BE49-F238E27FC236}">
                <a16:creationId xmlns:a16="http://schemas.microsoft.com/office/drawing/2014/main" id="{EA7D49EF-A678-824F-B236-E54EFCC3C500}"/>
              </a:ext>
            </a:extLst>
          </p:cNvPr>
          <p:cNvCxnSpPr/>
          <p:nvPr/>
        </p:nvCxnSpPr>
        <p:spPr>
          <a:xfrm>
            <a:off x="1165380" y="1542782"/>
            <a:ext cx="961799" cy="3306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27CF5E-7248-D647-A95E-C1B254209499}"/>
              </a:ext>
            </a:extLst>
          </p:cNvPr>
          <p:cNvSpPr txBox="1"/>
          <p:nvPr/>
        </p:nvSpPr>
        <p:spPr>
          <a:xfrm>
            <a:off x="304732" y="125783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Input each weight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Main menu</a:t>
            </a: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4211612" y="954390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Removes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D74664-3230-AE47-904E-096F6556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877587"/>
            <a:ext cx="2648337" cy="2750196"/>
          </a:xfrm>
          <a:prstGeom prst="rect">
            <a:avLst/>
          </a:prstGeom>
        </p:spPr>
      </p:pic>
      <p:sp>
        <p:nvSpPr>
          <p:cNvPr id="158" name="Google Shape;158;p4"/>
          <p:cNvSpPr txBox="1"/>
          <p:nvPr/>
        </p:nvSpPr>
        <p:spPr>
          <a:xfrm>
            <a:off x="4211612" y="1704730"/>
            <a:ext cx="3262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Removes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of the branches</a:t>
            </a:r>
            <a:endParaRPr sz="1800" b="0" i="0" u="none" strike="noStrike" cap="none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4186291" y="2723751"/>
            <a:ext cx="47288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pillar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beginning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along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«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economic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», «social», and «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environmental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». </a:t>
            </a:r>
            <a:endParaRPr sz="1800" b="0" i="0" u="none" strike="noStrike" cap="none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 rot="10800000" flipH="1">
            <a:off x="3115159" y="1127806"/>
            <a:ext cx="935784" cy="85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4"/>
          <p:cNvCxnSpPr/>
          <p:nvPr/>
        </p:nvCxnSpPr>
        <p:spPr>
          <a:xfrm rot="10800000" flipH="1">
            <a:off x="3127545" y="1895408"/>
            <a:ext cx="923398" cy="68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4"/>
          <p:cNvCxnSpPr/>
          <p:nvPr/>
        </p:nvCxnSpPr>
        <p:spPr>
          <a:xfrm>
            <a:off x="3127545" y="2314163"/>
            <a:ext cx="92339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4"/>
          <p:cNvCxnSpPr/>
          <p:nvPr/>
        </p:nvCxnSpPr>
        <p:spPr>
          <a:xfrm>
            <a:off x="3115159" y="2693002"/>
            <a:ext cx="961799" cy="3306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4" name="Google Shape;164;p4"/>
          <p:cNvSpPr txBox="1"/>
          <p:nvPr/>
        </p:nvSpPr>
        <p:spPr>
          <a:xfrm>
            <a:off x="4186291" y="3457339"/>
            <a:ext cx="459418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more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criterion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First,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pillar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to.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4"/>
          <p:cNvCxnSpPr/>
          <p:nvPr/>
        </p:nvCxnSpPr>
        <p:spPr>
          <a:xfrm>
            <a:off x="3127545" y="3090198"/>
            <a:ext cx="955335" cy="8060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6" name="Google Shape;166;p4"/>
          <p:cNvSpPr txBox="1"/>
          <p:nvPr/>
        </p:nvSpPr>
        <p:spPr>
          <a:xfrm>
            <a:off x="235960" y="3752167"/>
            <a:ext cx="36204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dirty="0">
                <a:solidFill>
                  <a:schemeClr val="dk1"/>
                </a:solidFill>
              </a:rPr>
              <a:t>the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asks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value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4"/>
          <p:cNvCxnSpPr>
            <a:cxnSpLocks/>
          </p:cNvCxnSpPr>
          <p:nvPr/>
        </p:nvCxnSpPr>
        <p:spPr>
          <a:xfrm flipH="1">
            <a:off x="1357876" y="3392979"/>
            <a:ext cx="252559" cy="49333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4"/>
          <p:cNvSpPr txBox="1"/>
          <p:nvPr/>
        </p:nvSpPr>
        <p:spPr>
          <a:xfrm>
            <a:off x="4211612" y="2062305"/>
            <a:ext cx="27134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Edits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one of the branches</a:t>
            </a:r>
            <a:endParaRPr sz="1800" b="0" i="0" u="none" strike="noStrike" cap="none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reccia giù 1">
            <a:extLst>
              <a:ext uri="{FF2B5EF4-FFF2-40B4-BE49-F238E27FC236}">
                <a16:creationId xmlns:a16="http://schemas.microsoft.com/office/drawing/2014/main" id="{7646EEC9-9DD2-2D41-AD0D-A9A8AB2B9461}"/>
              </a:ext>
            </a:extLst>
          </p:cNvPr>
          <p:cNvSpPr/>
          <p:nvPr/>
        </p:nvSpPr>
        <p:spPr>
          <a:xfrm>
            <a:off x="1918252" y="4675497"/>
            <a:ext cx="318052" cy="383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9" name="Google Shape;157;p4">
            <a:extLst>
              <a:ext uri="{FF2B5EF4-FFF2-40B4-BE49-F238E27FC236}">
                <a16:creationId xmlns:a16="http://schemas.microsoft.com/office/drawing/2014/main" id="{B9CB524B-E642-6546-8801-783991B86250}"/>
              </a:ext>
            </a:extLst>
          </p:cNvPr>
          <p:cNvSpPr txBox="1"/>
          <p:nvPr/>
        </p:nvSpPr>
        <p:spPr>
          <a:xfrm>
            <a:off x="4211611" y="1325026"/>
            <a:ext cx="33620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Resets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last version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161;p4">
            <a:extLst>
              <a:ext uri="{FF2B5EF4-FFF2-40B4-BE49-F238E27FC236}">
                <a16:creationId xmlns:a16="http://schemas.microsoft.com/office/drawing/2014/main" id="{D952F56F-F46B-5943-9048-87D1F7B06585}"/>
              </a:ext>
            </a:extLst>
          </p:cNvPr>
          <p:cNvCxnSpPr/>
          <p:nvPr/>
        </p:nvCxnSpPr>
        <p:spPr>
          <a:xfrm rot="10800000" flipH="1">
            <a:off x="3121352" y="1531414"/>
            <a:ext cx="923398" cy="68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5150032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Indicator value function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53" y="1247753"/>
            <a:ext cx="4626366" cy="28669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775279" y="4475570"/>
            <a:ext cx="1113156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fr-FR" sz="13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fr-FR" sz="1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no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573547" y="645654"/>
            <a:ext cx="24886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Max/min values of x axis (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indicator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2171817" y="3350014"/>
            <a:ext cx="2013881" cy="775850"/>
          </a:xfrm>
          <a:prstGeom prst="rect">
            <a:avLst/>
          </a:prstGeom>
          <a:noFill/>
          <a:ln w="12700" cap="flat" cmpd="sng">
            <a:solidFill>
              <a:srgbClr val="A5040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2980800" y="4267820"/>
            <a:ext cx="3711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fr-FR" sz="1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fr-FR" sz="13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r>
              <a:rPr lang="fr-FR" sz="1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fr-FR" sz="13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curvature</a:t>
            </a:r>
            <a:r>
              <a:rPr lang="fr-FR" sz="1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fr-FR" sz="13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</a:t>
            </a:r>
            <a:r>
              <a:rPr lang="fr-FR" sz="1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concave plots. P </a:t>
            </a:r>
            <a:r>
              <a:rPr lang="fr-FR" sz="13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fr-FR" sz="1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polynomial </a:t>
            </a:r>
            <a:r>
              <a:rPr lang="fr-FR" sz="13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fr-FR" sz="1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fr-FR" sz="13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r>
              <a:rPr lang="fr-FR" sz="13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inflexion points of x and y axis.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5582236" y="1491210"/>
            <a:ext cx="3014170" cy="2246729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i="0" u="none" strike="noStrike" cap="none" dirty="0" err="1">
                <a:solidFill>
                  <a:schemeClr val="dk1"/>
                </a:solidFill>
              </a:rPr>
              <a:t>Defining</a:t>
            </a:r>
            <a:r>
              <a:rPr lang="fr-FR" i="0" u="none" strike="noStrike" cap="none" dirty="0">
                <a:solidFill>
                  <a:schemeClr val="dk1"/>
                </a:solidFill>
              </a:rPr>
              <a:t> </a:t>
            </a:r>
            <a:r>
              <a:rPr lang="fr-FR" i="0" u="none" strike="noStrike" cap="none" dirty="0" err="1">
                <a:solidFill>
                  <a:schemeClr val="dk1"/>
                </a:solidFill>
              </a:rPr>
              <a:t>each</a:t>
            </a:r>
            <a:r>
              <a:rPr lang="fr-FR" i="0" u="none" strike="noStrike" cap="none" dirty="0">
                <a:solidFill>
                  <a:schemeClr val="dk1"/>
                </a:solidFill>
              </a:rPr>
              <a:t> value </a:t>
            </a:r>
            <a:r>
              <a:rPr lang="fr-FR" i="0" u="none" strike="noStrike" cap="none" dirty="0" err="1">
                <a:solidFill>
                  <a:schemeClr val="dk1"/>
                </a:solidFill>
              </a:rPr>
              <a:t>function</a:t>
            </a:r>
            <a:r>
              <a:rPr lang="fr-FR" i="0" u="none" strike="noStrike" cap="none" dirty="0">
                <a:solidFill>
                  <a:schemeClr val="dk1"/>
                </a:solidFill>
              </a:rPr>
              <a:t> </a:t>
            </a:r>
            <a:r>
              <a:rPr lang="fr-FR" i="0" u="none" strike="noStrike" cap="none" dirty="0" err="1">
                <a:solidFill>
                  <a:schemeClr val="dk1"/>
                </a:solidFill>
              </a:rPr>
              <a:t>requires</a:t>
            </a:r>
            <a:r>
              <a:rPr lang="fr-FR" i="0" u="none" strike="noStrike" cap="none" dirty="0">
                <a:solidFill>
                  <a:schemeClr val="dk1"/>
                </a:solidFill>
              </a:rPr>
              <a:t> </a:t>
            </a:r>
            <a:r>
              <a:rPr lang="fr-FR" i="0" u="none" strike="noStrike" cap="none" dirty="0" err="1">
                <a:solidFill>
                  <a:schemeClr val="dk1"/>
                </a:solidFill>
              </a:rPr>
              <a:t>measuring</a:t>
            </a:r>
            <a:r>
              <a:rPr lang="fr-FR" i="0" u="none" strike="noStrike" cap="none" dirty="0">
                <a:solidFill>
                  <a:schemeClr val="dk1"/>
                </a:solidFill>
              </a:rPr>
              <a:t> </a:t>
            </a:r>
            <a:r>
              <a:rPr lang="fr-FR" i="0" u="none" strike="noStrike" cap="none" dirty="0" err="1">
                <a:solidFill>
                  <a:schemeClr val="dk1"/>
                </a:solidFill>
              </a:rPr>
              <a:t>preference</a:t>
            </a:r>
            <a:r>
              <a:rPr lang="fr-FR" i="0" u="none" strike="noStrike" cap="none" dirty="0">
                <a:solidFill>
                  <a:schemeClr val="dk1"/>
                </a:solidFill>
              </a:rPr>
              <a:t> or the </a:t>
            </a:r>
            <a:r>
              <a:rPr lang="fr-FR" i="0" u="none" strike="noStrike" cap="none" dirty="0" err="1">
                <a:solidFill>
                  <a:schemeClr val="dk1"/>
                </a:solidFill>
              </a:rPr>
              <a:t>degree</a:t>
            </a:r>
            <a:r>
              <a:rPr lang="fr-FR" i="0" u="none" strike="noStrike" cap="none" dirty="0">
                <a:solidFill>
                  <a:schemeClr val="dk1"/>
                </a:solidFill>
              </a:rPr>
              <a:t> of satisfaction </a:t>
            </a:r>
            <a:r>
              <a:rPr lang="fr-FR" i="0" u="none" strike="noStrike" cap="none" dirty="0" err="1">
                <a:solidFill>
                  <a:schemeClr val="dk1"/>
                </a:solidFill>
              </a:rPr>
              <a:t>produced</a:t>
            </a:r>
            <a:r>
              <a:rPr lang="fr-FR" i="0" u="none" strike="noStrike" cap="none" dirty="0">
                <a:solidFill>
                  <a:schemeClr val="dk1"/>
                </a:solidFill>
              </a:rPr>
              <a:t> by a certain alternative. </a:t>
            </a:r>
            <a:endParaRPr i="0" u="none" strike="noStrike" cap="none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dirty="0">
                <a:solidFill>
                  <a:schemeClr val="dk1"/>
                </a:solidFill>
              </a:rPr>
              <a:t>The </a:t>
            </a:r>
            <a:r>
              <a:rPr lang="fr-FR" dirty="0" err="1">
                <a:solidFill>
                  <a:schemeClr val="dk1"/>
                </a:solidFill>
              </a:rPr>
              <a:t>shape</a:t>
            </a:r>
            <a:r>
              <a:rPr lang="fr-FR" dirty="0">
                <a:solidFill>
                  <a:schemeClr val="dk1"/>
                </a:solidFill>
              </a:rPr>
              <a:t> of the </a:t>
            </a:r>
            <a:r>
              <a:rPr lang="fr-FR" dirty="0" err="1">
                <a:solidFill>
                  <a:schemeClr val="dk1"/>
                </a:solidFill>
              </a:rPr>
              <a:t>functions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determines</a:t>
            </a:r>
            <a:r>
              <a:rPr lang="fr-FR" dirty="0">
                <a:solidFill>
                  <a:schemeClr val="dk1"/>
                </a:solidFill>
              </a:rPr>
              <a:t> how strict or </a:t>
            </a:r>
            <a:r>
              <a:rPr lang="fr-FR" dirty="0" err="1">
                <a:solidFill>
                  <a:schemeClr val="dk1"/>
                </a:solidFill>
              </a:rPr>
              <a:t>lenient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need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be</a:t>
            </a:r>
            <a:r>
              <a:rPr lang="fr-FR" dirty="0">
                <a:solidFill>
                  <a:schemeClr val="dk1"/>
                </a:solidFill>
              </a:rPr>
              <a:t> in meeting the </a:t>
            </a:r>
            <a:r>
              <a:rPr lang="fr-FR" dirty="0" err="1">
                <a:solidFill>
                  <a:schemeClr val="dk1"/>
                </a:solidFill>
              </a:rPr>
              <a:t>requirements</a:t>
            </a:r>
            <a:r>
              <a:rPr lang="fr-FR" dirty="0">
                <a:solidFill>
                  <a:schemeClr val="dk1"/>
                </a:solidFill>
              </a:rPr>
              <a:t> to </a:t>
            </a:r>
            <a:r>
              <a:rPr lang="fr-FR" dirty="0" err="1">
                <a:solidFill>
                  <a:schemeClr val="dk1"/>
                </a:solidFill>
              </a:rPr>
              <a:t>fulfill</a:t>
            </a:r>
            <a:r>
              <a:rPr lang="fr-FR" dirty="0">
                <a:solidFill>
                  <a:schemeClr val="dk1"/>
                </a:solidFill>
              </a:rPr>
              <a:t> a certain standard.</a:t>
            </a:r>
            <a:endParaRPr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3074730" y="739416"/>
            <a:ext cx="38266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Satisfaction value for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842511" y="4773521"/>
            <a:ext cx="184731" cy="3000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877091" y="4819060"/>
            <a:ext cx="280076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fr-FR" sz="1350" dirty="0" err="1">
                <a:solidFill>
                  <a:schemeClr val="dk1"/>
                </a:solidFill>
              </a:rPr>
              <a:t>Decreasing</a:t>
            </a:r>
            <a:r>
              <a:rPr lang="fr-FR" sz="1350" dirty="0">
                <a:solidFill>
                  <a:schemeClr val="dk1"/>
                </a:solidFill>
              </a:rPr>
              <a:t> </a:t>
            </a:r>
            <a:r>
              <a:rPr lang="fr-FR" sz="1350" dirty="0" err="1">
                <a:solidFill>
                  <a:schemeClr val="dk1"/>
                </a:solidFill>
              </a:rPr>
              <a:t>function</a:t>
            </a:r>
            <a:r>
              <a:rPr lang="fr-FR" sz="1350" dirty="0">
                <a:solidFill>
                  <a:schemeClr val="dk1"/>
                </a:solidFill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5"/>
          <p:cNvCxnSpPr>
            <a:endCxn id="178" idx="3"/>
          </p:cNvCxnSpPr>
          <p:nvPr/>
        </p:nvCxnSpPr>
        <p:spPr>
          <a:xfrm rot="10800000" flipH="1">
            <a:off x="2345536" y="968820"/>
            <a:ext cx="716700" cy="114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5"/>
          <p:cNvCxnSpPr>
            <a:cxnSpLocks/>
          </p:cNvCxnSpPr>
          <p:nvPr/>
        </p:nvCxnSpPr>
        <p:spPr>
          <a:xfrm flipV="1">
            <a:off x="872005" y="1236287"/>
            <a:ext cx="155237" cy="6069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p5"/>
          <p:cNvCxnSpPr>
            <a:cxnSpLocks/>
            <a:endCxn id="177" idx="1"/>
          </p:cNvCxnSpPr>
          <p:nvPr/>
        </p:nvCxnSpPr>
        <p:spPr>
          <a:xfrm>
            <a:off x="750079" y="3710911"/>
            <a:ext cx="25200" cy="9146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p5"/>
          <p:cNvCxnSpPr/>
          <p:nvPr/>
        </p:nvCxnSpPr>
        <p:spPr>
          <a:xfrm>
            <a:off x="872005" y="3840386"/>
            <a:ext cx="92366" cy="1001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5"/>
          <p:cNvCxnSpPr/>
          <p:nvPr/>
        </p:nvCxnSpPr>
        <p:spPr>
          <a:xfrm>
            <a:off x="2190760" y="4114715"/>
            <a:ext cx="790044" cy="3829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ADAB29E-F28C-A04B-AEE7-FBDFE47B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379" y="819532"/>
            <a:ext cx="4402621" cy="3941312"/>
          </a:xfrm>
        </p:spPr>
        <p:txBody>
          <a:bodyPr>
            <a:normAutofit/>
          </a:bodyPr>
          <a:lstStyle/>
          <a:p>
            <a:pPr algn="just"/>
            <a:r>
              <a:rPr lang="it-CH" dirty="0"/>
              <a:t>You can find a short version of the ICE database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i="1" dirty="0">
                <a:latin typeface="Helvetica Neue"/>
                <a:ea typeface="Helvetica Neue"/>
                <a:cs typeface="Helvetica Neue"/>
                <a:sym typeface="Helvetica Neue"/>
              </a:rPr>
              <a:t>ICE V2.0 (Hammond &amp; Jones, 2011) </a:t>
            </a:r>
            <a:r>
              <a:rPr lang="fr-FR" dirty="0">
                <a:latin typeface="Helvetica Neue"/>
                <a:ea typeface="Helvetica Neue"/>
                <a:cs typeface="Helvetica Neue"/>
                <a:sym typeface="Helvetica Neue"/>
              </a:rPr>
              <a:t>in the main </a:t>
            </a:r>
            <a:r>
              <a:rPr lang="fr-FR" dirty="0" err="1">
                <a:latin typeface="Helvetica Neue"/>
                <a:ea typeface="Helvetica Neue"/>
                <a:cs typeface="Helvetica Neue"/>
                <a:sym typeface="Helvetica Neue"/>
              </a:rPr>
              <a:t>window</a:t>
            </a:r>
            <a:r>
              <a:rPr lang="fr-FR" dirty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fr-FR" dirty="0"/>
          </a:p>
          <a:p>
            <a:pPr algn="just"/>
            <a:r>
              <a:rPr lang="it-CH" dirty="0"/>
              <a:t>There are 12 material categories with many subcategories. Choose up to 5 materials and note down the values of Energy [Mj/kg] and GHG [Co2 eq/]. You need to know the amount of material that will be used or each category and then multiply it.</a:t>
            </a:r>
          </a:p>
          <a:p>
            <a:pPr algn="just"/>
            <a:r>
              <a:rPr lang="it-CH" dirty="0"/>
              <a:t>Add everything together and input this value in the next window 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D8E2BA7-04AD-704C-94EB-9AB761DE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Database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0BE91B-CD2E-5F41-BA2F-86188CE3C1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F8433D-C9A7-1145-BD19-FB671C0C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10" y="358815"/>
            <a:ext cx="2087217" cy="2081514"/>
          </a:xfrm>
          <a:prstGeom prst="rect">
            <a:avLst/>
          </a:prstGeom>
        </p:spPr>
      </p:pic>
      <p:sp>
        <p:nvSpPr>
          <p:cNvPr id="7" name="Freccia giù 6">
            <a:extLst>
              <a:ext uri="{FF2B5EF4-FFF2-40B4-BE49-F238E27FC236}">
                <a16:creationId xmlns:a16="http://schemas.microsoft.com/office/drawing/2014/main" id="{4B6FBD74-6B3E-BC46-BB54-09FCA7B83687}"/>
              </a:ext>
            </a:extLst>
          </p:cNvPr>
          <p:cNvSpPr/>
          <p:nvPr/>
        </p:nvSpPr>
        <p:spPr>
          <a:xfrm>
            <a:off x="1918252" y="4675497"/>
            <a:ext cx="318052" cy="383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4A8307-ACEF-4847-8BE4-4E704CC5D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74" y="2605297"/>
            <a:ext cx="4403035" cy="2453720"/>
          </a:xfrm>
          <a:prstGeom prst="rect">
            <a:avLst/>
          </a:prstGeom>
        </p:spPr>
      </p:pic>
      <p:sp>
        <p:nvSpPr>
          <p:cNvPr id="10" name="Freccia giù 9">
            <a:extLst>
              <a:ext uri="{FF2B5EF4-FFF2-40B4-BE49-F238E27FC236}">
                <a16:creationId xmlns:a16="http://schemas.microsoft.com/office/drawing/2014/main" id="{464B6CDC-0007-104F-AD0B-8DA4A8FCBA53}"/>
              </a:ext>
            </a:extLst>
          </p:cNvPr>
          <p:cNvSpPr/>
          <p:nvPr/>
        </p:nvSpPr>
        <p:spPr>
          <a:xfrm>
            <a:off x="6843091" y="2221777"/>
            <a:ext cx="318052" cy="383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9988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6353F8A-1985-0442-9792-CD58146F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4" y="1247194"/>
            <a:ext cx="3316742" cy="3579812"/>
          </a:xfrm>
          <a:prstGeom prst="rect">
            <a:avLst/>
          </a:prstGeom>
        </p:spPr>
      </p:pic>
      <p:sp>
        <p:nvSpPr>
          <p:cNvPr id="194" name="Google Shape;194;p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5984439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 dirty="0"/>
              <a:t>Input of the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parameters</a:t>
            </a:r>
            <a:endParaRPr dirty="0"/>
          </a:p>
        </p:txBody>
      </p:sp>
      <p:cxnSp>
        <p:nvCxnSpPr>
          <p:cNvPr id="197" name="Google Shape;197;p6"/>
          <p:cNvCxnSpPr/>
          <p:nvPr/>
        </p:nvCxnSpPr>
        <p:spPr>
          <a:xfrm rot="10800000" flipH="1">
            <a:off x="3169085" y="1563688"/>
            <a:ext cx="1136215" cy="702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8" name="Google Shape;198;p6"/>
          <p:cNvSpPr txBox="1"/>
          <p:nvPr/>
        </p:nvSpPr>
        <p:spPr>
          <a:xfrm>
            <a:off x="4457764" y="1305584"/>
            <a:ext cx="442284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</a:rPr>
              <a:t>Input values (</a:t>
            </a:r>
            <a:r>
              <a:rPr lang="fr-FR" sz="1800" dirty="0" err="1">
                <a:solidFill>
                  <a:schemeClr val="dk1"/>
                </a:solidFill>
              </a:rPr>
              <a:t>from</a:t>
            </a:r>
            <a:r>
              <a:rPr lang="fr-FR" sz="1800" dirty="0">
                <a:solidFill>
                  <a:schemeClr val="dk1"/>
                </a:solidFill>
              </a:rPr>
              <a:t> min. to max.)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total mass by the value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inputs.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6"/>
          <p:cNvCxnSpPr/>
          <p:nvPr/>
        </p:nvCxnSpPr>
        <p:spPr>
          <a:xfrm>
            <a:off x="3786339" y="4747538"/>
            <a:ext cx="84829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0" name="Google Shape;200;p6"/>
          <p:cNvSpPr txBox="1"/>
          <p:nvPr/>
        </p:nvSpPr>
        <p:spPr>
          <a:xfrm>
            <a:off x="4657576" y="4200280"/>
            <a:ext cx="3749718" cy="6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options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263611" y="2688209"/>
            <a:ext cx="3522728" cy="57018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6"/>
          <p:cNvCxnSpPr/>
          <p:nvPr/>
        </p:nvCxnSpPr>
        <p:spPr>
          <a:xfrm rot="10800000" flipH="1">
            <a:off x="3352445" y="2620308"/>
            <a:ext cx="1089298" cy="5481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208" name="Google Shape;208;p7"/>
          <p:cNvSpPr txBox="1">
            <a:spLocks noGrp="1"/>
          </p:cNvSpPr>
          <p:nvPr>
            <p:ph type="title"/>
          </p:nvPr>
        </p:nvSpPr>
        <p:spPr>
          <a:xfrm>
            <a:off x="772795" y="105632"/>
            <a:ext cx="3999230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fr-FR"/>
              <a:t>Final results and analysis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5492325" y="543390"/>
            <a:ext cx="25203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total scores. Inputs and outputs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7"/>
          <p:cNvCxnSpPr/>
          <p:nvPr/>
        </p:nvCxnSpPr>
        <p:spPr>
          <a:xfrm>
            <a:off x="3633849" y="4156364"/>
            <a:ext cx="0" cy="39188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3" name="Google Shape;213;p7"/>
          <p:cNvSpPr txBox="1"/>
          <p:nvPr/>
        </p:nvSpPr>
        <p:spPr>
          <a:xfrm>
            <a:off x="1173254" y="4548249"/>
            <a:ext cx="31983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pillar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total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17EEF2-87C2-7C4A-8F53-840F5A930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220" y="1178385"/>
            <a:ext cx="2396583" cy="38356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3814020-2EF5-474F-B022-5CB87C23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85" y="1178385"/>
            <a:ext cx="3975185" cy="2952486"/>
          </a:xfrm>
          <a:prstGeom prst="rect">
            <a:avLst/>
          </a:prstGeom>
        </p:spPr>
      </p:pic>
      <p:sp>
        <p:nvSpPr>
          <p:cNvPr id="15" name="Google Shape;146;p3">
            <a:extLst>
              <a:ext uri="{FF2B5EF4-FFF2-40B4-BE49-F238E27FC236}">
                <a16:creationId xmlns:a16="http://schemas.microsoft.com/office/drawing/2014/main" id="{7BF4946C-A715-134E-ACFE-8E55788D8C9D}"/>
              </a:ext>
            </a:extLst>
          </p:cNvPr>
          <p:cNvSpPr txBox="1"/>
          <p:nvPr/>
        </p:nvSpPr>
        <p:spPr>
          <a:xfrm>
            <a:off x="8172976" y="4394401"/>
            <a:ext cx="7974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pillars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7;p3">
            <a:extLst>
              <a:ext uri="{FF2B5EF4-FFF2-40B4-BE49-F238E27FC236}">
                <a16:creationId xmlns:a16="http://schemas.microsoft.com/office/drawing/2014/main" id="{1159353F-A536-4045-A75B-471EC2198321}"/>
              </a:ext>
            </a:extLst>
          </p:cNvPr>
          <p:cNvSpPr txBox="1"/>
          <p:nvPr/>
        </p:nvSpPr>
        <p:spPr>
          <a:xfrm>
            <a:off x="8058930" y="3561721"/>
            <a:ext cx="101502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criterion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8;p3">
            <a:extLst>
              <a:ext uri="{FF2B5EF4-FFF2-40B4-BE49-F238E27FC236}">
                <a16:creationId xmlns:a16="http://schemas.microsoft.com/office/drawing/2014/main" id="{5367E1E9-0874-844F-AC35-9BAA7FF0443A}"/>
              </a:ext>
            </a:extLst>
          </p:cNvPr>
          <p:cNvSpPr txBox="1"/>
          <p:nvPr/>
        </p:nvSpPr>
        <p:spPr>
          <a:xfrm>
            <a:off x="7981377" y="2020545"/>
            <a:ext cx="117012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indicators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</a:pPr>
            <a:r>
              <a:rPr lang="fr-FR" dirty="0"/>
              <a:t>Have fun :)</a:t>
            </a:r>
            <a:endParaRPr dirty="0"/>
          </a:p>
        </p:txBody>
      </p:sp>
      <p:sp>
        <p:nvSpPr>
          <p:cNvPr id="219" name="Google Shape;219;p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6C6665-98B3-114C-82A9-96A86849877E}"/>
              </a:ext>
            </a:extLst>
          </p:cNvPr>
          <p:cNvSpPr txBox="1"/>
          <p:nvPr/>
        </p:nvSpPr>
        <p:spPr>
          <a:xfrm>
            <a:off x="983973" y="1445373"/>
            <a:ext cx="375615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Contact us if you need any technical support:</a:t>
            </a:r>
          </a:p>
          <a:p>
            <a:endParaRPr lang="it-CH" dirty="0"/>
          </a:p>
          <a:p>
            <a:r>
              <a:rPr lang="it-CH" dirty="0">
                <a:hlinkClick r:id="rId3"/>
              </a:rPr>
              <a:t>tecla.bottinellimontandon@epfl.ch</a:t>
            </a:r>
            <a:endParaRPr lang="it-CH" dirty="0"/>
          </a:p>
          <a:p>
            <a:endParaRPr lang="it-CH" dirty="0"/>
          </a:p>
          <a:p>
            <a:r>
              <a:rPr lang="it-CH" dirty="0">
                <a:hlinkClick r:id="rId4"/>
              </a:rPr>
              <a:t>alexandre.clement@epfl.ch</a:t>
            </a:r>
            <a:endParaRPr lang="it-CH" dirty="0"/>
          </a:p>
          <a:p>
            <a:endParaRPr lang="it-CH" dirty="0"/>
          </a:p>
          <a:p>
            <a:r>
              <a:rPr lang="it-CH" dirty="0">
                <a:hlinkClick r:id="rId5"/>
              </a:rPr>
              <a:t>iman.masrun@epfl.ch</a:t>
            </a:r>
            <a:endParaRPr lang="it-CH" dirty="0"/>
          </a:p>
          <a:p>
            <a:endParaRPr lang="it-CH" dirty="0"/>
          </a:p>
          <a:p>
            <a:r>
              <a:rPr lang="it-CH" dirty="0">
                <a:hlinkClick r:id="rId6"/>
              </a:rPr>
              <a:t>mengjie.zou@epfl.ch</a:t>
            </a:r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867</Words>
  <Application>Microsoft Macintosh PowerPoint</Application>
  <PresentationFormat>Presentazione su schermo (16:9)</PresentationFormat>
  <Paragraphs>96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Libre Franklin</vt:lpstr>
      <vt:lpstr>Helvetica Neue</vt:lpstr>
      <vt:lpstr>Noto Sans Symbols</vt:lpstr>
      <vt:lpstr>Thème Office</vt:lpstr>
      <vt:lpstr>MIVES-VS Visualisation tool </vt:lpstr>
      <vt:lpstr>Running  VS-MIVES</vt:lpstr>
      <vt:lpstr>Main tree</vt:lpstr>
      <vt:lpstr>Main menu</vt:lpstr>
      <vt:lpstr>Indicator value function</vt:lpstr>
      <vt:lpstr>Database</vt:lpstr>
      <vt:lpstr>Input of the database parameters</vt:lpstr>
      <vt:lpstr>Final results and analysis</vt:lpstr>
      <vt:lpstr>Have fun :)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MIVES Visualisation tool </dc:title>
  <dc:creator>Tecla</dc:creator>
  <cp:lastModifiedBy>Tecla</cp:lastModifiedBy>
  <cp:revision>18</cp:revision>
  <dcterms:created xsi:type="dcterms:W3CDTF">2023-04-14T12:48:26Z</dcterms:created>
  <dcterms:modified xsi:type="dcterms:W3CDTF">2023-05-10T17:12:37Z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