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7910" y="2091055"/>
            <a:ext cx="85667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HUMA 5630 | Digital Humanities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Final Project: </a:t>
            </a:r>
            <a:r>
              <a:rPr lang="en-US" altLang="zh-CN" sz="2000">
                <a:solidFill>
                  <a:srgbClr val="C00000"/>
                </a:solidFill>
                <a:latin typeface="Georgia" panose="02040502050405020303" charset="0"/>
                <a:cs typeface="Georgia" panose="02040502050405020303" charset="0"/>
              </a:rPr>
              <a:t>Text Analysis on the Lyrics of Pop Music in 2020s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Group 5: DENG, Junwei (21015955)</a:t>
            </a:r>
            <a:endParaRPr lang="zh-CN" altLang="en-US" sz="20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2610" y="472440"/>
            <a:ext cx="11066780" cy="5913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Section 3: Workflow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Section 3.2: Data Analysis and Visualization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Part 3 (by-product): word embedding (on the genres)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1: get a list of music genres defined by </a:t>
            </a:r>
            <a:r>
              <a:rPr lang="en-US" altLang="zh-CN" sz="2000">
                <a:solidFill>
                  <a:srgbClr val="00B0F0"/>
                </a:solidFill>
                <a:latin typeface="Georgia" panose="02040502050405020303" charset="0"/>
                <a:cs typeface="Georgia" panose="02040502050405020303" charset="0"/>
              </a:rPr>
              <a:t>rateyourmusic.com</a:t>
            </a: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from github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the list contains 1772 items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</a:t>
            </a:r>
            <a:r>
              <a:rPr lang="en-US" altLang="zh-CN" sz="2000">
                <a:solidFill>
                  <a:srgbClr val="00B0F0"/>
                </a:solidFill>
                <a:latin typeface="Georgia" panose="02040502050405020303" charset="0"/>
                <a:cs typeface="Georgia" panose="02040502050405020303" charset="0"/>
              </a:rPr>
              <a:t>rym</a:t>
            </a: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defines a very detailed system of music genres and pop is only a major one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other major music genres includes country, hip hop, jazz, punk ...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there are many subgenres under the umbrella of the major genres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  <a:sym typeface="+mn-ea"/>
              </a:rPr>
              <a:t>- note: it is a 2021 version list and contents may have been updated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  <a:sym typeface="+mn-ea"/>
              </a:rPr>
              <a:t>- note: I tried to scrape the latest one but I failed and my IP is blocked now :\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2: add a new binary column to tell if the genre is included in my data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3: get the embeddings of the genres with </a:t>
            </a:r>
            <a:r>
              <a:rPr lang="en-US" altLang="zh-CN" sz="20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openai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4: export 2 tsv files (embeddings &amp; metadata)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5: visualize on </a:t>
            </a:r>
            <a:r>
              <a:rPr lang="en-US" altLang="zh-CN" sz="2000">
                <a:solidFill>
                  <a:srgbClr val="C00000"/>
                </a:solidFill>
                <a:latin typeface="Georgia" panose="02040502050405020303" charset="0"/>
                <a:cs typeface="Georgia" panose="02040502050405020303" charset="0"/>
              </a:rPr>
              <a:t>projector.tensorflow.org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0300" y="1087120"/>
            <a:ext cx="9931400" cy="4683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Section 3: Workflow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Section 3.2: Data Analysis and Visualization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Part 3 (by-product): word embedding (on the genres)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embeddings express the strings of music genres in the form of vector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for each string of genre, </a:t>
            </a:r>
            <a:r>
              <a:rPr lang="en-US" altLang="zh-CN" sz="20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openai</a:t>
            </a: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returns a vector with around 1500 	dimensions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</a:t>
            </a:r>
            <a:r>
              <a:rPr lang="en-US" altLang="zh-CN" sz="2000">
                <a:solidFill>
                  <a:srgbClr val="C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projector.tensorflow.org </a:t>
            </a: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is an online embedding visualization platform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- it provides different algorithms to reduce the embedding dimension to 2 	or 3 for 	plotting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- with visualizing the embeddings, we can intuitively observe the relations 	among the genres in the respect of their connotations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85060" y="1306195"/>
            <a:ext cx="74212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Section 4: Project Demonstration (with findings)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I created a webpage with streamlit to showcase this project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the last segment of DH workflow (data publishing)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0" fontAlgn="auto">
              <a:lnSpc>
                <a:spcPct val="135000"/>
              </a:lnSpc>
            </a:pP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Section 5: Further Enhancement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more data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more direct project description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interactive plots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aesthetic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80535" y="3175635"/>
            <a:ext cx="3630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Thanks for listening!</a:t>
            </a:r>
            <a:endParaRPr lang="en-US" altLang="zh-CN" sz="2000" b="1">
              <a:solidFill>
                <a:srgbClr val="C00000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3405" y="488315"/>
            <a:ext cx="11045190" cy="5882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Section 1: Project Introducton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why to analyze music lyrics in the field of humanities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music lyrics reflect the social, cultural, and historical contexts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music lyrics can evoke emotional responses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why to analyze music lyrics with digital approaches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more data and more efficient data processing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broader vision on the lyrics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more accessible with visualization and online publishing to audience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why pop music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more universal audience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Section2: Research Questions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what are 2020s pop songs “talking” about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how do 2020s pop songs sound (emotionally), with consideration of COVID-19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562610" y="514985"/>
            <a:ext cx="11066780" cy="6049010"/>
            <a:chOff x="898" y="763"/>
            <a:chExt cx="17428" cy="9526"/>
          </a:xfrm>
        </p:grpSpPr>
        <p:sp>
          <p:nvSpPr>
            <p:cNvPr id="2" name="文本框 1"/>
            <p:cNvSpPr txBox="1"/>
            <p:nvPr/>
          </p:nvSpPr>
          <p:spPr>
            <a:xfrm>
              <a:off x="898" y="763"/>
              <a:ext cx="17428" cy="91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Section 3: Workflow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Section 3.1: Data Acquiring and Processing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457200" lvl="1"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Step 1: acquire metadata of pop music publications in 2020s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scrape charts from </a:t>
              </a:r>
              <a:r>
                <a:rPr lang="en-US" altLang="zh-CN" sz="2000">
                  <a:solidFill>
                    <a:srgbClr val="00B0F0"/>
                  </a:solidFill>
                  <a:latin typeface="Georgia" panose="02040502050405020303" charset="0"/>
                  <a:cs typeface="Georgia" panose="02040502050405020303" charset="0"/>
                </a:rPr>
                <a:t>rateyourmusic.com</a:t>
              </a: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 with </a:t>
              </a:r>
              <a:r>
                <a:rPr lang="en-US" altLang="zh-CN" sz="2000">
                  <a:solidFill>
                    <a:srgbClr val="00B0F0"/>
                  </a:solidFill>
                  <a:latin typeface="Georgia" panose="02040502050405020303" charset="0"/>
                  <a:cs typeface="Georgia" panose="02040502050405020303" charset="0"/>
                </a:rPr>
                <a:t>rymscraper </a:t>
              </a:r>
              <a:r>
                <a:rPr lang="en-US" altLang="zh-CN" sz="2000">
                  <a:solidFill>
                    <a:schemeClr val="tx1"/>
                  </a:solidFill>
                  <a:latin typeface="Georgia" panose="02040502050405020303" charset="0"/>
                  <a:cs typeface="Georgia" panose="02040502050405020303" charset="0"/>
                </a:rPr>
                <a:t>(from github)</a:t>
              </a:r>
              <a:endPara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Georgia" panose="02040502050405020303" charset="0"/>
                  <a:cs typeface="Georgia" panose="02040502050405020303" charset="0"/>
                </a:rPr>
                <a:t>- charts sort music by rating score in descending order</a:t>
              </a:r>
              <a:endParaRPr lang="en-US" altLang="zh-CN" sz="2000" i="1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- 2 pages of chart contents </a:t>
              </a:r>
              <a:r>
                <a:rPr lang="en-US" altLang="zh-CN" sz="2000">
                  <a:latin typeface="Georgia" panose="02040502050405020303" charset="0"/>
                  <a:cs typeface="Georgia" panose="02040502050405020303" charset="0"/>
                  <a:sym typeface="+mn-ea"/>
                </a:rPr>
                <a:t>(80 entries)</a:t>
              </a: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 for each year were scraped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zh-CN" altLang="en-US" sz="2000">
                <a:latin typeface="Georgia" panose="02040502050405020303" charset="0"/>
                <a:cs typeface="Georgia" panose="02040502050405020303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34" y="5017"/>
              <a:ext cx="10531" cy="52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62610" y="410528"/>
            <a:ext cx="11066780" cy="6036945"/>
            <a:chOff x="898" y="763"/>
            <a:chExt cx="17428" cy="9507"/>
          </a:xfrm>
        </p:grpSpPr>
        <p:sp>
          <p:nvSpPr>
            <p:cNvPr id="2" name="文本框 1"/>
            <p:cNvSpPr txBox="1"/>
            <p:nvPr/>
          </p:nvSpPr>
          <p:spPr>
            <a:xfrm>
              <a:off x="898" y="763"/>
              <a:ext cx="17428" cy="91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Section 3: Workflow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Section 3.1: Data Acquiring and Processing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457200" lvl="1"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Step 1: acquire metadata of pop music publications in 2020s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- scrape charts from </a:t>
              </a:r>
              <a:r>
                <a:rPr lang="en-US" altLang="zh-CN" sz="2000">
                  <a:solidFill>
                    <a:srgbClr val="00B0F0">
                      <a:alpha val="25000"/>
                    </a:srgbClr>
                  </a:solidFill>
                  <a:latin typeface="Georgia" panose="02040502050405020303" charset="0"/>
                  <a:cs typeface="Georgia" panose="02040502050405020303" charset="0"/>
                </a:rPr>
                <a:t>rateyourmusic.com</a:t>
              </a: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 with </a:t>
              </a:r>
              <a:r>
                <a:rPr lang="en-US" altLang="zh-CN" sz="2000">
                  <a:solidFill>
                    <a:srgbClr val="00B0F0">
                      <a:alpha val="25000"/>
                    </a:srgbClr>
                  </a:solidFill>
                  <a:latin typeface="Georgia" panose="02040502050405020303" charset="0"/>
                  <a:cs typeface="Georgia" panose="02040502050405020303" charset="0"/>
                </a:rPr>
                <a:t>rymscraper </a:t>
              </a: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(from github)</a:t>
              </a:r>
              <a:endParaRPr lang="en-US" altLang="zh-CN" sz="2000">
                <a:solidFill>
                  <a:schemeClr val="tx1">
                    <a:alpha val="25000"/>
                  </a:schemeClr>
                </a:solidFill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- charts sort music by rating score in descending order</a:t>
              </a:r>
              <a:endParaRPr lang="en-US" altLang="zh-CN" sz="2000" i="1">
                <a:solidFill>
                  <a:schemeClr val="tx1">
                    <a:alpha val="25000"/>
                  </a:schemeClr>
                </a:solidFill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- 2 pages of chart contents </a:t>
              </a: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  <a:sym typeface="+mn-ea"/>
                </a:rPr>
                <a:t>(80 entries)</a:t>
              </a: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 for each year were scraped</a:t>
              </a:r>
              <a:endParaRPr lang="en-US" altLang="zh-CN" sz="2000">
                <a:solidFill>
                  <a:schemeClr val="tx1">
                    <a:alpha val="25000"/>
                  </a:schemeClr>
                </a:solidFill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data structure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zh-CN" altLang="en-US" sz="2000">
                <a:latin typeface="Georgia" panose="02040502050405020303" charset="0"/>
                <a:cs typeface="Georgia" panose="02040502050405020303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35" y="5530"/>
              <a:ext cx="12555" cy="4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562610" y="331153"/>
            <a:ext cx="11066780" cy="6195695"/>
            <a:chOff x="898" y="763"/>
            <a:chExt cx="17428" cy="9757"/>
          </a:xfrm>
        </p:grpSpPr>
        <p:sp>
          <p:nvSpPr>
            <p:cNvPr id="2" name="文本框 1"/>
            <p:cNvSpPr txBox="1"/>
            <p:nvPr/>
          </p:nvSpPr>
          <p:spPr>
            <a:xfrm>
              <a:off x="898" y="763"/>
              <a:ext cx="17428" cy="91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Section 3: Workflow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Section 3.1: Data Acquiring and Processing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457200" lvl="1"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Step 2: acquire lyrics on the basis of the processed metadata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scrape lyrics from </a:t>
              </a:r>
              <a:r>
                <a:rPr lang="en-US" altLang="zh-CN" sz="2000">
                  <a:solidFill>
                    <a:schemeClr val="accent3"/>
                  </a:solidFill>
                  <a:latin typeface="Georgia" panose="02040502050405020303" charset="0"/>
                  <a:cs typeface="Georgia" panose="02040502050405020303" charset="0"/>
                </a:rPr>
                <a:t>genius.com</a:t>
              </a: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 with </a:t>
              </a:r>
              <a:r>
                <a:rPr lang="en-US" altLang="zh-CN" sz="2000">
                  <a:solidFill>
                    <a:schemeClr val="accent3"/>
                  </a:solidFill>
                  <a:latin typeface="Georgia" panose="02040502050405020303" charset="0"/>
                  <a:cs typeface="Georgia" panose="02040502050405020303" charset="0"/>
                </a:rPr>
                <a:t>lyricsgenius</a:t>
              </a: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 (from github)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zh-CN" altLang="en-US" sz="2000">
                <a:latin typeface="Georgia" panose="02040502050405020303" charset="0"/>
                <a:cs typeface="Georgia" panose="02040502050405020303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8" y="3680"/>
              <a:ext cx="10593" cy="684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2301" y="3854"/>
              <a:ext cx="5702" cy="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notes: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-457200" fontAlgn="auto">
                <a:lnSpc>
                  <a:spcPct val="120000"/>
                </a:lnSpc>
              </a:pPr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- for each album, a json file will be returned, which contains extremely detailed information, of course including the lyrics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-457200" fontAlgn="auto">
                <a:lnSpc>
                  <a:spcPct val="120000"/>
                </a:lnSpc>
              </a:pP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-457200" fontAlgn="auto">
                <a:lnSpc>
                  <a:spcPct val="120000"/>
                </a:lnSpc>
              </a:pPr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- I scraped the lyrics separately for each year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-457200" fontAlgn="auto">
                <a:lnSpc>
                  <a:spcPct val="120000"/>
                </a:lnSpc>
              </a:pP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-457200" fontAlgn="auto">
                <a:lnSpc>
                  <a:spcPct val="120000"/>
                </a:lnSpc>
              </a:pPr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- as you can see, some of the albums are not included in genius.com, so I decide to terminate the scraping loop once the number of json files hits 20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95935" y="280035"/>
            <a:ext cx="11200130" cy="6297930"/>
            <a:chOff x="886" y="441"/>
            <a:chExt cx="17638" cy="9918"/>
          </a:xfrm>
        </p:grpSpPr>
        <p:sp>
          <p:nvSpPr>
            <p:cNvPr id="2" name="文本框 1"/>
            <p:cNvSpPr txBox="1"/>
            <p:nvPr/>
          </p:nvSpPr>
          <p:spPr>
            <a:xfrm>
              <a:off x="886" y="441"/>
              <a:ext cx="17428" cy="91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Section 3: Workflow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Section 3.1: Data Acquiring and Processing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457200" lvl="1"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Step 2: acquire lyrics on the basis of the processed metadata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- scrape lyrics from </a:t>
              </a:r>
              <a:r>
                <a:rPr lang="en-US" altLang="zh-CN" sz="2000">
                  <a:solidFill>
                    <a:schemeClr val="accent3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genius.com</a:t>
              </a: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 with </a:t>
              </a:r>
              <a:r>
                <a:rPr lang="en-US" altLang="zh-CN" sz="2000">
                  <a:solidFill>
                    <a:schemeClr val="accent3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lyricsgenius</a:t>
              </a:r>
              <a:r>
                <a:rPr lang="en-US" altLang="zh-CN" sz="2000">
                  <a:solidFill>
                    <a:schemeClr val="tx1">
                      <a:alpha val="25000"/>
                    </a:schemeClr>
                  </a:solidFill>
                  <a:latin typeface="Georgia" panose="02040502050405020303" charset="0"/>
                  <a:cs typeface="Georgia" panose="02040502050405020303" charset="0"/>
                </a:rPr>
                <a:t> (from github)</a:t>
              </a:r>
              <a:endParaRPr lang="en-US" altLang="zh-CN" sz="2000">
                <a:solidFill>
                  <a:schemeClr val="tx1">
                    <a:alpha val="25000"/>
                  </a:schemeClr>
                </a:solidFill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r>
                <a:rPr lang="en-US" altLang="zh-CN" sz="2000">
                  <a:latin typeface="Georgia" panose="02040502050405020303" charset="0"/>
                  <a:cs typeface="Georgia" panose="02040502050405020303" charset="0"/>
                </a:rPr>
                <a:t>- extract wanted contents form the json files</a:t>
              </a: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en-US" altLang="zh-CN" sz="2000">
                <a:latin typeface="Georgia" panose="02040502050405020303" charset="0"/>
                <a:cs typeface="Georgia" panose="02040502050405020303" charset="0"/>
              </a:endParaRPr>
            </a:p>
            <a:p>
              <a:pPr marL="914400" lvl="2" indent="457200" fontAlgn="auto">
                <a:lnSpc>
                  <a:spcPct val="135000"/>
                </a:lnSpc>
              </a:pPr>
              <a:endParaRPr lang="zh-CN" altLang="en-US" sz="2000">
                <a:latin typeface="Georgia" panose="02040502050405020303" charset="0"/>
                <a:cs typeface="Georgia" panose="02040502050405020303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6" y="3905"/>
              <a:ext cx="11144" cy="645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2524" y="3905"/>
              <a:ext cx="6000" cy="6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notes: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0" fontAlgn="auto">
                <a:lnSpc>
                  <a:spcPct val="120000"/>
                </a:lnSpc>
              </a:pP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0" fontAlgn="auto">
                <a:lnSpc>
                  <a:spcPct val="120000"/>
                </a:lnSpc>
              </a:pPr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- for some of the tracks, the lyrics are missing, mainly because these tracks are interludes (pure melody)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0" fontAlgn="auto">
                <a:lnSpc>
                  <a:spcPct val="120000"/>
                </a:lnSpc>
              </a:pP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0" fontAlgn="auto">
                <a:lnSpc>
                  <a:spcPct val="120000"/>
                </a:lnSpc>
              </a:pPr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- I took 2 approaches to deal with the missing values: drop and replace with “ ”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0" fontAlgn="auto">
                <a:lnSpc>
                  <a:spcPct val="120000"/>
                </a:lnSpc>
              </a:pP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0" fontAlgn="auto">
                <a:lnSpc>
                  <a:spcPct val="120000"/>
                </a:lnSpc>
              </a:pPr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- NA-dropped data: 1209 rows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0" fontAlgn="auto">
                <a:lnSpc>
                  <a:spcPct val="120000"/>
                </a:lnSpc>
              </a:pPr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- NA-replaced data: 1354 rows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0" fontAlgn="auto">
                <a:lnSpc>
                  <a:spcPct val="120000"/>
                </a:lnSpc>
              </a:pP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  <a:p>
              <a:pPr indent="0" fontAlgn="auto">
                <a:lnSpc>
                  <a:spcPct val="120000"/>
                </a:lnSpc>
              </a:pPr>
              <a:r>
                <a:rPr lang="en-US" altLang="zh-CN" sz="1600">
                  <a:latin typeface="Georgia" panose="02040502050405020303" charset="0"/>
                  <a:cs typeface="Georgia" panose="02040502050405020303" charset="0"/>
                </a:rPr>
                <a:t>- the column “period” was added later</a:t>
              </a:r>
              <a:endParaRPr lang="en-US" altLang="zh-CN" sz="1600">
                <a:latin typeface="Georgia" panose="02040502050405020303" charset="0"/>
                <a:cs typeface="Georgia" panose="02040502050405020303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2610" y="514985"/>
            <a:ext cx="11066780" cy="5828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Section 3: Workflow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Section 3.2: Data Analysis and Visualization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Part 1: topic modeling (with NA-dropped data)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Step 1: pre-process the lyrics with </a:t>
            </a:r>
            <a:r>
              <a:rPr lang="en-US" altLang="zh-CN" sz="20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nltk</a:t>
            </a:r>
            <a:endParaRPr lang="en-US" altLang="zh-CN" sz="2000">
              <a:solidFill>
                <a:schemeClr val="accent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dice all the lyrics into words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construct a list of stopwords and remove all of them from the data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detect the part-of-speech of all the remaining words and pick out all the nouns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Step 2: implement the topic modeling with </a:t>
            </a:r>
            <a:r>
              <a:rPr lang="en-US" altLang="zh-CN" sz="20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gensim</a:t>
            </a:r>
            <a:endParaRPr lang="en-US" altLang="zh-CN" sz="2000">
              <a:solidFill>
                <a:schemeClr val="accent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construct the dictionary and corpus for topic modeling with the nouns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try differnt number of topics and calculate the corresponding coherence score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settle on a proper number of topics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Step 3: interpret the topics with </a:t>
            </a:r>
            <a:r>
              <a:rPr lang="en-US" altLang="zh-CN" sz="20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openai</a:t>
            </a:r>
            <a:endParaRPr lang="en-US" altLang="zh-CN" sz="2000">
              <a:solidFill>
                <a:schemeClr val="accent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2610" y="896620"/>
            <a:ext cx="11066780" cy="5064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Section 3: Workflow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Section 3.2: Data Analysis and Visualization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latin typeface="Georgia" panose="02040502050405020303" charset="0"/>
                <a:cs typeface="Georgia" panose="02040502050405020303" charset="0"/>
              </a:rPr>
              <a:t>- Part 2.1: sentiment analysis (with NA-dropped data)</a:t>
            </a:r>
            <a:endParaRPr lang="en-US" altLang="zh-CN" sz="2000"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Note: lyrics of 20 pop albums released during 2017~2019 are included as baseline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1: detect the sentiment of each track with </a:t>
            </a:r>
            <a:r>
              <a:rPr lang="en-US" altLang="zh-CN" sz="20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textblob</a:t>
            </a: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(polarity &amp; subjectivity)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polarity: range from -1 (negative) to 1 (positive)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subjectivity: range from 0 (telling fact) to 1 (telling opinion)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2: tell the gender of the artists with </a:t>
            </a:r>
            <a:r>
              <a:rPr lang="en-US" altLang="zh-CN" sz="20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openai </a:t>
            </a: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(female, male and neutral)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3: plot the sentiment with </a:t>
            </a:r>
            <a:r>
              <a:rPr lang="en-US" altLang="zh-CN" sz="20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seaborn </a:t>
            </a: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(strip-plot &amp; scatter-plot)</a:t>
            </a:r>
            <a:endParaRPr lang="en-US" altLang="zh-CN" sz="2000">
              <a:solidFill>
                <a:schemeClr val="accent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polarity against the periods with differrnt artist genders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subjectivity against the periods with different artist genders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sentiment map of the periods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2610" y="1485265"/>
            <a:ext cx="11066780" cy="3888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Section 3: Workflow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Section 3.2: Data Analysis and Visualization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Part 2.2: sentiment analysis (with NA-replaced data)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Note: lyrics of 20 pop albums released during 2017~2019 are included as baseline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1: handpick 20 albums which I am intersted in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914400" lvl="2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Step 2: plot the sentiment of these 20 albums with </a:t>
            </a:r>
            <a:r>
              <a:rPr lang="en-US" altLang="zh-CN" sz="2000">
                <a:solidFill>
                  <a:schemeClr val="accent1"/>
                </a:solidFill>
                <a:latin typeface="Georgia" panose="02040502050405020303" charset="0"/>
                <a:cs typeface="Georgia" panose="02040502050405020303" charset="0"/>
              </a:rPr>
              <a:t>seaborn</a:t>
            </a: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(heatmap)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polarity against individual tracks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subjectivity against individual tracks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1371600" lvl="3" indent="457200" fontAlgn="auto">
              <a:lnSpc>
                <a:spcPct val="135000"/>
              </a:lnSpc>
            </a:pPr>
            <a:r>
              <a:rPr lang="en-US" altLang="zh-CN" sz="200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- note: polarity and subjectivity for “ ” are both 0</a:t>
            </a:r>
            <a:endParaRPr lang="en-US" altLang="zh-CN" sz="200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U0NTIzMWZjZmU4ZTEzNDJjZTkwNmQxYmQ3MTQ0MD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5823</Words>
  <Application>WPS 演示</Application>
  <PresentationFormat>宽屏</PresentationFormat>
  <Paragraphs>182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Georgia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</dc:creator>
  <cp:lastModifiedBy>松尾芭蕉</cp:lastModifiedBy>
  <cp:revision>24</cp:revision>
  <dcterms:created xsi:type="dcterms:W3CDTF">2023-08-09T12:44:00Z</dcterms:created>
  <dcterms:modified xsi:type="dcterms:W3CDTF">2024-05-10T05:32:49Z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