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689592" y="4597908"/>
            <a:ext cx="2007235" cy="762000"/>
          </a:xfrm>
          <a:custGeom>
            <a:avLst/>
            <a:gdLst/>
            <a:ahLst/>
            <a:cxnLst/>
            <a:rect l="l" t="t" r="r" b="b"/>
            <a:pathLst>
              <a:path w="2007234" h="762000">
                <a:moveTo>
                  <a:pt x="1880107" y="0"/>
                </a:moveTo>
                <a:lnTo>
                  <a:pt x="127000" y="0"/>
                </a:lnTo>
                <a:lnTo>
                  <a:pt x="77581" y="9985"/>
                </a:lnTo>
                <a:lnTo>
                  <a:pt x="37210" y="37211"/>
                </a:lnTo>
                <a:lnTo>
                  <a:pt x="9985" y="77581"/>
                </a:lnTo>
                <a:lnTo>
                  <a:pt x="0" y="127000"/>
                </a:lnTo>
                <a:lnTo>
                  <a:pt x="0" y="635000"/>
                </a:lnTo>
                <a:lnTo>
                  <a:pt x="9985" y="684418"/>
                </a:lnTo>
                <a:lnTo>
                  <a:pt x="37210" y="724789"/>
                </a:lnTo>
                <a:lnTo>
                  <a:pt x="77581" y="752014"/>
                </a:lnTo>
                <a:lnTo>
                  <a:pt x="127000" y="762000"/>
                </a:lnTo>
                <a:lnTo>
                  <a:pt x="1880107" y="762000"/>
                </a:lnTo>
                <a:lnTo>
                  <a:pt x="1929526" y="752014"/>
                </a:lnTo>
                <a:lnTo>
                  <a:pt x="1969897" y="724789"/>
                </a:lnTo>
                <a:lnTo>
                  <a:pt x="1997122" y="684418"/>
                </a:lnTo>
                <a:lnTo>
                  <a:pt x="2007107" y="635000"/>
                </a:lnTo>
                <a:lnTo>
                  <a:pt x="2007107" y="127000"/>
                </a:lnTo>
                <a:lnTo>
                  <a:pt x="1997122" y="77581"/>
                </a:lnTo>
                <a:lnTo>
                  <a:pt x="1969897" y="37211"/>
                </a:lnTo>
                <a:lnTo>
                  <a:pt x="1929526" y="9985"/>
                </a:lnTo>
                <a:lnTo>
                  <a:pt x="1880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105643" y="4340352"/>
            <a:ext cx="1210055" cy="1210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7822" y="2869437"/>
            <a:ext cx="943635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135686"/>
            <a:ext cx="12192000" cy="722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358628" y="6481571"/>
            <a:ext cx="810895" cy="376555"/>
          </a:xfrm>
          <a:custGeom>
            <a:avLst/>
            <a:gdLst/>
            <a:ahLst/>
            <a:cxnLst/>
            <a:rect l="l" t="t" r="r" b="b"/>
            <a:pathLst>
              <a:path w="810895" h="376554">
                <a:moveTo>
                  <a:pt x="810768" y="0"/>
                </a:moveTo>
                <a:lnTo>
                  <a:pt x="0" y="0"/>
                </a:lnTo>
                <a:lnTo>
                  <a:pt x="0" y="376427"/>
                </a:lnTo>
                <a:lnTo>
                  <a:pt x="810768" y="376427"/>
                </a:lnTo>
                <a:lnTo>
                  <a:pt x="810768" y="0"/>
                </a:lnTo>
                <a:close/>
              </a:path>
            </a:pathLst>
          </a:custGeom>
          <a:solidFill>
            <a:srgbClr val="01B3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477500" y="6385558"/>
            <a:ext cx="495300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3716"/>
            <a:ext cx="12192000" cy="714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46888" y="217931"/>
            <a:ext cx="1144524" cy="448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86155" y="0"/>
            <a:ext cx="665988" cy="658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135686"/>
            <a:ext cx="12192000" cy="722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0093" y="93675"/>
            <a:ext cx="9671812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1F5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6500" y="1609344"/>
            <a:ext cx="8856345" cy="2406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24.png"/><Relationship Id="rId9" Type="http://schemas.openxmlformats.org/officeDocument/2006/relationships/image" Target="../media/image28.png"/><Relationship Id="rId10" Type="http://schemas.openxmlformats.org/officeDocument/2006/relationships/image" Target="../media/image26.png"/><Relationship Id="rId11" Type="http://schemas.openxmlformats.org/officeDocument/2006/relationships/image" Target="../media/image23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s://university.tiki.vn/course/chi-so-van-hanh-mo-hinh-odf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Relationship Id="rId8" Type="http://schemas.openxmlformats.org/officeDocument/2006/relationships/image" Target="../media/image30.png"/><Relationship Id="rId9" Type="http://schemas.openxmlformats.org/officeDocument/2006/relationships/image" Target="../media/image25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Relationship Id="rId7" Type="http://schemas.openxmlformats.org/officeDocument/2006/relationships/image" Target="../media/image2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25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jpg"/><Relationship Id="rId10" Type="http://schemas.openxmlformats.org/officeDocument/2006/relationships/image" Target="../media/image44.jpg"/><Relationship Id="rId11" Type="http://schemas.openxmlformats.org/officeDocument/2006/relationships/image" Target="../media/image45.jp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6.png"/><Relationship Id="rId15" Type="http://schemas.openxmlformats.org/officeDocument/2006/relationships/image" Target="../media/image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jpg"/><Relationship Id="rId3" Type="http://schemas.openxmlformats.org/officeDocument/2006/relationships/image" Target="../media/image49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hyperlink" Target="mailto:partnersupport@tiki.vn" TargetMode="External"/><Relationship Id="rId6" Type="http://schemas.openxmlformats.org/officeDocument/2006/relationships/image" Target="../media/image52.jpg"/><Relationship Id="rId7" Type="http://schemas.openxmlformats.org/officeDocument/2006/relationships/hyperlink" Target="https://www.facebook.com/groups/414726608998577/?fref=nf" TargetMode="External"/><Relationship Id="rId8" Type="http://schemas.openxmlformats.org/officeDocument/2006/relationships/hyperlink" Target="https://university.tiki.vn/" TargetMode="External"/><Relationship Id="rId9" Type="http://schemas.openxmlformats.org/officeDocument/2006/relationships/image" Target="../media/image53.png"/><Relationship Id="rId10" Type="http://schemas.openxmlformats.org/officeDocument/2006/relationships/image" Target="../media/image5.jpg"/><Relationship Id="rId11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11.jpg"/><Relationship Id="rId6" Type="http://schemas.openxmlformats.org/officeDocument/2006/relationships/image" Target="../media/image12.png"/><Relationship Id="rId7" Type="http://schemas.openxmlformats.org/officeDocument/2006/relationships/image" Target="../media/image1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1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1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jpg"/><Relationship Id="rId5" Type="http://schemas.openxmlformats.org/officeDocument/2006/relationships/image" Target="../media/image2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7822" y="3635400"/>
            <a:ext cx="603631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-225" b="1" i="1">
                <a:solidFill>
                  <a:srgbClr val="FFFFFF"/>
                </a:solidFill>
                <a:latin typeface="Verdana"/>
                <a:cs typeface="Verdana"/>
              </a:rPr>
              <a:t>Hướng </a:t>
            </a:r>
            <a:r>
              <a:rPr dirty="0" sz="2500" spc="-245" b="1" i="1">
                <a:solidFill>
                  <a:srgbClr val="FFFFFF"/>
                </a:solidFill>
                <a:latin typeface="Verdana"/>
                <a:cs typeface="Verdana"/>
              </a:rPr>
              <a:t>dẫn dành </a:t>
            </a:r>
            <a:r>
              <a:rPr dirty="0" sz="2500" spc="-235" b="1" i="1">
                <a:solidFill>
                  <a:srgbClr val="FFFFFF"/>
                </a:solidFill>
                <a:latin typeface="Verdana"/>
                <a:cs typeface="Verdana"/>
              </a:rPr>
              <a:t>cho </a:t>
            </a:r>
            <a:r>
              <a:rPr dirty="0" sz="2500" spc="-245" b="1" i="1">
                <a:solidFill>
                  <a:srgbClr val="FFFFFF"/>
                </a:solidFill>
                <a:latin typeface="Verdana"/>
                <a:cs typeface="Verdana"/>
              </a:rPr>
              <a:t>nhà </a:t>
            </a:r>
            <a:r>
              <a:rPr dirty="0" sz="2500" spc="-240" b="1" i="1">
                <a:solidFill>
                  <a:srgbClr val="FFFFFF"/>
                </a:solidFill>
                <a:latin typeface="Verdana"/>
                <a:cs typeface="Verdana"/>
              </a:rPr>
              <a:t>bán </a:t>
            </a:r>
            <a:r>
              <a:rPr dirty="0" sz="2500" spc="-245" b="1" i="1">
                <a:solidFill>
                  <a:srgbClr val="FFFFFF"/>
                </a:solidFill>
                <a:latin typeface="Verdana"/>
                <a:cs typeface="Verdana"/>
              </a:rPr>
              <a:t>hàng</a:t>
            </a:r>
            <a:r>
              <a:rPr dirty="0" sz="2500" spc="325" b="1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235" b="1" i="1">
                <a:solidFill>
                  <a:srgbClr val="FFFFFF"/>
                </a:solidFill>
                <a:latin typeface="Verdana"/>
                <a:cs typeface="Verdana"/>
              </a:rPr>
              <a:t>mới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822" y="2869437"/>
            <a:ext cx="88798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14" b="1">
                <a:solidFill>
                  <a:srgbClr val="FFFFFF"/>
                </a:solidFill>
                <a:latin typeface="Tahoma"/>
                <a:cs typeface="Tahoma"/>
              </a:rPr>
              <a:t>GIỚI </a:t>
            </a:r>
            <a:r>
              <a:rPr dirty="0" sz="2800" spc="-220" b="1">
                <a:solidFill>
                  <a:srgbClr val="FFFFFF"/>
                </a:solidFill>
                <a:latin typeface="Tahoma"/>
                <a:cs typeface="Tahoma"/>
              </a:rPr>
              <a:t>THIỆU </a:t>
            </a:r>
            <a:r>
              <a:rPr dirty="0" sz="2800" spc="-545" b="1">
                <a:solidFill>
                  <a:srgbClr val="FFFFFF"/>
                </a:solidFill>
                <a:latin typeface="Tahoma"/>
                <a:cs typeface="Tahoma"/>
              </a:rPr>
              <a:t>VỀ</a:t>
            </a:r>
            <a:r>
              <a:rPr dirty="0" sz="2800" spc="-2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Tahoma"/>
                <a:cs typeface="Tahoma"/>
              </a:rPr>
              <a:t>TIKI VÀ CÁC </a:t>
            </a:r>
            <a:r>
              <a:rPr dirty="0" sz="2800" spc="-10" b="1">
                <a:solidFill>
                  <a:srgbClr val="FFFFFF"/>
                </a:solidFill>
                <a:latin typeface="Tahoma"/>
                <a:cs typeface="Tahoma"/>
              </a:rPr>
              <a:t>MÔ </a:t>
            </a:r>
            <a:r>
              <a:rPr dirty="0" sz="2800" spc="-5" b="1">
                <a:solidFill>
                  <a:srgbClr val="FFFFFF"/>
                </a:solidFill>
                <a:latin typeface="Tahoma"/>
                <a:cs typeface="Tahoma"/>
              </a:rPr>
              <a:t>HÌNH </a:t>
            </a:r>
            <a:r>
              <a:rPr dirty="0" sz="2800" spc="-300" b="1">
                <a:solidFill>
                  <a:srgbClr val="FFFFFF"/>
                </a:solidFill>
                <a:latin typeface="Tahoma"/>
                <a:cs typeface="Tahoma"/>
              </a:rPr>
              <a:t>VẬN</a:t>
            </a:r>
            <a:r>
              <a:rPr dirty="0" sz="2800" spc="-1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Tahoma"/>
                <a:cs typeface="Tahoma"/>
              </a:rPr>
              <a:t>HÀNH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225552" y="0"/>
              <a:ext cx="11966447" cy="6857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588752" y="6473950"/>
              <a:ext cx="749935" cy="304800"/>
            </a:xfrm>
            <a:custGeom>
              <a:avLst/>
              <a:gdLst/>
              <a:ahLst/>
              <a:cxnLst/>
              <a:rect l="l" t="t" r="r" b="b"/>
              <a:pathLst>
                <a:path w="749934" h="304800">
                  <a:moveTo>
                    <a:pt x="7498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749807" y="304799"/>
                  </a:lnTo>
                  <a:lnTo>
                    <a:pt x="749807" y="0"/>
                  </a:lnTo>
                  <a:close/>
                </a:path>
              </a:pathLst>
            </a:custGeom>
            <a:solidFill>
              <a:srgbClr val="01B3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199876" y="5445252"/>
              <a:ext cx="495300" cy="495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9810"/>
              <a:ext cx="5847588" cy="68381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970905">
              <a:lnSpc>
                <a:spcPct val="100000"/>
              </a:lnSpc>
              <a:spcBef>
                <a:spcPts val="105"/>
              </a:spcBef>
            </a:pPr>
            <a:r>
              <a:rPr dirty="0" spc="-245"/>
              <a:t>NỘI </a:t>
            </a:r>
            <a:r>
              <a:rPr dirty="0"/>
              <a:t>DUNG</a:t>
            </a:r>
            <a:r>
              <a:rPr dirty="0" spc="150"/>
              <a:t> </a:t>
            </a:r>
            <a:r>
              <a:rPr dirty="0" spc="-5"/>
              <a:t>CHÍNH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483032" y="1338008"/>
            <a:ext cx="747395" cy="694055"/>
            <a:chOff x="6483032" y="1338008"/>
            <a:chExt cx="747395" cy="694055"/>
          </a:xfrm>
        </p:grpSpPr>
        <p:sp>
          <p:nvSpPr>
            <p:cNvPr id="9" name="object 9"/>
            <p:cNvSpPr/>
            <p:nvPr/>
          </p:nvSpPr>
          <p:spPr>
            <a:xfrm>
              <a:off x="6496050" y="1351026"/>
              <a:ext cx="721360" cy="668020"/>
            </a:xfrm>
            <a:custGeom>
              <a:avLst/>
              <a:gdLst/>
              <a:ahLst/>
              <a:cxnLst/>
              <a:rect l="l" t="t" r="r" b="b"/>
              <a:pathLst>
                <a:path w="721359" h="668019">
                  <a:moveTo>
                    <a:pt x="360425" y="0"/>
                  </a:moveTo>
                  <a:lnTo>
                    <a:pt x="311528" y="3047"/>
                  </a:lnTo>
                  <a:lnTo>
                    <a:pt x="264627" y="11925"/>
                  </a:lnTo>
                  <a:lnTo>
                    <a:pt x="220152" y="26235"/>
                  </a:lnTo>
                  <a:lnTo>
                    <a:pt x="178533" y="45578"/>
                  </a:lnTo>
                  <a:lnTo>
                    <a:pt x="140201" y="69557"/>
                  </a:lnTo>
                  <a:lnTo>
                    <a:pt x="105584" y="97774"/>
                  </a:lnTo>
                  <a:lnTo>
                    <a:pt x="75114" y="129829"/>
                  </a:lnTo>
                  <a:lnTo>
                    <a:pt x="49219" y="165325"/>
                  </a:lnTo>
                  <a:lnTo>
                    <a:pt x="28330" y="203864"/>
                  </a:lnTo>
                  <a:lnTo>
                    <a:pt x="12878" y="245048"/>
                  </a:lnTo>
                  <a:lnTo>
                    <a:pt x="3291" y="288478"/>
                  </a:lnTo>
                  <a:lnTo>
                    <a:pt x="0" y="333756"/>
                  </a:lnTo>
                  <a:lnTo>
                    <a:pt x="3291" y="379033"/>
                  </a:lnTo>
                  <a:lnTo>
                    <a:pt x="12878" y="422463"/>
                  </a:lnTo>
                  <a:lnTo>
                    <a:pt x="28330" y="463647"/>
                  </a:lnTo>
                  <a:lnTo>
                    <a:pt x="49219" y="502186"/>
                  </a:lnTo>
                  <a:lnTo>
                    <a:pt x="75114" y="537682"/>
                  </a:lnTo>
                  <a:lnTo>
                    <a:pt x="105584" y="569737"/>
                  </a:lnTo>
                  <a:lnTo>
                    <a:pt x="140201" y="597954"/>
                  </a:lnTo>
                  <a:lnTo>
                    <a:pt x="178533" y="621933"/>
                  </a:lnTo>
                  <a:lnTo>
                    <a:pt x="220152" y="641276"/>
                  </a:lnTo>
                  <a:lnTo>
                    <a:pt x="264627" y="655586"/>
                  </a:lnTo>
                  <a:lnTo>
                    <a:pt x="311528" y="664464"/>
                  </a:lnTo>
                  <a:lnTo>
                    <a:pt x="360425" y="667512"/>
                  </a:lnTo>
                  <a:lnTo>
                    <a:pt x="409323" y="664464"/>
                  </a:lnTo>
                  <a:lnTo>
                    <a:pt x="456224" y="655586"/>
                  </a:lnTo>
                  <a:lnTo>
                    <a:pt x="500699" y="641276"/>
                  </a:lnTo>
                  <a:lnTo>
                    <a:pt x="542318" y="621933"/>
                  </a:lnTo>
                  <a:lnTo>
                    <a:pt x="580650" y="597954"/>
                  </a:lnTo>
                  <a:lnTo>
                    <a:pt x="615267" y="569737"/>
                  </a:lnTo>
                  <a:lnTo>
                    <a:pt x="645737" y="537682"/>
                  </a:lnTo>
                  <a:lnTo>
                    <a:pt x="671632" y="502186"/>
                  </a:lnTo>
                  <a:lnTo>
                    <a:pt x="692521" y="463647"/>
                  </a:lnTo>
                  <a:lnTo>
                    <a:pt x="707973" y="422463"/>
                  </a:lnTo>
                  <a:lnTo>
                    <a:pt x="717560" y="379033"/>
                  </a:lnTo>
                  <a:lnTo>
                    <a:pt x="720851" y="333756"/>
                  </a:lnTo>
                  <a:lnTo>
                    <a:pt x="717560" y="288478"/>
                  </a:lnTo>
                  <a:lnTo>
                    <a:pt x="707973" y="245048"/>
                  </a:lnTo>
                  <a:lnTo>
                    <a:pt x="692521" y="203864"/>
                  </a:lnTo>
                  <a:lnTo>
                    <a:pt x="671632" y="165325"/>
                  </a:lnTo>
                  <a:lnTo>
                    <a:pt x="645737" y="129829"/>
                  </a:lnTo>
                  <a:lnTo>
                    <a:pt x="615267" y="97774"/>
                  </a:lnTo>
                  <a:lnTo>
                    <a:pt x="580650" y="69557"/>
                  </a:lnTo>
                  <a:lnTo>
                    <a:pt x="542318" y="45578"/>
                  </a:lnTo>
                  <a:lnTo>
                    <a:pt x="500699" y="26235"/>
                  </a:lnTo>
                  <a:lnTo>
                    <a:pt x="456224" y="11925"/>
                  </a:lnTo>
                  <a:lnTo>
                    <a:pt x="409323" y="3047"/>
                  </a:lnTo>
                  <a:lnTo>
                    <a:pt x="36042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96050" y="1351026"/>
              <a:ext cx="721360" cy="668020"/>
            </a:xfrm>
            <a:custGeom>
              <a:avLst/>
              <a:gdLst/>
              <a:ahLst/>
              <a:cxnLst/>
              <a:rect l="l" t="t" r="r" b="b"/>
              <a:pathLst>
                <a:path w="721359" h="668019">
                  <a:moveTo>
                    <a:pt x="0" y="333756"/>
                  </a:moveTo>
                  <a:lnTo>
                    <a:pt x="3291" y="288478"/>
                  </a:lnTo>
                  <a:lnTo>
                    <a:pt x="12878" y="245048"/>
                  </a:lnTo>
                  <a:lnTo>
                    <a:pt x="28330" y="203864"/>
                  </a:lnTo>
                  <a:lnTo>
                    <a:pt x="49219" y="165325"/>
                  </a:lnTo>
                  <a:lnTo>
                    <a:pt x="75114" y="129829"/>
                  </a:lnTo>
                  <a:lnTo>
                    <a:pt x="105584" y="97774"/>
                  </a:lnTo>
                  <a:lnTo>
                    <a:pt x="140201" y="69557"/>
                  </a:lnTo>
                  <a:lnTo>
                    <a:pt x="178533" y="45578"/>
                  </a:lnTo>
                  <a:lnTo>
                    <a:pt x="220152" y="26235"/>
                  </a:lnTo>
                  <a:lnTo>
                    <a:pt x="264627" y="11925"/>
                  </a:lnTo>
                  <a:lnTo>
                    <a:pt x="311528" y="3047"/>
                  </a:lnTo>
                  <a:lnTo>
                    <a:pt x="360425" y="0"/>
                  </a:lnTo>
                  <a:lnTo>
                    <a:pt x="409323" y="3047"/>
                  </a:lnTo>
                  <a:lnTo>
                    <a:pt x="456224" y="11925"/>
                  </a:lnTo>
                  <a:lnTo>
                    <a:pt x="500699" y="26235"/>
                  </a:lnTo>
                  <a:lnTo>
                    <a:pt x="542318" y="45578"/>
                  </a:lnTo>
                  <a:lnTo>
                    <a:pt x="580650" y="69557"/>
                  </a:lnTo>
                  <a:lnTo>
                    <a:pt x="615267" y="97774"/>
                  </a:lnTo>
                  <a:lnTo>
                    <a:pt x="645737" y="129829"/>
                  </a:lnTo>
                  <a:lnTo>
                    <a:pt x="671632" y="165325"/>
                  </a:lnTo>
                  <a:lnTo>
                    <a:pt x="692521" y="203864"/>
                  </a:lnTo>
                  <a:lnTo>
                    <a:pt x="707973" y="245048"/>
                  </a:lnTo>
                  <a:lnTo>
                    <a:pt x="717560" y="288478"/>
                  </a:lnTo>
                  <a:lnTo>
                    <a:pt x="720851" y="333756"/>
                  </a:lnTo>
                  <a:lnTo>
                    <a:pt x="717560" y="379033"/>
                  </a:lnTo>
                  <a:lnTo>
                    <a:pt x="707973" y="422463"/>
                  </a:lnTo>
                  <a:lnTo>
                    <a:pt x="692521" y="463647"/>
                  </a:lnTo>
                  <a:lnTo>
                    <a:pt x="671632" y="502186"/>
                  </a:lnTo>
                  <a:lnTo>
                    <a:pt x="645737" y="537682"/>
                  </a:lnTo>
                  <a:lnTo>
                    <a:pt x="615267" y="569737"/>
                  </a:lnTo>
                  <a:lnTo>
                    <a:pt x="580650" y="597954"/>
                  </a:lnTo>
                  <a:lnTo>
                    <a:pt x="542318" y="621933"/>
                  </a:lnTo>
                  <a:lnTo>
                    <a:pt x="500699" y="641276"/>
                  </a:lnTo>
                  <a:lnTo>
                    <a:pt x="456224" y="655586"/>
                  </a:lnTo>
                  <a:lnTo>
                    <a:pt x="409323" y="664464"/>
                  </a:lnTo>
                  <a:lnTo>
                    <a:pt x="360425" y="667512"/>
                  </a:lnTo>
                  <a:lnTo>
                    <a:pt x="311528" y="664464"/>
                  </a:lnTo>
                  <a:lnTo>
                    <a:pt x="264627" y="655586"/>
                  </a:lnTo>
                  <a:lnTo>
                    <a:pt x="220152" y="641276"/>
                  </a:lnTo>
                  <a:lnTo>
                    <a:pt x="178533" y="621933"/>
                  </a:lnTo>
                  <a:lnTo>
                    <a:pt x="140201" y="597954"/>
                  </a:lnTo>
                  <a:lnTo>
                    <a:pt x="105584" y="569737"/>
                  </a:lnTo>
                  <a:lnTo>
                    <a:pt x="75114" y="537682"/>
                  </a:lnTo>
                  <a:lnTo>
                    <a:pt x="49219" y="502186"/>
                  </a:lnTo>
                  <a:lnTo>
                    <a:pt x="28330" y="463647"/>
                  </a:lnTo>
                  <a:lnTo>
                    <a:pt x="12878" y="422463"/>
                  </a:lnTo>
                  <a:lnTo>
                    <a:pt x="3291" y="379033"/>
                  </a:lnTo>
                  <a:lnTo>
                    <a:pt x="0" y="333756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746240" y="1487170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6391" y="1425956"/>
            <a:ext cx="4675505" cy="231203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2400" spc="-5" b="1">
                <a:solidFill>
                  <a:srgbClr val="001F5F"/>
                </a:solidFill>
                <a:latin typeface="Tahoma"/>
                <a:cs typeface="Tahoma"/>
              </a:rPr>
              <a:t>Các </a:t>
            </a:r>
            <a:r>
              <a:rPr dirty="0" sz="2400" b="1">
                <a:solidFill>
                  <a:srgbClr val="001F5F"/>
                </a:solidFill>
                <a:latin typeface="Tahoma"/>
                <a:cs typeface="Tahoma"/>
              </a:rPr>
              <a:t>mô </a:t>
            </a:r>
            <a:r>
              <a:rPr dirty="0" sz="2400" spc="-5" b="1">
                <a:solidFill>
                  <a:srgbClr val="001F5F"/>
                </a:solidFill>
                <a:latin typeface="Tahoma"/>
                <a:cs typeface="Tahoma"/>
              </a:rPr>
              <a:t>hình </a:t>
            </a:r>
            <a:r>
              <a:rPr dirty="0" sz="2400" spc="-325" b="1">
                <a:solidFill>
                  <a:srgbClr val="001F5F"/>
                </a:solidFill>
                <a:latin typeface="Tahoma"/>
                <a:cs typeface="Tahoma"/>
              </a:rPr>
              <a:t>vận </a:t>
            </a:r>
            <a:r>
              <a:rPr dirty="0" sz="2400" spc="-5" b="1">
                <a:solidFill>
                  <a:srgbClr val="001F5F"/>
                </a:solidFill>
                <a:latin typeface="Tahoma"/>
                <a:cs typeface="Tahoma"/>
              </a:rPr>
              <a:t>hành </a:t>
            </a:r>
            <a:r>
              <a:rPr dirty="0" sz="2400" spc="-295" b="1">
                <a:solidFill>
                  <a:srgbClr val="001F5F"/>
                </a:solidFill>
                <a:latin typeface="Tahoma"/>
                <a:cs typeface="Tahoma"/>
              </a:rPr>
              <a:t>của</a:t>
            </a:r>
            <a:r>
              <a:rPr dirty="0" sz="2400" spc="-130" b="1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 spc="-5" b="1">
                <a:solidFill>
                  <a:srgbClr val="001F5F"/>
                </a:solidFill>
                <a:latin typeface="Tahoma"/>
                <a:cs typeface="Tahoma"/>
              </a:rPr>
              <a:t>Tiki</a:t>
            </a:r>
            <a:endParaRPr sz="2400">
              <a:latin typeface="Tahoma"/>
              <a:cs typeface="Tahoma"/>
            </a:endParaRPr>
          </a:p>
          <a:p>
            <a:pPr marL="366395" indent="-35433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67030" algn="l"/>
              </a:tabLst>
            </a:pPr>
            <a:r>
              <a:rPr dirty="0" sz="2400" spc="-320">
                <a:solidFill>
                  <a:srgbClr val="001F5F"/>
                </a:solidFill>
                <a:latin typeface="Tahoma"/>
                <a:cs typeface="Tahoma"/>
              </a:rPr>
              <a:t>Lưu </a:t>
            </a:r>
            <a:r>
              <a:rPr dirty="0" sz="2400" spc="-5">
                <a:solidFill>
                  <a:srgbClr val="001F5F"/>
                </a:solidFill>
                <a:latin typeface="Tahoma"/>
                <a:cs typeface="Tahoma"/>
              </a:rPr>
              <a:t>kho </a:t>
            </a:r>
            <a:r>
              <a:rPr dirty="0" sz="2400">
                <a:solidFill>
                  <a:srgbClr val="001F5F"/>
                </a:solidFill>
                <a:latin typeface="Tahoma"/>
                <a:cs typeface="Tahoma"/>
              </a:rPr>
              <a:t>Tiki</a:t>
            </a:r>
            <a:r>
              <a:rPr dirty="0" sz="2400" spc="-12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01F5F"/>
                </a:solidFill>
                <a:latin typeface="Tahoma"/>
                <a:cs typeface="Tahoma"/>
              </a:rPr>
              <a:t>(FBT)</a:t>
            </a:r>
            <a:endParaRPr sz="2400">
              <a:latin typeface="Tahoma"/>
              <a:cs typeface="Tahoma"/>
            </a:endParaRPr>
          </a:p>
          <a:p>
            <a:pPr marL="366395" indent="-35433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67030" algn="l"/>
              </a:tabLst>
            </a:pPr>
            <a:r>
              <a:rPr dirty="0" sz="2400" spc="-5">
                <a:solidFill>
                  <a:srgbClr val="001F5F"/>
                </a:solidFill>
                <a:latin typeface="Tahoma"/>
                <a:cs typeface="Tahoma"/>
              </a:rPr>
              <a:t>Qua kho </a:t>
            </a:r>
            <a:r>
              <a:rPr dirty="0" sz="2400">
                <a:solidFill>
                  <a:srgbClr val="001F5F"/>
                </a:solidFill>
                <a:latin typeface="Tahoma"/>
                <a:cs typeface="Tahoma"/>
              </a:rPr>
              <a:t>Tiki</a:t>
            </a:r>
            <a:r>
              <a:rPr dirty="0" sz="2400" spc="-1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1F5F"/>
                </a:solidFill>
                <a:latin typeface="Tahoma"/>
                <a:cs typeface="Tahoma"/>
              </a:rPr>
              <a:t>(ODF)</a:t>
            </a:r>
            <a:endParaRPr sz="2400">
              <a:latin typeface="Tahoma"/>
              <a:cs typeface="Tahoma"/>
            </a:endParaRPr>
          </a:p>
          <a:p>
            <a:pPr marL="366395" indent="-35433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67030" algn="l"/>
              </a:tabLst>
            </a:pPr>
            <a:r>
              <a:rPr dirty="0" sz="2400" spc="-5">
                <a:solidFill>
                  <a:srgbClr val="001F5F"/>
                </a:solidFill>
                <a:latin typeface="Tahoma"/>
                <a:cs typeface="Tahoma"/>
              </a:rPr>
              <a:t>Nhà bán </a:t>
            </a:r>
            <a:r>
              <a:rPr dirty="0" sz="2400" spc="-475">
                <a:solidFill>
                  <a:srgbClr val="001F5F"/>
                </a:solidFill>
                <a:latin typeface="Tahoma"/>
                <a:cs typeface="Tahoma"/>
              </a:rPr>
              <a:t>tự </a:t>
            </a:r>
            <a:r>
              <a:rPr dirty="0" sz="2400" spc="-385">
                <a:solidFill>
                  <a:srgbClr val="001F5F"/>
                </a:solidFill>
                <a:latin typeface="Tahoma"/>
                <a:cs typeface="Tahoma"/>
              </a:rPr>
              <a:t>vận </a:t>
            </a:r>
            <a:r>
              <a:rPr dirty="0" sz="2400">
                <a:solidFill>
                  <a:srgbClr val="001F5F"/>
                </a:solidFill>
                <a:latin typeface="Tahoma"/>
                <a:cs typeface="Tahoma"/>
              </a:rPr>
              <a:t>hành</a:t>
            </a:r>
            <a:r>
              <a:rPr dirty="0" sz="2400" spc="-9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1F5F"/>
                </a:solidFill>
                <a:latin typeface="Tahoma"/>
                <a:cs typeface="Tahoma"/>
              </a:rPr>
              <a:t>(SD)</a:t>
            </a:r>
            <a:endParaRPr sz="2400">
              <a:latin typeface="Tahoma"/>
              <a:cs typeface="Tahoma"/>
            </a:endParaRPr>
          </a:p>
          <a:p>
            <a:pPr marL="363220" indent="-35115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63855" algn="l"/>
              </a:tabLst>
            </a:pPr>
            <a:r>
              <a:rPr dirty="0" sz="2400">
                <a:solidFill>
                  <a:srgbClr val="001F5F"/>
                </a:solidFill>
                <a:latin typeface="Tahoma"/>
                <a:cs typeface="Tahoma"/>
              </a:rPr>
              <a:t>E -</a:t>
            </a:r>
            <a:r>
              <a:rPr dirty="0" sz="2400" spc="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01F5F"/>
                </a:solidFill>
                <a:latin typeface="Tahoma"/>
                <a:cs typeface="Tahoma"/>
              </a:rPr>
              <a:t>Delivery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96956" y="6332218"/>
            <a:ext cx="4953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135686"/>
            <a:ext cx="12192000" cy="722630"/>
            <a:chOff x="0" y="6135686"/>
            <a:chExt cx="12192000" cy="722630"/>
          </a:xfrm>
        </p:grpSpPr>
        <p:sp>
          <p:nvSpPr>
            <p:cNvPr id="3" name="object 3"/>
            <p:cNvSpPr/>
            <p:nvPr/>
          </p:nvSpPr>
          <p:spPr>
            <a:xfrm>
              <a:off x="10364723" y="6481571"/>
              <a:ext cx="810895" cy="376555"/>
            </a:xfrm>
            <a:custGeom>
              <a:avLst/>
              <a:gdLst/>
              <a:ahLst/>
              <a:cxnLst/>
              <a:rect l="l" t="t" r="r" b="b"/>
              <a:pathLst>
                <a:path w="810895" h="376554">
                  <a:moveTo>
                    <a:pt x="810768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810768" y="376427"/>
                  </a:lnTo>
                  <a:lnTo>
                    <a:pt x="810768" y="0"/>
                  </a:lnTo>
                  <a:close/>
                </a:path>
              </a:pathLst>
            </a:custGeom>
            <a:solidFill>
              <a:srgbClr val="01B3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468356" y="6376415"/>
              <a:ext cx="495300" cy="481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2192000" cy="728980"/>
            <a:chOff x="0" y="0"/>
            <a:chExt cx="12192000" cy="728980"/>
          </a:xfrm>
        </p:grpSpPr>
        <p:sp>
          <p:nvSpPr>
            <p:cNvPr id="6" name="object 6"/>
            <p:cNvSpPr/>
            <p:nvPr/>
          </p:nvSpPr>
          <p:spPr>
            <a:xfrm>
              <a:off x="0" y="13716"/>
              <a:ext cx="12192000" cy="7147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6888" y="217931"/>
              <a:ext cx="1144524" cy="4480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6155" y="0"/>
              <a:ext cx="665988" cy="6583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83917" y="94233"/>
            <a:ext cx="49650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MÔ HÌNH LƯU KHO </a:t>
            </a:r>
            <a:r>
              <a:rPr dirty="0" spc="-5">
                <a:solidFill>
                  <a:srgbClr val="FFFFFF"/>
                </a:solidFill>
                <a:latin typeface="Carlito"/>
                <a:cs typeface="Carlito"/>
              </a:rPr>
              <a:t>TIKI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dirty="0" spc="-204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FBT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10641" y="908303"/>
            <a:ext cx="11257280" cy="3242310"/>
            <a:chOff x="310641" y="908303"/>
            <a:chExt cx="11257280" cy="3242310"/>
          </a:xfrm>
        </p:grpSpPr>
        <p:sp>
          <p:nvSpPr>
            <p:cNvPr id="11" name="object 11"/>
            <p:cNvSpPr/>
            <p:nvPr/>
          </p:nvSpPr>
          <p:spPr>
            <a:xfrm>
              <a:off x="316991" y="1057655"/>
              <a:ext cx="11244580" cy="3086100"/>
            </a:xfrm>
            <a:custGeom>
              <a:avLst/>
              <a:gdLst/>
              <a:ahLst/>
              <a:cxnLst/>
              <a:rect l="l" t="t" r="r" b="b"/>
              <a:pathLst>
                <a:path w="11244580" h="3086100">
                  <a:moveTo>
                    <a:pt x="0" y="514350"/>
                  </a:moveTo>
                  <a:lnTo>
                    <a:pt x="2102" y="467529"/>
                  </a:lnTo>
                  <a:lnTo>
                    <a:pt x="8287" y="421886"/>
                  </a:lnTo>
                  <a:lnTo>
                    <a:pt x="18373" y="377604"/>
                  </a:lnTo>
                  <a:lnTo>
                    <a:pt x="32179" y="334863"/>
                  </a:lnTo>
                  <a:lnTo>
                    <a:pt x="49524" y="293846"/>
                  </a:lnTo>
                  <a:lnTo>
                    <a:pt x="70225" y="254733"/>
                  </a:lnTo>
                  <a:lnTo>
                    <a:pt x="94102" y="217707"/>
                  </a:lnTo>
                  <a:lnTo>
                    <a:pt x="120972" y="182947"/>
                  </a:lnTo>
                  <a:lnTo>
                    <a:pt x="150653" y="150637"/>
                  </a:lnTo>
                  <a:lnTo>
                    <a:pt x="182965" y="120958"/>
                  </a:lnTo>
                  <a:lnTo>
                    <a:pt x="217726" y="94090"/>
                  </a:lnTo>
                  <a:lnTo>
                    <a:pt x="254754" y="70216"/>
                  </a:lnTo>
                  <a:lnTo>
                    <a:pt x="293867" y="49517"/>
                  </a:lnTo>
                  <a:lnTo>
                    <a:pt x="334885" y="32175"/>
                  </a:lnTo>
                  <a:lnTo>
                    <a:pt x="377625" y="18370"/>
                  </a:lnTo>
                  <a:lnTo>
                    <a:pt x="421905" y="8285"/>
                  </a:lnTo>
                  <a:lnTo>
                    <a:pt x="467545" y="2101"/>
                  </a:lnTo>
                  <a:lnTo>
                    <a:pt x="514362" y="0"/>
                  </a:lnTo>
                  <a:lnTo>
                    <a:pt x="10729722" y="0"/>
                  </a:lnTo>
                  <a:lnTo>
                    <a:pt x="10776542" y="2101"/>
                  </a:lnTo>
                  <a:lnTo>
                    <a:pt x="10822185" y="8285"/>
                  </a:lnTo>
                  <a:lnTo>
                    <a:pt x="10866467" y="18370"/>
                  </a:lnTo>
                  <a:lnTo>
                    <a:pt x="10909208" y="32175"/>
                  </a:lnTo>
                  <a:lnTo>
                    <a:pt x="10950225" y="49517"/>
                  </a:lnTo>
                  <a:lnTo>
                    <a:pt x="10989338" y="70216"/>
                  </a:lnTo>
                  <a:lnTo>
                    <a:pt x="11026364" y="94090"/>
                  </a:lnTo>
                  <a:lnTo>
                    <a:pt x="11061124" y="120958"/>
                  </a:lnTo>
                  <a:lnTo>
                    <a:pt x="11093434" y="150637"/>
                  </a:lnTo>
                  <a:lnTo>
                    <a:pt x="11123113" y="182947"/>
                  </a:lnTo>
                  <a:lnTo>
                    <a:pt x="11149981" y="217707"/>
                  </a:lnTo>
                  <a:lnTo>
                    <a:pt x="11173855" y="254733"/>
                  </a:lnTo>
                  <a:lnTo>
                    <a:pt x="11194554" y="293846"/>
                  </a:lnTo>
                  <a:lnTo>
                    <a:pt x="11211896" y="334863"/>
                  </a:lnTo>
                  <a:lnTo>
                    <a:pt x="11225701" y="377604"/>
                  </a:lnTo>
                  <a:lnTo>
                    <a:pt x="11235786" y="421886"/>
                  </a:lnTo>
                  <a:lnTo>
                    <a:pt x="11241970" y="467529"/>
                  </a:lnTo>
                  <a:lnTo>
                    <a:pt x="11244072" y="514350"/>
                  </a:lnTo>
                  <a:lnTo>
                    <a:pt x="11244072" y="2571750"/>
                  </a:lnTo>
                  <a:lnTo>
                    <a:pt x="11241970" y="2618570"/>
                  </a:lnTo>
                  <a:lnTo>
                    <a:pt x="11235786" y="2664213"/>
                  </a:lnTo>
                  <a:lnTo>
                    <a:pt x="11225701" y="2708495"/>
                  </a:lnTo>
                  <a:lnTo>
                    <a:pt x="11211896" y="2751236"/>
                  </a:lnTo>
                  <a:lnTo>
                    <a:pt x="11194554" y="2792253"/>
                  </a:lnTo>
                  <a:lnTo>
                    <a:pt x="11173855" y="2831366"/>
                  </a:lnTo>
                  <a:lnTo>
                    <a:pt x="11149981" y="2868392"/>
                  </a:lnTo>
                  <a:lnTo>
                    <a:pt x="11123113" y="2903152"/>
                  </a:lnTo>
                  <a:lnTo>
                    <a:pt x="11093434" y="2935462"/>
                  </a:lnTo>
                  <a:lnTo>
                    <a:pt x="11061124" y="2965141"/>
                  </a:lnTo>
                  <a:lnTo>
                    <a:pt x="11026364" y="2992009"/>
                  </a:lnTo>
                  <a:lnTo>
                    <a:pt x="10989338" y="3015883"/>
                  </a:lnTo>
                  <a:lnTo>
                    <a:pt x="10950225" y="3036582"/>
                  </a:lnTo>
                  <a:lnTo>
                    <a:pt x="10909208" y="3053924"/>
                  </a:lnTo>
                  <a:lnTo>
                    <a:pt x="10866467" y="3067729"/>
                  </a:lnTo>
                  <a:lnTo>
                    <a:pt x="10822185" y="3077814"/>
                  </a:lnTo>
                  <a:lnTo>
                    <a:pt x="10776542" y="3083998"/>
                  </a:lnTo>
                  <a:lnTo>
                    <a:pt x="10729722" y="3086100"/>
                  </a:lnTo>
                  <a:lnTo>
                    <a:pt x="514362" y="3086100"/>
                  </a:lnTo>
                  <a:lnTo>
                    <a:pt x="467545" y="3083998"/>
                  </a:lnTo>
                  <a:lnTo>
                    <a:pt x="421905" y="3077814"/>
                  </a:lnTo>
                  <a:lnTo>
                    <a:pt x="377625" y="3067729"/>
                  </a:lnTo>
                  <a:lnTo>
                    <a:pt x="334885" y="3053924"/>
                  </a:lnTo>
                  <a:lnTo>
                    <a:pt x="293867" y="3036582"/>
                  </a:lnTo>
                  <a:lnTo>
                    <a:pt x="254754" y="3015883"/>
                  </a:lnTo>
                  <a:lnTo>
                    <a:pt x="217726" y="2992009"/>
                  </a:lnTo>
                  <a:lnTo>
                    <a:pt x="182965" y="2965141"/>
                  </a:lnTo>
                  <a:lnTo>
                    <a:pt x="150653" y="2935462"/>
                  </a:lnTo>
                  <a:lnTo>
                    <a:pt x="120972" y="2903152"/>
                  </a:lnTo>
                  <a:lnTo>
                    <a:pt x="94102" y="2868392"/>
                  </a:lnTo>
                  <a:lnTo>
                    <a:pt x="70225" y="2831366"/>
                  </a:lnTo>
                  <a:lnTo>
                    <a:pt x="49524" y="2792253"/>
                  </a:lnTo>
                  <a:lnTo>
                    <a:pt x="32179" y="2751236"/>
                  </a:lnTo>
                  <a:lnTo>
                    <a:pt x="18373" y="2708495"/>
                  </a:lnTo>
                  <a:lnTo>
                    <a:pt x="8287" y="2664213"/>
                  </a:lnTo>
                  <a:lnTo>
                    <a:pt x="2102" y="2618570"/>
                  </a:lnTo>
                  <a:lnTo>
                    <a:pt x="0" y="2571750"/>
                  </a:lnTo>
                  <a:lnTo>
                    <a:pt x="0" y="514350"/>
                  </a:lnTo>
                  <a:close/>
                </a:path>
              </a:pathLst>
            </a:custGeom>
            <a:ln w="1219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52727" y="908303"/>
              <a:ext cx="3185160" cy="462280"/>
            </a:xfrm>
            <a:custGeom>
              <a:avLst/>
              <a:gdLst/>
              <a:ahLst/>
              <a:cxnLst/>
              <a:rect l="l" t="t" r="r" b="b"/>
              <a:pathLst>
                <a:path w="3185160" h="462280">
                  <a:moveTo>
                    <a:pt x="3108198" y="0"/>
                  </a:moveTo>
                  <a:lnTo>
                    <a:pt x="76962" y="0"/>
                  </a:lnTo>
                  <a:lnTo>
                    <a:pt x="46988" y="6042"/>
                  </a:lnTo>
                  <a:lnTo>
                    <a:pt x="22526" y="22526"/>
                  </a:lnTo>
                  <a:lnTo>
                    <a:pt x="6042" y="46988"/>
                  </a:lnTo>
                  <a:lnTo>
                    <a:pt x="0" y="76962"/>
                  </a:lnTo>
                  <a:lnTo>
                    <a:pt x="0" y="384810"/>
                  </a:lnTo>
                  <a:lnTo>
                    <a:pt x="6042" y="414783"/>
                  </a:lnTo>
                  <a:lnTo>
                    <a:pt x="22526" y="439245"/>
                  </a:lnTo>
                  <a:lnTo>
                    <a:pt x="46988" y="455729"/>
                  </a:lnTo>
                  <a:lnTo>
                    <a:pt x="76962" y="461772"/>
                  </a:lnTo>
                  <a:lnTo>
                    <a:pt x="3108198" y="461772"/>
                  </a:lnTo>
                  <a:lnTo>
                    <a:pt x="3138171" y="455729"/>
                  </a:lnTo>
                  <a:lnTo>
                    <a:pt x="3162633" y="439245"/>
                  </a:lnTo>
                  <a:lnTo>
                    <a:pt x="3179117" y="414783"/>
                  </a:lnTo>
                  <a:lnTo>
                    <a:pt x="3185160" y="384810"/>
                  </a:lnTo>
                  <a:lnTo>
                    <a:pt x="3185160" y="76962"/>
                  </a:lnTo>
                  <a:lnTo>
                    <a:pt x="3179117" y="46988"/>
                  </a:lnTo>
                  <a:lnTo>
                    <a:pt x="3162633" y="22526"/>
                  </a:lnTo>
                  <a:lnTo>
                    <a:pt x="3138171" y="6042"/>
                  </a:lnTo>
                  <a:lnTo>
                    <a:pt x="310819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54327" y="959612"/>
            <a:ext cx="205676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Quy trình </a:t>
            </a:r>
            <a:r>
              <a:rPr dirty="0" sz="2000" spc="-10" b="1">
                <a:solidFill>
                  <a:srgbClr val="FFFFFF"/>
                </a:solidFill>
                <a:latin typeface="Carlito"/>
                <a:cs typeface="Carlito"/>
              </a:rPr>
              <a:t>vận</a:t>
            </a:r>
            <a:r>
              <a:rPr dirty="0" sz="2000" spc="-100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hành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1070" y="3141726"/>
            <a:ext cx="134112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rlito"/>
                <a:cs typeface="Carlito"/>
              </a:rPr>
              <a:t>Nhà Bán</a:t>
            </a:r>
            <a:r>
              <a:rPr dirty="0" sz="1400" spc="-70" b="1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mang</a:t>
            </a:r>
            <a:endParaRPr sz="1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dirty="0" sz="1400" b="1">
                <a:latin typeface="Carlito"/>
                <a:cs typeface="Carlito"/>
              </a:rPr>
              <a:t>hàng qua kho</a:t>
            </a:r>
            <a:r>
              <a:rPr dirty="0" sz="1400" spc="-130" b="1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TIKI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2396" y="2114619"/>
            <a:ext cx="1097280" cy="8395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89482" y="1641728"/>
            <a:ext cx="852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40">
                <a:solidFill>
                  <a:srgbClr val="00AFEF"/>
                </a:solidFill>
                <a:latin typeface="Arial"/>
                <a:cs typeface="Arial"/>
              </a:rPr>
              <a:t>NHÀ</a:t>
            </a:r>
            <a:r>
              <a:rPr dirty="0" sz="1800" spc="-145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800" spc="-240">
                <a:solidFill>
                  <a:srgbClr val="00AFEF"/>
                </a:solidFill>
                <a:latin typeface="Arial"/>
                <a:cs typeface="Arial"/>
              </a:rPr>
              <a:t>BÁN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04380" y="1609280"/>
            <a:ext cx="10826750" cy="2408555"/>
            <a:chOff x="504380" y="1609280"/>
            <a:chExt cx="10826750" cy="2408555"/>
          </a:xfrm>
        </p:grpSpPr>
        <p:sp>
          <p:nvSpPr>
            <p:cNvPr id="18" name="object 18"/>
            <p:cNvSpPr/>
            <p:nvPr/>
          </p:nvSpPr>
          <p:spPr>
            <a:xfrm>
              <a:off x="505968" y="1610867"/>
              <a:ext cx="10823575" cy="2405380"/>
            </a:xfrm>
            <a:custGeom>
              <a:avLst/>
              <a:gdLst/>
              <a:ahLst/>
              <a:cxnLst/>
              <a:rect l="l" t="t" r="r" b="b"/>
              <a:pathLst>
                <a:path w="10823575" h="2405379">
                  <a:moveTo>
                    <a:pt x="0" y="2404871"/>
                  </a:moveTo>
                  <a:lnTo>
                    <a:pt x="1908048" y="2404871"/>
                  </a:lnTo>
                  <a:lnTo>
                    <a:pt x="1908048" y="1523"/>
                  </a:lnTo>
                  <a:lnTo>
                    <a:pt x="0" y="1523"/>
                  </a:lnTo>
                  <a:lnTo>
                    <a:pt x="0" y="2404871"/>
                  </a:lnTo>
                  <a:close/>
                </a:path>
                <a:path w="10823575" h="2405379">
                  <a:moveTo>
                    <a:pt x="1970532" y="2403347"/>
                  </a:moveTo>
                  <a:lnTo>
                    <a:pt x="10823448" y="2403347"/>
                  </a:lnTo>
                  <a:lnTo>
                    <a:pt x="10823448" y="0"/>
                  </a:lnTo>
                  <a:lnTo>
                    <a:pt x="1970532" y="0"/>
                  </a:lnTo>
                  <a:lnTo>
                    <a:pt x="1970532" y="2403347"/>
                  </a:lnTo>
                  <a:close/>
                </a:path>
              </a:pathLst>
            </a:custGeom>
            <a:ln w="3175">
              <a:solidFill>
                <a:srgbClr val="00AFE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26385" y="2334005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80" h="448310">
                  <a:moveTo>
                    <a:pt x="0" y="0"/>
                  </a:moveTo>
                  <a:lnTo>
                    <a:pt x="0" y="448056"/>
                  </a:lnTo>
                  <a:lnTo>
                    <a:pt x="182880" y="224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26385" y="2334005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80" h="448310">
                  <a:moveTo>
                    <a:pt x="0" y="0"/>
                  </a:moveTo>
                  <a:lnTo>
                    <a:pt x="182880" y="224028"/>
                  </a:lnTo>
                  <a:lnTo>
                    <a:pt x="0" y="4480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088129" y="2340101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79" h="448310">
                  <a:moveTo>
                    <a:pt x="0" y="0"/>
                  </a:moveTo>
                  <a:lnTo>
                    <a:pt x="0" y="448056"/>
                  </a:lnTo>
                  <a:lnTo>
                    <a:pt x="182880" y="224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88129" y="2340101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79" h="448310">
                  <a:moveTo>
                    <a:pt x="0" y="0"/>
                  </a:moveTo>
                  <a:lnTo>
                    <a:pt x="182880" y="224027"/>
                  </a:lnTo>
                  <a:lnTo>
                    <a:pt x="0" y="4480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994653" y="2340101"/>
              <a:ext cx="182880" cy="449580"/>
            </a:xfrm>
            <a:custGeom>
              <a:avLst/>
              <a:gdLst/>
              <a:ahLst/>
              <a:cxnLst/>
              <a:rect l="l" t="t" r="r" b="b"/>
              <a:pathLst>
                <a:path w="182879" h="449580">
                  <a:moveTo>
                    <a:pt x="0" y="0"/>
                  </a:moveTo>
                  <a:lnTo>
                    <a:pt x="0" y="449580"/>
                  </a:lnTo>
                  <a:lnTo>
                    <a:pt x="182880" y="224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994653" y="2340101"/>
              <a:ext cx="182880" cy="449580"/>
            </a:xfrm>
            <a:custGeom>
              <a:avLst/>
              <a:gdLst/>
              <a:ahLst/>
              <a:cxnLst/>
              <a:rect l="l" t="t" r="r" b="b"/>
              <a:pathLst>
                <a:path w="182879" h="449580">
                  <a:moveTo>
                    <a:pt x="0" y="0"/>
                  </a:moveTo>
                  <a:lnTo>
                    <a:pt x="182880" y="224789"/>
                  </a:lnTo>
                  <a:lnTo>
                    <a:pt x="0" y="4495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849361" y="2279141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79" h="448310">
                  <a:moveTo>
                    <a:pt x="0" y="0"/>
                  </a:moveTo>
                  <a:lnTo>
                    <a:pt x="0" y="448056"/>
                  </a:lnTo>
                  <a:lnTo>
                    <a:pt x="182880" y="224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849361" y="2279141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79" h="448310">
                  <a:moveTo>
                    <a:pt x="0" y="0"/>
                  </a:moveTo>
                  <a:lnTo>
                    <a:pt x="182880" y="224028"/>
                  </a:lnTo>
                  <a:lnTo>
                    <a:pt x="0" y="4480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802881" y="1636267"/>
            <a:ext cx="370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00AFEF"/>
                </a:solidFill>
                <a:latin typeface="Arial"/>
                <a:cs typeface="Arial"/>
              </a:rPr>
              <a:t>TIKI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783101" y="1984248"/>
            <a:ext cx="8144509" cy="979805"/>
            <a:chOff x="2783101" y="1984248"/>
            <a:chExt cx="8144509" cy="979805"/>
          </a:xfrm>
        </p:grpSpPr>
        <p:sp>
          <p:nvSpPr>
            <p:cNvPr id="29" name="object 29"/>
            <p:cNvSpPr/>
            <p:nvPr/>
          </p:nvSpPr>
          <p:spPr>
            <a:xfrm>
              <a:off x="8363872" y="1984248"/>
              <a:ext cx="850070" cy="914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458711" y="2028305"/>
              <a:ext cx="914399" cy="8811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783101" y="2005584"/>
              <a:ext cx="889461" cy="914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649723" y="2187284"/>
              <a:ext cx="914400" cy="7765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553194" y="2303526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79" h="448310">
                  <a:moveTo>
                    <a:pt x="0" y="0"/>
                  </a:moveTo>
                  <a:lnTo>
                    <a:pt x="0" y="448056"/>
                  </a:lnTo>
                  <a:lnTo>
                    <a:pt x="182879" y="224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553194" y="2303526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79" h="448310">
                  <a:moveTo>
                    <a:pt x="0" y="0"/>
                  </a:moveTo>
                  <a:lnTo>
                    <a:pt x="182879" y="224027"/>
                  </a:lnTo>
                  <a:lnTo>
                    <a:pt x="0" y="4480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012679" y="2042160"/>
              <a:ext cx="914400" cy="9144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2654554" y="3149854"/>
            <a:ext cx="133858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rlito"/>
                <a:cs typeface="Carlito"/>
              </a:rPr>
              <a:t>TIKI </a:t>
            </a:r>
            <a:r>
              <a:rPr dirty="0" sz="1400" b="1">
                <a:latin typeface="Carlito"/>
                <a:cs typeface="Carlito"/>
              </a:rPr>
              <a:t>lưu kho</a:t>
            </a:r>
            <a:r>
              <a:rPr dirty="0" sz="1400" spc="-10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Hàng  Hóa của Nhà</a:t>
            </a:r>
            <a:r>
              <a:rPr dirty="0" sz="1400" spc="-114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Bán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76698" y="3149600"/>
            <a:ext cx="116586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rlito"/>
                <a:cs typeface="Carlito"/>
              </a:rPr>
              <a:t>Khách hàng</a:t>
            </a:r>
            <a:r>
              <a:rPr dirty="0" sz="1400" spc="-130" b="1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đặt</a:t>
            </a:r>
            <a:endParaRPr sz="1400">
              <a:latin typeface="Carlito"/>
              <a:cs typeface="Carlito"/>
            </a:endParaRPr>
          </a:p>
          <a:p>
            <a:pPr marL="68580">
              <a:lnSpc>
                <a:spcPct val="100000"/>
              </a:lnSpc>
            </a:pPr>
            <a:r>
              <a:rPr dirty="0" sz="1400" b="1">
                <a:latin typeface="Carlito"/>
                <a:cs typeface="Carlito"/>
              </a:rPr>
              <a:t>hàng trên</a:t>
            </a:r>
            <a:r>
              <a:rPr dirty="0" sz="1400" spc="-100" b="1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TIKI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93890" y="3150235"/>
            <a:ext cx="982344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rlito"/>
                <a:cs typeface="Carlito"/>
              </a:rPr>
              <a:t>TIKI </a:t>
            </a:r>
            <a:r>
              <a:rPr dirty="0" sz="1400" b="1">
                <a:latin typeface="Carlito"/>
                <a:cs typeface="Carlito"/>
              </a:rPr>
              <a:t>đóng</a:t>
            </a:r>
            <a:r>
              <a:rPr dirty="0" sz="1400" spc="-110" b="1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gói  </a:t>
            </a:r>
            <a:r>
              <a:rPr dirty="0" sz="1400" b="1">
                <a:latin typeface="Carlito"/>
                <a:cs typeface="Carlito"/>
              </a:rPr>
              <a:t>Hàng</a:t>
            </a:r>
            <a:r>
              <a:rPr dirty="0" sz="1400" spc="-4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Hóa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270493" y="3131566"/>
            <a:ext cx="110045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rlito"/>
                <a:cs typeface="Carlito"/>
              </a:rPr>
              <a:t>TIKI giao </a:t>
            </a:r>
            <a:r>
              <a:rPr dirty="0" sz="1400" b="1">
                <a:latin typeface="Carlito"/>
                <a:cs typeface="Carlito"/>
              </a:rPr>
              <a:t>hàng  thành</a:t>
            </a:r>
            <a:r>
              <a:rPr dirty="0" sz="1400" spc="-55" b="1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công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662921" y="3174873"/>
            <a:ext cx="1558925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rlito"/>
                <a:cs typeface="Carlito"/>
              </a:rPr>
              <a:t>TIKI </a:t>
            </a:r>
            <a:r>
              <a:rPr dirty="0" sz="1400" b="1">
                <a:latin typeface="Carlito"/>
                <a:cs typeface="Carlito"/>
              </a:rPr>
              <a:t>đảm nhiệm</a:t>
            </a:r>
            <a:r>
              <a:rPr dirty="0" sz="1400" spc="-105" b="1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việc</a:t>
            </a:r>
            <a:endParaRPr sz="1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dirty="0" sz="1400" b="1">
                <a:latin typeface="Carlito"/>
                <a:cs typeface="Carlito"/>
              </a:rPr>
              <a:t>thanh toán, đổi</a:t>
            </a:r>
            <a:r>
              <a:rPr dirty="0" sz="1400" spc="-114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trả</a:t>
            </a:r>
            <a:endParaRPr sz="1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dirty="0" sz="1400" b="1">
                <a:latin typeface="Carlito"/>
                <a:cs typeface="Carlito"/>
              </a:rPr>
              <a:t>sản</a:t>
            </a:r>
            <a:r>
              <a:rPr dirty="0" sz="1400" spc="-2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phẩm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135686"/>
            <a:ext cx="12192000" cy="722630"/>
            <a:chOff x="0" y="6135686"/>
            <a:chExt cx="12192000" cy="722630"/>
          </a:xfrm>
        </p:grpSpPr>
        <p:sp>
          <p:nvSpPr>
            <p:cNvPr id="3" name="object 3"/>
            <p:cNvSpPr/>
            <p:nvPr/>
          </p:nvSpPr>
          <p:spPr>
            <a:xfrm>
              <a:off x="10351007" y="6457187"/>
              <a:ext cx="809625" cy="376555"/>
            </a:xfrm>
            <a:custGeom>
              <a:avLst/>
              <a:gdLst/>
              <a:ahLst/>
              <a:cxnLst/>
              <a:rect l="l" t="t" r="r" b="b"/>
              <a:pathLst>
                <a:path w="809625" h="376554">
                  <a:moveTo>
                    <a:pt x="809244" y="0"/>
                  </a:moveTo>
                  <a:lnTo>
                    <a:pt x="0" y="0"/>
                  </a:lnTo>
                  <a:lnTo>
                    <a:pt x="0" y="376428"/>
                  </a:lnTo>
                  <a:lnTo>
                    <a:pt x="809244" y="376428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1B3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507980" y="6371842"/>
              <a:ext cx="495300" cy="4861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2192000" cy="728980"/>
            <a:chOff x="0" y="0"/>
            <a:chExt cx="12192000" cy="728980"/>
          </a:xfrm>
        </p:grpSpPr>
        <p:sp>
          <p:nvSpPr>
            <p:cNvPr id="6" name="object 6"/>
            <p:cNvSpPr/>
            <p:nvPr/>
          </p:nvSpPr>
          <p:spPr>
            <a:xfrm>
              <a:off x="0" y="13716"/>
              <a:ext cx="12192000" cy="7147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6888" y="217931"/>
              <a:ext cx="1144524" cy="4480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6155" y="0"/>
              <a:ext cx="665988" cy="6583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84857" y="143637"/>
            <a:ext cx="51104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MÔ HÌNH </a:t>
            </a:r>
            <a:r>
              <a:rPr dirty="0" spc="-5">
                <a:solidFill>
                  <a:srgbClr val="FFFFFF"/>
                </a:solidFill>
                <a:latin typeface="Carlito"/>
                <a:cs typeface="Carlito"/>
              </a:rPr>
              <a:t>QUA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KHO </a:t>
            </a:r>
            <a:r>
              <a:rPr dirty="0" spc="-5">
                <a:solidFill>
                  <a:srgbClr val="FFFFFF"/>
                </a:solidFill>
                <a:latin typeface="Carlito"/>
                <a:cs typeface="Carlito"/>
              </a:rPr>
              <a:t>TIKI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dirty="0" spc="-1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pc="-5">
                <a:solidFill>
                  <a:srgbClr val="FFFFFF"/>
                </a:solidFill>
                <a:latin typeface="Carlito"/>
                <a:cs typeface="Carlito"/>
              </a:rPr>
              <a:t>ODF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10641" y="908303"/>
            <a:ext cx="11257280" cy="3242310"/>
            <a:chOff x="310641" y="908303"/>
            <a:chExt cx="11257280" cy="3242310"/>
          </a:xfrm>
        </p:grpSpPr>
        <p:sp>
          <p:nvSpPr>
            <p:cNvPr id="11" name="object 11"/>
            <p:cNvSpPr/>
            <p:nvPr/>
          </p:nvSpPr>
          <p:spPr>
            <a:xfrm>
              <a:off x="316991" y="1057655"/>
              <a:ext cx="11244580" cy="3086100"/>
            </a:xfrm>
            <a:custGeom>
              <a:avLst/>
              <a:gdLst/>
              <a:ahLst/>
              <a:cxnLst/>
              <a:rect l="l" t="t" r="r" b="b"/>
              <a:pathLst>
                <a:path w="11244580" h="3086100">
                  <a:moveTo>
                    <a:pt x="0" y="514350"/>
                  </a:moveTo>
                  <a:lnTo>
                    <a:pt x="2102" y="467529"/>
                  </a:lnTo>
                  <a:lnTo>
                    <a:pt x="8287" y="421886"/>
                  </a:lnTo>
                  <a:lnTo>
                    <a:pt x="18373" y="377604"/>
                  </a:lnTo>
                  <a:lnTo>
                    <a:pt x="32179" y="334863"/>
                  </a:lnTo>
                  <a:lnTo>
                    <a:pt x="49524" y="293846"/>
                  </a:lnTo>
                  <a:lnTo>
                    <a:pt x="70225" y="254733"/>
                  </a:lnTo>
                  <a:lnTo>
                    <a:pt x="94102" y="217707"/>
                  </a:lnTo>
                  <a:lnTo>
                    <a:pt x="120972" y="182947"/>
                  </a:lnTo>
                  <a:lnTo>
                    <a:pt x="150653" y="150637"/>
                  </a:lnTo>
                  <a:lnTo>
                    <a:pt x="182965" y="120958"/>
                  </a:lnTo>
                  <a:lnTo>
                    <a:pt x="217726" y="94090"/>
                  </a:lnTo>
                  <a:lnTo>
                    <a:pt x="254754" y="70216"/>
                  </a:lnTo>
                  <a:lnTo>
                    <a:pt x="293867" y="49517"/>
                  </a:lnTo>
                  <a:lnTo>
                    <a:pt x="334885" y="32175"/>
                  </a:lnTo>
                  <a:lnTo>
                    <a:pt x="377625" y="18370"/>
                  </a:lnTo>
                  <a:lnTo>
                    <a:pt x="421905" y="8285"/>
                  </a:lnTo>
                  <a:lnTo>
                    <a:pt x="467545" y="2101"/>
                  </a:lnTo>
                  <a:lnTo>
                    <a:pt x="514362" y="0"/>
                  </a:lnTo>
                  <a:lnTo>
                    <a:pt x="10729722" y="0"/>
                  </a:lnTo>
                  <a:lnTo>
                    <a:pt x="10776542" y="2101"/>
                  </a:lnTo>
                  <a:lnTo>
                    <a:pt x="10822185" y="8285"/>
                  </a:lnTo>
                  <a:lnTo>
                    <a:pt x="10866467" y="18370"/>
                  </a:lnTo>
                  <a:lnTo>
                    <a:pt x="10909208" y="32175"/>
                  </a:lnTo>
                  <a:lnTo>
                    <a:pt x="10950225" y="49517"/>
                  </a:lnTo>
                  <a:lnTo>
                    <a:pt x="10989338" y="70216"/>
                  </a:lnTo>
                  <a:lnTo>
                    <a:pt x="11026364" y="94090"/>
                  </a:lnTo>
                  <a:lnTo>
                    <a:pt x="11061124" y="120958"/>
                  </a:lnTo>
                  <a:lnTo>
                    <a:pt x="11093434" y="150637"/>
                  </a:lnTo>
                  <a:lnTo>
                    <a:pt x="11123113" y="182947"/>
                  </a:lnTo>
                  <a:lnTo>
                    <a:pt x="11149981" y="217707"/>
                  </a:lnTo>
                  <a:lnTo>
                    <a:pt x="11173855" y="254733"/>
                  </a:lnTo>
                  <a:lnTo>
                    <a:pt x="11194554" y="293846"/>
                  </a:lnTo>
                  <a:lnTo>
                    <a:pt x="11211896" y="334863"/>
                  </a:lnTo>
                  <a:lnTo>
                    <a:pt x="11225701" y="377604"/>
                  </a:lnTo>
                  <a:lnTo>
                    <a:pt x="11235786" y="421886"/>
                  </a:lnTo>
                  <a:lnTo>
                    <a:pt x="11241970" y="467529"/>
                  </a:lnTo>
                  <a:lnTo>
                    <a:pt x="11244072" y="514350"/>
                  </a:lnTo>
                  <a:lnTo>
                    <a:pt x="11244072" y="2571750"/>
                  </a:lnTo>
                  <a:lnTo>
                    <a:pt x="11241970" y="2618570"/>
                  </a:lnTo>
                  <a:lnTo>
                    <a:pt x="11235786" y="2664213"/>
                  </a:lnTo>
                  <a:lnTo>
                    <a:pt x="11225701" y="2708495"/>
                  </a:lnTo>
                  <a:lnTo>
                    <a:pt x="11211896" y="2751236"/>
                  </a:lnTo>
                  <a:lnTo>
                    <a:pt x="11194554" y="2792253"/>
                  </a:lnTo>
                  <a:lnTo>
                    <a:pt x="11173855" y="2831366"/>
                  </a:lnTo>
                  <a:lnTo>
                    <a:pt x="11149981" y="2868392"/>
                  </a:lnTo>
                  <a:lnTo>
                    <a:pt x="11123113" y="2903152"/>
                  </a:lnTo>
                  <a:lnTo>
                    <a:pt x="11093434" y="2935462"/>
                  </a:lnTo>
                  <a:lnTo>
                    <a:pt x="11061124" y="2965141"/>
                  </a:lnTo>
                  <a:lnTo>
                    <a:pt x="11026364" y="2992009"/>
                  </a:lnTo>
                  <a:lnTo>
                    <a:pt x="10989338" y="3015883"/>
                  </a:lnTo>
                  <a:lnTo>
                    <a:pt x="10950225" y="3036582"/>
                  </a:lnTo>
                  <a:lnTo>
                    <a:pt x="10909208" y="3053924"/>
                  </a:lnTo>
                  <a:lnTo>
                    <a:pt x="10866467" y="3067729"/>
                  </a:lnTo>
                  <a:lnTo>
                    <a:pt x="10822185" y="3077814"/>
                  </a:lnTo>
                  <a:lnTo>
                    <a:pt x="10776542" y="3083998"/>
                  </a:lnTo>
                  <a:lnTo>
                    <a:pt x="10729722" y="3086100"/>
                  </a:lnTo>
                  <a:lnTo>
                    <a:pt x="514362" y="3086100"/>
                  </a:lnTo>
                  <a:lnTo>
                    <a:pt x="467545" y="3083998"/>
                  </a:lnTo>
                  <a:lnTo>
                    <a:pt x="421905" y="3077814"/>
                  </a:lnTo>
                  <a:lnTo>
                    <a:pt x="377625" y="3067729"/>
                  </a:lnTo>
                  <a:lnTo>
                    <a:pt x="334885" y="3053924"/>
                  </a:lnTo>
                  <a:lnTo>
                    <a:pt x="293867" y="3036582"/>
                  </a:lnTo>
                  <a:lnTo>
                    <a:pt x="254754" y="3015883"/>
                  </a:lnTo>
                  <a:lnTo>
                    <a:pt x="217726" y="2992009"/>
                  </a:lnTo>
                  <a:lnTo>
                    <a:pt x="182965" y="2965141"/>
                  </a:lnTo>
                  <a:lnTo>
                    <a:pt x="150653" y="2935462"/>
                  </a:lnTo>
                  <a:lnTo>
                    <a:pt x="120972" y="2903152"/>
                  </a:lnTo>
                  <a:lnTo>
                    <a:pt x="94102" y="2868392"/>
                  </a:lnTo>
                  <a:lnTo>
                    <a:pt x="70225" y="2831366"/>
                  </a:lnTo>
                  <a:lnTo>
                    <a:pt x="49524" y="2792253"/>
                  </a:lnTo>
                  <a:lnTo>
                    <a:pt x="32179" y="2751236"/>
                  </a:lnTo>
                  <a:lnTo>
                    <a:pt x="18373" y="2708495"/>
                  </a:lnTo>
                  <a:lnTo>
                    <a:pt x="8287" y="2664213"/>
                  </a:lnTo>
                  <a:lnTo>
                    <a:pt x="2102" y="2618570"/>
                  </a:lnTo>
                  <a:lnTo>
                    <a:pt x="0" y="2571750"/>
                  </a:lnTo>
                  <a:lnTo>
                    <a:pt x="0" y="514350"/>
                  </a:lnTo>
                  <a:close/>
                </a:path>
              </a:pathLst>
            </a:custGeom>
            <a:ln w="1219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19371" y="1610867"/>
              <a:ext cx="7210425" cy="2403475"/>
            </a:xfrm>
            <a:custGeom>
              <a:avLst/>
              <a:gdLst/>
              <a:ahLst/>
              <a:cxnLst/>
              <a:rect l="l" t="t" r="r" b="b"/>
              <a:pathLst>
                <a:path w="7210425" h="2403475">
                  <a:moveTo>
                    <a:pt x="0" y="2403347"/>
                  </a:moveTo>
                  <a:lnTo>
                    <a:pt x="7210044" y="2403347"/>
                  </a:lnTo>
                  <a:lnTo>
                    <a:pt x="7210044" y="0"/>
                  </a:lnTo>
                  <a:lnTo>
                    <a:pt x="0" y="0"/>
                  </a:lnTo>
                  <a:lnTo>
                    <a:pt x="0" y="2403347"/>
                  </a:lnTo>
                  <a:close/>
                </a:path>
              </a:pathLst>
            </a:custGeom>
            <a:ln w="3175">
              <a:solidFill>
                <a:srgbClr val="00AFE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52727" y="908303"/>
              <a:ext cx="3185160" cy="462280"/>
            </a:xfrm>
            <a:custGeom>
              <a:avLst/>
              <a:gdLst/>
              <a:ahLst/>
              <a:cxnLst/>
              <a:rect l="l" t="t" r="r" b="b"/>
              <a:pathLst>
                <a:path w="3185160" h="462280">
                  <a:moveTo>
                    <a:pt x="3108198" y="0"/>
                  </a:moveTo>
                  <a:lnTo>
                    <a:pt x="76962" y="0"/>
                  </a:lnTo>
                  <a:lnTo>
                    <a:pt x="46988" y="6042"/>
                  </a:lnTo>
                  <a:lnTo>
                    <a:pt x="22526" y="22526"/>
                  </a:lnTo>
                  <a:lnTo>
                    <a:pt x="6042" y="46988"/>
                  </a:lnTo>
                  <a:lnTo>
                    <a:pt x="0" y="76962"/>
                  </a:lnTo>
                  <a:lnTo>
                    <a:pt x="0" y="384810"/>
                  </a:lnTo>
                  <a:lnTo>
                    <a:pt x="6042" y="414783"/>
                  </a:lnTo>
                  <a:lnTo>
                    <a:pt x="22526" y="439245"/>
                  </a:lnTo>
                  <a:lnTo>
                    <a:pt x="46988" y="455729"/>
                  </a:lnTo>
                  <a:lnTo>
                    <a:pt x="76962" y="461772"/>
                  </a:lnTo>
                  <a:lnTo>
                    <a:pt x="3108198" y="461772"/>
                  </a:lnTo>
                  <a:lnTo>
                    <a:pt x="3138171" y="455729"/>
                  </a:lnTo>
                  <a:lnTo>
                    <a:pt x="3162633" y="439245"/>
                  </a:lnTo>
                  <a:lnTo>
                    <a:pt x="3179117" y="414783"/>
                  </a:lnTo>
                  <a:lnTo>
                    <a:pt x="3185160" y="384810"/>
                  </a:lnTo>
                  <a:lnTo>
                    <a:pt x="3185160" y="76962"/>
                  </a:lnTo>
                  <a:lnTo>
                    <a:pt x="3179117" y="46988"/>
                  </a:lnTo>
                  <a:lnTo>
                    <a:pt x="3162633" y="22526"/>
                  </a:lnTo>
                  <a:lnTo>
                    <a:pt x="3138171" y="6042"/>
                  </a:lnTo>
                  <a:lnTo>
                    <a:pt x="310819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354327" y="959612"/>
            <a:ext cx="205676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Quy trình </a:t>
            </a:r>
            <a:r>
              <a:rPr dirty="0" sz="2000" spc="-10" b="1">
                <a:solidFill>
                  <a:srgbClr val="FFFFFF"/>
                </a:solidFill>
                <a:latin typeface="Carlito"/>
                <a:cs typeface="Carlito"/>
              </a:rPr>
              <a:t>vận</a:t>
            </a:r>
            <a:r>
              <a:rPr dirty="0" sz="2000" spc="-100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hành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58596" y="1609280"/>
            <a:ext cx="3103245" cy="2406650"/>
            <a:chOff x="958596" y="1609280"/>
            <a:chExt cx="3103245" cy="2406650"/>
          </a:xfrm>
        </p:grpSpPr>
        <p:sp>
          <p:nvSpPr>
            <p:cNvPr id="16" name="object 16"/>
            <p:cNvSpPr/>
            <p:nvPr/>
          </p:nvSpPr>
          <p:spPr>
            <a:xfrm>
              <a:off x="958596" y="2249768"/>
              <a:ext cx="914400" cy="7765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478024" y="1610867"/>
              <a:ext cx="1582420" cy="2403475"/>
            </a:xfrm>
            <a:custGeom>
              <a:avLst/>
              <a:gdLst/>
              <a:ahLst/>
              <a:cxnLst/>
              <a:rect l="l" t="t" r="r" b="b"/>
              <a:pathLst>
                <a:path w="1582420" h="2403475">
                  <a:moveTo>
                    <a:pt x="0" y="2403347"/>
                  </a:moveTo>
                  <a:lnTo>
                    <a:pt x="1581912" y="2403347"/>
                  </a:lnTo>
                  <a:lnTo>
                    <a:pt x="1581912" y="0"/>
                  </a:lnTo>
                  <a:lnTo>
                    <a:pt x="0" y="0"/>
                  </a:lnTo>
                  <a:lnTo>
                    <a:pt x="0" y="2403347"/>
                  </a:lnTo>
                  <a:close/>
                </a:path>
              </a:pathLst>
            </a:custGeom>
            <a:ln w="3175">
              <a:solidFill>
                <a:srgbClr val="00AFE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434590" y="2334005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80" h="448310">
                  <a:moveTo>
                    <a:pt x="0" y="0"/>
                  </a:moveTo>
                  <a:lnTo>
                    <a:pt x="0" y="448056"/>
                  </a:lnTo>
                  <a:lnTo>
                    <a:pt x="182880" y="224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34590" y="2334005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80" h="448310">
                  <a:moveTo>
                    <a:pt x="0" y="0"/>
                  </a:moveTo>
                  <a:lnTo>
                    <a:pt x="182880" y="224028"/>
                  </a:lnTo>
                  <a:lnTo>
                    <a:pt x="0" y="4480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573527" y="3141980"/>
            <a:ext cx="1374140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6060" marR="19685" indent="-19812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rlito"/>
                <a:cs typeface="Carlito"/>
              </a:rPr>
              <a:t>Nhà Bán </a:t>
            </a:r>
            <a:r>
              <a:rPr dirty="0" sz="1400" spc="-10" b="1">
                <a:latin typeface="Carlito"/>
                <a:cs typeface="Carlito"/>
              </a:rPr>
              <a:t>xác</a:t>
            </a:r>
            <a:r>
              <a:rPr dirty="0" sz="1400" spc="-12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nhận  đơn </a:t>
            </a:r>
            <a:r>
              <a:rPr dirty="0" sz="1400" spc="5" b="1">
                <a:latin typeface="Carlito"/>
                <a:cs typeface="Carlito"/>
              </a:rPr>
              <a:t>hàng</a:t>
            </a:r>
            <a:r>
              <a:rPr dirty="0" sz="1400" spc="-70" b="1">
                <a:latin typeface="Carlito"/>
                <a:cs typeface="Carlito"/>
              </a:rPr>
              <a:t> </a:t>
            </a:r>
            <a:r>
              <a:rPr dirty="0" sz="1400" spc="-30" b="1">
                <a:latin typeface="Carlito"/>
                <a:cs typeface="Carlito"/>
              </a:rPr>
              <a:t>và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rlito"/>
                <a:cs typeface="Carlito"/>
              </a:rPr>
              <a:t>chuẩn bị hàng</a:t>
            </a:r>
            <a:r>
              <a:rPr dirty="0" sz="1400" spc="-13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hóa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78379" y="1665859"/>
            <a:ext cx="852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40">
                <a:solidFill>
                  <a:srgbClr val="00AFEF"/>
                </a:solidFill>
                <a:latin typeface="Arial"/>
                <a:cs typeface="Arial"/>
              </a:rPr>
              <a:t>NHÀ</a:t>
            </a:r>
            <a:r>
              <a:rPr dirty="0" sz="1800" spc="-145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800" spc="-240">
                <a:solidFill>
                  <a:srgbClr val="00AFEF"/>
                </a:solidFill>
                <a:latin typeface="Arial"/>
                <a:cs typeface="Arial"/>
              </a:rPr>
              <a:t>BÁN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76727" y="2008632"/>
            <a:ext cx="8150859" cy="1050290"/>
            <a:chOff x="2776727" y="2008632"/>
            <a:chExt cx="8150859" cy="1050290"/>
          </a:xfrm>
        </p:grpSpPr>
        <p:sp>
          <p:nvSpPr>
            <p:cNvPr id="23" name="object 23"/>
            <p:cNvSpPr/>
            <p:nvPr/>
          </p:nvSpPr>
          <p:spPr>
            <a:xfrm>
              <a:off x="2776727" y="2162601"/>
              <a:ext cx="914400" cy="8960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048505" y="2364486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79" h="448310">
                  <a:moveTo>
                    <a:pt x="0" y="0"/>
                  </a:moveTo>
                  <a:lnTo>
                    <a:pt x="0" y="448055"/>
                  </a:lnTo>
                  <a:lnTo>
                    <a:pt x="182880" y="224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048505" y="2364486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79" h="448310">
                  <a:moveTo>
                    <a:pt x="0" y="0"/>
                  </a:moveTo>
                  <a:lnTo>
                    <a:pt x="182880" y="224027"/>
                  </a:lnTo>
                  <a:lnTo>
                    <a:pt x="0" y="448055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953505" y="2364486"/>
              <a:ext cx="182880" cy="449580"/>
            </a:xfrm>
            <a:custGeom>
              <a:avLst/>
              <a:gdLst/>
              <a:ahLst/>
              <a:cxnLst/>
              <a:rect l="l" t="t" r="r" b="b"/>
              <a:pathLst>
                <a:path w="182879" h="449580">
                  <a:moveTo>
                    <a:pt x="0" y="0"/>
                  </a:moveTo>
                  <a:lnTo>
                    <a:pt x="0" y="449579"/>
                  </a:lnTo>
                  <a:lnTo>
                    <a:pt x="182880" y="224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953505" y="2364486"/>
              <a:ext cx="182880" cy="449580"/>
            </a:xfrm>
            <a:custGeom>
              <a:avLst/>
              <a:gdLst/>
              <a:ahLst/>
              <a:cxnLst/>
              <a:rect l="l" t="t" r="r" b="b"/>
              <a:pathLst>
                <a:path w="182879" h="449580">
                  <a:moveTo>
                    <a:pt x="0" y="0"/>
                  </a:moveTo>
                  <a:lnTo>
                    <a:pt x="182880" y="224789"/>
                  </a:lnTo>
                  <a:lnTo>
                    <a:pt x="0" y="44957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808213" y="2352294"/>
              <a:ext cx="182880" cy="449580"/>
            </a:xfrm>
            <a:custGeom>
              <a:avLst/>
              <a:gdLst/>
              <a:ahLst/>
              <a:cxnLst/>
              <a:rect l="l" t="t" r="r" b="b"/>
              <a:pathLst>
                <a:path w="182879" h="449580">
                  <a:moveTo>
                    <a:pt x="0" y="0"/>
                  </a:moveTo>
                  <a:lnTo>
                    <a:pt x="0" y="449579"/>
                  </a:lnTo>
                  <a:lnTo>
                    <a:pt x="182879" y="224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808213" y="2352294"/>
              <a:ext cx="182880" cy="449580"/>
            </a:xfrm>
            <a:custGeom>
              <a:avLst/>
              <a:gdLst/>
              <a:ahLst/>
              <a:cxnLst/>
              <a:rect l="l" t="t" r="r" b="b"/>
              <a:pathLst>
                <a:path w="182879" h="449580">
                  <a:moveTo>
                    <a:pt x="0" y="0"/>
                  </a:moveTo>
                  <a:lnTo>
                    <a:pt x="182879" y="224789"/>
                  </a:lnTo>
                  <a:lnTo>
                    <a:pt x="0" y="44957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553194" y="2343150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79" h="448310">
                  <a:moveTo>
                    <a:pt x="0" y="0"/>
                  </a:moveTo>
                  <a:lnTo>
                    <a:pt x="0" y="448055"/>
                  </a:lnTo>
                  <a:lnTo>
                    <a:pt x="182879" y="224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553194" y="2343150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79" h="448310">
                  <a:moveTo>
                    <a:pt x="0" y="0"/>
                  </a:moveTo>
                  <a:lnTo>
                    <a:pt x="182879" y="224027"/>
                  </a:lnTo>
                  <a:lnTo>
                    <a:pt x="0" y="44805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322724" y="2008632"/>
              <a:ext cx="850070" cy="914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012680" y="2042160"/>
              <a:ext cx="914400" cy="914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457464" y="2144268"/>
              <a:ext cx="889461" cy="914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416551" y="2190819"/>
              <a:ext cx="1097279" cy="83958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505968" y="1612391"/>
            <a:ext cx="1908175" cy="2403475"/>
          </a:xfrm>
          <a:prstGeom prst="rect">
            <a:avLst/>
          </a:prstGeom>
          <a:ln w="3175">
            <a:solidFill>
              <a:srgbClr val="00AFEF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algn="ctr" marL="140335">
              <a:lnSpc>
                <a:spcPct val="100000"/>
              </a:lnSpc>
              <a:spcBef>
                <a:spcPts val="520"/>
              </a:spcBef>
            </a:pPr>
            <a:r>
              <a:rPr dirty="0" sz="1800" spc="-150">
                <a:solidFill>
                  <a:srgbClr val="00AFEF"/>
                </a:solidFill>
                <a:latin typeface="Arial"/>
                <a:cs typeface="Arial"/>
              </a:rPr>
              <a:t>TIKI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Arial"/>
              <a:cs typeface="Arial"/>
            </a:endParaRPr>
          </a:p>
          <a:p>
            <a:pPr algn="ctr" marL="366395" marR="454659">
              <a:lnSpc>
                <a:spcPct val="100000"/>
              </a:lnSpc>
            </a:pPr>
            <a:r>
              <a:rPr dirty="0" sz="1400" spc="-5" b="1">
                <a:latin typeface="Carlito"/>
                <a:cs typeface="Carlito"/>
              </a:rPr>
              <a:t>Tiếp </a:t>
            </a:r>
            <a:r>
              <a:rPr dirty="0" sz="1400" spc="5" b="1">
                <a:latin typeface="Carlito"/>
                <a:cs typeface="Carlito"/>
              </a:rPr>
              <a:t>nhận</a:t>
            </a:r>
            <a:r>
              <a:rPr dirty="0" sz="1400" spc="-12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đơn  hàng từ</a:t>
            </a:r>
            <a:r>
              <a:rPr dirty="0" sz="1400" spc="-10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khách  </a:t>
            </a:r>
            <a:r>
              <a:rPr dirty="0" sz="1400" spc="5" b="1">
                <a:latin typeface="Carlito"/>
                <a:cs typeface="Carlito"/>
              </a:rPr>
              <a:t>hàng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12665" y="3130676"/>
            <a:ext cx="134683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3335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rlito"/>
                <a:cs typeface="Carlito"/>
              </a:rPr>
              <a:t>Nhà Bán bàn </a:t>
            </a:r>
            <a:r>
              <a:rPr dirty="0" sz="1400" spc="-5" b="1">
                <a:latin typeface="Carlito"/>
                <a:cs typeface="Carlito"/>
              </a:rPr>
              <a:t>giao  </a:t>
            </a:r>
            <a:r>
              <a:rPr dirty="0" sz="1400" b="1">
                <a:latin typeface="Carlito"/>
                <a:cs typeface="Carlito"/>
              </a:rPr>
              <a:t>Hàng Hóa cho</a:t>
            </a:r>
            <a:r>
              <a:rPr dirty="0" sz="1400" spc="-120" b="1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Tiki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69760" y="3180969"/>
            <a:ext cx="982344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rlito"/>
                <a:cs typeface="Carlito"/>
              </a:rPr>
              <a:t>TIKI </a:t>
            </a:r>
            <a:r>
              <a:rPr dirty="0" sz="1400" b="1">
                <a:latin typeface="Carlito"/>
                <a:cs typeface="Carlito"/>
              </a:rPr>
              <a:t>đóng</a:t>
            </a:r>
            <a:r>
              <a:rPr dirty="0" sz="1400" spc="-114" b="1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gói  </a:t>
            </a:r>
            <a:r>
              <a:rPr dirty="0" sz="1400" b="1">
                <a:latin typeface="Carlito"/>
                <a:cs typeface="Carlito"/>
              </a:rPr>
              <a:t>hàng</a:t>
            </a:r>
            <a:r>
              <a:rPr dirty="0" sz="1400" spc="-4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hóa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168767" y="3150870"/>
            <a:ext cx="110045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7160" marR="5080" indent="-125095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rlito"/>
                <a:cs typeface="Carlito"/>
              </a:rPr>
              <a:t>TIKI giao </a:t>
            </a:r>
            <a:r>
              <a:rPr dirty="0" sz="1400" b="1">
                <a:latin typeface="Carlito"/>
                <a:cs typeface="Carlito"/>
              </a:rPr>
              <a:t>hàng  thành</a:t>
            </a:r>
            <a:r>
              <a:rPr dirty="0" sz="1400" spc="-60" b="1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công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902697" y="3117342"/>
            <a:ext cx="1274445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2286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rlito"/>
                <a:cs typeface="Carlito"/>
              </a:rPr>
              <a:t>TIKI </a:t>
            </a:r>
            <a:r>
              <a:rPr dirty="0" sz="1400" b="1">
                <a:latin typeface="Carlito"/>
                <a:cs typeface="Carlito"/>
              </a:rPr>
              <a:t>đảm nhiệm  </a:t>
            </a:r>
            <a:r>
              <a:rPr dirty="0" sz="1400" spc="-5" b="1">
                <a:latin typeface="Carlito"/>
                <a:cs typeface="Carlito"/>
              </a:rPr>
              <a:t>việc </a:t>
            </a:r>
            <a:r>
              <a:rPr dirty="0" sz="1400" b="1">
                <a:latin typeface="Carlito"/>
                <a:cs typeface="Carlito"/>
              </a:rPr>
              <a:t>thanh toán,  đổi </a:t>
            </a:r>
            <a:r>
              <a:rPr dirty="0" sz="1400" spc="-15" b="1">
                <a:latin typeface="Carlito"/>
                <a:cs typeface="Carlito"/>
              </a:rPr>
              <a:t>trả </a:t>
            </a:r>
            <a:r>
              <a:rPr dirty="0" sz="1400" b="1">
                <a:latin typeface="Carlito"/>
                <a:cs typeface="Carlito"/>
              </a:rPr>
              <a:t>sản</a:t>
            </a:r>
            <a:r>
              <a:rPr dirty="0" sz="1400" spc="-8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phẩm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4007" y="4215384"/>
            <a:ext cx="12088495" cy="2217420"/>
            <a:chOff x="64007" y="4215384"/>
            <a:chExt cx="12088495" cy="2217420"/>
          </a:xfrm>
        </p:grpSpPr>
        <p:sp>
          <p:nvSpPr>
            <p:cNvPr id="42" name="object 42"/>
            <p:cNvSpPr/>
            <p:nvPr/>
          </p:nvSpPr>
          <p:spPr>
            <a:xfrm>
              <a:off x="64007" y="4215384"/>
              <a:ext cx="12088368" cy="22174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66115" y="4376928"/>
              <a:ext cx="11838432" cy="19583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05155" y="4268724"/>
              <a:ext cx="11981815" cy="2110740"/>
            </a:xfrm>
            <a:custGeom>
              <a:avLst/>
              <a:gdLst/>
              <a:ahLst/>
              <a:cxnLst/>
              <a:rect l="l" t="t" r="r" b="b"/>
              <a:pathLst>
                <a:path w="11981815" h="2110740">
                  <a:moveTo>
                    <a:pt x="11981688" y="0"/>
                  </a:moveTo>
                  <a:lnTo>
                    <a:pt x="0" y="0"/>
                  </a:lnTo>
                  <a:lnTo>
                    <a:pt x="0" y="2110740"/>
                  </a:lnTo>
                  <a:lnTo>
                    <a:pt x="11981688" y="2110740"/>
                  </a:lnTo>
                  <a:lnTo>
                    <a:pt x="11981688" y="0"/>
                  </a:lnTo>
                  <a:close/>
                </a:path>
              </a:pathLst>
            </a:custGeom>
            <a:solidFill>
              <a:srgbClr val="20A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321360" y="4474209"/>
            <a:ext cx="1144206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3401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Các </a:t>
            </a:r>
            <a:r>
              <a:rPr dirty="0" sz="1800" b="1">
                <a:latin typeface="Carlito"/>
                <a:cs typeface="Carlito"/>
              </a:rPr>
              <a:t>hình thức hợp</a:t>
            </a:r>
            <a:r>
              <a:rPr dirty="0" sz="1800" spc="-55" b="1">
                <a:latin typeface="Carlito"/>
                <a:cs typeface="Carlito"/>
              </a:rPr>
              <a:t> </a:t>
            </a:r>
            <a:r>
              <a:rPr dirty="0" sz="1800" spc="-5" b="1">
                <a:latin typeface="Carlito"/>
                <a:cs typeface="Carlito"/>
              </a:rPr>
              <a:t>tác: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 b="1">
                <a:latin typeface="Carlito"/>
                <a:cs typeface="Carlito"/>
              </a:rPr>
              <a:t>Tiki </a:t>
            </a:r>
            <a:r>
              <a:rPr dirty="0" sz="1800" b="1">
                <a:latin typeface="Carlito"/>
                <a:cs typeface="Carlito"/>
              </a:rPr>
              <a:t>đến </a:t>
            </a:r>
            <a:r>
              <a:rPr dirty="0" sz="1800" spc="-15" b="1">
                <a:latin typeface="Carlito"/>
                <a:cs typeface="Carlito"/>
              </a:rPr>
              <a:t>lấy </a:t>
            </a:r>
            <a:r>
              <a:rPr dirty="0" sz="1800" b="1">
                <a:latin typeface="Carlito"/>
                <a:cs typeface="Carlito"/>
              </a:rPr>
              <a:t>hàng </a:t>
            </a:r>
            <a:r>
              <a:rPr dirty="0" sz="1800" spc="-5" b="1">
                <a:latin typeface="Carlito"/>
                <a:cs typeface="Carlito"/>
              </a:rPr>
              <a:t>tại </a:t>
            </a:r>
            <a:r>
              <a:rPr dirty="0" sz="1800" b="1">
                <a:latin typeface="Carlito"/>
                <a:cs typeface="Carlito"/>
              </a:rPr>
              <a:t>kho Nhà Bán: sau khi Nhà Bán </a:t>
            </a:r>
            <a:r>
              <a:rPr dirty="0" sz="1800" spc="-10" b="1">
                <a:latin typeface="Carlito"/>
                <a:cs typeface="Carlito"/>
              </a:rPr>
              <a:t>xác </a:t>
            </a:r>
            <a:r>
              <a:rPr dirty="0" sz="1800" b="1">
                <a:latin typeface="Carlito"/>
                <a:cs typeface="Carlito"/>
              </a:rPr>
              <a:t>nhận đơn </a:t>
            </a:r>
            <a:r>
              <a:rPr dirty="0" sz="1800" spc="5" b="1">
                <a:latin typeface="Carlito"/>
                <a:cs typeface="Carlito"/>
              </a:rPr>
              <a:t>hàng, </a:t>
            </a:r>
            <a:r>
              <a:rPr dirty="0" sz="1800" spc="-5" b="1">
                <a:latin typeface="Carlito"/>
                <a:cs typeface="Carlito"/>
              </a:rPr>
              <a:t>Tiki </a:t>
            </a:r>
            <a:r>
              <a:rPr dirty="0" sz="1800" spc="-15" b="1">
                <a:latin typeface="Carlito"/>
                <a:cs typeface="Carlito"/>
              </a:rPr>
              <a:t>lấy </a:t>
            </a:r>
            <a:r>
              <a:rPr dirty="0" sz="1800" b="1">
                <a:latin typeface="Carlito"/>
                <a:cs typeface="Carlito"/>
              </a:rPr>
              <a:t>hàng </a:t>
            </a:r>
            <a:r>
              <a:rPr dirty="0" sz="1800" spc="-5" b="1">
                <a:latin typeface="Carlito"/>
                <a:cs typeface="Carlito"/>
              </a:rPr>
              <a:t>tối </a:t>
            </a:r>
            <a:r>
              <a:rPr dirty="0" sz="1800" b="1">
                <a:latin typeface="Carlito"/>
                <a:cs typeface="Carlito"/>
              </a:rPr>
              <a:t>thiểu là 1 lần </a:t>
            </a:r>
            <a:r>
              <a:rPr dirty="0" sz="1800" spc="-15" b="1">
                <a:latin typeface="Carlito"/>
                <a:cs typeface="Carlito"/>
              </a:rPr>
              <a:t>và </a:t>
            </a:r>
            <a:r>
              <a:rPr dirty="0" sz="1800" spc="-5" b="1">
                <a:latin typeface="Carlito"/>
                <a:cs typeface="Carlito"/>
              </a:rPr>
              <a:t>tối </a:t>
            </a:r>
            <a:r>
              <a:rPr dirty="0" sz="1800" b="1">
                <a:latin typeface="Carlito"/>
                <a:cs typeface="Carlito"/>
              </a:rPr>
              <a:t>đa là 3 lần  </a:t>
            </a:r>
            <a:r>
              <a:rPr dirty="0" sz="1800" spc="-5" b="1">
                <a:latin typeface="Carlito"/>
                <a:cs typeface="Carlito"/>
              </a:rPr>
              <a:t>trong </a:t>
            </a:r>
            <a:r>
              <a:rPr dirty="0" sz="1800" b="1">
                <a:latin typeface="Carlito"/>
                <a:cs typeface="Carlito"/>
              </a:rPr>
              <a:t>48</a:t>
            </a:r>
            <a:r>
              <a:rPr dirty="0" sz="1800" spc="-15" b="1">
                <a:latin typeface="Carlito"/>
                <a:cs typeface="Carlito"/>
              </a:rPr>
              <a:t> </a:t>
            </a:r>
            <a:r>
              <a:rPr dirty="0" sz="1800" spc="-5" b="1">
                <a:latin typeface="Carlito"/>
                <a:cs typeface="Carlito"/>
              </a:rPr>
              <a:t>giờ.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b="1">
                <a:latin typeface="Carlito"/>
                <a:cs typeface="Carlito"/>
              </a:rPr>
              <a:t>Nhà </a:t>
            </a:r>
            <a:r>
              <a:rPr dirty="0" sz="1800" spc="-5" b="1">
                <a:latin typeface="Carlito"/>
                <a:cs typeface="Carlito"/>
              </a:rPr>
              <a:t>Bán mang </a:t>
            </a:r>
            <a:r>
              <a:rPr dirty="0" sz="1800" b="1">
                <a:latin typeface="Carlito"/>
                <a:cs typeface="Carlito"/>
              </a:rPr>
              <a:t>hàng qua kho </a:t>
            </a:r>
            <a:r>
              <a:rPr dirty="0" sz="1800" spc="-5" b="1">
                <a:latin typeface="Carlito"/>
                <a:cs typeface="Carlito"/>
              </a:rPr>
              <a:t>Tiki: </a:t>
            </a:r>
            <a:r>
              <a:rPr dirty="0" sz="1800" b="1">
                <a:latin typeface="Carlito"/>
                <a:cs typeface="Carlito"/>
              </a:rPr>
              <a:t>sau khi Nhà Bán </a:t>
            </a:r>
            <a:r>
              <a:rPr dirty="0" sz="1800" spc="-10" b="1">
                <a:latin typeface="Carlito"/>
                <a:cs typeface="Carlito"/>
              </a:rPr>
              <a:t>xác </a:t>
            </a:r>
            <a:r>
              <a:rPr dirty="0" sz="1800" b="1">
                <a:latin typeface="Carlito"/>
                <a:cs typeface="Carlito"/>
              </a:rPr>
              <a:t>nhận </a:t>
            </a:r>
            <a:r>
              <a:rPr dirty="0" sz="1800" spc="-5" b="1">
                <a:latin typeface="Carlito"/>
                <a:cs typeface="Carlito"/>
              </a:rPr>
              <a:t>đơn </a:t>
            </a:r>
            <a:r>
              <a:rPr dirty="0" sz="1800" spc="5" b="1">
                <a:latin typeface="Carlito"/>
                <a:cs typeface="Carlito"/>
              </a:rPr>
              <a:t>hàng, </a:t>
            </a:r>
            <a:r>
              <a:rPr dirty="0" sz="1800" b="1">
                <a:latin typeface="Carlito"/>
                <a:cs typeface="Carlito"/>
              </a:rPr>
              <a:t>Nhà </a:t>
            </a:r>
            <a:r>
              <a:rPr dirty="0" sz="1800" spc="-5" b="1">
                <a:latin typeface="Carlito"/>
                <a:cs typeface="Carlito"/>
              </a:rPr>
              <a:t>Bán có 24 giờ để mang </a:t>
            </a:r>
            <a:r>
              <a:rPr dirty="0" sz="1800" b="1">
                <a:latin typeface="Carlito"/>
                <a:cs typeface="Carlito"/>
              </a:rPr>
              <a:t>hàng qua kho</a:t>
            </a:r>
            <a:r>
              <a:rPr dirty="0" sz="1800" spc="-95" b="1">
                <a:latin typeface="Carlito"/>
                <a:cs typeface="Carlito"/>
              </a:rPr>
              <a:t> </a:t>
            </a:r>
            <a:r>
              <a:rPr dirty="0" sz="1800" spc="-5" b="1">
                <a:latin typeface="Carlito"/>
                <a:cs typeface="Carlito"/>
              </a:rPr>
              <a:t>Tiki.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135686"/>
            <a:ext cx="12192000" cy="722630"/>
            <a:chOff x="0" y="6135686"/>
            <a:chExt cx="12192000" cy="722630"/>
          </a:xfrm>
        </p:grpSpPr>
        <p:sp>
          <p:nvSpPr>
            <p:cNvPr id="3" name="object 3"/>
            <p:cNvSpPr/>
            <p:nvPr/>
          </p:nvSpPr>
          <p:spPr>
            <a:xfrm>
              <a:off x="10351007" y="6432803"/>
              <a:ext cx="809625" cy="376555"/>
            </a:xfrm>
            <a:custGeom>
              <a:avLst/>
              <a:gdLst/>
              <a:ahLst/>
              <a:cxnLst/>
              <a:rect l="l" t="t" r="r" b="b"/>
              <a:pathLst>
                <a:path w="809625" h="376554">
                  <a:moveTo>
                    <a:pt x="809244" y="0"/>
                  </a:moveTo>
                  <a:lnTo>
                    <a:pt x="0" y="0"/>
                  </a:lnTo>
                  <a:lnTo>
                    <a:pt x="0" y="376428"/>
                  </a:lnTo>
                  <a:lnTo>
                    <a:pt x="809244" y="376428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1B3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553700" y="6377939"/>
              <a:ext cx="495300" cy="4800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2192000" cy="728980"/>
            <a:chOff x="0" y="0"/>
            <a:chExt cx="12192000" cy="728980"/>
          </a:xfrm>
        </p:grpSpPr>
        <p:sp>
          <p:nvSpPr>
            <p:cNvPr id="6" name="object 6"/>
            <p:cNvSpPr/>
            <p:nvPr/>
          </p:nvSpPr>
          <p:spPr>
            <a:xfrm>
              <a:off x="0" y="13716"/>
              <a:ext cx="12192000" cy="7147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6888" y="217931"/>
              <a:ext cx="1144524" cy="4480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6155" y="0"/>
              <a:ext cx="665988" cy="6583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00477" y="165353"/>
            <a:ext cx="78974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QUY TRÌNH VẬN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HÀNH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MÔ HÌNH QUA KHO TIKI</a:t>
            </a:r>
            <a:r>
              <a:rPr dirty="0" sz="2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(ODF)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8408" y="2052764"/>
            <a:ext cx="2281555" cy="1372235"/>
            <a:chOff x="728408" y="2052764"/>
            <a:chExt cx="2281555" cy="1372235"/>
          </a:xfrm>
        </p:grpSpPr>
        <p:sp>
          <p:nvSpPr>
            <p:cNvPr id="11" name="object 11"/>
            <p:cNvSpPr/>
            <p:nvPr/>
          </p:nvSpPr>
          <p:spPr>
            <a:xfrm>
              <a:off x="741425" y="2065781"/>
              <a:ext cx="2255520" cy="1346200"/>
            </a:xfrm>
            <a:custGeom>
              <a:avLst/>
              <a:gdLst/>
              <a:ahLst/>
              <a:cxnLst/>
              <a:rect l="l" t="t" r="r" b="b"/>
              <a:pathLst>
                <a:path w="2255520" h="1346200">
                  <a:moveTo>
                    <a:pt x="2031238" y="0"/>
                  </a:moveTo>
                  <a:lnTo>
                    <a:pt x="224282" y="0"/>
                  </a:lnTo>
                  <a:lnTo>
                    <a:pt x="179082" y="4558"/>
                  </a:lnTo>
                  <a:lnTo>
                    <a:pt x="136983" y="17631"/>
                  </a:lnTo>
                  <a:lnTo>
                    <a:pt x="98885" y="38315"/>
                  </a:lnTo>
                  <a:lnTo>
                    <a:pt x="65692" y="65706"/>
                  </a:lnTo>
                  <a:lnTo>
                    <a:pt x="38305" y="98902"/>
                  </a:lnTo>
                  <a:lnTo>
                    <a:pt x="17625" y="136999"/>
                  </a:lnTo>
                  <a:lnTo>
                    <a:pt x="4556" y="179093"/>
                  </a:lnTo>
                  <a:lnTo>
                    <a:pt x="0" y="224281"/>
                  </a:lnTo>
                  <a:lnTo>
                    <a:pt x="0" y="1121409"/>
                  </a:lnTo>
                  <a:lnTo>
                    <a:pt x="4556" y="1166598"/>
                  </a:lnTo>
                  <a:lnTo>
                    <a:pt x="17625" y="1208692"/>
                  </a:lnTo>
                  <a:lnTo>
                    <a:pt x="38305" y="1246789"/>
                  </a:lnTo>
                  <a:lnTo>
                    <a:pt x="65692" y="1279985"/>
                  </a:lnTo>
                  <a:lnTo>
                    <a:pt x="98885" y="1307376"/>
                  </a:lnTo>
                  <a:lnTo>
                    <a:pt x="136983" y="1328060"/>
                  </a:lnTo>
                  <a:lnTo>
                    <a:pt x="179082" y="1341133"/>
                  </a:lnTo>
                  <a:lnTo>
                    <a:pt x="224282" y="1345691"/>
                  </a:lnTo>
                  <a:lnTo>
                    <a:pt x="2031238" y="1345691"/>
                  </a:lnTo>
                  <a:lnTo>
                    <a:pt x="2076426" y="1341133"/>
                  </a:lnTo>
                  <a:lnTo>
                    <a:pt x="2118520" y="1328060"/>
                  </a:lnTo>
                  <a:lnTo>
                    <a:pt x="2156617" y="1307376"/>
                  </a:lnTo>
                  <a:lnTo>
                    <a:pt x="2189813" y="1279985"/>
                  </a:lnTo>
                  <a:lnTo>
                    <a:pt x="2217204" y="1246789"/>
                  </a:lnTo>
                  <a:lnTo>
                    <a:pt x="2237888" y="1208692"/>
                  </a:lnTo>
                  <a:lnTo>
                    <a:pt x="2250961" y="1166598"/>
                  </a:lnTo>
                  <a:lnTo>
                    <a:pt x="2255520" y="1121409"/>
                  </a:lnTo>
                  <a:lnTo>
                    <a:pt x="2255520" y="224281"/>
                  </a:lnTo>
                  <a:lnTo>
                    <a:pt x="2250961" y="179093"/>
                  </a:lnTo>
                  <a:lnTo>
                    <a:pt x="2237888" y="136999"/>
                  </a:lnTo>
                  <a:lnTo>
                    <a:pt x="2217204" y="98902"/>
                  </a:lnTo>
                  <a:lnTo>
                    <a:pt x="2189813" y="65706"/>
                  </a:lnTo>
                  <a:lnTo>
                    <a:pt x="2156617" y="38315"/>
                  </a:lnTo>
                  <a:lnTo>
                    <a:pt x="2118520" y="17631"/>
                  </a:lnTo>
                  <a:lnTo>
                    <a:pt x="2076426" y="4558"/>
                  </a:lnTo>
                  <a:lnTo>
                    <a:pt x="2031238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41425" y="2065781"/>
              <a:ext cx="2255520" cy="1346200"/>
            </a:xfrm>
            <a:custGeom>
              <a:avLst/>
              <a:gdLst/>
              <a:ahLst/>
              <a:cxnLst/>
              <a:rect l="l" t="t" r="r" b="b"/>
              <a:pathLst>
                <a:path w="2255520" h="1346200">
                  <a:moveTo>
                    <a:pt x="0" y="224281"/>
                  </a:moveTo>
                  <a:lnTo>
                    <a:pt x="4556" y="179093"/>
                  </a:lnTo>
                  <a:lnTo>
                    <a:pt x="17625" y="136999"/>
                  </a:lnTo>
                  <a:lnTo>
                    <a:pt x="38305" y="98902"/>
                  </a:lnTo>
                  <a:lnTo>
                    <a:pt x="65692" y="65706"/>
                  </a:lnTo>
                  <a:lnTo>
                    <a:pt x="98885" y="38315"/>
                  </a:lnTo>
                  <a:lnTo>
                    <a:pt x="136983" y="17631"/>
                  </a:lnTo>
                  <a:lnTo>
                    <a:pt x="179082" y="4558"/>
                  </a:lnTo>
                  <a:lnTo>
                    <a:pt x="224282" y="0"/>
                  </a:lnTo>
                  <a:lnTo>
                    <a:pt x="2031238" y="0"/>
                  </a:lnTo>
                  <a:lnTo>
                    <a:pt x="2076426" y="4558"/>
                  </a:lnTo>
                  <a:lnTo>
                    <a:pt x="2118520" y="17631"/>
                  </a:lnTo>
                  <a:lnTo>
                    <a:pt x="2156617" y="38315"/>
                  </a:lnTo>
                  <a:lnTo>
                    <a:pt x="2189813" y="65706"/>
                  </a:lnTo>
                  <a:lnTo>
                    <a:pt x="2217204" y="98902"/>
                  </a:lnTo>
                  <a:lnTo>
                    <a:pt x="2237888" y="136999"/>
                  </a:lnTo>
                  <a:lnTo>
                    <a:pt x="2250961" y="179093"/>
                  </a:lnTo>
                  <a:lnTo>
                    <a:pt x="2255520" y="224281"/>
                  </a:lnTo>
                  <a:lnTo>
                    <a:pt x="2255520" y="1121409"/>
                  </a:lnTo>
                  <a:lnTo>
                    <a:pt x="2250961" y="1166598"/>
                  </a:lnTo>
                  <a:lnTo>
                    <a:pt x="2237888" y="1208692"/>
                  </a:lnTo>
                  <a:lnTo>
                    <a:pt x="2217204" y="1246789"/>
                  </a:lnTo>
                  <a:lnTo>
                    <a:pt x="2189813" y="1279985"/>
                  </a:lnTo>
                  <a:lnTo>
                    <a:pt x="2156617" y="1307376"/>
                  </a:lnTo>
                  <a:lnTo>
                    <a:pt x="2118520" y="1328060"/>
                  </a:lnTo>
                  <a:lnTo>
                    <a:pt x="2076426" y="1341133"/>
                  </a:lnTo>
                  <a:lnTo>
                    <a:pt x="2031238" y="1345691"/>
                  </a:lnTo>
                  <a:lnTo>
                    <a:pt x="224282" y="1345691"/>
                  </a:lnTo>
                  <a:lnTo>
                    <a:pt x="179082" y="1341133"/>
                  </a:lnTo>
                  <a:lnTo>
                    <a:pt x="136983" y="1328060"/>
                  </a:lnTo>
                  <a:lnTo>
                    <a:pt x="98885" y="1307376"/>
                  </a:lnTo>
                  <a:lnTo>
                    <a:pt x="65692" y="1279985"/>
                  </a:lnTo>
                  <a:lnTo>
                    <a:pt x="38305" y="1246789"/>
                  </a:lnTo>
                  <a:lnTo>
                    <a:pt x="17625" y="1208692"/>
                  </a:lnTo>
                  <a:lnTo>
                    <a:pt x="4556" y="1166598"/>
                  </a:lnTo>
                  <a:lnTo>
                    <a:pt x="0" y="1121409"/>
                  </a:lnTo>
                  <a:lnTo>
                    <a:pt x="0" y="224281"/>
                  </a:lnTo>
                  <a:close/>
                </a:path>
              </a:pathLst>
            </a:custGeom>
            <a:ln w="25908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953516" y="2413507"/>
            <a:ext cx="1831339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54050" marR="5080" indent="-64198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Đơn hàng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phát  sinh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57536" y="2078672"/>
            <a:ext cx="2281555" cy="1370330"/>
            <a:chOff x="3657536" y="2078672"/>
            <a:chExt cx="2281555" cy="1370330"/>
          </a:xfrm>
        </p:grpSpPr>
        <p:sp>
          <p:nvSpPr>
            <p:cNvPr id="15" name="object 15"/>
            <p:cNvSpPr/>
            <p:nvPr/>
          </p:nvSpPr>
          <p:spPr>
            <a:xfrm>
              <a:off x="3670553" y="2091690"/>
              <a:ext cx="2255520" cy="1344295"/>
            </a:xfrm>
            <a:custGeom>
              <a:avLst/>
              <a:gdLst/>
              <a:ahLst/>
              <a:cxnLst/>
              <a:rect l="l" t="t" r="r" b="b"/>
              <a:pathLst>
                <a:path w="2255520" h="1344295">
                  <a:moveTo>
                    <a:pt x="2031492" y="0"/>
                  </a:moveTo>
                  <a:lnTo>
                    <a:pt x="224028" y="0"/>
                  </a:lnTo>
                  <a:lnTo>
                    <a:pt x="178886" y="4552"/>
                  </a:lnTo>
                  <a:lnTo>
                    <a:pt x="136838" y="17609"/>
                  </a:lnTo>
                  <a:lnTo>
                    <a:pt x="98784" y="38268"/>
                  </a:lnTo>
                  <a:lnTo>
                    <a:pt x="65627" y="65627"/>
                  </a:lnTo>
                  <a:lnTo>
                    <a:pt x="38268" y="98784"/>
                  </a:lnTo>
                  <a:lnTo>
                    <a:pt x="17609" y="136838"/>
                  </a:lnTo>
                  <a:lnTo>
                    <a:pt x="4552" y="178886"/>
                  </a:lnTo>
                  <a:lnTo>
                    <a:pt x="0" y="224027"/>
                  </a:lnTo>
                  <a:lnTo>
                    <a:pt x="0" y="1120139"/>
                  </a:lnTo>
                  <a:lnTo>
                    <a:pt x="4552" y="1165281"/>
                  </a:lnTo>
                  <a:lnTo>
                    <a:pt x="17609" y="1207329"/>
                  </a:lnTo>
                  <a:lnTo>
                    <a:pt x="38268" y="1245383"/>
                  </a:lnTo>
                  <a:lnTo>
                    <a:pt x="65627" y="1278540"/>
                  </a:lnTo>
                  <a:lnTo>
                    <a:pt x="98784" y="1305899"/>
                  </a:lnTo>
                  <a:lnTo>
                    <a:pt x="136838" y="1326558"/>
                  </a:lnTo>
                  <a:lnTo>
                    <a:pt x="178886" y="1339615"/>
                  </a:lnTo>
                  <a:lnTo>
                    <a:pt x="224028" y="1344168"/>
                  </a:lnTo>
                  <a:lnTo>
                    <a:pt x="2031492" y="1344168"/>
                  </a:lnTo>
                  <a:lnTo>
                    <a:pt x="2076633" y="1339615"/>
                  </a:lnTo>
                  <a:lnTo>
                    <a:pt x="2118681" y="1326558"/>
                  </a:lnTo>
                  <a:lnTo>
                    <a:pt x="2156735" y="1305899"/>
                  </a:lnTo>
                  <a:lnTo>
                    <a:pt x="2189892" y="1278540"/>
                  </a:lnTo>
                  <a:lnTo>
                    <a:pt x="2217251" y="1245383"/>
                  </a:lnTo>
                  <a:lnTo>
                    <a:pt x="2237910" y="1207329"/>
                  </a:lnTo>
                  <a:lnTo>
                    <a:pt x="2250967" y="1165281"/>
                  </a:lnTo>
                  <a:lnTo>
                    <a:pt x="2255520" y="1120139"/>
                  </a:lnTo>
                  <a:lnTo>
                    <a:pt x="2255520" y="224027"/>
                  </a:lnTo>
                  <a:lnTo>
                    <a:pt x="2250967" y="178886"/>
                  </a:lnTo>
                  <a:lnTo>
                    <a:pt x="2237910" y="136838"/>
                  </a:lnTo>
                  <a:lnTo>
                    <a:pt x="2217251" y="98784"/>
                  </a:lnTo>
                  <a:lnTo>
                    <a:pt x="2189892" y="65627"/>
                  </a:lnTo>
                  <a:lnTo>
                    <a:pt x="2156735" y="38268"/>
                  </a:lnTo>
                  <a:lnTo>
                    <a:pt x="2118681" y="17609"/>
                  </a:lnTo>
                  <a:lnTo>
                    <a:pt x="2076633" y="4552"/>
                  </a:lnTo>
                  <a:lnTo>
                    <a:pt x="203149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70553" y="2091690"/>
              <a:ext cx="2255520" cy="1344295"/>
            </a:xfrm>
            <a:custGeom>
              <a:avLst/>
              <a:gdLst/>
              <a:ahLst/>
              <a:cxnLst/>
              <a:rect l="l" t="t" r="r" b="b"/>
              <a:pathLst>
                <a:path w="2255520" h="1344295">
                  <a:moveTo>
                    <a:pt x="0" y="224027"/>
                  </a:moveTo>
                  <a:lnTo>
                    <a:pt x="4552" y="178886"/>
                  </a:lnTo>
                  <a:lnTo>
                    <a:pt x="17609" y="136838"/>
                  </a:lnTo>
                  <a:lnTo>
                    <a:pt x="38268" y="98784"/>
                  </a:lnTo>
                  <a:lnTo>
                    <a:pt x="65627" y="65627"/>
                  </a:lnTo>
                  <a:lnTo>
                    <a:pt x="98784" y="38268"/>
                  </a:lnTo>
                  <a:lnTo>
                    <a:pt x="136838" y="17609"/>
                  </a:lnTo>
                  <a:lnTo>
                    <a:pt x="178886" y="4552"/>
                  </a:lnTo>
                  <a:lnTo>
                    <a:pt x="224028" y="0"/>
                  </a:lnTo>
                  <a:lnTo>
                    <a:pt x="2031492" y="0"/>
                  </a:lnTo>
                  <a:lnTo>
                    <a:pt x="2076633" y="4552"/>
                  </a:lnTo>
                  <a:lnTo>
                    <a:pt x="2118681" y="17609"/>
                  </a:lnTo>
                  <a:lnTo>
                    <a:pt x="2156735" y="38268"/>
                  </a:lnTo>
                  <a:lnTo>
                    <a:pt x="2189892" y="65627"/>
                  </a:lnTo>
                  <a:lnTo>
                    <a:pt x="2217251" y="98784"/>
                  </a:lnTo>
                  <a:lnTo>
                    <a:pt x="2237910" y="136838"/>
                  </a:lnTo>
                  <a:lnTo>
                    <a:pt x="2250967" y="178886"/>
                  </a:lnTo>
                  <a:lnTo>
                    <a:pt x="2255520" y="224027"/>
                  </a:lnTo>
                  <a:lnTo>
                    <a:pt x="2255520" y="1120139"/>
                  </a:lnTo>
                  <a:lnTo>
                    <a:pt x="2250967" y="1165281"/>
                  </a:lnTo>
                  <a:lnTo>
                    <a:pt x="2237910" y="1207329"/>
                  </a:lnTo>
                  <a:lnTo>
                    <a:pt x="2217251" y="1245383"/>
                  </a:lnTo>
                  <a:lnTo>
                    <a:pt x="2189892" y="1278540"/>
                  </a:lnTo>
                  <a:lnTo>
                    <a:pt x="2156735" y="1305899"/>
                  </a:lnTo>
                  <a:lnTo>
                    <a:pt x="2118681" y="1326558"/>
                  </a:lnTo>
                  <a:lnTo>
                    <a:pt x="2076633" y="1339615"/>
                  </a:lnTo>
                  <a:lnTo>
                    <a:pt x="2031492" y="1344168"/>
                  </a:lnTo>
                  <a:lnTo>
                    <a:pt x="224028" y="1344168"/>
                  </a:lnTo>
                  <a:lnTo>
                    <a:pt x="178886" y="1339615"/>
                  </a:lnTo>
                  <a:lnTo>
                    <a:pt x="136838" y="1326558"/>
                  </a:lnTo>
                  <a:lnTo>
                    <a:pt x="98784" y="1305899"/>
                  </a:lnTo>
                  <a:lnTo>
                    <a:pt x="65627" y="1278540"/>
                  </a:lnTo>
                  <a:lnTo>
                    <a:pt x="38268" y="1245383"/>
                  </a:lnTo>
                  <a:lnTo>
                    <a:pt x="17609" y="1207329"/>
                  </a:lnTo>
                  <a:lnTo>
                    <a:pt x="4552" y="1165281"/>
                  </a:lnTo>
                  <a:lnTo>
                    <a:pt x="0" y="1120139"/>
                  </a:lnTo>
                  <a:lnTo>
                    <a:pt x="0" y="224027"/>
                  </a:lnTo>
                  <a:close/>
                </a:path>
              </a:pathLst>
            </a:custGeom>
            <a:ln w="25907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861561" y="2286381"/>
            <a:ext cx="187452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1206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Nhà bán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chuẩn  bị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hàng </a:t>
            </a:r>
            <a:r>
              <a:rPr dirty="0" sz="2000" spc="-15" b="1">
                <a:solidFill>
                  <a:srgbClr val="FFFFFF"/>
                </a:solidFill>
                <a:latin typeface="Arial"/>
                <a:cs typeface="Arial"/>
              </a:rPr>
              <a:t>và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xác  nhận đơn</a:t>
            </a:r>
            <a:r>
              <a:rPr dirty="0" sz="20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hàng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10464" y="2040572"/>
            <a:ext cx="2281555" cy="1370330"/>
            <a:chOff x="6510464" y="2040572"/>
            <a:chExt cx="2281555" cy="1370330"/>
          </a:xfrm>
        </p:grpSpPr>
        <p:sp>
          <p:nvSpPr>
            <p:cNvPr id="19" name="object 19"/>
            <p:cNvSpPr/>
            <p:nvPr/>
          </p:nvSpPr>
          <p:spPr>
            <a:xfrm>
              <a:off x="6523482" y="2053590"/>
              <a:ext cx="2255520" cy="1344295"/>
            </a:xfrm>
            <a:custGeom>
              <a:avLst/>
              <a:gdLst/>
              <a:ahLst/>
              <a:cxnLst/>
              <a:rect l="l" t="t" r="r" b="b"/>
              <a:pathLst>
                <a:path w="2255520" h="1344295">
                  <a:moveTo>
                    <a:pt x="2031492" y="0"/>
                  </a:moveTo>
                  <a:lnTo>
                    <a:pt x="224027" y="0"/>
                  </a:lnTo>
                  <a:lnTo>
                    <a:pt x="178886" y="4552"/>
                  </a:lnTo>
                  <a:lnTo>
                    <a:pt x="136838" y="17609"/>
                  </a:lnTo>
                  <a:lnTo>
                    <a:pt x="98784" y="38268"/>
                  </a:lnTo>
                  <a:lnTo>
                    <a:pt x="65627" y="65627"/>
                  </a:lnTo>
                  <a:lnTo>
                    <a:pt x="38268" y="98784"/>
                  </a:lnTo>
                  <a:lnTo>
                    <a:pt x="17609" y="136838"/>
                  </a:lnTo>
                  <a:lnTo>
                    <a:pt x="4552" y="178886"/>
                  </a:lnTo>
                  <a:lnTo>
                    <a:pt x="0" y="224027"/>
                  </a:lnTo>
                  <a:lnTo>
                    <a:pt x="0" y="1120139"/>
                  </a:lnTo>
                  <a:lnTo>
                    <a:pt x="4552" y="1165281"/>
                  </a:lnTo>
                  <a:lnTo>
                    <a:pt x="17609" y="1207329"/>
                  </a:lnTo>
                  <a:lnTo>
                    <a:pt x="38268" y="1245383"/>
                  </a:lnTo>
                  <a:lnTo>
                    <a:pt x="65627" y="1278540"/>
                  </a:lnTo>
                  <a:lnTo>
                    <a:pt x="98784" y="1305899"/>
                  </a:lnTo>
                  <a:lnTo>
                    <a:pt x="136838" y="1326558"/>
                  </a:lnTo>
                  <a:lnTo>
                    <a:pt x="178886" y="1339615"/>
                  </a:lnTo>
                  <a:lnTo>
                    <a:pt x="224027" y="1344168"/>
                  </a:lnTo>
                  <a:lnTo>
                    <a:pt x="2031492" y="1344168"/>
                  </a:lnTo>
                  <a:lnTo>
                    <a:pt x="2076633" y="1339615"/>
                  </a:lnTo>
                  <a:lnTo>
                    <a:pt x="2118681" y="1326558"/>
                  </a:lnTo>
                  <a:lnTo>
                    <a:pt x="2156735" y="1305899"/>
                  </a:lnTo>
                  <a:lnTo>
                    <a:pt x="2189892" y="1278540"/>
                  </a:lnTo>
                  <a:lnTo>
                    <a:pt x="2217251" y="1245383"/>
                  </a:lnTo>
                  <a:lnTo>
                    <a:pt x="2237910" y="1207329"/>
                  </a:lnTo>
                  <a:lnTo>
                    <a:pt x="2250967" y="1165281"/>
                  </a:lnTo>
                  <a:lnTo>
                    <a:pt x="2255520" y="1120139"/>
                  </a:lnTo>
                  <a:lnTo>
                    <a:pt x="2255520" y="224027"/>
                  </a:lnTo>
                  <a:lnTo>
                    <a:pt x="2250967" y="178886"/>
                  </a:lnTo>
                  <a:lnTo>
                    <a:pt x="2237910" y="136838"/>
                  </a:lnTo>
                  <a:lnTo>
                    <a:pt x="2217251" y="98784"/>
                  </a:lnTo>
                  <a:lnTo>
                    <a:pt x="2189892" y="65627"/>
                  </a:lnTo>
                  <a:lnTo>
                    <a:pt x="2156735" y="38268"/>
                  </a:lnTo>
                  <a:lnTo>
                    <a:pt x="2118681" y="17609"/>
                  </a:lnTo>
                  <a:lnTo>
                    <a:pt x="2076633" y="4552"/>
                  </a:lnTo>
                  <a:lnTo>
                    <a:pt x="203149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523482" y="2053590"/>
              <a:ext cx="2255520" cy="1344295"/>
            </a:xfrm>
            <a:custGeom>
              <a:avLst/>
              <a:gdLst/>
              <a:ahLst/>
              <a:cxnLst/>
              <a:rect l="l" t="t" r="r" b="b"/>
              <a:pathLst>
                <a:path w="2255520" h="1344295">
                  <a:moveTo>
                    <a:pt x="0" y="224027"/>
                  </a:moveTo>
                  <a:lnTo>
                    <a:pt x="4552" y="178886"/>
                  </a:lnTo>
                  <a:lnTo>
                    <a:pt x="17609" y="136838"/>
                  </a:lnTo>
                  <a:lnTo>
                    <a:pt x="38268" y="98784"/>
                  </a:lnTo>
                  <a:lnTo>
                    <a:pt x="65627" y="65627"/>
                  </a:lnTo>
                  <a:lnTo>
                    <a:pt x="98784" y="38268"/>
                  </a:lnTo>
                  <a:lnTo>
                    <a:pt x="136838" y="17609"/>
                  </a:lnTo>
                  <a:lnTo>
                    <a:pt x="178886" y="4552"/>
                  </a:lnTo>
                  <a:lnTo>
                    <a:pt x="224027" y="0"/>
                  </a:lnTo>
                  <a:lnTo>
                    <a:pt x="2031492" y="0"/>
                  </a:lnTo>
                  <a:lnTo>
                    <a:pt x="2076633" y="4552"/>
                  </a:lnTo>
                  <a:lnTo>
                    <a:pt x="2118681" y="17609"/>
                  </a:lnTo>
                  <a:lnTo>
                    <a:pt x="2156735" y="38268"/>
                  </a:lnTo>
                  <a:lnTo>
                    <a:pt x="2189892" y="65627"/>
                  </a:lnTo>
                  <a:lnTo>
                    <a:pt x="2217251" y="98784"/>
                  </a:lnTo>
                  <a:lnTo>
                    <a:pt x="2237910" y="136838"/>
                  </a:lnTo>
                  <a:lnTo>
                    <a:pt x="2250967" y="178886"/>
                  </a:lnTo>
                  <a:lnTo>
                    <a:pt x="2255520" y="224027"/>
                  </a:lnTo>
                  <a:lnTo>
                    <a:pt x="2255520" y="1120139"/>
                  </a:lnTo>
                  <a:lnTo>
                    <a:pt x="2250967" y="1165281"/>
                  </a:lnTo>
                  <a:lnTo>
                    <a:pt x="2237910" y="1207329"/>
                  </a:lnTo>
                  <a:lnTo>
                    <a:pt x="2217251" y="1245383"/>
                  </a:lnTo>
                  <a:lnTo>
                    <a:pt x="2189892" y="1278540"/>
                  </a:lnTo>
                  <a:lnTo>
                    <a:pt x="2156735" y="1305899"/>
                  </a:lnTo>
                  <a:lnTo>
                    <a:pt x="2118681" y="1326558"/>
                  </a:lnTo>
                  <a:lnTo>
                    <a:pt x="2076633" y="1339615"/>
                  </a:lnTo>
                  <a:lnTo>
                    <a:pt x="2031492" y="1344168"/>
                  </a:lnTo>
                  <a:lnTo>
                    <a:pt x="224027" y="1344168"/>
                  </a:lnTo>
                  <a:lnTo>
                    <a:pt x="178886" y="1339615"/>
                  </a:lnTo>
                  <a:lnTo>
                    <a:pt x="136838" y="1326558"/>
                  </a:lnTo>
                  <a:lnTo>
                    <a:pt x="98784" y="1305899"/>
                  </a:lnTo>
                  <a:lnTo>
                    <a:pt x="65627" y="1278540"/>
                  </a:lnTo>
                  <a:lnTo>
                    <a:pt x="38268" y="1245383"/>
                  </a:lnTo>
                  <a:lnTo>
                    <a:pt x="17609" y="1207329"/>
                  </a:lnTo>
                  <a:lnTo>
                    <a:pt x="4552" y="1165281"/>
                  </a:lnTo>
                  <a:lnTo>
                    <a:pt x="0" y="1120139"/>
                  </a:lnTo>
                  <a:lnTo>
                    <a:pt x="0" y="224027"/>
                  </a:lnTo>
                  <a:close/>
                </a:path>
              </a:pathLst>
            </a:custGeom>
            <a:ln w="25907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713346" y="2399741"/>
            <a:ext cx="1875789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Nhà bán</a:t>
            </a: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Phiếu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gửi</a:t>
            </a:r>
            <a:r>
              <a:rPr dirty="0" sz="2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hàng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761219" y="2040635"/>
            <a:ext cx="2080260" cy="1370330"/>
            <a:chOff x="9761219" y="2040635"/>
            <a:chExt cx="2080260" cy="1370330"/>
          </a:xfrm>
        </p:grpSpPr>
        <p:sp>
          <p:nvSpPr>
            <p:cNvPr id="23" name="object 23"/>
            <p:cNvSpPr/>
            <p:nvPr/>
          </p:nvSpPr>
          <p:spPr>
            <a:xfrm>
              <a:off x="9774173" y="2053589"/>
              <a:ext cx="2054860" cy="1344295"/>
            </a:xfrm>
            <a:custGeom>
              <a:avLst/>
              <a:gdLst/>
              <a:ahLst/>
              <a:cxnLst/>
              <a:rect l="l" t="t" r="r" b="b"/>
              <a:pathLst>
                <a:path w="2054859" h="1344295">
                  <a:moveTo>
                    <a:pt x="1830324" y="0"/>
                  </a:moveTo>
                  <a:lnTo>
                    <a:pt x="224027" y="0"/>
                  </a:lnTo>
                  <a:lnTo>
                    <a:pt x="178886" y="4552"/>
                  </a:lnTo>
                  <a:lnTo>
                    <a:pt x="136838" y="17609"/>
                  </a:lnTo>
                  <a:lnTo>
                    <a:pt x="98784" y="38268"/>
                  </a:lnTo>
                  <a:lnTo>
                    <a:pt x="65627" y="65627"/>
                  </a:lnTo>
                  <a:lnTo>
                    <a:pt x="38268" y="98784"/>
                  </a:lnTo>
                  <a:lnTo>
                    <a:pt x="17609" y="136838"/>
                  </a:lnTo>
                  <a:lnTo>
                    <a:pt x="4552" y="178886"/>
                  </a:lnTo>
                  <a:lnTo>
                    <a:pt x="0" y="224027"/>
                  </a:lnTo>
                  <a:lnTo>
                    <a:pt x="0" y="1120139"/>
                  </a:lnTo>
                  <a:lnTo>
                    <a:pt x="4552" y="1165281"/>
                  </a:lnTo>
                  <a:lnTo>
                    <a:pt x="17609" y="1207329"/>
                  </a:lnTo>
                  <a:lnTo>
                    <a:pt x="38268" y="1245383"/>
                  </a:lnTo>
                  <a:lnTo>
                    <a:pt x="65627" y="1278540"/>
                  </a:lnTo>
                  <a:lnTo>
                    <a:pt x="98784" y="1305899"/>
                  </a:lnTo>
                  <a:lnTo>
                    <a:pt x="136838" y="1326558"/>
                  </a:lnTo>
                  <a:lnTo>
                    <a:pt x="178886" y="1339615"/>
                  </a:lnTo>
                  <a:lnTo>
                    <a:pt x="224027" y="1344168"/>
                  </a:lnTo>
                  <a:lnTo>
                    <a:pt x="1830324" y="1344168"/>
                  </a:lnTo>
                  <a:lnTo>
                    <a:pt x="1875465" y="1339615"/>
                  </a:lnTo>
                  <a:lnTo>
                    <a:pt x="1917513" y="1326558"/>
                  </a:lnTo>
                  <a:lnTo>
                    <a:pt x="1955567" y="1305899"/>
                  </a:lnTo>
                  <a:lnTo>
                    <a:pt x="1988724" y="1278540"/>
                  </a:lnTo>
                  <a:lnTo>
                    <a:pt x="2016083" y="1245383"/>
                  </a:lnTo>
                  <a:lnTo>
                    <a:pt x="2036742" y="1207329"/>
                  </a:lnTo>
                  <a:lnTo>
                    <a:pt x="2049799" y="1165281"/>
                  </a:lnTo>
                  <a:lnTo>
                    <a:pt x="2054352" y="1120139"/>
                  </a:lnTo>
                  <a:lnTo>
                    <a:pt x="2054352" y="224027"/>
                  </a:lnTo>
                  <a:lnTo>
                    <a:pt x="2049799" y="178886"/>
                  </a:lnTo>
                  <a:lnTo>
                    <a:pt x="2036742" y="136838"/>
                  </a:lnTo>
                  <a:lnTo>
                    <a:pt x="2016083" y="98784"/>
                  </a:lnTo>
                  <a:lnTo>
                    <a:pt x="1988724" y="65627"/>
                  </a:lnTo>
                  <a:lnTo>
                    <a:pt x="1955567" y="38268"/>
                  </a:lnTo>
                  <a:lnTo>
                    <a:pt x="1917513" y="17609"/>
                  </a:lnTo>
                  <a:lnTo>
                    <a:pt x="1875465" y="4552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774173" y="2053589"/>
              <a:ext cx="2054860" cy="1344295"/>
            </a:xfrm>
            <a:custGeom>
              <a:avLst/>
              <a:gdLst/>
              <a:ahLst/>
              <a:cxnLst/>
              <a:rect l="l" t="t" r="r" b="b"/>
              <a:pathLst>
                <a:path w="2054859" h="1344295">
                  <a:moveTo>
                    <a:pt x="0" y="224027"/>
                  </a:moveTo>
                  <a:lnTo>
                    <a:pt x="4552" y="178886"/>
                  </a:lnTo>
                  <a:lnTo>
                    <a:pt x="17609" y="136838"/>
                  </a:lnTo>
                  <a:lnTo>
                    <a:pt x="38268" y="98784"/>
                  </a:lnTo>
                  <a:lnTo>
                    <a:pt x="65627" y="65627"/>
                  </a:lnTo>
                  <a:lnTo>
                    <a:pt x="98784" y="38268"/>
                  </a:lnTo>
                  <a:lnTo>
                    <a:pt x="136838" y="17609"/>
                  </a:lnTo>
                  <a:lnTo>
                    <a:pt x="178886" y="4552"/>
                  </a:lnTo>
                  <a:lnTo>
                    <a:pt x="224027" y="0"/>
                  </a:lnTo>
                  <a:lnTo>
                    <a:pt x="1830324" y="0"/>
                  </a:lnTo>
                  <a:lnTo>
                    <a:pt x="1875465" y="4552"/>
                  </a:lnTo>
                  <a:lnTo>
                    <a:pt x="1917513" y="17609"/>
                  </a:lnTo>
                  <a:lnTo>
                    <a:pt x="1955567" y="38268"/>
                  </a:lnTo>
                  <a:lnTo>
                    <a:pt x="1988724" y="65627"/>
                  </a:lnTo>
                  <a:lnTo>
                    <a:pt x="2016083" y="98784"/>
                  </a:lnTo>
                  <a:lnTo>
                    <a:pt x="2036742" y="136838"/>
                  </a:lnTo>
                  <a:lnTo>
                    <a:pt x="2049799" y="178886"/>
                  </a:lnTo>
                  <a:lnTo>
                    <a:pt x="2054352" y="224027"/>
                  </a:lnTo>
                  <a:lnTo>
                    <a:pt x="2054352" y="1120139"/>
                  </a:lnTo>
                  <a:lnTo>
                    <a:pt x="2049799" y="1165281"/>
                  </a:lnTo>
                  <a:lnTo>
                    <a:pt x="2036742" y="1207329"/>
                  </a:lnTo>
                  <a:lnTo>
                    <a:pt x="2016083" y="1245383"/>
                  </a:lnTo>
                  <a:lnTo>
                    <a:pt x="1988724" y="1278540"/>
                  </a:lnTo>
                  <a:lnTo>
                    <a:pt x="1955567" y="1305899"/>
                  </a:lnTo>
                  <a:lnTo>
                    <a:pt x="1917513" y="1326558"/>
                  </a:lnTo>
                  <a:lnTo>
                    <a:pt x="1875465" y="1339615"/>
                  </a:lnTo>
                  <a:lnTo>
                    <a:pt x="1830324" y="1344168"/>
                  </a:lnTo>
                  <a:lnTo>
                    <a:pt x="224027" y="1344168"/>
                  </a:lnTo>
                  <a:lnTo>
                    <a:pt x="178886" y="1339615"/>
                  </a:lnTo>
                  <a:lnTo>
                    <a:pt x="136838" y="1326558"/>
                  </a:lnTo>
                  <a:lnTo>
                    <a:pt x="98784" y="1305899"/>
                  </a:lnTo>
                  <a:lnTo>
                    <a:pt x="65627" y="1278540"/>
                  </a:lnTo>
                  <a:lnTo>
                    <a:pt x="38268" y="1245383"/>
                  </a:lnTo>
                  <a:lnTo>
                    <a:pt x="17609" y="1207329"/>
                  </a:lnTo>
                  <a:lnTo>
                    <a:pt x="4552" y="1165281"/>
                  </a:lnTo>
                  <a:lnTo>
                    <a:pt x="0" y="1120139"/>
                  </a:lnTo>
                  <a:lnTo>
                    <a:pt x="0" y="224027"/>
                  </a:lnTo>
                  <a:close/>
                </a:path>
              </a:pathLst>
            </a:custGeom>
            <a:ln w="25908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0026142" y="2095245"/>
            <a:ext cx="155130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Nhà</a:t>
            </a: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bán</a:t>
            </a:r>
            <a:r>
              <a:rPr dirty="0" sz="20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bàn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giao Hàng  Hóa +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Phiếu 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gửi</a:t>
            </a:r>
            <a:r>
              <a:rPr dirty="0" sz="20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hàng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2440" y="1607819"/>
            <a:ext cx="8528685" cy="2531745"/>
            <a:chOff x="472440" y="1607819"/>
            <a:chExt cx="8528685" cy="2531745"/>
          </a:xfrm>
        </p:grpSpPr>
        <p:sp>
          <p:nvSpPr>
            <p:cNvPr id="27" name="object 27"/>
            <p:cNvSpPr/>
            <p:nvPr/>
          </p:nvSpPr>
          <p:spPr>
            <a:xfrm>
              <a:off x="3131057" y="2387345"/>
              <a:ext cx="3302635" cy="757555"/>
            </a:xfrm>
            <a:custGeom>
              <a:avLst/>
              <a:gdLst/>
              <a:ahLst/>
              <a:cxnLst/>
              <a:rect l="l" t="t" r="r" b="b"/>
              <a:pathLst>
                <a:path w="3302635" h="757555">
                  <a:moveTo>
                    <a:pt x="0" y="219075"/>
                  </a:moveTo>
                  <a:lnTo>
                    <a:pt x="208788" y="219075"/>
                  </a:lnTo>
                  <a:lnTo>
                    <a:pt x="208788" y="39624"/>
                  </a:lnTo>
                  <a:lnTo>
                    <a:pt x="417576" y="398525"/>
                  </a:lnTo>
                  <a:lnTo>
                    <a:pt x="208788" y="757427"/>
                  </a:lnTo>
                  <a:lnTo>
                    <a:pt x="208788" y="577976"/>
                  </a:lnTo>
                  <a:lnTo>
                    <a:pt x="0" y="577976"/>
                  </a:lnTo>
                  <a:lnTo>
                    <a:pt x="0" y="219075"/>
                  </a:lnTo>
                  <a:close/>
                </a:path>
                <a:path w="3302635" h="757555">
                  <a:moveTo>
                    <a:pt x="2884932" y="179831"/>
                  </a:moveTo>
                  <a:lnTo>
                    <a:pt x="3093720" y="179831"/>
                  </a:lnTo>
                  <a:lnTo>
                    <a:pt x="3093720" y="0"/>
                  </a:lnTo>
                  <a:lnTo>
                    <a:pt x="3302507" y="359663"/>
                  </a:lnTo>
                  <a:lnTo>
                    <a:pt x="3093720" y="719327"/>
                  </a:lnTo>
                  <a:lnTo>
                    <a:pt x="3093720" y="539495"/>
                  </a:lnTo>
                  <a:lnTo>
                    <a:pt x="2884932" y="539495"/>
                  </a:lnTo>
                  <a:lnTo>
                    <a:pt x="2884932" y="179831"/>
                  </a:lnTo>
                  <a:close/>
                </a:path>
              </a:pathLst>
            </a:custGeom>
            <a:ln w="25908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86918" y="1622297"/>
              <a:ext cx="8499475" cy="2502535"/>
            </a:xfrm>
            <a:custGeom>
              <a:avLst/>
              <a:gdLst/>
              <a:ahLst/>
              <a:cxnLst/>
              <a:rect l="l" t="t" r="r" b="b"/>
              <a:pathLst>
                <a:path w="8499475" h="2502535">
                  <a:moveTo>
                    <a:pt x="0" y="417067"/>
                  </a:moveTo>
                  <a:lnTo>
                    <a:pt x="2805" y="368422"/>
                  </a:lnTo>
                  <a:lnTo>
                    <a:pt x="11015" y="321426"/>
                  </a:lnTo>
                  <a:lnTo>
                    <a:pt x="24314" y="276393"/>
                  </a:lnTo>
                  <a:lnTo>
                    <a:pt x="42391" y="233635"/>
                  </a:lnTo>
                  <a:lnTo>
                    <a:pt x="64933" y="193466"/>
                  </a:lnTo>
                  <a:lnTo>
                    <a:pt x="91626" y="156197"/>
                  </a:lnTo>
                  <a:lnTo>
                    <a:pt x="122158" y="122142"/>
                  </a:lnTo>
                  <a:lnTo>
                    <a:pt x="156215" y="91613"/>
                  </a:lnTo>
                  <a:lnTo>
                    <a:pt x="193486" y="64923"/>
                  </a:lnTo>
                  <a:lnTo>
                    <a:pt x="233656" y="42384"/>
                  </a:lnTo>
                  <a:lnTo>
                    <a:pt x="276414" y="24310"/>
                  </a:lnTo>
                  <a:lnTo>
                    <a:pt x="321446" y="11013"/>
                  </a:lnTo>
                  <a:lnTo>
                    <a:pt x="368439" y="2805"/>
                  </a:lnTo>
                  <a:lnTo>
                    <a:pt x="417080" y="0"/>
                  </a:lnTo>
                  <a:lnTo>
                    <a:pt x="8082280" y="0"/>
                  </a:lnTo>
                  <a:lnTo>
                    <a:pt x="8130925" y="2805"/>
                  </a:lnTo>
                  <a:lnTo>
                    <a:pt x="8177921" y="11013"/>
                  </a:lnTo>
                  <a:lnTo>
                    <a:pt x="8222954" y="24310"/>
                  </a:lnTo>
                  <a:lnTo>
                    <a:pt x="8265712" y="42384"/>
                  </a:lnTo>
                  <a:lnTo>
                    <a:pt x="8305881" y="64923"/>
                  </a:lnTo>
                  <a:lnTo>
                    <a:pt x="8343150" y="91613"/>
                  </a:lnTo>
                  <a:lnTo>
                    <a:pt x="8377205" y="122142"/>
                  </a:lnTo>
                  <a:lnTo>
                    <a:pt x="8407734" y="156197"/>
                  </a:lnTo>
                  <a:lnTo>
                    <a:pt x="8434424" y="193466"/>
                  </a:lnTo>
                  <a:lnTo>
                    <a:pt x="8456963" y="233635"/>
                  </a:lnTo>
                  <a:lnTo>
                    <a:pt x="8475037" y="276393"/>
                  </a:lnTo>
                  <a:lnTo>
                    <a:pt x="8488334" y="321426"/>
                  </a:lnTo>
                  <a:lnTo>
                    <a:pt x="8496542" y="368422"/>
                  </a:lnTo>
                  <a:lnTo>
                    <a:pt x="8499348" y="417067"/>
                  </a:lnTo>
                  <a:lnTo>
                    <a:pt x="8499348" y="2085339"/>
                  </a:lnTo>
                  <a:lnTo>
                    <a:pt x="8496542" y="2133985"/>
                  </a:lnTo>
                  <a:lnTo>
                    <a:pt x="8488334" y="2180981"/>
                  </a:lnTo>
                  <a:lnTo>
                    <a:pt x="8475037" y="2226014"/>
                  </a:lnTo>
                  <a:lnTo>
                    <a:pt x="8456963" y="2268772"/>
                  </a:lnTo>
                  <a:lnTo>
                    <a:pt x="8434424" y="2308941"/>
                  </a:lnTo>
                  <a:lnTo>
                    <a:pt x="8407734" y="2346210"/>
                  </a:lnTo>
                  <a:lnTo>
                    <a:pt x="8377205" y="2380265"/>
                  </a:lnTo>
                  <a:lnTo>
                    <a:pt x="8343150" y="2410794"/>
                  </a:lnTo>
                  <a:lnTo>
                    <a:pt x="8305881" y="2437484"/>
                  </a:lnTo>
                  <a:lnTo>
                    <a:pt x="8265712" y="2460023"/>
                  </a:lnTo>
                  <a:lnTo>
                    <a:pt x="8222954" y="2478097"/>
                  </a:lnTo>
                  <a:lnTo>
                    <a:pt x="8177921" y="2491394"/>
                  </a:lnTo>
                  <a:lnTo>
                    <a:pt x="8130925" y="2499602"/>
                  </a:lnTo>
                  <a:lnTo>
                    <a:pt x="8082280" y="2502408"/>
                  </a:lnTo>
                  <a:lnTo>
                    <a:pt x="417080" y="2502408"/>
                  </a:lnTo>
                  <a:lnTo>
                    <a:pt x="368439" y="2499602"/>
                  </a:lnTo>
                  <a:lnTo>
                    <a:pt x="321446" y="2491394"/>
                  </a:lnTo>
                  <a:lnTo>
                    <a:pt x="276414" y="2478097"/>
                  </a:lnTo>
                  <a:lnTo>
                    <a:pt x="233656" y="2460023"/>
                  </a:lnTo>
                  <a:lnTo>
                    <a:pt x="193486" y="2437484"/>
                  </a:lnTo>
                  <a:lnTo>
                    <a:pt x="156215" y="2410794"/>
                  </a:lnTo>
                  <a:lnTo>
                    <a:pt x="122158" y="2380265"/>
                  </a:lnTo>
                  <a:lnTo>
                    <a:pt x="91626" y="2346210"/>
                  </a:lnTo>
                  <a:lnTo>
                    <a:pt x="64933" y="2308941"/>
                  </a:lnTo>
                  <a:lnTo>
                    <a:pt x="42391" y="2268772"/>
                  </a:lnTo>
                  <a:lnTo>
                    <a:pt x="24314" y="2226014"/>
                  </a:lnTo>
                  <a:lnTo>
                    <a:pt x="11015" y="2180981"/>
                  </a:lnTo>
                  <a:lnTo>
                    <a:pt x="2805" y="2133985"/>
                  </a:lnTo>
                  <a:lnTo>
                    <a:pt x="0" y="2085339"/>
                  </a:lnTo>
                  <a:lnTo>
                    <a:pt x="0" y="417067"/>
                  </a:lnTo>
                  <a:close/>
                </a:path>
              </a:pathLst>
            </a:custGeom>
            <a:ln w="28956">
              <a:solidFill>
                <a:srgbClr val="375F9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/>
          <p:nvPr/>
        </p:nvSpPr>
        <p:spPr>
          <a:xfrm>
            <a:off x="9155430" y="2366010"/>
            <a:ext cx="417830" cy="718185"/>
          </a:xfrm>
          <a:custGeom>
            <a:avLst/>
            <a:gdLst/>
            <a:ahLst/>
            <a:cxnLst/>
            <a:rect l="l" t="t" r="r" b="b"/>
            <a:pathLst>
              <a:path w="417829" h="718185">
                <a:moveTo>
                  <a:pt x="0" y="179450"/>
                </a:moveTo>
                <a:lnTo>
                  <a:pt x="208788" y="179450"/>
                </a:lnTo>
                <a:lnTo>
                  <a:pt x="208788" y="0"/>
                </a:lnTo>
                <a:lnTo>
                  <a:pt x="417575" y="358901"/>
                </a:lnTo>
                <a:lnTo>
                  <a:pt x="208788" y="717803"/>
                </a:lnTo>
                <a:lnTo>
                  <a:pt x="208788" y="538352"/>
                </a:lnTo>
                <a:lnTo>
                  <a:pt x="0" y="538352"/>
                </a:lnTo>
                <a:lnTo>
                  <a:pt x="0" y="179450"/>
                </a:lnTo>
                <a:close/>
              </a:path>
            </a:pathLst>
          </a:custGeom>
          <a:ln w="25908">
            <a:solidFill>
              <a:srgbClr val="375F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685159" y="941578"/>
            <a:ext cx="2054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4 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giờ 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làm</a:t>
            </a:r>
            <a:r>
              <a:rPr dirty="0" sz="24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việc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6269" y="1347342"/>
            <a:ext cx="8500110" cy="96520"/>
          </a:xfrm>
          <a:custGeom>
            <a:avLst/>
            <a:gdLst/>
            <a:ahLst/>
            <a:cxnLst/>
            <a:rect l="l" t="t" r="r" b="b"/>
            <a:pathLst>
              <a:path w="8500110" h="96519">
                <a:moveTo>
                  <a:pt x="86817" y="9398"/>
                </a:moveTo>
                <a:lnTo>
                  <a:pt x="0" y="52959"/>
                </a:lnTo>
                <a:lnTo>
                  <a:pt x="86918" y="96266"/>
                </a:lnTo>
                <a:lnTo>
                  <a:pt x="86885" y="67437"/>
                </a:lnTo>
                <a:lnTo>
                  <a:pt x="72389" y="67437"/>
                </a:lnTo>
                <a:lnTo>
                  <a:pt x="72364" y="38481"/>
                </a:lnTo>
                <a:lnTo>
                  <a:pt x="86851" y="38464"/>
                </a:lnTo>
                <a:lnTo>
                  <a:pt x="86817" y="9398"/>
                </a:lnTo>
                <a:close/>
              </a:path>
              <a:path w="8500110" h="96519">
                <a:moveTo>
                  <a:pt x="8470815" y="28956"/>
                </a:moveTo>
                <a:lnTo>
                  <a:pt x="8427339" y="28956"/>
                </a:lnTo>
                <a:lnTo>
                  <a:pt x="8427339" y="57912"/>
                </a:lnTo>
                <a:lnTo>
                  <a:pt x="8412818" y="57928"/>
                </a:lnTo>
                <a:lnTo>
                  <a:pt x="8412861" y="86868"/>
                </a:lnTo>
                <a:lnTo>
                  <a:pt x="8499602" y="43307"/>
                </a:lnTo>
                <a:lnTo>
                  <a:pt x="8470815" y="28956"/>
                </a:lnTo>
                <a:close/>
              </a:path>
              <a:path w="8500110" h="96519">
                <a:moveTo>
                  <a:pt x="86851" y="38464"/>
                </a:moveTo>
                <a:lnTo>
                  <a:pt x="72364" y="38481"/>
                </a:lnTo>
                <a:lnTo>
                  <a:pt x="72389" y="67437"/>
                </a:lnTo>
                <a:lnTo>
                  <a:pt x="86885" y="67420"/>
                </a:lnTo>
                <a:lnTo>
                  <a:pt x="86851" y="38464"/>
                </a:lnTo>
                <a:close/>
              </a:path>
              <a:path w="8500110" h="96519">
                <a:moveTo>
                  <a:pt x="86885" y="67420"/>
                </a:moveTo>
                <a:lnTo>
                  <a:pt x="72389" y="67437"/>
                </a:lnTo>
                <a:lnTo>
                  <a:pt x="86885" y="67437"/>
                </a:lnTo>
                <a:close/>
              </a:path>
              <a:path w="8500110" h="96519">
                <a:moveTo>
                  <a:pt x="8412776" y="28972"/>
                </a:moveTo>
                <a:lnTo>
                  <a:pt x="86851" y="38464"/>
                </a:lnTo>
                <a:lnTo>
                  <a:pt x="86885" y="67420"/>
                </a:lnTo>
                <a:lnTo>
                  <a:pt x="8412818" y="57928"/>
                </a:lnTo>
                <a:lnTo>
                  <a:pt x="8412776" y="28972"/>
                </a:lnTo>
                <a:close/>
              </a:path>
              <a:path w="8500110" h="96519">
                <a:moveTo>
                  <a:pt x="8427339" y="28956"/>
                </a:moveTo>
                <a:lnTo>
                  <a:pt x="8412776" y="28972"/>
                </a:lnTo>
                <a:lnTo>
                  <a:pt x="8412818" y="57928"/>
                </a:lnTo>
                <a:lnTo>
                  <a:pt x="8427339" y="57912"/>
                </a:lnTo>
                <a:lnTo>
                  <a:pt x="8427339" y="28956"/>
                </a:lnTo>
                <a:close/>
              </a:path>
              <a:path w="8500110" h="96519">
                <a:moveTo>
                  <a:pt x="8412734" y="0"/>
                </a:moveTo>
                <a:lnTo>
                  <a:pt x="8412776" y="28972"/>
                </a:lnTo>
                <a:lnTo>
                  <a:pt x="8470815" y="28956"/>
                </a:lnTo>
                <a:lnTo>
                  <a:pt x="841273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26160" y="4408423"/>
            <a:ext cx="9271635" cy="2320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0000"/>
                </a:solidFill>
                <a:latin typeface="Carlito"/>
                <a:cs typeface="Carlito"/>
              </a:rPr>
              <a:t>*TIPS:</a:t>
            </a:r>
            <a:endParaRPr sz="1800">
              <a:latin typeface="Carlito"/>
              <a:cs typeface="Carlito"/>
            </a:endParaRPr>
          </a:p>
          <a:p>
            <a:pPr marL="414020" indent="-287020">
              <a:lnSpc>
                <a:spcPct val="100000"/>
              </a:lnSpc>
              <a:buFont typeface="Wingdings"/>
              <a:buChar char=""/>
              <a:tabLst>
                <a:tab pos="414655" algn="l"/>
              </a:tabLst>
            </a:pPr>
            <a:r>
              <a:rPr dirty="0" sz="1800" spc="-5">
                <a:latin typeface="Carlito"/>
                <a:cs typeface="Carlito"/>
              </a:rPr>
              <a:t>Hàng hóa </a:t>
            </a:r>
            <a:r>
              <a:rPr dirty="0" sz="1800" spc="-95">
                <a:latin typeface="Arial"/>
                <a:cs typeface="Arial"/>
              </a:rPr>
              <a:t>chuẩn </a:t>
            </a:r>
            <a:r>
              <a:rPr dirty="0" sz="1800" spc="-25">
                <a:latin typeface="Arial"/>
                <a:cs typeface="Arial"/>
              </a:rPr>
              <a:t>bị </a:t>
            </a:r>
            <a:r>
              <a:rPr dirty="0" sz="1800" spc="-135">
                <a:latin typeface="Arial"/>
                <a:cs typeface="Arial"/>
              </a:rPr>
              <a:t>sẵn </a:t>
            </a:r>
            <a:r>
              <a:rPr dirty="0" sz="1800" spc="-5">
                <a:latin typeface="Carlito"/>
                <a:cs typeface="Carlito"/>
              </a:rPr>
              <a:t>sàng </a:t>
            </a:r>
            <a:r>
              <a:rPr dirty="0" sz="1800" spc="-60">
                <a:latin typeface="Arial"/>
                <a:cs typeface="Arial"/>
              </a:rPr>
              <a:t>trước </a:t>
            </a:r>
            <a:r>
              <a:rPr dirty="0" sz="1800">
                <a:latin typeface="Carlito"/>
                <a:cs typeface="Carlito"/>
              </a:rPr>
              <a:t>khi </a:t>
            </a:r>
            <a:r>
              <a:rPr dirty="0" sz="1800" spc="-15">
                <a:latin typeface="Carlito"/>
                <a:cs typeface="Carlito"/>
              </a:rPr>
              <a:t>xác </a:t>
            </a:r>
            <a:r>
              <a:rPr dirty="0" sz="1800" spc="-80">
                <a:latin typeface="Arial"/>
                <a:cs typeface="Arial"/>
              </a:rPr>
              <a:t>nhận </a:t>
            </a:r>
            <a:r>
              <a:rPr dirty="0" sz="1800" spc="-70">
                <a:latin typeface="Arial"/>
                <a:cs typeface="Arial"/>
              </a:rPr>
              <a:t>đơn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Carlito"/>
                <a:cs typeface="Carlito"/>
              </a:rPr>
              <a:t>hàng.</a:t>
            </a:r>
            <a:endParaRPr sz="1800">
              <a:latin typeface="Carlito"/>
              <a:cs typeface="Carlito"/>
            </a:endParaRPr>
          </a:p>
          <a:p>
            <a:pPr marL="414020" indent="-287020">
              <a:lnSpc>
                <a:spcPct val="100000"/>
              </a:lnSpc>
              <a:buFont typeface="Wingdings"/>
              <a:buChar char=""/>
              <a:tabLst>
                <a:tab pos="414655" algn="l"/>
              </a:tabLst>
            </a:pPr>
            <a:r>
              <a:rPr dirty="0" sz="1800" spc="-5">
                <a:latin typeface="Carlito"/>
                <a:cs typeface="Carlito"/>
              </a:rPr>
              <a:t>Tiki </a:t>
            </a:r>
            <a:r>
              <a:rPr dirty="0" sz="1800" spc="-60">
                <a:latin typeface="Arial"/>
                <a:cs typeface="Arial"/>
              </a:rPr>
              <a:t>đề </a:t>
            </a:r>
            <a:r>
              <a:rPr dirty="0" sz="1800" spc="-65">
                <a:latin typeface="Arial"/>
                <a:cs typeface="Arial"/>
              </a:rPr>
              <a:t>xuất </a:t>
            </a:r>
            <a:r>
              <a:rPr dirty="0" sz="1800" spc="-20">
                <a:latin typeface="Arial"/>
                <a:cs typeface="Arial"/>
              </a:rPr>
              <a:t>thời </a:t>
            </a:r>
            <a:r>
              <a:rPr dirty="0" sz="1800">
                <a:latin typeface="Carlito"/>
                <a:cs typeface="Carlito"/>
              </a:rPr>
              <a:t>gian </a:t>
            </a:r>
            <a:r>
              <a:rPr dirty="0" sz="1800" spc="-15">
                <a:latin typeface="Carlito"/>
                <a:cs typeface="Carlito"/>
              </a:rPr>
              <a:t>xác </a:t>
            </a:r>
            <a:r>
              <a:rPr dirty="0" sz="1800" spc="-65">
                <a:latin typeface="Arial"/>
                <a:cs typeface="Arial"/>
              </a:rPr>
              <a:t>nhận</a:t>
            </a:r>
            <a:r>
              <a:rPr dirty="0" sz="1800" spc="-65">
                <a:latin typeface="Carlito"/>
                <a:cs typeface="Carlito"/>
              </a:rPr>
              <a:t>: </a:t>
            </a:r>
            <a:r>
              <a:rPr dirty="0" sz="1800">
                <a:latin typeface="Carlito"/>
                <a:cs typeface="Carlito"/>
              </a:rPr>
              <a:t>8h, 11h, 14h,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17h</a:t>
            </a:r>
            <a:endParaRPr sz="1800">
              <a:latin typeface="Carlito"/>
              <a:cs typeface="Carlito"/>
            </a:endParaRPr>
          </a:p>
          <a:p>
            <a:pPr marL="414020" indent="-287020">
              <a:lnSpc>
                <a:spcPct val="100000"/>
              </a:lnSpc>
              <a:buFont typeface="Wingdings"/>
              <a:buChar char=""/>
              <a:tabLst>
                <a:tab pos="414655" algn="l"/>
              </a:tabLst>
            </a:pPr>
            <a:r>
              <a:rPr dirty="0" sz="1800" spc="-5">
                <a:latin typeface="Carlito"/>
                <a:cs typeface="Carlito"/>
              </a:rPr>
              <a:t>Tiki </a:t>
            </a:r>
            <a:r>
              <a:rPr dirty="0" sz="1800" spc="-155">
                <a:latin typeface="Arial"/>
                <a:cs typeface="Arial"/>
              </a:rPr>
              <a:t>sẽ </a:t>
            </a:r>
            <a:r>
              <a:rPr dirty="0" sz="1800" spc="-5" b="1">
                <a:latin typeface="Carlito"/>
                <a:cs typeface="Carlito"/>
              </a:rPr>
              <a:t>gửi </a:t>
            </a:r>
            <a:r>
              <a:rPr dirty="0" sz="1800" b="1">
                <a:latin typeface="Carlito"/>
                <a:cs typeface="Carlito"/>
              </a:rPr>
              <a:t>SMS nhắc nhở đến số hotline </a:t>
            </a:r>
            <a:r>
              <a:rPr dirty="0" sz="1800" spc="-45">
                <a:latin typeface="Arial"/>
                <a:cs typeface="Arial"/>
              </a:rPr>
              <a:t>khi </a:t>
            </a:r>
            <a:r>
              <a:rPr dirty="0" sz="1800" spc="-70">
                <a:latin typeface="Arial"/>
                <a:cs typeface="Arial"/>
              </a:rPr>
              <a:t>đơn </a:t>
            </a:r>
            <a:r>
              <a:rPr dirty="0" sz="1800" spc="-105">
                <a:latin typeface="Arial"/>
                <a:cs typeface="Arial"/>
              </a:rPr>
              <a:t>hàng </a:t>
            </a:r>
            <a:r>
              <a:rPr dirty="0" sz="1800" spc="-40">
                <a:latin typeface="Arial"/>
                <a:cs typeface="Arial"/>
              </a:rPr>
              <a:t>phát </a:t>
            </a:r>
            <a:r>
              <a:rPr dirty="0" sz="1800" spc="-80">
                <a:latin typeface="Arial"/>
                <a:cs typeface="Arial"/>
              </a:rPr>
              <a:t>sinh </a:t>
            </a:r>
            <a:r>
              <a:rPr dirty="0" sz="1800" b="1">
                <a:latin typeface="Carlito"/>
                <a:cs typeface="Carlito"/>
              </a:rPr>
              <a:t>quá 3h </a:t>
            </a:r>
            <a:r>
              <a:rPr dirty="0" sz="1800" spc="-85">
                <a:latin typeface="Arial"/>
                <a:cs typeface="Arial"/>
              </a:rPr>
              <a:t>nhà </a:t>
            </a:r>
            <a:r>
              <a:rPr dirty="0" sz="1800" spc="-90">
                <a:latin typeface="Arial"/>
                <a:cs typeface="Arial"/>
              </a:rPr>
              <a:t>bán </a:t>
            </a:r>
            <a:r>
              <a:rPr dirty="0" sz="1800" spc="-120">
                <a:latin typeface="Arial"/>
                <a:cs typeface="Arial"/>
              </a:rPr>
              <a:t>chưa </a:t>
            </a:r>
            <a:r>
              <a:rPr dirty="0" sz="1800" spc="-150">
                <a:latin typeface="Arial"/>
                <a:cs typeface="Arial"/>
              </a:rPr>
              <a:t>xác</a:t>
            </a:r>
            <a:r>
              <a:rPr dirty="0" sz="1800" spc="-170">
                <a:latin typeface="Arial"/>
                <a:cs typeface="Arial"/>
              </a:rPr>
              <a:t> </a:t>
            </a:r>
            <a:r>
              <a:rPr dirty="0" sz="1800" spc="-80">
                <a:latin typeface="Arial"/>
                <a:cs typeface="Arial"/>
              </a:rPr>
              <a:t>nhận</a:t>
            </a:r>
            <a:endParaRPr sz="1800">
              <a:latin typeface="Arial"/>
              <a:cs typeface="Arial"/>
            </a:endParaRPr>
          </a:p>
          <a:p>
            <a:pPr marL="414020" indent="-287020">
              <a:lnSpc>
                <a:spcPct val="100000"/>
              </a:lnSpc>
              <a:buFont typeface="Wingdings"/>
              <a:buChar char=""/>
              <a:tabLst>
                <a:tab pos="414655" algn="l"/>
              </a:tabLst>
            </a:pPr>
            <a:r>
              <a:rPr dirty="0" sz="1800">
                <a:latin typeface="Carlito"/>
                <a:cs typeface="Carlito"/>
              </a:rPr>
              <a:t>Cam </a:t>
            </a:r>
            <a:r>
              <a:rPr dirty="0" sz="1800" spc="-55">
                <a:latin typeface="Arial"/>
                <a:cs typeface="Arial"/>
              </a:rPr>
              <a:t>kết </a:t>
            </a:r>
            <a:r>
              <a:rPr dirty="0" sz="1800" spc="-85">
                <a:latin typeface="Arial"/>
                <a:cs typeface="Arial"/>
              </a:rPr>
              <a:t>lấy </a:t>
            </a:r>
            <a:r>
              <a:rPr dirty="0" sz="1800" spc="-5">
                <a:latin typeface="Carlito"/>
                <a:cs typeface="Carlito"/>
              </a:rPr>
              <a:t>hàng </a:t>
            </a:r>
            <a:r>
              <a:rPr dirty="0" sz="1800" spc="-120">
                <a:latin typeface="Arial"/>
                <a:cs typeface="Arial"/>
              </a:rPr>
              <a:t>của </a:t>
            </a:r>
            <a:r>
              <a:rPr dirty="0" sz="1800" spc="-105">
                <a:latin typeface="Arial"/>
                <a:cs typeface="Arial"/>
              </a:rPr>
              <a:t>vận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80">
                <a:latin typeface="Arial"/>
                <a:cs typeface="Arial"/>
              </a:rPr>
              <a:t>chuyển</a:t>
            </a:r>
            <a:r>
              <a:rPr dirty="0" sz="1800" spc="-8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lvl="1" marL="871855" indent="-287655">
              <a:lnSpc>
                <a:spcPct val="100000"/>
              </a:lnSpc>
              <a:buChar char="•"/>
              <a:tabLst>
                <a:tab pos="871855" algn="l"/>
                <a:tab pos="872490" algn="l"/>
              </a:tabLst>
            </a:pPr>
            <a:r>
              <a:rPr dirty="0" sz="1800" spc="-125">
                <a:latin typeface="Arial"/>
                <a:cs typeface="Arial"/>
              </a:rPr>
              <a:t>Đơn </a:t>
            </a:r>
            <a:r>
              <a:rPr dirty="0" sz="1800" spc="-5">
                <a:latin typeface="Carlito"/>
                <a:cs typeface="Carlito"/>
              </a:rPr>
              <a:t>hàng </a:t>
            </a:r>
            <a:r>
              <a:rPr dirty="0" sz="1800" spc="-15">
                <a:latin typeface="Carlito"/>
                <a:cs typeface="Carlito"/>
              </a:rPr>
              <a:t>xác </a:t>
            </a:r>
            <a:r>
              <a:rPr dirty="0" sz="1800" spc="-80">
                <a:latin typeface="Arial"/>
                <a:cs typeface="Arial"/>
              </a:rPr>
              <a:t>nhận </a:t>
            </a:r>
            <a:r>
              <a:rPr dirty="0" sz="1800" spc="-60">
                <a:latin typeface="Arial"/>
                <a:cs typeface="Arial"/>
              </a:rPr>
              <a:t>trước </a:t>
            </a:r>
            <a:r>
              <a:rPr dirty="0" sz="1800">
                <a:latin typeface="Carlito"/>
                <a:cs typeface="Carlito"/>
              </a:rPr>
              <a:t>14h30: </a:t>
            </a:r>
            <a:r>
              <a:rPr dirty="0" sz="1800" spc="-160">
                <a:latin typeface="Arial"/>
                <a:cs typeface="Arial"/>
              </a:rPr>
              <a:t>Vận </a:t>
            </a:r>
            <a:r>
              <a:rPr dirty="0" sz="1800" spc="-90">
                <a:latin typeface="Arial"/>
                <a:cs typeface="Arial"/>
              </a:rPr>
              <a:t>chuyển </a:t>
            </a:r>
            <a:r>
              <a:rPr dirty="0" sz="1800" spc="-85">
                <a:latin typeface="Arial"/>
                <a:cs typeface="Arial"/>
              </a:rPr>
              <a:t>lấy </a:t>
            </a:r>
            <a:r>
              <a:rPr dirty="0" sz="1800" spc="-10">
                <a:latin typeface="Carlito"/>
                <a:cs typeface="Carlito"/>
              </a:rPr>
              <a:t>trong</a:t>
            </a:r>
            <a:r>
              <a:rPr dirty="0" sz="1800" spc="145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ngày</a:t>
            </a:r>
            <a:endParaRPr sz="1800">
              <a:latin typeface="Carlito"/>
              <a:cs typeface="Carlito"/>
            </a:endParaRPr>
          </a:p>
          <a:p>
            <a:pPr lvl="1" marL="871855" indent="-287655">
              <a:lnSpc>
                <a:spcPct val="100000"/>
              </a:lnSpc>
              <a:buChar char="•"/>
              <a:tabLst>
                <a:tab pos="871855" algn="l"/>
                <a:tab pos="872490" algn="l"/>
              </a:tabLst>
            </a:pPr>
            <a:r>
              <a:rPr dirty="0" sz="1800" spc="-125">
                <a:latin typeface="Arial"/>
                <a:cs typeface="Arial"/>
              </a:rPr>
              <a:t>Đơn </a:t>
            </a:r>
            <a:r>
              <a:rPr dirty="0" sz="1800" spc="-5">
                <a:latin typeface="Carlito"/>
                <a:cs typeface="Carlito"/>
              </a:rPr>
              <a:t>hàng </a:t>
            </a:r>
            <a:r>
              <a:rPr dirty="0" sz="1800" spc="-15">
                <a:latin typeface="Carlito"/>
                <a:cs typeface="Carlito"/>
              </a:rPr>
              <a:t>xác </a:t>
            </a:r>
            <a:r>
              <a:rPr dirty="0" sz="1800" spc="-80">
                <a:latin typeface="Arial"/>
                <a:cs typeface="Arial"/>
              </a:rPr>
              <a:t>nhận </a:t>
            </a:r>
            <a:r>
              <a:rPr dirty="0" sz="1800" spc="-5">
                <a:latin typeface="Carlito"/>
                <a:cs typeface="Carlito"/>
              </a:rPr>
              <a:t>sau </a:t>
            </a:r>
            <a:r>
              <a:rPr dirty="0" sz="1800">
                <a:latin typeface="Carlito"/>
                <a:cs typeface="Carlito"/>
              </a:rPr>
              <a:t>14h30: </a:t>
            </a:r>
            <a:r>
              <a:rPr dirty="0" sz="1800" spc="-160">
                <a:latin typeface="Arial"/>
                <a:cs typeface="Arial"/>
              </a:rPr>
              <a:t>Vận </a:t>
            </a:r>
            <a:r>
              <a:rPr dirty="0" sz="1800" spc="-90">
                <a:latin typeface="Arial"/>
                <a:cs typeface="Arial"/>
              </a:rPr>
              <a:t>chuyển </a:t>
            </a:r>
            <a:r>
              <a:rPr dirty="0" sz="1800" spc="-85">
                <a:latin typeface="Arial"/>
                <a:cs typeface="Arial"/>
              </a:rPr>
              <a:t>lấy </a:t>
            </a:r>
            <a:r>
              <a:rPr dirty="0" sz="1800" spc="-5">
                <a:latin typeface="Arial"/>
                <a:cs typeface="Arial"/>
              </a:rPr>
              <a:t>trễ </a:t>
            </a:r>
            <a:r>
              <a:rPr dirty="0" sz="1800" spc="-40">
                <a:latin typeface="Arial"/>
                <a:cs typeface="Arial"/>
              </a:rPr>
              <a:t>nhất </a:t>
            </a:r>
            <a:r>
              <a:rPr dirty="0" sz="1800" spc="-20">
                <a:latin typeface="Carlito"/>
                <a:cs typeface="Carlito"/>
              </a:rPr>
              <a:t>ngày </a:t>
            </a:r>
            <a:r>
              <a:rPr dirty="0" sz="1800" spc="-5">
                <a:latin typeface="Carlito"/>
                <a:cs typeface="Carlito"/>
              </a:rPr>
              <a:t>hôm sau </a:t>
            </a:r>
            <a:r>
              <a:rPr dirty="0" sz="1800" spc="-50">
                <a:latin typeface="Carlito"/>
                <a:cs typeface="Carlito"/>
              </a:rPr>
              <a:t>(</a:t>
            </a:r>
            <a:r>
              <a:rPr dirty="0" sz="1800" spc="-50">
                <a:latin typeface="Arial"/>
                <a:cs typeface="Arial"/>
              </a:rPr>
              <a:t>trước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Carlito"/>
                <a:cs typeface="Carlito"/>
              </a:rPr>
              <a:t>17h)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Tài 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liệu </a:t>
            </a: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về 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các chỉ </a:t>
            </a: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số vận 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hành </a:t>
            </a: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của mô 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hình </a:t>
            </a: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ODF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135686"/>
            <a:ext cx="12192000" cy="722630"/>
            <a:chOff x="0" y="6135686"/>
            <a:chExt cx="12192000" cy="722630"/>
          </a:xfrm>
        </p:grpSpPr>
        <p:sp>
          <p:nvSpPr>
            <p:cNvPr id="3" name="object 3"/>
            <p:cNvSpPr/>
            <p:nvPr/>
          </p:nvSpPr>
          <p:spPr>
            <a:xfrm>
              <a:off x="10351007" y="6457187"/>
              <a:ext cx="809625" cy="376555"/>
            </a:xfrm>
            <a:custGeom>
              <a:avLst/>
              <a:gdLst/>
              <a:ahLst/>
              <a:cxnLst/>
              <a:rect l="l" t="t" r="r" b="b"/>
              <a:pathLst>
                <a:path w="809625" h="376554">
                  <a:moveTo>
                    <a:pt x="809244" y="0"/>
                  </a:moveTo>
                  <a:lnTo>
                    <a:pt x="0" y="0"/>
                  </a:lnTo>
                  <a:lnTo>
                    <a:pt x="0" y="376428"/>
                  </a:lnTo>
                  <a:lnTo>
                    <a:pt x="809244" y="376428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1B3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507980" y="6371842"/>
              <a:ext cx="495300" cy="4861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2192000" cy="728980"/>
            <a:chOff x="0" y="0"/>
            <a:chExt cx="12192000" cy="728980"/>
          </a:xfrm>
        </p:grpSpPr>
        <p:sp>
          <p:nvSpPr>
            <p:cNvPr id="6" name="object 6"/>
            <p:cNvSpPr/>
            <p:nvPr/>
          </p:nvSpPr>
          <p:spPr>
            <a:xfrm>
              <a:off x="0" y="13716"/>
              <a:ext cx="12192000" cy="7147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6888" y="217931"/>
              <a:ext cx="1144524" cy="4480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6155" y="0"/>
              <a:ext cx="665988" cy="6583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25116" y="75945"/>
            <a:ext cx="70637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FFFFFF"/>
                </a:solidFill>
                <a:latin typeface="Carlito"/>
                <a:cs typeface="Carlito"/>
              </a:rPr>
              <a:t>ĐIỂM </a:t>
            </a:r>
            <a:r>
              <a:rPr dirty="0" spc="5">
                <a:solidFill>
                  <a:srgbClr val="FFFFFF"/>
                </a:solidFill>
                <a:latin typeface="Carlito"/>
                <a:cs typeface="Carlito"/>
              </a:rPr>
              <a:t>NỔI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BẬT </a:t>
            </a:r>
            <a:r>
              <a:rPr dirty="0" spc="-5">
                <a:solidFill>
                  <a:srgbClr val="FFFFFF"/>
                </a:solidFill>
                <a:latin typeface="Carlito"/>
                <a:cs typeface="Carlito"/>
              </a:rPr>
              <a:t>CỦA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MÔ HÌNH FBT </a:t>
            </a:r>
            <a:r>
              <a:rPr dirty="0" spc="-5">
                <a:solidFill>
                  <a:srgbClr val="FFFFFF"/>
                </a:solidFill>
                <a:latin typeface="Carlito"/>
                <a:cs typeface="Carlito"/>
              </a:rPr>
              <a:t>VÀ</a:t>
            </a:r>
            <a:r>
              <a:rPr dirty="0" spc="-2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pc="-5">
                <a:solidFill>
                  <a:srgbClr val="FFFFFF"/>
                </a:solidFill>
                <a:latin typeface="Carlito"/>
                <a:cs typeface="Carlito"/>
              </a:rPr>
              <a:t>ODF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7445" y="736345"/>
          <a:ext cx="12043410" cy="5433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6385"/>
                <a:gridCol w="4307840"/>
                <a:gridCol w="4890134"/>
              </a:tblGrid>
              <a:tr h="39674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50240">
                        <a:lnSpc>
                          <a:spcPct val="100000"/>
                        </a:lnSpc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Điểm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nổi</a:t>
                      </a:r>
                      <a:r>
                        <a:rPr dirty="0" sz="20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bật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Mô hình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vận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hành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R="264795">
                        <a:lnSpc>
                          <a:spcPts val="425"/>
                        </a:lnSpc>
                        <a:spcBef>
                          <a:spcPts val="550"/>
                        </a:spcBef>
                        <a:tabLst>
                          <a:tab pos="4582160" algn="l"/>
                        </a:tabLst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FBT	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ODF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911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181735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(Fullfillment By</a:t>
                      </a:r>
                      <a:r>
                        <a:rPr dirty="0" sz="1600" spc="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Tiki)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238250">
                        <a:lnSpc>
                          <a:spcPct val="100000"/>
                        </a:lnSpc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(On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Demand</a:t>
                      </a:r>
                      <a:r>
                        <a:rPr dirty="0" sz="160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Fullfillment)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957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Thời gian giao</a:t>
                      </a:r>
                      <a:r>
                        <a:rPr dirty="0" sz="160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hàng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ts val="1895"/>
                        </a:lnSpc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Tham gia dịch vụ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TikiNow.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8460" indent="-287020">
                        <a:lnSpc>
                          <a:spcPts val="1895"/>
                        </a:lnSpc>
                        <a:buSzPct val="87500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Trung bình 1.6 ngày toàn</a:t>
                      </a:r>
                      <a:r>
                        <a:rPr dirty="0" sz="16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quốc.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Không thể tham gia dịch vụ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TikiNow.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Thời gian giao hàng lâu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hơn.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20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1871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Biểu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phí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Không tính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phí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lưu</a:t>
                      </a:r>
                      <a:r>
                        <a:rPr dirty="0" sz="16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kho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Nhà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Bán vận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chuyển hàng hóa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tới kho</a:t>
                      </a:r>
                      <a:r>
                        <a:rPr dirty="0" sz="16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Tiki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Phí lấy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hàng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từ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5.000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– 20.000đ/sản</a:t>
                      </a:r>
                      <a:r>
                        <a:rPr dirty="0" sz="160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phẩm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Nếu Nhà Bán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tự vận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chuyển Hàng Hóa đến</a:t>
                      </a:r>
                      <a:r>
                        <a:rPr dirty="0" sz="1600" spc="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kho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Tiki, phí lấy hàng = 0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VND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20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85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Cam kết </a:t>
                      </a:r>
                      <a:r>
                        <a:rPr dirty="0" sz="1600" spc="-20" b="1">
                          <a:latin typeface="Arial"/>
                          <a:cs typeface="Arial"/>
                        </a:rPr>
                        <a:t>vận</a:t>
                      </a:r>
                      <a:r>
                        <a:rPr dirty="0" sz="1600" spc="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hành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Nhà bán tập trung bán hàng và</a:t>
                      </a:r>
                      <a:r>
                        <a:rPr dirty="0" sz="16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marketing.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Arial"/>
                        <a:buChar char="•"/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78460" marR="492759" indent="-287020">
                        <a:lnSpc>
                          <a:spcPct val="100000"/>
                        </a:lnSpc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Tiki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phụ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trách vận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hành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các khâu xác 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nhận đơn hàng, chuẩn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bị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hàng hóa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và 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quản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lí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tồn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kho.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SzPct val="87500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Xác nhận và chuẩn bị đơn hàng trong vòng 4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 giờ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làm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việc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SzPct val="87500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Đảm bảo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kiểm soát tồn kho sản</a:t>
                      </a:r>
                      <a:r>
                        <a:rPr dirty="0" sz="16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phẩm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8460" marR="224154" indent="-287020">
                        <a:lnSpc>
                          <a:spcPct val="100000"/>
                        </a:lnSpc>
                        <a:buSzPct val="87500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Có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áp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dụng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chính sách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phạt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do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không đảm bảo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vận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 hành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135686"/>
            <a:ext cx="12192000" cy="722630"/>
            <a:chOff x="0" y="6135686"/>
            <a:chExt cx="12192000" cy="722630"/>
          </a:xfrm>
        </p:grpSpPr>
        <p:sp>
          <p:nvSpPr>
            <p:cNvPr id="3" name="object 3"/>
            <p:cNvSpPr/>
            <p:nvPr/>
          </p:nvSpPr>
          <p:spPr>
            <a:xfrm>
              <a:off x="10341864" y="6481571"/>
              <a:ext cx="810895" cy="376555"/>
            </a:xfrm>
            <a:custGeom>
              <a:avLst/>
              <a:gdLst/>
              <a:ahLst/>
              <a:cxnLst/>
              <a:rect l="l" t="t" r="r" b="b"/>
              <a:pathLst>
                <a:path w="810895" h="376554">
                  <a:moveTo>
                    <a:pt x="810768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810768" y="376427"/>
                  </a:lnTo>
                  <a:lnTo>
                    <a:pt x="810768" y="0"/>
                  </a:lnTo>
                  <a:close/>
                </a:path>
              </a:pathLst>
            </a:custGeom>
            <a:solidFill>
              <a:srgbClr val="01B3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498835" y="6362699"/>
              <a:ext cx="495300" cy="495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2192000" cy="728980"/>
            <a:chOff x="0" y="0"/>
            <a:chExt cx="12192000" cy="728980"/>
          </a:xfrm>
        </p:grpSpPr>
        <p:sp>
          <p:nvSpPr>
            <p:cNvPr id="6" name="object 6"/>
            <p:cNvSpPr/>
            <p:nvPr/>
          </p:nvSpPr>
          <p:spPr>
            <a:xfrm>
              <a:off x="0" y="13716"/>
              <a:ext cx="12192000" cy="7147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6888" y="217931"/>
              <a:ext cx="1144524" cy="4480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6155" y="0"/>
              <a:ext cx="665988" cy="6583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84857" y="143637"/>
            <a:ext cx="66452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MÔ HÌNH NHÀ BÁN TỰ </a:t>
            </a:r>
            <a:r>
              <a:rPr dirty="0" spc="-5">
                <a:solidFill>
                  <a:srgbClr val="FFFFFF"/>
                </a:solidFill>
                <a:latin typeface="Carlito"/>
                <a:cs typeface="Carlito"/>
              </a:rPr>
              <a:t>VẬN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HÀNH -</a:t>
            </a:r>
            <a:r>
              <a:rPr dirty="0" spc="-2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pc="-5">
                <a:solidFill>
                  <a:srgbClr val="FFFFFF"/>
                </a:solidFill>
                <a:latin typeface="Carlito"/>
                <a:cs typeface="Carlito"/>
              </a:rPr>
              <a:t>SD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1252727" y="908303"/>
            <a:ext cx="8496935" cy="1918970"/>
            <a:chOff x="1252727" y="908303"/>
            <a:chExt cx="8496935" cy="1918970"/>
          </a:xfrm>
        </p:grpSpPr>
        <p:sp>
          <p:nvSpPr>
            <p:cNvPr id="11" name="object 11"/>
            <p:cNvSpPr/>
            <p:nvPr/>
          </p:nvSpPr>
          <p:spPr>
            <a:xfrm>
              <a:off x="2326386" y="2334005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80" h="448310">
                  <a:moveTo>
                    <a:pt x="0" y="0"/>
                  </a:moveTo>
                  <a:lnTo>
                    <a:pt x="0" y="448056"/>
                  </a:lnTo>
                  <a:lnTo>
                    <a:pt x="182880" y="224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26386" y="2334005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80" h="448310">
                  <a:moveTo>
                    <a:pt x="0" y="0"/>
                  </a:moveTo>
                  <a:lnTo>
                    <a:pt x="182880" y="224028"/>
                  </a:lnTo>
                  <a:lnTo>
                    <a:pt x="0" y="4480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048505" y="2364486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79" h="448310">
                  <a:moveTo>
                    <a:pt x="0" y="0"/>
                  </a:moveTo>
                  <a:lnTo>
                    <a:pt x="0" y="448055"/>
                  </a:lnTo>
                  <a:lnTo>
                    <a:pt x="182880" y="224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48505" y="2364486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79" h="448310">
                  <a:moveTo>
                    <a:pt x="0" y="0"/>
                  </a:moveTo>
                  <a:lnTo>
                    <a:pt x="182880" y="224027"/>
                  </a:lnTo>
                  <a:lnTo>
                    <a:pt x="0" y="448055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53506" y="2364486"/>
              <a:ext cx="182880" cy="449580"/>
            </a:xfrm>
            <a:custGeom>
              <a:avLst/>
              <a:gdLst/>
              <a:ahLst/>
              <a:cxnLst/>
              <a:rect l="l" t="t" r="r" b="b"/>
              <a:pathLst>
                <a:path w="182879" h="449580">
                  <a:moveTo>
                    <a:pt x="0" y="0"/>
                  </a:moveTo>
                  <a:lnTo>
                    <a:pt x="0" y="449579"/>
                  </a:lnTo>
                  <a:lnTo>
                    <a:pt x="182880" y="224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53506" y="2364486"/>
              <a:ext cx="182880" cy="449580"/>
            </a:xfrm>
            <a:custGeom>
              <a:avLst/>
              <a:gdLst/>
              <a:ahLst/>
              <a:cxnLst/>
              <a:rect l="l" t="t" r="r" b="b"/>
              <a:pathLst>
                <a:path w="182879" h="449580">
                  <a:moveTo>
                    <a:pt x="0" y="0"/>
                  </a:moveTo>
                  <a:lnTo>
                    <a:pt x="182880" y="224789"/>
                  </a:lnTo>
                  <a:lnTo>
                    <a:pt x="0" y="44957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808213" y="2303525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79" h="448310">
                  <a:moveTo>
                    <a:pt x="0" y="0"/>
                  </a:moveTo>
                  <a:lnTo>
                    <a:pt x="0" y="448056"/>
                  </a:lnTo>
                  <a:lnTo>
                    <a:pt x="182879" y="224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808213" y="2303525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79" h="448310">
                  <a:moveTo>
                    <a:pt x="0" y="0"/>
                  </a:moveTo>
                  <a:lnTo>
                    <a:pt x="182879" y="224027"/>
                  </a:lnTo>
                  <a:lnTo>
                    <a:pt x="0" y="4480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553194" y="2303525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79" h="448310">
                  <a:moveTo>
                    <a:pt x="0" y="0"/>
                  </a:moveTo>
                  <a:lnTo>
                    <a:pt x="0" y="448056"/>
                  </a:lnTo>
                  <a:lnTo>
                    <a:pt x="182879" y="224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553194" y="2303525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79" h="448310">
                  <a:moveTo>
                    <a:pt x="0" y="0"/>
                  </a:moveTo>
                  <a:lnTo>
                    <a:pt x="182879" y="224027"/>
                  </a:lnTo>
                  <a:lnTo>
                    <a:pt x="0" y="4480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52727" y="908303"/>
              <a:ext cx="3185160" cy="462280"/>
            </a:xfrm>
            <a:custGeom>
              <a:avLst/>
              <a:gdLst/>
              <a:ahLst/>
              <a:cxnLst/>
              <a:rect l="l" t="t" r="r" b="b"/>
              <a:pathLst>
                <a:path w="3185160" h="462280">
                  <a:moveTo>
                    <a:pt x="3108198" y="0"/>
                  </a:moveTo>
                  <a:lnTo>
                    <a:pt x="76962" y="0"/>
                  </a:lnTo>
                  <a:lnTo>
                    <a:pt x="46988" y="6042"/>
                  </a:lnTo>
                  <a:lnTo>
                    <a:pt x="22526" y="22526"/>
                  </a:lnTo>
                  <a:lnTo>
                    <a:pt x="6042" y="46988"/>
                  </a:lnTo>
                  <a:lnTo>
                    <a:pt x="0" y="76962"/>
                  </a:lnTo>
                  <a:lnTo>
                    <a:pt x="0" y="384810"/>
                  </a:lnTo>
                  <a:lnTo>
                    <a:pt x="6042" y="414783"/>
                  </a:lnTo>
                  <a:lnTo>
                    <a:pt x="22526" y="439245"/>
                  </a:lnTo>
                  <a:lnTo>
                    <a:pt x="46988" y="455729"/>
                  </a:lnTo>
                  <a:lnTo>
                    <a:pt x="76962" y="461772"/>
                  </a:lnTo>
                  <a:lnTo>
                    <a:pt x="3108198" y="461772"/>
                  </a:lnTo>
                  <a:lnTo>
                    <a:pt x="3138171" y="455729"/>
                  </a:lnTo>
                  <a:lnTo>
                    <a:pt x="3162633" y="439245"/>
                  </a:lnTo>
                  <a:lnTo>
                    <a:pt x="3179117" y="414783"/>
                  </a:lnTo>
                  <a:lnTo>
                    <a:pt x="3185160" y="384810"/>
                  </a:lnTo>
                  <a:lnTo>
                    <a:pt x="3185160" y="76962"/>
                  </a:lnTo>
                  <a:lnTo>
                    <a:pt x="3179117" y="46988"/>
                  </a:lnTo>
                  <a:lnTo>
                    <a:pt x="3162633" y="22526"/>
                  </a:lnTo>
                  <a:lnTo>
                    <a:pt x="3138171" y="6042"/>
                  </a:lnTo>
                  <a:lnTo>
                    <a:pt x="310819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354327" y="959612"/>
            <a:ext cx="205676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Quy trình </a:t>
            </a:r>
            <a:r>
              <a:rPr dirty="0" sz="2000" spc="-10" b="1">
                <a:solidFill>
                  <a:srgbClr val="FFFFFF"/>
                </a:solidFill>
                <a:latin typeface="Carlito"/>
                <a:cs typeface="Carlito"/>
              </a:rPr>
              <a:t>vận</a:t>
            </a:r>
            <a:r>
              <a:rPr dirty="0" sz="2000" spc="-100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hành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58596" y="2042160"/>
            <a:ext cx="9968865" cy="1033780"/>
            <a:chOff x="958596" y="2042160"/>
            <a:chExt cx="9968865" cy="1033780"/>
          </a:xfrm>
        </p:grpSpPr>
        <p:sp>
          <p:nvSpPr>
            <p:cNvPr id="24" name="object 24"/>
            <p:cNvSpPr/>
            <p:nvPr/>
          </p:nvSpPr>
          <p:spPr>
            <a:xfrm>
              <a:off x="6519832" y="2141220"/>
              <a:ext cx="850070" cy="914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012679" y="2042160"/>
              <a:ext cx="914400" cy="914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58596" y="2249768"/>
              <a:ext cx="914400" cy="776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776728" y="2162601"/>
              <a:ext cx="914400" cy="8960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98848" y="2194421"/>
              <a:ext cx="914400" cy="8811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293608" y="2156505"/>
              <a:ext cx="914400" cy="8960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05968" y="1612391"/>
            <a:ext cx="1908175" cy="2403475"/>
          </a:xfrm>
          <a:prstGeom prst="rect">
            <a:avLst/>
          </a:prstGeom>
          <a:ln w="3175">
            <a:solidFill>
              <a:srgbClr val="00AFEF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algn="ctr" marL="140335">
              <a:lnSpc>
                <a:spcPct val="100000"/>
              </a:lnSpc>
              <a:spcBef>
                <a:spcPts val="520"/>
              </a:spcBef>
            </a:pPr>
            <a:r>
              <a:rPr dirty="0" sz="1800" spc="-150">
                <a:solidFill>
                  <a:srgbClr val="00AFEF"/>
                </a:solidFill>
                <a:latin typeface="Arial"/>
                <a:cs typeface="Arial"/>
              </a:rPr>
              <a:t>TIKI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Arial"/>
              <a:cs typeface="Arial"/>
            </a:endParaRPr>
          </a:p>
          <a:p>
            <a:pPr algn="ctr" marL="366395" marR="454659">
              <a:lnSpc>
                <a:spcPct val="100000"/>
              </a:lnSpc>
            </a:pPr>
            <a:r>
              <a:rPr dirty="0" sz="1400" spc="-5" b="1">
                <a:latin typeface="Carlito"/>
                <a:cs typeface="Carlito"/>
              </a:rPr>
              <a:t>Tiếp </a:t>
            </a:r>
            <a:r>
              <a:rPr dirty="0" sz="1400" spc="5" b="1">
                <a:latin typeface="Carlito"/>
                <a:cs typeface="Carlito"/>
              </a:rPr>
              <a:t>nhận</a:t>
            </a:r>
            <a:r>
              <a:rPr dirty="0" sz="1400" spc="-12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đơn  hàng từ</a:t>
            </a:r>
            <a:r>
              <a:rPr dirty="0" sz="1400" spc="-10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khách  </a:t>
            </a:r>
            <a:r>
              <a:rPr dirty="0" sz="1400" spc="5" b="1">
                <a:latin typeface="Carlito"/>
                <a:cs typeface="Carlito"/>
              </a:rPr>
              <a:t>hàng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6991" y="1057655"/>
            <a:ext cx="11244580" cy="3086100"/>
          </a:xfrm>
          <a:custGeom>
            <a:avLst/>
            <a:gdLst/>
            <a:ahLst/>
            <a:cxnLst/>
            <a:rect l="l" t="t" r="r" b="b"/>
            <a:pathLst>
              <a:path w="11244580" h="3086100">
                <a:moveTo>
                  <a:pt x="0" y="514350"/>
                </a:moveTo>
                <a:lnTo>
                  <a:pt x="2102" y="467529"/>
                </a:lnTo>
                <a:lnTo>
                  <a:pt x="8287" y="421886"/>
                </a:lnTo>
                <a:lnTo>
                  <a:pt x="18373" y="377604"/>
                </a:lnTo>
                <a:lnTo>
                  <a:pt x="32179" y="334863"/>
                </a:lnTo>
                <a:lnTo>
                  <a:pt x="49524" y="293846"/>
                </a:lnTo>
                <a:lnTo>
                  <a:pt x="70225" y="254733"/>
                </a:lnTo>
                <a:lnTo>
                  <a:pt x="94102" y="217707"/>
                </a:lnTo>
                <a:lnTo>
                  <a:pt x="120972" y="182947"/>
                </a:lnTo>
                <a:lnTo>
                  <a:pt x="150653" y="150637"/>
                </a:lnTo>
                <a:lnTo>
                  <a:pt x="182965" y="120958"/>
                </a:lnTo>
                <a:lnTo>
                  <a:pt x="217726" y="94090"/>
                </a:lnTo>
                <a:lnTo>
                  <a:pt x="254754" y="70216"/>
                </a:lnTo>
                <a:lnTo>
                  <a:pt x="293867" y="49517"/>
                </a:lnTo>
                <a:lnTo>
                  <a:pt x="334885" y="32175"/>
                </a:lnTo>
                <a:lnTo>
                  <a:pt x="377625" y="18370"/>
                </a:lnTo>
                <a:lnTo>
                  <a:pt x="421905" y="8285"/>
                </a:lnTo>
                <a:lnTo>
                  <a:pt x="467545" y="2101"/>
                </a:lnTo>
                <a:lnTo>
                  <a:pt x="514362" y="0"/>
                </a:lnTo>
                <a:lnTo>
                  <a:pt x="10729722" y="0"/>
                </a:lnTo>
                <a:lnTo>
                  <a:pt x="10776542" y="2101"/>
                </a:lnTo>
                <a:lnTo>
                  <a:pt x="10822185" y="8285"/>
                </a:lnTo>
                <a:lnTo>
                  <a:pt x="10866467" y="18370"/>
                </a:lnTo>
                <a:lnTo>
                  <a:pt x="10909208" y="32175"/>
                </a:lnTo>
                <a:lnTo>
                  <a:pt x="10950225" y="49517"/>
                </a:lnTo>
                <a:lnTo>
                  <a:pt x="10989338" y="70216"/>
                </a:lnTo>
                <a:lnTo>
                  <a:pt x="11026364" y="94090"/>
                </a:lnTo>
                <a:lnTo>
                  <a:pt x="11061124" y="120958"/>
                </a:lnTo>
                <a:lnTo>
                  <a:pt x="11093434" y="150637"/>
                </a:lnTo>
                <a:lnTo>
                  <a:pt x="11123113" y="182947"/>
                </a:lnTo>
                <a:lnTo>
                  <a:pt x="11149981" y="217707"/>
                </a:lnTo>
                <a:lnTo>
                  <a:pt x="11173855" y="254733"/>
                </a:lnTo>
                <a:lnTo>
                  <a:pt x="11194554" y="293846"/>
                </a:lnTo>
                <a:lnTo>
                  <a:pt x="11211896" y="334863"/>
                </a:lnTo>
                <a:lnTo>
                  <a:pt x="11225701" y="377604"/>
                </a:lnTo>
                <a:lnTo>
                  <a:pt x="11235786" y="421886"/>
                </a:lnTo>
                <a:lnTo>
                  <a:pt x="11241970" y="467529"/>
                </a:lnTo>
                <a:lnTo>
                  <a:pt x="11244072" y="514350"/>
                </a:lnTo>
                <a:lnTo>
                  <a:pt x="11244072" y="2571750"/>
                </a:lnTo>
                <a:lnTo>
                  <a:pt x="11241970" y="2618570"/>
                </a:lnTo>
                <a:lnTo>
                  <a:pt x="11235786" y="2664213"/>
                </a:lnTo>
                <a:lnTo>
                  <a:pt x="11225701" y="2708495"/>
                </a:lnTo>
                <a:lnTo>
                  <a:pt x="11211896" y="2751236"/>
                </a:lnTo>
                <a:lnTo>
                  <a:pt x="11194554" y="2792253"/>
                </a:lnTo>
                <a:lnTo>
                  <a:pt x="11173855" y="2831366"/>
                </a:lnTo>
                <a:lnTo>
                  <a:pt x="11149981" y="2868392"/>
                </a:lnTo>
                <a:lnTo>
                  <a:pt x="11123113" y="2903152"/>
                </a:lnTo>
                <a:lnTo>
                  <a:pt x="11093434" y="2935462"/>
                </a:lnTo>
                <a:lnTo>
                  <a:pt x="11061124" y="2965141"/>
                </a:lnTo>
                <a:lnTo>
                  <a:pt x="11026364" y="2992009"/>
                </a:lnTo>
                <a:lnTo>
                  <a:pt x="10989338" y="3015883"/>
                </a:lnTo>
                <a:lnTo>
                  <a:pt x="10950225" y="3036582"/>
                </a:lnTo>
                <a:lnTo>
                  <a:pt x="10909208" y="3053924"/>
                </a:lnTo>
                <a:lnTo>
                  <a:pt x="10866467" y="3067729"/>
                </a:lnTo>
                <a:lnTo>
                  <a:pt x="10822185" y="3077814"/>
                </a:lnTo>
                <a:lnTo>
                  <a:pt x="10776542" y="3083998"/>
                </a:lnTo>
                <a:lnTo>
                  <a:pt x="10729722" y="3086100"/>
                </a:lnTo>
                <a:lnTo>
                  <a:pt x="514362" y="3086100"/>
                </a:lnTo>
                <a:lnTo>
                  <a:pt x="467545" y="3083998"/>
                </a:lnTo>
                <a:lnTo>
                  <a:pt x="421905" y="3077814"/>
                </a:lnTo>
                <a:lnTo>
                  <a:pt x="377625" y="3067729"/>
                </a:lnTo>
                <a:lnTo>
                  <a:pt x="334885" y="3053924"/>
                </a:lnTo>
                <a:lnTo>
                  <a:pt x="293867" y="3036582"/>
                </a:lnTo>
                <a:lnTo>
                  <a:pt x="254754" y="3015883"/>
                </a:lnTo>
                <a:lnTo>
                  <a:pt x="217726" y="2992009"/>
                </a:lnTo>
                <a:lnTo>
                  <a:pt x="182965" y="2965141"/>
                </a:lnTo>
                <a:lnTo>
                  <a:pt x="150653" y="2935462"/>
                </a:lnTo>
                <a:lnTo>
                  <a:pt x="120972" y="2903152"/>
                </a:lnTo>
                <a:lnTo>
                  <a:pt x="94102" y="2868392"/>
                </a:lnTo>
                <a:lnTo>
                  <a:pt x="70225" y="2831366"/>
                </a:lnTo>
                <a:lnTo>
                  <a:pt x="49524" y="2792253"/>
                </a:lnTo>
                <a:lnTo>
                  <a:pt x="32179" y="2751236"/>
                </a:lnTo>
                <a:lnTo>
                  <a:pt x="18373" y="2708495"/>
                </a:lnTo>
                <a:lnTo>
                  <a:pt x="8287" y="2664213"/>
                </a:lnTo>
                <a:lnTo>
                  <a:pt x="2102" y="2618570"/>
                </a:lnTo>
                <a:lnTo>
                  <a:pt x="0" y="2571750"/>
                </a:lnTo>
                <a:lnTo>
                  <a:pt x="0" y="514350"/>
                </a:lnTo>
                <a:close/>
              </a:path>
              <a:path w="11244580" h="3086100">
                <a:moveTo>
                  <a:pt x="0" y="514350"/>
                </a:moveTo>
                <a:lnTo>
                  <a:pt x="2102" y="467529"/>
                </a:lnTo>
                <a:lnTo>
                  <a:pt x="8287" y="421886"/>
                </a:lnTo>
                <a:lnTo>
                  <a:pt x="18373" y="377604"/>
                </a:lnTo>
                <a:lnTo>
                  <a:pt x="32179" y="334863"/>
                </a:lnTo>
                <a:lnTo>
                  <a:pt x="49524" y="293846"/>
                </a:lnTo>
                <a:lnTo>
                  <a:pt x="70225" y="254733"/>
                </a:lnTo>
                <a:lnTo>
                  <a:pt x="94102" y="217707"/>
                </a:lnTo>
                <a:lnTo>
                  <a:pt x="120972" y="182947"/>
                </a:lnTo>
                <a:lnTo>
                  <a:pt x="150653" y="150637"/>
                </a:lnTo>
                <a:lnTo>
                  <a:pt x="182965" y="120958"/>
                </a:lnTo>
                <a:lnTo>
                  <a:pt x="217726" y="94090"/>
                </a:lnTo>
                <a:lnTo>
                  <a:pt x="254754" y="70216"/>
                </a:lnTo>
                <a:lnTo>
                  <a:pt x="293867" y="49517"/>
                </a:lnTo>
                <a:lnTo>
                  <a:pt x="334885" y="32175"/>
                </a:lnTo>
                <a:lnTo>
                  <a:pt x="377625" y="18370"/>
                </a:lnTo>
                <a:lnTo>
                  <a:pt x="421905" y="8285"/>
                </a:lnTo>
                <a:lnTo>
                  <a:pt x="467545" y="2101"/>
                </a:lnTo>
                <a:lnTo>
                  <a:pt x="514362" y="0"/>
                </a:lnTo>
                <a:lnTo>
                  <a:pt x="10729722" y="0"/>
                </a:lnTo>
                <a:lnTo>
                  <a:pt x="10776542" y="2101"/>
                </a:lnTo>
                <a:lnTo>
                  <a:pt x="10822185" y="8285"/>
                </a:lnTo>
                <a:lnTo>
                  <a:pt x="10866467" y="18370"/>
                </a:lnTo>
                <a:lnTo>
                  <a:pt x="10909208" y="32175"/>
                </a:lnTo>
                <a:lnTo>
                  <a:pt x="10950225" y="49517"/>
                </a:lnTo>
                <a:lnTo>
                  <a:pt x="10989338" y="70216"/>
                </a:lnTo>
                <a:lnTo>
                  <a:pt x="11026364" y="94090"/>
                </a:lnTo>
                <a:lnTo>
                  <a:pt x="11061124" y="120958"/>
                </a:lnTo>
                <a:lnTo>
                  <a:pt x="11093434" y="150637"/>
                </a:lnTo>
                <a:lnTo>
                  <a:pt x="11123113" y="182947"/>
                </a:lnTo>
                <a:lnTo>
                  <a:pt x="11149981" y="217707"/>
                </a:lnTo>
                <a:lnTo>
                  <a:pt x="11173855" y="254733"/>
                </a:lnTo>
                <a:lnTo>
                  <a:pt x="11194554" y="293846"/>
                </a:lnTo>
                <a:lnTo>
                  <a:pt x="11211896" y="334863"/>
                </a:lnTo>
                <a:lnTo>
                  <a:pt x="11225701" y="377604"/>
                </a:lnTo>
                <a:lnTo>
                  <a:pt x="11235786" y="421886"/>
                </a:lnTo>
                <a:lnTo>
                  <a:pt x="11241970" y="467529"/>
                </a:lnTo>
                <a:lnTo>
                  <a:pt x="11244072" y="514350"/>
                </a:lnTo>
                <a:lnTo>
                  <a:pt x="11244072" y="2571750"/>
                </a:lnTo>
                <a:lnTo>
                  <a:pt x="11241970" y="2618570"/>
                </a:lnTo>
                <a:lnTo>
                  <a:pt x="11235786" y="2664213"/>
                </a:lnTo>
                <a:lnTo>
                  <a:pt x="11225701" y="2708495"/>
                </a:lnTo>
                <a:lnTo>
                  <a:pt x="11211896" y="2751236"/>
                </a:lnTo>
                <a:lnTo>
                  <a:pt x="11194554" y="2792253"/>
                </a:lnTo>
                <a:lnTo>
                  <a:pt x="11173855" y="2831366"/>
                </a:lnTo>
                <a:lnTo>
                  <a:pt x="11149981" y="2868392"/>
                </a:lnTo>
                <a:lnTo>
                  <a:pt x="11123113" y="2903152"/>
                </a:lnTo>
                <a:lnTo>
                  <a:pt x="11093434" y="2935462"/>
                </a:lnTo>
                <a:lnTo>
                  <a:pt x="11061124" y="2965141"/>
                </a:lnTo>
                <a:lnTo>
                  <a:pt x="11026364" y="2992009"/>
                </a:lnTo>
                <a:lnTo>
                  <a:pt x="10989338" y="3015883"/>
                </a:lnTo>
                <a:lnTo>
                  <a:pt x="10950225" y="3036582"/>
                </a:lnTo>
                <a:lnTo>
                  <a:pt x="10909208" y="3053924"/>
                </a:lnTo>
                <a:lnTo>
                  <a:pt x="10866467" y="3067729"/>
                </a:lnTo>
                <a:lnTo>
                  <a:pt x="10822185" y="3077814"/>
                </a:lnTo>
                <a:lnTo>
                  <a:pt x="10776542" y="3083998"/>
                </a:lnTo>
                <a:lnTo>
                  <a:pt x="10729722" y="3086100"/>
                </a:lnTo>
                <a:lnTo>
                  <a:pt x="514362" y="3086100"/>
                </a:lnTo>
                <a:lnTo>
                  <a:pt x="467545" y="3083998"/>
                </a:lnTo>
                <a:lnTo>
                  <a:pt x="421905" y="3077814"/>
                </a:lnTo>
                <a:lnTo>
                  <a:pt x="377625" y="3067729"/>
                </a:lnTo>
                <a:lnTo>
                  <a:pt x="334885" y="3053924"/>
                </a:lnTo>
                <a:lnTo>
                  <a:pt x="293867" y="3036582"/>
                </a:lnTo>
                <a:lnTo>
                  <a:pt x="254754" y="3015883"/>
                </a:lnTo>
                <a:lnTo>
                  <a:pt x="217726" y="2992009"/>
                </a:lnTo>
                <a:lnTo>
                  <a:pt x="182965" y="2965141"/>
                </a:lnTo>
                <a:lnTo>
                  <a:pt x="150653" y="2935462"/>
                </a:lnTo>
                <a:lnTo>
                  <a:pt x="120972" y="2903152"/>
                </a:lnTo>
                <a:lnTo>
                  <a:pt x="94102" y="2868392"/>
                </a:lnTo>
                <a:lnTo>
                  <a:pt x="70225" y="2831366"/>
                </a:lnTo>
                <a:lnTo>
                  <a:pt x="49524" y="2792253"/>
                </a:lnTo>
                <a:lnTo>
                  <a:pt x="32179" y="2751236"/>
                </a:lnTo>
                <a:lnTo>
                  <a:pt x="18373" y="2708495"/>
                </a:lnTo>
                <a:lnTo>
                  <a:pt x="8287" y="2664213"/>
                </a:lnTo>
                <a:lnTo>
                  <a:pt x="2102" y="2618570"/>
                </a:lnTo>
                <a:lnTo>
                  <a:pt x="0" y="2571750"/>
                </a:lnTo>
                <a:lnTo>
                  <a:pt x="0" y="514350"/>
                </a:lnTo>
                <a:close/>
              </a:path>
            </a:pathLst>
          </a:custGeom>
          <a:ln w="12192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2476500" y="1609344"/>
          <a:ext cx="8856345" cy="2406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6405"/>
                <a:gridCol w="2179955"/>
                <a:gridCol w="1392555"/>
                <a:gridCol w="1860550"/>
                <a:gridCol w="1704340"/>
              </a:tblGrid>
              <a:tr h="951098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21310" marR="266065" indent="-19812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400" b="1">
                          <a:latin typeface="Carlito"/>
                          <a:cs typeface="Carlito"/>
                        </a:rPr>
                        <a:t>Nhà Bán </a:t>
                      </a:r>
                      <a:r>
                        <a:rPr dirty="0" sz="1400" spc="-10" b="1">
                          <a:latin typeface="Carlito"/>
                          <a:cs typeface="Carlito"/>
                        </a:rPr>
                        <a:t>xác</a:t>
                      </a:r>
                      <a:r>
                        <a:rPr dirty="0" sz="1400" spc="-114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b="1">
                          <a:latin typeface="Carlito"/>
                          <a:cs typeface="Carlito"/>
                        </a:rPr>
                        <a:t>nhận  đơn </a:t>
                      </a:r>
                      <a:r>
                        <a:rPr dirty="0" sz="1400" spc="5" b="1">
                          <a:latin typeface="Carlito"/>
                          <a:cs typeface="Carlito"/>
                        </a:rPr>
                        <a:t>hàng</a:t>
                      </a:r>
                      <a:r>
                        <a:rPr dirty="0" sz="1400" spc="-7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30" b="1">
                          <a:latin typeface="Carlito"/>
                          <a:cs typeface="Carlito"/>
                        </a:rPr>
                        <a:t>và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dirty="0" sz="1400" b="1">
                          <a:latin typeface="Carlito"/>
                          <a:cs typeface="Carlito"/>
                        </a:rPr>
                        <a:t>chuẩn bị hàng</a:t>
                      </a:r>
                      <a:r>
                        <a:rPr dirty="0" sz="1400" spc="-9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b="1">
                          <a:latin typeface="Carlito"/>
                          <a:cs typeface="Carlito"/>
                        </a:rPr>
                        <a:t>hóa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3175">
                      <a:solidFill>
                        <a:srgbClr val="00AFEF"/>
                      </a:solidFill>
                      <a:prstDash val="solid"/>
                    </a:lnL>
                    <a:lnT w="3175">
                      <a:solidFill>
                        <a:srgbClr val="00AFEF"/>
                      </a:solidFill>
                      <a:prstDash val="solid"/>
                    </a:lnT>
                    <a:lnB w="3175">
                      <a:solidFill>
                        <a:srgbClr val="00AFEF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133159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-240">
                          <a:solidFill>
                            <a:srgbClr val="00AFEF"/>
                          </a:solidFill>
                          <a:latin typeface="Arial"/>
                          <a:cs typeface="Arial"/>
                        </a:rPr>
                        <a:t>NHÀ</a:t>
                      </a:r>
                      <a:r>
                        <a:rPr dirty="0" sz="1800" spc="-135">
                          <a:solidFill>
                            <a:srgbClr val="00AFE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40">
                          <a:solidFill>
                            <a:srgbClr val="00AFEF"/>
                          </a:solidFill>
                          <a:latin typeface="Arial"/>
                          <a:cs typeface="Arial"/>
                        </a:rPr>
                        <a:t>BÁN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550545" marR="612140" indent="-291465">
                        <a:lnSpc>
                          <a:spcPct val="100000"/>
                        </a:lnSpc>
                      </a:pPr>
                      <a:r>
                        <a:rPr dirty="0" sz="1400" b="1">
                          <a:latin typeface="Carlito"/>
                          <a:cs typeface="Carlito"/>
                        </a:rPr>
                        <a:t>Nhà Bán đóng</a:t>
                      </a:r>
                      <a:r>
                        <a:rPr dirty="0" sz="1400" spc="-135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 b="1">
                          <a:latin typeface="Carlito"/>
                          <a:cs typeface="Carlito"/>
                        </a:rPr>
                        <a:t>gói  </a:t>
                      </a:r>
                      <a:r>
                        <a:rPr dirty="0" sz="1400" b="1">
                          <a:latin typeface="Carlito"/>
                          <a:cs typeface="Carlito"/>
                        </a:rPr>
                        <a:t>Hàng</a:t>
                      </a:r>
                      <a:r>
                        <a:rPr dirty="0" sz="1400" spc="-3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b="1">
                          <a:latin typeface="Carlito"/>
                          <a:cs typeface="Carlito"/>
                        </a:rPr>
                        <a:t>Hóa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61594">
                    <a:lnT w="3175">
                      <a:solidFill>
                        <a:srgbClr val="00AFEF"/>
                      </a:solidFill>
                      <a:prstDash val="solid"/>
                    </a:lnT>
                    <a:lnB w="3175">
                      <a:solidFill>
                        <a:srgbClr val="00AFEF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20320" marR="205104" indent="63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dirty="0" sz="1400" b="1">
                          <a:latin typeface="Carlito"/>
                          <a:cs typeface="Carlito"/>
                        </a:rPr>
                        <a:t>Nhà Bán </a:t>
                      </a:r>
                      <a:r>
                        <a:rPr dirty="0" sz="1400" spc="-5" b="1">
                          <a:latin typeface="Carlito"/>
                          <a:cs typeface="Carlito"/>
                        </a:rPr>
                        <a:t>giao  </a:t>
                      </a:r>
                      <a:r>
                        <a:rPr dirty="0" sz="1400" b="1">
                          <a:latin typeface="Carlito"/>
                          <a:cs typeface="Carlito"/>
                        </a:rPr>
                        <a:t>hàng </a:t>
                      </a:r>
                      <a:r>
                        <a:rPr dirty="0" sz="1400" spc="-5" b="1">
                          <a:latin typeface="Carlito"/>
                          <a:cs typeface="Carlito"/>
                        </a:rPr>
                        <a:t>cho</a:t>
                      </a:r>
                      <a:r>
                        <a:rPr dirty="0" sz="1400" spc="-114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b="1">
                          <a:latin typeface="Carlito"/>
                          <a:cs typeface="Carlito"/>
                        </a:rPr>
                        <a:t>Khách  hàng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T w="3175">
                      <a:solidFill>
                        <a:srgbClr val="00AFEF"/>
                      </a:solidFill>
                      <a:prstDash val="solid"/>
                    </a:lnT>
                    <a:lnB w="3175">
                      <a:solidFill>
                        <a:srgbClr val="00AFEF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 marL="212090" marR="167640" indent="-1270">
                        <a:lnSpc>
                          <a:spcPct val="100000"/>
                        </a:lnSpc>
                      </a:pPr>
                      <a:r>
                        <a:rPr dirty="0" sz="1400" b="1">
                          <a:latin typeface="Carlito"/>
                          <a:cs typeface="Carlito"/>
                        </a:rPr>
                        <a:t>Nhà Bán </a:t>
                      </a:r>
                      <a:r>
                        <a:rPr dirty="0" sz="1400" spc="-5" b="1">
                          <a:latin typeface="Carlito"/>
                          <a:cs typeface="Carlito"/>
                        </a:rPr>
                        <a:t>cập nhật  </a:t>
                      </a:r>
                      <a:r>
                        <a:rPr dirty="0" sz="1400" spc="-10" b="1">
                          <a:latin typeface="Carlito"/>
                          <a:cs typeface="Carlito"/>
                        </a:rPr>
                        <a:t>trạng </a:t>
                      </a:r>
                      <a:r>
                        <a:rPr dirty="0" sz="1400" b="1">
                          <a:latin typeface="Carlito"/>
                          <a:cs typeface="Carlito"/>
                        </a:rPr>
                        <a:t>thái </a:t>
                      </a:r>
                      <a:r>
                        <a:rPr dirty="0" sz="1400" spc="-5" b="1">
                          <a:latin typeface="Carlito"/>
                          <a:cs typeface="Carlito"/>
                        </a:rPr>
                        <a:t>giao</a:t>
                      </a:r>
                      <a:r>
                        <a:rPr dirty="0" sz="1400" spc="-9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b="1">
                          <a:latin typeface="Carlito"/>
                          <a:cs typeface="Carlito"/>
                        </a:rPr>
                        <a:t>hàng  </a:t>
                      </a:r>
                      <a:r>
                        <a:rPr dirty="0" sz="1400" spc="-5" b="1">
                          <a:latin typeface="Carlito"/>
                          <a:cs typeface="Carlito"/>
                        </a:rPr>
                        <a:t>trên </a:t>
                      </a:r>
                      <a:r>
                        <a:rPr dirty="0" sz="1400" b="1">
                          <a:latin typeface="Carlito"/>
                          <a:cs typeface="Carlito"/>
                        </a:rPr>
                        <a:t>hệ</a:t>
                      </a:r>
                      <a:r>
                        <a:rPr dirty="0" sz="1400" spc="-6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b="1">
                          <a:latin typeface="Carlito"/>
                          <a:cs typeface="Carlito"/>
                        </a:rPr>
                        <a:t>thống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R w="3175">
                      <a:solidFill>
                        <a:srgbClr val="00AFEF"/>
                      </a:solidFill>
                      <a:prstDash val="solid"/>
                    </a:lnR>
                    <a:lnT w="3175">
                      <a:solidFill>
                        <a:srgbClr val="00AFEF"/>
                      </a:solidFill>
                      <a:prstDash val="solid"/>
                    </a:lnT>
                    <a:lnB w="317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-150">
                          <a:solidFill>
                            <a:srgbClr val="00AFEF"/>
                          </a:solidFill>
                          <a:latin typeface="Arial"/>
                          <a:cs typeface="Arial"/>
                        </a:rPr>
                        <a:t>TIKI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3175">
                      <a:solidFill>
                        <a:srgbClr val="00AFEF"/>
                      </a:solidFill>
                      <a:prstDash val="solid"/>
                    </a:lnL>
                    <a:lnR w="3175">
                      <a:solidFill>
                        <a:srgbClr val="00AFEF"/>
                      </a:solidFill>
                      <a:prstDash val="solid"/>
                    </a:lnR>
                    <a:lnT w="3175">
                      <a:solidFill>
                        <a:srgbClr val="00AFEF"/>
                      </a:solidFill>
                      <a:prstDash val="solid"/>
                    </a:lnT>
                  </a:tcPr>
                </a:tc>
              </a:tr>
              <a:tr h="80848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AFEF"/>
                      </a:solidFill>
                      <a:prstDash val="solid"/>
                    </a:lnL>
                    <a:lnT w="3175">
                      <a:solidFill>
                        <a:srgbClr val="00AFEF"/>
                      </a:solidFill>
                      <a:prstDash val="solid"/>
                    </a:lnT>
                    <a:lnB w="3175">
                      <a:solidFill>
                        <a:srgbClr val="00AFE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1594">
                    <a:lnT w="3175">
                      <a:solidFill>
                        <a:srgbClr val="00AFEF"/>
                      </a:solidFill>
                      <a:prstDash val="solid"/>
                    </a:lnT>
                    <a:lnB w="3175">
                      <a:solidFill>
                        <a:srgbClr val="00AFE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00AFEF"/>
                      </a:solidFill>
                      <a:prstDash val="solid"/>
                    </a:lnT>
                    <a:lnB w="3175">
                      <a:solidFill>
                        <a:srgbClr val="00AFE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175">
                      <a:solidFill>
                        <a:srgbClr val="00AFEF"/>
                      </a:solidFill>
                      <a:prstDash val="solid"/>
                    </a:lnR>
                    <a:lnT w="3175">
                      <a:solidFill>
                        <a:srgbClr val="00AFEF"/>
                      </a:solidFill>
                      <a:prstDash val="solid"/>
                    </a:lnT>
                    <a:lnB w="317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509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400" spc="-5" b="1">
                          <a:latin typeface="Carlito"/>
                          <a:cs typeface="Carlito"/>
                        </a:rPr>
                        <a:t>TIKI </a:t>
                      </a:r>
                      <a:r>
                        <a:rPr dirty="0" sz="1400" b="1">
                          <a:latin typeface="Carlito"/>
                          <a:cs typeface="Carlito"/>
                        </a:rPr>
                        <a:t>đảm</a:t>
                      </a:r>
                      <a:r>
                        <a:rPr dirty="0" sz="1400" spc="-6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b="1">
                          <a:latin typeface="Carlito"/>
                          <a:cs typeface="Carlito"/>
                        </a:rPr>
                        <a:t>nhiệm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3175">
                      <a:solidFill>
                        <a:srgbClr val="00AFEF"/>
                      </a:solidFill>
                      <a:prstDash val="solid"/>
                    </a:lnL>
                    <a:lnR w="3175">
                      <a:solidFill>
                        <a:srgbClr val="00AFEF"/>
                      </a:solidFill>
                      <a:prstDash val="solid"/>
                    </a:lnR>
                  </a:tcPr>
                </a:tc>
              </a:tr>
              <a:tr h="2133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AFEF"/>
                      </a:solidFill>
                      <a:prstDash val="solid"/>
                    </a:lnL>
                    <a:lnT w="3175">
                      <a:solidFill>
                        <a:srgbClr val="00AFEF"/>
                      </a:solidFill>
                      <a:prstDash val="solid"/>
                    </a:lnT>
                    <a:lnB w="3175">
                      <a:solidFill>
                        <a:srgbClr val="00AFE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1594">
                    <a:lnT w="3175">
                      <a:solidFill>
                        <a:srgbClr val="00AFEF"/>
                      </a:solidFill>
                      <a:prstDash val="solid"/>
                    </a:lnT>
                    <a:lnB w="3175">
                      <a:solidFill>
                        <a:srgbClr val="00AFE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00AFEF"/>
                      </a:solidFill>
                      <a:prstDash val="solid"/>
                    </a:lnT>
                    <a:lnB w="3175">
                      <a:solidFill>
                        <a:srgbClr val="00AFE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175">
                      <a:solidFill>
                        <a:srgbClr val="00AFEF"/>
                      </a:solidFill>
                      <a:prstDash val="solid"/>
                    </a:lnR>
                    <a:lnT w="3175">
                      <a:solidFill>
                        <a:srgbClr val="00AFEF"/>
                      </a:solidFill>
                      <a:prstDash val="solid"/>
                    </a:lnT>
                    <a:lnB w="317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5095">
                        <a:lnSpc>
                          <a:spcPts val="1470"/>
                        </a:lnSpc>
                      </a:pPr>
                      <a:r>
                        <a:rPr dirty="0" sz="1400" spc="-5" b="1">
                          <a:latin typeface="Carlito"/>
                          <a:cs typeface="Carlito"/>
                        </a:rPr>
                        <a:t>việc </a:t>
                      </a:r>
                      <a:r>
                        <a:rPr dirty="0" sz="1400" b="1">
                          <a:latin typeface="Carlito"/>
                          <a:cs typeface="Carlito"/>
                        </a:rPr>
                        <a:t>thanh</a:t>
                      </a:r>
                      <a:r>
                        <a:rPr dirty="0" sz="1400" spc="-6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b="1">
                          <a:latin typeface="Carlito"/>
                          <a:cs typeface="Carlito"/>
                        </a:rPr>
                        <a:t>toán,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3175">
                      <a:solidFill>
                        <a:srgbClr val="00AFEF"/>
                      </a:solidFill>
                      <a:prstDash val="solid"/>
                    </a:lnL>
                    <a:lnR w="3175">
                      <a:solidFill>
                        <a:srgbClr val="00AFEF"/>
                      </a:solidFill>
                      <a:prstDash val="solid"/>
                    </a:lnR>
                  </a:tcPr>
                </a:tc>
              </a:tr>
              <a:tr h="43040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AFEF"/>
                      </a:solidFill>
                      <a:prstDash val="solid"/>
                    </a:lnL>
                    <a:lnT w="3175">
                      <a:solidFill>
                        <a:srgbClr val="00AFEF"/>
                      </a:solidFill>
                      <a:prstDash val="solid"/>
                    </a:lnT>
                    <a:lnB w="3175">
                      <a:solidFill>
                        <a:srgbClr val="00AFE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1594">
                    <a:lnT w="3175">
                      <a:solidFill>
                        <a:srgbClr val="00AFEF"/>
                      </a:solidFill>
                      <a:prstDash val="solid"/>
                    </a:lnT>
                    <a:lnB w="3175">
                      <a:solidFill>
                        <a:srgbClr val="00AFE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00AFEF"/>
                      </a:solidFill>
                      <a:prstDash val="solid"/>
                    </a:lnT>
                    <a:lnB w="3175">
                      <a:solidFill>
                        <a:srgbClr val="00AFE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175">
                      <a:solidFill>
                        <a:srgbClr val="00AFEF"/>
                      </a:solidFill>
                      <a:prstDash val="solid"/>
                    </a:lnR>
                    <a:lnT w="3175">
                      <a:solidFill>
                        <a:srgbClr val="00AFEF"/>
                      </a:solidFill>
                      <a:prstDash val="solid"/>
                    </a:lnT>
                    <a:lnB w="317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4460">
                        <a:lnSpc>
                          <a:spcPts val="1470"/>
                        </a:lnSpc>
                      </a:pPr>
                      <a:r>
                        <a:rPr dirty="0" sz="1400" b="1">
                          <a:latin typeface="Carlito"/>
                          <a:cs typeface="Carlito"/>
                        </a:rPr>
                        <a:t>đổi </a:t>
                      </a:r>
                      <a:r>
                        <a:rPr dirty="0" sz="1400" spc="-15" b="1">
                          <a:latin typeface="Carlito"/>
                          <a:cs typeface="Carlito"/>
                        </a:rPr>
                        <a:t>trả </a:t>
                      </a:r>
                      <a:r>
                        <a:rPr dirty="0" sz="1400" b="1">
                          <a:latin typeface="Carlito"/>
                          <a:cs typeface="Carlito"/>
                        </a:rPr>
                        <a:t>sản</a:t>
                      </a:r>
                      <a:r>
                        <a:rPr dirty="0" sz="1400" spc="-55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b="1">
                          <a:latin typeface="Carlito"/>
                          <a:cs typeface="Carlito"/>
                        </a:rPr>
                        <a:t>phẩm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3175">
                      <a:solidFill>
                        <a:srgbClr val="00AFEF"/>
                      </a:solidFill>
                      <a:prstDash val="solid"/>
                    </a:lnL>
                    <a:lnR w="3175">
                      <a:solidFill>
                        <a:srgbClr val="00AFEF"/>
                      </a:solidFill>
                      <a:prstDash val="solid"/>
                    </a:lnR>
                    <a:lnB w="3175">
                      <a:solidFill>
                        <a:srgbClr val="00AFE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3" name="object 33"/>
          <p:cNvGrpSpPr/>
          <p:nvPr/>
        </p:nvGrpSpPr>
        <p:grpSpPr>
          <a:xfrm>
            <a:off x="284990" y="4539986"/>
            <a:ext cx="11341735" cy="1443355"/>
            <a:chOff x="284990" y="4539986"/>
            <a:chExt cx="11341735" cy="1443355"/>
          </a:xfrm>
        </p:grpSpPr>
        <p:sp>
          <p:nvSpPr>
            <p:cNvPr id="34" name="object 34"/>
            <p:cNvSpPr/>
            <p:nvPr/>
          </p:nvSpPr>
          <p:spPr>
            <a:xfrm>
              <a:off x="284990" y="4539986"/>
              <a:ext cx="11332459" cy="14432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13588" y="4725923"/>
              <a:ext cx="11113008" cy="11353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316991" y="4584191"/>
            <a:ext cx="11244580" cy="1355090"/>
          </a:xfrm>
          <a:prstGeom prst="rect">
            <a:avLst/>
          </a:prstGeom>
          <a:solidFill>
            <a:srgbClr val="20AFFF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algn="ctr" marL="374015" marR="138430">
              <a:lnSpc>
                <a:spcPct val="100000"/>
              </a:lnSpc>
            </a:pPr>
            <a:r>
              <a:rPr dirty="0" sz="1800" b="1">
                <a:latin typeface="Carlito"/>
                <a:cs typeface="Carlito"/>
              </a:rPr>
              <a:t>Khi Khách hàng </a:t>
            </a:r>
            <a:r>
              <a:rPr dirty="0" sz="1800" spc="-10" b="1">
                <a:latin typeface="Carlito"/>
                <a:cs typeface="Carlito"/>
              </a:rPr>
              <a:t>đặt </a:t>
            </a:r>
            <a:r>
              <a:rPr dirty="0" sz="1800" spc="-5" b="1">
                <a:latin typeface="Carlito"/>
                <a:cs typeface="Carlito"/>
              </a:rPr>
              <a:t>mua </a:t>
            </a:r>
            <a:r>
              <a:rPr dirty="0" sz="1800" b="1">
                <a:latin typeface="Carlito"/>
                <a:cs typeface="Carlito"/>
              </a:rPr>
              <a:t>hàng hóa </a:t>
            </a:r>
            <a:r>
              <a:rPr dirty="0" sz="1800" spc="-10" b="1">
                <a:latin typeface="Carlito"/>
                <a:cs typeface="Carlito"/>
              </a:rPr>
              <a:t>trên </a:t>
            </a:r>
            <a:r>
              <a:rPr dirty="0" sz="1800" b="1">
                <a:latin typeface="Carlito"/>
                <a:cs typeface="Carlito"/>
              </a:rPr>
              <a:t>hệ thống của </a:t>
            </a:r>
            <a:r>
              <a:rPr dirty="0" sz="1800" spc="-5" b="1">
                <a:latin typeface="Carlito"/>
                <a:cs typeface="Carlito"/>
              </a:rPr>
              <a:t>Tiki, </a:t>
            </a:r>
            <a:r>
              <a:rPr dirty="0" sz="1800" b="1">
                <a:latin typeface="Carlito"/>
                <a:cs typeface="Carlito"/>
              </a:rPr>
              <a:t>Nhà </a:t>
            </a:r>
            <a:r>
              <a:rPr dirty="0" sz="1800" spc="-5" b="1">
                <a:latin typeface="Carlito"/>
                <a:cs typeface="Carlito"/>
              </a:rPr>
              <a:t>Bán </a:t>
            </a:r>
            <a:r>
              <a:rPr dirty="0" sz="1800" spc="-10" b="1">
                <a:latin typeface="Carlito"/>
                <a:cs typeface="Carlito"/>
              </a:rPr>
              <a:t>xác </a:t>
            </a:r>
            <a:r>
              <a:rPr dirty="0" sz="1800" b="1">
                <a:latin typeface="Carlito"/>
                <a:cs typeface="Carlito"/>
              </a:rPr>
              <a:t>nhận đơn </a:t>
            </a:r>
            <a:r>
              <a:rPr dirty="0" sz="1800" spc="5" b="1">
                <a:latin typeface="Carlito"/>
                <a:cs typeface="Carlito"/>
              </a:rPr>
              <a:t>hàng, </a:t>
            </a:r>
            <a:r>
              <a:rPr dirty="0" sz="1800" b="1">
                <a:latin typeface="Carlito"/>
                <a:cs typeface="Carlito"/>
              </a:rPr>
              <a:t>chuẩn bị hàng hóa </a:t>
            </a:r>
            <a:r>
              <a:rPr dirty="0" sz="1800" spc="-15" b="1">
                <a:latin typeface="Carlito"/>
                <a:cs typeface="Carlito"/>
              </a:rPr>
              <a:t>và</a:t>
            </a:r>
            <a:r>
              <a:rPr dirty="0" sz="1800" spc="-180" b="1">
                <a:latin typeface="Carlito"/>
                <a:cs typeface="Carlito"/>
              </a:rPr>
              <a:t> </a:t>
            </a:r>
            <a:r>
              <a:rPr dirty="0" sz="1800" spc="-5" b="1">
                <a:latin typeface="Carlito"/>
                <a:cs typeface="Carlito"/>
              </a:rPr>
              <a:t>thực  </a:t>
            </a:r>
            <a:r>
              <a:rPr dirty="0" sz="1800" b="1">
                <a:latin typeface="Carlito"/>
                <a:cs typeface="Carlito"/>
              </a:rPr>
              <a:t>hiện </a:t>
            </a:r>
            <a:r>
              <a:rPr dirty="0" sz="1800" spc="-5" b="1">
                <a:latin typeface="Carlito"/>
                <a:cs typeface="Carlito"/>
              </a:rPr>
              <a:t>việc giao </a:t>
            </a:r>
            <a:r>
              <a:rPr dirty="0" sz="1800" b="1">
                <a:latin typeface="Carlito"/>
                <a:cs typeface="Carlito"/>
              </a:rPr>
              <a:t>hàng </a:t>
            </a:r>
            <a:r>
              <a:rPr dirty="0" sz="1800" spc="-5" b="1">
                <a:latin typeface="Carlito"/>
                <a:cs typeface="Carlito"/>
              </a:rPr>
              <a:t>tới </a:t>
            </a:r>
            <a:r>
              <a:rPr dirty="0" sz="1800" b="1">
                <a:latin typeface="Carlito"/>
                <a:cs typeface="Carlito"/>
              </a:rPr>
              <a:t>Khách hàng. </a:t>
            </a:r>
            <a:r>
              <a:rPr dirty="0" sz="1800" spc="-5" b="1">
                <a:latin typeface="Carlito"/>
                <a:cs typeface="Carlito"/>
              </a:rPr>
              <a:t>Mô </a:t>
            </a:r>
            <a:r>
              <a:rPr dirty="0" sz="1800" b="1">
                <a:latin typeface="Carlito"/>
                <a:cs typeface="Carlito"/>
              </a:rPr>
              <a:t>hình </a:t>
            </a:r>
            <a:r>
              <a:rPr dirty="0" sz="1800" spc="-15" b="1">
                <a:latin typeface="Carlito"/>
                <a:cs typeface="Carlito"/>
              </a:rPr>
              <a:t>này </a:t>
            </a:r>
            <a:r>
              <a:rPr dirty="0" sz="1800" spc="-5" b="1">
                <a:latin typeface="Carlito"/>
                <a:cs typeface="Carlito"/>
              </a:rPr>
              <a:t>áp </a:t>
            </a:r>
            <a:r>
              <a:rPr dirty="0" sz="1800" b="1">
                <a:latin typeface="Carlito"/>
                <a:cs typeface="Carlito"/>
              </a:rPr>
              <a:t>dụng cho hàng hóa </a:t>
            </a:r>
            <a:r>
              <a:rPr dirty="0" sz="1800" spc="-5" b="1">
                <a:latin typeface="Carlito"/>
                <a:cs typeface="Carlito"/>
              </a:rPr>
              <a:t>cồng </a:t>
            </a:r>
            <a:r>
              <a:rPr dirty="0" sz="1800" spc="-15" b="1">
                <a:latin typeface="Carlito"/>
                <a:cs typeface="Carlito"/>
              </a:rPr>
              <a:t>kềnh </a:t>
            </a:r>
            <a:r>
              <a:rPr dirty="0" sz="1800" spc="-5" b="1">
                <a:latin typeface="Carlito"/>
                <a:cs typeface="Carlito"/>
              </a:rPr>
              <a:t>có </a:t>
            </a:r>
            <a:r>
              <a:rPr dirty="0" sz="1800" spc="-10" b="1">
                <a:latin typeface="Carlito"/>
                <a:cs typeface="Carlito"/>
              </a:rPr>
              <a:t>yêu </a:t>
            </a:r>
            <a:r>
              <a:rPr dirty="0" sz="1800" spc="-5" b="1">
                <a:latin typeface="Carlito"/>
                <a:cs typeface="Carlito"/>
              </a:rPr>
              <a:t>cầu đặc </a:t>
            </a:r>
            <a:r>
              <a:rPr dirty="0" sz="1800" b="1">
                <a:latin typeface="Carlito"/>
                <a:cs typeface="Carlito"/>
              </a:rPr>
              <a:t>biệt </a:t>
            </a:r>
            <a:r>
              <a:rPr dirty="0" sz="1800" spc="-10" b="1">
                <a:latin typeface="Carlito"/>
                <a:cs typeface="Carlito"/>
              </a:rPr>
              <a:t>về </a:t>
            </a:r>
            <a:r>
              <a:rPr dirty="0" sz="1800" b="1">
                <a:latin typeface="Carlito"/>
                <a:cs typeface="Carlito"/>
              </a:rPr>
              <a:t>lắp </a:t>
            </a:r>
            <a:r>
              <a:rPr dirty="0" sz="1800" spc="-5" b="1">
                <a:latin typeface="Carlito"/>
                <a:cs typeface="Carlito"/>
              </a:rPr>
              <a:t>đặt,  </a:t>
            </a:r>
            <a:r>
              <a:rPr dirty="0" sz="1800" b="1">
                <a:latin typeface="Carlito"/>
                <a:cs typeface="Carlito"/>
              </a:rPr>
              <a:t>sản phẩm </a:t>
            </a:r>
            <a:r>
              <a:rPr dirty="0" sz="1800" spc="-5" b="1">
                <a:latin typeface="Carlito"/>
                <a:cs typeface="Carlito"/>
              </a:rPr>
              <a:t>có </a:t>
            </a:r>
            <a:r>
              <a:rPr dirty="0" sz="1800" b="1">
                <a:latin typeface="Carlito"/>
                <a:cs typeface="Carlito"/>
              </a:rPr>
              <a:t>hạn sử dụng </a:t>
            </a:r>
            <a:r>
              <a:rPr dirty="0" sz="1800" spc="-10" b="1">
                <a:latin typeface="Carlito"/>
                <a:cs typeface="Carlito"/>
              </a:rPr>
              <a:t>ngắn. </a:t>
            </a:r>
            <a:r>
              <a:rPr dirty="0" sz="1800" b="1">
                <a:latin typeface="Carlito"/>
                <a:cs typeface="Carlito"/>
              </a:rPr>
              <a:t>Hiện </a:t>
            </a:r>
            <a:r>
              <a:rPr dirty="0" sz="1800" spc="-5" b="1">
                <a:latin typeface="Carlito"/>
                <a:cs typeface="Carlito"/>
              </a:rPr>
              <a:t>tại Tiki </a:t>
            </a:r>
            <a:r>
              <a:rPr dirty="0" sz="1800" b="1">
                <a:latin typeface="Carlito"/>
                <a:cs typeface="Carlito"/>
              </a:rPr>
              <a:t>chỉ áp dụng </a:t>
            </a:r>
            <a:r>
              <a:rPr dirty="0" sz="1800" spc="-5" b="1">
                <a:latin typeface="Carlito"/>
                <a:cs typeface="Carlito"/>
              </a:rPr>
              <a:t>mô </a:t>
            </a:r>
            <a:r>
              <a:rPr dirty="0" sz="1800" b="1">
                <a:latin typeface="Carlito"/>
                <a:cs typeface="Carlito"/>
              </a:rPr>
              <a:t>hình </a:t>
            </a:r>
            <a:r>
              <a:rPr dirty="0" sz="1800" spc="-15" b="1">
                <a:latin typeface="Carlito"/>
                <a:cs typeface="Carlito"/>
              </a:rPr>
              <a:t>này </a:t>
            </a:r>
            <a:r>
              <a:rPr dirty="0" sz="1800" b="1">
                <a:latin typeface="Carlito"/>
                <a:cs typeface="Carlito"/>
              </a:rPr>
              <a:t>đối </a:t>
            </a:r>
            <a:r>
              <a:rPr dirty="0" sz="1800" spc="-5" b="1">
                <a:latin typeface="Carlito"/>
                <a:cs typeface="Carlito"/>
              </a:rPr>
              <a:t>với </a:t>
            </a:r>
            <a:r>
              <a:rPr dirty="0" sz="1800" b="1">
                <a:latin typeface="Carlito"/>
                <a:cs typeface="Carlito"/>
              </a:rPr>
              <a:t>sản phẩm là </a:t>
            </a:r>
            <a:r>
              <a:rPr dirty="0" sz="1800" spc="-25" b="1">
                <a:latin typeface="Carlito"/>
                <a:cs typeface="Carlito"/>
              </a:rPr>
              <a:t>xe</a:t>
            </a:r>
            <a:r>
              <a:rPr dirty="0" sz="1800" spc="-235" b="1">
                <a:latin typeface="Carlito"/>
                <a:cs typeface="Carlito"/>
              </a:rPr>
              <a:t> </a:t>
            </a:r>
            <a:r>
              <a:rPr dirty="0" sz="1800" spc="-40" b="1">
                <a:latin typeface="Carlito"/>
                <a:cs typeface="Carlito"/>
              </a:rPr>
              <a:t>máy.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135686"/>
            <a:ext cx="12192000" cy="722630"/>
            <a:chOff x="0" y="6135686"/>
            <a:chExt cx="12192000" cy="722630"/>
          </a:xfrm>
        </p:grpSpPr>
        <p:sp>
          <p:nvSpPr>
            <p:cNvPr id="3" name="object 3"/>
            <p:cNvSpPr/>
            <p:nvPr/>
          </p:nvSpPr>
          <p:spPr>
            <a:xfrm>
              <a:off x="10341864" y="6481571"/>
              <a:ext cx="810895" cy="376555"/>
            </a:xfrm>
            <a:custGeom>
              <a:avLst/>
              <a:gdLst/>
              <a:ahLst/>
              <a:cxnLst/>
              <a:rect l="l" t="t" r="r" b="b"/>
              <a:pathLst>
                <a:path w="810895" h="376554">
                  <a:moveTo>
                    <a:pt x="810768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810768" y="376427"/>
                  </a:lnTo>
                  <a:lnTo>
                    <a:pt x="810768" y="0"/>
                  </a:lnTo>
                  <a:close/>
                </a:path>
              </a:pathLst>
            </a:custGeom>
            <a:solidFill>
              <a:srgbClr val="01B3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498835" y="6362699"/>
              <a:ext cx="495300" cy="495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2192000" cy="728980"/>
            <a:chOff x="0" y="0"/>
            <a:chExt cx="12192000" cy="728980"/>
          </a:xfrm>
        </p:grpSpPr>
        <p:sp>
          <p:nvSpPr>
            <p:cNvPr id="6" name="object 6"/>
            <p:cNvSpPr/>
            <p:nvPr/>
          </p:nvSpPr>
          <p:spPr>
            <a:xfrm>
              <a:off x="0" y="13716"/>
              <a:ext cx="12192000" cy="7147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6888" y="217931"/>
              <a:ext cx="1144524" cy="4480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6155" y="0"/>
              <a:ext cx="665988" cy="6583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84857" y="143637"/>
            <a:ext cx="38411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MÔ HÌNH E -</a:t>
            </a:r>
            <a:r>
              <a:rPr dirty="0" spc="-1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pc="-5">
                <a:solidFill>
                  <a:srgbClr val="FFFFFF"/>
                </a:solidFill>
                <a:latin typeface="Carlito"/>
                <a:cs typeface="Carlito"/>
              </a:rPr>
              <a:t>DELIVERY</a:t>
            </a:r>
          </a:p>
        </p:txBody>
      </p:sp>
      <p:sp>
        <p:nvSpPr>
          <p:cNvPr id="10" name="object 10"/>
          <p:cNvSpPr/>
          <p:nvPr/>
        </p:nvSpPr>
        <p:spPr>
          <a:xfrm>
            <a:off x="1252727" y="908303"/>
            <a:ext cx="3185160" cy="462280"/>
          </a:xfrm>
          <a:custGeom>
            <a:avLst/>
            <a:gdLst/>
            <a:ahLst/>
            <a:cxnLst/>
            <a:rect l="l" t="t" r="r" b="b"/>
            <a:pathLst>
              <a:path w="3185160" h="462280">
                <a:moveTo>
                  <a:pt x="3108198" y="0"/>
                </a:moveTo>
                <a:lnTo>
                  <a:pt x="76962" y="0"/>
                </a:lnTo>
                <a:lnTo>
                  <a:pt x="46988" y="6042"/>
                </a:lnTo>
                <a:lnTo>
                  <a:pt x="22526" y="22526"/>
                </a:lnTo>
                <a:lnTo>
                  <a:pt x="6042" y="46988"/>
                </a:lnTo>
                <a:lnTo>
                  <a:pt x="0" y="76962"/>
                </a:lnTo>
                <a:lnTo>
                  <a:pt x="0" y="384810"/>
                </a:lnTo>
                <a:lnTo>
                  <a:pt x="6042" y="414783"/>
                </a:lnTo>
                <a:lnTo>
                  <a:pt x="22526" y="439245"/>
                </a:lnTo>
                <a:lnTo>
                  <a:pt x="46988" y="455729"/>
                </a:lnTo>
                <a:lnTo>
                  <a:pt x="76962" y="461772"/>
                </a:lnTo>
                <a:lnTo>
                  <a:pt x="3108198" y="461772"/>
                </a:lnTo>
                <a:lnTo>
                  <a:pt x="3138171" y="455729"/>
                </a:lnTo>
                <a:lnTo>
                  <a:pt x="3162633" y="439245"/>
                </a:lnTo>
                <a:lnTo>
                  <a:pt x="3179117" y="414783"/>
                </a:lnTo>
                <a:lnTo>
                  <a:pt x="3185160" y="384810"/>
                </a:lnTo>
                <a:lnTo>
                  <a:pt x="3185160" y="76962"/>
                </a:lnTo>
                <a:lnTo>
                  <a:pt x="3179117" y="46988"/>
                </a:lnTo>
                <a:lnTo>
                  <a:pt x="3162633" y="22526"/>
                </a:lnTo>
                <a:lnTo>
                  <a:pt x="3138171" y="6042"/>
                </a:lnTo>
                <a:lnTo>
                  <a:pt x="3108198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54327" y="959612"/>
            <a:ext cx="205676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Quy trình </a:t>
            </a:r>
            <a:r>
              <a:rPr dirty="0" sz="2000" spc="-10" b="1">
                <a:solidFill>
                  <a:srgbClr val="FFFFFF"/>
                </a:solidFill>
                <a:latin typeface="Carlito"/>
                <a:cs typeface="Carlito"/>
              </a:rPr>
              <a:t>vận</a:t>
            </a:r>
            <a:r>
              <a:rPr dirty="0" sz="2000" spc="-100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hành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0641" y="1051305"/>
            <a:ext cx="11257280" cy="3098800"/>
            <a:chOff x="310641" y="1051305"/>
            <a:chExt cx="11257280" cy="3098800"/>
          </a:xfrm>
        </p:grpSpPr>
        <p:sp>
          <p:nvSpPr>
            <p:cNvPr id="13" name="object 13"/>
            <p:cNvSpPr/>
            <p:nvPr/>
          </p:nvSpPr>
          <p:spPr>
            <a:xfrm>
              <a:off x="316991" y="1057655"/>
              <a:ext cx="11244580" cy="3086100"/>
            </a:xfrm>
            <a:custGeom>
              <a:avLst/>
              <a:gdLst/>
              <a:ahLst/>
              <a:cxnLst/>
              <a:rect l="l" t="t" r="r" b="b"/>
              <a:pathLst>
                <a:path w="11244580" h="3086100">
                  <a:moveTo>
                    <a:pt x="0" y="514350"/>
                  </a:moveTo>
                  <a:lnTo>
                    <a:pt x="2102" y="467529"/>
                  </a:lnTo>
                  <a:lnTo>
                    <a:pt x="8287" y="421886"/>
                  </a:lnTo>
                  <a:lnTo>
                    <a:pt x="18373" y="377604"/>
                  </a:lnTo>
                  <a:lnTo>
                    <a:pt x="32179" y="334863"/>
                  </a:lnTo>
                  <a:lnTo>
                    <a:pt x="49524" y="293846"/>
                  </a:lnTo>
                  <a:lnTo>
                    <a:pt x="70225" y="254733"/>
                  </a:lnTo>
                  <a:lnTo>
                    <a:pt x="94102" y="217707"/>
                  </a:lnTo>
                  <a:lnTo>
                    <a:pt x="120972" y="182947"/>
                  </a:lnTo>
                  <a:lnTo>
                    <a:pt x="150653" y="150637"/>
                  </a:lnTo>
                  <a:lnTo>
                    <a:pt x="182965" y="120958"/>
                  </a:lnTo>
                  <a:lnTo>
                    <a:pt x="217726" y="94090"/>
                  </a:lnTo>
                  <a:lnTo>
                    <a:pt x="254754" y="70216"/>
                  </a:lnTo>
                  <a:lnTo>
                    <a:pt x="293867" y="49517"/>
                  </a:lnTo>
                  <a:lnTo>
                    <a:pt x="334885" y="32175"/>
                  </a:lnTo>
                  <a:lnTo>
                    <a:pt x="377625" y="18370"/>
                  </a:lnTo>
                  <a:lnTo>
                    <a:pt x="421905" y="8285"/>
                  </a:lnTo>
                  <a:lnTo>
                    <a:pt x="467545" y="2101"/>
                  </a:lnTo>
                  <a:lnTo>
                    <a:pt x="514362" y="0"/>
                  </a:lnTo>
                  <a:lnTo>
                    <a:pt x="10729722" y="0"/>
                  </a:lnTo>
                  <a:lnTo>
                    <a:pt x="10776542" y="2101"/>
                  </a:lnTo>
                  <a:lnTo>
                    <a:pt x="10822185" y="8285"/>
                  </a:lnTo>
                  <a:lnTo>
                    <a:pt x="10866467" y="18370"/>
                  </a:lnTo>
                  <a:lnTo>
                    <a:pt x="10909208" y="32175"/>
                  </a:lnTo>
                  <a:lnTo>
                    <a:pt x="10950225" y="49517"/>
                  </a:lnTo>
                  <a:lnTo>
                    <a:pt x="10989338" y="70216"/>
                  </a:lnTo>
                  <a:lnTo>
                    <a:pt x="11026364" y="94090"/>
                  </a:lnTo>
                  <a:lnTo>
                    <a:pt x="11061124" y="120958"/>
                  </a:lnTo>
                  <a:lnTo>
                    <a:pt x="11093434" y="150637"/>
                  </a:lnTo>
                  <a:lnTo>
                    <a:pt x="11123113" y="182947"/>
                  </a:lnTo>
                  <a:lnTo>
                    <a:pt x="11149981" y="217707"/>
                  </a:lnTo>
                  <a:lnTo>
                    <a:pt x="11173855" y="254733"/>
                  </a:lnTo>
                  <a:lnTo>
                    <a:pt x="11194554" y="293846"/>
                  </a:lnTo>
                  <a:lnTo>
                    <a:pt x="11211896" y="334863"/>
                  </a:lnTo>
                  <a:lnTo>
                    <a:pt x="11225701" y="377604"/>
                  </a:lnTo>
                  <a:lnTo>
                    <a:pt x="11235786" y="421886"/>
                  </a:lnTo>
                  <a:lnTo>
                    <a:pt x="11241970" y="467529"/>
                  </a:lnTo>
                  <a:lnTo>
                    <a:pt x="11244072" y="514350"/>
                  </a:lnTo>
                  <a:lnTo>
                    <a:pt x="11244072" y="2571750"/>
                  </a:lnTo>
                  <a:lnTo>
                    <a:pt x="11241970" y="2618570"/>
                  </a:lnTo>
                  <a:lnTo>
                    <a:pt x="11235786" y="2664213"/>
                  </a:lnTo>
                  <a:lnTo>
                    <a:pt x="11225701" y="2708495"/>
                  </a:lnTo>
                  <a:lnTo>
                    <a:pt x="11211896" y="2751236"/>
                  </a:lnTo>
                  <a:lnTo>
                    <a:pt x="11194554" y="2792253"/>
                  </a:lnTo>
                  <a:lnTo>
                    <a:pt x="11173855" y="2831366"/>
                  </a:lnTo>
                  <a:lnTo>
                    <a:pt x="11149981" y="2868392"/>
                  </a:lnTo>
                  <a:lnTo>
                    <a:pt x="11123113" y="2903152"/>
                  </a:lnTo>
                  <a:lnTo>
                    <a:pt x="11093434" y="2935462"/>
                  </a:lnTo>
                  <a:lnTo>
                    <a:pt x="11061124" y="2965141"/>
                  </a:lnTo>
                  <a:lnTo>
                    <a:pt x="11026364" y="2992009"/>
                  </a:lnTo>
                  <a:lnTo>
                    <a:pt x="10989338" y="3015883"/>
                  </a:lnTo>
                  <a:lnTo>
                    <a:pt x="10950225" y="3036582"/>
                  </a:lnTo>
                  <a:lnTo>
                    <a:pt x="10909208" y="3053924"/>
                  </a:lnTo>
                  <a:lnTo>
                    <a:pt x="10866467" y="3067729"/>
                  </a:lnTo>
                  <a:lnTo>
                    <a:pt x="10822185" y="3077814"/>
                  </a:lnTo>
                  <a:lnTo>
                    <a:pt x="10776542" y="3083998"/>
                  </a:lnTo>
                  <a:lnTo>
                    <a:pt x="10729722" y="3086100"/>
                  </a:lnTo>
                  <a:lnTo>
                    <a:pt x="514362" y="3086100"/>
                  </a:lnTo>
                  <a:lnTo>
                    <a:pt x="467545" y="3083998"/>
                  </a:lnTo>
                  <a:lnTo>
                    <a:pt x="421905" y="3077814"/>
                  </a:lnTo>
                  <a:lnTo>
                    <a:pt x="377625" y="3067729"/>
                  </a:lnTo>
                  <a:lnTo>
                    <a:pt x="334885" y="3053924"/>
                  </a:lnTo>
                  <a:lnTo>
                    <a:pt x="293867" y="3036582"/>
                  </a:lnTo>
                  <a:lnTo>
                    <a:pt x="254754" y="3015883"/>
                  </a:lnTo>
                  <a:lnTo>
                    <a:pt x="217726" y="2992009"/>
                  </a:lnTo>
                  <a:lnTo>
                    <a:pt x="182965" y="2965141"/>
                  </a:lnTo>
                  <a:lnTo>
                    <a:pt x="150653" y="2935462"/>
                  </a:lnTo>
                  <a:lnTo>
                    <a:pt x="120972" y="2903152"/>
                  </a:lnTo>
                  <a:lnTo>
                    <a:pt x="94102" y="2868392"/>
                  </a:lnTo>
                  <a:lnTo>
                    <a:pt x="70225" y="2831366"/>
                  </a:lnTo>
                  <a:lnTo>
                    <a:pt x="49524" y="2792253"/>
                  </a:lnTo>
                  <a:lnTo>
                    <a:pt x="32179" y="2751236"/>
                  </a:lnTo>
                  <a:lnTo>
                    <a:pt x="18373" y="2708495"/>
                  </a:lnTo>
                  <a:lnTo>
                    <a:pt x="8287" y="2664213"/>
                  </a:lnTo>
                  <a:lnTo>
                    <a:pt x="2102" y="2618570"/>
                  </a:lnTo>
                  <a:lnTo>
                    <a:pt x="0" y="2571750"/>
                  </a:lnTo>
                  <a:lnTo>
                    <a:pt x="0" y="514350"/>
                  </a:lnTo>
                  <a:close/>
                </a:path>
              </a:pathLst>
            </a:custGeom>
            <a:ln w="1219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05967" y="1612391"/>
              <a:ext cx="1908175" cy="2403475"/>
            </a:xfrm>
            <a:custGeom>
              <a:avLst/>
              <a:gdLst/>
              <a:ahLst/>
              <a:cxnLst/>
              <a:rect l="l" t="t" r="r" b="b"/>
              <a:pathLst>
                <a:path w="1908175" h="2403475">
                  <a:moveTo>
                    <a:pt x="0" y="2403348"/>
                  </a:moveTo>
                  <a:lnTo>
                    <a:pt x="1908048" y="2403348"/>
                  </a:lnTo>
                  <a:lnTo>
                    <a:pt x="1908048" y="0"/>
                  </a:lnTo>
                  <a:lnTo>
                    <a:pt x="0" y="0"/>
                  </a:lnTo>
                  <a:lnTo>
                    <a:pt x="0" y="2403348"/>
                  </a:lnTo>
                  <a:close/>
                </a:path>
              </a:pathLst>
            </a:custGeom>
            <a:ln w="3175">
              <a:solidFill>
                <a:srgbClr val="00AFE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248899" y="1947672"/>
              <a:ext cx="914400" cy="914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0199878" y="3249549"/>
            <a:ext cx="1214755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4445" marR="5080" indent="-508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rlito"/>
                <a:cs typeface="Carlito"/>
              </a:rPr>
              <a:t>TIKI </a:t>
            </a:r>
            <a:r>
              <a:rPr dirty="0" sz="1400" b="1">
                <a:latin typeface="Carlito"/>
                <a:cs typeface="Carlito"/>
              </a:rPr>
              <a:t>đảm nhiệm  </a:t>
            </a:r>
            <a:r>
              <a:rPr dirty="0" sz="1400" spc="-5" b="1">
                <a:latin typeface="Carlito"/>
                <a:cs typeface="Carlito"/>
              </a:rPr>
              <a:t>việc </a:t>
            </a:r>
            <a:r>
              <a:rPr dirty="0" sz="1400" b="1">
                <a:latin typeface="Carlito"/>
                <a:cs typeface="Carlito"/>
              </a:rPr>
              <a:t>thanh</a:t>
            </a:r>
            <a:r>
              <a:rPr dirty="0" sz="1400" spc="-80" b="1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toán,  </a:t>
            </a:r>
            <a:r>
              <a:rPr dirty="0" sz="1400" b="1">
                <a:latin typeface="Carlito"/>
                <a:cs typeface="Carlito"/>
              </a:rPr>
              <a:t>đổi </a:t>
            </a:r>
            <a:r>
              <a:rPr dirty="0" sz="1400" spc="-15" b="1">
                <a:latin typeface="Carlito"/>
                <a:cs typeface="Carlito"/>
              </a:rPr>
              <a:t>trả</a:t>
            </a:r>
            <a:r>
              <a:rPr dirty="0" sz="1400" spc="-65" b="1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voucher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538652" y="2217356"/>
            <a:ext cx="208915" cy="475615"/>
            <a:chOff x="9538652" y="2217356"/>
            <a:chExt cx="208915" cy="475615"/>
          </a:xfrm>
        </p:grpSpPr>
        <p:sp>
          <p:nvSpPr>
            <p:cNvPr id="18" name="object 18"/>
            <p:cNvSpPr/>
            <p:nvPr/>
          </p:nvSpPr>
          <p:spPr>
            <a:xfrm>
              <a:off x="9551670" y="2230374"/>
              <a:ext cx="182880" cy="449580"/>
            </a:xfrm>
            <a:custGeom>
              <a:avLst/>
              <a:gdLst/>
              <a:ahLst/>
              <a:cxnLst/>
              <a:rect l="l" t="t" r="r" b="b"/>
              <a:pathLst>
                <a:path w="182879" h="449580">
                  <a:moveTo>
                    <a:pt x="0" y="0"/>
                  </a:moveTo>
                  <a:lnTo>
                    <a:pt x="0" y="449579"/>
                  </a:lnTo>
                  <a:lnTo>
                    <a:pt x="182879" y="224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551670" y="2230374"/>
              <a:ext cx="182880" cy="449580"/>
            </a:xfrm>
            <a:custGeom>
              <a:avLst/>
              <a:gdLst/>
              <a:ahLst/>
              <a:cxnLst/>
              <a:rect l="l" t="t" r="r" b="b"/>
              <a:pathLst>
                <a:path w="182879" h="449580">
                  <a:moveTo>
                    <a:pt x="0" y="0"/>
                  </a:moveTo>
                  <a:lnTo>
                    <a:pt x="182879" y="224789"/>
                  </a:lnTo>
                  <a:lnTo>
                    <a:pt x="0" y="44957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719948" y="3221863"/>
            <a:ext cx="1574165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6985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rlito"/>
                <a:cs typeface="Carlito"/>
              </a:rPr>
              <a:t>TIKI gửi</a:t>
            </a:r>
            <a:r>
              <a:rPr dirty="0" sz="1400" spc="-25" b="1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mã</a:t>
            </a:r>
            <a:endParaRPr sz="1400">
              <a:latin typeface="Carlito"/>
              <a:cs typeface="Carlito"/>
            </a:endParaRPr>
          </a:p>
          <a:p>
            <a:pPr algn="ctr" marR="5080" indent="-3175">
              <a:lnSpc>
                <a:spcPct val="100000"/>
              </a:lnSpc>
            </a:pPr>
            <a:r>
              <a:rPr dirty="0" sz="1400" b="1">
                <a:latin typeface="Carlito"/>
                <a:cs typeface="Carlito"/>
              </a:rPr>
              <a:t>E - </a:t>
            </a:r>
            <a:r>
              <a:rPr dirty="0" sz="1400" spc="-5" b="1">
                <a:latin typeface="Carlito"/>
                <a:cs typeface="Carlito"/>
              </a:rPr>
              <a:t>voucher </a:t>
            </a:r>
            <a:r>
              <a:rPr dirty="0" sz="1400" b="1">
                <a:latin typeface="Carlito"/>
                <a:cs typeface="Carlito"/>
              </a:rPr>
              <a:t>qua tin  nhắn cho khách</a:t>
            </a:r>
            <a:r>
              <a:rPr dirty="0" sz="1400" spc="-15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hàng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331656" y="2327084"/>
            <a:ext cx="2581910" cy="498475"/>
            <a:chOff x="2331656" y="2327084"/>
            <a:chExt cx="2581910" cy="498475"/>
          </a:xfrm>
        </p:grpSpPr>
        <p:sp>
          <p:nvSpPr>
            <p:cNvPr id="22" name="object 22"/>
            <p:cNvSpPr/>
            <p:nvPr/>
          </p:nvSpPr>
          <p:spPr>
            <a:xfrm>
              <a:off x="2344674" y="2362962"/>
              <a:ext cx="182880" cy="449580"/>
            </a:xfrm>
            <a:custGeom>
              <a:avLst/>
              <a:gdLst/>
              <a:ahLst/>
              <a:cxnLst/>
              <a:rect l="l" t="t" r="r" b="b"/>
              <a:pathLst>
                <a:path w="182880" h="449580">
                  <a:moveTo>
                    <a:pt x="0" y="0"/>
                  </a:moveTo>
                  <a:lnTo>
                    <a:pt x="0" y="449579"/>
                  </a:lnTo>
                  <a:lnTo>
                    <a:pt x="182880" y="224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344674" y="2362962"/>
              <a:ext cx="182880" cy="449580"/>
            </a:xfrm>
            <a:custGeom>
              <a:avLst/>
              <a:gdLst/>
              <a:ahLst/>
              <a:cxnLst/>
              <a:rect l="l" t="t" r="r" b="b"/>
              <a:pathLst>
                <a:path w="182880" h="449580">
                  <a:moveTo>
                    <a:pt x="0" y="0"/>
                  </a:moveTo>
                  <a:lnTo>
                    <a:pt x="182880" y="224789"/>
                  </a:lnTo>
                  <a:lnTo>
                    <a:pt x="0" y="44957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717542" y="2340102"/>
              <a:ext cx="182880" cy="449580"/>
            </a:xfrm>
            <a:custGeom>
              <a:avLst/>
              <a:gdLst/>
              <a:ahLst/>
              <a:cxnLst/>
              <a:rect l="l" t="t" r="r" b="b"/>
              <a:pathLst>
                <a:path w="182879" h="449580">
                  <a:moveTo>
                    <a:pt x="0" y="0"/>
                  </a:moveTo>
                  <a:lnTo>
                    <a:pt x="0" y="449580"/>
                  </a:lnTo>
                  <a:lnTo>
                    <a:pt x="182880" y="224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717542" y="2340102"/>
              <a:ext cx="182880" cy="449580"/>
            </a:xfrm>
            <a:custGeom>
              <a:avLst/>
              <a:gdLst/>
              <a:ahLst/>
              <a:cxnLst/>
              <a:rect l="l" t="t" r="r" b="b"/>
              <a:pathLst>
                <a:path w="182879" h="449580">
                  <a:moveTo>
                    <a:pt x="0" y="0"/>
                  </a:moveTo>
                  <a:lnTo>
                    <a:pt x="182880" y="224789"/>
                  </a:lnTo>
                  <a:lnTo>
                    <a:pt x="0" y="4495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785103" y="1689303"/>
            <a:ext cx="3581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400">
                <a:solidFill>
                  <a:srgbClr val="00AFEF"/>
                </a:solidFill>
                <a:latin typeface="Arial"/>
                <a:cs typeface="Arial"/>
              </a:rPr>
              <a:t>T</a:t>
            </a:r>
            <a:r>
              <a:rPr dirty="0" sz="1800" spc="-65">
                <a:solidFill>
                  <a:srgbClr val="00AFEF"/>
                </a:solidFill>
                <a:latin typeface="Arial"/>
                <a:cs typeface="Arial"/>
              </a:rPr>
              <a:t>IKI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232404" y="2072501"/>
            <a:ext cx="5575300" cy="952500"/>
            <a:chOff x="3232404" y="2072501"/>
            <a:chExt cx="5575300" cy="952500"/>
          </a:xfrm>
        </p:grpSpPr>
        <p:sp>
          <p:nvSpPr>
            <p:cNvPr id="28" name="object 28"/>
            <p:cNvSpPr/>
            <p:nvPr/>
          </p:nvSpPr>
          <p:spPr>
            <a:xfrm>
              <a:off x="3232404" y="2248244"/>
              <a:ext cx="914399" cy="7765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892795" y="2072501"/>
              <a:ext cx="914400" cy="8811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122375" y="1695703"/>
            <a:ext cx="852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40">
                <a:solidFill>
                  <a:srgbClr val="00AFEF"/>
                </a:solidFill>
                <a:latin typeface="Arial"/>
                <a:cs typeface="Arial"/>
              </a:rPr>
              <a:t>NHÀ</a:t>
            </a:r>
            <a:r>
              <a:rPr dirty="0" sz="1800" spc="-145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800" spc="-240">
                <a:solidFill>
                  <a:srgbClr val="00AFEF"/>
                </a:solidFill>
                <a:latin typeface="Arial"/>
                <a:cs typeface="Arial"/>
              </a:rPr>
              <a:t>BÁN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5124" y="3185922"/>
            <a:ext cx="1189355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rlito"/>
                <a:cs typeface="Carlito"/>
              </a:rPr>
              <a:t>Đăng</a:t>
            </a:r>
            <a:r>
              <a:rPr dirty="0" sz="1400" spc="-3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bán</a:t>
            </a:r>
            <a:endParaRPr sz="1400">
              <a:latin typeface="Carlito"/>
              <a:cs typeface="Carlito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1400" spc="-5" b="1">
                <a:latin typeface="Carlito"/>
                <a:cs typeface="Carlito"/>
              </a:rPr>
              <a:t>voucher </a:t>
            </a:r>
            <a:r>
              <a:rPr dirty="0" sz="1400" b="1">
                <a:latin typeface="Carlito"/>
                <a:cs typeface="Carlito"/>
              </a:rPr>
              <a:t>dịch</a:t>
            </a:r>
            <a:r>
              <a:rPr dirty="0" sz="1400" spc="-105" b="1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vụ  trên</a:t>
            </a:r>
            <a:r>
              <a:rPr dirty="0" sz="1400" spc="-35" b="1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TIKI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33673" y="3220593"/>
            <a:ext cx="942975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5080" indent="-635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rlito"/>
                <a:cs typeface="Carlito"/>
              </a:rPr>
              <a:t>Tiếp </a:t>
            </a:r>
            <a:r>
              <a:rPr dirty="0" sz="1400" b="1">
                <a:latin typeface="Carlito"/>
                <a:cs typeface="Carlito"/>
              </a:rPr>
              <a:t>nhận  đơn hàng</a:t>
            </a:r>
            <a:r>
              <a:rPr dirty="0" sz="1400" spc="-114" b="1">
                <a:latin typeface="Carlito"/>
                <a:cs typeface="Carlito"/>
              </a:rPr>
              <a:t> </a:t>
            </a:r>
            <a:r>
              <a:rPr dirty="0" sz="1400" spc="5" b="1">
                <a:latin typeface="Carlito"/>
                <a:cs typeface="Carlito"/>
              </a:rPr>
              <a:t>từ  </a:t>
            </a:r>
            <a:r>
              <a:rPr dirty="0" sz="1400" b="1">
                <a:latin typeface="Carlito"/>
                <a:cs typeface="Carlito"/>
              </a:rPr>
              <a:t>khách</a:t>
            </a:r>
            <a:r>
              <a:rPr dirty="0" sz="1400" spc="-5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hàng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112616" y="2151983"/>
            <a:ext cx="6231890" cy="856615"/>
            <a:chOff x="1112616" y="2151983"/>
            <a:chExt cx="6231890" cy="856615"/>
          </a:xfrm>
        </p:grpSpPr>
        <p:sp>
          <p:nvSpPr>
            <p:cNvPr id="34" name="object 34"/>
            <p:cNvSpPr/>
            <p:nvPr/>
          </p:nvSpPr>
          <p:spPr>
            <a:xfrm>
              <a:off x="1112616" y="2151983"/>
              <a:ext cx="842578" cy="85629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148322" y="2340101"/>
              <a:ext cx="182880" cy="449580"/>
            </a:xfrm>
            <a:custGeom>
              <a:avLst/>
              <a:gdLst/>
              <a:ahLst/>
              <a:cxnLst/>
              <a:rect l="l" t="t" r="r" b="b"/>
              <a:pathLst>
                <a:path w="182879" h="449580">
                  <a:moveTo>
                    <a:pt x="0" y="0"/>
                  </a:moveTo>
                  <a:lnTo>
                    <a:pt x="0" y="449580"/>
                  </a:lnTo>
                  <a:lnTo>
                    <a:pt x="182879" y="224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148322" y="2340101"/>
              <a:ext cx="182880" cy="449580"/>
            </a:xfrm>
            <a:custGeom>
              <a:avLst/>
              <a:gdLst/>
              <a:ahLst/>
              <a:cxnLst/>
              <a:rect l="l" t="t" r="r" b="b"/>
              <a:pathLst>
                <a:path w="182879" h="449580">
                  <a:moveTo>
                    <a:pt x="0" y="0"/>
                  </a:moveTo>
                  <a:lnTo>
                    <a:pt x="182879" y="224789"/>
                  </a:lnTo>
                  <a:lnTo>
                    <a:pt x="0" y="449580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663183" y="2269235"/>
              <a:ext cx="827532" cy="64808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5615304" y="3241039"/>
            <a:ext cx="1043940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5080" indent="-635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rlito"/>
                <a:cs typeface="Carlito"/>
              </a:rPr>
              <a:t>Tiếp </a:t>
            </a:r>
            <a:r>
              <a:rPr dirty="0" sz="1400" b="1">
                <a:latin typeface="Carlito"/>
                <a:cs typeface="Carlito"/>
              </a:rPr>
              <a:t>nhận  thanh </a:t>
            </a:r>
            <a:r>
              <a:rPr dirty="0" sz="1400" spc="-5" b="1">
                <a:latin typeface="Carlito"/>
                <a:cs typeface="Carlito"/>
              </a:rPr>
              <a:t>toán</a:t>
            </a:r>
            <a:r>
              <a:rPr dirty="0" sz="1400" spc="-125" b="1">
                <a:latin typeface="Carlito"/>
                <a:cs typeface="Carlito"/>
              </a:rPr>
              <a:t> </a:t>
            </a:r>
            <a:r>
              <a:rPr dirty="0" sz="1400" spc="5" b="1">
                <a:latin typeface="Carlito"/>
                <a:cs typeface="Carlito"/>
              </a:rPr>
              <a:t>từ  </a:t>
            </a:r>
            <a:r>
              <a:rPr dirty="0" sz="1400" b="1">
                <a:latin typeface="Carlito"/>
                <a:cs typeface="Carlito"/>
              </a:rPr>
              <a:t>khách</a:t>
            </a:r>
            <a:r>
              <a:rPr dirty="0" sz="1400" spc="-3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hàng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78023" y="1606296"/>
            <a:ext cx="9083040" cy="2403475"/>
          </a:xfrm>
          <a:custGeom>
            <a:avLst/>
            <a:gdLst/>
            <a:ahLst/>
            <a:cxnLst/>
            <a:rect l="l" t="t" r="r" b="b"/>
            <a:pathLst>
              <a:path w="9083040" h="2403475">
                <a:moveTo>
                  <a:pt x="0" y="2403347"/>
                </a:moveTo>
                <a:lnTo>
                  <a:pt x="9083040" y="2403347"/>
                </a:lnTo>
                <a:lnTo>
                  <a:pt x="9083040" y="0"/>
                </a:lnTo>
                <a:lnTo>
                  <a:pt x="0" y="0"/>
                </a:lnTo>
                <a:lnTo>
                  <a:pt x="0" y="2403347"/>
                </a:lnTo>
                <a:close/>
              </a:path>
            </a:pathLst>
          </a:custGeom>
          <a:ln w="3175">
            <a:solidFill>
              <a:srgbClr val="00AFEF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6718" y="4539977"/>
            <a:ext cx="11190734" cy="14783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58723" y="4584191"/>
            <a:ext cx="11102340" cy="1390015"/>
          </a:xfrm>
          <a:prstGeom prst="rect">
            <a:avLst/>
          </a:prstGeom>
          <a:solidFill>
            <a:srgbClr val="20AFFF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algn="ctr" marL="184150">
              <a:lnSpc>
                <a:spcPct val="100000"/>
              </a:lnSpc>
            </a:pPr>
            <a:r>
              <a:rPr dirty="0" sz="1600" spc="-5" b="1">
                <a:latin typeface="Carlito"/>
                <a:cs typeface="Carlito"/>
              </a:rPr>
              <a:t>Là dịch vụ mà Ti Ki </a:t>
            </a:r>
            <a:r>
              <a:rPr dirty="0" sz="1600" spc="-10" b="1">
                <a:latin typeface="Carlito"/>
                <a:cs typeface="Carlito"/>
              </a:rPr>
              <a:t>thay mặt </a:t>
            </a:r>
            <a:r>
              <a:rPr dirty="0" sz="1600" spc="-5" b="1">
                <a:latin typeface="Carlito"/>
                <a:cs typeface="Carlito"/>
              </a:rPr>
              <a:t>Nhà </a:t>
            </a:r>
            <a:r>
              <a:rPr dirty="0" sz="1600" b="1">
                <a:latin typeface="Carlito"/>
                <a:cs typeface="Carlito"/>
              </a:rPr>
              <a:t>Bán </a:t>
            </a:r>
            <a:r>
              <a:rPr dirty="0" sz="1600" spc="-5" b="1">
                <a:latin typeface="Carlito"/>
                <a:cs typeface="Carlito"/>
              </a:rPr>
              <a:t>Hàng </a:t>
            </a:r>
            <a:r>
              <a:rPr dirty="0" sz="1600" spc="-10" b="1">
                <a:latin typeface="Carlito"/>
                <a:cs typeface="Carlito"/>
              </a:rPr>
              <a:t>phát </a:t>
            </a:r>
            <a:r>
              <a:rPr dirty="0" sz="1600" spc="-5" b="1">
                <a:latin typeface="Carlito"/>
                <a:cs typeface="Carlito"/>
              </a:rPr>
              <a:t>hành phiếu </a:t>
            </a:r>
            <a:r>
              <a:rPr dirty="0" sz="1600" spc="-10" b="1">
                <a:latin typeface="Carlito"/>
                <a:cs typeface="Carlito"/>
              </a:rPr>
              <a:t>mua </a:t>
            </a:r>
            <a:r>
              <a:rPr dirty="0" sz="1600" spc="-5" b="1">
                <a:latin typeface="Carlito"/>
                <a:cs typeface="Carlito"/>
              </a:rPr>
              <a:t>Hàng Hóa/Dịch </a:t>
            </a:r>
            <a:r>
              <a:rPr dirty="0" sz="1600" spc="-30" b="1">
                <a:latin typeface="Carlito"/>
                <a:cs typeface="Carlito"/>
              </a:rPr>
              <a:t>Vụ </a:t>
            </a:r>
            <a:r>
              <a:rPr dirty="0" sz="1600" spc="-5" b="1">
                <a:latin typeface="Carlito"/>
                <a:cs typeface="Carlito"/>
              </a:rPr>
              <a:t>điện tử (“E-Voucher” </a:t>
            </a:r>
            <a:r>
              <a:rPr dirty="0" sz="1600" spc="-10" b="1">
                <a:latin typeface="Carlito"/>
                <a:cs typeface="Carlito"/>
              </a:rPr>
              <a:t>như du</a:t>
            </a:r>
            <a:r>
              <a:rPr dirty="0" sz="1600" spc="20" b="1">
                <a:latin typeface="Carlito"/>
                <a:cs typeface="Carlito"/>
              </a:rPr>
              <a:t> </a:t>
            </a:r>
            <a:r>
              <a:rPr dirty="0" sz="1600" spc="-5" b="1">
                <a:latin typeface="Carlito"/>
                <a:cs typeface="Carlito"/>
              </a:rPr>
              <a:t>lịch, khách</a:t>
            </a:r>
            <a:endParaRPr sz="1600">
              <a:latin typeface="Carlito"/>
              <a:cs typeface="Carlito"/>
            </a:endParaRPr>
          </a:p>
          <a:p>
            <a:pPr algn="ctr" marL="549910" marR="358775">
              <a:lnSpc>
                <a:spcPct val="100000"/>
              </a:lnSpc>
            </a:pPr>
            <a:r>
              <a:rPr dirty="0" sz="1600" spc="-5" b="1">
                <a:latin typeface="Carlito"/>
                <a:cs typeface="Carlito"/>
              </a:rPr>
              <a:t>sạn, giải trí, khóa </a:t>
            </a:r>
            <a:r>
              <a:rPr dirty="0" sz="1600" spc="-10" b="1">
                <a:latin typeface="Carlito"/>
                <a:cs typeface="Carlito"/>
              </a:rPr>
              <a:t>học </a:t>
            </a:r>
            <a:r>
              <a:rPr dirty="0" sz="1600" spc="-5" b="1">
                <a:latin typeface="Carlito"/>
                <a:cs typeface="Carlito"/>
              </a:rPr>
              <a:t>online, …) cho Khách Hàng thông </a:t>
            </a:r>
            <a:r>
              <a:rPr dirty="0" sz="1600" spc="-10" b="1">
                <a:latin typeface="Carlito"/>
                <a:cs typeface="Carlito"/>
              </a:rPr>
              <a:t>qua </a:t>
            </a:r>
            <a:r>
              <a:rPr dirty="0" sz="1600" spc="-5" b="1">
                <a:latin typeface="Carlito"/>
                <a:cs typeface="Carlito"/>
              </a:rPr>
              <a:t>hệ thống tin </a:t>
            </a:r>
            <a:r>
              <a:rPr dirty="0" sz="1600" spc="-10" b="1">
                <a:latin typeface="Carlito"/>
                <a:cs typeface="Carlito"/>
              </a:rPr>
              <a:t>nhắn </a:t>
            </a:r>
            <a:r>
              <a:rPr dirty="0" sz="1600" spc="-15" b="1">
                <a:latin typeface="Carlito"/>
                <a:cs typeface="Carlito"/>
              </a:rPr>
              <a:t>và </a:t>
            </a:r>
            <a:r>
              <a:rPr dirty="0" sz="1600" spc="-5" b="1">
                <a:latin typeface="Carlito"/>
                <a:cs typeface="Carlito"/>
              </a:rPr>
              <a:t>nhận thanh </a:t>
            </a:r>
            <a:r>
              <a:rPr dirty="0" sz="1600" spc="-10" b="1">
                <a:latin typeface="Carlito"/>
                <a:cs typeface="Carlito"/>
              </a:rPr>
              <a:t>toán </a:t>
            </a:r>
            <a:r>
              <a:rPr dirty="0" sz="1600" spc="-5" b="1">
                <a:latin typeface="Carlito"/>
                <a:cs typeface="Carlito"/>
              </a:rPr>
              <a:t>để ghi nhận việc Khách  Hàng đã </a:t>
            </a:r>
            <a:r>
              <a:rPr dirty="0" sz="1600" spc="-10" b="1">
                <a:latin typeface="Carlito"/>
                <a:cs typeface="Carlito"/>
              </a:rPr>
              <a:t>mua </a:t>
            </a:r>
            <a:r>
              <a:rPr dirty="0" sz="1600" spc="-5" b="1">
                <a:latin typeface="Carlito"/>
                <a:cs typeface="Carlito"/>
              </a:rPr>
              <a:t>Hàng Hóa/Dịch </a:t>
            </a:r>
            <a:r>
              <a:rPr dirty="0" sz="1600" spc="-25" b="1">
                <a:latin typeface="Carlito"/>
                <a:cs typeface="Carlito"/>
              </a:rPr>
              <a:t>Vụ </a:t>
            </a:r>
            <a:r>
              <a:rPr dirty="0" sz="1600" spc="-5" b="1">
                <a:latin typeface="Carlito"/>
                <a:cs typeface="Carlito"/>
              </a:rPr>
              <a:t>của Nhà Bán Hàng </a:t>
            </a:r>
            <a:r>
              <a:rPr dirty="0" sz="1600" spc="-10" b="1">
                <a:latin typeface="Carlito"/>
                <a:cs typeface="Carlito"/>
              </a:rPr>
              <a:t>trên </a:t>
            </a:r>
            <a:r>
              <a:rPr dirty="0" sz="1600" spc="-5" b="1">
                <a:latin typeface="Carlito"/>
                <a:cs typeface="Carlito"/>
              </a:rPr>
              <a:t>SGD </a:t>
            </a:r>
            <a:r>
              <a:rPr dirty="0" sz="1600" spc="-15" b="1">
                <a:latin typeface="Carlito"/>
                <a:cs typeface="Carlito"/>
              </a:rPr>
              <a:t>TMĐT</a:t>
            </a:r>
            <a:r>
              <a:rPr dirty="0" sz="1600" spc="200" b="1">
                <a:latin typeface="Carlito"/>
                <a:cs typeface="Carlito"/>
              </a:rPr>
              <a:t> </a:t>
            </a:r>
            <a:r>
              <a:rPr dirty="0" sz="1600" spc="-5" b="1">
                <a:latin typeface="Carlito"/>
                <a:cs typeface="Carlito"/>
              </a:rPr>
              <a:t>Tiki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4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24358" y="908303"/>
            <a:ext cx="11257280" cy="3318510"/>
            <a:chOff x="324358" y="908303"/>
            <a:chExt cx="11257280" cy="3318510"/>
          </a:xfrm>
        </p:grpSpPr>
        <p:sp>
          <p:nvSpPr>
            <p:cNvPr id="4" name="object 4"/>
            <p:cNvSpPr/>
            <p:nvPr/>
          </p:nvSpPr>
          <p:spPr>
            <a:xfrm>
              <a:off x="330708" y="1133855"/>
              <a:ext cx="11244580" cy="3086100"/>
            </a:xfrm>
            <a:custGeom>
              <a:avLst/>
              <a:gdLst/>
              <a:ahLst/>
              <a:cxnLst/>
              <a:rect l="l" t="t" r="r" b="b"/>
              <a:pathLst>
                <a:path w="11244580" h="3086100">
                  <a:moveTo>
                    <a:pt x="0" y="514350"/>
                  </a:moveTo>
                  <a:lnTo>
                    <a:pt x="2102" y="467529"/>
                  </a:lnTo>
                  <a:lnTo>
                    <a:pt x="8287" y="421886"/>
                  </a:lnTo>
                  <a:lnTo>
                    <a:pt x="18373" y="377604"/>
                  </a:lnTo>
                  <a:lnTo>
                    <a:pt x="32179" y="334863"/>
                  </a:lnTo>
                  <a:lnTo>
                    <a:pt x="49524" y="293846"/>
                  </a:lnTo>
                  <a:lnTo>
                    <a:pt x="70225" y="254733"/>
                  </a:lnTo>
                  <a:lnTo>
                    <a:pt x="94102" y="217707"/>
                  </a:lnTo>
                  <a:lnTo>
                    <a:pt x="120972" y="182947"/>
                  </a:lnTo>
                  <a:lnTo>
                    <a:pt x="150653" y="150637"/>
                  </a:lnTo>
                  <a:lnTo>
                    <a:pt x="182965" y="120958"/>
                  </a:lnTo>
                  <a:lnTo>
                    <a:pt x="217726" y="94090"/>
                  </a:lnTo>
                  <a:lnTo>
                    <a:pt x="254754" y="70216"/>
                  </a:lnTo>
                  <a:lnTo>
                    <a:pt x="293867" y="49517"/>
                  </a:lnTo>
                  <a:lnTo>
                    <a:pt x="334885" y="32175"/>
                  </a:lnTo>
                  <a:lnTo>
                    <a:pt x="377625" y="18370"/>
                  </a:lnTo>
                  <a:lnTo>
                    <a:pt x="421905" y="8285"/>
                  </a:lnTo>
                  <a:lnTo>
                    <a:pt x="467545" y="2101"/>
                  </a:lnTo>
                  <a:lnTo>
                    <a:pt x="514362" y="0"/>
                  </a:lnTo>
                  <a:lnTo>
                    <a:pt x="10729722" y="0"/>
                  </a:lnTo>
                  <a:lnTo>
                    <a:pt x="10776542" y="2101"/>
                  </a:lnTo>
                  <a:lnTo>
                    <a:pt x="10822185" y="8285"/>
                  </a:lnTo>
                  <a:lnTo>
                    <a:pt x="10866467" y="18370"/>
                  </a:lnTo>
                  <a:lnTo>
                    <a:pt x="10909208" y="32175"/>
                  </a:lnTo>
                  <a:lnTo>
                    <a:pt x="10950225" y="49517"/>
                  </a:lnTo>
                  <a:lnTo>
                    <a:pt x="10989338" y="70216"/>
                  </a:lnTo>
                  <a:lnTo>
                    <a:pt x="11026364" y="94090"/>
                  </a:lnTo>
                  <a:lnTo>
                    <a:pt x="11061124" y="120958"/>
                  </a:lnTo>
                  <a:lnTo>
                    <a:pt x="11093434" y="150637"/>
                  </a:lnTo>
                  <a:lnTo>
                    <a:pt x="11123113" y="182947"/>
                  </a:lnTo>
                  <a:lnTo>
                    <a:pt x="11149981" y="217707"/>
                  </a:lnTo>
                  <a:lnTo>
                    <a:pt x="11173855" y="254733"/>
                  </a:lnTo>
                  <a:lnTo>
                    <a:pt x="11194554" y="293846"/>
                  </a:lnTo>
                  <a:lnTo>
                    <a:pt x="11211896" y="334863"/>
                  </a:lnTo>
                  <a:lnTo>
                    <a:pt x="11225701" y="377604"/>
                  </a:lnTo>
                  <a:lnTo>
                    <a:pt x="11235786" y="421886"/>
                  </a:lnTo>
                  <a:lnTo>
                    <a:pt x="11241970" y="467529"/>
                  </a:lnTo>
                  <a:lnTo>
                    <a:pt x="11244072" y="514350"/>
                  </a:lnTo>
                  <a:lnTo>
                    <a:pt x="11244072" y="2571750"/>
                  </a:lnTo>
                  <a:lnTo>
                    <a:pt x="11241970" y="2618570"/>
                  </a:lnTo>
                  <a:lnTo>
                    <a:pt x="11235786" y="2664213"/>
                  </a:lnTo>
                  <a:lnTo>
                    <a:pt x="11225701" y="2708495"/>
                  </a:lnTo>
                  <a:lnTo>
                    <a:pt x="11211896" y="2751236"/>
                  </a:lnTo>
                  <a:lnTo>
                    <a:pt x="11194554" y="2792253"/>
                  </a:lnTo>
                  <a:lnTo>
                    <a:pt x="11173855" y="2831366"/>
                  </a:lnTo>
                  <a:lnTo>
                    <a:pt x="11149981" y="2868392"/>
                  </a:lnTo>
                  <a:lnTo>
                    <a:pt x="11123113" y="2903152"/>
                  </a:lnTo>
                  <a:lnTo>
                    <a:pt x="11093434" y="2935462"/>
                  </a:lnTo>
                  <a:lnTo>
                    <a:pt x="11061124" y="2965141"/>
                  </a:lnTo>
                  <a:lnTo>
                    <a:pt x="11026364" y="2992009"/>
                  </a:lnTo>
                  <a:lnTo>
                    <a:pt x="10989338" y="3015883"/>
                  </a:lnTo>
                  <a:lnTo>
                    <a:pt x="10950225" y="3036582"/>
                  </a:lnTo>
                  <a:lnTo>
                    <a:pt x="10909208" y="3053924"/>
                  </a:lnTo>
                  <a:lnTo>
                    <a:pt x="10866467" y="3067729"/>
                  </a:lnTo>
                  <a:lnTo>
                    <a:pt x="10822185" y="3077814"/>
                  </a:lnTo>
                  <a:lnTo>
                    <a:pt x="10776542" y="3083998"/>
                  </a:lnTo>
                  <a:lnTo>
                    <a:pt x="10729722" y="3086100"/>
                  </a:lnTo>
                  <a:lnTo>
                    <a:pt x="514362" y="3086100"/>
                  </a:lnTo>
                  <a:lnTo>
                    <a:pt x="467545" y="3083998"/>
                  </a:lnTo>
                  <a:lnTo>
                    <a:pt x="421905" y="3077814"/>
                  </a:lnTo>
                  <a:lnTo>
                    <a:pt x="377625" y="3067729"/>
                  </a:lnTo>
                  <a:lnTo>
                    <a:pt x="334885" y="3053924"/>
                  </a:lnTo>
                  <a:lnTo>
                    <a:pt x="293867" y="3036582"/>
                  </a:lnTo>
                  <a:lnTo>
                    <a:pt x="254754" y="3015883"/>
                  </a:lnTo>
                  <a:lnTo>
                    <a:pt x="217726" y="2992009"/>
                  </a:lnTo>
                  <a:lnTo>
                    <a:pt x="182965" y="2965141"/>
                  </a:lnTo>
                  <a:lnTo>
                    <a:pt x="150653" y="2935462"/>
                  </a:lnTo>
                  <a:lnTo>
                    <a:pt x="120972" y="2903152"/>
                  </a:lnTo>
                  <a:lnTo>
                    <a:pt x="94102" y="2868392"/>
                  </a:lnTo>
                  <a:lnTo>
                    <a:pt x="70225" y="2831366"/>
                  </a:lnTo>
                  <a:lnTo>
                    <a:pt x="49524" y="2792253"/>
                  </a:lnTo>
                  <a:lnTo>
                    <a:pt x="32179" y="2751236"/>
                  </a:lnTo>
                  <a:lnTo>
                    <a:pt x="18373" y="2708495"/>
                  </a:lnTo>
                  <a:lnTo>
                    <a:pt x="8287" y="2664213"/>
                  </a:lnTo>
                  <a:lnTo>
                    <a:pt x="2102" y="2618570"/>
                  </a:lnTo>
                  <a:lnTo>
                    <a:pt x="0" y="2571750"/>
                  </a:lnTo>
                  <a:lnTo>
                    <a:pt x="0" y="514350"/>
                  </a:lnTo>
                  <a:close/>
                </a:path>
              </a:pathLst>
            </a:custGeom>
            <a:ln w="1219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59202" y="2388869"/>
              <a:ext cx="182880" cy="449580"/>
            </a:xfrm>
            <a:custGeom>
              <a:avLst/>
              <a:gdLst/>
              <a:ahLst/>
              <a:cxnLst/>
              <a:rect l="l" t="t" r="r" b="b"/>
              <a:pathLst>
                <a:path w="182880" h="449580">
                  <a:moveTo>
                    <a:pt x="0" y="0"/>
                  </a:moveTo>
                  <a:lnTo>
                    <a:pt x="0" y="449579"/>
                  </a:lnTo>
                  <a:lnTo>
                    <a:pt x="182880" y="224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59202" y="2388869"/>
              <a:ext cx="182880" cy="449580"/>
            </a:xfrm>
            <a:custGeom>
              <a:avLst/>
              <a:gdLst/>
              <a:ahLst/>
              <a:cxnLst/>
              <a:rect l="l" t="t" r="r" b="b"/>
              <a:pathLst>
                <a:path w="182880" h="449580">
                  <a:moveTo>
                    <a:pt x="0" y="0"/>
                  </a:moveTo>
                  <a:lnTo>
                    <a:pt x="182880" y="224789"/>
                  </a:lnTo>
                  <a:lnTo>
                    <a:pt x="0" y="44957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78502" y="2373629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79" h="448310">
                  <a:moveTo>
                    <a:pt x="0" y="0"/>
                  </a:moveTo>
                  <a:lnTo>
                    <a:pt x="0" y="448056"/>
                  </a:lnTo>
                  <a:lnTo>
                    <a:pt x="182880" y="224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78502" y="2373629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79" h="448310">
                  <a:moveTo>
                    <a:pt x="0" y="0"/>
                  </a:moveTo>
                  <a:lnTo>
                    <a:pt x="182880" y="224028"/>
                  </a:lnTo>
                  <a:lnTo>
                    <a:pt x="0" y="4480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20078" y="2334005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79" h="448310">
                  <a:moveTo>
                    <a:pt x="0" y="0"/>
                  </a:moveTo>
                  <a:lnTo>
                    <a:pt x="0" y="448056"/>
                  </a:lnTo>
                  <a:lnTo>
                    <a:pt x="182879" y="224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720078" y="2334005"/>
              <a:ext cx="182880" cy="448309"/>
            </a:xfrm>
            <a:custGeom>
              <a:avLst/>
              <a:gdLst/>
              <a:ahLst/>
              <a:cxnLst/>
              <a:rect l="l" t="t" r="r" b="b"/>
              <a:pathLst>
                <a:path w="182879" h="448310">
                  <a:moveTo>
                    <a:pt x="0" y="0"/>
                  </a:moveTo>
                  <a:lnTo>
                    <a:pt x="182879" y="224028"/>
                  </a:lnTo>
                  <a:lnTo>
                    <a:pt x="0" y="4480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56369" y="2300477"/>
              <a:ext cx="182880" cy="449580"/>
            </a:xfrm>
            <a:custGeom>
              <a:avLst/>
              <a:gdLst/>
              <a:ahLst/>
              <a:cxnLst/>
              <a:rect l="l" t="t" r="r" b="b"/>
              <a:pathLst>
                <a:path w="182879" h="449580">
                  <a:moveTo>
                    <a:pt x="0" y="0"/>
                  </a:moveTo>
                  <a:lnTo>
                    <a:pt x="0" y="449580"/>
                  </a:lnTo>
                  <a:lnTo>
                    <a:pt x="182879" y="224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056369" y="2300477"/>
              <a:ext cx="182880" cy="449580"/>
            </a:xfrm>
            <a:custGeom>
              <a:avLst/>
              <a:gdLst/>
              <a:ahLst/>
              <a:cxnLst/>
              <a:rect l="l" t="t" r="r" b="b"/>
              <a:pathLst>
                <a:path w="182879" h="449580">
                  <a:moveTo>
                    <a:pt x="0" y="0"/>
                  </a:moveTo>
                  <a:lnTo>
                    <a:pt x="182879" y="224789"/>
                  </a:lnTo>
                  <a:lnTo>
                    <a:pt x="0" y="449580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52727" y="908303"/>
              <a:ext cx="3185160" cy="462280"/>
            </a:xfrm>
            <a:custGeom>
              <a:avLst/>
              <a:gdLst/>
              <a:ahLst/>
              <a:cxnLst/>
              <a:rect l="l" t="t" r="r" b="b"/>
              <a:pathLst>
                <a:path w="3185160" h="462280">
                  <a:moveTo>
                    <a:pt x="3108198" y="0"/>
                  </a:moveTo>
                  <a:lnTo>
                    <a:pt x="76962" y="0"/>
                  </a:lnTo>
                  <a:lnTo>
                    <a:pt x="46988" y="6042"/>
                  </a:lnTo>
                  <a:lnTo>
                    <a:pt x="22526" y="22526"/>
                  </a:lnTo>
                  <a:lnTo>
                    <a:pt x="6042" y="46988"/>
                  </a:lnTo>
                  <a:lnTo>
                    <a:pt x="0" y="76962"/>
                  </a:lnTo>
                  <a:lnTo>
                    <a:pt x="0" y="384810"/>
                  </a:lnTo>
                  <a:lnTo>
                    <a:pt x="6042" y="414783"/>
                  </a:lnTo>
                  <a:lnTo>
                    <a:pt x="22526" y="439245"/>
                  </a:lnTo>
                  <a:lnTo>
                    <a:pt x="46988" y="455729"/>
                  </a:lnTo>
                  <a:lnTo>
                    <a:pt x="76962" y="461772"/>
                  </a:lnTo>
                  <a:lnTo>
                    <a:pt x="3108198" y="461772"/>
                  </a:lnTo>
                  <a:lnTo>
                    <a:pt x="3138171" y="455729"/>
                  </a:lnTo>
                  <a:lnTo>
                    <a:pt x="3162633" y="439245"/>
                  </a:lnTo>
                  <a:lnTo>
                    <a:pt x="3179117" y="414783"/>
                  </a:lnTo>
                  <a:lnTo>
                    <a:pt x="3185160" y="384810"/>
                  </a:lnTo>
                  <a:lnTo>
                    <a:pt x="3185160" y="76962"/>
                  </a:lnTo>
                  <a:lnTo>
                    <a:pt x="3179117" y="46988"/>
                  </a:lnTo>
                  <a:lnTo>
                    <a:pt x="3162633" y="22526"/>
                  </a:lnTo>
                  <a:lnTo>
                    <a:pt x="3138171" y="6042"/>
                  </a:lnTo>
                  <a:lnTo>
                    <a:pt x="310819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568320" y="122681"/>
            <a:ext cx="63887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MÔ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HÌNH BÁN HÀNG ĐA KÊNH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800" spc="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MCF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4327" y="967232"/>
            <a:ext cx="10699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Quy</a:t>
            </a:r>
            <a:r>
              <a:rPr dirty="0" sz="20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trình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2233" y="3422141"/>
            <a:ext cx="208407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" marR="5080" indent="-2476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Khách </a:t>
            </a:r>
            <a:r>
              <a:rPr dirty="0" sz="1400" spc="-5">
                <a:latin typeface="Arial"/>
                <a:cs typeface="Arial"/>
              </a:rPr>
              <a:t>Hàng đặt hàng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trên  các kênh </a:t>
            </a:r>
            <a:r>
              <a:rPr dirty="0" sz="1400" spc="-5">
                <a:latin typeface="Arial"/>
                <a:cs typeface="Arial"/>
              </a:rPr>
              <a:t>bán hàng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online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77794" y="3415664"/>
            <a:ext cx="150177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Nhà Bán </a:t>
            </a:r>
            <a:r>
              <a:rPr dirty="0" sz="1400">
                <a:latin typeface="Arial"/>
                <a:cs typeface="Arial"/>
              </a:rPr>
              <a:t>tạo </a:t>
            </a:r>
            <a:r>
              <a:rPr dirty="0" sz="1400" spc="-5">
                <a:latin typeface="Arial"/>
                <a:cs typeface="Arial"/>
              </a:rPr>
              <a:t>đơn  hàng </a:t>
            </a:r>
            <a:r>
              <a:rPr dirty="0" sz="1400">
                <a:latin typeface="Arial"/>
                <a:cs typeface="Arial"/>
              </a:rPr>
              <a:t>trên </a:t>
            </a:r>
            <a:r>
              <a:rPr dirty="0" sz="1400" spc="-5">
                <a:latin typeface="Arial"/>
                <a:cs typeface="Arial"/>
              </a:rPr>
              <a:t>hệ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thống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28005" y="3422141"/>
            <a:ext cx="123507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1145" marR="5080" indent="-271780">
              <a:lnSpc>
                <a:spcPct val="100000"/>
              </a:lnSpc>
              <a:spcBef>
                <a:spcPts val="105"/>
              </a:spcBef>
            </a:pPr>
            <a:r>
              <a:rPr dirty="0" sz="1400" spc="-15">
                <a:latin typeface="Arial"/>
                <a:cs typeface="Arial"/>
              </a:rPr>
              <a:t>Tiki </a:t>
            </a:r>
            <a:r>
              <a:rPr dirty="0" sz="1400">
                <a:latin typeface="Arial"/>
                <a:cs typeface="Arial"/>
              </a:rPr>
              <a:t>lấy </a:t>
            </a:r>
            <a:r>
              <a:rPr dirty="0" sz="1400" spc="-5">
                <a:latin typeface="Arial"/>
                <a:cs typeface="Arial"/>
              </a:rPr>
              <a:t>hàng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và  </a:t>
            </a:r>
            <a:r>
              <a:rPr dirty="0" sz="1400" spc="-5">
                <a:latin typeface="Arial"/>
                <a:cs typeface="Arial"/>
              </a:rPr>
              <a:t>đóng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gói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82611" y="3402329"/>
            <a:ext cx="134810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9705" marR="5080" indent="-180340">
              <a:lnSpc>
                <a:spcPct val="100000"/>
              </a:lnSpc>
              <a:spcBef>
                <a:spcPts val="105"/>
              </a:spcBef>
            </a:pPr>
            <a:r>
              <a:rPr dirty="0" sz="1400" spc="-15">
                <a:latin typeface="Arial"/>
                <a:cs typeface="Arial"/>
              </a:rPr>
              <a:t>Tiki </a:t>
            </a:r>
            <a:r>
              <a:rPr dirty="0" sz="1400" spc="-5">
                <a:latin typeface="Arial"/>
                <a:cs typeface="Arial"/>
              </a:rPr>
              <a:t>bàn giao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cho  Khách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Hàng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3419" y="1612391"/>
            <a:ext cx="4098290" cy="2403475"/>
          </a:xfrm>
          <a:custGeom>
            <a:avLst/>
            <a:gdLst/>
            <a:ahLst/>
            <a:cxnLst/>
            <a:rect l="l" t="t" r="r" b="b"/>
            <a:pathLst>
              <a:path w="4098290" h="2403475">
                <a:moveTo>
                  <a:pt x="0" y="2403348"/>
                </a:moveTo>
                <a:lnTo>
                  <a:pt x="4098036" y="2403348"/>
                </a:lnTo>
                <a:lnTo>
                  <a:pt x="4098036" y="0"/>
                </a:lnTo>
                <a:lnTo>
                  <a:pt x="0" y="0"/>
                </a:lnTo>
                <a:lnTo>
                  <a:pt x="0" y="2403348"/>
                </a:lnTo>
                <a:close/>
              </a:path>
            </a:pathLst>
          </a:custGeom>
          <a:ln w="3175">
            <a:solidFill>
              <a:srgbClr val="00AFEF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513709" y="1735912"/>
            <a:ext cx="9150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AFEF"/>
                </a:solidFill>
                <a:latin typeface="Arial"/>
                <a:cs typeface="Arial"/>
              </a:rPr>
              <a:t>NHÀ</a:t>
            </a:r>
            <a:r>
              <a:rPr dirty="0" sz="1600" spc="-7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AFEF"/>
                </a:solidFill>
                <a:latin typeface="Arial"/>
                <a:cs typeface="Arial"/>
              </a:rPr>
              <a:t>BÁN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64195" y="1675841"/>
            <a:ext cx="3848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AFEF"/>
                </a:solidFill>
                <a:latin typeface="Arial"/>
                <a:cs typeface="Arial"/>
              </a:rPr>
              <a:t>T</a:t>
            </a:r>
            <a:r>
              <a:rPr dirty="0" sz="1600" spc="-1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00AFEF"/>
                </a:solidFill>
                <a:latin typeface="Arial"/>
                <a:cs typeface="Arial"/>
              </a:rPr>
              <a:t>KI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08247" y="1618424"/>
            <a:ext cx="7752715" cy="2406650"/>
            <a:chOff x="3508247" y="1618424"/>
            <a:chExt cx="7752715" cy="2406650"/>
          </a:xfrm>
        </p:grpSpPr>
        <p:sp>
          <p:nvSpPr>
            <p:cNvPr id="24" name="object 24"/>
            <p:cNvSpPr/>
            <p:nvPr/>
          </p:nvSpPr>
          <p:spPr>
            <a:xfrm>
              <a:off x="7362604" y="2113787"/>
              <a:ext cx="85007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508247" y="2244897"/>
              <a:ext cx="914400" cy="8960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0515" y="1620011"/>
              <a:ext cx="6369050" cy="2403475"/>
            </a:xfrm>
            <a:custGeom>
              <a:avLst/>
              <a:gdLst/>
              <a:ahLst/>
              <a:cxnLst/>
              <a:rect l="l" t="t" r="r" b="b"/>
              <a:pathLst>
                <a:path w="6369050" h="2403475">
                  <a:moveTo>
                    <a:pt x="0" y="2403348"/>
                  </a:moveTo>
                  <a:lnTo>
                    <a:pt x="6368795" y="2403348"/>
                  </a:lnTo>
                  <a:lnTo>
                    <a:pt x="6368795" y="0"/>
                  </a:lnTo>
                  <a:lnTo>
                    <a:pt x="0" y="0"/>
                  </a:lnTo>
                  <a:lnTo>
                    <a:pt x="0" y="2403348"/>
                  </a:lnTo>
                  <a:close/>
                </a:path>
              </a:pathLst>
            </a:custGeom>
            <a:ln w="3175">
              <a:solidFill>
                <a:srgbClr val="00AFE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218175" y="2102981"/>
              <a:ext cx="914400" cy="8811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826751" y="2078781"/>
              <a:ext cx="914400" cy="8960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426722" y="4344923"/>
            <a:ext cx="11109960" cy="1335405"/>
            <a:chOff x="426722" y="4344923"/>
            <a:chExt cx="11109960" cy="1335405"/>
          </a:xfrm>
        </p:grpSpPr>
        <p:sp>
          <p:nvSpPr>
            <p:cNvPr id="30" name="object 30"/>
            <p:cNvSpPr/>
            <p:nvPr/>
          </p:nvSpPr>
          <p:spPr>
            <a:xfrm>
              <a:off x="426722" y="4344923"/>
              <a:ext cx="11076426" cy="13350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21791" y="4479035"/>
              <a:ext cx="10914888" cy="11353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58723" y="4389120"/>
            <a:ext cx="10988040" cy="1247140"/>
          </a:xfrm>
          <a:prstGeom prst="rect">
            <a:avLst/>
          </a:prstGeom>
          <a:solidFill>
            <a:srgbClr val="20AFFF"/>
          </a:solidFill>
        </p:spPr>
        <p:txBody>
          <a:bodyPr wrap="square" lIns="0" tIns="207010" rIns="0" bIns="0" rtlCol="0" vert="horz">
            <a:spAutoFit/>
          </a:bodyPr>
          <a:lstStyle/>
          <a:p>
            <a:pPr algn="ctr" marL="340995" marR="104139">
              <a:lnSpc>
                <a:spcPct val="100000"/>
              </a:lnSpc>
              <a:spcBef>
                <a:spcPts val="163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Khi Nhà Bán có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đơn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hàng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từ một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kênh bán hàng khác và muốn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sử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dụng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Hàng Hóa lưu kho </a:t>
            </a: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Tiki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cho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đơn 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hàng phát sinh, Nhà Bán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tạo một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đơn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hàng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MCF trên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hệ thống 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Trung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tâm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Bán Hàng, </a:t>
            </a: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Tiki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sẽ vận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chuyển  đến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Khách Hàng,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thu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phí (nếu có)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như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một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đối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tác vận</a:t>
            </a:r>
            <a:r>
              <a:rPr dirty="0" sz="18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chuyển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3310" y="1675841"/>
            <a:ext cx="17729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AFEF"/>
                </a:solidFill>
                <a:latin typeface="Arial"/>
                <a:cs typeface="Arial"/>
              </a:rPr>
              <a:t>Các kênh bán</a:t>
            </a:r>
            <a:r>
              <a:rPr dirty="0" sz="1600" spc="-55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AFEF"/>
                </a:solidFill>
                <a:latin typeface="Arial"/>
                <a:cs typeface="Arial"/>
              </a:rPr>
              <a:t>hàng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623170" y="3294633"/>
            <a:ext cx="1335405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15">
                <a:latin typeface="Arial"/>
                <a:cs typeface="Arial"/>
              </a:rPr>
              <a:t>Tiki </a:t>
            </a:r>
            <a:r>
              <a:rPr dirty="0" sz="1400" spc="-5">
                <a:latin typeface="Arial"/>
                <a:cs typeface="Arial"/>
              </a:rPr>
              <a:t>hoàn tất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đơn  hàng </a:t>
            </a:r>
            <a:r>
              <a:rPr dirty="0" sz="1400" spc="-10">
                <a:latin typeface="Arial"/>
                <a:cs typeface="Arial"/>
              </a:rPr>
              <a:t>và </a:t>
            </a:r>
            <a:r>
              <a:rPr dirty="0" sz="1400">
                <a:latin typeface="Arial"/>
                <a:cs typeface="Arial"/>
              </a:rPr>
              <a:t>thu </a:t>
            </a:r>
            <a:r>
              <a:rPr dirty="0" sz="1400" spc="-5">
                <a:latin typeface="Arial"/>
                <a:cs typeface="Arial"/>
              </a:rPr>
              <a:t>phí  </a:t>
            </a:r>
            <a:r>
              <a:rPr dirty="0" sz="1400" spc="-10">
                <a:latin typeface="Arial"/>
                <a:cs typeface="Arial"/>
              </a:rPr>
              <a:t>vận </a:t>
            </a:r>
            <a:r>
              <a:rPr dirty="0" sz="1400" spc="-5">
                <a:latin typeface="Arial"/>
                <a:cs typeface="Arial"/>
              </a:rPr>
              <a:t>hành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40954" y="2103120"/>
            <a:ext cx="1487805" cy="1353820"/>
            <a:chOff x="1040954" y="2103120"/>
            <a:chExt cx="1487805" cy="1353820"/>
          </a:xfrm>
        </p:grpSpPr>
        <p:sp>
          <p:nvSpPr>
            <p:cNvPr id="36" name="object 36"/>
            <p:cNvSpPr/>
            <p:nvPr/>
          </p:nvSpPr>
          <p:spPr>
            <a:xfrm>
              <a:off x="1071371" y="2103120"/>
              <a:ext cx="571500" cy="5745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876044" y="2110740"/>
              <a:ext cx="586740" cy="5882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40954" y="2712782"/>
              <a:ext cx="647575" cy="6475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783079" y="2708148"/>
              <a:ext cx="745236" cy="7482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/>
          <p:cNvGrpSpPr/>
          <p:nvPr/>
        </p:nvGrpSpPr>
        <p:grpSpPr>
          <a:xfrm>
            <a:off x="426722" y="5724117"/>
            <a:ext cx="11076940" cy="1134110"/>
            <a:chOff x="426722" y="5724117"/>
            <a:chExt cx="11076940" cy="1134110"/>
          </a:xfrm>
        </p:grpSpPr>
        <p:sp>
          <p:nvSpPr>
            <p:cNvPr id="41" name="object 41"/>
            <p:cNvSpPr/>
            <p:nvPr/>
          </p:nvSpPr>
          <p:spPr>
            <a:xfrm>
              <a:off x="426722" y="5724117"/>
              <a:ext cx="11076426" cy="10668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09015" y="5724142"/>
              <a:ext cx="6315456" cy="11338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58723" y="5768340"/>
              <a:ext cx="10988040" cy="978535"/>
            </a:xfrm>
            <a:custGeom>
              <a:avLst/>
              <a:gdLst/>
              <a:ahLst/>
              <a:cxnLst/>
              <a:rect l="l" t="t" r="r" b="b"/>
              <a:pathLst>
                <a:path w="10988040" h="978534">
                  <a:moveTo>
                    <a:pt x="10988040" y="0"/>
                  </a:moveTo>
                  <a:lnTo>
                    <a:pt x="0" y="0"/>
                  </a:lnTo>
                  <a:lnTo>
                    <a:pt x="0" y="978408"/>
                  </a:lnTo>
                  <a:lnTo>
                    <a:pt x="10988040" y="978408"/>
                  </a:lnTo>
                  <a:lnTo>
                    <a:pt x="10988040" y="0"/>
                  </a:lnTo>
                  <a:close/>
                </a:path>
              </a:pathLst>
            </a:custGeom>
            <a:solidFill>
              <a:srgbClr val="20A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674319" y="5828487"/>
            <a:ext cx="596074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Phí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trên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mỗi sản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phẩm: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Phí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xử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lý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đơn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hàng: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5000đ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(3kg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đầu)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4000đ/kg</a:t>
            </a:r>
            <a:r>
              <a:rPr dirty="0" sz="18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(&gt;3kg)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Phí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vận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hành: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6000đ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(3kg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đầu)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6000đ/kg</a:t>
            </a:r>
            <a:r>
              <a:rPr dirty="0" sz="18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(&gt;0.5kg)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46888" y="0"/>
            <a:ext cx="1144905" cy="666115"/>
            <a:chOff x="246888" y="0"/>
            <a:chExt cx="1144905" cy="666115"/>
          </a:xfrm>
        </p:grpSpPr>
        <p:sp>
          <p:nvSpPr>
            <p:cNvPr id="46" name="object 46"/>
            <p:cNvSpPr/>
            <p:nvPr/>
          </p:nvSpPr>
          <p:spPr>
            <a:xfrm>
              <a:off x="246888" y="217931"/>
              <a:ext cx="1144524" cy="44805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86156" y="0"/>
              <a:ext cx="665988" cy="65836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5459"/>
            <a:chOff x="0" y="0"/>
            <a:chExt cx="12192000" cy="6855459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7147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8549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5455" y="2785998"/>
            <a:ext cx="2235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FFFFFF"/>
                </a:solidFill>
                <a:latin typeface="Carlito"/>
                <a:cs typeface="Carlito"/>
              </a:rPr>
              <a:t>THANK</a:t>
            </a:r>
            <a:r>
              <a:rPr dirty="0" sz="3600" spc="-80" b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600" spc="-50" b="0">
                <a:solidFill>
                  <a:srgbClr val="FFFFFF"/>
                </a:solidFill>
                <a:latin typeface="Carlito"/>
                <a:cs typeface="Carlito"/>
              </a:rPr>
              <a:t>YOU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135686"/>
            <a:ext cx="12192000" cy="722630"/>
            <a:chOff x="0" y="6135686"/>
            <a:chExt cx="12192000" cy="722630"/>
          </a:xfrm>
        </p:grpSpPr>
        <p:sp>
          <p:nvSpPr>
            <p:cNvPr id="3" name="object 3"/>
            <p:cNvSpPr/>
            <p:nvPr/>
          </p:nvSpPr>
          <p:spPr>
            <a:xfrm>
              <a:off x="10351007" y="6380987"/>
              <a:ext cx="809625" cy="375285"/>
            </a:xfrm>
            <a:custGeom>
              <a:avLst/>
              <a:gdLst/>
              <a:ahLst/>
              <a:cxnLst/>
              <a:rect l="l" t="t" r="r" b="b"/>
              <a:pathLst>
                <a:path w="809625" h="375284">
                  <a:moveTo>
                    <a:pt x="809244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809244" y="374904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1B3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588752" y="6307834"/>
              <a:ext cx="495300" cy="495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928116" y="2775204"/>
            <a:ext cx="836675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1189" y="4242173"/>
            <a:ext cx="810529" cy="810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87701" y="2962401"/>
            <a:ext cx="4286250" cy="1918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rlito"/>
                <a:cs typeface="Carlito"/>
              </a:rPr>
              <a:t>Hotline 1900</a:t>
            </a:r>
            <a:r>
              <a:rPr dirty="0" sz="2800" spc="6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6034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latin typeface="Carlito"/>
                <a:cs typeface="Carlito"/>
              </a:rPr>
              <a:t>Email</a:t>
            </a:r>
            <a:r>
              <a:rPr dirty="0" sz="2800" spc="-30">
                <a:latin typeface="Carlito"/>
                <a:cs typeface="Carlito"/>
              </a:rPr>
              <a:t> </a:t>
            </a:r>
            <a:r>
              <a:rPr dirty="0" u="heavy" sz="28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partnersupport@tiki.vn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" y="5513832"/>
            <a:ext cx="1168908" cy="1168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62301" y="5891885"/>
            <a:ext cx="55753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72660" algn="l"/>
              </a:tabLst>
            </a:pPr>
            <a:r>
              <a:rPr dirty="0" sz="2800" spc="-15">
                <a:latin typeface="Carlito"/>
                <a:cs typeface="Carlito"/>
              </a:rPr>
              <a:t>Facebook</a:t>
            </a:r>
            <a:r>
              <a:rPr dirty="0" u="heavy" sz="28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2400" spc="-20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7"/>
              </a:rPr>
              <a:t>Cộng </a:t>
            </a:r>
            <a:r>
              <a:rPr dirty="0" u="heavy" sz="2400" spc="-1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7"/>
              </a:rPr>
              <a:t>Đồng </a:t>
            </a:r>
            <a:r>
              <a:rPr dirty="0" u="heavy" sz="2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7"/>
              </a:rPr>
              <a:t>Nhà</a:t>
            </a:r>
            <a:r>
              <a:rPr dirty="0" u="heavy" sz="2400" spc="1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dirty="0" u="heavy" sz="2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7"/>
              </a:rPr>
              <a:t>Bán</a:t>
            </a:r>
            <a:r>
              <a:rPr dirty="0" u="heavy" sz="240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dirty="0" u="heavy" sz="2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7"/>
              </a:rPr>
              <a:t>Hàng	</a:t>
            </a:r>
            <a:r>
              <a:rPr dirty="0" u="heavy" sz="24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7"/>
              </a:rPr>
              <a:t>Tiki.vn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87701" y="1410665"/>
            <a:ext cx="47237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0" b="0">
                <a:solidFill>
                  <a:srgbClr val="000000"/>
                </a:solidFill>
                <a:latin typeface="Carlito"/>
                <a:cs typeface="Carlito"/>
              </a:rPr>
              <a:t>Website</a:t>
            </a:r>
            <a:r>
              <a:rPr dirty="0" sz="2800" spc="-15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heavy" sz="2800" spc="-25" b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8"/>
              </a:rPr>
              <a:t>https://university.tiki.vn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8116" y="1205483"/>
            <a:ext cx="836675" cy="838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0" y="30480"/>
            <a:ext cx="12192000" cy="715010"/>
            <a:chOff x="0" y="30480"/>
            <a:chExt cx="12192000" cy="715010"/>
          </a:xfrm>
        </p:grpSpPr>
        <p:sp>
          <p:nvSpPr>
            <p:cNvPr id="13" name="object 13"/>
            <p:cNvSpPr/>
            <p:nvPr/>
          </p:nvSpPr>
          <p:spPr>
            <a:xfrm>
              <a:off x="0" y="30480"/>
              <a:ext cx="12192000" cy="7147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2692" y="271271"/>
              <a:ext cx="1143000" cy="4038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4359" y="30480"/>
              <a:ext cx="665988" cy="6675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389758" y="235457"/>
            <a:ext cx="30962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70" b="1">
                <a:solidFill>
                  <a:srgbClr val="FFFFFF"/>
                </a:solidFill>
                <a:latin typeface="Tahoma"/>
                <a:cs typeface="Tahoma"/>
              </a:rPr>
              <a:t>PHƯƠNG </a:t>
            </a:r>
            <a:r>
              <a:rPr dirty="0" sz="2000" spc="-105" b="1">
                <a:solidFill>
                  <a:srgbClr val="FFFFFF"/>
                </a:solidFill>
                <a:latin typeface="Tahoma"/>
                <a:cs typeface="Tahoma"/>
              </a:rPr>
              <a:t>THỨC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LIÊN</a:t>
            </a:r>
            <a:r>
              <a:rPr dirty="0" sz="2000" spc="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390" b="1">
                <a:solidFill>
                  <a:srgbClr val="FFFFFF"/>
                </a:solidFill>
                <a:latin typeface="Tahoma"/>
                <a:cs typeface="Tahoma"/>
              </a:rPr>
              <a:t>HỆ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225552" y="0"/>
              <a:ext cx="11966447" cy="68320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588752" y="6473950"/>
              <a:ext cx="749935" cy="304800"/>
            </a:xfrm>
            <a:custGeom>
              <a:avLst/>
              <a:gdLst/>
              <a:ahLst/>
              <a:cxnLst/>
              <a:rect l="l" t="t" r="r" b="b"/>
              <a:pathLst>
                <a:path w="749934" h="304800">
                  <a:moveTo>
                    <a:pt x="7498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749807" y="304799"/>
                  </a:lnTo>
                  <a:lnTo>
                    <a:pt x="749807" y="0"/>
                  </a:lnTo>
                  <a:close/>
                </a:path>
              </a:pathLst>
            </a:custGeom>
            <a:solidFill>
              <a:srgbClr val="01B3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199876" y="5445252"/>
              <a:ext cx="495300" cy="495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9810"/>
              <a:ext cx="5847588" cy="68381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89089" y="261315"/>
            <a:ext cx="371347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45"/>
              <a:t>NỘI </a:t>
            </a:r>
            <a:r>
              <a:rPr dirty="0"/>
              <a:t>DUNG</a:t>
            </a:r>
            <a:r>
              <a:rPr dirty="0" spc="150"/>
              <a:t> </a:t>
            </a:r>
            <a:r>
              <a:rPr dirty="0" spc="-5"/>
              <a:t>CHÍNH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377876" y="1421828"/>
            <a:ext cx="747395" cy="694055"/>
            <a:chOff x="6377876" y="1421828"/>
            <a:chExt cx="747395" cy="694055"/>
          </a:xfrm>
        </p:grpSpPr>
        <p:sp>
          <p:nvSpPr>
            <p:cNvPr id="9" name="object 9"/>
            <p:cNvSpPr/>
            <p:nvPr/>
          </p:nvSpPr>
          <p:spPr>
            <a:xfrm>
              <a:off x="6390894" y="1434846"/>
              <a:ext cx="721360" cy="668020"/>
            </a:xfrm>
            <a:custGeom>
              <a:avLst/>
              <a:gdLst/>
              <a:ahLst/>
              <a:cxnLst/>
              <a:rect l="l" t="t" r="r" b="b"/>
              <a:pathLst>
                <a:path w="721359" h="668019">
                  <a:moveTo>
                    <a:pt x="360425" y="0"/>
                  </a:moveTo>
                  <a:lnTo>
                    <a:pt x="311528" y="3047"/>
                  </a:lnTo>
                  <a:lnTo>
                    <a:pt x="264627" y="11925"/>
                  </a:lnTo>
                  <a:lnTo>
                    <a:pt x="220152" y="26235"/>
                  </a:lnTo>
                  <a:lnTo>
                    <a:pt x="178533" y="45578"/>
                  </a:lnTo>
                  <a:lnTo>
                    <a:pt x="140201" y="69557"/>
                  </a:lnTo>
                  <a:lnTo>
                    <a:pt x="105584" y="97774"/>
                  </a:lnTo>
                  <a:lnTo>
                    <a:pt x="75114" y="129829"/>
                  </a:lnTo>
                  <a:lnTo>
                    <a:pt x="49219" y="165325"/>
                  </a:lnTo>
                  <a:lnTo>
                    <a:pt x="28330" y="203864"/>
                  </a:lnTo>
                  <a:lnTo>
                    <a:pt x="12878" y="245048"/>
                  </a:lnTo>
                  <a:lnTo>
                    <a:pt x="3291" y="288478"/>
                  </a:lnTo>
                  <a:lnTo>
                    <a:pt x="0" y="333755"/>
                  </a:lnTo>
                  <a:lnTo>
                    <a:pt x="3291" y="379033"/>
                  </a:lnTo>
                  <a:lnTo>
                    <a:pt x="12878" y="422463"/>
                  </a:lnTo>
                  <a:lnTo>
                    <a:pt x="28330" y="463647"/>
                  </a:lnTo>
                  <a:lnTo>
                    <a:pt x="49219" y="502186"/>
                  </a:lnTo>
                  <a:lnTo>
                    <a:pt x="75114" y="537682"/>
                  </a:lnTo>
                  <a:lnTo>
                    <a:pt x="105584" y="569737"/>
                  </a:lnTo>
                  <a:lnTo>
                    <a:pt x="140201" y="597954"/>
                  </a:lnTo>
                  <a:lnTo>
                    <a:pt x="178533" y="621933"/>
                  </a:lnTo>
                  <a:lnTo>
                    <a:pt x="220152" y="641276"/>
                  </a:lnTo>
                  <a:lnTo>
                    <a:pt x="264627" y="655586"/>
                  </a:lnTo>
                  <a:lnTo>
                    <a:pt x="311528" y="664464"/>
                  </a:lnTo>
                  <a:lnTo>
                    <a:pt x="360425" y="667512"/>
                  </a:lnTo>
                  <a:lnTo>
                    <a:pt x="409323" y="664464"/>
                  </a:lnTo>
                  <a:lnTo>
                    <a:pt x="456224" y="655586"/>
                  </a:lnTo>
                  <a:lnTo>
                    <a:pt x="500699" y="641276"/>
                  </a:lnTo>
                  <a:lnTo>
                    <a:pt x="542318" y="621933"/>
                  </a:lnTo>
                  <a:lnTo>
                    <a:pt x="580650" y="597954"/>
                  </a:lnTo>
                  <a:lnTo>
                    <a:pt x="615267" y="569737"/>
                  </a:lnTo>
                  <a:lnTo>
                    <a:pt x="645737" y="537682"/>
                  </a:lnTo>
                  <a:lnTo>
                    <a:pt x="671632" y="502186"/>
                  </a:lnTo>
                  <a:lnTo>
                    <a:pt x="692521" y="463647"/>
                  </a:lnTo>
                  <a:lnTo>
                    <a:pt x="707973" y="422463"/>
                  </a:lnTo>
                  <a:lnTo>
                    <a:pt x="717560" y="379033"/>
                  </a:lnTo>
                  <a:lnTo>
                    <a:pt x="720851" y="333755"/>
                  </a:lnTo>
                  <a:lnTo>
                    <a:pt x="717560" y="288478"/>
                  </a:lnTo>
                  <a:lnTo>
                    <a:pt x="707973" y="245048"/>
                  </a:lnTo>
                  <a:lnTo>
                    <a:pt x="692521" y="203864"/>
                  </a:lnTo>
                  <a:lnTo>
                    <a:pt x="671632" y="165325"/>
                  </a:lnTo>
                  <a:lnTo>
                    <a:pt x="645737" y="129829"/>
                  </a:lnTo>
                  <a:lnTo>
                    <a:pt x="615267" y="97774"/>
                  </a:lnTo>
                  <a:lnTo>
                    <a:pt x="580650" y="69557"/>
                  </a:lnTo>
                  <a:lnTo>
                    <a:pt x="542318" y="45578"/>
                  </a:lnTo>
                  <a:lnTo>
                    <a:pt x="500699" y="26235"/>
                  </a:lnTo>
                  <a:lnTo>
                    <a:pt x="456224" y="11925"/>
                  </a:lnTo>
                  <a:lnTo>
                    <a:pt x="409323" y="3047"/>
                  </a:lnTo>
                  <a:lnTo>
                    <a:pt x="36042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390894" y="1434846"/>
              <a:ext cx="721360" cy="668020"/>
            </a:xfrm>
            <a:custGeom>
              <a:avLst/>
              <a:gdLst/>
              <a:ahLst/>
              <a:cxnLst/>
              <a:rect l="l" t="t" r="r" b="b"/>
              <a:pathLst>
                <a:path w="721359" h="668019">
                  <a:moveTo>
                    <a:pt x="0" y="333755"/>
                  </a:moveTo>
                  <a:lnTo>
                    <a:pt x="3291" y="288478"/>
                  </a:lnTo>
                  <a:lnTo>
                    <a:pt x="12878" y="245048"/>
                  </a:lnTo>
                  <a:lnTo>
                    <a:pt x="28330" y="203864"/>
                  </a:lnTo>
                  <a:lnTo>
                    <a:pt x="49219" y="165325"/>
                  </a:lnTo>
                  <a:lnTo>
                    <a:pt x="75114" y="129829"/>
                  </a:lnTo>
                  <a:lnTo>
                    <a:pt x="105584" y="97774"/>
                  </a:lnTo>
                  <a:lnTo>
                    <a:pt x="140201" y="69557"/>
                  </a:lnTo>
                  <a:lnTo>
                    <a:pt x="178533" y="45578"/>
                  </a:lnTo>
                  <a:lnTo>
                    <a:pt x="220152" y="26235"/>
                  </a:lnTo>
                  <a:lnTo>
                    <a:pt x="264627" y="11925"/>
                  </a:lnTo>
                  <a:lnTo>
                    <a:pt x="311528" y="3047"/>
                  </a:lnTo>
                  <a:lnTo>
                    <a:pt x="360425" y="0"/>
                  </a:lnTo>
                  <a:lnTo>
                    <a:pt x="409323" y="3047"/>
                  </a:lnTo>
                  <a:lnTo>
                    <a:pt x="456224" y="11925"/>
                  </a:lnTo>
                  <a:lnTo>
                    <a:pt x="500699" y="26235"/>
                  </a:lnTo>
                  <a:lnTo>
                    <a:pt x="542318" y="45578"/>
                  </a:lnTo>
                  <a:lnTo>
                    <a:pt x="580650" y="69557"/>
                  </a:lnTo>
                  <a:lnTo>
                    <a:pt x="615267" y="97774"/>
                  </a:lnTo>
                  <a:lnTo>
                    <a:pt x="645737" y="129829"/>
                  </a:lnTo>
                  <a:lnTo>
                    <a:pt x="671632" y="165325"/>
                  </a:lnTo>
                  <a:lnTo>
                    <a:pt x="692521" y="203864"/>
                  </a:lnTo>
                  <a:lnTo>
                    <a:pt x="707973" y="245048"/>
                  </a:lnTo>
                  <a:lnTo>
                    <a:pt x="717560" y="288478"/>
                  </a:lnTo>
                  <a:lnTo>
                    <a:pt x="720851" y="333755"/>
                  </a:lnTo>
                  <a:lnTo>
                    <a:pt x="717560" y="379033"/>
                  </a:lnTo>
                  <a:lnTo>
                    <a:pt x="707973" y="422463"/>
                  </a:lnTo>
                  <a:lnTo>
                    <a:pt x="692521" y="463647"/>
                  </a:lnTo>
                  <a:lnTo>
                    <a:pt x="671632" y="502186"/>
                  </a:lnTo>
                  <a:lnTo>
                    <a:pt x="645737" y="537682"/>
                  </a:lnTo>
                  <a:lnTo>
                    <a:pt x="615267" y="569737"/>
                  </a:lnTo>
                  <a:lnTo>
                    <a:pt x="580650" y="597954"/>
                  </a:lnTo>
                  <a:lnTo>
                    <a:pt x="542318" y="621933"/>
                  </a:lnTo>
                  <a:lnTo>
                    <a:pt x="500699" y="641276"/>
                  </a:lnTo>
                  <a:lnTo>
                    <a:pt x="456224" y="655586"/>
                  </a:lnTo>
                  <a:lnTo>
                    <a:pt x="409323" y="664464"/>
                  </a:lnTo>
                  <a:lnTo>
                    <a:pt x="360425" y="667512"/>
                  </a:lnTo>
                  <a:lnTo>
                    <a:pt x="311528" y="664464"/>
                  </a:lnTo>
                  <a:lnTo>
                    <a:pt x="264627" y="655586"/>
                  </a:lnTo>
                  <a:lnTo>
                    <a:pt x="220152" y="641276"/>
                  </a:lnTo>
                  <a:lnTo>
                    <a:pt x="178533" y="621933"/>
                  </a:lnTo>
                  <a:lnTo>
                    <a:pt x="140201" y="597954"/>
                  </a:lnTo>
                  <a:lnTo>
                    <a:pt x="105584" y="569737"/>
                  </a:lnTo>
                  <a:lnTo>
                    <a:pt x="75114" y="537682"/>
                  </a:lnTo>
                  <a:lnTo>
                    <a:pt x="49219" y="502186"/>
                  </a:lnTo>
                  <a:lnTo>
                    <a:pt x="28330" y="463647"/>
                  </a:lnTo>
                  <a:lnTo>
                    <a:pt x="12878" y="422463"/>
                  </a:lnTo>
                  <a:lnTo>
                    <a:pt x="3291" y="379033"/>
                  </a:lnTo>
                  <a:lnTo>
                    <a:pt x="0" y="333755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641972" y="1571371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29692" y="2706560"/>
            <a:ext cx="747395" cy="692150"/>
            <a:chOff x="6429692" y="2706560"/>
            <a:chExt cx="747395" cy="692150"/>
          </a:xfrm>
        </p:grpSpPr>
        <p:sp>
          <p:nvSpPr>
            <p:cNvPr id="13" name="object 13"/>
            <p:cNvSpPr/>
            <p:nvPr/>
          </p:nvSpPr>
          <p:spPr>
            <a:xfrm>
              <a:off x="6442709" y="2719578"/>
              <a:ext cx="721360" cy="666115"/>
            </a:xfrm>
            <a:custGeom>
              <a:avLst/>
              <a:gdLst/>
              <a:ahLst/>
              <a:cxnLst/>
              <a:rect l="l" t="t" r="r" b="b"/>
              <a:pathLst>
                <a:path w="721359" h="666114">
                  <a:moveTo>
                    <a:pt x="360425" y="0"/>
                  </a:moveTo>
                  <a:lnTo>
                    <a:pt x="311528" y="3040"/>
                  </a:lnTo>
                  <a:lnTo>
                    <a:pt x="264627" y="11895"/>
                  </a:lnTo>
                  <a:lnTo>
                    <a:pt x="220152" y="26169"/>
                  </a:lnTo>
                  <a:lnTo>
                    <a:pt x="178533" y="45466"/>
                  </a:lnTo>
                  <a:lnTo>
                    <a:pt x="140201" y="69386"/>
                  </a:lnTo>
                  <a:lnTo>
                    <a:pt x="105584" y="97536"/>
                  </a:lnTo>
                  <a:lnTo>
                    <a:pt x="75114" y="129516"/>
                  </a:lnTo>
                  <a:lnTo>
                    <a:pt x="49219" y="164930"/>
                  </a:lnTo>
                  <a:lnTo>
                    <a:pt x="28330" y="203382"/>
                  </a:lnTo>
                  <a:lnTo>
                    <a:pt x="12878" y="244475"/>
                  </a:lnTo>
                  <a:lnTo>
                    <a:pt x="3291" y="287811"/>
                  </a:lnTo>
                  <a:lnTo>
                    <a:pt x="0" y="332994"/>
                  </a:lnTo>
                  <a:lnTo>
                    <a:pt x="3291" y="378176"/>
                  </a:lnTo>
                  <a:lnTo>
                    <a:pt x="12878" y="421513"/>
                  </a:lnTo>
                  <a:lnTo>
                    <a:pt x="28330" y="462605"/>
                  </a:lnTo>
                  <a:lnTo>
                    <a:pt x="49219" y="501057"/>
                  </a:lnTo>
                  <a:lnTo>
                    <a:pt x="75114" y="536471"/>
                  </a:lnTo>
                  <a:lnTo>
                    <a:pt x="105584" y="568451"/>
                  </a:lnTo>
                  <a:lnTo>
                    <a:pt x="140201" y="596601"/>
                  </a:lnTo>
                  <a:lnTo>
                    <a:pt x="178533" y="620521"/>
                  </a:lnTo>
                  <a:lnTo>
                    <a:pt x="220152" y="639818"/>
                  </a:lnTo>
                  <a:lnTo>
                    <a:pt x="264627" y="654092"/>
                  </a:lnTo>
                  <a:lnTo>
                    <a:pt x="311528" y="662947"/>
                  </a:lnTo>
                  <a:lnTo>
                    <a:pt x="360425" y="665988"/>
                  </a:lnTo>
                  <a:lnTo>
                    <a:pt x="409323" y="662947"/>
                  </a:lnTo>
                  <a:lnTo>
                    <a:pt x="456224" y="654092"/>
                  </a:lnTo>
                  <a:lnTo>
                    <a:pt x="500699" y="639818"/>
                  </a:lnTo>
                  <a:lnTo>
                    <a:pt x="542318" y="620521"/>
                  </a:lnTo>
                  <a:lnTo>
                    <a:pt x="580650" y="596601"/>
                  </a:lnTo>
                  <a:lnTo>
                    <a:pt x="615267" y="568451"/>
                  </a:lnTo>
                  <a:lnTo>
                    <a:pt x="645737" y="536471"/>
                  </a:lnTo>
                  <a:lnTo>
                    <a:pt x="671632" y="501057"/>
                  </a:lnTo>
                  <a:lnTo>
                    <a:pt x="692521" y="462605"/>
                  </a:lnTo>
                  <a:lnTo>
                    <a:pt x="707973" y="421513"/>
                  </a:lnTo>
                  <a:lnTo>
                    <a:pt x="717560" y="378176"/>
                  </a:lnTo>
                  <a:lnTo>
                    <a:pt x="720851" y="332994"/>
                  </a:lnTo>
                  <a:lnTo>
                    <a:pt x="717560" y="287811"/>
                  </a:lnTo>
                  <a:lnTo>
                    <a:pt x="707973" y="244475"/>
                  </a:lnTo>
                  <a:lnTo>
                    <a:pt x="692521" y="203382"/>
                  </a:lnTo>
                  <a:lnTo>
                    <a:pt x="671632" y="164930"/>
                  </a:lnTo>
                  <a:lnTo>
                    <a:pt x="645737" y="129516"/>
                  </a:lnTo>
                  <a:lnTo>
                    <a:pt x="615267" y="97536"/>
                  </a:lnTo>
                  <a:lnTo>
                    <a:pt x="580650" y="69386"/>
                  </a:lnTo>
                  <a:lnTo>
                    <a:pt x="542318" y="45466"/>
                  </a:lnTo>
                  <a:lnTo>
                    <a:pt x="500699" y="26169"/>
                  </a:lnTo>
                  <a:lnTo>
                    <a:pt x="456224" y="11895"/>
                  </a:lnTo>
                  <a:lnTo>
                    <a:pt x="409323" y="3040"/>
                  </a:lnTo>
                  <a:lnTo>
                    <a:pt x="36042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42709" y="2719578"/>
              <a:ext cx="721360" cy="666115"/>
            </a:xfrm>
            <a:custGeom>
              <a:avLst/>
              <a:gdLst/>
              <a:ahLst/>
              <a:cxnLst/>
              <a:rect l="l" t="t" r="r" b="b"/>
              <a:pathLst>
                <a:path w="721359" h="666114">
                  <a:moveTo>
                    <a:pt x="0" y="332994"/>
                  </a:moveTo>
                  <a:lnTo>
                    <a:pt x="3291" y="287811"/>
                  </a:lnTo>
                  <a:lnTo>
                    <a:pt x="12878" y="244475"/>
                  </a:lnTo>
                  <a:lnTo>
                    <a:pt x="28330" y="203382"/>
                  </a:lnTo>
                  <a:lnTo>
                    <a:pt x="49219" y="164930"/>
                  </a:lnTo>
                  <a:lnTo>
                    <a:pt x="75114" y="129516"/>
                  </a:lnTo>
                  <a:lnTo>
                    <a:pt x="105584" y="97536"/>
                  </a:lnTo>
                  <a:lnTo>
                    <a:pt x="140201" y="69386"/>
                  </a:lnTo>
                  <a:lnTo>
                    <a:pt x="178533" y="45466"/>
                  </a:lnTo>
                  <a:lnTo>
                    <a:pt x="220152" y="26169"/>
                  </a:lnTo>
                  <a:lnTo>
                    <a:pt x="264627" y="11895"/>
                  </a:lnTo>
                  <a:lnTo>
                    <a:pt x="311528" y="3040"/>
                  </a:lnTo>
                  <a:lnTo>
                    <a:pt x="360425" y="0"/>
                  </a:lnTo>
                  <a:lnTo>
                    <a:pt x="409323" y="3040"/>
                  </a:lnTo>
                  <a:lnTo>
                    <a:pt x="456224" y="11895"/>
                  </a:lnTo>
                  <a:lnTo>
                    <a:pt x="500699" y="26169"/>
                  </a:lnTo>
                  <a:lnTo>
                    <a:pt x="542318" y="45466"/>
                  </a:lnTo>
                  <a:lnTo>
                    <a:pt x="580650" y="69386"/>
                  </a:lnTo>
                  <a:lnTo>
                    <a:pt x="615267" y="97536"/>
                  </a:lnTo>
                  <a:lnTo>
                    <a:pt x="645737" y="129516"/>
                  </a:lnTo>
                  <a:lnTo>
                    <a:pt x="671632" y="164930"/>
                  </a:lnTo>
                  <a:lnTo>
                    <a:pt x="692521" y="203382"/>
                  </a:lnTo>
                  <a:lnTo>
                    <a:pt x="707973" y="244475"/>
                  </a:lnTo>
                  <a:lnTo>
                    <a:pt x="717560" y="287811"/>
                  </a:lnTo>
                  <a:lnTo>
                    <a:pt x="720851" y="332994"/>
                  </a:lnTo>
                  <a:lnTo>
                    <a:pt x="717560" y="378176"/>
                  </a:lnTo>
                  <a:lnTo>
                    <a:pt x="707973" y="421513"/>
                  </a:lnTo>
                  <a:lnTo>
                    <a:pt x="692521" y="462605"/>
                  </a:lnTo>
                  <a:lnTo>
                    <a:pt x="671632" y="501057"/>
                  </a:lnTo>
                  <a:lnTo>
                    <a:pt x="645737" y="536471"/>
                  </a:lnTo>
                  <a:lnTo>
                    <a:pt x="615267" y="568451"/>
                  </a:lnTo>
                  <a:lnTo>
                    <a:pt x="580650" y="596601"/>
                  </a:lnTo>
                  <a:lnTo>
                    <a:pt x="542318" y="620521"/>
                  </a:lnTo>
                  <a:lnTo>
                    <a:pt x="500699" y="639818"/>
                  </a:lnTo>
                  <a:lnTo>
                    <a:pt x="456224" y="654092"/>
                  </a:lnTo>
                  <a:lnTo>
                    <a:pt x="409323" y="662947"/>
                  </a:lnTo>
                  <a:lnTo>
                    <a:pt x="360425" y="665988"/>
                  </a:lnTo>
                  <a:lnTo>
                    <a:pt x="311528" y="662947"/>
                  </a:lnTo>
                  <a:lnTo>
                    <a:pt x="264627" y="654092"/>
                  </a:lnTo>
                  <a:lnTo>
                    <a:pt x="220152" y="639818"/>
                  </a:lnTo>
                  <a:lnTo>
                    <a:pt x="178533" y="620521"/>
                  </a:lnTo>
                  <a:lnTo>
                    <a:pt x="140201" y="596601"/>
                  </a:lnTo>
                  <a:lnTo>
                    <a:pt x="105584" y="568451"/>
                  </a:lnTo>
                  <a:lnTo>
                    <a:pt x="75114" y="536471"/>
                  </a:lnTo>
                  <a:lnTo>
                    <a:pt x="49219" y="501057"/>
                  </a:lnTo>
                  <a:lnTo>
                    <a:pt x="28330" y="462605"/>
                  </a:lnTo>
                  <a:lnTo>
                    <a:pt x="12878" y="421513"/>
                  </a:lnTo>
                  <a:lnTo>
                    <a:pt x="3291" y="378176"/>
                  </a:lnTo>
                  <a:lnTo>
                    <a:pt x="0" y="332994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693534" y="2855467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695431" y="6336790"/>
            <a:ext cx="4953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250048" y="1622297"/>
            <a:ext cx="4265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4">
                <a:solidFill>
                  <a:srgbClr val="001F5F"/>
                </a:solidFill>
                <a:latin typeface="Tahoma"/>
                <a:cs typeface="Tahoma"/>
              </a:rPr>
              <a:t>Giới </a:t>
            </a:r>
            <a:r>
              <a:rPr dirty="0" sz="1800" spc="-175">
                <a:solidFill>
                  <a:srgbClr val="001F5F"/>
                </a:solidFill>
                <a:latin typeface="Tahoma"/>
                <a:cs typeface="Tahoma"/>
              </a:rPr>
              <a:t>thiệu </a:t>
            </a:r>
            <a:r>
              <a:rPr dirty="0" sz="1800" spc="-430">
                <a:solidFill>
                  <a:srgbClr val="001F5F"/>
                </a:solidFill>
                <a:latin typeface="Tahoma"/>
                <a:cs typeface="Tahoma"/>
              </a:rPr>
              <a:t>về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Sàn </a:t>
            </a:r>
            <a:r>
              <a:rPr dirty="0" sz="1800" spc="-254">
                <a:solidFill>
                  <a:srgbClr val="001F5F"/>
                </a:solidFill>
                <a:latin typeface="Tahoma"/>
                <a:cs typeface="Tahoma"/>
              </a:rPr>
              <a:t>Thương </a:t>
            </a:r>
            <a:r>
              <a:rPr dirty="0" sz="1800" spc="-290">
                <a:solidFill>
                  <a:srgbClr val="001F5F"/>
                </a:solidFill>
                <a:latin typeface="Tahoma"/>
                <a:cs typeface="Tahoma"/>
              </a:rPr>
              <a:t>mại </a:t>
            </a:r>
            <a:r>
              <a:rPr dirty="0" sz="1800" spc="-210">
                <a:solidFill>
                  <a:srgbClr val="001F5F"/>
                </a:solidFill>
                <a:latin typeface="Tahoma"/>
                <a:cs typeface="Tahoma"/>
              </a:rPr>
              <a:t>Điện </a:t>
            </a:r>
            <a:r>
              <a:rPr dirty="0" sz="1800" spc="-360">
                <a:solidFill>
                  <a:srgbClr val="001F5F"/>
                </a:solidFill>
                <a:latin typeface="Tahoma"/>
                <a:cs typeface="Tahoma"/>
              </a:rPr>
              <a:t>tử</a:t>
            </a:r>
            <a:r>
              <a:rPr dirty="0" sz="1800" spc="-33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Tiki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45806" y="2888107"/>
            <a:ext cx="3131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1F5F"/>
                </a:solidFill>
                <a:latin typeface="Tahoma"/>
                <a:cs typeface="Tahoma"/>
              </a:rPr>
              <a:t>Các mô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hình </a:t>
            </a:r>
            <a:r>
              <a:rPr dirty="0" sz="1800" spc="-290">
                <a:solidFill>
                  <a:srgbClr val="001F5F"/>
                </a:solidFill>
                <a:latin typeface="Tahoma"/>
                <a:cs typeface="Tahoma"/>
              </a:rPr>
              <a:t>vận </a:t>
            </a:r>
            <a:r>
              <a:rPr dirty="0" sz="1800">
                <a:solidFill>
                  <a:srgbClr val="001F5F"/>
                </a:solidFill>
                <a:latin typeface="Tahoma"/>
                <a:cs typeface="Tahoma"/>
              </a:rPr>
              <a:t>hành </a:t>
            </a:r>
            <a:r>
              <a:rPr dirty="0" sz="1800" spc="-270">
                <a:solidFill>
                  <a:srgbClr val="001F5F"/>
                </a:solidFill>
                <a:latin typeface="Tahoma"/>
                <a:cs typeface="Tahoma"/>
              </a:rPr>
              <a:t>của</a:t>
            </a:r>
            <a:r>
              <a:rPr dirty="0" sz="1800" spc="-8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Tahoma"/>
                <a:cs typeface="Tahoma"/>
              </a:rPr>
              <a:t>Tiki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225552" y="0"/>
              <a:ext cx="11966447" cy="6857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588752" y="6473950"/>
              <a:ext cx="749935" cy="304800"/>
            </a:xfrm>
            <a:custGeom>
              <a:avLst/>
              <a:gdLst/>
              <a:ahLst/>
              <a:cxnLst/>
              <a:rect l="l" t="t" r="r" b="b"/>
              <a:pathLst>
                <a:path w="749934" h="304800">
                  <a:moveTo>
                    <a:pt x="7498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749807" y="304799"/>
                  </a:lnTo>
                  <a:lnTo>
                    <a:pt x="749807" y="0"/>
                  </a:lnTo>
                  <a:close/>
                </a:path>
              </a:pathLst>
            </a:custGeom>
            <a:solidFill>
              <a:srgbClr val="01B3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199876" y="5445252"/>
              <a:ext cx="495300" cy="495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9810"/>
              <a:ext cx="5847588" cy="68381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970905">
              <a:lnSpc>
                <a:spcPct val="100000"/>
              </a:lnSpc>
              <a:spcBef>
                <a:spcPts val="105"/>
              </a:spcBef>
            </a:pPr>
            <a:r>
              <a:rPr dirty="0" spc="-245"/>
              <a:t>NỘI </a:t>
            </a:r>
            <a:r>
              <a:rPr dirty="0"/>
              <a:t>DUNG</a:t>
            </a:r>
            <a:r>
              <a:rPr dirty="0" spc="150"/>
              <a:t> </a:t>
            </a:r>
            <a:r>
              <a:rPr dirty="0" spc="-5"/>
              <a:t>CHÍNH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483032" y="1338008"/>
            <a:ext cx="747395" cy="694055"/>
            <a:chOff x="6483032" y="1338008"/>
            <a:chExt cx="747395" cy="694055"/>
          </a:xfrm>
        </p:grpSpPr>
        <p:sp>
          <p:nvSpPr>
            <p:cNvPr id="9" name="object 9"/>
            <p:cNvSpPr/>
            <p:nvPr/>
          </p:nvSpPr>
          <p:spPr>
            <a:xfrm>
              <a:off x="6496050" y="1351026"/>
              <a:ext cx="721360" cy="668020"/>
            </a:xfrm>
            <a:custGeom>
              <a:avLst/>
              <a:gdLst/>
              <a:ahLst/>
              <a:cxnLst/>
              <a:rect l="l" t="t" r="r" b="b"/>
              <a:pathLst>
                <a:path w="721359" h="668019">
                  <a:moveTo>
                    <a:pt x="360425" y="0"/>
                  </a:moveTo>
                  <a:lnTo>
                    <a:pt x="311528" y="3047"/>
                  </a:lnTo>
                  <a:lnTo>
                    <a:pt x="264627" y="11925"/>
                  </a:lnTo>
                  <a:lnTo>
                    <a:pt x="220152" y="26235"/>
                  </a:lnTo>
                  <a:lnTo>
                    <a:pt x="178533" y="45578"/>
                  </a:lnTo>
                  <a:lnTo>
                    <a:pt x="140201" y="69557"/>
                  </a:lnTo>
                  <a:lnTo>
                    <a:pt x="105584" y="97774"/>
                  </a:lnTo>
                  <a:lnTo>
                    <a:pt x="75114" y="129829"/>
                  </a:lnTo>
                  <a:lnTo>
                    <a:pt x="49219" y="165325"/>
                  </a:lnTo>
                  <a:lnTo>
                    <a:pt x="28330" y="203864"/>
                  </a:lnTo>
                  <a:lnTo>
                    <a:pt x="12878" y="245048"/>
                  </a:lnTo>
                  <a:lnTo>
                    <a:pt x="3291" y="288478"/>
                  </a:lnTo>
                  <a:lnTo>
                    <a:pt x="0" y="333756"/>
                  </a:lnTo>
                  <a:lnTo>
                    <a:pt x="3291" y="379033"/>
                  </a:lnTo>
                  <a:lnTo>
                    <a:pt x="12878" y="422463"/>
                  </a:lnTo>
                  <a:lnTo>
                    <a:pt x="28330" y="463647"/>
                  </a:lnTo>
                  <a:lnTo>
                    <a:pt x="49219" y="502186"/>
                  </a:lnTo>
                  <a:lnTo>
                    <a:pt x="75114" y="537682"/>
                  </a:lnTo>
                  <a:lnTo>
                    <a:pt x="105584" y="569737"/>
                  </a:lnTo>
                  <a:lnTo>
                    <a:pt x="140201" y="597954"/>
                  </a:lnTo>
                  <a:lnTo>
                    <a:pt x="178533" y="621933"/>
                  </a:lnTo>
                  <a:lnTo>
                    <a:pt x="220152" y="641276"/>
                  </a:lnTo>
                  <a:lnTo>
                    <a:pt x="264627" y="655586"/>
                  </a:lnTo>
                  <a:lnTo>
                    <a:pt x="311528" y="664464"/>
                  </a:lnTo>
                  <a:lnTo>
                    <a:pt x="360425" y="667512"/>
                  </a:lnTo>
                  <a:lnTo>
                    <a:pt x="409323" y="664464"/>
                  </a:lnTo>
                  <a:lnTo>
                    <a:pt x="456224" y="655586"/>
                  </a:lnTo>
                  <a:lnTo>
                    <a:pt x="500699" y="641276"/>
                  </a:lnTo>
                  <a:lnTo>
                    <a:pt x="542318" y="621933"/>
                  </a:lnTo>
                  <a:lnTo>
                    <a:pt x="580650" y="597954"/>
                  </a:lnTo>
                  <a:lnTo>
                    <a:pt x="615267" y="569737"/>
                  </a:lnTo>
                  <a:lnTo>
                    <a:pt x="645737" y="537682"/>
                  </a:lnTo>
                  <a:lnTo>
                    <a:pt x="671632" y="502186"/>
                  </a:lnTo>
                  <a:lnTo>
                    <a:pt x="692521" y="463647"/>
                  </a:lnTo>
                  <a:lnTo>
                    <a:pt x="707973" y="422463"/>
                  </a:lnTo>
                  <a:lnTo>
                    <a:pt x="717560" y="379033"/>
                  </a:lnTo>
                  <a:lnTo>
                    <a:pt x="720851" y="333756"/>
                  </a:lnTo>
                  <a:lnTo>
                    <a:pt x="717560" y="288478"/>
                  </a:lnTo>
                  <a:lnTo>
                    <a:pt x="707973" y="245048"/>
                  </a:lnTo>
                  <a:lnTo>
                    <a:pt x="692521" y="203864"/>
                  </a:lnTo>
                  <a:lnTo>
                    <a:pt x="671632" y="165325"/>
                  </a:lnTo>
                  <a:lnTo>
                    <a:pt x="645737" y="129829"/>
                  </a:lnTo>
                  <a:lnTo>
                    <a:pt x="615267" y="97774"/>
                  </a:lnTo>
                  <a:lnTo>
                    <a:pt x="580650" y="69557"/>
                  </a:lnTo>
                  <a:lnTo>
                    <a:pt x="542318" y="45578"/>
                  </a:lnTo>
                  <a:lnTo>
                    <a:pt x="500699" y="26235"/>
                  </a:lnTo>
                  <a:lnTo>
                    <a:pt x="456224" y="11925"/>
                  </a:lnTo>
                  <a:lnTo>
                    <a:pt x="409323" y="3047"/>
                  </a:lnTo>
                  <a:lnTo>
                    <a:pt x="36042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96050" y="1351026"/>
              <a:ext cx="721360" cy="668020"/>
            </a:xfrm>
            <a:custGeom>
              <a:avLst/>
              <a:gdLst/>
              <a:ahLst/>
              <a:cxnLst/>
              <a:rect l="l" t="t" r="r" b="b"/>
              <a:pathLst>
                <a:path w="721359" h="668019">
                  <a:moveTo>
                    <a:pt x="0" y="333756"/>
                  </a:moveTo>
                  <a:lnTo>
                    <a:pt x="3291" y="288478"/>
                  </a:lnTo>
                  <a:lnTo>
                    <a:pt x="12878" y="245048"/>
                  </a:lnTo>
                  <a:lnTo>
                    <a:pt x="28330" y="203864"/>
                  </a:lnTo>
                  <a:lnTo>
                    <a:pt x="49219" y="165325"/>
                  </a:lnTo>
                  <a:lnTo>
                    <a:pt x="75114" y="129829"/>
                  </a:lnTo>
                  <a:lnTo>
                    <a:pt x="105584" y="97774"/>
                  </a:lnTo>
                  <a:lnTo>
                    <a:pt x="140201" y="69557"/>
                  </a:lnTo>
                  <a:lnTo>
                    <a:pt x="178533" y="45578"/>
                  </a:lnTo>
                  <a:lnTo>
                    <a:pt x="220152" y="26235"/>
                  </a:lnTo>
                  <a:lnTo>
                    <a:pt x="264627" y="11925"/>
                  </a:lnTo>
                  <a:lnTo>
                    <a:pt x="311528" y="3047"/>
                  </a:lnTo>
                  <a:lnTo>
                    <a:pt x="360425" y="0"/>
                  </a:lnTo>
                  <a:lnTo>
                    <a:pt x="409323" y="3047"/>
                  </a:lnTo>
                  <a:lnTo>
                    <a:pt x="456224" y="11925"/>
                  </a:lnTo>
                  <a:lnTo>
                    <a:pt x="500699" y="26235"/>
                  </a:lnTo>
                  <a:lnTo>
                    <a:pt x="542318" y="45578"/>
                  </a:lnTo>
                  <a:lnTo>
                    <a:pt x="580650" y="69557"/>
                  </a:lnTo>
                  <a:lnTo>
                    <a:pt x="615267" y="97774"/>
                  </a:lnTo>
                  <a:lnTo>
                    <a:pt x="645737" y="129829"/>
                  </a:lnTo>
                  <a:lnTo>
                    <a:pt x="671632" y="165325"/>
                  </a:lnTo>
                  <a:lnTo>
                    <a:pt x="692521" y="203864"/>
                  </a:lnTo>
                  <a:lnTo>
                    <a:pt x="707973" y="245048"/>
                  </a:lnTo>
                  <a:lnTo>
                    <a:pt x="717560" y="288478"/>
                  </a:lnTo>
                  <a:lnTo>
                    <a:pt x="720851" y="333756"/>
                  </a:lnTo>
                  <a:lnTo>
                    <a:pt x="717560" y="379033"/>
                  </a:lnTo>
                  <a:lnTo>
                    <a:pt x="707973" y="422463"/>
                  </a:lnTo>
                  <a:lnTo>
                    <a:pt x="692521" y="463647"/>
                  </a:lnTo>
                  <a:lnTo>
                    <a:pt x="671632" y="502186"/>
                  </a:lnTo>
                  <a:lnTo>
                    <a:pt x="645737" y="537682"/>
                  </a:lnTo>
                  <a:lnTo>
                    <a:pt x="615267" y="569737"/>
                  </a:lnTo>
                  <a:lnTo>
                    <a:pt x="580650" y="597954"/>
                  </a:lnTo>
                  <a:lnTo>
                    <a:pt x="542318" y="621933"/>
                  </a:lnTo>
                  <a:lnTo>
                    <a:pt x="500699" y="641276"/>
                  </a:lnTo>
                  <a:lnTo>
                    <a:pt x="456224" y="655586"/>
                  </a:lnTo>
                  <a:lnTo>
                    <a:pt x="409323" y="664464"/>
                  </a:lnTo>
                  <a:lnTo>
                    <a:pt x="360425" y="667512"/>
                  </a:lnTo>
                  <a:lnTo>
                    <a:pt x="311528" y="664464"/>
                  </a:lnTo>
                  <a:lnTo>
                    <a:pt x="264627" y="655586"/>
                  </a:lnTo>
                  <a:lnTo>
                    <a:pt x="220152" y="641276"/>
                  </a:lnTo>
                  <a:lnTo>
                    <a:pt x="178533" y="621933"/>
                  </a:lnTo>
                  <a:lnTo>
                    <a:pt x="140201" y="597954"/>
                  </a:lnTo>
                  <a:lnTo>
                    <a:pt x="105584" y="569737"/>
                  </a:lnTo>
                  <a:lnTo>
                    <a:pt x="75114" y="537682"/>
                  </a:lnTo>
                  <a:lnTo>
                    <a:pt x="49219" y="502186"/>
                  </a:lnTo>
                  <a:lnTo>
                    <a:pt x="28330" y="463647"/>
                  </a:lnTo>
                  <a:lnTo>
                    <a:pt x="12878" y="422463"/>
                  </a:lnTo>
                  <a:lnTo>
                    <a:pt x="3291" y="379033"/>
                  </a:lnTo>
                  <a:lnTo>
                    <a:pt x="0" y="333756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746240" y="1487170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05192" y="1417827"/>
            <a:ext cx="4244975" cy="185483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2400" spc="-270">
                <a:solidFill>
                  <a:srgbClr val="001F5F"/>
                </a:solidFill>
                <a:latin typeface="Tahoma"/>
                <a:cs typeface="Tahoma"/>
              </a:rPr>
              <a:t>Giới </a:t>
            </a:r>
            <a:r>
              <a:rPr dirty="0" sz="2400" spc="-235">
                <a:solidFill>
                  <a:srgbClr val="001F5F"/>
                </a:solidFill>
                <a:latin typeface="Tahoma"/>
                <a:cs typeface="Tahoma"/>
              </a:rPr>
              <a:t>thiệu </a:t>
            </a:r>
            <a:r>
              <a:rPr dirty="0" sz="2400" spc="-575">
                <a:solidFill>
                  <a:srgbClr val="001F5F"/>
                </a:solidFill>
                <a:latin typeface="Tahoma"/>
                <a:cs typeface="Tahoma"/>
              </a:rPr>
              <a:t>về</a:t>
            </a:r>
            <a:r>
              <a:rPr dirty="0" sz="2400" spc="-509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1F5F"/>
                </a:solidFill>
                <a:latin typeface="Tahoma"/>
                <a:cs typeface="Tahoma"/>
              </a:rPr>
              <a:t>Tiki</a:t>
            </a:r>
            <a:endParaRPr sz="2400">
              <a:latin typeface="Tahoma"/>
              <a:cs typeface="Tahoma"/>
            </a:endParaRPr>
          </a:p>
          <a:p>
            <a:pPr marL="314325" indent="-302260">
              <a:lnSpc>
                <a:spcPct val="100000"/>
              </a:lnSpc>
              <a:spcBef>
                <a:spcPts val="725"/>
              </a:spcBef>
              <a:buChar char="-"/>
              <a:tabLst>
                <a:tab pos="314325" algn="l"/>
                <a:tab pos="314960" algn="l"/>
              </a:tabLst>
            </a:pPr>
            <a:r>
              <a:rPr dirty="0" sz="2400" spc="-270">
                <a:solidFill>
                  <a:srgbClr val="001F5F"/>
                </a:solidFill>
                <a:latin typeface="Tahoma"/>
                <a:cs typeface="Tahoma"/>
              </a:rPr>
              <a:t>Giới </a:t>
            </a:r>
            <a:r>
              <a:rPr dirty="0" sz="2400" spc="-235">
                <a:solidFill>
                  <a:srgbClr val="001F5F"/>
                </a:solidFill>
                <a:latin typeface="Tahoma"/>
                <a:cs typeface="Tahoma"/>
              </a:rPr>
              <a:t>thiệu </a:t>
            </a:r>
            <a:r>
              <a:rPr dirty="0" sz="2400" spc="-575">
                <a:solidFill>
                  <a:srgbClr val="001F5F"/>
                </a:solidFill>
                <a:latin typeface="Tahoma"/>
                <a:cs typeface="Tahoma"/>
              </a:rPr>
              <a:t>về </a:t>
            </a:r>
            <a:r>
              <a:rPr dirty="0" sz="2400" spc="-5">
                <a:solidFill>
                  <a:srgbClr val="001F5F"/>
                </a:solidFill>
                <a:latin typeface="Tahoma"/>
                <a:cs typeface="Tahoma"/>
              </a:rPr>
              <a:t>Sàn </a:t>
            </a:r>
            <a:r>
              <a:rPr dirty="0" sz="2400" spc="10">
                <a:solidFill>
                  <a:srgbClr val="001F5F"/>
                </a:solidFill>
                <a:latin typeface="Tahoma"/>
                <a:cs typeface="Tahoma"/>
              </a:rPr>
              <a:t>TMĐT</a:t>
            </a:r>
            <a:r>
              <a:rPr dirty="0" sz="2400" spc="-48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1F5F"/>
                </a:solidFill>
                <a:latin typeface="Tahoma"/>
                <a:cs typeface="Tahoma"/>
              </a:rPr>
              <a:t>Tiki</a:t>
            </a:r>
            <a:endParaRPr sz="240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720"/>
              </a:spcBef>
              <a:buChar char="-"/>
              <a:tabLst>
                <a:tab pos="278765" algn="l"/>
                <a:tab pos="279400" algn="l"/>
              </a:tabLst>
            </a:pPr>
            <a:r>
              <a:rPr dirty="0" sz="2400" spc="-5">
                <a:solidFill>
                  <a:srgbClr val="001F5F"/>
                </a:solidFill>
                <a:latin typeface="Tahoma"/>
                <a:cs typeface="Tahoma"/>
              </a:rPr>
              <a:t>Hành trình </a:t>
            </a:r>
            <a:r>
              <a:rPr dirty="0" sz="2400">
                <a:solidFill>
                  <a:srgbClr val="001F5F"/>
                </a:solidFill>
                <a:latin typeface="Tahoma"/>
                <a:cs typeface="Tahoma"/>
              </a:rPr>
              <a:t>phát </a:t>
            </a:r>
            <a:r>
              <a:rPr dirty="0" sz="2400" spc="-235">
                <a:solidFill>
                  <a:srgbClr val="001F5F"/>
                </a:solidFill>
                <a:latin typeface="Tahoma"/>
                <a:cs typeface="Tahoma"/>
              </a:rPr>
              <a:t>triển </a:t>
            </a:r>
            <a:r>
              <a:rPr dirty="0" sz="2400" spc="-360">
                <a:solidFill>
                  <a:srgbClr val="001F5F"/>
                </a:solidFill>
                <a:latin typeface="Tahoma"/>
                <a:cs typeface="Tahoma"/>
              </a:rPr>
              <a:t>của</a:t>
            </a:r>
            <a:r>
              <a:rPr dirty="0" sz="2400" spc="-35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1F5F"/>
                </a:solidFill>
                <a:latin typeface="Tahoma"/>
                <a:cs typeface="Tahoma"/>
              </a:rPr>
              <a:t>Tiki</a:t>
            </a:r>
            <a:endParaRPr sz="240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720"/>
              </a:spcBef>
              <a:buChar char="-"/>
              <a:tabLst>
                <a:tab pos="278765" algn="l"/>
                <a:tab pos="279400" algn="l"/>
              </a:tabLst>
            </a:pPr>
            <a:r>
              <a:rPr dirty="0" sz="2400" spc="-350">
                <a:solidFill>
                  <a:srgbClr val="001F5F"/>
                </a:solidFill>
                <a:latin typeface="Tahoma"/>
                <a:cs typeface="Tahoma"/>
              </a:rPr>
              <a:t>Lợi </a:t>
            </a:r>
            <a:r>
              <a:rPr dirty="0" sz="2400" spc="-385">
                <a:solidFill>
                  <a:srgbClr val="001F5F"/>
                </a:solidFill>
                <a:latin typeface="Tahoma"/>
                <a:cs typeface="Tahoma"/>
              </a:rPr>
              <a:t>thế </a:t>
            </a:r>
            <a:r>
              <a:rPr dirty="0" sz="2400" spc="-360">
                <a:solidFill>
                  <a:srgbClr val="001F5F"/>
                </a:solidFill>
                <a:latin typeface="Tahoma"/>
                <a:cs typeface="Tahoma"/>
              </a:rPr>
              <a:t>của</a:t>
            </a:r>
            <a:r>
              <a:rPr dirty="0" sz="2400" spc="-3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1F5F"/>
                </a:solidFill>
                <a:latin typeface="Tahoma"/>
                <a:cs typeface="Tahoma"/>
              </a:rPr>
              <a:t>Tiki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96956" y="6332218"/>
            <a:ext cx="4953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135686"/>
            <a:ext cx="12192000" cy="722630"/>
            <a:chOff x="0" y="6135686"/>
            <a:chExt cx="12192000" cy="722630"/>
          </a:xfrm>
        </p:grpSpPr>
        <p:sp>
          <p:nvSpPr>
            <p:cNvPr id="3" name="object 3"/>
            <p:cNvSpPr/>
            <p:nvPr/>
          </p:nvSpPr>
          <p:spPr>
            <a:xfrm>
              <a:off x="10351007" y="6380987"/>
              <a:ext cx="809625" cy="375285"/>
            </a:xfrm>
            <a:custGeom>
              <a:avLst/>
              <a:gdLst/>
              <a:ahLst/>
              <a:cxnLst/>
              <a:rect l="l" t="t" r="r" b="b"/>
              <a:pathLst>
                <a:path w="809625" h="375284">
                  <a:moveTo>
                    <a:pt x="809244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809244" y="374904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1B3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588752" y="6307834"/>
              <a:ext cx="495300" cy="495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30480"/>
            <a:ext cx="12192000" cy="715010"/>
            <a:chOff x="0" y="30480"/>
            <a:chExt cx="12192000" cy="715010"/>
          </a:xfrm>
        </p:grpSpPr>
        <p:sp>
          <p:nvSpPr>
            <p:cNvPr id="6" name="object 6"/>
            <p:cNvSpPr/>
            <p:nvPr/>
          </p:nvSpPr>
          <p:spPr>
            <a:xfrm>
              <a:off x="0" y="30480"/>
              <a:ext cx="12192000" cy="7147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2692" y="271271"/>
              <a:ext cx="1143000" cy="4038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94359" y="30480"/>
              <a:ext cx="665988" cy="6675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3300" y="249682"/>
            <a:ext cx="581406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5">
                <a:solidFill>
                  <a:srgbClr val="FFFFFF"/>
                </a:solidFill>
              </a:rPr>
              <a:t>GIỚI </a:t>
            </a:r>
            <a:r>
              <a:rPr dirty="0" sz="2000" spc="-155">
                <a:solidFill>
                  <a:srgbClr val="FFFFFF"/>
                </a:solidFill>
              </a:rPr>
              <a:t>THIỆU </a:t>
            </a:r>
            <a:r>
              <a:rPr dirty="0" sz="2000" spc="-5">
                <a:solidFill>
                  <a:srgbClr val="FFFFFF"/>
                </a:solidFill>
              </a:rPr>
              <a:t>SÀN </a:t>
            </a:r>
            <a:r>
              <a:rPr dirty="0" sz="2000" spc="-75">
                <a:solidFill>
                  <a:srgbClr val="FFFFFF"/>
                </a:solidFill>
              </a:rPr>
              <a:t>THƯƠNG </a:t>
            </a:r>
            <a:r>
              <a:rPr dirty="0" sz="2000" spc="-215">
                <a:solidFill>
                  <a:srgbClr val="FFFFFF"/>
                </a:solidFill>
              </a:rPr>
              <a:t>MẠI </a:t>
            </a:r>
            <a:r>
              <a:rPr dirty="0" sz="2000" spc="-190">
                <a:solidFill>
                  <a:srgbClr val="FFFFFF"/>
                </a:solidFill>
              </a:rPr>
              <a:t>ĐIỆN </a:t>
            </a:r>
            <a:r>
              <a:rPr dirty="0" sz="2000" spc="-215">
                <a:solidFill>
                  <a:srgbClr val="FFFFFF"/>
                </a:solidFill>
              </a:rPr>
              <a:t>TỬ</a:t>
            </a:r>
            <a:r>
              <a:rPr dirty="0" sz="2000" spc="-190">
                <a:solidFill>
                  <a:srgbClr val="FFFFFF"/>
                </a:solidFill>
              </a:rPr>
              <a:t> </a:t>
            </a:r>
            <a:r>
              <a:rPr dirty="0" sz="2000" spc="-5">
                <a:solidFill>
                  <a:srgbClr val="FFFFFF"/>
                </a:solidFill>
              </a:rPr>
              <a:t>TIKI</a:t>
            </a:r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3261152" y="1087809"/>
            <a:ext cx="6173823" cy="1946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4631" y="3339084"/>
            <a:ext cx="11239500" cy="1068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87730" y="3393926"/>
            <a:ext cx="10833735" cy="84836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dirty="0" sz="1800" spc="-10" b="1">
                <a:solidFill>
                  <a:srgbClr val="00AFEF"/>
                </a:solidFill>
                <a:latin typeface="Times New Roman"/>
                <a:cs typeface="Times New Roman"/>
              </a:rPr>
              <a:t>Tiki.vn </a:t>
            </a:r>
            <a:r>
              <a:rPr dirty="0" sz="1800" b="1">
                <a:solidFill>
                  <a:srgbClr val="00AFEF"/>
                </a:solidFill>
                <a:latin typeface="Times New Roman"/>
                <a:cs typeface="Times New Roman"/>
              </a:rPr>
              <a:t>là </a:t>
            </a:r>
            <a:r>
              <a:rPr dirty="0" sz="1800" spc="-5" b="1">
                <a:solidFill>
                  <a:srgbClr val="00AFEF"/>
                </a:solidFill>
                <a:latin typeface="Times New Roman"/>
                <a:cs typeface="Times New Roman"/>
              </a:rPr>
              <a:t>Sàn thương </a:t>
            </a:r>
            <a:r>
              <a:rPr dirty="0" sz="1800" b="1">
                <a:solidFill>
                  <a:srgbClr val="00AFEF"/>
                </a:solidFill>
                <a:latin typeface="Times New Roman"/>
                <a:cs typeface="Times New Roman"/>
              </a:rPr>
              <a:t>mại </a:t>
            </a:r>
            <a:r>
              <a:rPr dirty="0" sz="1800" spc="-5" b="1">
                <a:solidFill>
                  <a:srgbClr val="00AFEF"/>
                </a:solidFill>
                <a:latin typeface="Times New Roman"/>
                <a:cs typeface="Times New Roman"/>
              </a:rPr>
              <a:t>điện </a:t>
            </a:r>
            <a:r>
              <a:rPr dirty="0" sz="1800" b="1">
                <a:solidFill>
                  <a:srgbClr val="00AFEF"/>
                </a:solidFill>
                <a:latin typeface="Times New Roman"/>
                <a:cs typeface="Times New Roman"/>
              </a:rPr>
              <a:t>tử </a:t>
            </a:r>
            <a:r>
              <a:rPr dirty="0" sz="1800" spc="-5" b="1">
                <a:solidFill>
                  <a:srgbClr val="00AFEF"/>
                </a:solidFill>
                <a:latin typeface="Times New Roman"/>
                <a:cs typeface="Times New Roman"/>
              </a:rPr>
              <a:t>dẫn đầu </a:t>
            </a:r>
            <a:r>
              <a:rPr dirty="0" sz="1800" b="1">
                <a:solidFill>
                  <a:srgbClr val="00AFEF"/>
                </a:solidFill>
                <a:latin typeface="Times New Roman"/>
                <a:cs typeface="Times New Roman"/>
              </a:rPr>
              <a:t>về </a:t>
            </a:r>
            <a:r>
              <a:rPr dirty="0" sz="1800" spc="-5" b="1">
                <a:solidFill>
                  <a:srgbClr val="00AFEF"/>
                </a:solidFill>
                <a:latin typeface="Times New Roman"/>
                <a:cs typeface="Times New Roman"/>
              </a:rPr>
              <a:t>bán </a:t>
            </a:r>
            <a:r>
              <a:rPr dirty="0" sz="1800" b="1">
                <a:solidFill>
                  <a:srgbClr val="00AFEF"/>
                </a:solidFill>
                <a:latin typeface="Times New Roman"/>
                <a:cs typeface="Times New Roman"/>
              </a:rPr>
              <a:t>lẻ, </a:t>
            </a:r>
            <a:r>
              <a:rPr dirty="0" sz="1800" spc="-5" b="1">
                <a:solidFill>
                  <a:srgbClr val="00AFEF"/>
                </a:solidFill>
                <a:latin typeface="Times New Roman"/>
                <a:cs typeface="Times New Roman"/>
              </a:rPr>
              <a:t>chúng </a:t>
            </a:r>
            <a:r>
              <a:rPr dirty="0" sz="1800" b="1">
                <a:solidFill>
                  <a:srgbClr val="00AFEF"/>
                </a:solidFill>
                <a:latin typeface="Times New Roman"/>
                <a:cs typeface="Times New Roman"/>
              </a:rPr>
              <a:t>tôi </a:t>
            </a:r>
            <a:r>
              <a:rPr dirty="0" sz="1800" spc="-5" b="1">
                <a:solidFill>
                  <a:srgbClr val="00AFEF"/>
                </a:solidFill>
                <a:latin typeface="Times New Roman"/>
                <a:cs typeface="Times New Roman"/>
              </a:rPr>
              <a:t>không </a:t>
            </a:r>
            <a:r>
              <a:rPr dirty="0" sz="1800" b="1">
                <a:solidFill>
                  <a:srgbClr val="00AFEF"/>
                </a:solidFill>
                <a:latin typeface="Times New Roman"/>
                <a:cs typeface="Times New Roman"/>
              </a:rPr>
              <a:t>chỉ </a:t>
            </a:r>
            <a:r>
              <a:rPr dirty="0" sz="1800" spc="-5" b="1">
                <a:solidFill>
                  <a:srgbClr val="00AFEF"/>
                </a:solidFill>
                <a:latin typeface="Times New Roman"/>
                <a:cs typeface="Times New Roman"/>
              </a:rPr>
              <a:t>cung </a:t>
            </a:r>
            <a:r>
              <a:rPr dirty="0" sz="1800" b="1">
                <a:solidFill>
                  <a:srgbClr val="00AFEF"/>
                </a:solidFill>
                <a:latin typeface="Times New Roman"/>
                <a:cs typeface="Times New Roman"/>
              </a:rPr>
              <a:t>cấp </a:t>
            </a:r>
            <a:r>
              <a:rPr dirty="0" sz="1800" spc="-5" b="1">
                <a:solidFill>
                  <a:srgbClr val="00AFEF"/>
                </a:solidFill>
                <a:latin typeface="Times New Roman"/>
                <a:cs typeface="Times New Roman"/>
              </a:rPr>
              <a:t>những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sản phẩm chính</a:t>
            </a:r>
            <a:r>
              <a:rPr dirty="0" sz="1800" spc="9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hiệu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dirty="0" sz="1800" spc="-5" b="1">
                <a:solidFill>
                  <a:srgbClr val="00AFEF"/>
                </a:solidFill>
                <a:latin typeface="Times New Roman"/>
                <a:cs typeface="Times New Roman"/>
              </a:rPr>
              <a:t>mà </a:t>
            </a:r>
            <a:r>
              <a:rPr dirty="0" sz="1800" b="1">
                <a:solidFill>
                  <a:srgbClr val="00AFEF"/>
                </a:solidFill>
                <a:latin typeface="Times New Roman"/>
                <a:cs typeface="Times New Roman"/>
              </a:rPr>
              <a:t>còn là </a:t>
            </a:r>
            <a:r>
              <a:rPr dirty="0" sz="1800" spc="-10" b="1">
                <a:solidFill>
                  <a:srgbClr val="00AFEF"/>
                </a:solidFill>
                <a:latin typeface="Times New Roman"/>
                <a:cs typeface="Times New Roman"/>
              </a:rPr>
              <a:t>những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trải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nghiệm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tuyệt vời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và nhanh chóng </a:t>
            </a:r>
            <a:r>
              <a:rPr dirty="0" sz="1800" spc="-5" b="1">
                <a:solidFill>
                  <a:srgbClr val="00AFEF"/>
                </a:solidFill>
                <a:latin typeface="Times New Roman"/>
                <a:cs typeface="Times New Roman"/>
              </a:rPr>
              <a:t>đến </a:t>
            </a:r>
            <a:r>
              <a:rPr dirty="0" sz="1800" b="1">
                <a:solidFill>
                  <a:srgbClr val="00AFEF"/>
                </a:solidFill>
                <a:latin typeface="Times New Roman"/>
                <a:cs typeface="Times New Roman"/>
              </a:rPr>
              <a:t>tất cả </a:t>
            </a:r>
            <a:r>
              <a:rPr dirty="0" sz="1800" spc="-5" b="1">
                <a:solidFill>
                  <a:srgbClr val="00AFEF"/>
                </a:solidFill>
                <a:latin typeface="Times New Roman"/>
                <a:cs typeface="Times New Roman"/>
              </a:rPr>
              <a:t>khách hàng </a:t>
            </a:r>
            <a:r>
              <a:rPr dirty="0" sz="1800" b="1">
                <a:solidFill>
                  <a:srgbClr val="00AFEF"/>
                </a:solidFill>
                <a:latin typeface="Times New Roman"/>
                <a:cs typeface="Times New Roman"/>
              </a:rPr>
              <a:t>trên toàn lãnh </a:t>
            </a:r>
            <a:r>
              <a:rPr dirty="0" sz="1800" spc="-5" b="1">
                <a:solidFill>
                  <a:srgbClr val="00AFEF"/>
                </a:solidFill>
                <a:latin typeface="Times New Roman"/>
                <a:cs typeface="Times New Roman"/>
              </a:rPr>
              <a:t>thổ </a:t>
            </a:r>
            <a:r>
              <a:rPr dirty="0" sz="1800" spc="-20" b="1">
                <a:solidFill>
                  <a:srgbClr val="00AFEF"/>
                </a:solidFill>
                <a:latin typeface="Times New Roman"/>
                <a:cs typeface="Times New Roman"/>
              </a:rPr>
              <a:t>Việt</a:t>
            </a:r>
            <a:r>
              <a:rPr dirty="0" sz="1800" spc="15" b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AFEF"/>
                </a:solidFill>
                <a:latin typeface="Times New Roman"/>
                <a:cs typeface="Times New Roman"/>
              </a:rPr>
              <a:t>Nam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7931" y="4956047"/>
            <a:ext cx="10030968" cy="17282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135686"/>
            <a:ext cx="12192000" cy="722630"/>
            <a:chOff x="0" y="6135686"/>
            <a:chExt cx="12192000" cy="722630"/>
          </a:xfrm>
        </p:grpSpPr>
        <p:sp>
          <p:nvSpPr>
            <p:cNvPr id="3" name="object 3"/>
            <p:cNvSpPr/>
            <p:nvPr/>
          </p:nvSpPr>
          <p:spPr>
            <a:xfrm>
              <a:off x="0" y="6135686"/>
              <a:ext cx="12192000" cy="722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51007" y="6448043"/>
              <a:ext cx="809625" cy="376555"/>
            </a:xfrm>
            <a:custGeom>
              <a:avLst/>
              <a:gdLst/>
              <a:ahLst/>
              <a:cxnLst/>
              <a:rect l="l" t="t" r="r" b="b"/>
              <a:pathLst>
                <a:path w="809625" h="376554">
                  <a:moveTo>
                    <a:pt x="809244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809244" y="376427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1B3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507980" y="6362699"/>
              <a:ext cx="495300" cy="4952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13716"/>
            <a:ext cx="12192000" cy="715010"/>
            <a:chOff x="0" y="13716"/>
            <a:chExt cx="12192000" cy="715010"/>
          </a:xfrm>
        </p:grpSpPr>
        <p:sp>
          <p:nvSpPr>
            <p:cNvPr id="7" name="object 7"/>
            <p:cNvSpPr/>
            <p:nvPr/>
          </p:nvSpPr>
          <p:spPr>
            <a:xfrm>
              <a:off x="0" y="13716"/>
              <a:ext cx="12192000" cy="7147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5928" y="254507"/>
              <a:ext cx="1143000" cy="403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5216" y="38100"/>
              <a:ext cx="667512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73300" y="249682"/>
            <a:ext cx="461708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</a:rPr>
              <a:t>HÀNH TRÌNH </a:t>
            </a:r>
            <a:r>
              <a:rPr dirty="0" sz="2000">
                <a:solidFill>
                  <a:srgbClr val="FFFFFF"/>
                </a:solidFill>
              </a:rPr>
              <a:t>PHÁT </a:t>
            </a:r>
            <a:r>
              <a:rPr dirty="0" sz="2000" spc="-160">
                <a:solidFill>
                  <a:srgbClr val="FFFFFF"/>
                </a:solidFill>
              </a:rPr>
              <a:t>TRIỂN </a:t>
            </a:r>
            <a:r>
              <a:rPr dirty="0" sz="2000" spc="-180">
                <a:solidFill>
                  <a:srgbClr val="FFFFFF"/>
                </a:solidFill>
              </a:rPr>
              <a:t>CỦA</a:t>
            </a:r>
            <a:r>
              <a:rPr dirty="0" sz="2000" spc="55">
                <a:solidFill>
                  <a:srgbClr val="FFFFFF"/>
                </a:solidFill>
              </a:rPr>
              <a:t> </a:t>
            </a:r>
            <a:r>
              <a:rPr dirty="0" sz="2000" spc="-5">
                <a:solidFill>
                  <a:srgbClr val="FFFFFF"/>
                </a:solidFill>
              </a:rPr>
              <a:t>TIKI</a:t>
            </a:r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0" y="752854"/>
            <a:ext cx="12192000" cy="60716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135686"/>
            <a:ext cx="12192000" cy="722630"/>
            <a:chOff x="0" y="6135686"/>
            <a:chExt cx="12192000" cy="722630"/>
          </a:xfrm>
        </p:grpSpPr>
        <p:sp>
          <p:nvSpPr>
            <p:cNvPr id="3" name="object 3"/>
            <p:cNvSpPr/>
            <p:nvPr/>
          </p:nvSpPr>
          <p:spPr>
            <a:xfrm>
              <a:off x="0" y="6135686"/>
              <a:ext cx="12192000" cy="722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51007" y="6380987"/>
              <a:ext cx="809625" cy="375285"/>
            </a:xfrm>
            <a:custGeom>
              <a:avLst/>
              <a:gdLst/>
              <a:ahLst/>
              <a:cxnLst/>
              <a:rect l="l" t="t" r="r" b="b"/>
              <a:pathLst>
                <a:path w="809625" h="375284">
                  <a:moveTo>
                    <a:pt x="809244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809244" y="374904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1B3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588752" y="6307834"/>
              <a:ext cx="495300" cy="495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728980"/>
            <a:chOff x="0" y="0"/>
            <a:chExt cx="12192000" cy="728980"/>
          </a:xfrm>
        </p:grpSpPr>
        <p:sp>
          <p:nvSpPr>
            <p:cNvPr id="7" name="object 7"/>
            <p:cNvSpPr/>
            <p:nvPr/>
          </p:nvSpPr>
          <p:spPr>
            <a:xfrm>
              <a:off x="0" y="13716"/>
              <a:ext cx="12192000" cy="7147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6888" y="217931"/>
              <a:ext cx="1144524" cy="4480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6155" y="0"/>
              <a:ext cx="665988" cy="6583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73300" y="249682"/>
            <a:ext cx="234696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0">
                <a:solidFill>
                  <a:srgbClr val="FFFFFF"/>
                </a:solidFill>
              </a:rPr>
              <a:t>LỢI </a:t>
            </a:r>
            <a:r>
              <a:rPr dirty="0" sz="2000" spc="-254">
                <a:solidFill>
                  <a:srgbClr val="FFFFFF"/>
                </a:solidFill>
              </a:rPr>
              <a:t>THẾ </a:t>
            </a:r>
            <a:r>
              <a:rPr dirty="0" sz="2000" spc="-180">
                <a:solidFill>
                  <a:srgbClr val="FFFFFF"/>
                </a:solidFill>
              </a:rPr>
              <a:t>CỦA</a:t>
            </a:r>
            <a:r>
              <a:rPr dirty="0" sz="2000" spc="-50">
                <a:solidFill>
                  <a:srgbClr val="FFFFFF"/>
                </a:solidFill>
              </a:rPr>
              <a:t> </a:t>
            </a:r>
            <a:r>
              <a:rPr dirty="0" sz="2000" spc="-5">
                <a:solidFill>
                  <a:srgbClr val="FFFFFF"/>
                </a:solidFill>
              </a:rPr>
              <a:t>TIKI</a:t>
            </a:r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0" y="711706"/>
            <a:ext cx="12192000" cy="61462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3300" y="249682"/>
            <a:ext cx="234696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0">
                <a:solidFill>
                  <a:srgbClr val="FFFFFF"/>
                </a:solidFill>
              </a:rPr>
              <a:t>LỢI </a:t>
            </a:r>
            <a:r>
              <a:rPr dirty="0" sz="2000" spc="-254">
                <a:solidFill>
                  <a:srgbClr val="FFFFFF"/>
                </a:solidFill>
              </a:rPr>
              <a:t>THẾ </a:t>
            </a:r>
            <a:r>
              <a:rPr dirty="0" sz="2000" spc="-180">
                <a:solidFill>
                  <a:srgbClr val="FFFFFF"/>
                </a:solidFill>
              </a:rPr>
              <a:t>CỦA</a:t>
            </a:r>
            <a:r>
              <a:rPr dirty="0" sz="2000" spc="-50">
                <a:solidFill>
                  <a:srgbClr val="FFFFFF"/>
                </a:solidFill>
              </a:rPr>
              <a:t> </a:t>
            </a:r>
            <a:r>
              <a:rPr dirty="0" sz="2000" spc="-5">
                <a:solidFill>
                  <a:srgbClr val="FFFFFF"/>
                </a:solidFill>
              </a:rPr>
              <a:t>TIKI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0" y="719327"/>
            <a:ext cx="12192000" cy="6007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3300" y="249682"/>
            <a:ext cx="234696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0">
                <a:solidFill>
                  <a:srgbClr val="FFFFFF"/>
                </a:solidFill>
              </a:rPr>
              <a:t>LỢI </a:t>
            </a:r>
            <a:r>
              <a:rPr dirty="0" sz="2000" spc="-254">
                <a:solidFill>
                  <a:srgbClr val="FFFFFF"/>
                </a:solidFill>
              </a:rPr>
              <a:t>THẾ </a:t>
            </a:r>
            <a:r>
              <a:rPr dirty="0" sz="2000" spc="-180">
                <a:solidFill>
                  <a:srgbClr val="FFFFFF"/>
                </a:solidFill>
              </a:rPr>
              <a:t>CỦA</a:t>
            </a:r>
            <a:r>
              <a:rPr dirty="0" sz="2000" spc="-50">
                <a:solidFill>
                  <a:srgbClr val="FFFFFF"/>
                </a:solidFill>
              </a:rPr>
              <a:t> </a:t>
            </a:r>
            <a:r>
              <a:rPr dirty="0" sz="2000" spc="-5">
                <a:solidFill>
                  <a:srgbClr val="FFFFFF"/>
                </a:solidFill>
              </a:rPr>
              <a:t>TIKI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0" y="862582"/>
            <a:ext cx="12192000" cy="5931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300" y="249682"/>
            <a:ext cx="23469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0" b="1">
                <a:solidFill>
                  <a:srgbClr val="FFFFFF"/>
                </a:solidFill>
                <a:latin typeface="Tahoma"/>
                <a:cs typeface="Tahoma"/>
              </a:rPr>
              <a:t>LỢI </a:t>
            </a:r>
            <a:r>
              <a:rPr dirty="0" sz="2000" spc="-254" b="1">
                <a:solidFill>
                  <a:srgbClr val="FFFFFF"/>
                </a:solidFill>
                <a:latin typeface="Tahoma"/>
                <a:cs typeface="Tahoma"/>
              </a:rPr>
              <a:t>THẾ </a:t>
            </a:r>
            <a:r>
              <a:rPr dirty="0" sz="2000" spc="-180" b="1">
                <a:solidFill>
                  <a:srgbClr val="FFFFFF"/>
                </a:solidFill>
                <a:latin typeface="Tahoma"/>
                <a:cs typeface="Tahoma"/>
              </a:rPr>
              <a:t>CỦA</a:t>
            </a:r>
            <a:r>
              <a:rPr dirty="0" sz="20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Tahoma"/>
                <a:cs typeface="Tahoma"/>
              </a:rPr>
              <a:t>TIKI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495" y="1094358"/>
            <a:ext cx="2332355" cy="100139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6FC0"/>
                </a:solidFill>
                <a:latin typeface="Times New Roman"/>
                <a:cs typeface="Times New Roman"/>
              </a:rPr>
              <a:t>Bán </a:t>
            </a:r>
            <a:r>
              <a:rPr dirty="0" spc="-5" b="0">
                <a:solidFill>
                  <a:srgbClr val="006FC0"/>
                </a:solidFill>
                <a:latin typeface="Times New Roman"/>
                <a:cs typeface="Times New Roman"/>
              </a:rPr>
              <a:t>sản</a:t>
            </a:r>
            <a:r>
              <a:rPr dirty="0" spc="-55" b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b="0">
                <a:solidFill>
                  <a:srgbClr val="006FC0"/>
                </a:solidFill>
                <a:latin typeface="Times New Roman"/>
                <a:cs typeface="Times New Roman"/>
              </a:rPr>
              <a:t>phẩm</a:t>
            </a:r>
          </a:p>
          <a:p>
            <a:pPr algn="ctr" marL="5715">
              <a:lnSpc>
                <a:spcPct val="100000"/>
              </a:lnSpc>
            </a:pPr>
            <a:r>
              <a:rPr dirty="0" spc="-5">
                <a:solidFill>
                  <a:srgbClr val="FF0000"/>
                </a:solidFill>
                <a:latin typeface="Times New Roman"/>
                <a:cs typeface="Times New Roman"/>
              </a:rPr>
              <a:t>Chính</a:t>
            </a:r>
            <a:r>
              <a:rPr dirty="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pc="-5">
                <a:solidFill>
                  <a:srgbClr val="FF0000"/>
                </a:solidFill>
                <a:latin typeface="Times New Roman"/>
                <a:cs typeface="Times New Roman"/>
              </a:rPr>
              <a:t>hiệu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38065" y="1232154"/>
            <a:ext cx="323850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78535" marR="5080" indent="-966469">
              <a:lnSpc>
                <a:spcPct val="100000"/>
              </a:lnSpc>
              <a:spcBef>
                <a:spcPts val="95"/>
              </a:spcBef>
            </a:pPr>
            <a:r>
              <a:rPr dirty="0" sz="2800" spc="-30">
                <a:solidFill>
                  <a:srgbClr val="006FC0"/>
                </a:solidFill>
                <a:latin typeface="Times New Roman"/>
                <a:cs typeface="Times New Roman"/>
              </a:rPr>
              <a:t>Trải </a:t>
            </a:r>
            <a:r>
              <a:rPr dirty="0" sz="2800" spc="-5">
                <a:solidFill>
                  <a:srgbClr val="006FC0"/>
                </a:solidFill>
                <a:latin typeface="Times New Roman"/>
                <a:cs typeface="Times New Roman"/>
              </a:rPr>
              <a:t>nghiệm giao hàng  </a:t>
            </a:r>
            <a:r>
              <a:rPr dirty="0" sz="2800" spc="-10">
                <a:solidFill>
                  <a:srgbClr val="006FC0"/>
                </a:solidFill>
                <a:latin typeface="Times New Roman"/>
                <a:cs typeface="Times New Roman"/>
              </a:rPr>
              <a:t>NHANH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21520" y="1275079"/>
            <a:ext cx="255079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 marR="5080" indent="-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6FC0"/>
                </a:solidFill>
                <a:latin typeface="Times New Roman"/>
                <a:cs typeface="Times New Roman"/>
              </a:rPr>
              <a:t>Tỷ lệ đổi trả</a:t>
            </a:r>
            <a:r>
              <a:rPr dirty="0" sz="2800" spc="-4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Times New Roman"/>
                <a:cs typeface="Times New Roman"/>
              </a:rPr>
              <a:t>hàng  hóa chỉ 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dưới</a:t>
            </a:r>
            <a:r>
              <a:rPr dirty="0" sz="2800" spc="-6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1%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80804" y="2714244"/>
            <a:ext cx="2316479" cy="2314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3859" y="5533644"/>
            <a:ext cx="2307336" cy="947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278891" y="2363723"/>
            <a:ext cx="2792095" cy="2795270"/>
            <a:chOff x="278891" y="2363723"/>
            <a:chExt cx="2792095" cy="2795270"/>
          </a:xfrm>
        </p:grpSpPr>
        <p:sp>
          <p:nvSpPr>
            <p:cNvPr id="9" name="object 9"/>
            <p:cNvSpPr/>
            <p:nvPr/>
          </p:nvSpPr>
          <p:spPr>
            <a:xfrm>
              <a:off x="278891" y="2363723"/>
              <a:ext cx="2791968" cy="27919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9371" y="4788407"/>
              <a:ext cx="815340" cy="370840"/>
            </a:xfrm>
            <a:custGeom>
              <a:avLst/>
              <a:gdLst/>
              <a:ahLst/>
              <a:cxnLst/>
              <a:rect l="l" t="t" r="r" b="b"/>
              <a:pathLst>
                <a:path w="815340" h="370839">
                  <a:moveTo>
                    <a:pt x="81534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815340" y="370332"/>
                  </a:lnTo>
                  <a:lnTo>
                    <a:pt x="8153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3407664" y="2699004"/>
            <a:ext cx="5376672" cy="37825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Dao. Hoang Ngoc Ca</dc:creator>
  <dc:title>PowerPoint Presentation</dc:title>
  <dcterms:created xsi:type="dcterms:W3CDTF">2022-02-14T05:28:51Z</dcterms:created>
  <dcterms:modified xsi:type="dcterms:W3CDTF">2022-02-14T05:28:51Z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2022-02-14T00:00:00Z</vt:filetime>
  </property>
</Properties>
</file>