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2"/>
  </p:notesMasterIdLst>
  <p:sldIdLst>
    <p:sldId id="256" r:id="rId3"/>
    <p:sldId id="261" r:id="rId4"/>
    <p:sldId id="257" r:id="rId5"/>
    <p:sldId id="258" r:id="rId6"/>
    <p:sldId id="259" r:id="rId7"/>
    <p:sldId id="260" r:id="rId8"/>
    <p:sldId id="264" r:id="rId9"/>
    <p:sldId id="262" r:id="rId10"/>
    <p:sldId id="263"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3537"/>
  </p:normalViewPr>
  <p:slideViewPr>
    <p:cSldViewPr snapToGrid="0">
      <p:cViewPr varScale="1">
        <p:scale>
          <a:sx n="93" d="100"/>
          <a:sy n="93" d="100"/>
        </p:scale>
        <p:origin x="12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9DFC1-3946-7E47-B0FB-D9FB4F1D07EB}" type="datetimeFigureOut">
              <a:rPr kumimoji="1" lang="zh-TW" altLang="en-US" smtClean="0"/>
              <a:t>2024/10/24</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D8E8B-77FD-5E41-9068-79832A04ED11}" type="slidenum">
              <a:rPr kumimoji="1" lang="zh-TW" altLang="en-US" smtClean="0"/>
              <a:t>‹#›</a:t>
            </a:fld>
            <a:endParaRPr kumimoji="1" lang="zh-TW" altLang="en-US"/>
          </a:p>
        </p:txBody>
      </p:sp>
    </p:spTree>
    <p:extLst>
      <p:ext uri="{BB962C8B-B14F-4D97-AF65-F5344CB8AC3E}">
        <p14:creationId xmlns:p14="http://schemas.microsoft.com/office/powerpoint/2010/main" val="2935953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助教提供的演算法</a:t>
            </a:r>
            <a:endParaRPr kumimoji="1" lang="en-US" altLang="zh-TW" dirty="0"/>
          </a:p>
          <a:p>
            <a:r>
              <a:rPr kumimoji="1" lang="zh-TW" altLang="en-US" dirty="0"/>
              <a:t>可以看出在</a:t>
            </a:r>
            <a:r>
              <a:rPr kumimoji="1" lang="en-US" altLang="zh-TW" dirty="0"/>
              <a:t>2</a:t>
            </a:r>
            <a:r>
              <a:rPr kumimoji="1" lang="zh-TW" altLang="en-US" dirty="0"/>
              <a:t>的比例十分的低</a:t>
            </a:r>
          </a:p>
        </p:txBody>
      </p:sp>
      <p:sp>
        <p:nvSpPr>
          <p:cNvPr id="4" name="投影片編號版面配置區 3"/>
          <p:cNvSpPr>
            <a:spLocks noGrp="1"/>
          </p:cNvSpPr>
          <p:nvPr>
            <p:ph type="sldNum" sz="quarter" idx="5"/>
          </p:nvPr>
        </p:nvSpPr>
        <p:spPr/>
        <p:txBody>
          <a:bodyPr/>
          <a:lstStyle/>
          <a:p>
            <a:fld id="{BC3D8E8B-77FD-5E41-9068-79832A04ED11}" type="slidenum">
              <a:rPr kumimoji="1" lang="zh-TW" altLang="en-US" smtClean="0"/>
              <a:t>2</a:t>
            </a:fld>
            <a:endParaRPr kumimoji="1" lang="zh-TW" altLang="en-US"/>
          </a:p>
        </p:txBody>
      </p:sp>
    </p:spTree>
    <p:extLst>
      <p:ext uri="{BB962C8B-B14F-4D97-AF65-F5344CB8AC3E}">
        <p14:creationId xmlns:p14="http://schemas.microsoft.com/office/powerpoint/2010/main" val="1166275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我們想出的第一個改善法為“</a:t>
            </a:r>
            <a:r>
              <a:rPr kumimoji="1" lang="en-US" altLang="zh-TW" dirty="0"/>
              <a:t>Jaccard</a:t>
            </a:r>
            <a:r>
              <a:rPr kumimoji="1" lang="zh-TW" altLang="en-US" dirty="0"/>
              <a:t>相似度”</a:t>
            </a:r>
            <a:endParaRPr kumimoji="1" lang="en-US" altLang="zh-TW" dirty="0"/>
          </a:p>
          <a:p>
            <a:r>
              <a:rPr kumimoji="1" lang="zh-TW" altLang="en-US" dirty="0"/>
              <a:t>在原本的演算法中，我們是考慮交集的集合標籤數量占我們定義標籤數量的比例</a:t>
            </a:r>
            <a:endParaRPr kumimoji="1" lang="en-US" altLang="zh-TW" dirty="0"/>
          </a:p>
          <a:p>
            <a:r>
              <a:rPr kumimoji="1" lang="zh-TW" altLang="en-US" dirty="0"/>
              <a:t>但在這邊我們換個方式去算相似度</a:t>
            </a:r>
            <a:endParaRPr kumimoji="1" lang="en-US" altLang="zh-TW" dirty="0"/>
          </a:p>
          <a:p>
            <a:r>
              <a:rPr lang="zh-TW" altLang="en-US" b="0" i="0" u="none" strike="noStrike" dirty="0">
                <a:solidFill>
                  <a:srgbClr val="000000"/>
                </a:solidFill>
                <a:effectLst/>
                <a:latin typeface="-webkit-standard"/>
              </a:rPr>
              <a:t>計算查詢詞與結果標籤集合的交集與聯集，從而得到一個相似度分數。</a:t>
            </a:r>
            <a:endParaRPr lang="en-US" altLang="zh-TW" b="0" i="0" u="none" strike="noStrike" dirty="0">
              <a:solidFill>
                <a:srgbClr val="000000"/>
              </a:solidFill>
              <a:effectLst/>
              <a:latin typeface="-webkit-standard"/>
            </a:endParaRPr>
          </a:p>
          <a:p>
            <a:r>
              <a:rPr lang="en" altLang="zh-TW" b="0" i="0" u="none" strike="noStrike" dirty="0">
                <a:solidFill>
                  <a:srgbClr val="000000"/>
                </a:solidFill>
                <a:effectLst/>
              </a:rPr>
              <a:t>A</a:t>
            </a:r>
            <a:r>
              <a:rPr lang="en" altLang="zh-TW" b="0" i="0" u="none" strike="noStrike" dirty="0">
                <a:solidFill>
                  <a:srgbClr val="000000"/>
                </a:solidFill>
                <a:effectLst/>
                <a:latin typeface="-webkit-standard"/>
              </a:rPr>
              <a:t> </a:t>
            </a:r>
            <a:r>
              <a:rPr lang="zh-TW" altLang="en-US" b="0" i="0" u="none" strike="noStrike" dirty="0">
                <a:solidFill>
                  <a:srgbClr val="000000"/>
                </a:solidFill>
                <a:effectLst/>
                <a:latin typeface="-webkit-standard"/>
              </a:rPr>
              <a:t>是查詢詞的標籤集合，</a:t>
            </a:r>
            <a:r>
              <a:rPr lang="en" altLang="zh-TW" b="0" i="0" u="none" strike="noStrike" dirty="0">
                <a:solidFill>
                  <a:srgbClr val="000000"/>
                </a:solidFill>
                <a:effectLst/>
              </a:rPr>
              <a:t>BB</a:t>
            </a:r>
            <a:r>
              <a:rPr lang="en" altLang="zh-TW" b="0" i="0" u="none" strike="noStrike" dirty="0">
                <a:solidFill>
                  <a:srgbClr val="000000"/>
                </a:solidFill>
                <a:effectLst/>
                <a:latin typeface="-webkit-standard"/>
              </a:rPr>
              <a:t> </a:t>
            </a:r>
            <a:r>
              <a:rPr lang="zh-TW" altLang="en-US" b="0" i="0" u="none" strike="noStrike" dirty="0">
                <a:solidFill>
                  <a:srgbClr val="000000"/>
                </a:solidFill>
                <a:effectLst/>
                <a:latin typeface="-webkit-standard"/>
              </a:rPr>
              <a:t>是結果（如 </a:t>
            </a:r>
            <a:r>
              <a:rPr lang="en" altLang="zh-TW" b="0" i="0" u="none" strike="noStrike" dirty="0">
                <a:solidFill>
                  <a:srgbClr val="000000"/>
                </a:solidFill>
                <a:effectLst/>
                <a:latin typeface="-webkit-standard"/>
              </a:rPr>
              <a:t>TF-IDF </a:t>
            </a:r>
            <a:r>
              <a:rPr lang="zh-TW" altLang="en-US" b="0" i="0" u="none" strike="noStrike" dirty="0">
                <a:solidFill>
                  <a:srgbClr val="000000"/>
                </a:solidFill>
                <a:effectLst/>
                <a:latin typeface="-webkit-standard"/>
              </a:rPr>
              <a:t>或語義模型結果）的標籤集合。</a:t>
            </a:r>
            <a:endParaRPr kumimoji="1" lang="en-US" altLang="zh-TW" b="0" i="0" u="none" strike="noStrike" dirty="0">
              <a:solidFill>
                <a:srgbClr val="000000"/>
              </a:solidFill>
              <a:effectLst/>
              <a:latin typeface="-webkit-standard"/>
            </a:endParaRPr>
          </a:p>
          <a:p>
            <a:endParaRPr kumimoji="1" lang="en-US" altLang="zh-TW" b="0" i="0" u="none" strike="noStrike" dirty="0">
              <a:solidFill>
                <a:srgbClr val="000000"/>
              </a:solidFill>
              <a:effectLst/>
              <a:latin typeface="-webkit-standard"/>
            </a:endParaRPr>
          </a:p>
          <a:p>
            <a:r>
              <a:rPr kumimoji="1" lang="zh-TW" altLang="en-US" dirty="0"/>
              <a:t>（按一下使圖片出來）</a:t>
            </a:r>
            <a:endParaRPr kumimoji="1" lang="en-US" altLang="zh-TW" dirty="0"/>
          </a:p>
          <a:p>
            <a:r>
              <a:rPr kumimoji="1" lang="zh-TW" altLang="en-US" dirty="0"/>
              <a:t>可以看到最後的成果是</a:t>
            </a:r>
            <a:r>
              <a:rPr kumimoji="1" lang="en-US" altLang="zh-TW" dirty="0"/>
              <a:t>2</a:t>
            </a:r>
            <a:r>
              <a:rPr kumimoji="1" lang="zh-TW" altLang="en-US" dirty="0"/>
              <a:t>的比例有明顯提高</a:t>
            </a:r>
          </a:p>
        </p:txBody>
      </p:sp>
      <p:sp>
        <p:nvSpPr>
          <p:cNvPr id="4" name="投影片編號版面配置區 3"/>
          <p:cNvSpPr>
            <a:spLocks noGrp="1"/>
          </p:cNvSpPr>
          <p:nvPr>
            <p:ph type="sldNum" sz="quarter" idx="5"/>
          </p:nvPr>
        </p:nvSpPr>
        <p:spPr/>
        <p:txBody>
          <a:bodyPr/>
          <a:lstStyle/>
          <a:p>
            <a:fld id="{BC3D8E8B-77FD-5E41-9068-79832A04ED11}" type="slidenum">
              <a:rPr kumimoji="1" lang="zh-TW" altLang="en-US" smtClean="0"/>
              <a:t>3</a:t>
            </a:fld>
            <a:endParaRPr kumimoji="1" lang="zh-TW" altLang="en-US"/>
          </a:p>
        </p:txBody>
      </p:sp>
    </p:spTree>
    <p:extLst>
      <p:ext uri="{BB962C8B-B14F-4D97-AF65-F5344CB8AC3E}">
        <p14:creationId xmlns:p14="http://schemas.microsoft.com/office/powerpoint/2010/main" val="3879313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Jaccard</a:t>
            </a:r>
            <a:r>
              <a:rPr kumimoji="1" lang="zh-TW" altLang="en-US" dirty="0"/>
              <a:t>相似度的限制與缺點</a:t>
            </a:r>
            <a:endParaRPr kumimoji="1" lang="en-US" altLang="zh-TW" dirty="0"/>
          </a:p>
          <a:p>
            <a:endParaRPr kumimoji="1" lang="en-US" altLang="zh-TW" dirty="0"/>
          </a:p>
          <a:p>
            <a:r>
              <a:rPr kumimoji="1" lang="en-US" altLang="zh-TW" dirty="0"/>
              <a:t>Jaccard</a:t>
            </a:r>
            <a:r>
              <a:rPr kumimoji="1" lang="zh-TW" altLang="en-US" dirty="0"/>
              <a:t>相似度會遇到的問題是當今天</a:t>
            </a:r>
            <a:r>
              <a:rPr kumimoji="1" lang="en-US" altLang="zh-TW" dirty="0"/>
              <a:t>query</a:t>
            </a:r>
            <a:r>
              <a:rPr kumimoji="1" lang="zh-TW" altLang="en-US" dirty="0"/>
              <a:t>的標籤集合若是很小（只有一兩個標籤的時候），這時候他的</a:t>
            </a:r>
            <a:r>
              <a:rPr kumimoji="1" lang="en-US" altLang="zh-TW" dirty="0"/>
              <a:t>Jaccard</a:t>
            </a:r>
            <a:r>
              <a:rPr kumimoji="1" lang="zh-TW" altLang="en-US" dirty="0"/>
              <a:t>相似度就會很低</a:t>
            </a:r>
            <a:endParaRPr kumimoji="1" lang="en-US" altLang="zh-TW" dirty="0"/>
          </a:p>
          <a:p>
            <a:r>
              <a:rPr kumimoji="1" lang="zh-TW" altLang="en-US" dirty="0"/>
              <a:t>舉例： 若</a:t>
            </a:r>
            <a:r>
              <a:rPr kumimoji="1" lang="en-US" altLang="zh-TW" dirty="0"/>
              <a:t>query</a:t>
            </a:r>
            <a:r>
              <a:rPr kumimoji="1" lang="zh-TW" altLang="en-US" dirty="0"/>
              <a:t>是</a:t>
            </a:r>
            <a:r>
              <a:rPr kumimoji="1" lang="en-US" altLang="zh-TW" dirty="0"/>
              <a:t>apple juice</a:t>
            </a:r>
            <a:r>
              <a:rPr kumimoji="1" lang="zh-TW" altLang="en-US" dirty="0"/>
              <a:t>，</a:t>
            </a:r>
            <a:r>
              <a:rPr kumimoji="1" lang="en-US" altLang="zh-TW" dirty="0"/>
              <a:t>result</a:t>
            </a:r>
            <a:r>
              <a:rPr kumimoji="1" lang="zh-TW" altLang="en-US" dirty="0"/>
              <a:t>可能是一個完整的商品名稱，我們用人眼判斷很明顯會是符合的，但因為這邊的</a:t>
            </a:r>
            <a:r>
              <a:rPr kumimoji="1" lang="en-US" altLang="zh-TW" dirty="0"/>
              <a:t>query</a:t>
            </a:r>
            <a:r>
              <a:rPr kumimoji="1" lang="zh-TW" altLang="en-US" dirty="0"/>
              <a:t>標籤太少了以至於最後出來的相似度會較低</a:t>
            </a:r>
          </a:p>
        </p:txBody>
      </p:sp>
      <p:sp>
        <p:nvSpPr>
          <p:cNvPr id="4" name="投影片編號版面配置區 3"/>
          <p:cNvSpPr>
            <a:spLocks noGrp="1"/>
          </p:cNvSpPr>
          <p:nvPr>
            <p:ph type="sldNum" sz="quarter" idx="5"/>
          </p:nvPr>
        </p:nvSpPr>
        <p:spPr/>
        <p:txBody>
          <a:bodyPr/>
          <a:lstStyle/>
          <a:p>
            <a:fld id="{BC3D8E8B-77FD-5E41-9068-79832A04ED11}" type="slidenum">
              <a:rPr kumimoji="1" lang="zh-TW" altLang="en-US" smtClean="0"/>
              <a:t>4</a:t>
            </a:fld>
            <a:endParaRPr kumimoji="1" lang="zh-TW" altLang="en-US"/>
          </a:p>
        </p:txBody>
      </p:sp>
    </p:spTree>
    <p:extLst>
      <p:ext uri="{BB962C8B-B14F-4D97-AF65-F5344CB8AC3E}">
        <p14:creationId xmlns:p14="http://schemas.microsoft.com/office/powerpoint/2010/main" val="1171094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u="none" strike="noStrike" dirty="0">
                <a:solidFill>
                  <a:srgbClr val="000000"/>
                </a:solidFill>
                <a:effectLst/>
                <a:latin typeface="-webkit-standard"/>
              </a:rPr>
              <a:t>為了應對短查詢詞標籤集合的問題，我們決定試另外一種方法。</a:t>
            </a:r>
            <a:endParaRPr lang="en-US" altLang="zh-TW" b="0" i="0" u="none" strike="noStrike" dirty="0">
              <a:solidFill>
                <a:srgbClr val="000000"/>
              </a:solidFill>
              <a:effectLst/>
              <a:latin typeface="-webkit-standard"/>
            </a:endParaRPr>
          </a:p>
          <a:p>
            <a:r>
              <a:rPr lang="zh-TW" altLang="en-US" b="0" i="0" u="none" strike="noStrike" dirty="0">
                <a:solidFill>
                  <a:srgbClr val="000000"/>
                </a:solidFill>
                <a:effectLst/>
                <a:latin typeface="-webkit-standard"/>
              </a:rPr>
              <a:t>根據助教的程式，我們再進一步延伸，根據標籤數量來動態調整 </a:t>
            </a:r>
            <a:r>
              <a:rPr lang="en" altLang="zh-TW" b="0" i="0" u="none" strike="noStrike" dirty="0">
                <a:solidFill>
                  <a:srgbClr val="000000"/>
                </a:solidFill>
                <a:effectLst/>
                <a:latin typeface="-webkit-standard"/>
              </a:rPr>
              <a:t>margin</a:t>
            </a:r>
            <a:r>
              <a:rPr lang="zh-TW" altLang="en" b="0" i="0" u="none" strike="noStrike" dirty="0">
                <a:solidFill>
                  <a:srgbClr val="000000"/>
                </a:solidFill>
                <a:effectLst/>
                <a:latin typeface="-webkit-standard"/>
              </a:rPr>
              <a:t>。</a:t>
            </a:r>
            <a:r>
              <a:rPr lang="zh-TW" altLang="en-US" b="0" i="0" u="none" strike="noStrike" dirty="0">
                <a:solidFill>
                  <a:srgbClr val="000000"/>
                </a:solidFill>
                <a:effectLst/>
                <a:latin typeface="-webkit-standard"/>
              </a:rPr>
              <a:t>這樣可以在標籤數量少時放寬標準，避免因集合太小而導致的低分數。</a:t>
            </a:r>
            <a:endParaRPr lang="en-US" altLang="zh-TW" b="0" i="0" u="none" strike="noStrike" dirty="0">
              <a:solidFill>
                <a:srgbClr val="000000"/>
              </a:solidFill>
              <a:effectLst/>
              <a:latin typeface="-webkit-standard"/>
            </a:endParaRPr>
          </a:p>
          <a:p>
            <a:endParaRPr kumimoji="1" lang="en-US" altLang="zh-TW" b="0" i="0" u="none" strike="noStrike" dirty="0">
              <a:solidFill>
                <a:srgbClr val="000000"/>
              </a:solidFill>
              <a:effectLst/>
              <a:latin typeface="-webkit-standard"/>
            </a:endParaRPr>
          </a:p>
          <a:p>
            <a:r>
              <a:rPr kumimoji="1" lang="zh-TW" altLang="en-US" b="0" i="0" u="none" strike="noStrike" dirty="0">
                <a:solidFill>
                  <a:srgbClr val="000000"/>
                </a:solidFill>
                <a:effectLst/>
                <a:latin typeface="-webkit-standard"/>
              </a:rPr>
              <a:t>以下也有附上大致上的</a:t>
            </a:r>
            <a:r>
              <a:rPr kumimoji="1" lang="en-US" altLang="zh-TW" b="0" i="0" u="none" strike="noStrike" dirty="0">
                <a:solidFill>
                  <a:srgbClr val="000000"/>
                </a:solidFill>
                <a:effectLst/>
                <a:latin typeface="-webkit-standard"/>
              </a:rPr>
              <a:t>pseudocode</a:t>
            </a:r>
          </a:p>
          <a:p>
            <a:endParaRPr kumimoji="1" lang="en-US" altLang="zh-TW" b="0" i="0" u="none" strike="noStrike" dirty="0">
              <a:solidFill>
                <a:srgbClr val="000000"/>
              </a:solidFill>
              <a:effectLst/>
              <a:latin typeface="-webkit-standard"/>
            </a:endParaRPr>
          </a:p>
          <a:p>
            <a:r>
              <a:rPr kumimoji="1" lang="zh-TW" altLang="en-US" b="0" i="0" u="none" strike="noStrike" dirty="0">
                <a:solidFill>
                  <a:srgbClr val="000000"/>
                </a:solidFill>
                <a:effectLst/>
                <a:latin typeface="-webkit-standard"/>
              </a:rPr>
              <a:t>（按一下出圖片）</a:t>
            </a:r>
            <a:endParaRPr kumimoji="1" lang="en-US" altLang="zh-TW" b="0" i="0" u="none" strike="noStrike" dirty="0">
              <a:solidFill>
                <a:srgbClr val="000000"/>
              </a:solidFill>
              <a:effectLst/>
              <a:latin typeface="-webkit-standard"/>
            </a:endParaRPr>
          </a:p>
          <a:p>
            <a:r>
              <a:rPr kumimoji="1" lang="zh-TW" altLang="en-US" b="0" i="0" u="none" strike="noStrike" dirty="0">
                <a:solidFill>
                  <a:srgbClr val="000000"/>
                </a:solidFill>
                <a:effectLst/>
                <a:latin typeface="-webkit-standard"/>
              </a:rPr>
              <a:t>可以看到相比</a:t>
            </a:r>
            <a:r>
              <a:rPr kumimoji="1" lang="en-US" altLang="zh-TW" b="0" i="0" u="none" strike="noStrike" dirty="0">
                <a:solidFill>
                  <a:srgbClr val="000000"/>
                </a:solidFill>
                <a:effectLst/>
                <a:latin typeface="-webkit-standard"/>
              </a:rPr>
              <a:t>Jaccard</a:t>
            </a:r>
            <a:r>
              <a:rPr kumimoji="1" lang="zh-TW" altLang="en-US" b="0" i="0" u="none" strike="noStrike" dirty="0">
                <a:solidFill>
                  <a:srgbClr val="000000"/>
                </a:solidFill>
                <a:effectLst/>
                <a:latin typeface="-webkit-standard"/>
              </a:rPr>
              <a:t>相似度，能夠更加識別</a:t>
            </a:r>
            <a:r>
              <a:rPr kumimoji="1" lang="en-US" altLang="zh-TW" b="0" i="0" u="none" strike="noStrike" dirty="0">
                <a:solidFill>
                  <a:srgbClr val="000000"/>
                </a:solidFill>
                <a:effectLst/>
                <a:latin typeface="-webkit-standard"/>
              </a:rPr>
              <a:t>2</a:t>
            </a:r>
            <a:r>
              <a:rPr kumimoji="1" lang="zh-TW" altLang="en-US" b="0" i="0" u="none" strike="noStrike" dirty="0">
                <a:solidFill>
                  <a:srgbClr val="000000"/>
                </a:solidFill>
                <a:effectLst/>
                <a:latin typeface="-webkit-standard"/>
              </a:rPr>
              <a:t>（也就是完全符合的比例）</a:t>
            </a:r>
            <a:endParaRPr kumimoji="1" lang="zh-TW" altLang="en-US" dirty="0"/>
          </a:p>
        </p:txBody>
      </p:sp>
      <p:sp>
        <p:nvSpPr>
          <p:cNvPr id="4" name="投影片編號版面配置區 3"/>
          <p:cNvSpPr>
            <a:spLocks noGrp="1"/>
          </p:cNvSpPr>
          <p:nvPr>
            <p:ph type="sldNum" sz="quarter" idx="5"/>
          </p:nvPr>
        </p:nvSpPr>
        <p:spPr/>
        <p:txBody>
          <a:bodyPr/>
          <a:lstStyle/>
          <a:p>
            <a:fld id="{BC3D8E8B-77FD-5E41-9068-79832A04ED11}" type="slidenum">
              <a:rPr kumimoji="1" lang="zh-TW" altLang="en-US" smtClean="0"/>
              <a:t>5</a:t>
            </a:fld>
            <a:endParaRPr kumimoji="1" lang="zh-TW" altLang="en-US"/>
          </a:p>
        </p:txBody>
      </p:sp>
    </p:spTree>
    <p:extLst>
      <p:ext uri="{BB962C8B-B14F-4D97-AF65-F5344CB8AC3E}">
        <p14:creationId xmlns:p14="http://schemas.microsoft.com/office/powerpoint/2010/main" val="567320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這邊放上其中一個實際例子</a:t>
            </a:r>
            <a:endParaRPr kumimoji="1" lang="en-US" altLang="zh-TW" dirty="0"/>
          </a:p>
          <a:p>
            <a:r>
              <a:rPr kumimoji="1" lang="zh-TW" altLang="en-US" dirty="0"/>
              <a:t>我們的</a:t>
            </a:r>
            <a:r>
              <a:rPr kumimoji="1" lang="en-US" altLang="zh-TW" dirty="0"/>
              <a:t>query</a:t>
            </a:r>
            <a:r>
              <a:rPr kumimoji="1" lang="zh-TW" altLang="en-US" dirty="0"/>
              <a:t>是雷蛇，這是一個很短的</a:t>
            </a:r>
            <a:r>
              <a:rPr kumimoji="1" lang="en-US" altLang="zh-TW" dirty="0"/>
              <a:t>query</a:t>
            </a:r>
            <a:r>
              <a:rPr kumimoji="1" lang="zh-TW" altLang="en-US" dirty="0"/>
              <a:t>，因此他的標籤集合也會很小</a:t>
            </a:r>
            <a:endParaRPr kumimoji="1" lang="en-US" altLang="zh-TW" dirty="0"/>
          </a:p>
          <a:p>
            <a:r>
              <a:rPr kumimoji="1" lang="zh-TW" altLang="en-US" dirty="0"/>
              <a:t>可以發現</a:t>
            </a:r>
            <a:r>
              <a:rPr kumimoji="1" lang="en-US" altLang="zh-TW" dirty="0"/>
              <a:t>Jaccard</a:t>
            </a:r>
            <a:r>
              <a:rPr kumimoji="1" lang="zh-TW" altLang="en-US" dirty="0"/>
              <a:t>算出來的相關性就會只有</a:t>
            </a:r>
            <a:r>
              <a:rPr kumimoji="1" lang="en-US" altLang="zh-TW" dirty="0"/>
              <a:t>1</a:t>
            </a:r>
            <a:r>
              <a:rPr kumimoji="1" lang="zh-TW" altLang="en-US" dirty="0"/>
              <a:t>，但</a:t>
            </a:r>
            <a:r>
              <a:rPr kumimoji="1" lang="en-US" altLang="zh-TW" dirty="0"/>
              <a:t>Dynamic Margin</a:t>
            </a:r>
            <a:r>
              <a:rPr kumimoji="1" lang="zh-TW" altLang="en-US" dirty="0"/>
              <a:t>就可以隨著</a:t>
            </a:r>
            <a:r>
              <a:rPr kumimoji="1" lang="en-US" altLang="zh-TW" dirty="0"/>
              <a:t>query</a:t>
            </a:r>
            <a:r>
              <a:rPr kumimoji="1" lang="zh-TW" altLang="en-US" dirty="0"/>
              <a:t>標籤集合的大小去動態調整，出來的相似度也會是</a:t>
            </a:r>
            <a:r>
              <a:rPr kumimoji="1" lang="en-US" altLang="zh-TW" dirty="0"/>
              <a:t>2</a:t>
            </a:r>
            <a:r>
              <a:rPr kumimoji="1" lang="zh-TW" altLang="en-US" dirty="0"/>
              <a:t>，較符合人為去觀測的結果</a:t>
            </a:r>
            <a:endParaRPr kumimoji="1" lang="en-US" altLang="zh-TW" dirty="0"/>
          </a:p>
        </p:txBody>
      </p:sp>
      <p:sp>
        <p:nvSpPr>
          <p:cNvPr id="4" name="投影片編號版面配置區 3"/>
          <p:cNvSpPr>
            <a:spLocks noGrp="1"/>
          </p:cNvSpPr>
          <p:nvPr>
            <p:ph type="sldNum" sz="quarter" idx="5"/>
          </p:nvPr>
        </p:nvSpPr>
        <p:spPr/>
        <p:txBody>
          <a:bodyPr/>
          <a:lstStyle/>
          <a:p>
            <a:fld id="{BC3D8E8B-77FD-5E41-9068-79832A04ED11}" type="slidenum">
              <a:rPr kumimoji="1" lang="zh-TW" altLang="en-US" smtClean="0"/>
              <a:t>6</a:t>
            </a:fld>
            <a:endParaRPr kumimoji="1" lang="zh-TW" altLang="en-US"/>
          </a:p>
        </p:txBody>
      </p:sp>
    </p:spTree>
    <p:extLst>
      <p:ext uri="{BB962C8B-B14F-4D97-AF65-F5344CB8AC3E}">
        <p14:creationId xmlns:p14="http://schemas.microsoft.com/office/powerpoint/2010/main" val="522048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747E1-3528-A788-6969-66D1B3DCC4A0}"/>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F22BC973-FEF0-8BFD-0F0A-51ADB648EFA1}"/>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D15D1414-F09A-281F-98B9-68FAD13CF5A3}"/>
              </a:ext>
            </a:extLst>
          </p:cNvPr>
          <p:cNvSpPr>
            <a:spLocks noGrp="1"/>
          </p:cNvSpPr>
          <p:nvPr>
            <p:ph type="body" idx="1"/>
          </p:nvPr>
        </p:nvSpPr>
        <p:spPr/>
        <p:txBody>
          <a:bodyPr/>
          <a:lstStyle/>
          <a:p>
            <a:endParaRPr kumimoji="1" lang="en-US" altLang="zh-TW" dirty="0"/>
          </a:p>
        </p:txBody>
      </p:sp>
      <p:sp>
        <p:nvSpPr>
          <p:cNvPr id="4" name="投影片編號版面配置區 3">
            <a:extLst>
              <a:ext uri="{FF2B5EF4-FFF2-40B4-BE49-F238E27FC236}">
                <a16:creationId xmlns:a16="http://schemas.microsoft.com/office/drawing/2014/main" id="{50D3CADB-CBE2-88BD-CFB1-A61818C902CD}"/>
              </a:ext>
            </a:extLst>
          </p:cNvPr>
          <p:cNvSpPr>
            <a:spLocks noGrp="1"/>
          </p:cNvSpPr>
          <p:nvPr>
            <p:ph type="sldNum" sz="quarter" idx="5"/>
          </p:nvPr>
        </p:nvSpPr>
        <p:spPr/>
        <p:txBody>
          <a:bodyPr/>
          <a:lstStyle/>
          <a:p>
            <a:fld id="{BC3D8E8B-77FD-5E41-9068-79832A04ED11}" type="slidenum">
              <a:rPr kumimoji="1" lang="zh-TW" altLang="en-US" smtClean="0"/>
              <a:t>7</a:t>
            </a:fld>
            <a:endParaRPr kumimoji="1" lang="zh-TW" altLang="en-US"/>
          </a:p>
        </p:txBody>
      </p:sp>
    </p:spTree>
    <p:extLst>
      <p:ext uri="{BB962C8B-B14F-4D97-AF65-F5344CB8AC3E}">
        <p14:creationId xmlns:p14="http://schemas.microsoft.com/office/powerpoint/2010/main" val="912051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未來我們認為可以去改善的方向是：針對不同的標籤去設計不同權重</a:t>
            </a:r>
            <a:endParaRPr kumimoji="1" lang="en-US" altLang="zh-TW" dirty="0"/>
          </a:p>
          <a:p>
            <a:endParaRPr kumimoji="1" lang="en-US" altLang="zh-TW" dirty="0"/>
          </a:p>
          <a:p>
            <a:pPr marL="228600" indent="-228600">
              <a:buAutoNum type="arabicPeriod"/>
            </a:pPr>
            <a:r>
              <a:rPr lang="zh-TW" altLang="en-US" b="0" i="0" u="none" strike="noStrike" dirty="0">
                <a:solidFill>
                  <a:srgbClr val="000000"/>
                </a:solidFill>
                <a:effectLst/>
                <a:latin typeface="-webkit-standard"/>
              </a:rPr>
              <a:t>對於不同的標籤，賦予不同的權重，根據標籤對於相關性的重要程度，來進行加權計算。例如，「品牌」和「產品名稱」對相關性的影響可能比「顏色」或「容量」更大，這樣的改進可以讓關鍵標籤在最終的相關性評估中占更大的比例，而次要標籤的匹配程度不會對結果有過度影響。</a:t>
            </a:r>
            <a:endParaRPr kumimoji="1" lang="en-US" altLang="zh-TW" b="0" i="0" u="none" strike="noStrike" dirty="0">
              <a:solidFill>
                <a:srgbClr val="000000"/>
              </a:solidFill>
              <a:effectLst/>
              <a:latin typeface="-webkit-standard"/>
            </a:endParaRPr>
          </a:p>
          <a:p>
            <a:pPr marL="228600" indent="-228600">
              <a:buAutoNum type="arabicPeriod"/>
            </a:pPr>
            <a:r>
              <a:rPr lang="zh-TW" altLang="en-US" dirty="0"/>
              <a:t>根據具體的查詢情境或查詢內容的特徵，動態調整各標籤的權重。例如，當查詢詞中只有產品名稱時，可以提高「產品名稱」的權重；當查詢詞有更多的品牌或產品描述信息時，適當降低產品名稱的權重，並提高品牌的權重，</a:t>
            </a:r>
            <a:r>
              <a:rPr lang="en-US" altLang="zh-TW" dirty="0"/>
              <a:t> </a:t>
            </a:r>
            <a:r>
              <a:rPr lang="zh-TW" altLang="en-US" dirty="0"/>
              <a:t>動態權重調整能夠根據查詢詞的具體情況自適應地改變相關性評估方式，讓算法在不同情境下都能給出更合理的分數。</a:t>
            </a:r>
            <a:endParaRPr lang="en-US" altLang="zh-TW" b="0" i="0" u="none" strike="noStrike" dirty="0">
              <a:solidFill>
                <a:srgbClr val="000000"/>
              </a:solidFill>
              <a:effectLst/>
              <a:latin typeface="-webkit-standard"/>
            </a:endParaRPr>
          </a:p>
        </p:txBody>
      </p:sp>
      <p:sp>
        <p:nvSpPr>
          <p:cNvPr id="4" name="投影片編號版面配置區 3"/>
          <p:cNvSpPr>
            <a:spLocks noGrp="1"/>
          </p:cNvSpPr>
          <p:nvPr>
            <p:ph type="sldNum" sz="quarter" idx="5"/>
          </p:nvPr>
        </p:nvSpPr>
        <p:spPr/>
        <p:txBody>
          <a:bodyPr/>
          <a:lstStyle/>
          <a:p>
            <a:fld id="{BC3D8E8B-77FD-5E41-9068-79832A04ED11}" type="slidenum">
              <a:rPr kumimoji="1" lang="zh-TW" altLang="en-US" smtClean="0"/>
              <a:t>8</a:t>
            </a:fld>
            <a:endParaRPr kumimoji="1" lang="zh-TW" altLang="en-US"/>
          </a:p>
        </p:txBody>
      </p:sp>
    </p:spTree>
    <p:extLst>
      <p:ext uri="{BB962C8B-B14F-4D97-AF65-F5344CB8AC3E}">
        <p14:creationId xmlns:p14="http://schemas.microsoft.com/office/powerpoint/2010/main" val="3700358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51FD97-A06C-53BF-BFC8-E1E1C20060E0}"/>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D2AB2CDA-0989-7659-5426-088852BC83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6BEAEBA0-9E23-D2B8-73F8-C3EC2024B800}"/>
              </a:ext>
            </a:extLst>
          </p:cNvPr>
          <p:cNvSpPr>
            <a:spLocks noGrp="1"/>
          </p:cNvSpPr>
          <p:nvPr>
            <p:ph type="dt" sz="half" idx="10"/>
          </p:nvPr>
        </p:nvSpPr>
        <p:spPr/>
        <p:txBody>
          <a:bodyPr/>
          <a:lstStyle/>
          <a:p>
            <a:fld id="{3C738524-6766-1A46-9A2B-15FF5A350957}" type="datetimeFigureOut">
              <a:rPr kumimoji="1" lang="zh-TW" altLang="en-US" smtClean="0"/>
              <a:t>2024/10/24</a:t>
            </a:fld>
            <a:endParaRPr kumimoji="1" lang="zh-TW" altLang="en-US"/>
          </a:p>
        </p:txBody>
      </p:sp>
      <p:sp>
        <p:nvSpPr>
          <p:cNvPr id="5" name="頁尾版面配置區 4">
            <a:extLst>
              <a:ext uri="{FF2B5EF4-FFF2-40B4-BE49-F238E27FC236}">
                <a16:creationId xmlns:a16="http://schemas.microsoft.com/office/drawing/2014/main" id="{9893ECB0-E368-D839-1BCC-CC14E90653C4}"/>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D542D1F6-C7F5-1F49-859F-35BCEAB419D6}"/>
              </a:ext>
            </a:extLst>
          </p:cNvPr>
          <p:cNvSpPr>
            <a:spLocks noGrp="1"/>
          </p:cNvSpPr>
          <p:nvPr>
            <p:ph type="sldNum" sz="quarter" idx="12"/>
          </p:nvPr>
        </p:nvSpPr>
        <p:spPr/>
        <p:txBody>
          <a:bodyPr/>
          <a:lstStyle/>
          <a:p>
            <a:fld id="{80601E9C-6202-3A4E-AE58-B0EA7E46E3CC}" type="slidenum">
              <a:rPr kumimoji="1" lang="zh-TW" altLang="en-US" smtClean="0"/>
              <a:t>‹#›</a:t>
            </a:fld>
            <a:endParaRPr kumimoji="1" lang="zh-TW" altLang="en-US"/>
          </a:p>
        </p:txBody>
      </p:sp>
    </p:spTree>
    <p:extLst>
      <p:ext uri="{BB962C8B-B14F-4D97-AF65-F5344CB8AC3E}">
        <p14:creationId xmlns:p14="http://schemas.microsoft.com/office/powerpoint/2010/main" val="194775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B831F5-F483-059A-10CE-C0BDB66F4ED0}"/>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D88DE2A8-B8DF-AA80-1BBC-905CB8E9DF0B}"/>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DCA4A5D3-AEBD-3326-FD7B-E7886BCEB453}"/>
              </a:ext>
            </a:extLst>
          </p:cNvPr>
          <p:cNvSpPr>
            <a:spLocks noGrp="1"/>
          </p:cNvSpPr>
          <p:nvPr>
            <p:ph type="dt" sz="half" idx="10"/>
          </p:nvPr>
        </p:nvSpPr>
        <p:spPr/>
        <p:txBody>
          <a:bodyPr/>
          <a:lstStyle/>
          <a:p>
            <a:fld id="{3C738524-6766-1A46-9A2B-15FF5A350957}" type="datetimeFigureOut">
              <a:rPr kumimoji="1" lang="zh-TW" altLang="en-US" smtClean="0"/>
              <a:t>2024/10/24</a:t>
            </a:fld>
            <a:endParaRPr kumimoji="1" lang="zh-TW" altLang="en-US"/>
          </a:p>
        </p:txBody>
      </p:sp>
      <p:sp>
        <p:nvSpPr>
          <p:cNvPr id="5" name="頁尾版面配置區 4">
            <a:extLst>
              <a:ext uri="{FF2B5EF4-FFF2-40B4-BE49-F238E27FC236}">
                <a16:creationId xmlns:a16="http://schemas.microsoft.com/office/drawing/2014/main" id="{9A1073F7-E8EB-F66A-7104-08B88F6A4C9D}"/>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7E72C956-AE03-4220-04DB-E78DA8DE8292}"/>
              </a:ext>
            </a:extLst>
          </p:cNvPr>
          <p:cNvSpPr>
            <a:spLocks noGrp="1"/>
          </p:cNvSpPr>
          <p:nvPr>
            <p:ph type="sldNum" sz="quarter" idx="12"/>
          </p:nvPr>
        </p:nvSpPr>
        <p:spPr/>
        <p:txBody>
          <a:bodyPr/>
          <a:lstStyle/>
          <a:p>
            <a:fld id="{80601E9C-6202-3A4E-AE58-B0EA7E46E3CC}" type="slidenum">
              <a:rPr kumimoji="1" lang="zh-TW" altLang="en-US" smtClean="0"/>
              <a:t>‹#›</a:t>
            </a:fld>
            <a:endParaRPr kumimoji="1" lang="zh-TW" altLang="en-US"/>
          </a:p>
        </p:txBody>
      </p:sp>
    </p:spTree>
    <p:extLst>
      <p:ext uri="{BB962C8B-B14F-4D97-AF65-F5344CB8AC3E}">
        <p14:creationId xmlns:p14="http://schemas.microsoft.com/office/powerpoint/2010/main" val="197180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F2AA5EE-4D6F-3EE3-8769-94FBCC76A1C8}"/>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264538A0-EA14-ADA4-8920-9CE7987CF59C}"/>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8AC3BD9F-5149-7420-C90E-3CA3039882D0}"/>
              </a:ext>
            </a:extLst>
          </p:cNvPr>
          <p:cNvSpPr>
            <a:spLocks noGrp="1"/>
          </p:cNvSpPr>
          <p:nvPr>
            <p:ph type="dt" sz="half" idx="10"/>
          </p:nvPr>
        </p:nvSpPr>
        <p:spPr/>
        <p:txBody>
          <a:bodyPr/>
          <a:lstStyle/>
          <a:p>
            <a:fld id="{3C738524-6766-1A46-9A2B-15FF5A350957}" type="datetimeFigureOut">
              <a:rPr kumimoji="1" lang="zh-TW" altLang="en-US" smtClean="0"/>
              <a:t>2024/10/24</a:t>
            </a:fld>
            <a:endParaRPr kumimoji="1" lang="zh-TW" altLang="en-US"/>
          </a:p>
        </p:txBody>
      </p:sp>
      <p:sp>
        <p:nvSpPr>
          <p:cNvPr id="5" name="頁尾版面配置區 4">
            <a:extLst>
              <a:ext uri="{FF2B5EF4-FFF2-40B4-BE49-F238E27FC236}">
                <a16:creationId xmlns:a16="http://schemas.microsoft.com/office/drawing/2014/main" id="{CDFF2470-EA37-93CA-AFE3-6840DDA962F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BDA0B7A-72B1-1CC1-D028-AA0C4B1B81A9}"/>
              </a:ext>
            </a:extLst>
          </p:cNvPr>
          <p:cNvSpPr>
            <a:spLocks noGrp="1"/>
          </p:cNvSpPr>
          <p:nvPr>
            <p:ph type="sldNum" sz="quarter" idx="12"/>
          </p:nvPr>
        </p:nvSpPr>
        <p:spPr/>
        <p:txBody>
          <a:bodyPr/>
          <a:lstStyle/>
          <a:p>
            <a:fld id="{80601E9C-6202-3A4E-AE58-B0EA7E46E3CC}" type="slidenum">
              <a:rPr kumimoji="1" lang="zh-TW" altLang="en-US" smtClean="0"/>
              <a:t>‹#›</a:t>
            </a:fld>
            <a:endParaRPr kumimoji="1" lang="zh-TW" altLang="en-US"/>
          </a:p>
        </p:txBody>
      </p:sp>
    </p:spTree>
    <p:extLst>
      <p:ext uri="{BB962C8B-B14F-4D97-AF65-F5344CB8AC3E}">
        <p14:creationId xmlns:p14="http://schemas.microsoft.com/office/powerpoint/2010/main" val="2829081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44A915-656C-12A8-3086-81BA2D0635DC}"/>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09783832-E269-54D4-28B6-E5D47B51104E}"/>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139F130C-BBBC-10CE-ABFA-8330C1B2E6C7}"/>
              </a:ext>
            </a:extLst>
          </p:cNvPr>
          <p:cNvSpPr>
            <a:spLocks noGrp="1"/>
          </p:cNvSpPr>
          <p:nvPr>
            <p:ph type="dt" sz="half" idx="10"/>
          </p:nvPr>
        </p:nvSpPr>
        <p:spPr/>
        <p:txBody>
          <a:bodyPr/>
          <a:lstStyle/>
          <a:p>
            <a:fld id="{3C738524-6766-1A46-9A2B-15FF5A350957}" type="datetimeFigureOut">
              <a:rPr kumimoji="1" lang="zh-TW" altLang="en-US" smtClean="0"/>
              <a:t>2024/10/24</a:t>
            </a:fld>
            <a:endParaRPr kumimoji="1" lang="zh-TW" altLang="en-US"/>
          </a:p>
        </p:txBody>
      </p:sp>
      <p:sp>
        <p:nvSpPr>
          <p:cNvPr id="5" name="頁尾版面配置區 4">
            <a:extLst>
              <a:ext uri="{FF2B5EF4-FFF2-40B4-BE49-F238E27FC236}">
                <a16:creationId xmlns:a16="http://schemas.microsoft.com/office/drawing/2014/main" id="{D8F9DE85-9209-6532-53B0-6BAEC37DAC44}"/>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56FC0EA-9A66-AD43-459C-AFB303A27628}"/>
              </a:ext>
            </a:extLst>
          </p:cNvPr>
          <p:cNvSpPr>
            <a:spLocks noGrp="1"/>
          </p:cNvSpPr>
          <p:nvPr>
            <p:ph type="sldNum" sz="quarter" idx="12"/>
          </p:nvPr>
        </p:nvSpPr>
        <p:spPr/>
        <p:txBody>
          <a:bodyPr/>
          <a:lstStyle/>
          <a:p>
            <a:fld id="{80601E9C-6202-3A4E-AE58-B0EA7E46E3CC}" type="slidenum">
              <a:rPr kumimoji="1" lang="zh-TW" altLang="en-US" smtClean="0"/>
              <a:t>‹#›</a:t>
            </a:fld>
            <a:endParaRPr kumimoji="1" lang="zh-TW" altLang="en-US"/>
          </a:p>
        </p:txBody>
      </p:sp>
    </p:spTree>
    <p:extLst>
      <p:ext uri="{BB962C8B-B14F-4D97-AF65-F5344CB8AC3E}">
        <p14:creationId xmlns:p14="http://schemas.microsoft.com/office/powerpoint/2010/main" val="26395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381C55-F1E6-E5BE-59BC-D42AE87CE98D}"/>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7DF668D-5EF9-3A3B-0B07-D8D5D9347A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E89CC9EC-BECD-21D1-768B-7202FA3168D6}"/>
              </a:ext>
            </a:extLst>
          </p:cNvPr>
          <p:cNvSpPr>
            <a:spLocks noGrp="1"/>
          </p:cNvSpPr>
          <p:nvPr>
            <p:ph type="dt" sz="half" idx="10"/>
          </p:nvPr>
        </p:nvSpPr>
        <p:spPr/>
        <p:txBody>
          <a:bodyPr/>
          <a:lstStyle/>
          <a:p>
            <a:fld id="{3C738524-6766-1A46-9A2B-15FF5A350957}" type="datetimeFigureOut">
              <a:rPr kumimoji="1" lang="zh-TW" altLang="en-US" smtClean="0"/>
              <a:t>2024/10/24</a:t>
            </a:fld>
            <a:endParaRPr kumimoji="1" lang="zh-TW" altLang="en-US"/>
          </a:p>
        </p:txBody>
      </p:sp>
      <p:sp>
        <p:nvSpPr>
          <p:cNvPr id="5" name="頁尾版面配置區 4">
            <a:extLst>
              <a:ext uri="{FF2B5EF4-FFF2-40B4-BE49-F238E27FC236}">
                <a16:creationId xmlns:a16="http://schemas.microsoft.com/office/drawing/2014/main" id="{C39ACE27-1186-E550-7068-73ABEBC06E9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D0068BB9-7696-6423-31ED-31BAF477CEC8}"/>
              </a:ext>
            </a:extLst>
          </p:cNvPr>
          <p:cNvSpPr>
            <a:spLocks noGrp="1"/>
          </p:cNvSpPr>
          <p:nvPr>
            <p:ph type="sldNum" sz="quarter" idx="12"/>
          </p:nvPr>
        </p:nvSpPr>
        <p:spPr/>
        <p:txBody>
          <a:bodyPr/>
          <a:lstStyle/>
          <a:p>
            <a:fld id="{80601E9C-6202-3A4E-AE58-B0EA7E46E3CC}" type="slidenum">
              <a:rPr kumimoji="1" lang="zh-TW" altLang="en-US" smtClean="0"/>
              <a:t>‹#›</a:t>
            </a:fld>
            <a:endParaRPr kumimoji="1" lang="zh-TW" altLang="en-US"/>
          </a:p>
        </p:txBody>
      </p:sp>
    </p:spTree>
    <p:extLst>
      <p:ext uri="{BB962C8B-B14F-4D97-AF65-F5344CB8AC3E}">
        <p14:creationId xmlns:p14="http://schemas.microsoft.com/office/powerpoint/2010/main" val="130995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027F59-A30C-B2C9-958F-C4726FF15910}"/>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AE71C9D3-8DE1-C322-CF63-F82F8F885CB4}"/>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B6003AA6-C8F6-406B-669C-D17EBBFCC60B}"/>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9D5958FA-940B-CD27-AF99-0EFDC02E41FF}"/>
              </a:ext>
            </a:extLst>
          </p:cNvPr>
          <p:cNvSpPr>
            <a:spLocks noGrp="1"/>
          </p:cNvSpPr>
          <p:nvPr>
            <p:ph type="dt" sz="half" idx="10"/>
          </p:nvPr>
        </p:nvSpPr>
        <p:spPr/>
        <p:txBody>
          <a:bodyPr/>
          <a:lstStyle/>
          <a:p>
            <a:fld id="{3C738524-6766-1A46-9A2B-15FF5A350957}" type="datetimeFigureOut">
              <a:rPr kumimoji="1" lang="zh-TW" altLang="en-US" smtClean="0"/>
              <a:t>2024/10/24</a:t>
            </a:fld>
            <a:endParaRPr kumimoji="1" lang="zh-TW" altLang="en-US"/>
          </a:p>
        </p:txBody>
      </p:sp>
      <p:sp>
        <p:nvSpPr>
          <p:cNvPr id="6" name="頁尾版面配置區 5">
            <a:extLst>
              <a:ext uri="{FF2B5EF4-FFF2-40B4-BE49-F238E27FC236}">
                <a16:creationId xmlns:a16="http://schemas.microsoft.com/office/drawing/2014/main" id="{40636ECD-908F-A039-C09A-E5FC4EEB7F37}"/>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A0635D6E-F7BF-C9FC-139E-C2D7768AAB72}"/>
              </a:ext>
            </a:extLst>
          </p:cNvPr>
          <p:cNvSpPr>
            <a:spLocks noGrp="1"/>
          </p:cNvSpPr>
          <p:nvPr>
            <p:ph type="sldNum" sz="quarter" idx="12"/>
          </p:nvPr>
        </p:nvSpPr>
        <p:spPr/>
        <p:txBody>
          <a:bodyPr/>
          <a:lstStyle/>
          <a:p>
            <a:fld id="{80601E9C-6202-3A4E-AE58-B0EA7E46E3CC}" type="slidenum">
              <a:rPr kumimoji="1" lang="zh-TW" altLang="en-US" smtClean="0"/>
              <a:t>‹#›</a:t>
            </a:fld>
            <a:endParaRPr kumimoji="1" lang="zh-TW" altLang="en-US"/>
          </a:p>
        </p:txBody>
      </p:sp>
    </p:spTree>
    <p:extLst>
      <p:ext uri="{BB962C8B-B14F-4D97-AF65-F5344CB8AC3E}">
        <p14:creationId xmlns:p14="http://schemas.microsoft.com/office/powerpoint/2010/main" val="409817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3C698C-4FD2-C76C-EA0C-D9EAA8838843}"/>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BF9117AB-36AE-A05C-A006-62DBCDCAB8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B6B7573D-6F31-2DC7-6221-28E8AE65A77A}"/>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690AA785-6E66-ADEA-6798-C5A1238ADE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89806DE4-D457-380A-E7C6-305B4C7551AD}"/>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37A01995-0702-1BD0-1E5C-CFC05D726C10}"/>
              </a:ext>
            </a:extLst>
          </p:cNvPr>
          <p:cNvSpPr>
            <a:spLocks noGrp="1"/>
          </p:cNvSpPr>
          <p:nvPr>
            <p:ph type="dt" sz="half" idx="10"/>
          </p:nvPr>
        </p:nvSpPr>
        <p:spPr/>
        <p:txBody>
          <a:bodyPr/>
          <a:lstStyle/>
          <a:p>
            <a:fld id="{3C738524-6766-1A46-9A2B-15FF5A350957}" type="datetimeFigureOut">
              <a:rPr kumimoji="1" lang="zh-TW" altLang="en-US" smtClean="0"/>
              <a:t>2024/10/24</a:t>
            </a:fld>
            <a:endParaRPr kumimoji="1" lang="zh-TW" altLang="en-US"/>
          </a:p>
        </p:txBody>
      </p:sp>
      <p:sp>
        <p:nvSpPr>
          <p:cNvPr id="8" name="頁尾版面配置區 7">
            <a:extLst>
              <a:ext uri="{FF2B5EF4-FFF2-40B4-BE49-F238E27FC236}">
                <a16:creationId xmlns:a16="http://schemas.microsoft.com/office/drawing/2014/main" id="{34779D53-28FD-FB27-B968-DF028CEF153C}"/>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23B6EAAC-D2A6-8033-ADFA-4B2A2007EE96}"/>
              </a:ext>
            </a:extLst>
          </p:cNvPr>
          <p:cNvSpPr>
            <a:spLocks noGrp="1"/>
          </p:cNvSpPr>
          <p:nvPr>
            <p:ph type="sldNum" sz="quarter" idx="12"/>
          </p:nvPr>
        </p:nvSpPr>
        <p:spPr/>
        <p:txBody>
          <a:bodyPr/>
          <a:lstStyle/>
          <a:p>
            <a:fld id="{80601E9C-6202-3A4E-AE58-B0EA7E46E3CC}" type="slidenum">
              <a:rPr kumimoji="1" lang="zh-TW" altLang="en-US" smtClean="0"/>
              <a:t>‹#›</a:t>
            </a:fld>
            <a:endParaRPr kumimoji="1" lang="zh-TW" altLang="en-US"/>
          </a:p>
        </p:txBody>
      </p:sp>
    </p:spTree>
    <p:extLst>
      <p:ext uri="{BB962C8B-B14F-4D97-AF65-F5344CB8AC3E}">
        <p14:creationId xmlns:p14="http://schemas.microsoft.com/office/powerpoint/2010/main" val="214258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D8C3E2-934A-2D73-2508-831822A519B3}"/>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F32EA0B5-E54A-FADC-C02E-B3AD4A03DBC8}"/>
              </a:ext>
            </a:extLst>
          </p:cNvPr>
          <p:cNvSpPr>
            <a:spLocks noGrp="1"/>
          </p:cNvSpPr>
          <p:nvPr>
            <p:ph type="dt" sz="half" idx="10"/>
          </p:nvPr>
        </p:nvSpPr>
        <p:spPr/>
        <p:txBody>
          <a:bodyPr/>
          <a:lstStyle/>
          <a:p>
            <a:fld id="{3C738524-6766-1A46-9A2B-15FF5A350957}" type="datetimeFigureOut">
              <a:rPr kumimoji="1" lang="zh-TW" altLang="en-US" smtClean="0"/>
              <a:t>2024/10/24</a:t>
            </a:fld>
            <a:endParaRPr kumimoji="1" lang="zh-TW" altLang="en-US"/>
          </a:p>
        </p:txBody>
      </p:sp>
      <p:sp>
        <p:nvSpPr>
          <p:cNvPr id="4" name="頁尾版面配置區 3">
            <a:extLst>
              <a:ext uri="{FF2B5EF4-FFF2-40B4-BE49-F238E27FC236}">
                <a16:creationId xmlns:a16="http://schemas.microsoft.com/office/drawing/2014/main" id="{EB241DE5-D428-59C6-6589-71AD80ABAB98}"/>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FA9066F4-34CE-069A-AAE3-F629410BAC4B}"/>
              </a:ext>
            </a:extLst>
          </p:cNvPr>
          <p:cNvSpPr>
            <a:spLocks noGrp="1"/>
          </p:cNvSpPr>
          <p:nvPr>
            <p:ph type="sldNum" sz="quarter" idx="12"/>
          </p:nvPr>
        </p:nvSpPr>
        <p:spPr/>
        <p:txBody>
          <a:bodyPr/>
          <a:lstStyle/>
          <a:p>
            <a:fld id="{80601E9C-6202-3A4E-AE58-B0EA7E46E3CC}" type="slidenum">
              <a:rPr kumimoji="1" lang="zh-TW" altLang="en-US" smtClean="0"/>
              <a:t>‹#›</a:t>
            </a:fld>
            <a:endParaRPr kumimoji="1" lang="zh-TW" altLang="en-US"/>
          </a:p>
        </p:txBody>
      </p:sp>
    </p:spTree>
    <p:extLst>
      <p:ext uri="{BB962C8B-B14F-4D97-AF65-F5344CB8AC3E}">
        <p14:creationId xmlns:p14="http://schemas.microsoft.com/office/powerpoint/2010/main" val="169531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B787342-537B-6406-DAFA-DC133DA3D3D7}"/>
              </a:ext>
            </a:extLst>
          </p:cNvPr>
          <p:cNvSpPr>
            <a:spLocks noGrp="1"/>
          </p:cNvSpPr>
          <p:nvPr>
            <p:ph type="dt" sz="half" idx="10"/>
          </p:nvPr>
        </p:nvSpPr>
        <p:spPr/>
        <p:txBody>
          <a:bodyPr/>
          <a:lstStyle/>
          <a:p>
            <a:fld id="{3C738524-6766-1A46-9A2B-15FF5A350957}" type="datetimeFigureOut">
              <a:rPr kumimoji="1" lang="zh-TW" altLang="en-US" smtClean="0"/>
              <a:t>2024/10/24</a:t>
            </a:fld>
            <a:endParaRPr kumimoji="1" lang="zh-TW" altLang="en-US"/>
          </a:p>
        </p:txBody>
      </p:sp>
      <p:sp>
        <p:nvSpPr>
          <p:cNvPr id="3" name="頁尾版面配置區 2">
            <a:extLst>
              <a:ext uri="{FF2B5EF4-FFF2-40B4-BE49-F238E27FC236}">
                <a16:creationId xmlns:a16="http://schemas.microsoft.com/office/drawing/2014/main" id="{1CC008F3-C96E-B6AD-88E8-61B448713F79}"/>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6083B7F8-B961-2161-D913-EA266EB398DF}"/>
              </a:ext>
            </a:extLst>
          </p:cNvPr>
          <p:cNvSpPr>
            <a:spLocks noGrp="1"/>
          </p:cNvSpPr>
          <p:nvPr>
            <p:ph type="sldNum" sz="quarter" idx="12"/>
          </p:nvPr>
        </p:nvSpPr>
        <p:spPr/>
        <p:txBody>
          <a:bodyPr/>
          <a:lstStyle/>
          <a:p>
            <a:fld id="{80601E9C-6202-3A4E-AE58-B0EA7E46E3CC}" type="slidenum">
              <a:rPr kumimoji="1" lang="zh-TW" altLang="en-US" smtClean="0"/>
              <a:t>‹#›</a:t>
            </a:fld>
            <a:endParaRPr kumimoji="1" lang="zh-TW" altLang="en-US"/>
          </a:p>
        </p:txBody>
      </p:sp>
    </p:spTree>
    <p:extLst>
      <p:ext uri="{BB962C8B-B14F-4D97-AF65-F5344CB8AC3E}">
        <p14:creationId xmlns:p14="http://schemas.microsoft.com/office/powerpoint/2010/main" val="2104493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C49548-6D69-958E-40CD-E32CD410FD48}"/>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B961F436-E95E-F281-3730-835997EA1B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8CF83B4C-D90C-D707-1D60-D67DDD449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46D6514E-A2E8-DB52-C868-466C94568E14}"/>
              </a:ext>
            </a:extLst>
          </p:cNvPr>
          <p:cNvSpPr>
            <a:spLocks noGrp="1"/>
          </p:cNvSpPr>
          <p:nvPr>
            <p:ph type="dt" sz="half" idx="10"/>
          </p:nvPr>
        </p:nvSpPr>
        <p:spPr/>
        <p:txBody>
          <a:bodyPr/>
          <a:lstStyle/>
          <a:p>
            <a:fld id="{3C738524-6766-1A46-9A2B-15FF5A350957}" type="datetimeFigureOut">
              <a:rPr kumimoji="1" lang="zh-TW" altLang="en-US" smtClean="0"/>
              <a:t>2024/10/24</a:t>
            </a:fld>
            <a:endParaRPr kumimoji="1" lang="zh-TW" altLang="en-US"/>
          </a:p>
        </p:txBody>
      </p:sp>
      <p:sp>
        <p:nvSpPr>
          <p:cNvPr id="6" name="頁尾版面配置區 5">
            <a:extLst>
              <a:ext uri="{FF2B5EF4-FFF2-40B4-BE49-F238E27FC236}">
                <a16:creationId xmlns:a16="http://schemas.microsoft.com/office/drawing/2014/main" id="{A5F4D532-421B-2258-4E8A-DA2837350357}"/>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54B96854-6C5D-6F5E-B691-9FBF58410C41}"/>
              </a:ext>
            </a:extLst>
          </p:cNvPr>
          <p:cNvSpPr>
            <a:spLocks noGrp="1"/>
          </p:cNvSpPr>
          <p:nvPr>
            <p:ph type="sldNum" sz="quarter" idx="12"/>
          </p:nvPr>
        </p:nvSpPr>
        <p:spPr/>
        <p:txBody>
          <a:bodyPr/>
          <a:lstStyle/>
          <a:p>
            <a:fld id="{80601E9C-6202-3A4E-AE58-B0EA7E46E3CC}" type="slidenum">
              <a:rPr kumimoji="1" lang="zh-TW" altLang="en-US" smtClean="0"/>
              <a:t>‹#›</a:t>
            </a:fld>
            <a:endParaRPr kumimoji="1" lang="zh-TW" altLang="en-US"/>
          </a:p>
        </p:txBody>
      </p:sp>
    </p:spTree>
    <p:extLst>
      <p:ext uri="{BB962C8B-B14F-4D97-AF65-F5344CB8AC3E}">
        <p14:creationId xmlns:p14="http://schemas.microsoft.com/office/powerpoint/2010/main" val="232123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D205BC-667F-A480-0846-14B25BF6245B}"/>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CA0B6926-2385-F16B-DB18-CED0B34CFC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ECA6EFE4-606F-9B4B-48AE-022E71B2C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29DF479F-9262-02CC-B773-51D838CBBE92}"/>
              </a:ext>
            </a:extLst>
          </p:cNvPr>
          <p:cNvSpPr>
            <a:spLocks noGrp="1"/>
          </p:cNvSpPr>
          <p:nvPr>
            <p:ph type="dt" sz="half" idx="10"/>
          </p:nvPr>
        </p:nvSpPr>
        <p:spPr/>
        <p:txBody>
          <a:bodyPr/>
          <a:lstStyle/>
          <a:p>
            <a:fld id="{3C738524-6766-1A46-9A2B-15FF5A350957}" type="datetimeFigureOut">
              <a:rPr kumimoji="1" lang="zh-TW" altLang="en-US" smtClean="0"/>
              <a:t>2024/10/24</a:t>
            </a:fld>
            <a:endParaRPr kumimoji="1" lang="zh-TW" altLang="en-US"/>
          </a:p>
        </p:txBody>
      </p:sp>
      <p:sp>
        <p:nvSpPr>
          <p:cNvPr id="6" name="頁尾版面配置區 5">
            <a:extLst>
              <a:ext uri="{FF2B5EF4-FFF2-40B4-BE49-F238E27FC236}">
                <a16:creationId xmlns:a16="http://schemas.microsoft.com/office/drawing/2014/main" id="{C2691114-68E0-E298-D502-457ACA699922}"/>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FEC75071-BC48-2504-89F5-AAE56298F2F7}"/>
              </a:ext>
            </a:extLst>
          </p:cNvPr>
          <p:cNvSpPr>
            <a:spLocks noGrp="1"/>
          </p:cNvSpPr>
          <p:nvPr>
            <p:ph type="sldNum" sz="quarter" idx="12"/>
          </p:nvPr>
        </p:nvSpPr>
        <p:spPr/>
        <p:txBody>
          <a:bodyPr/>
          <a:lstStyle/>
          <a:p>
            <a:fld id="{80601E9C-6202-3A4E-AE58-B0EA7E46E3CC}" type="slidenum">
              <a:rPr kumimoji="1" lang="zh-TW" altLang="en-US" smtClean="0"/>
              <a:t>‹#›</a:t>
            </a:fld>
            <a:endParaRPr kumimoji="1" lang="zh-TW" altLang="en-US"/>
          </a:p>
        </p:txBody>
      </p:sp>
    </p:spTree>
    <p:extLst>
      <p:ext uri="{BB962C8B-B14F-4D97-AF65-F5344CB8AC3E}">
        <p14:creationId xmlns:p14="http://schemas.microsoft.com/office/powerpoint/2010/main" val="360496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40F869F-EBAA-A405-4267-56C70CC57D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C410EAE9-7466-6957-468B-7E88C24EE9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1F8C44C7-17B6-7B8C-2184-7BA3AC5777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38524-6766-1A46-9A2B-15FF5A350957}" type="datetimeFigureOut">
              <a:rPr kumimoji="1" lang="zh-TW" altLang="en-US" smtClean="0"/>
              <a:t>2024/10/24</a:t>
            </a:fld>
            <a:endParaRPr kumimoji="1" lang="zh-TW" altLang="en-US"/>
          </a:p>
        </p:txBody>
      </p:sp>
      <p:sp>
        <p:nvSpPr>
          <p:cNvPr id="5" name="頁尾版面配置區 4">
            <a:extLst>
              <a:ext uri="{FF2B5EF4-FFF2-40B4-BE49-F238E27FC236}">
                <a16:creationId xmlns:a16="http://schemas.microsoft.com/office/drawing/2014/main" id="{45B0D254-F183-743C-E601-A815A5E36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D8B9F3D2-9CE7-EE77-7F54-0982466FB4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01E9C-6202-3A4E-AE58-B0EA7E46E3CC}" type="slidenum">
              <a:rPr kumimoji="1" lang="zh-TW" altLang="en-US" smtClean="0"/>
              <a:t>‹#›</a:t>
            </a:fld>
            <a:endParaRPr kumimoji="1" lang="zh-TW" altLang="en-US"/>
          </a:p>
        </p:txBody>
      </p:sp>
    </p:spTree>
    <p:extLst>
      <p:ext uri="{BB962C8B-B14F-4D97-AF65-F5344CB8AC3E}">
        <p14:creationId xmlns:p14="http://schemas.microsoft.com/office/powerpoint/2010/main" val="862311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customXml" Target="../../customXml/item1.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6A960F-0261-FB74-7A18-97DB396942A4}"/>
              </a:ext>
            </a:extLst>
          </p:cNvPr>
          <p:cNvSpPr>
            <a:spLocks noGrp="1"/>
          </p:cNvSpPr>
          <p:nvPr>
            <p:ph type="ctrTitle"/>
          </p:nvPr>
        </p:nvSpPr>
        <p:spPr/>
        <p:txBody>
          <a:bodyPr>
            <a:normAutofit fontScale="90000"/>
          </a:bodyPr>
          <a:lstStyle/>
          <a:p>
            <a:r>
              <a:rPr kumimoji="1" lang="en-US" altLang="zh-TW" dirty="0"/>
              <a:t>Dynamic Margin Adjustment in NER-based Relevancy Calculation</a:t>
            </a:r>
            <a:endParaRPr kumimoji="1" lang="zh-TW" altLang="en-US" dirty="0"/>
          </a:p>
        </p:txBody>
      </p:sp>
      <p:sp>
        <p:nvSpPr>
          <p:cNvPr id="3" name="副標題 2">
            <a:extLst>
              <a:ext uri="{FF2B5EF4-FFF2-40B4-BE49-F238E27FC236}">
                <a16:creationId xmlns:a16="http://schemas.microsoft.com/office/drawing/2014/main" id="{26A65917-232C-998F-43D9-DD328A1C27C2}"/>
              </a:ext>
            </a:extLst>
          </p:cNvPr>
          <p:cNvSpPr>
            <a:spLocks noGrp="1"/>
          </p:cNvSpPr>
          <p:nvPr>
            <p:ph type="subTitle" idx="1"/>
          </p:nvPr>
        </p:nvSpPr>
        <p:spPr>
          <a:xfrm>
            <a:off x="1524000" y="4353599"/>
            <a:ext cx="9144000" cy="1655762"/>
          </a:xfrm>
        </p:spPr>
        <p:txBody>
          <a:bodyPr>
            <a:normAutofit lnSpcReduction="10000"/>
          </a:bodyPr>
          <a:lstStyle/>
          <a:p>
            <a:r>
              <a:rPr kumimoji="1" lang="en-US" altLang="zh-TW" dirty="0"/>
              <a:t>2024-10-24</a:t>
            </a:r>
          </a:p>
          <a:p>
            <a:r>
              <a:rPr kumimoji="1" lang="en-US" altLang="zh-TW" dirty="0"/>
              <a:t>M11202222</a:t>
            </a:r>
            <a:r>
              <a:rPr kumimoji="1" lang="zh-TW" altLang="en-US" dirty="0"/>
              <a:t> 楊凱程</a:t>
            </a:r>
            <a:endParaRPr kumimoji="1" lang="en-US" altLang="zh-TW" dirty="0"/>
          </a:p>
          <a:p>
            <a:r>
              <a:rPr kumimoji="1" lang="en" altLang="zh-TW" dirty="0"/>
              <a:t>M11307123 </a:t>
            </a:r>
            <a:r>
              <a:rPr kumimoji="1" lang="zh-TW" altLang="en-US" dirty="0"/>
              <a:t>呂仲軒</a:t>
            </a:r>
            <a:endParaRPr kumimoji="1" lang="en-US" altLang="zh-TW" dirty="0"/>
          </a:p>
          <a:p>
            <a:r>
              <a:rPr kumimoji="1" lang="en" altLang="zh-TW" dirty="0"/>
              <a:t>M11307132</a:t>
            </a:r>
            <a:r>
              <a:rPr kumimoji="1" lang="zh-TW" altLang="en-US" dirty="0"/>
              <a:t> 洪雍竣</a:t>
            </a:r>
          </a:p>
        </p:txBody>
      </p:sp>
    </p:spTree>
    <p:extLst>
      <p:ext uri="{BB962C8B-B14F-4D97-AF65-F5344CB8AC3E}">
        <p14:creationId xmlns:p14="http://schemas.microsoft.com/office/powerpoint/2010/main" val="299448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34C880-CD41-0F2D-5560-4B84EC416E03}"/>
              </a:ext>
            </a:extLst>
          </p:cNvPr>
          <p:cNvSpPr>
            <a:spLocks noGrp="1"/>
          </p:cNvSpPr>
          <p:nvPr>
            <p:ph type="title"/>
          </p:nvPr>
        </p:nvSpPr>
        <p:spPr/>
        <p:txBody>
          <a:bodyPr/>
          <a:lstStyle/>
          <a:p>
            <a:r>
              <a:rPr lang="en" altLang="zh-TW" b="0" i="0" u="none" strike="noStrike" dirty="0">
                <a:solidFill>
                  <a:srgbClr val="000000"/>
                </a:solidFill>
                <a:effectLst/>
                <a:latin typeface="-webkit-standard"/>
              </a:rPr>
              <a:t>Original Algorithm: Fixed Margin for Relevancy Calculation</a:t>
            </a:r>
            <a:endParaRPr kumimoji="1" lang="zh-TW" altLang="en-US" dirty="0"/>
          </a:p>
        </p:txBody>
      </p:sp>
      <p:pic>
        <p:nvPicPr>
          <p:cNvPr id="4" name="內容版面配置區 3">
            <a:extLst>
              <a:ext uri="{FF2B5EF4-FFF2-40B4-BE49-F238E27FC236}">
                <a16:creationId xmlns:a16="http://schemas.microsoft.com/office/drawing/2014/main" id="{8B00BB03-FE86-61E0-33FA-B0EE16024EBB}"/>
              </a:ext>
            </a:extLst>
          </p:cNvPr>
          <p:cNvPicPr>
            <a:picLocks noGrp="1" noChangeAspect="1"/>
          </p:cNvPicPr>
          <p:nvPr>
            <p:ph idx="1"/>
          </p:nvPr>
        </p:nvPicPr>
        <p:blipFill>
          <a:blip r:embed="rId4"/>
          <a:stretch>
            <a:fillRect/>
          </a:stretch>
        </p:blipFill>
        <p:spPr>
          <a:xfrm>
            <a:off x="838200" y="1853147"/>
            <a:ext cx="10515599" cy="3397798"/>
          </a:xfrm>
          <a:prstGeom prst="rect">
            <a:avLst/>
          </a:prstGeom>
        </p:spPr>
      </p:pic>
      <p:pic>
        <p:nvPicPr>
          <p:cNvPr id="3" name="圖片 2">
            <a:extLst>
              <a:ext uri="{FF2B5EF4-FFF2-40B4-BE49-F238E27FC236}">
                <a16:creationId xmlns:a16="http://schemas.microsoft.com/office/drawing/2014/main" id="{D6D498DF-33A4-FE8A-4C56-C6412FEA4122}"/>
              </a:ext>
            </a:extLst>
          </p:cNvPr>
          <p:cNvPicPr>
            <a:picLocks noChangeAspect="1"/>
          </p:cNvPicPr>
          <p:nvPr>
            <p:custDataLst>
              <p:custData r:id="rId1"/>
            </p:custDataLst>
          </p:nvPr>
        </p:nvPicPr>
        <p:blipFill>
          <a:blip r:embed="rId5"/>
          <a:stretch>
            <a:fillRect/>
          </a:stretch>
        </p:blipFill>
        <p:spPr>
          <a:xfrm>
            <a:off x="838200" y="2646247"/>
            <a:ext cx="6166274" cy="29151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7561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B851CD-4E68-C069-5F11-4B9FCFBF841B}"/>
              </a:ext>
            </a:extLst>
          </p:cNvPr>
          <p:cNvSpPr>
            <a:spLocks noGrp="1"/>
          </p:cNvSpPr>
          <p:nvPr>
            <p:ph type="title"/>
          </p:nvPr>
        </p:nvSpPr>
        <p:spPr/>
        <p:txBody>
          <a:bodyPr/>
          <a:lstStyle/>
          <a:p>
            <a:r>
              <a:rPr lang="en" altLang="zh-TW" b="0" i="0" u="none" strike="noStrike" dirty="0">
                <a:solidFill>
                  <a:srgbClr val="000000"/>
                </a:solidFill>
                <a:effectLst/>
                <a:latin typeface="-webkit-standard"/>
              </a:rPr>
              <a:t>Jaccard Similarity for Relevancy Calculation</a:t>
            </a:r>
            <a:endParaRPr kumimoji="1"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1A716A1-BDF5-2540-46D5-844601DE13E4}"/>
                  </a:ext>
                </a:extLst>
              </p:cNvPr>
              <p:cNvSpPr>
                <a:spLocks noGrp="1"/>
              </p:cNvSpPr>
              <p:nvPr>
                <p:ph idx="1"/>
              </p:nvPr>
            </p:nvSpPr>
            <p:spPr/>
            <p:txBody>
              <a:bodyPr>
                <a:normAutofit lnSpcReduction="10000"/>
              </a:bodyPr>
              <a:lstStyle/>
              <a:p>
                <a:r>
                  <a:rPr lang="en" altLang="zh-TW" b="1" i="0" u="none" strike="noStrike" dirty="0">
                    <a:solidFill>
                      <a:srgbClr val="000000"/>
                    </a:solidFill>
                    <a:effectLst/>
                  </a:rPr>
                  <a:t>Jaccard Similarity Formula</a:t>
                </a:r>
                <a:r>
                  <a:rPr lang="zh-TW" altLang="en-US" b="0" i="0" u="none" strike="noStrike" dirty="0">
                    <a:solidFill>
                      <a:srgbClr val="000000"/>
                    </a:solidFill>
                    <a:effectLst/>
                    <a:latin typeface="-webkit-standard"/>
                  </a:rPr>
                  <a:t>：</a:t>
                </a:r>
                <a:endParaRPr lang="en-US" altLang="zh-TW" b="0" i="0" u="none" strike="noStrike" dirty="0">
                  <a:solidFill>
                    <a:srgbClr val="000000"/>
                  </a:solidFill>
                  <a:effectLst/>
                  <a:latin typeface="-webkit-standard"/>
                </a:endParaRPr>
              </a:p>
              <a:p>
                <a:pPr marL="0" indent="0" algn="ctr">
                  <a:buNone/>
                </a:pPr>
                <a:r>
                  <a:rPr lang="en-US" altLang="zh-TW" sz="4800" dirty="0">
                    <a:solidFill>
                      <a:srgbClr val="000000"/>
                    </a:solidFill>
                    <a:latin typeface="-webkit-standard"/>
                  </a:rPr>
                  <a:t>Jaccard = </a:t>
                </a:r>
                <a14:m>
                  <m:oMath xmlns:m="http://schemas.openxmlformats.org/officeDocument/2006/math">
                    <m:f>
                      <m:fPr>
                        <m:ctrlPr>
                          <a:rPr lang="en-US" altLang="zh-TW" sz="4800" i="1" smtClean="0">
                            <a:solidFill>
                              <a:srgbClr val="000000"/>
                            </a:solidFill>
                            <a:latin typeface="Cambria Math" panose="02040503050406030204" pitchFamily="18" charset="0"/>
                          </a:rPr>
                        </m:ctrlPr>
                      </m:fPr>
                      <m:num>
                        <m:r>
                          <a:rPr lang="en-US" altLang="zh-TW" sz="4800" b="0" i="1" smtClean="0">
                            <a:solidFill>
                              <a:srgbClr val="000000"/>
                            </a:solidFill>
                            <a:latin typeface="Cambria Math" panose="02040503050406030204" pitchFamily="18" charset="0"/>
                          </a:rPr>
                          <m:t>|</m:t>
                        </m:r>
                        <m:r>
                          <a:rPr lang="en-US" altLang="zh-TW" sz="4800" b="0" i="1" smtClean="0">
                            <a:solidFill>
                              <a:srgbClr val="000000"/>
                            </a:solidFill>
                            <a:latin typeface="Cambria Math" panose="02040503050406030204" pitchFamily="18" charset="0"/>
                          </a:rPr>
                          <m:t>𝐴</m:t>
                        </m:r>
                        <m:r>
                          <a:rPr lang="en-US" altLang="zh-TW" sz="4800" b="0" i="1" smtClean="0">
                            <a:solidFill>
                              <a:srgbClr val="000000"/>
                            </a:solidFill>
                            <a:latin typeface="Cambria Math" panose="02040503050406030204" pitchFamily="18" charset="0"/>
                            <a:ea typeface="Cambria Math" panose="02040503050406030204" pitchFamily="18" charset="0"/>
                          </a:rPr>
                          <m:t>∩</m:t>
                        </m:r>
                        <m:r>
                          <a:rPr lang="en-US" altLang="zh-TW" sz="4800" b="0" i="1" smtClean="0">
                            <a:solidFill>
                              <a:srgbClr val="000000"/>
                            </a:solidFill>
                            <a:latin typeface="Cambria Math" panose="02040503050406030204" pitchFamily="18" charset="0"/>
                            <a:ea typeface="Cambria Math" panose="02040503050406030204" pitchFamily="18" charset="0"/>
                          </a:rPr>
                          <m:t>𝐵</m:t>
                        </m:r>
                        <m:r>
                          <a:rPr lang="en-US" altLang="zh-TW" sz="4800" b="0" i="1" smtClean="0">
                            <a:solidFill>
                              <a:srgbClr val="000000"/>
                            </a:solidFill>
                            <a:latin typeface="Cambria Math" panose="02040503050406030204" pitchFamily="18" charset="0"/>
                            <a:ea typeface="Cambria Math" panose="02040503050406030204" pitchFamily="18" charset="0"/>
                          </a:rPr>
                          <m:t>|</m:t>
                        </m:r>
                      </m:num>
                      <m:den>
                        <m:r>
                          <a:rPr lang="en-US" altLang="zh-TW" sz="4800" b="0" i="1" smtClean="0">
                            <a:solidFill>
                              <a:srgbClr val="000000"/>
                            </a:solidFill>
                            <a:latin typeface="Cambria Math" panose="02040503050406030204" pitchFamily="18" charset="0"/>
                          </a:rPr>
                          <m:t>|</m:t>
                        </m:r>
                        <m:r>
                          <a:rPr lang="en-US" altLang="zh-TW" sz="4800" b="0" i="1" smtClean="0">
                            <a:solidFill>
                              <a:srgbClr val="000000"/>
                            </a:solidFill>
                            <a:latin typeface="Cambria Math" panose="02040503050406030204" pitchFamily="18" charset="0"/>
                          </a:rPr>
                          <m:t>𝐴</m:t>
                        </m:r>
                        <m:r>
                          <a:rPr lang="en-US" altLang="zh-TW" sz="4800" b="0" i="1" smtClean="0">
                            <a:solidFill>
                              <a:srgbClr val="000000"/>
                            </a:solidFill>
                            <a:latin typeface="Cambria Math" panose="02040503050406030204" pitchFamily="18" charset="0"/>
                            <a:ea typeface="Cambria Math" panose="02040503050406030204" pitchFamily="18" charset="0"/>
                          </a:rPr>
                          <m:t>∪</m:t>
                        </m:r>
                        <m:r>
                          <a:rPr lang="en-US" altLang="zh-TW" sz="4800" b="0" i="1" smtClean="0">
                            <a:solidFill>
                              <a:srgbClr val="000000"/>
                            </a:solidFill>
                            <a:latin typeface="Cambria Math" panose="02040503050406030204" pitchFamily="18" charset="0"/>
                            <a:ea typeface="Cambria Math" panose="02040503050406030204" pitchFamily="18" charset="0"/>
                          </a:rPr>
                          <m:t>𝐵</m:t>
                        </m:r>
                        <m:r>
                          <a:rPr lang="en-US" altLang="zh-TW" sz="4800" b="0" i="1" smtClean="0">
                            <a:solidFill>
                              <a:srgbClr val="000000"/>
                            </a:solidFill>
                            <a:latin typeface="Cambria Math" panose="02040503050406030204" pitchFamily="18" charset="0"/>
                            <a:ea typeface="Cambria Math" panose="02040503050406030204" pitchFamily="18" charset="0"/>
                          </a:rPr>
                          <m:t>|</m:t>
                        </m:r>
                      </m:den>
                    </m:f>
                  </m:oMath>
                </a14:m>
                <a:r>
                  <a:rPr lang="zh-TW" altLang="en-US" sz="4800" dirty="0">
                    <a:solidFill>
                      <a:srgbClr val="000000"/>
                    </a:solidFill>
                    <a:latin typeface="-webkit-standard"/>
                  </a:rPr>
                  <a:t>               </a:t>
                </a:r>
                <a:endParaRPr lang="en" altLang="zh-TW" sz="4800" b="0" i="0" u="none" strike="noStrike" dirty="0">
                  <a:solidFill>
                    <a:srgbClr val="000000"/>
                  </a:solidFill>
                  <a:effectLst/>
                  <a:latin typeface="-webkit-standard"/>
                </a:endParaRPr>
              </a:p>
              <a:p>
                <a:pPr marL="0" indent="0">
                  <a:buNone/>
                </a:pPr>
                <a:endParaRPr lang="en" altLang="zh-TW" dirty="0">
                  <a:solidFill>
                    <a:srgbClr val="000000"/>
                  </a:solidFill>
                  <a:latin typeface="-webkit-standard"/>
                </a:endParaRPr>
              </a:p>
              <a:p>
                <a:pPr marL="0" indent="0">
                  <a:buNone/>
                </a:pPr>
                <a:r>
                  <a:rPr lang="en" altLang="zh-TW" b="0" i="0" u="none" strike="noStrike" dirty="0">
                    <a:solidFill>
                      <a:srgbClr val="000000"/>
                    </a:solidFill>
                    <a:effectLst/>
                    <a:latin typeface="-webkit-standard"/>
                  </a:rPr>
                  <a:t>where </a:t>
                </a:r>
                <a:r>
                  <a:rPr lang="en" altLang="zh-TW" b="0" i="0" u="none" strike="noStrike" dirty="0">
                    <a:solidFill>
                      <a:srgbClr val="000000"/>
                    </a:solidFill>
                    <a:effectLst/>
                  </a:rPr>
                  <a:t>A</a:t>
                </a:r>
                <a:r>
                  <a:rPr lang="en" altLang="zh-TW" b="0" i="0" u="none" strike="noStrike" dirty="0">
                    <a:solidFill>
                      <a:srgbClr val="000000"/>
                    </a:solidFill>
                    <a:effectLst/>
                    <a:latin typeface="-webkit-standard"/>
                  </a:rPr>
                  <a:t> is the query's tag set, and </a:t>
                </a:r>
                <a:r>
                  <a:rPr lang="en" altLang="zh-TW" b="0" i="0" u="none" strike="noStrike" dirty="0">
                    <a:solidFill>
                      <a:srgbClr val="000000"/>
                    </a:solidFill>
                    <a:effectLst/>
                  </a:rPr>
                  <a:t>B</a:t>
                </a:r>
                <a:r>
                  <a:rPr lang="en" altLang="zh-TW" b="0" i="0" u="none" strike="noStrike" dirty="0">
                    <a:solidFill>
                      <a:srgbClr val="000000"/>
                    </a:solidFill>
                    <a:effectLst/>
                    <a:latin typeface="-webkit-standard"/>
                  </a:rPr>
                  <a:t> is the tag set of the result (e.g., TF-IDF or semantic model result).</a:t>
                </a:r>
              </a:p>
              <a:p>
                <a:pPr marL="0" indent="0">
                  <a:buNone/>
                </a:pPr>
                <a:endParaRPr lang="en" altLang="zh-TW" b="0" i="0" u="none" strike="noStrike" dirty="0">
                  <a:solidFill>
                    <a:srgbClr val="000000"/>
                  </a:solidFill>
                  <a:effectLst/>
                  <a:latin typeface="-webkit-standard"/>
                </a:endParaRPr>
              </a:p>
              <a:p>
                <a:r>
                  <a:rPr lang="en-US" altLang="zh-TW" b="1" dirty="0">
                    <a:solidFill>
                      <a:srgbClr val="000000"/>
                    </a:solidFill>
                  </a:rPr>
                  <a:t>Logic: </a:t>
                </a:r>
                <a:r>
                  <a:rPr lang="en" altLang="zh-TW" b="0" i="0" u="none" strike="noStrike" dirty="0">
                    <a:solidFill>
                      <a:srgbClr val="000000"/>
                    </a:solidFill>
                    <a:effectLst/>
                    <a:latin typeface="-webkit-standard"/>
                  </a:rPr>
                  <a:t>Calculates the similarity score by computing the intersection and union of the query and result tag sets.</a:t>
                </a:r>
                <a:endParaRPr lang="en-US" altLang="zh-TW" b="1" dirty="0">
                  <a:solidFill>
                    <a:srgbClr val="000000"/>
                  </a:solidFill>
                </a:endParaRPr>
              </a:p>
            </p:txBody>
          </p:sp>
        </mc:Choice>
        <mc:Fallback xmlns="">
          <p:sp>
            <p:nvSpPr>
              <p:cNvPr id="3" name="內容版面配置區 2">
                <a:extLst>
                  <a:ext uri="{FF2B5EF4-FFF2-40B4-BE49-F238E27FC236}">
                    <a16:creationId xmlns:a16="http://schemas.microsoft.com/office/drawing/2014/main" id="{B1A716A1-BDF5-2540-46D5-844601DE13E4}"/>
                  </a:ext>
                </a:extLst>
              </p:cNvPr>
              <p:cNvSpPr>
                <a:spLocks noGrp="1" noRot="1" noChangeAspect="1" noMove="1" noResize="1" noEditPoints="1" noAdjustHandles="1" noChangeArrowheads="1" noChangeShapeType="1" noTextEdit="1"/>
              </p:cNvSpPr>
              <p:nvPr>
                <p:ph idx="1"/>
              </p:nvPr>
            </p:nvSpPr>
            <p:spPr>
              <a:blipFill>
                <a:blip r:embed="rId3"/>
                <a:stretch>
                  <a:fillRect l="-1206" t="-3488" r="-1086"/>
                </a:stretch>
              </a:blipFill>
            </p:spPr>
            <p:txBody>
              <a:bodyPr/>
              <a:lstStyle/>
              <a:p>
                <a:r>
                  <a:rPr lang="zh-TW" altLang="en-US">
                    <a:noFill/>
                  </a:rPr>
                  <a:t> </a:t>
                </a:r>
              </a:p>
            </p:txBody>
          </p:sp>
        </mc:Fallback>
      </mc:AlternateContent>
      <p:pic>
        <p:nvPicPr>
          <p:cNvPr id="5" name="圖片 4">
            <a:extLst>
              <a:ext uri="{FF2B5EF4-FFF2-40B4-BE49-F238E27FC236}">
                <a16:creationId xmlns:a16="http://schemas.microsoft.com/office/drawing/2014/main" id="{A6975124-2FFB-A6A6-87F6-D9B64AEA3195}"/>
              </a:ext>
            </a:extLst>
          </p:cNvPr>
          <p:cNvPicPr>
            <a:picLocks noChangeAspect="1"/>
          </p:cNvPicPr>
          <p:nvPr/>
        </p:nvPicPr>
        <p:blipFill>
          <a:blip r:embed="rId4"/>
          <a:stretch>
            <a:fillRect/>
          </a:stretch>
        </p:blipFill>
        <p:spPr>
          <a:xfrm>
            <a:off x="256147" y="2151302"/>
            <a:ext cx="11324223" cy="2834057"/>
          </a:xfrm>
          <a:prstGeom prst="rect">
            <a:avLst/>
          </a:prstGeom>
        </p:spPr>
      </p:pic>
    </p:spTree>
    <p:extLst>
      <p:ext uri="{BB962C8B-B14F-4D97-AF65-F5344CB8AC3E}">
        <p14:creationId xmlns:p14="http://schemas.microsoft.com/office/powerpoint/2010/main" val="120896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4AAB64-1D69-BB19-2CB7-D6688A68422E}"/>
              </a:ext>
            </a:extLst>
          </p:cNvPr>
          <p:cNvSpPr>
            <a:spLocks noGrp="1"/>
          </p:cNvSpPr>
          <p:nvPr>
            <p:ph type="title"/>
          </p:nvPr>
        </p:nvSpPr>
        <p:spPr/>
        <p:txBody>
          <a:bodyPr/>
          <a:lstStyle/>
          <a:p>
            <a:r>
              <a:rPr lang="en" altLang="zh-TW" b="1" i="0" u="none" strike="noStrike" dirty="0">
                <a:solidFill>
                  <a:srgbClr val="000000"/>
                </a:solidFill>
                <a:effectLst/>
              </a:rPr>
              <a:t>Limitations of Jaccard Similarity</a:t>
            </a:r>
            <a:endParaRPr kumimoji="1" lang="zh-TW" altLang="en-US" dirty="0"/>
          </a:p>
        </p:txBody>
      </p:sp>
      <p:sp>
        <p:nvSpPr>
          <p:cNvPr id="3" name="內容版面配置區 2">
            <a:extLst>
              <a:ext uri="{FF2B5EF4-FFF2-40B4-BE49-F238E27FC236}">
                <a16:creationId xmlns:a16="http://schemas.microsoft.com/office/drawing/2014/main" id="{97EA545C-F417-2B62-C7D2-96363036A584}"/>
              </a:ext>
            </a:extLst>
          </p:cNvPr>
          <p:cNvSpPr>
            <a:spLocks noGrp="1"/>
          </p:cNvSpPr>
          <p:nvPr>
            <p:ph idx="1"/>
          </p:nvPr>
        </p:nvSpPr>
        <p:spPr/>
        <p:txBody>
          <a:bodyPr/>
          <a:lstStyle/>
          <a:p>
            <a:pPr>
              <a:buFont typeface="Arial" panose="020B0604020202020204" pitchFamily="34" charset="0"/>
              <a:buChar char="•"/>
            </a:pPr>
            <a:r>
              <a:rPr lang="en" altLang="zh-TW" b="1" dirty="0"/>
              <a:t>Problem</a:t>
            </a:r>
            <a:r>
              <a:rPr lang="en" altLang="zh-TW" dirty="0"/>
              <a:t>: When the query's tag set is small, Jaccard similarity may produce a low similarity score, even if it is highly relevant.</a:t>
            </a:r>
          </a:p>
          <a:p>
            <a:pPr marL="0" indent="0">
              <a:buNone/>
            </a:pPr>
            <a:r>
              <a:rPr lang="en" altLang="zh-TW" b="1" dirty="0"/>
              <a:t>   </a:t>
            </a:r>
            <a:r>
              <a:rPr lang="en" altLang="zh-TW" u="sng" dirty="0"/>
              <a:t>Example:</a:t>
            </a:r>
          </a:p>
          <a:p>
            <a:pPr marL="0" indent="227013">
              <a:buNone/>
            </a:pPr>
            <a:r>
              <a:rPr lang="en" altLang="zh-TW" b="1" dirty="0"/>
              <a:t>Query</a:t>
            </a:r>
            <a:r>
              <a:rPr lang="en" altLang="zh-TW" dirty="0"/>
              <a:t>: "Apple Juice" (with only 1 tag)</a:t>
            </a:r>
          </a:p>
          <a:p>
            <a:pPr marL="0" indent="0">
              <a:buNone/>
            </a:pPr>
            <a:r>
              <a:rPr lang="en" altLang="zh-TW" b="1" dirty="0"/>
              <a:t>   Result</a:t>
            </a:r>
            <a:r>
              <a:rPr lang="en" altLang="zh-TW" dirty="0"/>
              <a:t>: "Kirin 100% Apple Mixed Juice, 200ml, 24 packs" (with many</a:t>
            </a:r>
          </a:p>
          <a:p>
            <a:pPr marL="0" indent="0">
              <a:buNone/>
            </a:pPr>
            <a:r>
              <a:rPr lang="en" altLang="zh-TW" dirty="0"/>
              <a:t>                   tags)</a:t>
            </a:r>
          </a:p>
          <a:p>
            <a:pPr marL="0" indent="0">
              <a:buNone/>
            </a:pPr>
            <a:endParaRPr kumimoji="1" lang="zh-TW" altLang="en-US" dirty="0"/>
          </a:p>
        </p:txBody>
      </p:sp>
    </p:spTree>
    <p:extLst>
      <p:ext uri="{BB962C8B-B14F-4D97-AF65-F5344CB8AC3E}">
        <p14:creationId xmlns:p14="http://schemas.microsoft.com/office/powerpoint/2010/main" val="351483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F6EFD0-B268-A24B-1A68-2399C8F04B2E}"/>
              </a:ext>
            </a:extLst>
          </p:cNvPr>
          <p:cNvSpPr>
            <a:spLocks noGrp="1"/>
          </p:cNvSpPr>
          <p:nvPr>
            <p:ph type="title"/>
          </p:nvPr>
        </p:nvSpPr>
        <p:spPr/>
        <p:txBody>
          <a:bodyPr/>
          <a:lstStyle/>
          <a:p>
            <a:r>
              <a:rPr lang="en" altLang="zh-TW" b="1" i="0" u="none" strike="noStrike" dirty="0">
                <a:solidFill>
                  <a:srgbClr val="000000"/>
                </a:solidFill>
                <a:effectLst/>
              </a:rPr>
              <a:t>Dynamic Margin Adjustment as a Solution</a:t>
            </a:r>
            <a:endParaRPr kumimoji="1" lang="zh-TW" altLang="en-US" dirty="0"/>
          </a:p>
        </p:txBody>
      </p:sp>
      <p:sp>
        <p:nvSpPr>
          <p:cNvPr id="3" name="內容版面配置區 2">
            <a:extLst>
              <a:ext uri="{FF2B5EF4-FFF2-40B4-BE49-F238E27FC236}">
                <a16:creationId xmlns:a16="http://schemas.microsoft.com/office/drawing/2014/main" id="{4B896C3C-55BE-5098-2DBA-336FAE187C40}"/>
              </a:ext>
            </a:extLst>
          </p:cNvPr>
          <p:cNvSpPr>
            <a:spLocks noGrp="1"/>
          </p:cNvSpPr>
          <p:nvPr>
            <p:ph idx="1"/>
          </p:nvPr>
        </p:nvSpPr>
        <p:spPr/>
        <p:txBody>
          <a:bodyPr>
            <a:normAutofit lnSpcReduction="10000"/>
          </a:bodyPr>
          <a:lstStyle/>
          <a:p>
            <a:r>
              <a:rPr lang="en" altLang="zh-TW" b="1" i="0" u="none" strike="noStrike" dirty="0">
                <a:solidFill>
                  <a:srgbClr val="000000"/>
                </a:solidFill>
                <a:effectLst/>
              </a:rPr>
              <a:t>Logic</a:t>
            </a:r>
            <a:r>
              <a:rPr lang="en" altLang="zh-TW" b="0" i="0" u="none" strike="noStrike" dirty="0">
                <a:solidFill>
                  <a:srgbClr val="000000"/>
                </a:solidFill>
                <a:effectLst/>
                <a:latin typeface="-webkit-standard"/>
              </a:rPr>
              <a:t>: To handle the issue with small query tag sets, we adjust the </a:t>
            </a:r>
          </a:p>
          <a:p>
            <a:pPr marL="0" indent="0">
              <a:buNone/>
            </a:pPr>
            <a:r>
              <a:rPr lang="en" altLang="zh-TW" b="0" i="0" u="none" strike="noStrike" dirty="0">
                <a:solidFill>
                  <a:srgbClr val="000000"/>
                </a:solidFill>
                <a:effectLst/>
                <a:latin typeface="-webkit-standard"/>
              </a:rPr>
              <a:t>              margin dynamically based on the number of tags. This relaxes  </a:t>
            </a:r>
          </a:p>
          <a:p>
            <a:pPr marL="0" indent="0">
              <a:buNone/>
            </a:pPr>
            <a:r>
              <a:rPr lang="en" altLang="zh-TW" dirty="0">
                <a:solidFill>
                  <a:srgbClr val="000000"/>
                </a:solidFill>
                <a:latin typeface="-webkit-standard"/>
              </a:rPr>
              <a:t>              </a:t>
            </a:r>
            <a:r>
              <a:rPr lang="en" altLang="zh-TW" b="0" i="0" u="none" strike="noStrike" dirty="0">
                <a:solidFill>
                  <a:srgbClr val="000000"/>
                </a:solidFill>
                <a:effectLst/>
                <a:latin typeface="-webkit-standard"/>
              </a:rPr>
              <a:t>the requirements when there are fewer tags.</a:t>
            </a:r>
          </a:p>
          <a:p>
            <a:r>
              <a:rPr kumimoji="1" lang="en" altLang="zh-TW" b="1" dirty="0">
                <a:solidFill>
                  <a:srgbClr val="000000"/>
                </a:solidFill>
                <a:latin typeface="-webkit-standard"/>
              </a:rPr>
              <a:t>Pseudocode</a:t>
            </a:r>
            <a:r>
              <a:rPr kumimoji="1" lang="en" altLang="zh-TW" dirty="0">
                <a:solidFill>
                  <a:srgbClr val="000000"/>
                </a:solidFill>
                <a:latin typeface="-webkit-standard"/>
              </a:rPr>
              <a:t>:</a:t>
            </a:r>
          </a:p>
          <a:p>
            <a:pPr marL="227013" indent="0">
              <a:buNone/>
            </a:pPr>
            <a:r>
              <a:rPr lang="en" altLang="zh-TW" dirty="0">
                <a:solidFill>
                  <a:srgbClr val="000000"/>
                </a:solidFill>
                <a:latin typeface="-webkit-standard"/>
              </a:rPr>
              <a:t>function</a:t>
            </a:r>
            <a:r>
              <a:rPr lang="en" altLang="zh-TW" b="0" i="0" u="none" strike="noStrike" dirty="0">
                <a:solidFill>
                  <a:srgbClr val="000000"/>
                </a:solidFill>
                <a:effectLst/>
                <a:latin typeface="-webkit-standard"/>
              </a:rPr>
              <a:t> </a:t>
            </a:r>
            <a:r>
              <a:rPr lang="en" altLang="zh-TW" b="0" i="0" u="none" strike="noStrike" dirty="0" err="1">
                <a:solidFill>
                  <a:srgbClr val="000000"/>
                </a:solidFill>
                <a:effectLst/>
              </a:rPr>
              <a:t>calculate_dynamic_margin</a:t>
            </a:r>
            <a:r>
              <a:rPr lang="en" altLang="zh-TW" b="0" i="0" u="none" strike="noStrike" dirty="0">
                <a:solidFill>
                  <a:srgbClr val="000000"/>
                </a:solidFill>
                <a:effectLst/>
                <a:latin typeface="-webkit-standard"/>
              </a:rPr>
              <a:t>(</a:t>
            </a:r>
            <a:r>
              <a:rPr lang="en" altLang="zh-TW" b="0" i="0" u="none" strike="noStrike" dirty="0" err="1">
                <a:solidFill>
                  <a:srgbClr val="000000"/>
                </a:solidFill>
                <a:effectLst/>
              </a:rPr>
              <a:t>query_tags_pool</a:t>
            </a:r>
            <a:r>
              <a:rPr lang="en" altLang="zh-TW" b="0" i="0" u="none" strike="noStrike" dirty="0">
                <a:solidFill>
                  <a:srgbClr val="000000"/>
                </a:solidFill>
                <a:effectLst/>
              </a:rPr>
              <a:t>, </a:t>
            </a:r>
            <a:r>
              <a:rPr lang="en" altLang="zh-TW" b="0" i="0" u="none" strike="noStrike" dirty="0" err="1">
                <a:solidFill>
                  <a:srgbClr val="000000"/>
                </a:solidFill>
                <a:effectLst/>
              </a:rPr>
              <a:t>base_margin</a:t>
            </a:r>
            <a:r>
              <a:rPr lang="en" altLang="zh-TW" b="0" i="0" u="none" strike="noStrike" dirty="0">
                <a:solidFill>
                  <a:srgbClr val="000000"/>
                </a:solidFill>
                <a:effectLst/>
                <a:latin typeface="-webkit-standard"/>
              </a:rPr>
              <a:t>): </a:t>
            </a:r>
            <a:r>
              <a:rPr lang="en" altLang="zh-TW" dirty="0">
                <a:solidFill>
                  <a:srgbClr val="000000"/>
                </a:solidFill>
                <a:latin typeface="-webkit-standard"/>
              </a:rPr>
              <a:t>	</a:t>
            </a:r>
            <a:r>
              <a:rPr lang="en" altLang="zh-TW" b="0" i="0" u="none" strike="noStrike" dirty="0" err="1">
                <a:solidFill>
                  <a:srgbClr val="000000"/>
                </a:solidFill>
                <a:effectLst/>
                <a:latin typeface="-webkit-standard"/>
              </a:rPr>
              <a:t>query_length</a:t>
            </a:r>
            <a:r>
              <a:rPr lang="en" altLang="zh-TW" b="0" i="0" u="none" strike="noStrike" dirty="0">
                <a:solidFill>
                  <a:srgbClr val="000000"/>
                </a:solidFill>
                <a:effectLst/>
                <a:latin typeface="-webkit-standard"/>
              </a:rPr>
              <a:t> = </a:t>
            </a:r>
            <a:r>
              <a:rPr lang="en" altLang="zh-TW" b="0" i="0" u="none" strike="noStrike" dirty="0" err="1">
                <a:solidFill>
                  <a:srgbClr val="000000"/>
                </a:solidFill>
                <a:effectLst/>
              </a:rPr>
              <a:t>len</a:t>
            </a:r>
            <a:r>
              <a:rPr lang="en" altLang="zh-TW" b="0" i="0" u="none" strike="noStrike" dirty="0">
                <a:solidFill>
                  <a:srgbClr val="000000"/>
                </a:solidFill>
                <a:effectLst/>
                <a:latin typeface="-webkit-standard"/>
              </a:rPr>
              <a:t>(</a:t>
            </a:r>
            <a:r>
              <a:rPr lang="en" altLang="zh-TW" b="0" i="0" u="none" strike="noStrike" dirty="0" err="1">
                <a:solidFill>
                  <a:srgbClr val="000000"/>
                </a:solidFill>
                <a:effectLst/>
                <a:latin typeface="-webkit-standard"/>
              </a:rPr>
              <a:t>query_tags_pool</a:t>
            </a:r>
            <a:r>
              <a:rPr lang="en" altLang="zh-TW" b="0" i="0" u="none" strike="noStrike" dirty="0">
                <a:solidFill>
                  <a:srgbClr val="000000"/>
                </a:solidFill>
                <a:effectLst/>
                <a:latin typeface="-webkit-standard"/>
              </a:rPr>
              <a:t>) </a:t>
            </a:r>
          </a:p>
          <a:p>
            <a:pPr marL="801688" indent="0">
              <a:buNone/>
            </a:pPr>
            <a:r>
              <a:rPr lang="en" altLang="zh-TW" b="0" i="0" u="none" strike="noStrike" dirty="0">
                <a:solidFill>
                  <a:srgbClr val="000000"/>
                </a:solidFill>
                <a:effectLst/>
                <a:latin typeface="-webkit-standard"/>
              </a:rPr>
              <a:t>	</a:t>
            </a:r>
            <a:r>
              <a:rPr lang="en" altLang="zh-TW" b="0" i="0" u="none" strike="noStrike" dirty="0">
                <a:solidFill>
                  <a:srgbClr val="000000"/>
                </a:solidFill>
                <a:effectLst/>
              </a:rPr>
              <a:t>If</a:t>
            </a:r>
            <a:r>
              <a:rPr lang="en" altLang="zh-TW" b="0" i="0" u="none" strike="noStrike" dirty="0">
                <a:solidFill>
                  <a:srgbClr val="000000"/>
                </a:solidFill>
                <a:effectLst/>
                <a:latin typeface="-webkit-standard"/>
              </a:rPr>
              <a:t> </a:t>
            </a:r>
            <a:r>
              <a:rPr lang="en" altLang="zh-TW" b="0" i="0" u="none" strike="noStrike" dirty="0" err="1">
                <a:solidFill>
                  <a:srgbClr val="000000"/>
                </a:solidFill>
                <a:effectLst/>
                <a:latin typeface="-webkit-standard"/>
              </a:rPr>
              <a:t>query_length</a:t>
            </a:r>
            <a:r>
              <a:rPr lang="en" altLang="zh-TW" b="0" i="0" u="none" strike="noStrike" dirty="0">
                <a:solidFill>
                  <a:srgbClr val="000000"/>
                </a:solidFill>
                <a:effectLst/>
                <a:latin typeface="-webkit-standard"/>
              </a:rPr>
              <a:t> &lt;= </a:t>
            </a:r>
            <a:r>
              <a:rPr lang="en" altLang="zh-TW" b="0" i="0" u="none" strike="noStrike" dirty="0">
                <a:solidFill>
                  <a:srgbClr val="000000"/>
                </a:solidFill>
                <a:effectLst/>
              </a:rPr>
              <a:t>2</a:t>
            </a:r>
            <a:r>
              <a:rPr lang="en" altLang="zh-TW" b="0" i="0" u="none" strike="noStrike" dirty="0">
                <a:solidFill>
                  <a:srgbClr val="000000"/>
                </a:solidFill>
                <a:effectLst/>
                <a:latin typeface="-webkit-standard"/>
              </a:rPr>
              <a:t>: </a:t>
            </a:r>
          </a:p>
          <a:p>
            <a:pPr marL="801688" indent="0">
              <a:buNone/>
            </a:pPr>
            <a:r>
              <a:rPr lang="en" altLang="zh-TW" dirty="0">
                <a:solidFill>
                  <a:srgbClr val="000000"/>
                </a:solidFill>
                <a:latin typeface="-webkit-standard"/>
              </a:rPr>
              <a:t>		</a:t>
            </a:r>
            <a:r>
              <a:rPr lang="en" altLang="zh-TW" b="0" i="0" u="none" strike="noStrike" dirty="0">
                <a:solidFill>
                  <a:srgbClr val="000000"/>
                </a:solidFill>
                <a:effectLst/>
              </a:rPr>
              <a:t>return</a:t>
            </a:r>
            <a:r>
              <a:rPr lang="en" altLang="zh-TW" b="0" i="0" u="none" strike="noStrike" dirty="0">
                <a:solidFill>
                  <a:srgbClr val="000000"/>
                </a:solidFill>
                <a:effectLst/>
                <a:latin typeface="-webkit-standard"/>
              </a:rPr>
              <a:t> </a:t>
            </a:r>
            <a:r>
              <a:rPr lang="en" altLang="zh-TW" b="0" i="0" u="none" strike="noStrike" dirty="0" err="1">
                <a:solidFill>
                  <a:srgbClr val="000000"/>
                </a:solidFill>
                <a:effectLst/>
                <a:latin typeface="-webkit-standard"/>
              </a:rPr>
              <a:t>base_margin</a:t>
            </a:r>
            <a:r>
              <a:rPr lang="en" altLang="zh-TW" b="0" i="0" u="none" strike="noStrike" dirty="0">
                <a:solidFill>
                  <a:srgbClr val="000000"/>
                </a:solidFill>
                <a:effectLst/>
                <a:latin typeface="-webkit-standard"/>
              </a:rPr>
              <a:t> * </a:t>
            </a:r>
            <a:r>
              <a:rPr lang="en" altLang="zh-TW" b="0" i="0" u="none" strike="noStrike" dirty="0">
                <a:solidFill>
                  <a:srgbClr val="000000"/>
                </a:solidFill>
                <a:effectLst/>
              </a:rPr>
              <a:t>0.5</a:t>
            </a:r>
            <a:r>
              <a:rPr lang="en" altLang="zh-TW" b="0" i="0" u="none" strike="noStrike" dirty="0">
                <a:solidFill>
                  <a:srgbClr val="000000"/>
                </a:solidFill>
                <a:effectLst/>
                <a:latin typeface="-webkit-standard"/>
              </a:rPr>
              <a:t> </a:t>
            </a:r>
          </a:p>
          <a:p>
            <a:pPr marL="801688" indent="0">
              <a:buNone/>
            </a:pPr>
            <a:r>
              <a:rPr lang="en" altLang="zh-TW" b="0" i="0" u="none" strike="noStrike" dirty="0">
                <a:solidFill>
                  <a:srgbClr val="000000"/>
                </a:solidFill>
                <a:effectLst/>
              </a:rPr>
              <a:t> 	return</a:t>
            </a:r>
            <a:r>
              <a:rPr lang="en" altLang="zh-TW" b="0" i="0" u="none" strike="noStrike" dirty="0">
                <a:solidFill>
                  <a:srgbClr val="000000"/>
                </a:solidFill>
                <a:effectLst/>
                <a:latin typeface="-webkit-standard"/>
              </a:rPr>
              <a:t> </a:t>
            </a:r>
            <a:r>
              <a:rPr lang="en" altLang="zh-TW" b="0" i="0" u="none" strike="noStrike" dirty="0" err="1">
                <a:solidFill>
                  <a:srgbClr val="000000"/>
                </a:solidFill>
                <a:effectLst/>
                <a:latin typeface="-webkit-standard"/>
              </a:rPr>
              <a:t>base_margin</a:t>
            </a:r>
            <a:endParaRPr kumimoji="1" lang="zh-TW" altLang="en-US" dirty="0"/>
          </a:p>
        </p:txBody>
      </p:sp>
      <p:pic>
        <p:nvPicPr>
          <p:cNvPr id="4" name="圖片 3">
            <a:extLst>
              <a:ext uri="{FF2B5EF4-FFF2-40B4-BE49-F238E27FC236}">
                <a16:creationId xmlns:a16="http://schemas.microsoft.com/office/drawing/2014/main" id="{483E8CCC-48ED-3950-DC11-D072A5635631}"/>
              </a:ext>
            </a:extLst>
          </p:cNvPr>
          <p:cNvPicPr>
            <a:picLocks noChangeAspect="1"/>
          </p:cNvPicPr>
          <p:nvPr/>
        </p:nvPicPr>
        <p:blipFill>
          <a:blip r:embed="rId3"/>
          <a:stretch>
            <a:fillRect/>
          </a:stretch>
        </p:blipFill>
        <p:spPr>
          <a:xfrm>
            <a:off x="838200" y="2260321"/>
            <a:ext cx="10675008" cy="2637355"/>
          </a:xfrm>
          <a:prstGeom prst="rect">
            <a:avLst/>
          </a:prstGeom>
        </p:spPr>
      </p:pic>
    </p:spTree>
    <p:extLst>
      <p:ext uri="{BB962C8B-B14F-4D97-AF65-F5344CB8AC3E}">
        <p14:creationId xmlns:p14="http://schemas.microsoft.com/office/powerpoint/2010/main" val="149214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36545B-8364-BA27-2956-11C437B4DA81}"/>
              </a:ext>
            </a:extLst>
          </p:cNvPr>
          <p:cNvSpPr>
            <a:spLocks noGrp="1"/>
          </p:cNvSpPr>
          <p:nvPr>
            <p:ph type="title"/>
          </p:nvPr>
        </p:nvSpPr>
        <p:spPr>
          <a:xfrm>
            <a:off x="838200" y="865868"/>
            <a:ext cx="10515600" cy="1325563"/>
          </a:xfrm>
        </p:spPr>
        <p:txBody>
          <a:bodyPr>
            <a:normAutofit fontScale="90000"/>
          </a:bodyPr>
          <a:lstStyle/>
          <a:p>
            <a:pPr algn="l"/>
            <a:r>
              <a:rPr lang="en" altLang="zh-TW" b="1" i="0" u="none" strike="noStrike" dirty="0">
                <a:solidFill>
                  <a:srgbClr val="000000"/>
                </a:solidFill>
                <a:effectLst/>
              </a:rPr>
              <a:t>Comparison: Dynamic Margin vs Jaccard for Short Queries</a:t>
            </a:r>
            <a:br>
              <a:rPr lang="en" altLang="zh-TW" b="1" i="0" u="none" strike="noStrike" dirty="0">
                <a:solidFill>
                  <a:srgbClr val="000000"/>
                </a:solidFill>
                <a:effectLst/>
              </a:rPr>
            </a:br>
            <a:br>
              <a:rPr lang="en" altLang="zh-TW" dirty="0"/>
            </a:br>
            <a:endParaRPr kumimoji="1" lang="zh-TW" altLang="en-US" b="1" dirty="0"/>
          </a:p>
        </p:txBody>
      </p:sp>
      <p:sp>
        <p:nvSpPr>
          <p:cNvPr id="3" name="內容版面配置區 2">
            <a:extLst>
              <a:ext uri="{FF2B5EF4-FFF2-40B4-BE49-F238E27FC236}">
                <a16:creationId xmlns:a16="http://schemas.microsoft.com/office/drawing/2014/main" id="{A926B5E0-DBE1-8B44-4924-48FFDBD350BA}"/>
              </a:ext>
            </a:extLst>
          </p:cNvPr>
          <p:cNvSpPr>
            <a:spLocks noGrp="1"/>
          </p:cNvSpPr>
          <p:nvPr>
            <p:ph idx="1"/>
          </p:nvPr>
        </p:nvSpPr>
        <p:spPr/>
        <p:txBody>
          <a:bodyPr/>
          <a:lstStyle/>
          <a:p>
            <a:r>
              <a:rPr kumimoji="1" lang="en-US" altLang="zh-TW" b="1" dirty="0"/>
              <a:t>Jaccard</a:t>
            </a:r>
          </a:p>
          <a:p>
            <a:endParaRPr kumimoji="1" lang="en-US" altLang="zh-TW" b="1" dirty="0"/>
          </a:p>
          <a:p>
            <a:endParaRPr kumimoji="1" lang="en-US" altLang="zh-TW" b="1" dirty="0"/>
          </a:p>
          <a:p>
            <a:endParaRPr kumimoji="1" lang="en-US" altLang="zh-TW" b="1" dirty="0"/>
          </a:p>
          <a:p>
            <a:r>
              <a:rPr kumimoji="1" lang="en-US" altLang="zh-TW" b="1" dirty="0"/>
              <a:t>Dynamic Margin</a:t>
            </a:r>
          </a:p>
        </p:txBody>
      </p:sp>
      <p:pic>
        <p:nvPicPr>
          <p:cNvPr id="4" name="圖片 3">
            <a:extLst>
              <a:ext uri="{FF2B5EF4-FFF2-40B4-BE49-F238E27FC236}">
                <a16:creationId xmlns:a16="http://schemas.microsoft.com/office/drawing/2014/main" id="{A47CDFA2-7C28-B4DC-D3FF-C9EBB7485148}"/>
              </a:ext>
            </a:extLst>
          </p:cNvPr>
          <p:cNvPicPr>
            <a:picLocks noChangeAspect="1"/>
          </p:cNvPicPr>
          <p:nvPr/>
        </p:nvPicPr>
        <p:blipFill>
          <a:blip r:embed="rId3"/>
          <a:stretch>
            <a:fillRect/>
          </a:stretch>
        </p:blipFill>
        <p:spPr>
          <a:xfrm>
            <a:off x="459873" y="4666570"/>
            <a:ext cx="11272254" cy="331315"/>
          </a:xfrm>
          <a:prstGeom prst="rect">
            <a:avLst/>
          </a:prstGeom>
        </p:spPr>
      </p:pic>
      <p:pic>
        <p:nvPicPr>
          <p:cNvPr id="5" name="圖片 4">
            <a:extLst>
              <a:ext uri="{FF2B5EF4-FFF2-40B4-BE49-F238E27FC236}">
                <a16:creationId xmlns:a16="http://schemas.microsoft.com/office/drawing/2014/main" id="{9A3637BE-25BB-5CAD-A97F-8B2BD199E6F8}"/>
              </a:ext>
            </a:extLst>
          </p:cNvPr>
          <p:cNvPicPr>
            <a:picLocks noChangeAspect="1"/>
          </p:cNvPicPr>
          <p:nvPr/>
        </p:nvPicPr>
        <p:blipFill>
          <a:blip r:embed="rId4"/>
          <a:stretch>
            <a:fillRect/>
          </a:stretch>
        </p:blipFill>
        <p:spPr>
          <a:xfrm>
            <a:off x="459873" y="2712166"/>
            <a:ext cx="11272254" cy="370712"/>
          </a:xfrm>
          <a:prstGeom prst="rect">
            <a:avLst/>
          </a:prstGeom>
        </p:spPr>
      </p:pic>
    </p:spTree>
    <p:extLst>
      <p:ext uri="{BB962C8B-B14F-4D97-AF65-F5344CB8AC3E}">
        <p14:creationId xmlns:p14="http://schemas.microsoft.com/office/powerpoint/2010/main" val="253748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DD9CC-8788-BC6E-ACC6-60468309B75E}"/>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32CCF6EC-FAA6-7AEB-DCF4-FF34D4D71FD8}"/>
              </a:ext>
            </a:extLst>
          </p:cNvPr>
          <p:cNvSpPr>
            <a:spLocks noGrp="1"/>
          </p:cNvSpPr>
          <p:nvPr>
            <p:ph type="title"/>
          </p:nvPr>
        </p:nvSpPr>
        <p:spPr>
          <a:xfrm>
            <a:off x="381765" y="607221"/>
            <a:ext cx="10515600" cy="1325563"/>
          </a:xfrm>
        </p:spPr>
        <p:txBody>
          <a:bodyPr>
            <a:normAutofit fontScale="90000"/>
          </a:bodyPr>
          <a:lstStyle/>
          <a:p>
            <a:pPr algn="l"/>
            <a:r>
              <a:rPr lang="en" altLang="zh-TW" b="1" i="0" u="none" strike="noStrike" dirty="0">
                <a:solidFill>
                  <a:srgbClr val="000000"/>
                </a:solidFill>
                <a:effectLst/>
              </a:rPr>
              <a:t>Comparison:</a:t>
            </a:r>
            <a:br>
              <a:rPr lang="en" altLang="zh-TW" b="1" i="0" u="none" strike="noStrike" dirty="0">
                <a:solidFill>
                  <a:srgbClr val="000000"/>
                </a:solidFill>
                <a:effectLst/>
              </a:rPr>
            </a:br>
            <a:br>
              <a:rPr lang="en" altLang="zh-TW" dirty="0"/>
            </a:br>
            <a:endParaRPr kumimoji="1" lang="zh-TW" altLang="en-US" b="1" dirty="0"/>
          </a:p>
        </p:txBody>
      </p:sp>
      <p:pic>
        <p:nvPicPr>
          <p:cNvPr id="7" name="圖片 6">
            <a:extLst>
              <a:ext uri="{FF2B5EF4-FFF2-40B4-BE49-F238E27FC236}">
                <a16:creationId xmlns:a16="http://schemas.microsoft.com/office/drawing/2014/main" id="{7071943D-AE08-4F54-DF64-5D4627BFFBBD}"/>
              </a:ext>
            </a:extLst>
          </p:cNvPr>
          <p:cNvPicPr>
            <a:picLocks noChangeAspect="1"/>
          </p:cNvPicPr>
          <p:nvPr/>
        </p:nvPicPr>
        <p:blipFill>
          <a:blip r:embed="rId3"/>
          <a:stretch>
            <a:fillRect/>
          </a:stretch>
        </p:blipFill>
        <p:spPr>
          <a:xfrm>
            <a:off x="154310" y="2399349"/>
            <a:ext cx="3804917" cy="2486025"/>
          </a:xfrm>
          <a:prstGeom prst="rect">
            <a:avLst/>
          </a:prstGeom>
        </p:spPr>
      </p:pic>
      <p:pic>
        <p:nvPicPr>
          <p:cNvPr id="11" name="圖片 10">
            <a:extLst>
              <a:ext uri="{FF2B5EF4-FFF2-40B4-BE49-F238E27FC236}">
                <a16:creationId xmlns:a16="http://schemas.microsoft.com/office/drawing/2014/main" id="{4F3308BD-7FD8-1311-6735-67574E8EC9F4}"/>
              </a:ext>
            </a:extLst>
          </p:cNvPr>
          <p:cNvPicPr>
            <a:picLocks noChangeAspect="1"/>
          </p:cNvPicPr>
          <p:nvPr/>
        </p:nvPicPr>
        <p:blipFill>
          <a:blip r:embed="rId4"/>
          <a:stretch>
            <a:fillRect/>
          </a:stretch>
        </p:blipFill>
        <p:spPr>
          <a:xfrm>
            <a:off x="8058146" y="2399349"/>
            <a:ext cx="3979544" cy="2486025"/>
          </a:xfrm>
          <a:prstGeom prst="rect">
            <a:avLst/>
          </a:prstGeom>
        </p:spPr>
      </p:pic>
      <p:pic>
        <p:nvPicPr>
          <p:cNvPr id="13" name="圖片 12">
            <a:extLst>
              <a:ext uri="{FF2B5EF4-FFF2-40B4-BE49-F238E27FC236}">
                <a16:creationId xmlns:a16="http://schemas.microsoft.com/office/drawing/2014/main" id="{9FCCDF98-5532-8ED0-0146-51319F24EDEA}"/>
              </a:ext>
            </a:extLst>
          </p:cNvPr>
          <p:cNvPicPr>
            <a:picLocks noChangeAspect="1"/>
          </p:cNvPicPr>
          <p:nvPr/>
        </p:nvPicPr>
        <p:blipFill>
          <a:blip r:embed="rId5"/>
          <a:stretch>
            <a:fillRect/>
          </a:stretch>
        </p:blipFill>
        <p:spPr>
          <a:xfrm>
            <a:off x="4122421" y="2399349"/>
            <a:ext cx="3804917" cy="2486025"/>
          </a:xfrm>
          <a:prstGeom prst="rect">
            <a:avLst/>
          </a:prstGeom>
        </p:spPr>
      </p:pic>
      <p:sp>
        <p:nvSpPr>
          <p:cNvPr id="16" name="矩形 15">
            <a:extLst>
              <a:ext uri="{FF2B5EF4-FFF2-40B4-BE49-F238E27FC236}">
                <a16:creationId xmlns:a16="http://schemas.microsoft.com/office/drawing/2014/main" id="{183B74A7-ED84-1299-55DF-22B54DC08C49}"/>
              </a:ext>
            </a:extLst>
          </p:cNvPr>
          <p:cNvSpPr/>
          <p:nvPr/>
        </p:nvSpPr>
        <p:spPr>
          <a:xfrm>
            <a:off x="77155" y="3332479"/>
            <a:ext cx="12037690" cy="59436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ln>
                <a:solidFill>
                  <a:srgbClr val="FFC000"/>
                </a:solidFill>
              </a:ln>
              <a:noFill/>
            </a:endParaRPr>
          </a:p>
        </p:txBody>
      </p:sp>
      <p:sp>
        <p:nvSpPr>
          <p:cNvPr id="17" name="箭號: 向右 16">
            <a:extLst>
              <a:ext uri="{FF2B5EF4-FFF2-40B4-BE49-F238E27FC236}">
                <a16:creationId xmlns:a16="http://schemas.microsoft.com/office/drawing/2014/main" id="{F1FA59DA-00AD-A91F-F697-A652ADC00518}"/>
              </a:ext>
            </a:extLst>
          </p:cNvPr>
          <p:cNvSpPr/>
          <p:nvPr/>
        </p:nvSpPr>
        <p:spPr>
          <a:xfrm>
            <a:off x="5748654" y="3451861"/>
            <a:ext cx="1496059" cy="381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箭號: 向右 17">
            <a:extLst>
              <a:ext uri="{FF2B5EF4-FFF2-40B4-BE49-F238E27FC236}">
                <a16:creationId xmlns:a16="http://schemas.microsoft.com/office/drawing/2014/main" id="{047D0F8A-988B-D503-954B-0ADC1BB0F37B}"/>
              </a:ext>
            </a:extLst>
          </p:cNvPr>
          <p:cNvSpPr/>
          <p:nvPr/>
        </p:nvSpPr>
        <p:spPr>
          <a:xfrm>
            <a:off x="9936161" y="3451861"/>
            <a:ext cx="1496059" cy="381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C441D254-3132-1B75-E150-328161E18D6A}"/>
              </a:ext>
            </a:extLst>
          </p:cNvPr>
          <p:cNvSpPr txBox="1"/>
          <p:nvPr/>
        </p:nvSpPr>
        <p:spPr>
          <a:xfrm>
            <a:off x="4234180" y="1748054"/>
            <a:ext cx="1405385" cy="830997"/>
          </a:xfrm>
          <a:prstGeom prst="rect">
            <a:avLst/>
          </a:prstGeom>
          <a:noFill/>
        </p:spPr>
        <p:txBody>
          <a:bodyPr wrap="none" rtlCol="0">
            <a:spAutoFit/>
          </a:bodyPr>
          <a:lstStyle/>
          <a:p>
            <a:pPr marL="285750" indent="-285750">
              <a:buFont typeface="Arial" panose="020B0604020202020204" pitchFamily="34" charset="0"/>
              <a:buChar char="•"/>
            </a:pPr>
            <a:r>
              <a:rPr kumimoji="1" lang="en-US" altLang="zh-TW" sz="2400" b="1" dirty="0"/>
              <a:t>Jaccard</a:t>
            </a:r>
          </a:p>
          <a:p>
            <a:endParaRPr lang="zh-TW" altLang="en-US" sz="2400" dirty="0"/>
          </a:p>
        </p:txBody>
      </p:sp>
      <p:sp>
        <p:nvSpPr>
          <p:cNvPr id="20" name="文字方塊 19">
            <a:extLst>
              <a:ext uri="{FF2B5EF4-FFF2-40B4-BE49-F238E27FC236}">
                <a16:creationId xmlns:a16="http://schemas.microsoft.com/office/drawing/2014/main" id="{A01A165E-794D-1054-EE84-D6A4BBC4E277}"/>
              </a:ext>
            </a:extLst>
          </p:cNvPr>
          <p:cNvSpPr txBox="1"/>
          <p:nvPr/>
        </p:nvSpPr>
        <p:spPr>
          <a:xfrm>
            <a:off x="7927338" y="1748054"/>
            <a:ext cx="2566344" cy="461665"/>
          </a:xfrm>
          <a:prstGeom prst="rect">
            <a:avLst/>
          </a:prstGeom>
          <a:noFill/>
        </p:spPr>
        <p:txBody>
          <a:bodyPr wrap="none" rtlCol="0">
            <a:spAutoFit/>
          </a:bodyPr>
          <a:lstStyle/>
          <a:p>
            <a:pPr marL="285750" indent="-285750">
              <a:buFont typeface="Arial" panose="020B0604020202020204" pitchFamily="34" charset="0"/>
              <a:buChar char="•"/>
            </a:pPr>
            <a:r>
              <a:rPr kumimoji="1" lang="en-US" altLang="zh-TW" sz="2400" b="1" dirty="0"/>
              <a:t>Dynamic Margin</a:t>
            </a:r>
          </a:p>
        </p:txBody>
      </p:sp>
      <p:sp>
        <p:nvSpPr>
          <p:cNvPr id="21" name="文字方塊 20">
            <a:extLst>
              <a:ext uri="{FF2B5EF4-FFF2-40B4-BE49-F238E27FC236}">
                <a16:creationId xmlns:a16="http://schemas.microsoft.com/office/drawing/2014/main" id="{F183C912-5490-DAE3-19E5-829CF5C740A9}"/>
              </a:ext>
            </a:extLst>
          </p:cNvPr>
          <p:cNvSpPr txBox="1"/>
          <p:nvPr/>
        </p:nvSpPr>
        <p:spPr>
          <a:xfrm>
            <a:off x="154310" y="1727504"/>
            <a:ext cx="1479892" cy="461665"/>
          </a:xfrm>
          <a:prstGeom prst="rect">
            <a:avLst/>
          </a:prstGeom>
          <a:noFill/>
        </p:spPr>
        <p:txBody>
          <a:bodyPr wrap="none" rtlCol="0">
            <a:spAutoFit/>
          </a:bodyPr>
          <a:lstStyle/>
          <a:p>
            <a:pPr marL="285750" indent="-285750">
              <a:buFont typeface="Arial" panose="020B0604020202020204" pitchFamily="34" charset="0"/>
              <a:buChar char="•"/>
            </a:pPr>
            <a:r>
              <a:rPr kumimoji="1" lang="en-US" altLang="zh-TW" sz="2400" b="1" dirty="0"/>
              <a:t>Original</a:t>
            </a:r>
          </a:p>
        </p:txBody>
      </p:sp>
    </p:spTree>
    <p:extLst>
      <p:ext uri="{BB962C8B-B14F-4D97-AF65-F5344CB8AC3E}">
        <p14:creationId xmlns:p14="http://schemas.microsoft.com/office/powerpoint/2010/main" val="668611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4B313E-B298-7EAE-4798-F0DF65D1C63B}"/>
              </a:ext>
            </a:extLst>
          </p:cNvPr>
          <p:cNvSpPr>
            <a:spLocks noGrp="1"/>
          </p:cNvSpPr>
          <p:nvPr>
            <p:ph type="title"/>
          </p:nvPr>
        </p:nvSpPr>
        <p:spPr/>
        <p:txBody>
          <a:bodyPr/>
          <a:lstStyle/>
          <a:p>
            <a:r>
              <a:rPr lang="en" altLang="zh-TW" b="1" i="0" u="none" strike="noStrike" dirty="0">
                <a:solidFill>
                  <a:srgbClr val="000000"/>
                </a:solidFill>
                <a:effectLst/>
              </a:rPr>
              <a:t>Future Work: </a:t>
            </a:r>
            <a:r>
              <a:rPr lang="en" altLang="zh-TW" b="0" i="0" u="none" strike="noStrike" dirty="0">
                <a:solidFill>
                  <a:srgbClr val="000000"/>
                </a:solidFill>
                <a:effectLst/>
                <a:latin typeface="-webkit-standard"/>
              </a:rPr>
              <a:t>Designing Weights for Different Tags</a:t>
            </a:r>
            <a:endParaRPr kumimoji="1" lang="zh-TW" altLang="en-US" dirty="0"/>
          </a:p>
        </p:txBody>
      </p:sp>
      <p:sp>
        <p:nvSpPr>
          <p:cNvPr id="3" name="內容版面配置區 2">
            <a:extLst>
              <a:ext uri="{FF2B5EF4-FFF2-40B4-BE49-F238E27FC236}">
                <a16:creationId xmlns:a16="http://schemas.microsoft.com/office/drawing/2014/main" id="{40B4BFD3-9E25-7D79-AD0E-A127A235798A}"/>
              </a:ext>
            </a:extLst>
          </p:cNvPr>
          <p:cNvSpPr>
            <a:spLocks noGrp="1"/>
          </p:cNvSpPr>
          <p:nvPr>
            <p:ph idx="1"/>
          </p:nvPr>
        </p:nvSpPr>
        <p:spPr/>
        <p:txBody>
          <a:bodyPr>
            <a:normAutofit fontScale="92500" lnSpcReduction="10000"/>
          </a:bodyPr>
          <a:lstStyle/>
          <a:p>
            <a:pPr marL="0" indent="0">
              <a:buNone/>
            </a:pPr>
            <a:r>
              <a:rPr kumimoji="1" lang="en" altLang="zh-TW" dirty="0"/>
              <a:t>1. </a:t>
            </a:r>
            <a:r>
              <a:rPr kumimoji="1" lang="en" altLang="zh-TW" b="1" dirty="0"/>
              <a:t>Designing Different Weights for Each Tag</a:t>
            </a:r>
          </a:p>
          <a:p>
            <a:pPr marL="0" indent="0">
              <a:buNone/>
            </a:pPr>
            <a:r>
              <a:rPr kumimoji="1" lang="en" altLang="zh-TW" dirty="0"/>
              <a:t>Assign different weights to each tag based on its importance in determining relevancy. For example, "brand" and "product name" may have a greater influence on relevancy compared to tags like "color" or "capacity.”</a:t>
            </a:r>
          </a:p>
          <a:p>
            <a:pPr marL="0" indent="0">
              <a:buNone/>
            </a:pPr>
            <a:endParaRPr kumimoji="1" lang="en" altLang="zh-TW" dirty="0"/>
          </a:p>
          <a:p>
            <a:pPr marL="0" indent="0">
              <a:buNone/>
            </a:pPr>
            <a:r>
              <a:rPr kumimoji="1" lang="en" altLang="zh-TW" dirty="0"/>
              <a:t>2. </a:t>
            </a:r>
            <a:r>
              <a:rPr kumimoji="1" lang="en" altLang="zh-TW" b="1" dirty="0"/>
              <a:t>Dynamic Weight Adjustment</a:t>
            </a:r>
            <a:r>
              <a:rPr kumimoji="1" lang="en" altLang="zh-TW" dirty="0"/>
              <a:t>: </a:t>
            </a:r>
          </a:p>
          <a:p>
            <a:pPr marL="0" indent="0">
              <a:buNone/>
            </a:pPr>
            <a:r>
              <a:rPr kumimoji="1" lang="en" altLang="zh-TW" dirty="0"/>
              <a:t>Dynamically adjust the weights for each tag based on the specific query context or characteristics. For example, if the query only contains a product name, you can increase the weight of "product name." If the query includes more brand or product information, you can lower the weight of "product name" and increase the weight of "brand."</a:t>
            </a:r>
            <a:endParaRPr kumimoji="1" lang="zh-TW" altLang="en-US" dirty="0"/>
          </a:p>
        </p:txBody>
      </p:sp>
    </p:spTree>
    <p:extLst>
      <p:ext uri="{BB962C8B-B14F-4D97-AF65-F5344CB8AC3E}">
        <p14:creationId xmlns:p14="http://schemas.microsoft.com/office/powerpoint/2010/main" val="1232822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9C864B-51AA-741F-AC7C-F951F2AF8849}"/>
              </a:ext>
            </a:extLst>
          </p:cNvPr>
          <p:cNvSpPr>
            <a:spLocks noGrp="1"/>
          </p:cNvSpPr>
          <p:nvPr>
            <p:ph type="title"/>
          </p:nvPr>
        </p:nvSpPr>
        <p:spPr>
          <a:xfrm>
            <a:off x="838200" y="3119210"/>
            <a:ext cx="10515600" cy="1325563"/>
          </a:xfrm>
        </p:spPr>
        <p:txBody>
          <a:bodyPr/>
          <a:lstStyle/>
          <a:p>
            <a:pPr algn="ctr"/>
            <a:r>
              <a:rPr kumimoji="1" lang="en-US" altLang="zh-TW" dirty="0"/>
              <a:t>Thanks</a:t>
            </a:r>
            <a:endParaRPr kumimoji="1" lang="zh-TW" altLang="en-US" dirty="0"/>
          </a:p>
        </p:txBody>
      </p:sp>
    </p:spTree>
    <p:extLst>
      <p:ext uri="{BB962C8B-B14F-4D97-AF65-F5344CB8AC3E}">
        <p14:creationId xmlns:p14="http://schemas.microsoft.com/office/powerpoint/2010/main" val="345464005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7d91d28f-da09-4f7a-8e63-4f99a9ce23ce" Revision="2" Stencil="System.MyShapes" StencilVersion="1.0"/>
</Control>
</file>

<file path=customXml/itemProps1.xml><?xml version="1.0" encoding="utf-8"?>
<ds:datastoreItem xmlns:ds="http://schemas.openxmlformats.org/officeDocument/2006/customXml" ds:itemID="{E1915AE5-4723-4F5A-BA30-DAEEFEE34D2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54</TotalTime>
  <Words>985</Words>
  <Application>Microsoft Office PowerPoint</Application>
  <PresentationFormat>寬螢幕</PresentationFormat>
  <Paragraphs>80</Paragraphs>
  <Slides>9</Slides>
  <Notes>7</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9</vt:i4>
      </vt:variant>
    </vt:vector>
  </HeadingPairs>
  <TitlesOfParts>
    <vt:vector size="15" baseType="lpstr">
      <vt:lpstr>-webkit-standard</vt:lpstr>
      <vt:lpstr>Arial</vt:lpstr>
      <vt:lpstr>Calibri</vt:lpstr>
      <vt:lpstr>Calibri Light</vt:lpstr>
      <vt:lpstr>Cambria Math</vt:lpstr>
      <vt:lpstr>Office 佈景主題</vt:lpstr>
      <vt:lpstr>Dynamic Margin Adjustment in NER-based Relevancy Calculation</vt:lpstr>
      <vt:lpstr>Original Algorithm: Fixed Margin for Relevancy Calculation</vt:lpstr>
      <vt:lpstr>Jaccard Similarity for Relevancy Calculation</vt:lpstr>
      <vt:lpstr>Limitations of Jaccard Similarity</vt:lpstr>
      <vt:lpstr>Dynamic Margin Adjustment as a Solution</vt:lpstr>
      <vt:lpstr>Comparison: Dynamic Margin vs Jaccard for Short Queries  </vt:lpstr>
      <vt:lpstr>Comparison:  </vt:lpstr>
      <vt:lpstr>Future Work: Designing Weights for Different Tags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Margin Adjustment in NER-based Relevancy Calculation</dc:title>
  <dc:creator>Derek Yang</dc:creator>
  <cp:lastModifiedBy>雍竣 洪</cp:lastModifiedBy>
  <cp:revision>5</cp:revision>
  <dcterms:created xsi:type="dcterms:W3CDTF">2024-10-23T13:01:46Z</dcterms:created>
  <dcterms:modified xsi:type="dcterms:W3CDTF">2024-10-24T06:49:37Z</dcterms:modified>
</cp:coreProperties>
</file>