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mp" ContentType="image/p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357" r:id="rId4"/>
    <p:sldId id="258" r:id="rId5"/>
    <p:sldId id="260" r:id="rId6"/>
    <p:sldId id="259" r:id="rId7"/>
    <p:sldId id="261" r:id="rId8"/>
    <p:sldId id="263" r:id="rId9"/>
    <p:sldId id="264" r:id="rId10"/>
    <p:sldId id="352" r:id="rId11"/>
    <p:sldId id="326" r:id="rId12"/>
    <p:sldId id="351" r:id="rId13"/>
    <p:sldId id="353" r:id="rId14"/>
    <p:sldId id="355" r:id="rId15"/>
    <p:sldId id="262" r:id="rId16"/>
    <p:sldId id="354" r:id="rId17"/>
    <p:sldId id="35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9BDF796-EE87-40DA-BCBB-DF0B1E7BD7EB}">
          <p14:sldIdLst>
            <p14:sldId id="256"/>
            <p14:sldId id="257"/>
            <p14:sldId id="357"/>
            <p14:sldId id="258"/>
            <p14:sldId id="260"/>
            <p14:sldId id="259"/>
            <p14:sldId id="261"/>
            <p14:sldId id="263"/>
            <p14:sldId id="264"/>
            <p14:sldId id="352"/>
            <p14:sldId id="326"/>
            <p14:sldId id="351"/>
            <p14:sldId id="353"/>
            <p14:sldId id="355"/>
            <p14:sldId id="262"/>
            <p14:sldId id="354"/>
            <p14:sldId id="35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54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474" autoAdjust="0"/>
  </p:normalViewPr>
  <p:slideViewPr>
    <p:cSldViewPr snapToGrid="0">
      <p:cViewPr varScale="1">
        <p:scale>
          <a:sx n="102" d="100"/>
          <a:sy n="102" d="100"/>
        </p:scale>
        <p:origin x="91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061EEC-7686-413C-81C9-78BB3A58A5FD}" type="datetimeFigureOut">
              <a:rPr lang="en-US" smtClean="0"/>
              <a:t>8/24/2020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BC24FE-61B4-4A54-9C18-59466F2A2DFA}" type="slidenum">
              <a:rPr lang="en-US" smtClean="0"/>
              <a:t>‹#›</a:t>
            </a:fld>
            <a:endParaRPr lang="en-US"/>
          </a:p>
        </p:txBody>
      </p:sp>
    </p:spTree>
    <p:extLst>
      <p:ext uri="{BB962C8B-B14F-4D97-AF65-F5344CB8AC3E}">
        <p14:creationId xmlns:p14="http://schemas.microsoft.com/office/powerpoint/2010/main" val="18245113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BC24FE-61B4-4A54-9C18-59466F2A2DFA}" type="slidenum">
              <a:rPr lang="en-US" smtClean="0"/>
              <a:t>5</a:t>
            </a:fld>
            <a:endParaRPr lang="en-US"/>
          </a:p>
        </p:txBody>
      </p:sp>
    </p:spTree>
    <p:extLst>
      <p:ext uri="{BB962C8B-B14F-4D97-AF65-F5344CB8AC3E}">
        <p14:creationId xmlns:p14="http://schemas.microsoft.com/office/powerpoint/2010/main" val="26487462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Glycopeptides are made up of a peptide and one or more glycans. When we identify one, we’re trying to identify each of those components from the experimental evidence. Most of that comes from the fragmentation pattern we observe, but not all fragments explain all parts. A method for encoding a peptide-component uncertainty and/or a glycan-component uncertainty, as well as a joint uncertainty may be used. How this is carried out is not consistent across the field. Vocabulary terms will be needed to express these techniques and to denote how search results were filtered.</a:t>
            </a:r>
          </a:p>
        </p:txBody>
      </p:sp>
      <p:sp>
        <p:nvSpPr>
          <p:cNvPr id="4" name="Slide Number Placeholder 3"/>
          <p:cNvSpPr>
            <a:spLocks noGrp="1"/>
          </p:cNvSpPr>
          <p:nvPr>
            <p:ph type="sldNum" sz="quarter" idx="5"/>
          </p:nvPr>
        </p:nvSpPr>
        <p:spPr/>
        <p:txBody>
          <a:bodyPr/>
          <a:lstStyle/>
          <a:p>
            <a:fld id="{08F2C64D-2191-4AAA-B8F5-DC73B14B10A6}" type="slidenum">
              <a:rPr lang="en-US" smtClean="0"/>
              <a:t>11</a:t>
            </a:fld>
            <a:endParaRPr lang="en-US"/>
          </a:p>
        </p:txBody>
      </p:sp>
    </p:spTree>
    <p:extLst>
      <p:ext uri="{BB962C8B-B14F-4D97-AF65-F5344CB8AC3E}">
        <p14:creationId xmlns:p14="http://schemas.microsoft.com/office/powerpoint/2010/main" val="41038791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Annotation becomes more difficult as we now mix glycan and peptide fragmentation processes in the same product ion, within the same spectrum. The standard does not provide a method for expressing this type of mixed fragmentation in the identification, or per-fragment annotation.</a:t>
            </a:r>
          </a:p>
        </p:txBody>
      </p:sp>
      <p:sp>
        <p:nvSpPr>
          <p:cNvPr id="4" name="Slide Number Placeholder 3"/>
          <p:cNvSpPr>
            <a:spLocks noGrp="1"/>
          </p:cNvSpPr>
          <p:nvPr>
            <p:ph type="sldNum" sz="quarter" idx="5"/>
          </p:nvPr>
        </p:nvSpPr>
        <p:spPr/>
        <p:txBody>
          <a:bodyPr/>
          <a:lstStyle/>
          <a:p>
            <a:fld id="{431B4EFD-3846-4ABE-863A-EEC012B6F4A1}" type="slidenum">
              <a:rPr lang="en-US" smtClean="0"/>
              <a:t>12</a:t>
            </a:fld>
            <a:endParaRPr lang="en-US"/>
          </a:p>
        </p:txBody>
      </p:sp>
    </p:spTree>
    <p:extLst>
      <p:ext uri="{BB962C8B-B14F-4D97-AF65-F5344CB8AC3E}">
        <p14:creationId xmlns:p14="http://schemas.microsoft.com/office/powerpoint/2010/main" val="3190896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160BD-9E38-459A-9AC3-8D6FEB4BC8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DD5EB11-2287-40E0-89EF-60FEEB55F3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A630019-F937-4FFC-B8D0-E75E18F50EAD}"/>
              </a:ext>
            </a:extLst>
          </p:cNvPr>
          <p:cNvSpPr>
            <a:spLocks noGrp="1"/>
          </p:cNvSpPr>
          <p:nvPr>
            <p:ph type="dt" sz="half" idx="10"/>
          </p:nvPr>
        </p:nvSpPr>
        <p:spPr/>
        <p:txBody>
          <a:bodyPr/>
          <a:lstStyle/>
          <a:p>
            <a:fld id="{261563EC-C6BC-4F94-AECD-D552D19675CB}" type="datetimeFigureOut">
              <a:rPr lang="en-US" smtClean="0"/>
              <a:t>8/24/2020</a:t>
            </a:fld>
            <a:endParaRPr lang="en-US"/>
          </a:p>
        </p:txBody>
      </p:sp>
      <p:sp>
        <p:nvSpPr>
          <p:cNvPr id="5" name="Footer Placeholder 4">
            <a:extLst>
              <a:ext uri="{FF2B5EF4-FFF2-40B4-BE49-F238E27FC236}">
                <a16:creationId xmlns:a16="http://schemas.microsoft.com/office/drawing/2014/main" id="{64E46331-50EF-4EA0-ACB5-0CDBF43E1E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28AD9F-4859-44F5-88E1-6795F2535410}"/>
              </a:ext>
            </a:extLst>
          </p:cNvPr>
          <p:cNvSpPr>
            <a:spLocks noGrp="1"/>
          </p:cNvSpPr>
          <p:nvPr>
            <p:ph type="sldNum" sz="quarter" idx="12"/>
          </p:nvPr>
        </p:nvSpPr>
        <p:spPr/>
        <p:txBody>
          <a:bodyPr/>
          <a:lstStyle/>
          <a:p>
            <a:fld id="{D584DCFA-A7E4-4BE5-A7F5-9E9428C6B0AA}" type="slidenum">
              <a:rPr lang="en-US" smtClean="0"/>
              <a:t>‹#›</a:t>
            </a:fld>
            <a:endParaRPr lang="en-US"/>
          </a:p>
        </p:txBody>
      </p:sp>
    </p:spTree>
    <p:extLst>
      <p:ext uri="{BB962C8B-B14F-4D97-AF65-F5344CB8AC3E}">
        <p14:creationId xmlns:p14="http://schemas.microsoft.com/office/powerpoint/2010/main" val="2606280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25F4A-5013-40A8-8106-C96AD8502B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DA8BD38-2990-4421-8DFA-F733E802D4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F12A06-7F80-41BF-B7E2-0EEB77A11CF7}"/>
              </a:ext>
            </a:extLst>
          </p:cNvPr>
          <p:cNvSpPr>
            <a:spLocks noGrp="1"/>
          </p:cNvSpPr>
          <p:nvPr>
            <p:ph type="dt" sz="half" idx="10"/>
          </p:nvPr>
        </p:nvSpPr>
        <p:spPr/>
        <p:txBody>
          <a:bodyPr/>
          <a:lstStyle/>
          <a:p>
            <a:fld id="{261563EC-C6BC-4F94-AECD-D552D19675CB}" type="datetimeFigureOut">
              <a:rPr lang="en-US" smtClean="0"/>
              <a:t>8/24/2020</a:t>
            </a:fld>
            <a:endParaRPr lang="en-US"/>
          </a:p>
        </p:txBody>
      </p:sp>
      <p:sp>
        <p:nvSpPr>
          <p:cNvPr id="5" name="Footer Placeholder 4">
            <a:extLst>
              <a:ext uri="{FF2B5EF4-FFF2-40B4-BE49-F238E27FC236}">
                <a16:creationId xmlns:a16="http://schemas.microsoft.com/office/drawing/2014/main" id="{FD3AA178-9A9D-4DEF-9712-EF9CF7969F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6BF5A4-F18E-4660-887A-74260898727E}"/>
              </a:ext>
            </a:extLst>
          </p:cNvPr>
          <p:cNvSpPr>
            <a:spLocks noGrp="1"/>
          </p:cNvSpPr>
          <p:nvPr>
            <p:ph type="sldNum" sz="quarter" idx="12"/>
          </p:nvPr>
        </p:nvSpPr>
        <p:spPr/>
        <p:txBody>
          <a:bodyPr/>
          <a:lstStyle/>
          <a:p>
            <a:fld id="{D584DCFA-A7E4-4BE5-A7F5-9E9428C6B0AA}" type="slidenum">
              <a:rPr lang="en-US" smtClean="0"/>
              <a:t>‹#›</a:t>
            </a:fld>
            <a:endParaRPr lang="en-US"/>
          </a:p>
        </p:txBody>
      </p:sp>
    </p:spTree>
    <p:extLst>
      <p:ext uri="{BB962C8B-B14F-4D97-AF65-F5344CB8AC3E}">
        <p14:creationId xmlns:p14="http://schemas.microsoft.com/office/powerpoint/2010/main" val="3292549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65E0B2-83C8-4131-8301-C7AFF660588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5C03E33-A553-44D1-A27E-D874E8EE5A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0D7358-01BA-4AC5-950E-C4A8D5627094}"/>
              </a:ext>
            </a:extLst>
          </p:cNvPr>
          <p:cNvSpPr>
            <a:spLocks noGrp="1"/>
          </p:cNvSpPr>
          <p:nvPr>
            <p:ph type="dt" sz="half" idx="10"/>
          </p:nvPr>
        </p:nvSpPr>
        <p:spPr/>
        <p:txBody>
          <a:bodyPr/>
          <a:lstStyle/>
          <a:p>
            <a:fld id="{261563EC-C6BC-4F94-AECD-D552D19675CB}" type="datetimeFigureOut">
              <a:rPr lang="en-US" smtClean="0"/>
              <a:t>8/24/2020</a:t>
            </a:fld>
            <a:endParaRPr lang="en-US"/>
          </a:p>
        </p:txBody>
      </p:sp>
      <p:sp>
        <p:nvSpPr>
          <p:cNvPr id="5" name="Footer Placeholder 4">
            <a:extLst>
              <a:ext uri="{FF2B5EF4-FFF2-40B4-BE49-F238E27FC236}">
                <a16:creationId xmlns:a16="http://schemas.microsoft.com/office/drawing/2014/main" id="{7E43AAF6-3708-4DCC-9630-70DC76184C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7F48EE-D68F-4B59-8726-F5D9FF5AA2C2}"/>
              </a:ext>
            </a:extLst>
          </p:cNvPr>
          <p:cNvSpPr>
            <a:spLocks noGrp="1"/>
          </p:cNvSpPr>
          <p:nvPr>
            <p:ph type="sldNum" sz="quarter" idx="12"/>
          </p:nvPr>
        </p:nvSpPr>
        <p:spPr/>
        <p:txBody>
          <a:bodyPr/>
          <a:lstStyle/>
          <a:p>
            <a:fld id="{D584DCFA-A7E4-4BE5-A7F5-9E9428C6B0AA}" type="slidenum">
              <a:rPr lang="en-US" smtClean="0"/>
              <a:t>‹#›</a:t>
            </a:fld>
            <a:endParaRPr lang="en-US"/>
          </a:p>
        </p:txBody>
      </p:sp>
    </p:spTree>
    <p:extLst>
      <p:ext uri="{BB962C8B-B14F-4D97-AF65-F5344CB8AC3E}">
        <p14:creationId xmlns:p14="http://schemas.microsoft.com/office/powerpoint/2010/main" val="995608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98464-1688-4E26-8701-FF4FFB2AC8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DA9703-AD18-4035-9ACE-7DD93F371D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8FF4CE-105E-45D3-8160-CA1C70084939}"/>
              </a:ext>
            </a:extLst>
          </p:cNvPr>
          <p:cNvSpPr>
            <a:spLocks noGrp="1"/>
          </p:cNvSpPr>
          <p:nvPr>
            <p:ph type="dt" sz="half" idx="10"/>
          </p:nvPr>
        </p:nvSpPr>
        <p:spPr/>
        <p:txBody>
          <a:bodyPr/>
          <a:lstStyle/>
          <a:p>
            <a:fld id="{261563EC-C6BC-4F94-AECD-D552D19675CB}" type="datetimeFigureOut">
              <a:rPr lang="en-US" smtClean="0"/>
              <a:t>8/24/2020</a:t>
            </a:fld>
            <a:endParaRPr lang="en-US"/>
          </a:p>
        </p:txBody>
      </p:sp>
      <p:sp>
        <p:nvSpPr>
          <p:cNvPr id="5" name="Footer Placeholder 4">
            <a:extLst>
              <a:ext uri="{FF2B5EF4-FFF2-40B4-BE49-F238E27FC236}">
                <a16:creationId xmlns:a16="http://schemas.microsoft.com/office/drawing/2014/main" id="{AF6F485D-FE14-4AE4-B56C-3A4D6C0FD3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6FF30F-4F17-43C2-9CE7-F5908C94B824}"/>
              </a:ext>
            </a:extLst>
          </p:cNvPr>
          <p:cNvSpPr>
            <a:spLocks noGrp="1"/>
          </p:cNvSpPr>
          <p:nvPr>
            <p:ph type="sldNum" sz="quarter" idx="12"/>
          </p:nvPr>
        </p:nvSpPr>
        <p:spPr/>
        <p:txBody>
          <a:bodyPr/>
          <a:lstStyle/>
          <a:p>
            <a:fld id="{D584DCFA-A7E4-4BE5-A7F5-9E9428C6B0AA}" type="slidenum">
              <a:rPr lang="en-US" smtClean="0"/>
              <a:t>‹#›</a:t>
            </a:fld>
            <a:endParaRPr lang="en-US"/>
          </a:p>
        </p:txBody>
      </p:sp>
    </p:spTree>
    <p:extLst>
      <p:ext uri="{BB962C8B-B14F-4D97-AF65-F5344CB8AC3E}">
        <p14:creationId xmlns:p14="http://schemas.microsoft.com/office/powerpoint/2010/main" val="3797213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BB5BB-305A-4E70-842F-09888F35A5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A2555F4-2925-4E1E-A84B-E306B927CE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37AF225-C8BA-41DA-9CAF-8B2C05AE9831}"/>
              </a:ext>
            </a:extLst>
          </p:cNvPr>
          <p:cNvSpPr>
            <a:spLocks noGrp="1"/>
          </p:cNvSpPr>
          <p:nvPr>
            <p:ph type="dt" sz="half" idx="10"/>
          </p:nvPr>
        </p:nvSpPr>
        <p:spPr/>
        <p:txBody>
          <a:bodyPr/>
          <a:lstStyle/>
          <a:p>
            <a:fld id="{261563EC-C6BC-4F94-AECD-D552D19675CB}" type="datetimeFigureOut">
              <a:rPr lang="en-US" smtClean="0"/>
              <a:t>8/24/2020</a:t>
            </a:fld>
            <a:endParaRPr lang="en-US"/>
          </a:p>
        </p:txBody>
      </p:sp>
      <p:sp>
        <p:nvSpPr>
          <p:cNvPr id="5" name="Footer Placeholder 4">
            <a:extLst>
              <a:ext uri="{FF2B5EF4-FFF2-40B4-BE49-F238E27FC236}">
                <a16:creationId xmlns:a16="http://schemas.microsoft.com/office/drawing/2014/main" id="{06345CDE-1F45-4AB5-9F30-76040E43DE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74A399-3476-4579-8B99-18424BC4F297}"/>
              </a:ext>
            </a:extLst>
          </p:cNvPr>
          <p:cNvSpPr>
            <a:spLocks noGrp="1"/>
          </p:cNvSpPr>
          <p:nvPr>
            <p:ph type="sldNum" sz="quarter" idx="12"/>
          </p:nvPr>
        </p:nvSpPr>
        <p:spPr/>
        <p:txBody>
          <a:bodyPr/>
          <a:lstStyle/>
          <a:p>
            <a:fld id="{D584DCFA-A7E4-4BE5-A7F5-9E9428C6B0AA}" type="slidenum">
              <a:rPr lang="en-US" smtClean="0"/>
              <a:t>‹#›</a:t>
            </a:fld>
            <a:endParaRPr lang="en-US"/>
          </a:p>
        </p:txBody>
      </p:sp>
    </p:spTree>
    <p:extLst>
      <p:ext uri="{BB962C8B-B14F-4D97-AF65-F5344CB8AC3E}">
        <p14:creationId xmlns:p14="http://schemas.microsoft.com/office/powerpoint/2010/main" val="1160231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ED92F-50F8-465C-925D-F472679899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62A819-721D-4EAB-8175-85260A0FF5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35C49E-2D85-4F37-BDAB-86B5188F19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679E712-78E5-44EC-84F0-3D30D998058B}"/>
              </a:ext>
            </a:extLst>
          </p:cNvPr>
          <p:cNvSpPr>
            <a:spLocks noGrp="1"/>
          </p:cNvSpPr>
          <p:nvPr>
            <p:ph type="dt" sz="half" idx="10"/>
          </p:nvPr>
        </p:nvSpPr>
        <p:spPr/>
        <p:txBody>
          <a:bodyPr/>
          <a:lstStyle/>
          <a:p>
            <a:fld id="{261563EC-C6BC-4F94-AECD-D552D19675CB}" type="datetimeFigureOut">
              <a:rPr lang="en-US" smtClean="0"/>
              <a:t>8/24/2020</a:t>
            </a:fld>
            <a:endParaRPr lang="en-US"/>
          </a:p>
        </p:txBody>
      </p:sp>
      <p:sp>
        <p:nvSpPr>
          <p:cNvPr id="6" name="Footer Placeholder 5">
            <a:extLst>
              <a:ext uri="{FF2B5EF4-FFF2-40B4-BE49-F238E27FC236}">
                <a16:creationId xmlns:a16="http://schemas.microsoft.com/office/drawing/2014/main" id="{0A2E0022-CB9C-4547-BFE5-ACD74008F3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2EFDB8-3075-4934-B5EE-AC763675152A}"/>
              </a:ext>
            </a:extLst>
          </p:cNvPr>
          <p:cNvSpPr>
            <a:spLocks noGrp="1"/>
          </p:cNvSpPr>
          <p:nvPr>
            <p:ph type="sldNum" sz="quarter" idx="12"/>
          </p:nvPr>
        </p:nvSpPr>
        <p:spPr/>
        <p:txBody>
          <a:bodyPr/>
          <a:lstStyle/>
          <a:p>
            <a:fld id="{D584DCFA-A7E4-4BE5-A7F5-9E9428C6B0AA}" type="slidenum">
              <a:rPr lang="en-US" smtClean="0"/>
              <a:t>‹#›</a:t>
            </a:fld>
            <a:endParaRPr lang="en-US"/>
          </a:p>
        </p:txBody>
      </p:sp>
    </p:spTree>
    <p:extLst>
      <p:ext uri="{BB962C8B-B14F-4D97-AF65-F5344CB8AC3E}">
        <p14:creationId xmlns:p14="http://schemas.microsoft.com/office/powerpoint/2010/main" val="502356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6D426-64D6-4708-B83B-16FD33CBF8A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3BBD918-2508-45C1-BD5E-D4BC1101E3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31D3395-723D-4FE8-918A-98DDA6A8DB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660316-B81B-413C-BD02-00FF0DFAB8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1A37830-953D-43F1-891E-6F321C24B9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E089761-88F2-4A1C-885D-DB6D0AC434C8}"/>
              </a:ext>
            </a:extLst>
          </p:cNvPr>
          <p:cNvSpPr>
            <a:spLocks noGrp="1"/>
          </p:cNvSpPr>
          <p:nvPr>
            <p:ph type="dt" sz="half" idx="10"/>
          </p:nvPr>
        </p:nvSpPr>
        <p:spPr/>
        <p:txBody>
          <a:bodyPr/>
          <a:lstStyle/>
          <a:p>
            <a:fld id="{261563EC-C6BC-4F94-AECD-D552D19675CB}" type="datetimeFigureOut">
              <a:rPr lang="en-US" smtClean="0"/>
              <a:t>8/24/2020</a:t>
            </a:fld>
            <a:endParaRPr lang="en-US"/>
          </a:p>
        </p:txBody>
      </p:sp>
      <p:sp>
        <p:nvSpPr>
          <p:cNvPr id="8" name="Footer Placeholder 7">
            <a:extLst>
              <a:ext uri="{FF2B5EF4-FFF2-40B4-BE49-F238E27FC236}">
                <a16:creationId xmlns:a16="http://schemas.microsoft.com/office/drawing/2014/main" id="{2E58AA22-ED3D-4B49-B11F-3B422762B4D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65D7E60-33A0-4886-AECE-07801B2C83A3}"/>
              </a:ext>
            </a:extLst>
          </p:cNvPr>
          <p:cNvSpPr>
            <a:spLocks noGrp="1"/>
          </p:cNvSpPr>
          <p:nvPr>
            <p:ph type="sldNum" sz="quarter" idx="12"/>
          </p:nvPr>
        </p:nvSpPr>
        <p:spPr/>
        <p:txBody>
          <a:bodyPr/>
          <a:lstStyle/>
          <a:p>
            <a:fld id="{D584DCFA-A7E4-4BE5-A7F5-9E9428C6B0AA}" type="slidenum">
              <a:rPr lang="en-US" smtClean="0"/>
              <a:t>‹#›</a:t>
            </a:fld>
            <a:endParaRPr lang="en-US"/>
          </a:p>
        </p:txBody>
      </p:sp>
    </p:spTree>
    <p:extLst>
      <p:ext uri="{BB962C8B-B14F-4D97-AF65-F5344CB8AC3E}">
        <p14:creationId xmlns:p14="http://schemas.microsoft.com/office/powerpoint/2010/main" val="3107847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F006C-7A8E-40A3-A23A-DEA78FD6215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700B15A-2561-4F44-9A47-EFE88B3DD9C5}"/>
              </a:ext>
            </a:extLst>
          </p:cNvPr>
          <p:cNvSpPr>
            <a:spLocks noGrp="1"/>
          </p:cNvSpPr>
          <p:nvPr>
            <p:ph type="dt" sz="half" idx="10"/>
          </p:nvPr>
        </p:nvSpPr>
        <p:spPr/>
        <p:txBody>
          <a:bodyPr/>
          <a:lstStyle/>
          <a:p>
            <a:fld id="{261563EC-C6BC-4F94-AECD-D552D19675CB}" type="datetimeFigureOut">
              <a:rPr lang="en-US" smtClean="0"/>
              <a:t>8/24/2020</a:t>
            </a:fld>
            <a:endParaRPr lang="en-US"/>
          </a:p>
        </p:txBody>
      </p:sp>
      <p:sp>
        <p:nvSpPr>
          <p:cNvPr id="4" name="Footer Placeholder 3">
            <a:extLst>
              <a:ext uri="{FF2B5EF4-FFF2-40B4-BE49-F238E27FC236}">
                <a16:creationId xmlns:a16="http://schemas.microsoft.com/office/drawing/2014/main" id="{400AF649-1D9C-4029-90D4-37E330E609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CB64773-076E-4698-B6D5-C08D1B3E9B3C}"/>
              </a:ext>
            </a:extLst>
          </p:cNvPr>
          <p:cNvSpPr>
            <a:spLocks noGrp="1"/>
          </p:cNvSpPr>
          <p:nvPr>
            <p:ph type="sldNum" sz="quarter" idx="12"/>
          </p:nvPr>
        </p:nvSpPr>
        <p:spPr/>
        <p:txBody>
          <a:bodyPr/>
          <a:lstStyle/>
          <a:p>
            <a:fld id="{D584DCFA-A7E4-4BE5-A7F5-9E9428C6B0AA}" type="slidenum">
              <a:rPr lang="en-US" smtClean="0"/>
              <a:t>‹#›</a:t>
            </a:fld>
            <a:endParaRPr lang="en-US"/>
          </a:p>
        </p:txBody>
      </p:sp>
    </p:spTree>
    <p:extLst>
      <p:ext uri="{BB962C8B-B14F-4D97-AF65-F5344CB8AC3E}">
        <p14:creationId xmlns:p14="http://schemas.microsoft.com/office/powerpoint/2010/main" val="2620783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173294-0985-4AA1-ADAE-E3D616D261DF}"/>
              </a:ext>
            </a:extLst>
          </p:cNvPr>
          <p:cNvSpPr>
            <a:spLocks noGrp="1"/>
          </p:cNvSpPr>
          <p:nvPr>
            <p:ph type="dt" sz="half" idx="10"/>
          </p:nvPr>
        </p:nvSpPr>
        <p:spPr/>
        <p:txBody>
          <a:bodyPr/>
          <a:lstStyle/>
          <a:p>
            <a:fld id="{261563EC-C6BC-4F94-AECD-D552D19675CB}" type="datetimeFigureOut">
              <a:rPr lang="en-US" smtClean="0"/>
              <a:t>8/24/2020</a:t>
            </a:fld>
            <a:endParaRPr lang="en-US"/>
          </a:p>
        </p:txBody>
      </p:sp>
      <p:sp>
        <p:nvSpPr>
          <p:cNvPr id="3" name="Footer Placeholder 2">
            <a:extLst>
              <a:ext uri="{FF2B5EF4-FFF2-40B4-BE49-F238E27FC236}">
                <a16:creationId xmlns:a16="http://schemas.microsoft.com/office/drawing/2014/main" id="{2C09802C-F236-4A92-AB11-D60B4A1D039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B10CE20-8CF9-4863-B8CC-F3577C3F3638}"/>
              </a:ext>
            </a:extLst>
          </p:cNvPr>
          <p:cNvSpPr>
            <a:spLocks noGrp="1"/>
          </p:cNvSpPr>
          <p:nvPr>
            <p:ph type="sldNum" sz="quarter" idx="12"/>
          </p:nvPr>
        </p:nvSpPr>
        <p:spPr/>
        <p:txBody>
          <a:bodyPr/>
          <a:lstStyle/>
          <a:p>
            <a:fld id="{D584DCFA-A7E4-4BE5-A7F5-9E9428C6B0AA}" type="slidenum">
              <a:rPr lang="en-US" smtClean="0"/>
              <a:t>‹#›</a:t>
            </a:fld>
            <a:endParaRPr lang="en-US"/>
          </a:p>
        </p:txBody>
      </p:sp>
    </p:spTree>
    <p:extLst>
      <p:ext uri="{BB962C8B-B14F-4D97-AF65-F5344CB8AC3E}">
        <p14:creationId xmlns:p14="http://schemas.microsoft.com/office/powerpoint/2010/main" val="1803165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CBD56-8CB6-4425-B757-291ED698A9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7208E52-8379-4C40-8137-7DEEC5733D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15F862B-A680-48B6-9245-A86379A617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F3EAB3-147F-4EA5-AEB4-BDFD409C8A4B}"/>
              </a:ext>
            </a:extLst>
          </p:cNvPr>
          <p:cNvSpPr>
            <a:spLocks noGrp="1"/>
          </p:cNvSpPr>
          <p:nvPr>
            <p:ph type="dt" sz="half" idx="10"/>
          </p:nvPr>
        </p:nvSpPr>
        <p:spPr/>
        <p:txBody>
          <a:bodyPr/>
          <a:lstStyle/>
          <a:p>
            <a:fld id="{261563EC-C6BC-4F94-AECD-D552D19675CB}" type="datetimeFigureOut">
              <a:rPr lang="en-US" smtClean="0"/>
              <a:t>8/24/2020</a:t>
            </a:fld>
            <a:endParaRPr lang="en-US"/>
          </a:p>
        </p:txBody>
      </p:sp>
      <p:sp>
        <p:nvSpPr>
          <p:cNvPr id="6" name="Footer Placeholder 5">
            <a:extLst>
              <a:ext uri="{FF2B5EF4-FFF2-40B4-BE49-F238E27FC236}">
                <a16:creationId xmlns:a16="http://schemas.microsoft.com/office/drawing/2014/main" id="{D857B379-0397-45B5-B54F-E2D2DFEA1A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F292ED-98B2-4217-8831-D76B981E57A2}"/>
              </a:ext>
            </a:extLst>
          </p:cNvPr>
          <p:cNvSpPr>
            <a:spLocks noGrp="1"/>
          </p:cNvSpPr>
          <p:nvPr>
            <p:ph type="sldNum" sz="quarter" idx="12"/>
          </p:nvPr>
        </p:nvSpPr>
        <p:spPr/>
        <p:txBody>
          <a:bodyPr/>
          <a:lstStyle/>
          <a:p>
            <a:fld id="{D584DCFA-A7E4-4BE5-A7F5-9E9428C6B0AA}" type="slidenum">
              <a:rPr lang="en-US" smtClean="0"/>
              <a:t>‹#›</a:t>
            </a:fld>
            <a:endParaRPr lang="en-US"/>
          </a:p>
        </p:txBody>
      </p:sp>
    </p:spTree>
    <p:extLst>
      <p:ext uri="{BB962C8B-B14F-4D97-AF65-F5344CB8AC3E}">
        <p14:creationId xmlns:p14="http://schemas.microsoft.com/office/powerpoint/2010/main" val="1897009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AD321-76C6-4F1B-86B7-A64644C118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D85CE0E-1612-46E6-BBC6-32A94371BA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922A0D2-6FD7-488C-B33E-35C3B3F241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0C737A-12E1-41F7-8934-BDBC39A1704D}"/>
              </a:ext>
            </a:extLst>
          </p:cNvPr>
          <p:cNvSpPr>
            <a:spLocks noGrp="1"/>
          </p:cNvSpPr>
          <p:nvPr>
            <p:ph type="dt" sz="half" idx="10"/>
          </p:nvPr>
        </p:nvSpPr>
        <p:spPr/>
        <p:txBody>
          <a:bodyPr/>
          <a:lstStyle/>
          <a:p>
            <a:fld id="{261563EC-C6BC-4F94-AECD-D552D19675CB}" type="datetimeFigureOut">
              <a:rPr lang="en-US" smtClean="0"/>
              <a:t>8/24/2020</a:t>
            </a:fld>
            <a:endParaRPr lang="en-US"/>
          </a:p>
        </p:txBody>
      </p:sp>
      <p:sp>
        <p:nvSpPr>
          <p:cNvPr id="6" name="Footer Placeholder 5">
            <a:extLst>
              <a:ext uri="{FF2B5EF4-FFF2-40B4-BE49-F238E27FC236}">
                <a16:creationId xmlns:a16="http://schemas.microsoft.com/office/drawing/2014/main" id="{7394EAB5-E39A-47DE-967E-BD17A1F9CE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E5885E-0882-4D17-B5E4-3A3DDAC62A47}"/>
              </a:ext>
            </a:extLst>
          </p:cNvPr>
          <p:cNvSpPr>
            <a:spLocks noGrp="1"/>
          </p:cNvSpPr>
          <p:nvPr>
            <p:ph type="sldNum" sz="quarter" idx="12"/>
          </p:nvPr>
        </p:nvSpPr>
        <p:spPr/>
        <p:txBody>
          <a:bodyPr/>
          <a:lstStyle/>
          <a:p>
            <a:fld id="{D584DCFA-A7E4-4BE5-A7F5-9E9428C6B0AA}" type="slidenum">
              <a:rPr lang="en-US" smtClean="0"/>
              <a:t>‹#›</a:t>
            </a:fld>
            <a:endParaRPr lang="en-US"/>
          </a:p>
        </p:txBody>
      </p:sp>
    </p:spTree>
    <p:extLst>
      <p:ext uri="{BB962C8B-B14F-4D97-AF65-F5344CB8AC3E}">
        <p14:creationId xmlns:p14="http://schemas.microsoft.com/office/powerpoint/2010/main" val="259721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302CAF-FBB9-457E-9A97-831A9E685C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B0D8A9C-2D66-44DB-A2EC-5CD19EE3D7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B0F4BE-6D28-4706-9C06-54D7BAB957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1563EC-C6BC-4F94-AECD-D552D19675CB}" type="datetimeFigureOut">
              <a:rPr lang="en-US" smtClean="0"/>
              <a:t>8/24/2020</a:t>
            </a:fld>
            <a:endParaRPr lang="en-US"/>
          </a:p>
        </p:txBody>
      </p:sp>
      <p:sp>
        <p:nvSpPr>
          <p:cNvPr id="5" name="Footer Placeholder 4">
            <a:extLst>
              <a:ext uri="{FF2B5EF4-FFF2-40B4-BE49-F238E27FC236}">
                <a16:creationId xmlns:a16="http://schemas.microsoft.com/office/drawing/2014/main" id="{16750A38-3585-46F1-AE17-367B9C9EF9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EDEFF6E-7CA9-4F35-BE5C-0C5A07C38B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84DCFA-A7E4-4BE5-A7F5-9E9428C6B0AA}" type="slidenum">
              <a:rPr lang="en-US" smtClean="0"/>
              <a:t>‹#›</a:t>
            </a:fld>
            <a:endParaRPr lang="en-US"/>
          </a:p>
        </p:txBody>
      </p:sp>
    </p:spTree>
    <p:extLst>
      <p:ext uri="{BB962C8B-B14F-4D97-AF65-F5344CB8AC3E}">
        <p14:creationId xmlns:p14="http://schemas.microsoft.com/office/powerpoint/2010/main" val="42501222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9.png"/><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tmp"/></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3537E-1AA7-41B0-AB16-0E22049594D9}"/>
              </a:ext>
            </a:extLst>
          </p:cNvPr>
          <p:cNvSpPr>
            <a:spLocks noGrp="1"/>
          </p:cNvSpPr>
          <p:nvPr>
            <p:ph type="ctrTitle"/>
          </p:nvPr>
        </p:nvSpPr>
        <p:spPr/>
        <p:txBody>
          <a:bodyPr>
            <a:normAutofit/>
          </a:bodyPr>
          <a:lstStyle/>
          <a:p>
            <a:r>
              <a:rPr lang="en-US" dirty="0"/>
              <a:t>A proposed </a:t>
            </a:r>
            <a:r>
              <a:rPr lang="en-US" dirty="0" err="1"/>
              <a:t>mzIdentML</a:t>
            </a:r>
            <a:r>
              <a:rPr lang="en-US" dirty="0"/>
              <a:t> extension for Glycopeptides</a:t>
            </a:r>
          </a:p>
        </p:txBody>
      </p:sp>
      <p:sp>
        <p:nvSpPr>
          <p:cNvPr id="3" name="Subtitle 2">
            <a:extLst>
              <a:ext uri="{FF2B5EF4-FFF2-40B4-BE49-F238E27FC236}">
                <a16:creationId xmlns:a16="http://schemas.microsoft.com/office/drawing/2014/main" id="{B3478235-61BC-4694-8AA5-AECD59C4C128}"/>
              </a:ext>
            </a:extLst>
          </p:cNvPr>
          <p:cNvSpPr>
            <a:spLocks noGrp="1"/>
          </p:cNvSpPr>
          <p:nvPr>
            <p:ph type="subTitle" idx="1"/>
          </p:nvPr>
        </p:nvSpPr>
        <p:spPr/>
        <p:txBody>
          <a:bodyPr/>
          <a:lstStyle/>
          <a:p>
            <a:r>
              <a:rPr lang="en-US" dirty="0"/>
              <a:t>Joshua Klein</a:t>
            </a:r>
          </a:p>
          <a:p>
            <a:r>
              <a:rPr lang="en-US" dirty="0"/>
              <a:t>Joseph Zaia</a:t>
            </a:r>
          </a:p>
        </p:txBody>
      </p:sp>
    </p:spTree>
    <p:extLst>
      <p:ext uri="{BB962C8B-B14F-4D97-AF65-F5344CB8AC3E}">
        <p14:creationId xmlns:p14="http://schemas.microsoft.com/office/powerpoint/2010/main" val="2980626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F3418-4306-4DDE-B10B-18160713FC52}"/>
              </a:ext>
            </a:extLst>
          </p:cNvPr>
          <p:cNvSpPr>
            <a:spLocks noGrp="1"/>
          </p:cNvSpPr>
          <p:nvPr>
            <p:ph type="title"/>
          </p:nvPr>
        </p:nvSpPr>
        <p:spPr/>
        <p:txBody>
          <a:bodyPr/>
          <a:lstStyle/>
          <a:p>
            <a:r>
              <a:rPr lang="en-US" dirty="0"/>
              <a:t>Tracking How A MS/MS Search Was Executed</a:t>
            </a:r>
          </a:p>
        </p:txBody>
      </p:sp>
      <p:sp>
        <p:nvSpPr>
          <p:cNvPr id="3" name="Content Placeholder 2">
            <a:extLst>
              <a:ext uri="{FF2B5EF4-FFF2-40B4-BE49-F238E27FC236}">
                <a16:creationId xmlns:a16="http://schemas.microsoft.com/office/drawing/2014/main" id="{05A82424-897D-4C12-AB47-02298DE90E60}"/>
              </a:ext>
            </a:extLst>
          </p:cNvPr>
          <p:cNvSpPr>
            <a:spLocks noGrp="1"/>
          </p:cNvSpPr>
          <p:nvPr>
            <p:ph idx="1"/>
          </p:nvPr>
        </p:nvSpPr>
        <p:spPr>
          <a:xfrm>
            <a:off x="838200" y="1825625"/>
            <a:ext cx="10515600" cy="1603375"/>
          </a:xfrm>
        </p:spPr>
        <p:txBody>
          <a:bodyPr>
            <a:normAutofit lnSpcReduction="10000"/>
          </a:bodyPr>
          <a:lstStyle/>
          <a:p>
            <a:pPr marL="0" indent="0">
              <a:buNone/>
            </a:pPr>
            <a:r>
              <a:rPr lang="en-US" dirty="0"/>
              <a:t>An MS/MS Search Algorithm has many intrinsic and extrinsic parameters that need to be saved in order to reproduce the result. An </a:t>
            </a:r>
            <a:r>
              <a:rPr lang="en-US" dirty="0" err="1"/>
              <a:t>mzIdentML</a:t>
            </a:r>
            <a:r>
              <a:rPr lang="en-US" dirty="0"/>
              <a:t> document can track these parameters, though many do not have controlled vocabulary terms.</a:t>
            </a:r>
          </a:p>
        </p:txBody>
      </p:sp>
      <p:sp>
        <p:nvSpPr>
          <p:cNvPr id="5" name="TextBox 4">
            <a:extLst>
              <a:ext uri="{FF2B5EF4-FFF2-40B4-BE49-F238E27FC236}">
                <a16:creationId xmlns:a16="http://schemas.microsoft.com/office/drawing/2014/main" id="{A28A396B-C151-445C-AD28-83603723C7D3}"/>
              </a:ext>
            </a:extLst>
          </p:cNvPr>
          <p:cNvSpPr txBox="1"/>
          <p:nvPr/>
        </p:nvSpPr>
        <p:spPr>
          <a:xfrm>
            <a:off x="838200" y="3563937"/>
            <a:ext cx="10650984" cy="2215991"/>
          </a:xfrm>
          <a:prstGeom prst="rect">
            <a:avLst/>
          </a:prstGeom>
          <a:noFill/>
        </p:spPr>
        <p:txBody>
          <a:bodyPr wrap="square">
            <a:spAutoFit/>
          </a:bodyPr>
          <a:lstStyle/>
          <a:p>
            <a:pPr marL="285750" indent="-285750">
              <a:buFont typeface="Arial" panose="020B0604020202020204" pitchFamily="34" charset="0"/>
              <a:buChar char="•"/>
            </a:pPr>
            <a:r>
              <a:rPr lang="en-US" sz="2300" dirty="0"/>
              <a:t>Mass accuracy thresholds for MS and MS/MS</a:t>
            </a:r>
          </a:p>
          <a:p>
            <a:pPr marL="285750" indent="-285750">
              <a:buFont typeface="Arial" panose="020B0604020202020204" pitchFamily="34" charset="0"/>
              <a:buChar char="•"/>
            </a:pPr>
            <a:r>
              <a:rPr lang="en-US" sz="2300" dirty="0"/>
              <a:t>Variable and Fixed Modification Rules used, and multiplicity permitted</a:t>
            </a:r>
          </a:p>
          <a:p>
            <a:pPr marL="285750" indent="-285750">
              <a:buFont typeface="Arial" panose="020B0604020202020204" pitchFamily="34" charset="0"/>
              <a:buChar char="•"/>
            </a:pPr>
            <a:r>
              <a:rPr lang="en-US" sz="2300" dirty="0"/>
              <a:t>Protein database, protease cleavage pattern, and external annotation sources</a:t>
            </a:r>
          </a:p>
          <a:p>
            <a:pPr marL="285750" indent="-285750">
              <a:buFont typeface="Arial" panose="020B0604020202020204" pitchFamily="34" charset="0"/>
              <a:buChar char="•"/>
            </a:pPr>
            <a:r>
              <a:rPr lang="en-US" sz="2300" dirty="0"/>
              <a:t>Intermediate score thresholds</a:t>
            </a:r>
          </a:p>
          <a:p>
            <a:pPr marL="285750" indent="-285750">
              <a:buFont typeface="Arial" panose="020B0604020202020204" pitchFamily="34" charset="0"/>
              <a:buChar char="•"/>
            </a:pPr>
            <a:r>
              <a:rPr lang="en-US" sz="2300" dirty="0"/>
              <a:t>Search strategy types (classic, multi-round, de novo, cross-linking, proteogenomic)</a:t>
            </a:r>
          </a:p>
          <a:p>
            <a:pPr marL="285750" indent="-285750">
              <a:buFont typeface="Arial" panose="020B0604020202020204" pitchFamily="34" charset="0"/>
              <a:buChar char="•"/>
            </a:pPr>
            <a:r>
              <a:rPr lang="en-US" sz="2300" dirty="0"/>
              <a:t>FDR or score thresholds applied, if any.</a:t>
            </a:r>
          </a:p>
        </p:txBody>
      </p:sp>
    </p:spTree>
    <p:extLst>
      <p:ext uri="{BB962C8B-B14F-4D97-AF65-F5344CB8AC3E}">
        <p14:creationId xmlns:p14="http://schemas.microsoft.com/office/powerpoint/2010/main" val="3536761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E746A-A486-49BE-82D3-77E7373C043D}"/>
              </a:ext>
            </a:extLst>
          </p:cNvPr>
          <p:cNvSpPr>
            <a:spLocks noGrp="1"/>
          </p:cNvSpPr>
          <p:nvPr>
            <p:ph type="title"/>
          </p:nvPr>
        </p:nvSpPr>
        <p:spPr/>
        <p:txBody>
          <a:bodyPr>
            <a:normAutofit/>
          </a:bodyPr>
          <a:lstStyle/>
          <a:p>
            <a:r>
              <a:rPr lang="en-US" dirty="0"/>
              <a:t>Multi-Part Identification under HCD</a:t>
            </a:r>
          </a:p>
        </p:txBody>
      </p:sp>
      <p:pic>
        <p:nvPicPr>
          <p:cNvPr id="4" name="Content Placeholder 4">
            <a:extLst>
              <a:ext uri="{FF2B5EF4-FFF2-40B4-BE49-F238E27FC236}">
                <a16:creationId xmlns:a16="http://schemas.microsoft.com/office/drawing/2014/main" id="{6BB5CEB1-F23D-4E89-9E49-F4974C8DDDCB}"/>
              </a:ext>
            </a:extLst>
          </p:cNvPr>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val="0"/>
              </a:ext>
            </a:extLst>
          </a:blip>
          <a:srcRect t="14983"/>
          <a:stretch/>
        </p:blipFill>
        <p:spPr>
          <a:xfrm>
            <a:off x="1089573" y="3494095"/>
            <a:ext cx="9113070" cy="3428598"/>
          </a:xfrm>
          <a:prstGeom prst="rect">
            <a:avLst/>
          </a:prstGeom>
        </p:spPr>
      </p:pic>
      <p:grpSp>
        <p:nvGrpSpPr>
          <p:cNvPr id="5" name="Group 4">
            <a:extLst>
              <a:ext uri="{FF2B5EF4-FFF2-40B4-BE49-F238E27FC236}">
                <a16:creationId xmlns:a16="http://schemas.microsoft.com/office/drawing/2014/main" id="{FF7C267A-D057-428A-9383-1AD7C3E4FFA5}"/>
              </a:ext>
            </a:extLst>
          </p:cNvPr>
          <p:cNvGrpSpPr/>
          <p:nvPr/>
        </p:nvGrpSpPr>
        <p:grpSpPr>
          <a:xfrm>
            <a:off x="2936420" y="3238165"/>
            <a:ext cx="2083229" cy="1684949"/>
            <a:chOff x="3191069" y="2211355"/>
            <a:chExt cx="2341835" cy="1894114"/>
          </a:xfrm>
        </p:grpSpPr>
        <p:sp>
          <p:nvSpPr>
            <p:cNvPr id="6" name="Right Brace 5">
              <a:extLst>
                <a:ext uri="{FF2B5EF4-FFF2-40B4-BE49-F238E27FC236}">
                  <a16:creationId xmlns:a16="http://schemas.microsoft.com/office/drawing/2014/main" id="{24C49F67-5B59-41F2-991B-E1973ED4A83B}"/>
                </a:ext>
              </a:extLst>
            </p:cNvPr>
            <p:cNvSpPr/>
            <p:nvPr/>
          </p:nvSpPr>
          <p:spPr>
            <a:xfrm rot="19385426">
              <a:off x="3191069" y="2211355"/>
              <a:ext cx="671804" cy="1894114"/>
            </a:xfrm>
            <a:prstGeom prst="righ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96D2785F-2291-4E89-8CE3-C106B7547CE8}"/>
                </a:ext>
              </a:extLst>
            </p:cNvPr>
            <p:cNvSpPr txBox="1"/>
            <p:nvPr/>
          </p:nvSpPr>
          <p:spPr>
            <a:xfrm>
              <a:off x="3778898" y="2593910"/>
              <a:ext cx="1754006" cy="369332"/>
            </a:xfrm>
            <a:prstGeom prst="rect">
              <a:avLst/>
            </a:prstGeom>
            <a:noFill/>
          </p:spPr>
          <p:txBody>
            <a:bodyPr wrap="none" rtlCol="0">
              <a:spAutoFit/>
            </a:bodyPr>
            <a:lstStyle/>
            <a:p>
              <a:r>
                <a:rPr lang="en-US" dirty="0" err="1"/>
                <a:t>Oxonium</a:t>
              </a:r>
              <a:r>
                <a:rPr lang="en-US" dirty="0"/>
                <a:t> Ions</a:t>
              </a:r>
            </a:p>
          </p:txBody>
        </p:sp>
      </p:grpSp>
      <p:grpSp>
        <p:nvGrpSpPr>
          <p:cNvPr id="8" name="Group 7">
            <a:extLst>
              <a:ext uri="{FF2B5EF4-FFF2-40B4-BE49-F238E27FC236}">
                <a16:creationId xmlns:a16="http://schemas.microsoft.com/office/drawing/2014/main" id="{59D67F12-26FD-461C-867A-7E158BA6B709}"/>
              </a:ext>
            </a:extLst>
          </p:cNvPr>
          <p:cNvGrpSpPr/>
          <p:nvPr/>
        </p:nvGrpSpPr>
        <p:grpSpPr>
          <a:xfrm>
            <a:off x="7704824" y="4053832"/>
            <a:ext cx="2295700" cy="1684949"/>
            <a:chOff x="8447314" y="2895600"/>
            <a:chExt cx="2580682" cy="1894114"/>
          </a:xfrm>
        </p:grpSpPr>
        <p:sp>
          <p:nvSpPr>
            <p:cNvPr id="9" name="Right Brace 8">
              <a:extLst>
                <a:ext uri="{FF2B5EF4-FFF2-40B4-BE49-F238E27FC236}">
                  <a16:creationId xmlns:a16="http://schemas.microsoft.com/office/drawing/2014/main" id="{2609242D-BFCE-4EB3-92A0-404F51A5FC16}"/>
                </a:ext>
              </a:extLst>
            </p:cNvPr>
            <p:cNvSpPr/>
            <p:nvPr/>
          </p:nvSpPr>
          <p:spPr>
            <a:xfrm rot="19385426">
              <a:off x="8447314" y="2895600"/>
              <a:ext cx="671804" cy="1894114"/>
            </a:xfrm>
            <a:prstGeom prst="righ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7AD8F31F-EE9E-471B-BFBC-58AF94F6166C}"/>
                </a:ext>
              </a:extLst>
            </p:cNvPr>
            <p:cNvSpPr txBox="1"/>
            <p:nvPr/>
          </p:nvSpPr>
          <p:spPr>
            <a:xfrm>
              <a:off x="9035143" y="3278155"/>
              <a:ext cx="1992853" cy="369332"/>
            </a:xfrm>
            <a:prstGeom prst="rect">
              <a:avLst/>
            </a:prstGeom>
            <a:noFill/>
          </p:spPr>
          <p:txBody>
            <a:bodyPr wrap="none" rtlCol="0">
              <a:spAutoFit/>
            </a:bodyPr>
            <a:lstStyle/>
            <a:p>
              <a:r>
                <a:rPr lang="en-US" dirty="0"/>
                <a:t>Peptide + Y Ions</a:t>
              </a:r>
            </a:p>
          </p:txBody>
        </p:sp>
      </p:grpSp>
      <p:grpSp>
        <p:nvGrpSpPr>
          <p:cNvPr id="11" name="Group 10">
            <a:extLst>
              <a:ext uri="{FF2B5EF4-FFF2-40B4-BE49-F238E27FC236}">
                <a16:creationId xmlns:a16="http://schemas.microsoft.com/office/drawing/2014/main" id="{1CDBAED3-6C0C-461C-9B7A-A7D25908B630}"/>
              </a:ext>
            </a:extLst>
          </p:cNvPr>
          <p:cNvGrpSpPr/>
          <p:nvPr/>
        </p:nvGrpSpPr>
        <p:grpSpPr>
          <a:xfrm>
            <a:off x="3492405" y="5033024"/>
            <a:ext cx="3054489" cy="926165"/>
            <a:chOff x="3816071" y="4142538"/>
            <a:chExt cx="3433665" cy="1041137"/>
          </a:xfrm>
        </p:grpSpPr>
        <p:sp>
          <p:nvSpPr>
            <p:cNvPr id="12" name="Right Brace 11">
              <a:extLst>
                <a:ext uri="{FF2B5EF4-FFF2-40B4-BE49-F238E27FC236}">
                  <a16:creationId xmlns:a16="http://schemas.microsoft.com/office/drawing/2014/main" id="{3D07F0F2-890D-42AB-A31F-32D17029F631}"/>
                </a:ext>
              </a:extLst>
            </p:cNvPr>
            <p:cNvSpPr/>
            <p:nvPr/>
          </p:nvSpPr>
          <p:spPr>
            <a:xfrm rot="16200000">
              <a:off x="5197002" y="3130940"/>
              <a:ext cx="671804" cy="3433665"/>
            </a:xfrm>
            <a:prstGeom prst="righ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8BD8279E-6EF2-4A3D-A83C-1B017499656D}"/>
                </a:ext>
              </a:extLst>
            </p:cNvPr>
            <p:cNvSpPr txBox="1"/>
            <p:nvPr/>
          </p:nvSpPr>
          <p:spPr>
            <a:xfrm>
              <a:off x="4430679" y="4142538"/>
              <a:ext cx="2204450" cy="369332"/>
            </a:xfrm>
            <a:prstGeom prst="rect">
              <a:avLst/>
            </a:prstGeom>
            <a:noFill/>
          </p:spPr>
          <p:txBody>
            <a:bodyPr wrap="none" rtlCol="0">
              <a:spAutoFit/>
            </a:bodyPr>
            <a:lstStyle/>
            <a:p>
              <a:r>
                <a:rPr lang="en-US" dirty="0"/>
                <a:t>Peptide b &amp; y ions</a:t>
              </a:r>
            </a:p>
          </p:txBody>
        </p:sp>
      </p:grp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C2BD6EAE-984C-4331-B074-D4ACAECBD906}"/>
                  </a:ext>
                </a:extLst>
              </p:cNvPr>
              <p:cNvSpPr/>
              <p:nvPr/>
            </p:nvSpPr>
            <p:spPr>
              <a:xfrm>
                <a:off x="2202716" y="1690688"/>
                <a:ext cx="8688355" cy="461665"/>
              </a:xfrm>
              <a:prstGeom prst="rect">
                <a:avLst/>
              </a:prstGeom>
            </p:spPr>
            <p:txBody>
              <a:bodyPr wrap="square">
                <a:spAutoFit/>
              </a:bodyPr>
              <a:lstStyle/>
              <a:p>
                <a:r>
                  <a:rPr lang="en-US" sz="2400" dirty="0"/>
                  <a:t>Glycopeptide = Peptide + </a:t>
                </a:r>
                <a14:m>
                  <m:oMath xmlns:m="http://schemas.openxmlformats.org/officeDocument/2006/math">
                    <m:r>
                      <a:rPr lang="en-US" sz="2400" i="1" dirty="0" smtClean="0">
                        <a:latin typeface="Cambria Math" panose="02040503050406030204" pitchFamily="18" charset="0"/>
                      </a:rPr>
                      <m:t>[1..</m:t>
                    </m:r>
                    <m:r>
                      <a:rPr lang="en-US" sz="2400" i="1" dirty="0" smtClean="0">
                        <a:latin typeface="Cambria Math" panose="02040503050406030204" pitchFamily="18" charset="0"/>
                      </a:rPr>
                      <m:t>𝑛</m:t>
                    </m:r>
                    <m:r>
                      <a:rPr lang="en-US" sz="2400" i="1" dirty="0" smtClean="0">
                        <a:latin typeface="Cambria Math" panose="02040503050406030204" pitchFamily="18" charset="0"/>
                      </a:rPr>
                      <m:t>]</m:t>
                    </m:r>
                  </m:oMath>
                </a14:m>
                <a:r>
                  <a:rPr lang="en-US" sz="2400" dirty="0"/>
                  <a:t> “Localized Glycans”</a:t>
                </a:r>
              </a:p>
            </p:txBody>
          </p:sp>
        </mc:Choice>
        <mc:Fallback xmlns="">
          <p:sp>
            <p:nvSpPr>
              <p:cNvPr id="14" name="Rectangle 13">
                <a:extLst>
                  <a:ext uri="{FF2B5EF4-FFF2-40B4-BE49-F238E27FC236}">
                    <a16:creationId xmlns:a16="http://schemas.microsoft.com/office/drawing/2014/main" id="{C2BD6EAE-984C-4331-B074-D4ACAECBD906}"/>
                  </a:ext>
                </a:extLst>
              </p:cNvPr>
              <p:cNvSpPr>
                <a:spLocks noRot="1" noChangeAspect="1" noMove="1" noResize="1" noEditPoints="1" noAdjustHandles="1" noChangeArrowheads="1" noChangeShapeType="1" noTextEdit="1"/>
              </p:cNvSpPr>
              <p:nvPr/>
            </p:nvSpPr>
            <p:spPr>
              <a:xfrm>
                <a:off x="2202716" y="1690688"/>
                <a:ext cx="8688355" cy="461665"/>
              </a:xfrm>
              <a:prstGeom prst="rect">
                <a:avLst/>
              </a:prstGeom>
              <a:blipFill>
                <a:blip r:embed="rId5"/>
                <a:stretch>
                  <a:fillRect l="-1052" t="-10526" b="-28947"/>
                </a:stretch>
              </a:blipFill>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92AF5A46-213F-4B33-9B22-C20A202EC70D}"/>
              </a:ext>
            </a:extLst>
          </p:cNvPr>
          <p:cNvSpPr>
            <a:spLocks noGrp="1"/>
          </p:cNvSpPr>
          <p:nvPr>
            <p:ph type="sldNum" sz="quarter" idx="12"/>
          </p:nvPr>
        </p:nvSpPr>
        <p:spPr/>
        <p:txBody>
          <a:bodyPr/>
          <a:lstStyle/>
          <a:p>
            <a:fld id="{3890CB75-113D-4D44-A223-34B4EF356BE3}" type="slidenum">
              <a:rPr lang="en-US" smtClean="0"/>
              <a:t>11</a:t>
            </a:fld>
            <a:endParaRPr lang="en-US"/>
          </a:p>
        </p:txBody>
      </p:sp>
      <p:grpSp>
        <p:nvGrpSpPr>
          <p:cNvPr id="31" name="Group 30">
            <a:extLst>
              <a:ext uri="{FF2B5EF4-FFF2-40B4-BE49-F238E27FC236}">
                <a16:creationId xmlns:a16="http://schemas.microsoft.com/office/drawing/2014/main" id="{4EB4268D-750F-42A3-82D7-D7E196F0F3B0}"/>
              </a:ext>
            </a:extLst>
          </p:cNvPr>
          <p:cNvGrpSpPr/>
          <p:nvPr/>
        </p:nvGrpSpPr>
        <p:grpSpPr>
          <a:xfrm>
            <a:off x="5019649" y="2388318"/>
            <a:ext cx="5942220" cy="2005824"/>
            <a:chOff x="5019649" y="2388318"/>
            <a:chExt cx="5942220" cy="2005824"/>
          </a:xfrm>
        </p:grpSpPr>
        <p:sp>
          <p:nvSpPr>
            <p:cNvPr id="15" name="TextBox 14">
              <a:extLst>
                <a:ext uri="{FF2B5EF4-FFF2-40B4-BE49-F238E27FC236}">
                  <a16:creationId xmlns:a16="http://schemas.microsoft.com/office/drawing/2014/main" id="{CB1A3A43-562B-455F-808C-3C37C771F577}"/>
                </a:ext>
              </a:extLst>
            </p:cNvPr>
            <p:cNvSpPr txBox="1"/>
            <p:nvPr/>
          </p:nvSpPr>
          <p:spPr>
            <a:xfrm>
              <a:off x="7843066" y="2388318"/>
              <a:ext cx="3118803" cy="461665"/>
            </a:xfrm>
            <a:prstGeom prst="rect">
              <a:avLst/>
            </a:prstGeom>
            <a:noFill/>
          </p:spPr>
          <p:txBody>
            <a:bodyPr wrap="none" rtlCol="0">
              <a:spAutoFit/>
            </a:bodyPr>
            <a:lstStyle/>
            <a:p>
              <a:r>
                <a:rPr lang="en-US" sz="2400" dirty="0"/>
                <a:t>Evidence for the Glycan</a:t>
              </a:r>
            </a:p>
          </p:txBody>
        </p:sp>
        <p:cxnSp>
          <p:nvCxnSpPr>
            <p:cNvPr id="17" name="Straight Arrow Connector 16">
              <a:extLst>
                <a:ext uri="{FF2B5EF4-FFF2-40B4-BE49-F238E27FC236}">
                  <a16:creationId xmlns:a16="http://schemas.microsoft.com/office/drawing/2014/main" id="{51ED95C5-582E-4AD1-988A-60AEC179110B}"/>
                </a:ext>
              </a:extLst>
            </p:cNvPr>
            <p:cNvCxnSpPr>
              <a:cxnSpLocks/>
              <a:stCxn id="7" idx="3"/>
              <a:endCxn id="15" idx="1"/>
            </p:cNvCxnSpPr>
            <p:nvPr/>
          </p:nvCxnSpPr>
          <p:spPr>
            <a:xfrm flipV="1">
              <a:off x="5019649" y="2619151"/>
              <a:ext cx="2823417" cy="112359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64EA989-43FF-47CF-845E-3B3F53397E42}"/>
                </a:ext>
              </a:extLst>
            </p:cNvPr>
            <p:cNvCxnSpPr>
              <a:cxnSpLocks/>
              <a:stCxn id="10" idx="0"/>
            </p:cNvCxnSpPr>
            <p:nvPr/>
          </p:nvCxnSpPr>
          <p:spPr>
            <a:xfrm flipH="1" flipV="1">
              <a:off x="9101667" y="2796465"/>
              <a:ext cx="12465" cy="159767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069E32CC-3832-4750-AE01-06EE3896E054}"/>
              </a:ext>
            </a:extLst>
          </p:cNvPr>
          <p:cNvGrpSpPr/>
          <p:nvPr/>
        </p:nvGrpSpPr>
        <p:grpSpPr>
          <a:xfrm>
            <a:off x="3570609" y="4025265"/>
            <a:ext cx="3238002" cy="1007759"/>
            <a:chOff x="3570609" y="4025265"/>
            <a:chExt cx="3238002" cy="1007759"/>
          </a:xfrm>
        </p:grpSpPr>
        <p:sp>
          <p:nvSpPr>
            <p:cNvPr id="26" name="TextBox 25">
              <a:extLst>
                <a:ext uri="{FF2B5EF4-FFF2-40B4-BE49-F238E27FC236}">
                  <a16:creationId xmlns:a16="http://schemas.microsoft.com/office/drawing/2014/main" id="{E7717B4E-2B71-4CC0-BC16-260579156B10}"/>
                </a:ext>
              </a:extLst>
            </p:cNvPr>
            <p:cNvSpPr txBox="1"/>
            <p:nvPr/>
          </p:nvSpPr>
          <p:spPr>
            <a:xfrm>
              <a:off x="3570609" y="4025265"/>
              <a:ext cx="3238002" cy="461665"/>
            </a:xfrm>
            <a:prstGeom prst="rect">
              <a:avLst/>
            </a:prstGeom>
            <a:noFill/>
          </p:spPr>
          <p:txBody>
            <a:bodyPr wrap="none" rtlCol="0">
              <a:spAutoFit/>
            </a:bodyPr>
            <a:lstStyle/>
            <a:p>
              <a:r>
                <a:rPr lang="en-US" sz="2400" dirty="0"/>
                <a:t>Evidence for the Peptide</a:t>
              </a:r>
            </a:p>
          </p:txBody>
        </p:sp>
        <p:cxnSp>
          <p:nvCxnSpPr>
            <p:cNvPr id="27" name="Straight Arrow Connector 26">
              <a:extLst>
                <a:ext uri="{FF2B5EF4-FFF2-40B4-BE49-F238E27FC236}">
                  <a16:creationId xmlns:a16="http://schemas.microsoft.com/office/drawing/2014/main" id="{5AE51044-048B-4A1D-971F-DE5101066E3B}"/>
                </a:ext>
              </a:extLst>
            </p:cNvPr>
            <p:cNvCxnSpPr>
              <a:cxnSpLocks/>
              <a:stCxn id="13" idx="0"/>
            </p:cNvCxnSpPr>
            <p:nvPr/>
          </p:nvCxnSpPr>
          <p:spPr>
            <a:xfrm flipH="1" flipV="1">
              <a:off x="5019649" y="4394142"/>
              <a:ext cx="1" cy="63888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94329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100"/>
                                  </p:stCondLst>
                                  <p:childTnLst>
                                    <p:set>
                                      <p:cBhvr>
                                        <p:cTn id="10" dur="1" fill="hold">
                                          <p:stCondLst>
                                            <p:cond delay="0"/>
                                          </p:stCondLst>
                                        </p:cTn>
                                        <p:tgtEl>
                                          <p:spTgt spid="5"/>
                                        </p:tgtEl>
                                        <p:attrNameLst>
                                          <p:attrName>style.visibility</p:attrName>
                                        </p:attrNameLst>
                                      </p:cBhvr>
                                      <p:to>
                                        <p:strVal val="visible"/>
                                      </p:to>
                                    </p:set>
                                  </p:childTnLst>
                                </p:cTn>
                              </p:par>
                            </p:childTnLst>
                          </p:cTn>
                        </p:par>
                        <p:par>
                          <p:cTn id="11" fill="hold">
                            <p:stCondLst>
                              <p:cond delay="100"/>
                            </p:stCondLst>
                            <p:childTnLst>
                              <p:par>
                                <p:cTn id="12" presetID="1" presetClass="entr" presetSubtype="0" fill="hold" nodeType="afterEffect">
                                  <p:stCondLst>
                                    <p:cond delay="0"/>
                                  </p:stCondLst>
                                  <p:childTnLst>
                                    <p:set>
                                      <p:cBhvr>
                                        <p:cTn id="13" dur="1" fill="hold">
                                          <p:stCondLst>
                                            <p:cond delay="0"/>
                                          </p:stCondLst>
                                        </p:cTn>
                                        <p:tgtEl>
                                          <p:spTgt spid="8"/>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1"/>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093EF7C-95FB-43F7-ACD6-BBE2781E38BE}"/>
              </a:ext>
            </a:extLst>
          </p:cNvPr>
          <p:cNvPicPr>
            <a:picLocks noChangeAspect="1"/>
          </p:cNvPicPr>
          <p:nvPr/>
        </p:nvPicPr>
        <p:blipFill rotWithShape="1">
          <a:blip r:embed="rId3">
            <a:extLst>
              <a:ext uri="{28A0092B-C50C-407E-A947-70E740481C1C}">
                <a14:useLocalDpi xmlns:a14="http://schemas.microsoft.com/office/drawing/2010/main" val="0"/>
              </a:ext>
            </a:extLst>
          </a:blip>
          <a:srcRect l="4050" t="21502" r="8053" b="4219"/>
          <a:stretch/>
        </p:blipFill>
        <p:spPr>
          <a:xfrm>
            <a:off x="350196" y="2055814"/>
            <a:ext cx="10768520" cy="4544065"/>
          </a:xfrm>
          <a:prstGeom prst="rect">
            <a:avLst/>
          </a:prstGeom>
        </p:spPr>
      </p:pic>
      <p:sp>
        <p:nvSpPr>
          <p:cNvPr id="2" name="Title 1">
            <a:extLst>
              <a:ext uri="{FF2B5EF4-FFF2-40B4-BE49-F238E27FC236}">
                <a16:creationId xmlns:a16="http://schemas.microsoft.com/office/drawing/2014/main" id="{7AC19227-A088-4C4F-8F1B-AF096C4793AC}"/>
              </a:ext>
            </a:extLst>
          </p:cNvPr>
          <p:cNvSpPr>
            <a:spLocks noGrp="1"/>
          </p:cNvSpPr>
          <p:nvPr>
            <p:ph type="title"/>
          </p:nvPr>
        </p:nvSpPr>
        <p:spPr/>
        <p:txBody>
          <a:bodyPr/>
          <a:lstStyle/>
          <a:p>
            <a:r>
              <a:rPr lang="en-US" dirty="0"/>
              <a:t>Multi-Part Identification under </a:t>
            </a:r>
            <a:r>
              <a:rPr lang="en-US" dirty="0" err="1"/>
              <a:t>EThcD</a:t>
            </a:r>
            <a:endParaRPr lang="en-US" dirty="0"/>
          </a:p>
        </p:txBody>
      </p:sp>
      <p:grpSp>
        <p:nvGrpSpPr>
          <p:cNvPr id="28" name="Group 27">
            <a:extLst>
              <a:ext uri="{FF2B5EF4-FFF2-40B4-BE49-F238E27FC236}">
                <a16:creationId xmlns:a16="http://schemas.microsoft.com/office/drawing/2014/main" id="{16202F6E-F450-4C44-AD65-8CC0E32D5B9F}"/>
              </a:ext>
            </a:extLst>
          </p:cNvPr>
          <p:cNvGrpSpPr/>
          <p:nvPr/>
        </p:nvGrpSpPr>
        <p:grpSpPr>
          <a:xfrm>
            <a:off x="1449421" y="1346200"/>
            <a:ext cx="8783029" cy="2082800"/>
            <a:chOff x="1449421" y="1465197"/>
            <a:chExt cx="8783029" cy="2082800"/>
          </a:xfrm>
        </p:grpSpPr>
        <p:pic>
          <p:nvPicPr>
            <p:cNvPr id="11" name="Picture 10">
              <a:extLst>
                <a:ext uri="{FF2B5EF4-FFF2-40B4-BE49-F238E27FC236}">
                  <a16:creationId xmlns:a16="http://schemas.microsoft.com/office/drawing/2014/main" id="{A4C5B50B-9234-46C1-B2EA-3F9746DB3F9C}"/>
                </a:ext>
              </a:extLst>
            </p:cNvPr>
            <p:cNvPicPr>
              <a:picLocks noChangeAspect="1"/>
            </p:cNvPicPr>
            <p:nvPr/>
          </p:nvPicPr>
          <p:blipFill rotWithShape="1">
            <a:blip r:embed="rId4">
              <a:extLst>
                <a:ext uri="{28A0092B-C50C-407E-A947-70E740481C1C}">
                  <a14:useLocalDpi xmlns:a14="http://schemas.microsoft.com/office/drawing/2010/main" val="0"/>
                </a:ext>
              </a:extLst>
            </a:blip>
            <a:srcRect l="14043" t="8502" r="34973" b="83648"/>
            <a:stretch/>
          </p:blipFill>
          <p:spPr>
            <a:xfrm>
              <a:off x="1449421" y="1465197"/>
              <a:ext cx="8783029" cy="982728"/>
            </a:xfrm>
            <a:prstGeom prst="rect">
              <a:avLst/>
            </a:prstGeom>
          </p:spPr>
        </p:pic>
        <p:grpSp>
          <p:nvGrpSpPr>
            <p:cNvPr id="26" name="Group 25">
              <a:extLst>
                <a:ext uri="{FF2B5EF4-FFF2-40B4-BE49-F238E27FC236}">
                  <a16:creationId xmlns:a16="http://schemas.microsoft.com/office/drawing/2014/main" id="{62D6D7F4-3D9D-4D48-B52C-74B565A2C9A7}"/>
                </a:ext>
              </a:extLst>
            </p:cNvPr>
            <p:cNvGrpSpPr/>
            <p:nvPr/>
          </p:nvGrpSpPr>
          <p:grpSpPr>
            <a:xfrm>
              <a:off x="1833758" y="2609649"/>
              <a:ext cx="3336080" cy="938348"/>
              <a:chOff x="1932818" y="2609649"/>
              <a:chExt cx="3336080" cy="938348"/>
            </a:xfrm>
          </p:grpSpPr>
          <p:pic>
            <p:nvPicPr>
              <p:cNvPr id="13" name="Picture 12">
                <a:extLst>
                  <a:ext uri="{FF2B5EF4-FFF2-40B4-BE49-F238E27FC236}">
                    <a16:creationId xmlns:a16="http://schemas.microsoft.com/office/drawing/2014/main" id="{9468E5A6-CEA5-493D-AC1A-11F4523141EF}"/>
                  </a:ext>
                </a:extLst>
              </p:cNvPr>
              <p:cNvPicPr>
                <a:picLocks noChangeAspect="1"/>
              </p:cNvPicPr>
              <p:nvPr/>
            </p:nvPicPr>
            <p:blipFill rotWithShape="1">
              <a:blip r:embed="rId5">
                <a:extLst>
                  <a:ext uri="{28A0092B-C50C-407E-A947-70E740481C1C}">
                    <a14:useLocalDpi xmlns:a14="http://schemas.microsoft.com/office/drawing/2010/main" val="0"/>
                  </a:ext>
                </a:extLst>
              </a:blip>
              <a:srcRect l="29920" t="39503" r="27474" b="36498"/>
              <a:stretch/>
            </p:blipFill>
            <p:spPr>
              <a:xfrm>
                <a:off x="1932818" y="2609649"/>
                <a:ext cx="3336080" cy="938348"/>
              </a:xfrm>
              <a:prstGeom prst="rect">
                <a:avLst/>
              </a:prstGeom>
            </p:spPr>
          </p:pic>
          <p:cxnSp>
            <p:nvCxnSpPr>
              <p:cNvPr id="15" name="Straight Connector 14">
                <a:extLst>
                  <a:ext uri="{FF2B5EF4-FFF2-40B4-BE49-F238E27FC236}">
                    <a16:creationId xmlns:a16="http://schemas.microsoft.com/office/drawing/2014/main" id="{22726074-F2E6-4B6B-8523-9327390C913E}"/>
                  </a:ext>
                </a:extLst>
              </p:cNvPr>
              <p:cNvCxnSpPr>
                <a:cxnSpLocks/>
              </p:cNvCxnSpPr>
              <p:nvPr/>
            </p:nvCxnSpPr>
            <p:spPr>
              <a:xfrm flipV="1">
                <a:off x="4754880" y="2918460"/>
                <a:ext cx="128337" cy="24384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EAE659-79BE-479A-B189-F152A475783A}"/>
                  </a:ext>
                </a:extLst>
              </p:cNvPr>
              <p:cNvCxnSpPr>
                <a:cxnSpLocks/>
              </p:cNvCxnSpPr>
              <p:nvPr/>
            </p:nvCxnSpPr>
            <p:spPr>
              <a:xfrm flipV="1">
                <a:off x="4240862" y="2918460"/>
                <a:ext cx="128337" cy="24384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089B2D1-1F01-49FD-AA18-F563FCAB8AF8}"/>
                  </a:ext>
                </a:extLst>
              </p:cNvPr>
              <p:cNvCxnSpPr>
                <a:cxnSpLocks/>
              </p:cNvCxnSpPr>
              <p:nvPr/>
            </p:nvCxnSpPr>
            <p:spPr>
              <a:xfrm flipV="1">
                <a:off x="2312732" y="3185160"/>
                <a:ext cx="128337" cy="24384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48DEB28-18A9-472F-95CB-461012B36241}"/>
                  </a:ext>
                </a:extLst>
              </p:cNvPr>
              <p:cNvCxnSpPr>
                <a:cxnSpLocks/>
              </p:cNvCxnSpPr>
              <p:nvPr/>
            </p:nvCxnSpPr>
            <p:spPr>
              <a:xfrm flipV="1">
                <a:off x="2820983" y="3185160"/>
                <a:ext cx="128337" cy="24384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F9839F0-3CAE-4804-8D50-0157E37A3A09}"/>
                  </a:ext>
                </a:extLst>
              </p:cNvPr>
              <p:cNvCxnSpPr>
                <a:cxnSpLocks/>
              </p:cNvCxnSpPr>
              <p:nvPr/>
            </p:nvCxnSpPr>
            <p:spPr>
              <a:xfrm flipV="1">
                <a:off x="3329234" y="3185160"/>
                <a:ext cx="128337" cy="24384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7E03419-2802-4F2C-9D83-4CE39EAF27F5}"/>
                  </a:ext>
                </a:extLst>
              </p:cNvPr>
              <p:cNvCxnSpPr>
                <a:cxnSpLocks/>
              </p:cNvCxnSpPr>
              <p:nvPr/>
            </p:nvCxnSpPr>
            <p:spPr>
              <a:xfrm flipV="1">
                <a:off x="2820983" y="2636837"/>
                <a:ext cx="128337" cy="24384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7145B8B-8C3A-4C1F-A3D3-C03838CFA102}"/>
                  </a:ext>
                </a:extLst>
              </p:cNvPr>
              <p:cNvCxnSpPr>
                <a:cxnSpLocks/>
              </p:cNvCxnSpPr>
              <p:nvPr/>
            </p:nvCxnSpPr>
            <p:spPr>
              <a:xfrm flipV="1">
                <a:off x="3329233" y="2636837"/>
                <a:ext cx="128337" cy="24384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9A634A7-E97A-401C-BC5E-029D3606B601}"/>
                  </a:ext>
                </a:extLst>
              </p:cNvPr>
              <p:cNvCxnSpPr>
                <a:cxnSpLocks/>
              </p:cNvCxnSpPr>
              <p:nvPr/>
            </p:nvCxnSpPr>
            <p:spPr>
              <a:xfrm flipV="1">
                <a:off x="3789853" y="2743517"/>
                <a:ext cx="128337" cy="24384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98D1116-63D2-492D-BFEC-A33387B26578}"/>
                  </a:ext>
                </a:extLst>
              </p:cNvPr>
              <p:cNvCxnSpPr>
                <a:cxnSpLocks/>
              </p:cNvCxnSpPr>
              <p:nvPr/>
            </p:nvCxnSpPr>
            <p:spPr>
              <a:xfrm>
                <a:off x="3789853" y="3063583"/>
                <a:ext cx="128337" cy="24384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7" name="Cross 26">
              <a:extLst>
                <a:ext uri="{FF2B5EF4-FFF2-40B4-BE49-F238E27FC236}">
                  <a16:creationId xmlns:a16="http://schemas.microsoft.com/office/drawing/2014/main" id="{CDAF4CAA-C34B-4629-9551-6C4FB99F491B}"/>
                </a:ext>
              </a:extLst>
            </p:cNvPr>
            <p:cNvSpPr/>
            <p:nvPr/>
          </p:nvSpPr>
          <p:spPr>
            <a:xfrm rot="2773930">
              <a:off x="3394506" y="2403909"/>
              <a:ext cx="214584" cy="205740"/>
            </a:xfrm>
            <a:prstGeom prst="plus">
              <a:avLst>
                <a:gd name="adj" fmla="val 41204"/>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TextBox 28">
            <a:extLst>
              <a:ext uri="{FF2B5EF4-FFF2-40B4-BE49-F238E27FC236}">
                <a16:creationId xmlns:a16="http://schemas.microsoft.com/office/drawing/2014/main" id="{707F5BEA-D640-47EF-81A1-7AD9ECC4FA0B}"/>
              </a:ext>
            </a:extLst>
          </p:cNvPr>
          <p:cNvSpPr txBox="1"/>
          <p:nvPr/>
        </p:nvSpPr>
        <p:spPr>
          <a:xfrm>
            <a:off x="7022163" y="2284312"/>
            <a:ext cx="3075517" cy="923330"/>
          </a:xfrm>
          <a:prstGeom prst="rect">
            <a:avLst/>
          </a:prstGeom>
          <a:noFill/>
        </p:spPr>
        <p:txBody>
          <a:bodyPr wrap="square" rtlCol="0">
            <a:spAutoFit/>
          </a:bodyPr>
          <a:lstStyle/>
          <a:p>
            <a:pPr algn="ctr"/>
            <a:r>
              <a:rPr lang="en-US" dirty="0"/>
              <a:t>Mixture of Peptide and Glycan Fragmentation in the same product ion</a:t>
            </a:r>
          </a:p>
        </p:txBody>
      </p:sp>
      <p:cxnSp>
        <p:nvCxnSpPr>
          <p:cNvPr id="31" name="Straight Arrow Connector 30">
            <a:extLst>
              <a:ext uri="{FF2B5EF4-FFF2-40B4-BE49-F238E27FC236}">
                <a16:creationId xmlns:a16="http://schemas.microsoft.com/office/drawing/2014/main" id="{88CB8AB8-48A3-4E5C-8D54-CDB28A70F423}"/>
              </a:ext>
            </a:extLst>
          </p:cNvPr>
          <p:cNvCxnSpPr>
            <a:cxnSpLocks/>
          </p:cNvCxnSpPr>
          <p:nvPr/>
        </p:nvCxnSpPr>
        <p:spPr>
          <a:xfrm>
            <a:off x="8028721" y="3197041"/>
            <a:ext cx="153254" cy="179405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A462FFA6-9EA9-4F80-ACA4-B8A99DF060D6}"/>
              </a:ext>
            </a:extLst>
          </p:cNvPr>
          <p:cNvCxnSpPr>
            <a:cxnSpLocks/>
          </p:cNvCxnSpPr>
          <p:nvPr/>
        </p:nvCxnSpPr>
        <p:spPr>
          <a:xfrm>
            <a:off x="8672214" y="3197041"/>
            <a:ext cx="0" cy="188930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82A54FE-11F2-4718-8FC3-EF4D543BEE07}"/>
              </a:ext>
            </a:extLst>
          </p:cNvPr>
          <p:cNvCxnSpPr>
            <a:cxnSpLocks/>
          </p:cNvCxnSpPr>
          <p:nvPr/>
        </p:nvCxnSpPr>
        <p:spPr>
          <a:xfrm>
            <a:off x="9340077" y="3140175"/>
            <a:ext cx="3948" cy="20509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00E5398E-AB4E-4D08-A9C8-C35CEF5608B2}"/>
              </a:ext>
            </a:extLst>
          </p:cNvPr>
          <p:cNvCxnSpPr>
            <a:cxnSpLocks/>
          </p:cNvCxnSpPr>
          <p:nvPr/>
        </p:nvCxnSpPr>
        <p:spPr>
          <a:xfrm flipH="1">
            <a:off x="8338283" y="3209990"/>
            <a:ext cx="91342" cy="45097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3819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36505-AA68-4BC9-A1CD-F097855CE2EA}"/>
              </a:ext>
            </a:extLst>
          </p:cNvPr>
          <p:cNvSpPr>
            <a:spLocks noGrp="1"/>
          </p:cNvSpPr>
          <p:nvPr>
            <p:ph type="title"/>
          </p:nvPr>
        </p:nvSpPr>
        <p:spPr/>
        <p:txBody>
          <a:bodyPr/>
          <a:lstStyle/>
          <a:p>
            <a:r>
              <a:rPr lang="en-US" dirty="0"/>
              <a:t>Glycopeptide Searches With Multiple Scores or Dissociation Modes</a:t>
            </a:r>
          </a:p>
        </p:txBody>
      </p:sp>
      <p:sp>
        <p:nvSpPr>
          <p:cNvPr id="3" name="Content Placeholder 2">
            <a:extLst>
              <a:ext uri="{FF2B5EF4-FFF2-40B4-BE49-F238E27FC236}">
                <a16:creationId xmlns:a16="http://schemas.microsoft.com/office/drawing/2014/main" id="{1313A3F3-24E1-4A95-B1E9-393687E6C993}"/>
              </a:ext>
            </a:extLst>
          </p:cNvPr>
          <p:cNvSpPr>
            <a:spLocks noGrp="1"/>
          </p:cNvSpPr>
          <p:nvPr>
            <p:ph idx="1"/>
          </p:nvPr>
        </p:nvSpPr>
        <p:spPr/>
        <p:txBody>
          <a:bodyPr>
            <a:normAutofit/>
          </a:bodyPr>
          <a:lstStyle/>
          <a:p>
            <a:r>
              <a:rPr lang="en-US" dirty="0"/>
              <a:t>Several glycopeptide ID algorithms use multiple scores to filter glycopeptides pre- and post-FDR estimation. These scores should be clearly identified in the resulting </a:t>
            </a:r>
            <a:r>
              <a:rPr lang="en-US" dirty="0" err="1"/>
              <a:t>mzIdentML</a:t>
            </a:r>
            <a:r>
              <a:rPr lang="en-US" dirty="0"/>
              <a:t>, and how they were used to filter identifications should be expressed.</a:t>
            </a:r>
          </a:p>
          <a:p>
            <a:r>
              <a:rPr lang="en-US" dirty="0"/>
              <a:t>There are many ways in which a glycopeptide can fragment. While the name of a score may not change, its interpretation depends upon how the algorithm </a:t>
            </a:r>
            <a:r>
              <a:rPr lang="en-US" i="1" dirty="0"/>
              <a:t>expected </a:t>
            </a:r>
            <a:r>
              <a:rPr lang="en-US" dirty="0"/>
              <a:t>fragmentation to occur. This expectation should be expressed globally or on a per-spectrum basis for mixed mode datasets.</a:t>
            </a:r>
          </a:p>
          <a:p>
            <a:pPr marL="0" indent="0">
              <a:buNone/>
            </a:pPr>
            <a:endParaRPr lang="en-US" dirty="0"/>
          </a:p>
        </p:txBody>
      </p:sp>
    </p:spTree>
    <p:extLst>
      <p:ext uri="{BB962C8B-B14F-4D97-AF65-F5344CB8AC3E}">
        <p14:creationId xmlns:p14="http://schemas.microsoft.com/office/powerpoint/2010/main" val="32241193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74741-7163-4A8A-8909-89B573105682}"/>
              </a:ext>
            </a:extLst>
          </p:cNvPr>
          <p:cNvSpPr>
            <a:spLocks noGrp="1"/>
          </p:cNvSpPr>
          <p:nvPr>
            <p:ph type="title"/>
          </p:nvPr>
        </p:nvSpPr>
        <p:spPr/>
        <p:txBody>
          <a:bodyPr/>
          <a:lstStyle/>
          <a:p>
            <a:r>
              <a:rPr lang="en-US" dirty="0"/>
              <a:t>Encoding Glycopeptide Identifications With Single Score and FDR</a:t>
            </a:r>
          </a:p>
        </p:txBody>
      </p:sp>
      <p:sp>
        <p:nvSpPr>
          <p:cNvPr id="5" name="TextBox 4">
            <a:extLst>
              <a:ext uri="{FF2B5EF4-FFF2-40B4-BE49-F238E27FC236}">
                <a16:creationId xmlns:a16="http://schemas.microsoft.com/office/drawing/2014/main" id="{F03E63D5-91BE-47D5-98BE-BDCD5D9C987A}"/>
              </a:ext>
            </a:extLst>
          </p:cNvPr>
          <p:cNvSpPr txBox="1"/>
          <p:nvPr/>
        </p:nvSpPr>
        <p:spPr>
          <a:xfrm>
            <a:off x="279661" y="2332613"/>
            <a:ext cx="11632677" cy="3108543"/>
          </a:xfrm>
          <a:prstGeom prst="rect">
            <a:avLst/>
          </a:prstGeom>
          <a:noFill/>
          <a:ln w="38100">
            <a:solidFill>
              <a:srgbClr val="44546A"/>
            </a:solidFill>
          </a:ln>
        </p:spPr>
        <p:txBody>
          <a:bodyPr wrap="square">
            <a:spAutoFit/>
          </a:bodyPr>
          <a:lstStyle/>
          <a:p>
            <a:r>
              <a:rPr lang="en-US" sz="1400" b="0" dirty="0">
                <a:effectLst/>
                <a:latin typeface="Consolas" panose="020B0609020204030204" pitchFamily="49" charset="0"/>
              </a:rPr>
              <a:t>&lt;</a:t>
            </a:r>
            <a:r>
              <a:rPr lang="en-US" sz="1400" b="0" dirty="0" err="1">
                <a:effectLst/>
                <a:latin typeface="Consolas" panose="020B0609020204030204" pitchFamily="49" charset="0"/>
              </a:rPr>
              <a:t>SpectrumIdentificationResult</a:t>
            </a:r>
            <a:r>
              <a:rPr lang="en-US" sz="1400" b="0" dirty="0">
                <a:effectLst/>
                <a:latin typeface="Consolas" panose="020B0609020204030204" pitchFamily="49" charset="0"/>
              </a:rPr>
              <a:t> </a:t>
            </a:r>
            <a:r>
              <a:rPr lang="en-US" sz="1400" b="0" dirty="0" err="1">
                <a:effectLst/>
                <a:latin typeface="Consolas" panose="020B0609020204030204" pitchFamily="49" charset="0"/>
              </a:rPr>
              <a:t>spectrumID</a:t>
            </a:r>
            <a:r>
              <a:rPr lang="en-US" sz="1400" b="0" dirty="0">
                <a:effectLst/>
                <a:latin typeface="Consolas" panose="020B0609020204030204" pitchFamily="49" charset="0"/>
              </a:rPr>
              <a:t>="</a:t>
            </a:r>
            <a:r>
              <a:rPr lang="en-US" sz="1400" b="0" dirty="0" err="1">
                <a:effectLst/>
                <a:latin typeface="Consolas" panose="020B0609020204030204" pitchFamily="49" charset="0"/>
              </a:rPr>
              <a:t>controllerType</a:t>
            </a:r>
            <a:r>
              <a:rPr lang="en-US" sz="1400" b="0" dirty="0">
                <a:effectLst/>
                <a:latin typeface="Consolas" panose="020B0609020204030204" pitchFamily="49" charset="0"/>
              </a:rPr>
              <a:t>=0 </a:t>
            </a:r>
            <a:r>
              <a:rPr lang="en-US" sz="1400" b="0" dirty="0" err="1">
                <a:effectLst/>
                <a:latin typeface="Consolas" panose="020B0609020204030204" pitchFamily="49" charset="0"/>
              </a:rPr>
              <a:t>controllerNumber</a:t>
            </a:r>
            <a:r>
              <a:rPr lang="en-US" sz="1400" b="0" dirty="0">
                <a:effectLst/>
                <a:latin typeface="Consolas" panose="020B0609020204030204" pitchFamily="49" charset="0"/>
              </a:rPr>
              <a:t>=1 scan=23616"</a:t>
            </a:r>
          </a:p>
          <a:p>
            <a:r>
              <a:rPr lang="en-US" sz="1400" b="0" dirty="0">
                <a:effectLst/>
                <a:latin typeface="Consolas" panose="020B0609020204030204" pitchFamily="49" charset="0"/>
              </a:rPr>
              <a:t>     </a:t>
            </a:r>
            <a:r>
              <a:rPr lang="en-US" sz="1400" b="0" dirty="0" err="1">
                <a:effectLst/>
                <a:latin typeface="Consolas" panose="020B0609020204030204" pitchFamily="49" charset="0"/>
              </a:rPr>
              <a:t>spectraData_ref</a:t>
            </a:r>
            <a:r>
              <a:rPr lang="en-US" sz="1400" b="0" dirty="0">
                <a:effectLst/>
                <a:latin typeface="Consolas" panose="020B0609020204030204" pitchFamily="49" charset="0"/>
              </a:rPr>
              <a:t>="SPECTRADATA_1" id="SPECTRUMIDENTIFICATIONRESULT_3"&gt;</a:t>
            </a:r>
          </a:p>
          <a:p>
            <a:r>
              <a:rPr lang="en-US" sz="1400" b="0" dirty="0">
                <a:effectLst/>
                <a:latin typeface="Consolas" panose="020B0609020204030204" pitchFamily="49" charset="0"/>
              </a:rPr>
              <a:t>  &lt;</a:t>
            </a:r>
            <a:r>
              <a:rPr lang="en-US" sz="1400" b="0" dirty="0" err="1">
                <a:effectLst/>
                <a:latin typeface="Consolas" panose="020B0609020204030204" pitchFamily="49" charset="0"/>
              </a:rPr>
              <a:t>SpectrumIdentificationItem</a:t>
            </a:r>
            <a:r>
              <a:rPr lang="en-US" sz="1400" b="0" dirty="0">
                <a:effectLst/>
                <a:latin typeface="Consolas" panose="020B0609020204030204" pitchFamily="49" charset="0"/>
              </a:rPr>
              <a:t> </a:t>
            </a:r>
            <a:r>
              <a:rPr lang="en-US" sz="1400" b="0" dirty="0" err="1">
                <a:effectLst/>
                <a:latin typeface="Consolas" panose="020B0609020204030204" pitchFamily="49" charset="0"/>
              </a:rPr>
              <a:t>passThreshold</a:t>
            </a:r>
            <a:r>
              <a:rPr lang="en-US" sz="1400" b="0" dirty="0">
                <a:effectLst/>
                <a:latin typeface="Consolas" panose="020B0609020204030204" pitchFamily="49" charset="0"/>
              </a:rPr>
              <a:t>="true" rank="1" </a:t>
            </a:r>
            <a:r>
              <a:rPr lang="en-US" sz="1400" b="0" dirty="0" err="1">
                <a:effectLst/>
                <a:latin typeface="Consolas" panose="020B0609020204030204" pitchFamily="49" charset="0"/>
              </a:rPr>
              <a:t>chargeState</a:t>
            </a:r>
            <a:r>
              <a:rPr lang="en-US" sz="1400" b="0" dirty="0">
                <a:effectLst/>
                <a:latin typeface="Consolas" panose="020B0609020204030204" pitchFamily="49" charset="0"/>
              </a:rPr>
              <a:t>="3" </a:t>
            </a:r>
            <a:r>
              <a:rPr lang="en-US" sz="1400" b="0" dirty="0" err="1">
                <a:effectLst/>
                <a:latin typeface="Consolas" panose="020B0609020204030204" pitchFamily="49" charset="0"/>
              </a:rPr>
              <a:t>calculatedMassToCharge</a:t>
            </a:r>
            <a:r>
              <a:rPr lang="en-US" sz="1400" b="0" dirty="0">
                <a:effectLst/>
                <a:latin typeface="Consolas" panose="020B0609020204030204" pitchFamily="49" charset="0"/>
              </a:rPr>
              <a:t>="1022.75662417"</a:t>
            </a:r>
          </a:p>
          <a:p>
            <a:r>
              <a:rPr lang="en-US" sz="1400" b="0" dirty="0">
                <a:effectLst/>
                <a:latin typeface="Consolas" panose="020B0609020204030204" pitchFamily="49" charset="0"/>
              </a:rPr>
              <a:t>      </a:t>
            </a:r>
            <a:r>
              <a:rPr lang="en-US" sz="1400" b="0" dirty="0" err="1">
                <a:effectLst/>
                <a:latin typeface="Consolas" panose="020B0609020204030204" pitchFamily="49" charset="0"/>
              </a:rPr>
              <a:t>peptide_ref</a:t>
            </a:r>
            <a:r>
              <a:rPr lang="en-US" sz="1400" b="0" dirty="0">
                <a:effectLst/>
                <a:latin typeface="Consolas" panose="020B0609020204030204" pitchFamily="49" charset="0"/>
              </a:rPr>
              <a:t>="PEPTIDE_10" </a:t>
            </a:r>
            <a:r>
              <a:rPr lang="en-US" sz="1400" b="0" dirty="0" err="1">
                <a:effectLst/>
                <a:latin typeface="Consolas" panose="020B0609020204030204" pitchFamily="49" charset="0"/>
              </a:rPr>
              <a:t>experimentalMassToCharge</a:t>
            </a:r>
            <a:r>
              <a:rPr lang="en-US" sz="1400" b="0" dirty="0">
                <a:effectLst/>
                <a:latin typeface="Consolas" panose="020B0609020204030204" pitchFamily="49" charset="0"/>
              </a:rPr>
              <a:t>="1022.7564944" id="SPECTRUMIDENTIFICATIONITEM_3"&gt;</a:t>
            </a:r>
          </a:p>
          <a:p>
            <a:r>
              <a:rPr lang="en-US" sz="1400" b="0" dirty="0">
                <a:effectLst/>
                <a:latin typeface="Consolas" panose="020B0609020204030204" pitchFamily="49" charset="0"/>
              </a:rPr>
              <a:t>    &lt;</a:t>
            </a:r>
            <a:r>
              <a:rPr lang="en-US" sz="1400" b="0" dirty="0" err="1">
                <a:effectLst/>
                <a:latin typeface="Consolas" panose="020B0609020204030204" pitchFamily="49" charset="0"/>
              </a:rPr>
              <a:t>PeptideEvidenceRef</a:t>
            </a:r>
            <a:r>
              <a:rPr lang="en-US" sz="1400" b="0" dirty="0">
                <a:effectLst/>
                <a:latin typeface="Consolas" panose="020B0609020204030204" pitchFamily="49" charset="0"/>
              </a:rPr>
              <a:t> </a:t>
            </a:r>
            <a:r>
              <a:rPr lang="en-US" sz="1400" b="0" dirty="0" err="1">
                <a:effectLst/>
                <a:latin typeface="Consolas" panose="020B0609020204030204" pitchFamily="49" charset="0"/>
              </a:rPr>
              <a:t>peptideEvidence_ref</a:t>
            </a:r>
            <a:r>
              <a:rPr lang="en-US" sz="1400" b="0" dirty="0">
                <a:effectLst/>
                <a:latin typeface="Consolas" panose="020B0609020204030204" pitchFamily="49" charset="0"/>
              </a:rPr>
              <a:t>="PEPTIDEEVIDENCE_10"/&gt;</a:t>
            </a:r>
          </a:p>
          <a:p>
            <a:endParaRPr lang="en-US" sz="1400" b="0" dirty="0">
              <a:effectLst/>
              <a:latin typeface="Consolas" panose="020B0609020204030204" pitchFamily="49" charset="0"/>
            </a:endParaRPr>
          </a:p>
          <a:p>
            <a:r>
              <a:rPr lang="en-US" sz="1400" b="0" dirty="0">
                <a:effectLst/>
                <a:latin typeface="Consolas" panose="020B0609020204030204" pitchFamily="49" charset="0"/>
              </a:rPr>
              <a:t>    &lt;</a:t>
            </a:r>
            <a:r>
              <a:rPr lang="en-US" sz="1400" b="0" dirty="0" err="1">
                <a:effectLst/>
                <a:latin typeface="Consolas" panose="020B0609020204030204" pitchFamily="49" charset="0"/>
              </a:rPr>
              <a:t>cvParam</a:t>
            </a:r>
            <a:r>
              <a:rPr lang="en-US" sz="1400" b="0" dirty="0">
                <a:effectLst/>
                <a:latin typeface="Consolas" panose="020B0609020204030204" pitchFamily="49" charset="0"/>
              </a:rPr>
              <a:t> accession="MS:XXX10A" </a:t>
            </a:r>
            <a:r>
              <a:rPr lang="en-US" sz="1400" b="0" dirty="0" err="1">
                <a:effectLst/>
                <a:latin typeface="Consolas" panose="020B0609020204030204" pitchFamily="49" charset="0"/>
              </a:rPr>
              <a:t>cvRef</a:t>
            </a:r>
            <a:r>
              <a:rPr lang="en-US" sz="1400" b="0" dirty="0">
                <a:effectLst/>
                <a:latin typeface="Consolas" panose="020B0609020204030204" pitchFamily="49" charset="0"/>
              </a:rPr>
              <a:t>="PSI-MS" name="</a:t>
            </a:r>
            <a:r>
              <a:rPr lang="en-US" sz="1400" b="0" dirty="0" err="1">
                <a:effectLst/>
                <a:latin typeface="Consolas" panose="020B0609020204030204" pitchFamily="49" charset="0"/>
              </a:rPr>
              <a:t>GlycReSoft:total</a:t>
            </a:r>
            <a:r>
              <a:rPr lang="en-US" sz="1400" b="0" dirty="0">
                <a:effectLst/>
                <a:latin typeface="Consolas" panose="020B0609020204030204" pitchFamily="49" charset="0"/>
              </a:rPr>
              <a:t> score" value="94.9170107962"/&gt;</a:t>
            </a:r>
          </a:p>
          <a:p>
            <a:endParaRPr lang="en-US" sz="1400" b="0" dirty="0">
              <a:effectLst/>
              <a:latin typeface="Consolas" panose="020B0609020204030204" pitchFamily="49" charset="0"/>
            </a:endParaRPr>
          </a:p>
          <a:p>
            <a:r>
              <a:rPr lang="en-US" sz="1400" b="0" dirty="0">
                <a:effectLst/>
                <a:latin typeface="Consolas" panose="020B0609020204030204" pitchFamily="49" charset="0"/>
              </a:rPr>
              <a:t>    &lt;</a:t>
            </a:r>
            <a:r>
              <a:rPr lang="en-US" sz="1400" b="0" dirty="0" err="1">
                <a:effectLst/>
                <a:latin typeface="Consolas" panose="020B0609020204030204" pitchFamily="49" charset="0"/>
              </a:rPr>
              <a:t>cvParam</a:t>
            </a:r>
            <a:r>
              <a:rPr lang="en-US" sz="1400" b="0" dirty="0">
                <a:effectLst/>
                <a:latin typeface="Consolas" panose="020B0609020204030204" pitchFamily="49" charset="0"/>
              </a:rPr>
              <a:t> accession="MS:XXX111" </a:t>
            </a:r>
            <a:r>
              <a:rPr lang="en-US" sz="1400" b="0" dirty="0" err="1">
                <a:effectLst/>
                <a:latin typeface="Consolas" panose="020B0609020204030204" pitchFamily="49" charset="0"/>
              </a:rPr>
              <a:t>cvRef</a:t>
            </a:r>
            <a:r>
              <a:rPr lang="en-US" sz="1400" b="0" dirty="0">
                <a:effectLst/>
                <a:latin typeface="Consolas" panose="020B0609020204030204" pitchFamily="49" charset="0"/>
              </a:rPr>
              <a:t>="PSI-MS" name="glycan dissociating, peptide preserving" value=""/&gt;</a:t>
            </a:r>
          </a:p>
          <a:p>
            <a:r>
              <a:rPr lang="en-US" sz="1400" b="0" dirty="0">
                <a:effectLst/>
                <a:latin typeface="Consolas" panose="020B0609020204030204" pitchFamily="49" charset="0"/>
              </a:rPr>
              <a:t>    &lt;</a:t>
            </a:r>
            <a:r>
              <a:rPr lang="en-US" sz="1400" b="0" dirty="0" err="1">
                <a:effectLst/>
                <a:latin typeface="Consolas" panose="020B0609020204030204" pitchFamily="49" charset="0"/>
              </a:rPr>
              <a:t>cvParam</a:t>
            </a:r>
            <a:r>
              <a:rPr lang="en-US" sz="1400" b="0" dirty="0">
                <a:effectLst/>
                <a:latin typeface="Consolas" panose="020B0609020204030204" pitchFamily="49" charset="0"/>
              </a:rPr>
              <a:t> accession="MS:XXX114" </a:t>
            </a:r>
            <a:r>
              <a:rPr lang="en-US" sz="1400" b="0" dirty="0" err="1">
                <a:effectLst/>
                <a:latin typeface="Consolas" panose="020B0609020204030204" pitchFamily="49" charset="0"/>
              </a:rPr>
              <a:t>cvRef</a:t>
            </a:r>
            <a:r>
              <a:rPr lang="en-US" sz="1400" b="0" dirty="0">
                <a:effectLst/>
                <a:latin typeface="Consolas" panose="020B0609020204030204" pitchFamily="49" charset="0"/>
              </a:rPr>
              <a:t>="PSI-MS" name="glycan eliminated, peptide dissociating" value=""/&gt;</a:t>
            </a:r>
          </a:p>
          <a:p>
            <a:endParaRPr lang="en-US" sz="1400" b="0" dirty="0">
              <a:effectLst/>
              <a:latin typeface="Consolas" panose="020B0609020204030204" pitchFamily="49" charset="0"/>
            </a:endParaRPr>
          </a:p>
          <a:p>
            <a:r>
              <a:rPr lang="en-US" sz="1400" b="0" dirty="0">
                <a:effectLst/>
                <a:latin typeface="Consolas" panose="020B0609020204030204" pitchFamily="49" charset="0"/>
              </a:rPr>
              <a:t>    &lt;</a:t>
            </a:r>
            <a:r>
              <a:rPr lang="en-US" sz="1400" b="0" dirty="0" err="1">
                <a:effectLst/>
                <a:latin typeface="Consolas" panose="020B0609020204030204" pitchFamily="49" charset="0"/>
              </a:rPr>
              <a:t>cvParam</a:t>
            </a:r>
            <a:r>
              <a:rPr lang="en-US" sz="1400" b="0" dirty="0">
                <a:effectLst/>
                <a:latin typeface="Consolas" panose="020B0609020204030204" pitchFamily="49" charset="0"/>
              </a:rPr>
              <a:t> accession="MS:XXX10D" </a:t>
            </a:r>
            <a:r>
              <a:rPr lang="en-US" sz="1400" b="0" dirty="0" err="1">
                <a:effectLst/>
                <a:latin typeface="Consolas" panose="020B0609020204030204" pitchFamily="49" charset="0"/>
              </a:rPr>
              <a:t>cvRef</a:t>
            </a:r>
            <a:r>
              <a:rPr lang="en-US" sz="1400" b="0" dirty="0">
                <a:effectLst/>
                <a:latin typeface="Consolas" panose="020B0609020204030204" pitchFamily="49" charset="0"/>
              </a:rPr>
              <a:t>="PSI-MS" name="</a:t>
            </a:r>
            <a:r>
              <a:rPr lang="en-US" sz="1400" b="0" dirty="0" err="1">
                <a:effectLst/>
                <a:latin typeface="Consolas" panose="020B0609020204030204" pitchFamily="49" charset="0"/>
              </a:rPr>
              <a:t>GlycReSoft:glycopeptide</a:t>
            </a:r>
            <a:r>
              <a:rPr lang="en-US" sz="1400" b="0" dirty="0">
                <a:effectLst/>
                <a:latin typeface="Consolas" panose="020B0609020204030204" pitchFamily="49" charset="0"/>
              </a:rPr>
              <a:t> q-value" value="0.00793650793651"/&gt;</a:t>
            </a:r>
          </a:p>
          <a:p>
            <a:r>
              <a:rPr lang="en-US" sz="1400" b="0" dirty="0">
                <a:effectLst/>
                <a:latin typeface="Consolas" panose="020B0609020204030204" pitchFamily="49" charset="0"/>
              </a:rPr>
              <a:t>  &lt;/</a:t>
            </a:r>
            <a:r>
              <a:rPr lang="en-US" sz="1400" b="0" dirty="0" err="1">
                <a:effectLst/>
                <a:latin typeface="Consolas" panose="020B0609020204030204" pitchFamily="49" charset="0"/>
              </a:rPr>
              <a:t>SpectrumIdentificationItem</a:t>
            </a:r>
            <a:r>
              <a:rPr lang="en-US" sz="1400" b="0" dirty="0">
                <a:effectLst/>
                <a:latin typeface="Consolas" panose="020B0609020204030204" pitchFamily="49" charset="0"/>
              </a:rPr>
              <a:t>&gt;</a:t>
            </a:r>
          </a:p>
          <a:p>
            <a:r>
              <a:rPr lang="en-US" sz="1400" b="0" dirty="0">
                <a:effectLst/>
                <a:latin typeface="Consolas" panose="020B0609020204030204" pitchFamily="49" charset="0"/>
              </a:rPr>
              <a:t>&lt;/</a:t>
            </a:r>
            <a:r>
              <a:rPr lang="en-US" sz="1400" b="0" dirty="0" err="1">
                <a:effectLst/>
                <a:latin typeface="Consolas" panose="020B0609020204030204" pitchFamily="49" charset="0"/>
              </a:rPr>
              <a:t>SpectrumIdentificationResult</a:t>
            </a:r>
            <a:r>
              <a:rPr lang="en-US" sz="1400" b="0" dirty="0">
                <a:effectLst/>
                <a:latin typeface="Consolas" panose="020B0609020204030204" pitchFamily="49" charset="0"/>
              </a:rPr>
              <a:t>&gt;</a:t>
            </a:r>
          </a:p>
        </p:txBody>
      </p:sp>
      <p:sp>
        <p:nvSpPr>
          <p:cNvPr id="7" name="TextBox 6">
            <a:extLst>
              <a:ext uri="{FF2B5EF4-FFF2-40B4-BE49-F238E27FC236}">
                <a16:creationId xmlns:a16="http://schemas.microsoft.com/office/drawing/2014/main" id="{94119E30-DC78-4553-9A8E-B02AF42D7B67}"/>
              </a:ext>
            </a:extLst>
          </p:cNvPr>
          <p:cNvSpPr txBox="1"/>
          <p:nvPr/>
        </p:nvSpPr>
        <p:spPr>
          <a:xfrm>
            <a:off x="5518147" y="4444653"/>
            <a:ext cx="5211363" cy="369332"/>
          </a:xfrm>
          <a:prstGeom prst="rect">
            <a:avLst/>
          </a:prstGeom>
          <a:noFill/>
        </p:spPr>
        <p:txBody>
          <a:bodyPr wrap="none" rtlCol="0">
            <a:spAutoFit/>
          </a:bodyPr>
          <a:lstStyle/>
          <a:p>
            <a:r>
              <a:rPr lang="en-US" i="1" dirty="0">
                <a:solidFill>
                  <a:srgbClr val="0070C0"/>
                </a:solidFill>
              </a:rPr>
              <a:t>The expected dissociation processes for this spectrum</a:t>
            </a:r>
          </a:p>
        </p:txBody>
      </p:sp>
      <p:sp>
        <p:nvSpPr>
          <p:cNvPr id="9" name="TextBox 8">
            <a:extLst>
              <a:ext uri="{FF2B5EF4-FFF2-40B4-BE49-F238E27FC236}">
                <a16:creationId xmlns:a16="http://schemas.microsoft.com/office/drawing/2014/main" id="{E49107F1-A28A-4A99-A24F-329485A4B442}"/>
              </a:ext>
            </a:extLst>
          </p:cNvPr>
          <p:cNvSpPr txBox="1"/>
          <p:nvPr/>
        </p:nvSpPr>
        <p:spPr>
          <a:xfrm>
            <a:off x="5518146" y="3800638"/>
            <a:ext cx="5647187" cy="369332"/>
          </a:xfrm>
          <a:prstGeom prst="rect">
            <a:avLst/>
          </a:prstGeom>
          <a:noFill/>
        </p:spPr>
        <p:txBody>
          <a:bodyPr wrap="none" rtlCol="0">
            <a:spAutoFit/>
          </a:bodyPr>
          <a:lstStyle/>
          <a:p>
            <a:r>
              <a:rPr lang="en-US" i="1" dirty="0">
                <a:solidFill>
                  <a:srgbClr val="0070C0"/>
                </a:solidFill>
              </a:rPr>
              <a:t>The score which is used for sorting competing assignments</a:t>
            </a:r>
          </a:p>
        </p:txBody>
      </p:sp>
      <p:sp>
        <p:nvSpPr>
          <p:cNvPr id="11" name="TextBox 10">
            <a:extLst>
              <a:ext uri="{FF2B5EF4-FFF2-40B4-BE49-F238E27FC236}">
                <a16:creationId xmlns:a16="http://schemas.microsoft.com/office/drawing/2014/main" id="{2B2422BF-A897-4EAE-929C-78D8F2ECB851}"/>
              </a:ext>
            </a:extLst>
          </p:cNvPr>
          <p:cNvSpPr txBox="1"/>
          <p:nvPr/>
        </p:nvSpPr>
        <p:spPr>
          <a:xfrm>
            <a:off x="5518146" y="3341289"/>
            <a:ext cx="4402103" cy="369332"/>
          </a:xfrm>
          <a:prstGeom prst="rect">
            <a:avLst/>
          </a:prstGeom>
          <a:noFill/>
        </p:spPr>
        <p:txBody>
          <a:bodyPr wrap="none" rtlCol="0">
            <a:spAutoFit/>
          </a:bodyPr>
          <a:lstStyle/>
          <a:p>
            <a:r>
              <a:rPr lang="en-US" i="1" dirty="0">
                <a:solidFill>
                  <a:srgbClr val="0070C0"/>
                </a:solidFill>
              </a:rPr>
              <a:t>Reference to the glycopeptide being matched</a:t>
            </a:r>
          </a:p>
        </p:txBody>
      </p:sp>
      <p:sp>
        <p:nvSpPr>
          <p:cNvPr id="13" name="TextBox 12">
            <a:extLst>
              <a:ext uri="{FF2B5EF4-FFF2-40B4-BE49-F238E27FC236}">
                <a16:creationId xmlns:a16="http://schemas.microsoft.com/office/drawing/2014/main" id="{789103FE-0DB3-4657-93B0-C84333D3B801}"/>
              </a:ext>
            </a:extLst>
          </p:cNvPr>
          <p:cNvSpPr txBox="1"/>
          <p:nvPr/>
        </p:nvSpPr>
        <p:spPr>
          <a:xfrm>
            <a:off x="5518146" y="4904002"/>
            <a:ext cx="4409797" cy="369332"/>
          </a:xfrm>
          <a:prstGeom prst="rect">
            <a:avLst/>
          </a:prstGeom>
          <a:noFill/>
        </p:spPr>
        <p:txBody>
          <a:bodyPr wrap="none" rtlCol="0">
            <a:spAutoFit/>
          </a:bodyPr>
          <a:lstStyle/>
          <a:p>
            <a:r>
              <a:rPr lang="en-US" i="1" dirty="0">
                <a:solidFill>
                  <a:srgbClr val="0070C0"/>
                </a:solidFill>
              </a:rPr>
              <a:t>The single FDR estimate for this identification</a:t>
            </a:r>
          </a:p>
        </p:txBody>
      </p:sp>
    </p:spTree>
    <p:extLst>
      <p:ext uri="{BB962C8B-B14F-4D97-AF65-F5344CB8AC3E}">
        <p14:creationId xmlns:p14="http://schemas.microsoft.com/office/powerpoint/2010/main" val="1963015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08B1C-6E93-4BAD-99A8-CC31ED2CE867}"/>
              </a:ext>
            </a:extLst>
          </p:cNvPr>
          <p:cNvSpPr>
            <a:spLocks noGrp="1"/>
          </p:cNvSpPr>
          <p:nvPr>
            <p:ph type="title"/>
          </p:nvPr>
        </p:nvSpPr>
        <p:spPr/>
        <p:txBody>
          <a:bodyPr/>
          <a:lstStyle/>
          <a:p>
            <a:r>
              <a:rPr lang="en-US" dirty="0"/>
              <a:t>Encoding Glycopeptide Identifications With Multiple Scores and Joint FDR</a:t>
            </a:r>
          </a:p>
        </p:txBody>
      </p:sp>
      <p:sp>
        <p:nvSpPr>
          <p:cNvPr id="7" name="TextBox 6">
            <a:extLst>
              <a:ext uri="{FF2B5EF4-FFF2-40B4-BE49-F238E27FC236}">
                <a16:creationId xmlns:a16="http://schemas.microsoft.com/office/drawing/2014/main" id="{B67477DC-BDCC-4A42-8609-29E7BF1099D0}"/>
              </a:ext>
            </a:extLst>
          </p:cNvPr>
          <p:cNvSpPr txBox="1"/>
          <p:nvPr/>
        </p:nvSpPr>
        <p:spPr>
          <a:xfrm>
            <a:off x="213674" y="1690688"/>
            <a:ext cx="11764652" cy="4462760"/>
          </a:xfrm>
          <a:prstGeom prst="rect">
            <a:avLst/>
          </a:prstGeom>
          <a:noFill/>
          <a:ln w="38100">
            <a:solidFill>
              <a:srgbClr val="44546A"/>
            </a:solidFill>
          </a:ln>
        </p:spPr>
        <p:txBody>
          <a:bodyPr wrap="square">
            <a:spAutoFit/>
          </a:bodyPr>
          <a:lstStyle/>
          <a:p>
            <a:r>
              <a:rPr lang="en-US" sz="1400" b="0" dirty="0">
                <a:effectLst/>
                <a:latin typeface="Consolas" panose="020B0609020204030204" pitchFamily="49" charset="0"/>
              </a:rPr>
              <a:t>&lt;</a:t>
            </a:r>
            <a:r>
              <a:rPr lang="en-US" sz="1400" b="0" dirty="0" err="1">
                <a:effectLst/>
                <a:latin typeface="Consolas" panose="020B0609020204030204" pitchFamily="49" charset="0"/>
              </a:rPr>
              <a:t>SpectrumIdentificationResult</a:t>
            </a:r>
            <a:r>
              <a:rPr lang="en-US" sz="1400" b="0" dirty="0">
                <a:effectLst/>
                <a:latin typeface="Consolas" panose="020B0609020204030204" pitchFamily="49" charset="0"/>
              </a:rPr>
              <a:t> </a:t>
            </a:r>
            <a:r>
              <a:rPr lang="en-US" sz="1400" b="0" dirty="0" err="1">
                <a:effectLst/>
                <a:latin typeface="Consolas" panose="020B0609020204030204" pitchFamily="49" charset="0"/>
              </a:rPr>
              <a:t>spectrumID</a:t>
            </a:r>
            <a:r>
              <a:rPr lang="en-US" sz="1400" b="0" dirty="0">
                <a:effectLst/>
                <a:latin typeface="Consolas" panose="020B0609020204030204" pitchFamily="49" charset="0"/>
              </a:rPr>
              <a:t>="</a:t>
            </a:r>
            <a:r>
              <a:rPr lang="en-US" sz="1400" b="0" dirty="0" err="1">
                <a:effectLst/>
                <a:latin typeface="Consolas" panose="020B0609020204030204" pitchFamily="49" charset="0"/>
              </a:rPr>
              <a:t>controllerType</a:t>
            </a:r>
            <a:r>
              <a:rPr lang="en-US" sz="1400" b="0" dirty="0">
                <a:effectLst/>
                <a:latin typeface="Consolas" panose="020B0609020204030204" pitchFamily="49" charset="0"/>
              </a:rPr>
              <a:t>=0 </a:t>
            </a:r>
            <a:r>
              <a:rPr lang="en-US" sz="1400" b="0" dirty="0" err="1">
                <a:effectLst/>
                <a:latin typeface="Consolas" panose="020B0609020204030204" pitchFamily="49" charset="0"/>
              </a:rPr>
              <a:t>controllerNumber</a:t>
            </a:r>
            <a:r>
              <a:rPr lang="en-US" sz="1400" b="0" dirty="0">
                <a:effectLst/>
                <a:latin typeface="Consolas" panose="020B0609020204030204" pitchFamily="49" charset="0"/>
              </a:rPr>
              <a:t>=1 scan=43836"</a:t>
            </a:r>
          </a:p>
          <a:p>
            <a:r>
              <a:rPr lang="en-US" sz="1400" b="0" dirty="0">
                <a:effectLst/>
                <a:latin typeface="Consolas" panose="020B0609020204030204" pitchFamily="49" charset="0"/>
              </a:rPr>
              <a:t>	</a:t>
            </a:r>
            <a:r>
              <a:rPr lang="en-US" sz="1400" b="0" dirty="0" err="1">
                <a:effectLst/>
                <a:latin typeface="Consolas" panose="020B0609020204030204" pitchFamily="49" charset="0"/>
              </a:rPr>
              <a:t>spectraData_ref</a:t>
            </a:r>
            <a:r>
              <a:rPr lang="en-US" sz="1400" b="0" dirty="0">
                <a:effectLst/>
                <a:latin typeface="Consolas" panose="020B0609020204030204" pitchFamily="49" charset="0"/>
              </a:rPr>
              <a:t>="SPECTRADATA_1" id="SPECTRUMIDENTIFICATIONRESULT_1"&gt;</a:t>
            </a:r>
          </a:p>
          <a:p>
            <a:r>
              <a:rPr lang="en-US" sz="1400" b="0" dirty="0">
                <a:effectLst/>
                <a:latin typeface="Consolas" panose="020B0609020204030204" pitchFamily="49" charset="0"/>
              </a:rPr>
              <a:t>  &lt;</a:t>
            </a:r>
            <a:r>
              <a:rPr lang="en-US" sz="1400" b="0" dirty="0" err="1">
                <a:effectLst/>
                <a:latin typeface="Consolas" panose="020B0609020204030204" pitchFamily="49" charset="0"/>
              </a:rPr>
              <a:t>SpectrumIdentificationItem</a:t>
            </a:r>
            <a:r>
              <a:rPr lang="en-US" sz="1400" b="0" dirty="0">
                <a:effectLst/>
                <a:latin typeface="Consolas" panose="020B0609020204030204" pitchFamily="49" charset="0"/>
              </a:rPr>
              <a:t> </a:t>
            </a:r>
            <a:r>
              <a:rPr lang="en-US" sz="1400" b="0" dirty="0" err="1">
                <a:effectLst/>
                <a:latin typeface="Consolas" panose="020B0609020204030204" pitchFamily="49" charset="0"/>
              </a:rPr>
              <a:t>passThreshold</a:t>
            </a:r>
            <a:r>
              <a:rPr lang="en-US" sz="1400" b="0" dirty="0">
                <a:effectLst/>
                <a:latin typeface="Consolas" panose="020B0609020204030204" pitchFamily="49" charset="0"/>
              </a:rPr>
              <a:t>="true" rank="1" </a:t>
            </a:r>
            <a:r>
              <a:rPr lang="en-US" sz="1400" b="0" dirty="0" err="1">
                <a:effectLst/>
                <a:latin typeface="Consolas" panose="020B0609020204030204" pitchFamily="49" charset="0"/>
              </a:rPr>
              <a:t>chargeState</a:t>
            </a:r>
            <a:r>
              <a:rPr lang="en-US" sz="1400" b="0" dirty="0">
                <a:effectLst/>
                <a:latin typeface="Consolas" panose="020B0609020204030204" pitchFamily="49" charset="0"/>
              </a:rPr>
              <a:t>="4" </a:t>
            </a:r>
            <a:r>
              <a:rPr lang="en-US" sz="1400" b="0" dirty="0" err="1">
                <a:effectLst/>
                <a:latin typeface="Consolas" panose="020B0609020204030204" pitchFamily="49" charset="0"/>
              </a:rPr>
              <a:t>calculatedMassToCharge</a:t>
            </a:r>
            <a:r>
              <a:rPr lang="en-US" sz="1400" b="0" dirty="0">
                <a:effectLst/>
                <a:latin typeface="Consolas" panose="020B0609020204030204" pitchFamily="49" charset="0"/>
              </a:rPr>
              <a:t>="1067.44664714"</a:t>
            </a:r>
          </a:p>
          <a:p>
            <a:r>
              <a:rPr lang="en-US" sz="1400" dirty="0">
                <a:latin typeface="Consolas" panose="020B0609020204030204" pitchFamily="49" charset="0"/>
              </a:rPr>
              <a:t>	</a:t>
            </a:r>
            <a:r>
              <a:rPr lang="en-US" sz="1400" b="0" dirty="0" err="1">
                <a:effectLst/>
                <a:latin typeface="Consolas" panose="020B0609020204030204" pitchFamily="49" charset="0"/>
              </a:rPr>
              <a:t>peptide_ref</a:t>
            </a:r>
            <a:r>
              <a:rPr lang="en-US" sz="1400" b="0" dirty="0">
                <a:effectLst/>
                <a:latin typeface="Consolas" panose="020B0609020204030204" pitchFamily="49" charset="0"/>
              </a:rPr>
              <a:t>="PEPTIDE_53221" </a:t>
            </a:r>
            <a:r>
              <a:rPr lang="en-US" sz="1400" b="0" dirty="0" err="1">
                <a:effectLst/>
                <a:latin typeface="Consolas" panose="020B0609020204030204" pitchFamily="49" charset="0"/>
              </a:rPr>
              <a:t>experimentalMassToCharge</a:t>
            </a:r>
            <a:r>
              <a:rPr lang="en-US" sz="1400" b="0" dirty="0">
                <a:effectLst/>
                <a:latin typeface="Consolas" panose="020B0609020204030204" pitchFamily="49" charset="0"/>
              </a:rPr>
              <a:t>="1067.44664938" id="SPECTRUMIDENTIFICATIONITEM_1"&gt;</a:t>
            </a:r>
          </a:p>
          <a:p>
            <a:r>
              <a:rPr lang="en-US" sz="1400" b="0" dirty="0">
                <a:effectLst/>
                <a:latin typeface="Consolas" panose="020B0609020204030204" pitchFamily="49" charset="0"/>
              </a:rPr>
              <a:t>    &lt;</a:t>
            </a:r>
            <a:r>
              <a:rPr lang="en-US" sz="1400" b="0" dirty="0" err="1">
                <a:effectLst/>
                <a:latin typeface="Consolas" panose="020B0609020204030204" pitchFamily="49" charset="0"/>
              </a:rPr>
              <a:t>PeptideEvidenceRef</a:t>
            </a:r>
            <a:r>
              <a:rPr lang="en-US" sz="1400" b="0" dirty="0">
                <a:effectLst/>
                <a:latin typeface="Consolas" panose="020B0609020204030204" pitchFamily="49" charset="0"/>
              </a:rPr>
              <a:t> </a:t>
            </a:r>
            <a:r>
              <a:rPr lang="en-US" sz="1400" b="0" dirty="0" err="1">
                <a:effectLst/>
                <a:latin typeface="Consolas" panose="020B0609020204030204" pitchFamily="49" charset="0"/>
              </a:rPr>
              <a:t>peptideEvidence_ref</a:t>
            </a:r>
            <a:r>
              <a:rPr lang="en-US" sz="1400" b="0" dirty="0">
                <a:effectLst/>
                <a:latin typeface="Consolas" panose="020B0609020204030204" pitchFamily="49" charset="0"/>
              </a:rPr>
              <a:t>="PEPTIDEEVIDENCE_53221"/&gt;</a:t>
            </a:r>
          </a:p>
          <a:p>
            <a:r>
              <a:rPr lang="en-US" sz="1400" b="0" dirty="0">
                <a:effectLst/>
                <a:latin typeface="Consolas" panose="020B0609020204030204" pitchFamily="49" charset="0"/>
              </a:rPr>
              <a:t>    &lt;</a:t>
            </a:r>
            <a:r>
              <a:rPr lang="en-US" sz="1400" b="0" dirty="0" err="1">
                <a:effectLst/>
                <a:latin typeface="Consolas" panose="020B0609020204030204" pitchFamily="49" charset="0"/>
              </a:rPr>
              <a:t>cvParam</a:t>
            </a:r>
            <a:r>
              <a:rPr lang="en-US" sz="1400" b="0" dirty="0">
                <a:effectLst/>
                <a:latin typeface="Consolas" panose="020B0609020204030204" pitchFamily="49" charset="0"/>
              </a:rPr>
              <a:t> accession="MS:XXX10A" </a:t>
            </a:r>
            <a:r>
              <a:rPr lang="en-US" sz="1400" b="0" dirty="0" err="1">
                <a:effectLst/>
                <a:latin typeface="Consolas" panose="020B0609020204030204" pitchFamily="49" charset="0"/>
              </a:rPr>
              <a:t>cvRef</a:t>
            </a:r>
            <a:r>
              <a:rPr lang="en-US" sz="1400" b="0" dirty="0">
                <a:effectLst/>
                <a:latin typeface="Consolas" panose="020B0609020204030204" pitchFamily="49" charset="0"/>
              </a:rPr>
              <a:t>="PSI-MS" name="</a:t>
            </a:r>
            <a:r>
              <a:rPr lang="en-US" sz="1400" b="0" dirty="0" err="1">
                <a:effectLst/>
                <a:latin typeface="Consolas" panose="020B0609020204030204" pitchFamily="49" charset="0"/>
              </a:rPr>
              <a:t>GlycReSoft:total</a:t>
            </a:r>
            <a:r>
              <a:rPr lang="en-US" sz="1400" b="0" dirty="0">
                <a:effectLst/>
                <a:latin typeface="Consolas" panose="020B0609020204030204" pitchFamily="49" charset="0"/>
              </a:rPr>
              <a:t> score" value="29.5103392825"/&gt;</a:t>
            </a:r>
          </a:p>
          <a:p>
            <a:endParaRPr lang="en-US" sz="1400" b="0" dirty="0">
              <a:effectLst/>
              <a:latin typeface="Consolas" panose="020B0609020204030204" pitchFamily="49" charset="0"/>
            </a:endParaRPr>
          </a:p>
          <a:p>
            <a:r>
              <a:rPr lang="en-US" sz="1400" b="0" dirty="0">
                <a:effectLst/>
                <a:latin typeface="Consolas" panose="020B0609020204030204" pitchFamily="49" charset="0"/>
              </a:rPr>
              <a:t>    &lt;</a:t>
            </a:r>
            <a:r>
              <a:rPr lang="en-US" sz="1400" b="0" dirty="0" err="1">
                <a:effectLst/>
                <a:latin typeface="Consolas" panose="020B0609020204030204" pitchFamily="49" charset="0"/>
              </a:rPr>
              <a:t>cvParam</a:t>
            </a:r>
            <a:r>
              <a:rPr lang="en-US" sz="1400" b="0" dirty="0">
                <a:effectLst/>
                <a:latin typeface="Consolas" panose="020B0609020204030204" pitchFamily="49" charset="0"/>
              </a:rPr>
              <a:t> accession="MS:XXX111" </a:t>
            </a:r>
            <a:r>
              <a:rPr lang="en-US" sz="1400" b="0" dirty="0" err="1">
                <a:effectLst/>
                <a:latin typeface="Consolas" panose="020B0609020204030204" pitchFamily="49" charset="0"/>
              </a:rPr>
              <a:t>cvRef</a:t>
            </a:r>
            <a:r>
              <a:rPr lang="en-US" sz="1400" b="0" dirty="0">
                <a:effectLst/>
                <a:latin typeface="Consolas" panose="020B0609020204030204" pitchFamily="49" charset="0"/>
              </a:rPr>
              <a:t>="PSI-MS" name="glycan dissociating, peptide preserving" value=""/&gt;</a:t>
            </a:r>
          </a:p>
          <a:p>
            <a:r>
              <a:rPr lang="en-US" sz="1400" b="0" dirty="0">
                <a:effectLst/>
                <a:latin typeface="Consolas" panose="020B0609020204030204" pitchFamily="49" charset="0"/>
              </a:rPr>
              <a:t>    &lt;</a:t>
            </a:r>
            <a:r>
              <a:rPr lang="en-US" sz="1400" b="0" dirty="0" err="1">
                <a:effectLst/>
                <a:latin typeface="Consolas" panose="020B0609020204030204" pitchFamily="49" charset="0"/>
              </a:rPr>
              <a:t>cvParam</a:t>
            </a:r>
            <a:r>
              <a:rPr lang="en-US" sz="1400" b="0" dirty="0">
                <a:effectLst/>
                <a:latin typeface="Consolas" panose="020B0609020204030204" pitchFamily="49" charset="0"/>
              </a:rPr>
              <a:t> accession="MS:XXX114" </a:t>
            </a:r>
            <a:r>
              <a:rPr lang="en-US" sz="1400" b="0" dirty="0" err="1">
                <a:effectLst/>
                <a:latin typeface="Consolas" panose="020B0609020204030204" pitchFamily="49" charset="0"/>
              </a:rPr>
              <a:t>cvRef</a:t>
            </a:r>
            <a:r>
              <a:rPr lang="en-US" sz="1400" b="0" dirty="0">
                <a:effectLst/>
                <a:latin typeface="Consolas" panose="020B0609020204030204" pitchFamily="49" charset="0"/>
              </a:rPr>
              <a:t>="PSI-MS" name="glycan eliminated, peptide dissociating" value=""/&gt;</a:t>
            </a:r>
          </a:p>
          <a:p>
            <a:endParaRPr lang="en-US" sz="1600" b="0" dirty="0">
              <a:effectLst/>
              <a:latin typeface="Consolas" panose="020B0609020204030204" pitchFamily="49" charset="0"/>
            </a:endParaRPr>
          </a:p>
          <a:p>
            <a:r>
              <a:rPr lang="en-US" sz="1400" b="0" dirty="0">
                <a:effectLst/>
                <a:latin typeface="Consolas" panose="020B0609020204030204" pitchFamily="49" charset="0"/>
              </a:rPr>
              <a:t>    &lt;</a:t>
            </a:r>
            <a:r>
              <a:rPr lang="en-US" sz="1400" b="0" dirty="0" err="1">
                <a:effectLst/>
                <a:latin typeface="Consolas" panose="020B0609020204030204" pitchFamily="49" charset="0"/>
              </a:rPr>
              <a:t>cvParam</a:t>
            </a:r>
            <a:r>
              <a:rPr lang="en-US" sz="1400" b="0" dirty="0">
                <a:effectLst/>
                <a:latin typeface="Consolas" panose="020B0609020204030204" pitchFamily="49" charset="0"/>
              </a:rPr>
              <a:t> accession="MS:XXX10C" </a:t>
            </a:r>
            <a:r>
              <a:rPr lang="en-US" sz="1400" b="0" dirty="0" err="1">
                <a:effectLst/>
                <a:latin typeface="Consolas" panose="020B0609020204030204" pitchFamily="49" charset="0"/>
              </a:rPr>
              <a:t>cvRef</a:t>
            </a:r>
            <a:r>
              <a:rPr lang="en-US" sz="1400" b="0" dirty="0">
                <a:effectLst/>
                <a:latin typeface="Consolas" panose="020B0609020204030204" pitchFamily="49" charset="0"/>
              </a:rPr>
              <a:t>="PSI-MS" name="</a:t>
            </a:r>
            <a:r>
              <a:rPr lang="en-US" sz="1400" b="0" dirty="0" err="1">
                <a:effectLst/>
                <a:latin typeface="Consolas" panose="020B0609020204030204" pitchFamily="49" charset="0"/>
              </a:rPr>
              <a:t>GlycReSoft:peptide</a:t>
            </a:r>
            <a:r>
              <a:rPr lang="en-US" sz="1400" b="0" dirty="0">
                <a:effectLst/>
                <a:latin typeface="Consolas" panose="020B0609020204030204" pitchFamily="49" charset="0"/>
              </a:rPr>
              <a:t> score" value="20.017543431"/&gt;</a:t>
            </a:r>
          </a:p>
          <a:p>
            <a:r>
              <a:rPr lang="en-US" sz="1400" b="0" dirty="0">
                <a:effectLst/>
                <a:latin typeface="Consolas" panose="020B0609020204030204" pitchFamily="49" charset="0"/>
              </a:rPr>
              <a:t>    &lt;</a:t>
            </a:r>
            <a:r>
              <a:rPr lang="en-US" sz="1400" b="0" dirty="0" err="1">
                <a:effectLst/>
                <a:latin typeface="Consolas" panose="020B0609020204030204" pitchFamily="49" charset="0"/>
              </a:rPr>
              <a:t>cvParam</a:t>
            </a:r>
            <a:r>
              <a:rPr lang="en-US" sz="1400" b="0" dirty="0">
                <a:effectLst/>
                <a:latin typeface="Consolas" panose="020B0609020204030204" pitchFamily="49" charset="0"/>
              </a:rPr>
              <a:t> accession="MS:XXX10B" </a:t>
            </a:r>
            <a:r>
              <a:rPr lang="en-US" sz="1400" b="0" dirty="0" err="1">
                <a:effectLst/>
                <a:latin typeface="Consolas" panose="020B0609020204030204" pitchFamily="49" charset="0"/>
              </a:rPr>
              <a:t>cvRef</a:t>
            </a:r>
            <a:r>
              <a:rPr lang="en-US" sz="1400" b="0" dirty="0">
                <a:effectLst/>
                <a:latin typeface="Consolas" panose="020B0609020204030204" pitchFamily="49" charset="0"/>
              </a:rPr>
              <a:t>="PSI-MS" name="</a:t>
            </a:r>
            <a:r>
              <a:rPr lang="en-US" sz="1400" b="0" dirty="0" err="1">
                <a:effectLst/>
                <a:latin typeface="Consolas" panose="020B0609020204030204" pitchFamily="49" charset="0"/>
              </a:rPr>
              <a:t>GlycReSoft:glycan</a:t>
            </a:r>
            <a:r>
              <a:rPr lang="en-US" sz="1400" b="0" dirty="0">
                <a:effectLst/>
                <a:latin typeface="Consolas" panose="020B0609020204030204" pitchFamily="49" charset="0"/>
              </a:rPr>
              <a:t> score" value="46.108036734"/&gt;</a:t>
            </a:r>
          </a:p>
          <a:p>
            <a:r>
              <a:rPr lang="en-US" sz="1400" b="0" dirty="0">
                <a:effectLst/>
                <a:latin typeface="Consolas" panose="020B0609020204030204" pitchFamily="49" charset="0"/>
              </a:rPr>
              <a:t>    &lt;</a:t>
            </a:r>
            <a:r>
              <a:rPr lang="en-US" sz="1400" b="0" dirty="0" err="1">
                <a:effectLst/>
                <a:latin typeface="Consolas" panose="020B0609020204030204" pitchFamily="49" charset="0"/>
              </a:rPr>
              <a:t>cvParam</a:t>
            </a:r>
            <a:r>
              <a:rPr lang="en-US" sz="1400" b="0" dirty="0">
                <a:effectLst/>
                <a:latin typeface="Consolas" panose="020B0609020204030204" pitchFamily="49" charset="0"/>
              </a:rPr>
              <a:t> accession="MS:XXX10H" </a:t>
            </a:r>
            <a:r>
              <a:rPr lang="en-US" sz="1400" b="0" dirty="0" err="1">
                <a:effectLst/>
                <a:latin typeface="Consolas" panose="020B0609020204030204" pitchFamily="49" charset="0"/>
              </a:rPr>
              <a:t>cvRef</a:t>
            </a:r>
            <a:r>
              <a:rPr lang="en-US" sz="1400" b="0" dirty="0">
                <a:effectLst/>
                <a:latin typeface="Consolas" panose="020B0609020204030204" pitchFamily="49" charset="0"/>
              </a:rPr>
              <a:t>="PSI-MS" name="</a:t>
            </a:r>
            <a:r>
              <a:rPr lang="en-US" sz="1400" b="0" dirty="0" err="1">
                <a:effectLst/>
                <a:latin typeface="Consolas" panose="020B0609020204030204" pitchFamily="49" charset="0"/>
              </a:rPr>
              <a:t>GlycReSoft:glycan</a:t>
            </a:r>
            <a:r>
              <a:rPr lang="en-US" sz="1400" b="0" dirty="0">
                <a:effectLst/>
                <a:latin typeface="Consolas" panose="020B0609020204030204" pitchFamily="49" charset="0"/>
              </a:rPr>
              <a:t> coverage" value="0.899500714163"/&gt;</a:t>
            </a:r>
          </a:p>
          <a:p>
            <a:endParaRPr lang="en-US" sz="1600" b="0" dirty="0">
              <a:effectLst/>
              <a:latin typeface="Consolas" panose="020B0609020204030204" pitchFamily="49" charset="0"/>
            </a:endParaRPr>
          </a:p>
          <a:p>
            <a:r>
              <a:rPr lang="en-US" sz="1400" b="0" dirty="0">
                <a:effectLst/>
                <a:latin typeface="Consolas" panose="020B0609020204030204" pitchFamily="49" charset="0"/>
              </a:rPr>
              <a:t>    &lt;</a:t>
            </a:r>
            <a:r>
              <a:rPr lang="en-US" sz="1400" b="0" dirty="0" err="1">
                <a:effectLst/>
                <a:latin typeface="Consolas" panose="020B0609020204030204" pitchFamily="49" charset="0"/>
              </a:rPr>
              <a:t>cvParam</a:t>
            </a:r>
            <a:r>
              <a:rPr lang="en-US" sz="1400" b="0" dirty="0">
                <a:effectLst/>
                <a:latin typeface="Consolas" panose="020B0609020204030204" pitchFamily="49" charset="0"/>
              </a:rPr>
              <a:t> accession="MS:XXX10G" </a:t>
            </a:r>
            <a:r>
              <a:rPr lang="en-US" sz="1400" b="0" dirty="0" err="1">
                <a:effectLst/>
                <a:latin typeface="Consolas" panose="020B0609020204030204" pitchFamily="49" charset="0"/>
              </a:rPr>
              <a:t>cvRef</a:t>
            </a:r>
            <a:r>
              <a:rPr lang="en-US" sz="1400" b="0" dirty="0">
                <a:effectLst/>
                <a:latin typeface="Consolas" panose="020B0609020204030204" pitchFamily="49" charset="0"/>
              </a:rPr>
              <a:t>="PSI-MS" name="</a:t>
            </a:r>
            <a:r>
              <a:rPr lang="en-US" sz="1400" b="0" dirty="0" err="1">
                <a:effectLst/>
                <a:latin typeface="Consolas" panose="020B0609020204030204" pitchFamily="49" charset="0"/>
              </a:rPr>
              <a:t>GlycReSoft:joint</a:t>
            </a:r>
            <a:r>
              <a:rPr lang="en-US" sz="1400" b="0" dirty="0">
                <a:effectLst/>
                <a:latin typeface="Consolas" panose="020B0609020204030204" pitchFamily="49" charset="0"/>
              </a:rPr>
              <a:t> q-value" value="0.00120481927711"/&gt;</a:t>
            </a:r>
          </a:p>
          <a:p>
            <a:r>
              <a:rPr lang="en-US" sz="1400" b="0" dirty="0">
                <a:effectLst/>
                <a:latin typeface="Consolas" panose="020B0609020204030204" pitchFamily="49" charset="0"/>
              </a:rPr>
              <a:t>    &lt;</a:t>
            </a:r>
            <a:r>
              <a:rPr lang="en-US" sz="1400" b="0" dirty="0" err="1">
                <a:effectLst/>
                <a:latin typeface="Consolas" panose="020B0609020204030204" pitchFamily="49" charset="0"/>
              </a:rPr>
              <a:t>cvParam</a:t>
            </a:r>
            <a:r>
              <a:rPr lang="en-US" sz="1400" b="0" dirty="0">
                <a:effectLst/>
                <a:latin typeface="Consolas" panose="020B0609020204030204" pitchFamily="49" charset="0"/>
              </a:rPr>
              <a:t> accession="MS:XXX10E" </a:t>
            </a:r>
            <a:r>
              <a:rPr lang="en-US" sz="1400" b="0" dirty="0" err="1">
                <a:effectLst/>
                <a:latin typeface="Consolas" panose="020B0609020204030204" pitchFamily="49" charset="0"/>
              </a:rPr>
              <a:t>cvRef</a:t>
            </a:r>
            <a:r>
              <a:rPr lang="en-US" sz="1400" b="0" dirty="0">
                <a:effectLst/>
                <a:latin typeface="Consolas" panose="020B0609020204030204" pitchFamily="49" charset="0"/>
              </a:rPr>
              <a:t>="PSI-MS" name="</a:t>
            </a:r>
            <a:r>
              <a:rPr lang="en-US" sz="1400" b="0" dirty="0" err="1">
                <a:effectLst/>
                <a:latin typeface="Consolas" panose="020B0609020204030204" pitchFamily="49" charset="0"/>
              </a:rPr>
              <a:t>GlycReSoft:peptide</a:t>
            </a:r>
            <a:r>
              <a:rPr lang="en-US" sz="1400" b="0" dirty="0">
                <a:effectLst/>
                <a:latin typeface="Consolas" panose="020B0609020204030204" pitchFamily="49" charset="0"/>
              </a:rPr>
              <a:t> q-value" value="0.00120481927711"/&gt;</a:t>
            </a:r>
          </a:p>
          <a:p>
            <a:r>
              <a:rPr lang="en-US" sz="1400" b="0" dirty="0">
                <a:effectLst/>
                <a:latin typeface="Consolas" panose="020B0609020204030204" pitchFamily="49" charset="0"/>
              </a:rPr>
              <a:t>    &lt;</a:t>
            </a:r>
            <a:r>
              <a:rPr lang="en-US" sz="1400" b="0" dirty="0" err="1">
                <a:effectLst/>
                <a:latin typeface="Consolas" panose="020B0609020204030204" pitchFamily="49" charset="0"/>
              </a:rPr>
              <a:t>cvParam</a:t>
            </a:r>
            <a:r>
              <a:rPr lang="en-US" sz="1400" b="0" dirty="0">
                <a:effectLst/>
                <a:latin typeface="Consolas" panose="020B0609020204030204" pitchFamily="49" charset="0"/>
              </a:rPr>
              <a:t> accession="MS:XXX10F" </a:t>
            </a:r>
            <a:r>
              <a:rPr lang="en-US" sz="1400" b="0" dirty="0" err="1">
                <a:effectLst/>
                <a:latin typeface="Consolas" panose="020B0609020204030204" pitchFamily="49" charset="0"/>
              </a:rPr>
              <a:t>cvRef</a:t>
            </a:r>
            <a:r>
              <a:rPr lang="en-US" sz="1400" b="0" dirty="0">
                <a:effectLst/>
                <a:latin typeface="Consolas" panose="020B0609020204030204" pitchFamily="49" charset="0"/>
              </a:rPr>
              <a:t>="PSI-MS" name="</a:t>
            </a:r>
            <a:r>
              <a:rPr lang="en-US" sz="1400" b="0" dirty="0" err="1">
                <a:effectLst/>
                <a:latin typeface="Consolas" panose="020B0609020204030204" pitchFamily="49" charset="0"/>
              </a:rPr>
              <a:t>GlycReSoft:glycan</a:t>
            </a:r>
            <a:r>
              <a:rPr lang="en-US" sz="1400" b="0" dirty="0">
                <a:effectLst/>
                <a:latin typeface="Consolas" panose="020B0609020204030204" pitchFamily="49" charset="0"/>
              </a:rPr>
              <a:t> q-value" value="9.42146066205e-32"/&gt;</a:t>
            </a:r>
          </a:p>
          <a:p>
            <a:r>
              <a:rPr lang="en-US" sz="1400" b="0" dirty="0">
                <a:effectLst/>
                <a:latin typeface="Consolas" panose="020B0609020204030204" pitchFamily="49" charset="0"/>
              </a:rPr>
              <a:t>    &lt;</a:t>
            </a:r>
            <a:r>
              <a:rPr lang="en-US" sz="1400" b="0" dirty="0" err="1">
                <a:effectLst/>
                <a:latin typeface="Consolas" panose="020B0609020204030204" pitchFamily="49" charset="0"/>
              </a:rPr>
              <a:t>cvParam</a:t>
            </a:r>
            <a:r>
              <a:rPr lang="en-US" sz="1400" b="0" dirty="0">
                <a:effectLst/>
                <a:latin typeface="Consolas" panose="020B0609020204030204" pitchFamily="49" charset="0"/>
              </a:rPr>
              <a:t> accession="MS:XXX10D" </a:t>
            </a:r>
            <a:r>
              <a:rPr lang="en-US" sz="1400" b="0" dirty="0" err="1">
                <a:effectLst/>
                <a:latin typeface="Consolas" panose="020B0609020204030204" pitchFamily="49" charset="0"/>
              </a:rPr>
              <a:t>cvRef</a:t>
            </a:r>
            <a:r>
              <a:rPr lang="en-US" sz="1400" b="0" dirty="0">
                <a:effectLst/>
                <a:latin typeface="Consolas" panose="020B0609020204030204" pitchFamily="49" charset="0"/>
              </a:rPr>
              <a:t>="PSI-MS" name="</a:t>
            </a:r>
            <a:r>
              <a:rPr lang="en-US" sz="1400" b="0" dirty="0" err="1">
                <a:effectLst/>
                <a:latin typeface="Consolas" panose="020B0609020204030204" pitchFamily="49" charset="0"/>
              </a:rPr>
              <a:t>GlycReSoft:glycopeptide</a:t>
            </a:r>
            <a:r>
              <a:rPr lang="en-US" sz="1400" b="0" dirty="0">
                <a:effectLst/>
                <a:latin typeface="Consolas" panose="020B0609020204030204" pitchFamily="49" charset="0"/>
              </a:rPr>
              <a:t> q-value" value="9.14279098921e-29"/&gt;</a:t>
            </a:r>
          </a:p>
          <a:p>
            <a:r>
              <a:rPr lang="en-US" sz="1400" b="0" dirty="0">
                <a:effectLst/>
                <a:latin typeface="Consolas" panose="020B0609020204030204" pitchFamily="49" charset="0"/>
              </a:rPr>
              <a:t>  &lt;/</a:t>
            </a:r>
            <a:r>
              <a:rPr lang="en-US" sz="1400" b="0" dirty="0" err="1">
                <a:effectLst/>
                <a:latin typeface="Consolas" panose="020B0609020204030204" pitchFamily="49" charset="0"/>
              </a:rPr>
              <a:t>SpectrumIdentificationItem</a:t>
            </a:r>
            <a:r>
              <a:rPr lang="en-US" sz="1400" b="0" dirty="0">
                <a:effectLst/>
                <a:latin typeface="Consolas" panose="020B0609020204030204" pitchFamily="49" charset="0"/>
              </a:rPr>
              <a:t>&gt;</a:t>
            </a:r>
          </a:p>
          <a:p>
            <a:r>
              <a:rPr lang="en-US" sz="1400" b="0" dirty="0">
                <a:effectLst/>
                <a:latin typeface="Consolas" panose="020B0609020204030204" pitchFamily="49" charset="0"/>
              </a:rPr>
              <a:t>&lt;/</a:t>
            </a:r>
            <a:r>
              <a:rPr lang="en-US" sz="1400" b="0" dirty="0" err="1">
                <a:effectLst/>
                <a:latin typeface="Consolas" panose="020B0609020204030204" pitchFamily="49" charset="0"/>
              </a:rPr>
              <a:t>SpectrumIdentificationResult</a:t>
            </a:r>
            <a:r>
              <a:rPr lang="en-US" sz="1400" b="0" dirty="0">
                <a:effectLst/>
                <a:latin typeface="Consolas" panose="020B0609020204030204" pitchFamily="49" charset="0"/>
              </a:rPr>
              <a:t>&gt;</a:t>
            </a:r>
          </a:p>
        </p:txBody>
      </p:sp>
      <p:sp>
        <p:nvSpPr>
          <p:cNvPr id="9" name="TextBox 8">
            <a:extLst>
              <a:ext uri="{FF2B5EF4-FFF2-40B4-BE49-F238E27FC236}">
                <a16:creationId xmlns:a16="http://schemas.microsoft.com/office/drawing/2014/main" id="{873F9A49-4C84-4167-B70B-C47DC3FE7F75}"/>
              </a:ext>
            </a:extLst>
          </p:cNvPr>
          <p:cNvSpPr txBox="1"/>
          <p:nvPr/>
        </p:nvSpPr>
        <p:spPr>
          <a:xfrm>
            <a:off x="5565281" y="3577387"/>
            <a:ext cx="5211363" cy="369332"/>
          </a:xfrm>
          <a:prstGeom prst="rect">
            <a:avLst/>
          </a:prstGeom>
          <a:noFill/>
        </p:spPr>
        <p:txBody>
          <a:bodyPr wrap="none" rtlCol="0">
            <a:spAutoFit/>
          </a:bodyPr>
          <a:lstStyle/>
          <a:p>
            <a:r>
              <a:rPr lang="en-US" i="1" dirty="0">
                <a:solidFill>
                  <a:srgbClr val="0070C0"/>
                </a:solidFill>
              </a:rPr>
              <a:t>The expected dissociation processes for this spectrum</a:t>
            </a:r>
          </a:p>
        </p:txBody>
      </p:sp>
      <p:sp>
        <p:nvSpPr>
          <p:cNvPr id="11" name="TextBox 10">
            <a:extLst>
              <a:ext uri="{FF2B5EF4-FFF2-40B4-BE49-F238E27FC236}">
                <a16:creationId xmlns:a16="http://schemas.microsoft.com/office/drawing/2014/main" id="{D8AC887F-B1C6-4C78-9A98-F8AEA73748EE}"/>
              </a:ext>
            </a:extLst>
          </p:cNvPr>
          <p:cNvSpPr txBox="1"/>
          <p:nvPr/>
        </p:nvSpPr>
        <p:spPr>
          <a:xfrm>
            <a:off x="5565281" y="4496085"/>
            <a:ext cx="5891293" cy="369332"/>
          </a:xfrm>
          <a:prstGeom prst="rect">
            <a:avLst/>
          </a:prstGeom>
          <a:noFill/>
        </p:spPr>
        <p:txBody>
          <a:bodyPr wrap="none" rtlCol="0">
            <a:spAutoFit/>
          </a:bodyPr>
          <a:lstStyle/>
          <a:p>
            <a:r>
              <a:rPr lang="en-US" i="1" dirty="0">
                <a:solidFill>
                  <a:srgbClr val="0070C0"/>
                </a:solidFill>
              </a:rPr>
              <a:t>Individual supporting scores that contribute to the total score</a:t>
            </a:r>
          </a:p>
        </p:txBody>
      </p:sp>
      <p:sp>
        <p:nvSpPr>
          <p:cNvPr id="13" name="TextBox 12">
            <a:extLst>
              <a:ext uri="{FF2B5EF4-FFF2-40B4-BE49-F238E27FC236}">
                <a16:creationId xmlns:a16="http://schemas.microsoft.com/office/drawing/2014/main" id="{623D5D66-2D7F-4988-9B31-8C4E408A4E3D}"/>
              </a:ext>
            </a:extLst>
          </p:cNvPr>
          <p:cNvSpPr txBox="1"/>
          <p:nvPr/>
        </p:nvSpPr>
        <p:spPr>
          <a:xfrm>
            <a:off x="5565280" y="2933372"/>
            <a:ext cx="6138155" cy="369332"/>
          </a:xfrm>
          <a:prstGeom prst="rect">
            <a:avLst/>
          </a:prstGeom>
          <a:noFill/>
        </p:spPr>
        <p:txBody>
          <a:bodyPr wrap="none" rtlCol="0">
            <a:spAutoFit/>
          </a:bodyPr>
          <a:lstStyle/>
          <a:p>
            <a:r>
              <a:rPr lang="en-US" i="1" dirty="0">
                <a:solidFill>
                  <a:srgbClr val="0070C0"/>
                </a:solidFill>
              </a:rPr>
              <a:t>The total score which is used for sorting competing assignments</a:t>
            </a:r>
          </a:p>
        </p:txBody>
      </p:sp>
      <p:sp>
        <p:nvSpPr>
          <p:cNvPr id="17" name="TextBox 16">
            <a:extLst>
              <a:ext uri="{FF2B5EF4-FFF2-40B4-BE49-F238E27FC236}">
                <a16:creationId xmlns:a16="http://schemas.microsoft.com/office/drawing/2014/main" id="{7DC95FE9-E9F8-4B76-AD99-F78BA3A20A98}"/>
              </a:ext>
            </a:extLst>
          </p:cNvPr>
          <p:cNvSpPr txBox="1"/>
          <p:nvPr/>
        </p:nvSpPr>
        <p:spPr>
          <a:xfrm>
            <a:off x="5248089" y="5554252"/>
            <a:ext cx="6730237" cy="646331"/>
          </a:xfrm>
          <a:prstGeom prst="rect">
            <a:avLst/>
          </a:prstGeom>
          <a:noFill/>
        </p:spPr>
        <p:txBody>
          <a:bodyPr wrap="square" rtlCol="0">
            <a:spAutoFit/>
          </a:bodyPr>
          <a:lstStyle/>
          <a:p>
            <a:r>
              <a:rPr lang="en-US" i="1" dirty="0">
                <a:solidFill>
                  <a:srgbClr val="0070C0"/>
                </a:solidFill>
              </a:rPr>
              <a:t>Multiple false discovery rate estimates may be listed, but the search parameters will specify which will be used to filter identifications.</a:t>
            </a:r>
          </a:p>
        </p:txBody>
      </p:sp>
    </p:spTree>
    <p:extLst>
      <p:ext uri="{BB962C8B-B14F-4D97-AF65-F5344CB8AC3E}">
        <p14:creationId xmlns:p14="http://schemas.microsoft.com/office/powerpoint/2010/main" val="4381361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B90B2-BD18-4CDF-BDE2-871C332017F9}"/>
              </a:ext>
            </a:extLst>
          </p:cNvPr>
          <p:cNvSpPr>
            <a:spLocks noGrp="1"/>
          </p:cNvSpPr>
          <p:nvPr>
            <p:ph type="title"/>
          </p:nvPr>
        </p:nvSpPr>
        <p:spPr/>
        <p:txBody>
          <a:bodyPr/>
          <a:lstStyle/>
          <a:p>
            <a:r>
              <a:rPr lang="en-US" dirty="0"/>
              <a:t>Open Questions</a:t>
            </a:r>
          </a:p>
        </p:txBody>
      </p:sp>
      <p:sp>
        <p:nvSpPr>
          <p:cNvPr id="3" name="Content Placeholder 2">
            <a:extLst>
              <a:ext uri="{FF2B5EF4-FFF2-40B4-BE49-F238E27FC236}">
                <a16:creationId xmlns:a16="http://schemas.microsoft.com/office/drawing/2014/main" id="{3754C654-984F-499B-B944-5BA3A4942D7E}"/>
              </a:ext>
            </a:extLst>
          </p:cNvPr>
          <p:cNvSpPr>
            <a:spLocks noGrp="1"/>
          </p:cNvSpPr>
          <p:nvPr>
            <p:ph idx="1"/>
          </p:nvPr>
        </p:nvSpPr>
        <p:spPr>
          <a:xfrm>
            <a:off x="838200" y="1587762"/>
            <a:ext cx="10515600" cy="4905113"/>
          </a:xfrm>
        </p:spPr>
        <p:txBody>
          <a:bodyPr>
            <a:normAutofit/>
          </a:bodyPr>
          <a:lstStyle/>
          <a:p>
            <a:r>
              <a:rPr lang="en-US" dirty="0"/>
              <a:t>Is the method of specifying an identification too verbose?</a:t>
            </a:r>
          </a:p>
          <a:p>
            <a:pPr lvl="1"/>
            <a:r>
              <a:rPr lang="en-US" dirty="0"/>
              <a:t>Dissociation modes may be inferred from the matched spectrum’s metadata, but the interpretation of each “activation method” CV term is vendor-specific. IE, “low energy collisional dissociation” with a “large” number of electron volts is comparable to HCD (Bruker TIMS-TOF)</a:t>
            </a:r>
          </a:p>
          <a:p>
            <a:pPr lvl="1"/>
            <a:r>
              <a:rPr lang="en-US" dirty="0"/>
              <a:t>Reporting three or more scores per spectrum makes the result more complicated, and without knowledge of the controlled vocabulary term tree, knowing which to trust is hard.</a:t>
            </a:r>
          </a:p>
          <a:p>
            <a:r>
              <a:rPr lang="en-US" dirty="0"/>
              <a:t>Should a database search engine have to output the complete list of glycans it considered? If yes, this may be 1-3,000 entries for glycan compositions, and 10-100,000+ for glycan structures.</a:t>
            </a:r>
          </a:p>
          <a:p>
            <a:pPr lvl="1"/>
            <a:r>
              <a:rPr lang="en-US" dirty="0"/>
              <a:t>Should they be treated just like any other variable modification?</a:t>
            </a:r>
          </a:p>
          <a:p>
            <a:endParaRPr lang="en-US" dirty="0"/>
          </a:p>
        </p:txBody>
      </p:sp>
    </p:spTree>
    <p:extLst>
      <p:ext uri="{BB962C8B-B14F-4D97-AF65-F5344CB8AC3E}">
        <p14:creationId xmlns:p14="http://schemas.microsoft.com/office/powerpoint/2010/main" val="6978397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933FC-3CE1-4BB7-B500-521AF47F0EDC}"/>
              </a:ext>
            </a:extLst>
          </p:cNvPr>
          <p:cNvSpPr>
            <a:spLocks noGrp="1"/>
          </p:cNvSpPr>
          <p:nvPr>
            <p:ph type="title"/>
          </p:nvPr>
        </p:nvSpPr>
        <p:spPr/>
        <p:txBody>
          <a:bodyPr/>
          <a:lstStyle/>
          <a:p>
            <a:r>
              <a:rPr lang="en-US" dirty="0"/>
              <a:t>Acknowledgements</a:t>
            </a:r>
          </a:p>
        </p:txBody>
      </p:sp>
      <p:sp>
        <p:nvSpPr>
          <p:cNvPr id="3" name="Content Placeholder 2">
            <a:extLst>
              <a:ext uri="{FF2B5EF4-FFF2-40B4-BE49-F238E27FC236}">
                <a16:creationId xmlns:a16="http://schemas.microsoft.com/office/drawing/2014/main" id="{D41D20F9-101C-4F23-9797-453E0C463C30}"/>
              </a:ext>
            </a:extLst>
          </p:cNvPr>
          <p:cNvSpPr>
            <a:spLocks noGrp="1"/>
          </p:cNvSpPr>
          <p:nvPr>
            <p:ph idx="1"/>
          </p:nvPr>
        </p:nvSpPr>
        <p:spPr/>
        <p:txBody>
          <a:bodyPr/>
          <a:lstStyle/>
          <a:p>
            <a:pPr marL="0" indent="0">
              <a:buNone/>
            </a:pPr>
            <a:r>
              <a:rPr lang="en-US" dirty="0"/>
              <a:t>Special thanks to:</a:t>
            </a:r>
          </a:p>
          <a:p>
            <a:r>
              <a:rPr lang="en-US" dirty="0"/>
              <a:t>Nathan Edwards (Georgetown University) for his early feedback on the draft and explanation about the structure of the </a:t>
            </a:r>
            <a:r>
              <a:rPr lang="en-US" dirty="0" err="1"/>
              <a:t>GNOme</a:t>
            </a:r>
            <a:r>
              <a:rPr lang="en-US" dirty="0"/>
              <a:t> ontology.</a:t>
            </a:r>
          </a:p>
          <a:p>
            <a:r>
              <a:rPr lang="en-US" dirty="0"/>
              <a:t>Andrew Jones (University of Liverpool, PSI) for guidance on starting this extension.</a:t>
            </a:r>
          </a:p>
          <a:p>
            <a:endParaRPr lang="en-US" dirty="0"/>
          </a:p>
          <a:p>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190130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0F3AF-5661-4026-8277-B466FF5D1E39}"/>
              </a:ext>
            </a:extLst>
          </p:cNvPr>
          <p:cNvSpPr>
            <a:spLocks noGrp="1"/>
          </p:cNvSpPr>
          <p:nvPr>
            <p:ph type="title"/>
          </p:nvPr>
        </p:nvSpPr>
        <p:spPr/>
        <p:txBody>
          <a:bodyPr/>
          <a:lstStyle/>
          <a:p>
            <a:r>
              <a:rPr lang="en-US" dirty="0"/>
              <a:t>What is </a:t>
            </a:r>
            <a:r>
              <a:rPr lang="en-US" dirty="0" err="1"/>
              <a:t>mzIdentML</a:t>
            </a:r>
            <a:r>
              <a:rPr lang="en-US" dirty="0"/>
              <a:t>?</a:t>
            </a:r>
          </a:p>
        </p:txBody>
      </p:sp>
      <p:sp>
        <p:nvSpPr>
          <p:cNvPr id="3" name="Content Placeholder 2">
            <a:extLst>
              <a:ext uri="{FF2B5EF4-FFF2-40B4-BE49-F238E27FC236}">
                <a16:creationId xmlns:a16="http://schemas.microsoft.com/office/drawing/2014/main" id="{08678EE5-F7AF-484E-B5AB-F9B8F0505F57}"/>
              </a:ext>
            </a:extLst>
          </p:cNvPr>
          <p:cNvSpPr>
            <a:spLocks noGrp="1"/>
          </p:cNvSpPr>
          <p:nvPr>
            <p:ph idx="1"/>
          </p:nvPr>
        </p:nvSpPr>
        <p:spPr>
          <a:xfrm>
            <a:off x="472365" y="1532581"/>
            <a:ext cx="6797567" cy="2050664"/>
          </a:xfrm>
        </p:spPr>
        <p:txBody>
          <a:bodyPr>
            <a:normAutofit/>
          </a:bodyPr>
          <a:lstStyle/>
          <a:p>
            <a:pPr marL="0" indent="0">
              <a:buNone/>
            </a:pPr>
            <a:r>
              <a:rPr lang="en-US" dirty="0" err="1"/>
              <a:t>mzIdentML</a:t>
            </a:r>
            <a:r>
              <a:rPr lang="en-US" dirty="0"/>
              <a:t> is a data model specification and XML format created by the Proteomics Standards Initiative (PSI) for reporting peptide and protein identifications from (tandem) mass spectrometry.</a:t>
            </a:r>
          </a:p>
          <a:p>
            <a:pPr marL="0" indent="0">
              <a:buNone/>
            </a:pPr>
            <a:endParaRPr lang="en-US" dirty="0"/>
          </a:p>
        </p:txBody>
      </p:sp>
      <p:pic>
        <p:nvPicPr>
          <p:cNvPr id="1026" name="Picture 2" descr="Home">
            <a:extLst>
              <a:ext uri="{FF2B5EF4-FFF2-40B4-BE49-F238E27FC236}">
                <a16:creationId xmlns:a16="http://schemas.microsoft.com/office/drawing/2014/main" id="{216052B0-F476-485A-9875-EEF175CDB9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39488" y="1609667"/>
            <a:ext cx="2844738" cy="189649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5B3DF59D-01EE-402C-93DF-C1E4A4E09CB1}"/>
              </a:ext>
            </a:extLst>
          </p:cNvPr>
          <p:cNvSpPr txBox="1"/>
          <p:nvPr/>
        </p:nvSpPr>
        <p:spPr>
          <a:xfrm>
            <a:off x="472366" y="3722364"/>
            <a:ext cx="11395230" cy="2985433"/>
          </a:xfrm>
          <a:prstGeom prst="rect">
            <a:avLst/>
          </a:prstGeom>
          <a:noFill/>
        </p:spPr>
        <p:txBody>
          <a:bodyPr wrap="square">
            <a:spAutoFit/>
          </a:bodyPr>
          <a:lstStyle/>
          <a:p>
            <a:pPr marL="0" indent="0">
              <a:buNone/>
            </a:pPr>
            <a:r>
              <a:rPr lang="en-US" sz="2800" dirty="0" err="1"/>
              <a:t>mzIdentML</a:t>
            </a:r>
            <a:r>
              <a:rPr lang="en-US" sz="2800" dirty="0"/>
              <a:t> tracks:</a:t>
            </a:r>
          </a:p>
          <a:p>
            <a:pPr marL="457200" indent="-457200">
              <a:buFont typeface="+mj-lt"/>
              <a:buAutoNum type="arabicPeriod"/>
            </a:pPr>
            <a:r>
              <a:rPr lang="en-US" sz="2000" dirty="0"/>
              <a:t>The input mass spectrometry data files, protein databases and parameters of the identification process.</a:t>
            </a:r>
          </a:p>
          <a:p>
            <a:pPr marL="457200" indent="-457200">
              <a:buFont typeface="+mj-lt"/>
              <a:buAutoNum type="arabicPeriod"/>
            </a:pPr>
            <a:r>
              <a:rPr lang="en-US" sz="2000" dirty="0"/>
              <a:t>The name, version, and publisher of the software used, and combinations of software.</a:t>
            </a:r>
          </a:p>
          <a:p>
            <a:pPr marL="457200" indent="-457200">
              <a:buFont typeface="+mj-lt"/>
              <a:buAutoNum type="arabicPeriod"/>
            </a:pPr>
            <a:r>
              <a:rPr lang="en-US" sz="2000" dirty="0"/>
              <a:t>The features of each peptide or protein identification, including confidence score and false discovery rate estimate.</a:t>
            </a:r>
          </a:p>
          <a:p>
            <a:pPr marL="457200" indent="-457200">
              <a:buFont typeface="+mj-lt"/>
              <a:buAutoNum type="arabicPeriod"/>
            </a:pPr>
            <a:r>
              <a:rPr lang="en-US" sz="2000" dirty="0"/>
              <a:t>The relationship between spectra and raw data files, spectra and peptides, peptides and protein (groups) and proteins within protein groups.</a:t>
            </a:r>
          </a:p>
          <a:p>
            <a:pPr marL="457200" indent="-457200">
              <a:buFont typeface="+mj-lt"/>
              <a:buAutoNum type="arabicPeriod"/>
            </a:pPr>
            <a:r>
              <a:rPr lang="en-US" sz="2000" dirty="0"/>
              <a:t>Supports both known and unknown peptide modifications, as well as cross-linked peptides.</a:t>
            </a:r>
          </a:p>
          <a:p>
            <a:pPr marL="457200" indent="-457200">
              <a:buFont typeface="+mj-lt"/>
              <a:buAutoNum type="arabicPeriod"/>
            </a:pPr>
            <a:r>
              <a:rPr lang="en-US" sz="2000" dirty="0"/>
              <a:t>The contact persons and owners of the analysis described by the document.</a:t>
            </a:r>
          </a:p>
        </p:txBody>
      </p:sp>
    </p:spTree>
    <p:extLst>
      <p:ext uri="{BB962C8B-B14F-4D97-AF65-F5344CB8AC3E}">
        <p14:creationId xmlns:p14="http://schemas.microsoft.com/office/powerpoint/2010/main" val="267046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E6DB2-7CE8-4424-B736-B738E8AFC41C}"/>
              </a:ext>
            </a:extLst>
          </p:cNvPr>
          <p:cNvSpPr>
            <a:spLocks noGrp="1"/>
          </p:cNvSpPr>
          <p:nvPr>
            <p:ph type="title"/>
          </p:nvPr>
        </p:nvSpPr>
        <p:spPr/>
        <p:txBody>
          <a:bodyPr/>
          <a:lstStyle/>
          <a:p>
            <a:r>
              <a:rPr lang="en-US" dirty="0"/>
              <a:t>How Does This Differ From The Glycopeptide MS Guidelines?</a:t>
            </a:r>
          </a:p>
        </p:txBody>
      </p:sp>
      <p:sp>
        <p:nvSpPr>
          <p:cNvPr id="3" name="Content Placeholder 2">
            <a:extLst>
              <a:ext uri="{FF2B5EF4-FFF2-40B4-BE49-F238E27FC236}">
                <a16:creationId xmlns:a16="http://schemas.microsoft.com/office/drawing/2014/main" id="{673D50DC-A39F-4DB3-B3C8-D26D9067FE9C}"/>
              </a:ext>
            </a:extLst>
          </p:cNvPr>
          <p:cNvSpPr>
            <a:spLocks noGrp="1"/>
          </p:cNvSpPr>
          <p:nvPr>
            <p:ph idx="1"/>
          </p:nvPr>
        </p:nvSpPr>
        <p:spPr/>
        <p:txBody>
          <a:bodyPr/>
          <a:lstStyle/>
          <a:p>
            <a:r>
              <a:rPr lang="en-US" dirty="0"/>
              <a:t>The reporting guidelines are generated in part by the researcher combining information with a overarching view of the study, while </a:t>
            </a:r>
            <a:r>
              <a:rPr lang="en-US" dirty="0" err="1"/>
              <a:t>mzIdentML</a:t>
            </a:r>
            <a:r>
              <a:rPr lang="en-US" dirty="0"/>
              <a:t> is only intended to track what goes into a search engine and what comes out.</a:t>
            </a:r>
          </a:p>
          <a:p>
            <a:r>
              <a:rPr lang="en-US" dirty="0"/>
              <a:t>The reporting guidelines form may be partially written in free text to be read by another human, while an </a:t>
            </a:r>
            <a:r>
              <a:rPr lang="en-US" dirty="0" err="1"/>
              <a:t>mzIdentML</a:t>
            </a:r>
            <a:r>
              <a:rPr lang="en-US" dirty="0"/>
              <a:t> file is intended to be populated almost entirely by software, to be consumed by other software. </a:t>
            </a:r>
          </a:p>
          <a:p>
            <a:pPr marL="0" indent="0">
              <a:buNone/>
            </a:pPr>
            <a:endParaRPr lang="en-US" dirty="0"/>
          </a:p>
          <a:p>
            <a:pPr marL="0" indent="0">
              <a:buNone/>
            </a:pPr>
            <a:r>
              <a:rPr lang="en-US" dirty="0"/>
              <a:t>Ideally, we could populate the guidelines file from the </a:t>
            </a:r>
            <a:r>
              <a:rPr lang="en-US" dirty="0" err="1"/>
              <a:t>mzIdentML</a:t>
            </a:r>
            <a:r>
              <a:rPr lang="en-US" dirty="0"/>
              <a:t> file.</a:t>
            </a:r>
          </a:p>
          <a:p>
            <a:endParaRPr lang="en-US" dirty="0"/>
          </a:p>
        </p:txBody>
      </p:sp>
    </p:spTree>
    <p:extLst>
      <p:ext uri="{BB962C8B-B14F-4D97-AF65-F5344CB8AC3E}">
        <p14:creationId xmlns:p14="http://schemas.microsoft.com/office/powerpoint/2010/main" val="2466597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06A15-F0BD-418D-BEB8-B8878437BBA7}"/>
              </a:ext>
            </a:extLst>
          </p:cNvPr>
          <p:cNvSpPr>
            <a:spLocks noGrp="1"/>
          </p:cNvSpPr>
          <p:nvPr>
            <p:ph type="title"/>
          </p:nvPr>
        </p:nvSpPr>
        <p:spPr/>
        <p:txBody>
          <a:bodyPr>
            <a:normAutofit/>
          </a:bodyPr>
          <a:lstStyle/>
          <a:p>
            <a:r>
              <a:rPr lang="en-US" sz="4000" dirty="0"/>
              <a:t>How Does </a:t>
            </a:r>
            <a:r>
              <a:rPr lang="en-US" sz="4000" dirty="0" err="1"/>
              <a:t>mzIdentML</a:t>
            </a:r>
            <a:r>
              <a:rPr lang="en-US" sz="4000" dirty="0"/>
              <a:t> Affect Our Work Today?</a:t>
            </a:r>
          </a:p>
        </p:txBody>
      </p:sp>
      <p:sp>
        <p:nvSpPr>
          <p:cNvPr id="3" name="Content Placeholder 2">
            <a:extLst>
              <a:ext uri="{FF2B5EF4-FFF2-40B4-BE49-F238E27FC236}">
                <a16:creationId xmlns:a16="http://schemas.microsoft.com/office/drawing/2014/main" id="{75E716F7-9229-4E16-A40A-847C02FA5264}"/>
              </a:ext>
            </a:extLst>
          </p:cNvPr>
          <p:cNvSpPr>
            <a:spLocks noGrp="1"/>
          </p:cNvSpPr>
          <p:nvPr>
            <p:ph idx="1"/>
          </p:nvPr>
        </p:nvSpPr>
        <p:spPr>
          <a:xfrm>
            <a:off x="838199" y="1825624"/>
            <a:ext cx="10436441" cy="4930283"/>
          </a:xfrm>
        </p:spPr>
        <p:txBody>
          <a:bodyPr>
            <a:normAutofit/>
          </a:bodyPr>
          <a:lstStyle/>
          <a:p>
            <a:pPr marL="0" indent="0">
              <a:buNone/>
            </a:pPr>
            <a:r>
              <a:rPr lang="en-US" dirty="0" err="1"/>
              <a:t>mzIdentML</a:t>
            </a:r>
            <a:r>
              <a:rPr lang="en-US" dirty="0"/>
              <a:t> is used by mass spectrometry result archives including PRIDE and </a:t>
            </a:r>
            <a:r>
              <a:rPr lang="en-US" dirty="0" err="1"/>
              <a:t>MassIVE</a:t>
            </a:r>
            <a:r>
              <a:rPr lang="en-US" dirty="0"/>
              <a:t> to connect identifications with spectra, supporting validation and reanalysis of published results.</a:t>
            </a:r>
          </a:p>
          <a:p>
            <a:pPr marL="0" indent="0">
              <a:buNone/>
            </a:pPr>
            <a:endParaRPr lang="en-US" sz="1200" dirty="0"/>
          </a:p>
          <a:p>
            <a:pPr marL="0" indent="0">
              <a:buNone/>
            </a:pPr>
            <a:r>
              <a:rPr lang="en-US" dirty="0"/>
              <a:t>These also make it possible to automatically generate annotated spectra to satisfy common journal requirements using archive-provided tools.</a:t>
            </a:r>
          </a:p>
          <a:p>
            <a:pPr marL="0" indent="0">
              <a:buNone/>
            </a:pPr>
            <a:endParaRPr lang="en-US" sz="1200" dirty="0"/>
          </a:p>
          <a:p>
            <a:pPr marL="0" indent="0">
              <a:buNone/>
            </a:pPr>
            <a:r>
              <a:rPr lang="en-US" dirty="0" err="1"/>
              <a:t>mzIdentML</a:t>
            </a:r>
            <a:r>
              <a:rPr lang="en-US" dirty="0"/>
              <a:t> can also be used to communicate identifications between software. One example of this is using one tool for identification and another tool for quantification or spectral library construction.</a:t>
            </a:r>
          </a:p>
          <a:p>
            <a:pPr marL="0" indent="0">
              <a:buNone/>
            </a:pPr>
            <a:endParaRPr lang="en-US" dirty="0"/>
          </a:p>
        </p:txBody>
      </p:sp>
      <p:sp>
        <p:nvSpPr>
          <p:cNvPr id="5" name="Content Placeholder 2">
            <a:extLst>
              <a:ext uri="{FF2B5EF4-FFF2-40B4-BE49-F238E27FC236}">
                <a16:creationId xmlns:a16="http://schemas.microsoft.com/office/drawing/2014/main" id="{08298F6D-09FC-4AF2-AF6D-27B63794A3FD}"/>
              </a:ext>
            </a:extLst>
          </p:cNvPr>
          <p:cNvSpPr txBox="1">
            <a:spLocks/>
          </p:cNvSpPr>
          <p:nvPr/>
        </p:nvSpPr>
        <p:spPr>
          <a:xfrm>
            <a:off x="6611644" y="4103256"/>
            <a:ext cx="5411680" cy="23896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122265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E0EE3-012F-400F-A7B5-958A651AD136}"/>
              </a:ext>
            </a:extLst>
          </p:cNvPr>
          <p:cNvSpPr>
            <a:spLocks noGrp="1"/>
          </p:cNvSpPr>
          <p:nvPr>
            <p:ph type="title"/>
          </p:nvPr>
        </p:nvSpPr>
        <p:spPr/>
        <p:txBody>
          <a:bodyPr/>
          <a:lstStyle/>
          <a:p>
            <a:r>
              <a:rPr lang="en-US" dirty="0"/>
              <a:t>Example From Proteomics</a:t>
            </a:r>
          </a:p>
        </p:txBody>
      </p:sp>
      <p:grpSp>
        <p:nvGrpSpPr>
          <p:cNvPr id="33" name="Group 32">
            <a:extLst>
              <a:ext uri="{FF2B5EF4-FFF2-40B4-BE49-F238E27FC236}">
                <a16:creationId xmlns:a16="http://schemas.microsoft.com/office/drawing/2014/main" id="{A0C57DDA-71FF-4B4D-9562-7E9CA0E9F1AB}"/>
              </a:ext>
            </a:extLst>
          </p:cNvPr>
          <p:cNvGrpSpPr/>
          <p:nvPr/>
        </p:nvGrpSpPr>
        <p:grpSpPr>
          <a:xfrm>
            <a:off x="282681" y="2905125"/>
            <a:ext cx="1266366" cy="1608870"/>
            <a:chOff x="282681" y="3429000"/>
            <a:chExt cx="1266366" cy="1608870"/>
          </a:xfrm>
        </p:grpSpPr>
        <p:grpSp>
          <p:nvGrpSpPr>
            <p:cNvPr id="11" name="Group 10">
              <a:extLst>
                <a:ext uri="{FF2B5EF4-FFF2-40B4-BE49-F238E27FC236}">
                  <a16:creationId xmlns:a16="http://schemas.microsoft.com/office/drawing/2014/main" id="{34DF2686-B426-4581-B8BD-69E6372FB4D5}"/>
                </a:ext>
              </a:extLst>
            </p:cNvPr>
            <p:cNvGrpSpPr/>
            <p:nvPr/>
          </p:nvGrpSpPr>
          <p:grpSpPr>
            <a:xfrm>
              <a:off x="282681" y="3429000"/>
              <a:ext cx="1056442" cy="1325563"/>
              <a:chOff x="381741" y="3911282"/>
              <a:chExt cx="1056442" cy="1325563"/>
            </a:xfrm>
          </p:grpSpPr>
          <p:sp>
            <p:nvSpPr>
              <p:cNvPr id="8" name="Rectangle: Rounded Corners 7">
                <a:extLst>
                  <a:ext uri="{FF2B5EF4-FFF2-40B4-BE49-F238E27FC236}">
                    <a16:creationId xmlns:a16="http://schemas.microsoft.com/office/drawing/2014/main" id="{B5F55F88-B7DC-4BF8-A6AA-F533B1605372}"/>
                  </a:ext>
                </a:extLst>
              </p:cNvPr>
              <p:cNvSpPr/>
              <p:nvPr/>
            </p:nvSpPr>
            <p:spPr>
              <a:xfrm>
                <a:off x="474345" y="3911282"/>
                <a:ext cx="866775" cy="1325563"/>
              </a:xfrm>
              <a:prstGeom prst="roundRect">
                <a:avLst>
                  <a:gd name="adj" fmla="val 7449"/>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DF901B7A-9D2F-4DB7-B085-834294B6B383}"/>
                  </a:ext>
                </a:extLst>
              </p:cNvPr>
              <p:cNvSpPr/>
              <p:nvPr/>
            </p:nvSpPr>
            <p:spPr>
              <a:xfrm>
                <a:off x="381741" y="4334722"/>
                <a:ext cx="1056442" cy="494730"/>
              </a:xfrm>
              <a:prstGeom prst="roundRect">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RAW</a:t>
                </a:r>
              </a:p>
            </p:txBody>
          </p:sp>
          <p:sp>
            <p:nvSpPr>
              <p:cNvPr id="10" name="Rectangle 9">
                <a:extLst>
                  <a:ext uri="{FF2B5EF4-FFF2-40B4-BE49-F238E27FC236}">
                    <a16:creationId xmlns:a16="http://schemas.microsoft.com/office/drawing/2014/main" id="{5BB8DDAC-5671-4BDF-B854-AD8C39394BCA}"/>
                  </a:ext>
                </a:extLst>
              </p:cNvPr>
              <p:cNvSpPr/>
              <p:nvPr/>
            </p:nvSpPr>
            <p:spPr>
              <a:xfrm>
                <a:off x="1195540" y="3917482"/>
                <a:ext cx="145070" cy="157468"/>
              </a:xfrm>
              <a:custGeom>
                <a:avLst/>
                <a:gdLst>
                  <a:gd name="connsiteX0" fmla="*/ 0 w 145070"/>
                  <a:gd name="connsiteY0" fmla="*/ 0 h 157468"/>
                  <a:gd name="connsiteX1" fmla="*/ 145070 w 145070"/>
                  <a:gd name="connsiteY1" fmla="*/ 0 h 157468"/>
                  <a:gd name="connsiteX2" fmla="*/ 145070 w 145070"/>
                  <a:gd name="connsiteY2" fmla="*/ 157468 h 157468"/>
                  <a:gd name="connsiteX3" fmla="*/ 0 w 145070"/>
                  <a:gd name="connsiteY3" fmla="*/ 157468 h 157468"/>
                  <a:gd name="connsiteX4" fmla="*/ 0 w 145070"/>
                  <a:gd name="connsiteY4" fmla="*/ 0 h 157468"/>
                  <a:gd name="connsiteX0" fmla="*/ 0 w 145070"/>
                  <a:gd name="connsiteY0" fmla="*/ 0 h 157468"/>
                  <a:gd name="connsiteX1" fmla="*/ 122014 w 145070"/>
                  <a:gd name="connsiteY1" fmla="*/ 17047 h 157468"/>
                  <a:gd name="connsiteX2" fmla="*/ 145070 w 145070"/>
                  <a:gd name="connsiteY2" fmla="*/ 157468 h 157468"/>
                  <a:gd name="connsiteX3" fmla="*/ 0 w 145070"/>
                  <a:gd name="connsiteY3" fmla="*/ 157468 h 157468"/>
                  <a:gd name="connsiteX4" fmla="*/ 0 w 145070"/>
                  <a:gd name="connsiteY4" fmla="*/ 0 h 157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070" h="157468">
                    <a:moveTo>
                      <a:pt x="0" y="0"/>
                    </a:moveTo>
                    <a:lnTo>
                      <a:pt x="122014" y="17047"/>
                    </a:lnTo>
                    <a:lnTo>
                      <a:pt x="145070" y="157468"/>
                    </a:lnTo>
                    <a:lnTo>
                      <a:pt x="0" y="157468"/>
                    </a:lnTo>
                    <a:lnTo>
                      <a:pt x="0" y="0"/>
                    </a:lnTo>
                    <a:close/>
                  </a:path>
                </a:pathLst>
              </a:cu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EBAD9A6E-7120-4A0E-B3D5-95E69A65A4BB}"/>
                </a:ext>
              </a:extLst>
            </p:cNvPr>
            <p:cNvGrpSpPr/>
            <p:nvPr/>
          </p:nvGrpSpPr>
          <p:grpSpPr>
            <a:xfrm>
              <a:off x="386550" y="3572520"/>
              <a:ext cx="1056442" cy="1325563"/>
              <a:chOff x="381741" y="3911282"/>
              <a:chExt cx="1056442" cy="1325563"/>
            </a:xfrm>
          </p:grpSpPr>
          <p:sp>
            <p:nvSpPr>
              <p:cNvPr id="17" name="Rectangle: Rounded Corners 16">
                <a:extLst>
                  <a:ext uri="{FF2B5EF4-FFF2-40B4-BE49-F238E27FC236}">
                    <a16:creationId xmlns:a16="http://schemas.microsoft.com/office/drawing/2014/main" id="{6769CD78-4F18-4425-B89E-CBEBD1C81804}"/>
                  </a:ext>
                </a:extLst>
              </p:cNvPr>
              <p:cNvSpPr/>
              <p:nvPr/>
            </p:nvSpPr>
            <p:spPr>
              <a:xfrm>
                <a:off x="474345" y="3911282"/>
                <a:ext cx="866775" cy="1325563"/>
              </a:xfrm>
              <a:prstGeom prst="roundRect">
                <a:avLst>
                  <a:gd name="adj" fmla="val 7449"/>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Rounded Corners 17">
                <a:extLst>
                  <a:ext uri="{FF2B5EF4-FFF2-40B4-BE49-F238E27FC236}">
                    <a16:creationId xmlns:a16="http://schemas.microsoft.com/office/drawing/2014/main" id="{AD2EDF2F-9B27-4F24-A0FA-647AAE6E7111}"/>
                  </a:ext>
                </a:extLst>
              </p:cNvPr>
              <p:cNvSpPr/>
              <p:nvPr/>
            </p:nvSpPr>
            <p:spPr>
              <a:xfrm>
                <a:off x="381741" y="4334722"/>
                <a:ext cx="1056442" cy="494730"/>
              </a:xfrm>
              <a:prstGeom prst="roundRect">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RAW</a:t>
                </a:r>
              </a:p>
            </p:txBody>
          </p:sp>
          <p:sp>
            <p:nvSpPr>
              <p:cNvPr id="19" name="Rectangle 9">
                <a:extLst>
                  <a:ext uri="{FF2B5EF4-FFF2-40B4-BE49-F238E27FC236}">
                    <a16:creationId xmlns:a16="http://schemas.microsoft.com/office/drawing/2014/main" id="{F0539135-6405-4D40-BFFA-0A5A31F99F3C}"/>
                  </a:ext>
                </a:extLst>
              </p:cNvPr>
              <p:cNvSpPr/>
              <p:nvPr/>
            </p:nvSpPr>
            <p:spPr>
              <a:xfrm>
                <a:off x="1195540" y="3917482"/>
                <a:ext cx="145070" cy="157468"/>
              </a:xfrm>
              <a:custGeom>
                <a:avLst/>
                <a:gdLst>
                  <a:gd name="connsiteX0" fmla="*/ 0 w 145070"/>
                  <a:gd name="connsiteY0" fmla="*/ 0 h 157468"/>
                  <a:gd name="connsiteX1" fmla="*/ 145070 w 145070"/>
                  <a:gd name="connsiteY1" fmla="*/ 0 h 157468"/>
                  <a:gd name="connsiteX2" fmla="*/ 145070 w 145070"/>
                  <a:gd name="connsiteY2" fmla="*/ 157468 h 157468"/>
                  <a:gd name="connsiteX3" fmla="*/ 0 w 145070"/>
                  <a:gd name="connsiteY3" fmla="*/ 157468 h 157468"/>
                  <a:gd name="connsiteX4" fmla="*/ 0 w 145070"/>
                  <a:gd name="connsiteY4" fmla="*/ 0 h 157468"/>
                  <a:gd name="connsiteX0" fmla="*/ 0 w 145070"/>
                  <a:gd name="connsiteY0" fmla="*/ 0 h 157468"/>
                  <a:gd name="connsiteX1" fmla="*/ 122014 w 145070"/>
                  <a:gd name="connsiteY1" fmla="*/ 17047 h 157468"/>
                  <a:gd name="connsiteX2" fmla="*/ 145070 w 145070"/>
                  <a:gd name="connsiteY2" fmla="*/ 157468 h 157468"/>
                  <a:gd name="connsiteX3" fmla="*/ 0 w 145070"/>
                  <a:gd name="connsiteY3" fmla="*/ 157468 h 157468"/>
                  <a:gd name="connsiteX4" fmla="*/ 0 w 145070"/>
                  <a:gd name="connsiteY4" fmla="*/ 0 h 157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070" h="157468">
                    <a:moveTo>
                      <a:pt x="0" y="0"/>
                    </a:moveTo>
                    <a:lnTo>
                      <a:pt x="122014" y="17047"/>
                    </a:lnTo>
                    <a:lnTo>
                      <a:pt x="145070" y="157468"/>
                    </a:lnTo>
                    <a:lnTo>
                      <a:pt x="0" y="157468"/>
                    </a:lnTo>
                    <a:lnTo>
                      <a:pt x="0" y="0"/>
                    </a:lnTo>
                    <a:close/>
                  </a:path>
                </a:pathLst>
              </a:cu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973D3323-7FCE-4B8F-A55A-A924919D0DCE}"/>
                </a:ext>
              </a:extLst>
            </p:cNvPr>
            <p:cNvGrpSpPr/>
            <p:nvPr/>
          </p:nvGrpSpPr>
          <p:grpSpPr>
            <a:xfrm>
              <a:off x="492605" y="3712307"/>
              <a:ext cx="1056442" cy="1325563"/>
              <a:chOff x="381741" y="3911282"/>
              <a:chExt cx="1056442" cy="1325563"/>
            </a:xfrm>
          </p:grpSpPr>
          <p:sp>
            <p:nvSpPr>
              <p:cNvPr id="21" name="Rectangle: Rounded Corners 20">
                <a:extLst>
                  <a:ext uri="{FF2B5EF4-FFF2-40B4-BE49-F238E27FC236}">
                    <a16:creationId xmlns:a16="http://schemas.microsoft.com/office/drawing/2014/main" id="{02A5D0F6-434D-4D40-B35F-C294DFE6C93B}"/>
                  </a:ext>
                </a:extLst>
              </p:cNvPr>
              <p:cNvSpPr/>
              <p:nvPr/>
            </p:nvSpPr>
            <p:spPr>
              <a:xfrm>
                <a:off x="474345" y="3911282"/>
                <a:ext cx="866775" cy="1325563"/>
              </a:xfrm>
              <a:prstGeom prst="roundRect">
                <a:avLst>
                  <a:gd name="adj" fmla="val 7449"/>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E9C00481-2F00-4342-9C1E-666FCE333324}"/>
                  </a:ext>
                </a:extLst>
              </p:cNvPr>
              <p:cNvSpPr/>
              <p:nvPr/>
            </p:nvSpPr>
            <p:spPr>
              <a:xfrm>
                <a:off x="381741" y="4334722"/>
                <a:ext cx="1056442" cy="494730"/>
              </a:xfrm>
              <a:prstGeom prst="roundRect">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RAW</a:t>
                </a:r>
              </a:p>
            </p:txBody>
          </p:sp>
          <p:sp>
            <p:nvSpPr>
              <p:cNvPr id="23" name="Rectangle 9">
                <a:extLst>
                  <a:ext uri="{FF2B5EF4-FFF2-40B4-BE49-F238E27FC236}">
                    <a16:creationId xmlns:a16="http://schemas.microsoft.com/office/drawing/2014/main" id="{E50256EB-659F-4F82-8B81-19B7317B531A}"/>
                  </a:ext>
                </a:extLst>
              </p:cNvPr>
              <p:cNvSpPr/>
              <p:nvPr/>
            </p:nvSpPr>
            <p:spPr>
              <a:xfrm>
                <a:off x="1195540" y="3917482"/>
                <a:ext cx="145070" cy="157468"/>
              </a:xfrm>
              <a:custGeom>
                <a:avLst/>
                <a:gdLst>
                  <a:gd name="connsiteX0" fmla="*/ 0 w 145070"/>
                  <a:gd name="connsiteY0" fmla="*/ 0 h 157468"/>
                  <a:gd name="connsiteX1" fmla="*/ 145070 w 145070"/>
                  <a:gd name="connsiteY1" fmla="*/ 0 h 157468"/>
                  <a:gd name="connsiteX2" fmla="*/ 145070 w 145070"/>
                  <a:gd name="connsiteY2" fmla="*/ 157468 h 157468"/>
                  <a:gd name="connsiteX3" fmla="*/ 0 w 145070"/>
                  <a:gd name="connsiteY3" fmla="*/ 157468 h 157468"/>
                  <a:gd name="connsiteX4" fmla="*/ 0 w 145070"/>
                  <a:gd name="connsiteY4" fmla="*/ 0 h 157468"/>
                  <a:gd name="connsiteX0" fmla="*/ 0 w 145070"/>
                  <a:gd name="connsiteY0" fmla="*/ 0 h 157468"/>
                  <a:gd name="connsiteX1" fmla="*/ 122014 w 145070"/>
                  <a:gd name="connsiteY1" fmla="*/ 17047 h 157468"/>
                  <a:gd name="connsiteX2" fmla="*/ 145070 w 145070"/>
                  <a:gd name="connsiteY2" fmla="*/ 157468 h 157468"/>
                  <a:gd name="connsiteX3" fmla="*/ 0 w 145070"/>
                  <a:gd name="connsiteY3" fmla="*/ 157468 h 157468"/>
                  <a:gd name="connsiteX4" fmla="*/ 0 w 145070"/>
                  <a:gd name="connsiteY4" fmla="*/ 0 h 157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070" h="157468">
                    <a:moveTo>
                      <a:pt x="0" y="0"/>
                    </a:moveTo>
                    <a:lnTo>
                      <a:pt x="122014" y="17047"/>
                    </a:lnTo>
                    <a:lnTo>
                      <a:pt x="145070" y="157468"/>
                    </a:lnTo>
                    <a:lnTo>
                      <a:pt x="0" y="157468"/>
                    </a:lnTo>
                    <a:lnTo>
                      <a:pt x="0" y="0"/>
                    </a:lnTo>
                    <a:close/>
                  </a:path>
                </a:pathLst>
              </a:cu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15" name="Connector: Elbow 14">
            <a:extLst>
              <a:ext uri="{FF2B5EF4-FFF2-40B4-BE49-F238E27FC236}">
                <a16:creationId xmlns:a16="http://schemas.microsoft.com/office/drawing/2014/main" id="{FF22EA79-01C1-4E0E-8288-A599FFEC0486}"/>
              </a:ext>
            </a:extLst>
          </p:cNvPr>
          <p:cNvCxnSpPr>
            <a:stCxn id="8" idx="0"/>
            <a:endCxn id="5" idx="5"/>
          </p:cNvCxnSpPr>
          <p:nvPr/>
        </p:nvCxnSpPr>
        <p:spPr>
          <a:xfrm rot="5400000" flipH="1" flipV="1">
            <a:off x="1388233" y="1858841"/>
            <a:ext cx="466725" cy="1625845"/>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9" name="Group 28">
            <a:extLst>
              <a:ext uri="{FF2B5EF4-FFF2-40B4-BE49-F238E27FC236}">
                <a16:creationId xmlns:a16="http://schemas.microsoft.com/office/drawing/2014/main" id="{33D447C8-3CA6-4025-9CCC-E7807EDA0235}"/>
              </a:ext>
            </a:extLst>
          </p:cNvPr>
          <p:cNvGrpSpPr/>
          <p:nvPr/>
        </p:nvGrpSpPr>
        <p:grpSpPr>
          <a:xfrm>
            <a:off x="6111249" y="1775618"/>
            <a:ext cx="1056442" cy="1325563"/>
            <a:chOff x="381741" y="3911282"/>
            <a:chExt cx="1056442" cy="1325563"/>
          </a:xfrm>
        </p:grpSpPr>
        <p:sp>
          <p:nvSpPr>
            <p:cNvPr id="30" name="Rectangle: Rounded Corners 29">
              <a:extLst>
                <a:ext uri="{FF2B5EF4-FFF2-40B4-BE49-F238E27FC236}">
                  <a16:creationId xmlns:a16="http://schemas.microsoft.com/office/drawing/2014/main" id="{3ABA3F52-44A7-417D-8C4F-61F5B04B3B85}"/>
                </a:ext>
              </a:extLst>
            </p:cNvPr>
            <p:cNvSpPr/>
            <p:nvPr/>
          </p:nvSpPr>
          <p:spPr>
            <a:xfrm>
              <a:off x="474345" y="3911282"/>
              <a:ext cx="866775" cy="1325563"/>
            </a:xfrm>
            <a:prstGeom prst="roundRect">
              <a:avLst>
                <a:gd name="adj" fmla="val 7449"/>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CE4E4403-1C8B-42C4-94E3-51E5182CBFD9}"/>
                </a:ext>
              </a:extLst>
            </p:cNvPr>
            <p:cNvSpPr/>
            <p:nvPr/>
          </p:nvSpPr>
          <p:spPr>
            <a:xfrm>
              <a:off x="381741" y="4334722"/>
              <a:ext cx="1056442" cy="494730"/>
            </a:xfrm>
            <a:prstGeom prst="roundRect">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t>mzID</a:t>
              </a:r>
              <a:endParaRPr lang="en-US" sz="2800" dirty="0"/>
            </a:p>
          </p:txBody>
        </p:sp>
        <p:sp>
          <p:nvSpPr>
            <p:cNvPr id="32" name="Rectangle 9">
              <a:extLst>
                <a:ext uri="{FF2B5EF4-FFF2-40B4-BE49-F238E27FC236}">
                  <a16:creationId xmlns:a16="http://schemas.microsoft.com/office/drawing/2014/main" id="{BECD9A1A-E89F-40CD-BDCC-DA5BE821C379}"/>
                </a:ext>
              </a:extLst>
            </p:cNvPr>
            <p:cNvSpPr/>
            <p:nvPr/>
          </p:nvSpPr>
          <p:spPr>
            <a:xfrm>
              <a:off x="1195540" y="3917482"/>
              <a:ext cx="145070" cy="157468"/>
            </a:xfrm>
            <a:custGeom>
              <a:avLst/>
              <a:gdLst>
                <a:gd name="connsiteX0" fmla="*/ 0 w 145070"/>
                <a:gd name="connsiteY0" fmla="*/ 0 h 157468"/>
                <a:gd name="connsiteX1" fmla="*/ 145070 w 145070"/>
                <a:gd name="connsiteY1" fmla="*/ 0 h 157468"/>
                <a:gd name="connsiteX2" fmla="*/ 145070 w 145070"/>
                <a:gd name="connsiteY2" fmla="*/ 157468 h 157468"/>
                <a:gd name="connsiteX3" fmla="*/ 0 w 145070"/>
                <a:gd name="connsiteY3" fmla="*/ 157468 h 157468"/>
                <a:gd name="connsiteX4" fmla="*/ 0 w 145070"/>
                <a:gd name="connsiteY4" fmla="*/ 0 h 157468"/>
                <a:gd name="connsiteX0" fmla="*/ 0 w 145070"/>
                <a:gd name="connsiteY0" fmla="*/ 0 h 157468"/>
                <a:gd name="connsiteX1" fmla="*/ 122014 w 145070"/>
                <a:gd name="connsiteY1" fmla="*/ 17047 h 157468"/>
                <a:gd name="connsiteX2" fmla="*/ 145070 w 145070"/>
                <a:gd name="connsiteY2" fmla="*/ 157468 h 157468"/>
                <a:gd name="connsiteX3" fmla="*/ 0 w 145070"/>
                <a:gd name="connsiteY3" fmla="*/ 157468 h 157468"/>
                <a:gd name="connsiteX4" fmla="*/ 0 w 145070"/>
                <a:gd name="connsiteY4" fmla="*/ 0 h 157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070" h="157468">
                  <a:moveTo>
                    <a:pt x="0" y="0"/>
                  </a:moveTo>
                  <a:lnTo>
                    <a:pt x="122014" y="17047"/>
                  </a:lnTo>
                  <a:lnTo>
                    <a:pt x="145070" y="157468"/>
                  </a:lnTo>
                  <a:lnTo>
                    <a:pt x="0" y="157468"/>
                  </a:lnTo>
                  <a:lnTo>
                    <a:pt x="0" y="0"/>
                  </a:lnTo>
                  <a:close/>
                </a:path>
              </a:pathLst>
            </a:cu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6" name="Straight Arrow Connector 25">
            <a:extLst>
              <a:ext uri="{FF2B5EF4-FFF2-40B4-BE49-F238E27FC236}">
                <a16:creationId xmlns:a16="http://schemas.microsoft.com/office/drawing/2014/main" id="{3E35BED4-1DBA-4D77-85E5-A3DD35C01E9D}"/>
              </a:ext>
            </a:extLst>
          </p:cNvPr>
          <p:cNvCxnSpPr>
            <a:stCxn id="5" idx="2"/>
            <a:endCxn id="31" idx="1"/>
          </p:cNvCxnSpPr>
          <p:nvPr/>
        </p:nvCxnSpPr>
        <p:spPr>
          <a:xfrm>
            <a:off x="4602889" y="2438400"/>
            <a:ext cx="1508360" cy="802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AC7D6D7D-9C4A-4847-8397-E247788781AE}"/>
              </a:ext>
            </a:extLst>
          </p:cNvPr>
          <p:cNvCxnSpPr>
            <a:cxnSpLocks/>
            <a:stCxn id="22" idx="3"/>
            <a:endCxn id="3078" idx="1"/>
          </p:cNvCxnSpPr>
          <p:nvPr/>
        </p:nvCxnSpPr>
        <p:spPr>
          <a:xfrm flipV="1">
            <a:off x="1549047" y="3851213"/>
            <a:ext cx="6099329" cy="802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A229EDC9-C171-4E2F-9F4C-414E95699985}"/>
              </a:ext>
            </a:extLst>
          </p:cNvPr>
          <p:cNvCxnSpPr>
            <a:cxnSpLocks/>
            <a:stCxn id="31" idx="3"/>
            <a:endCxn id="3078" idx="0"/>
          </p:cNvCxnSpPr>
          <p:nvPr/>
        </p:nvCxnSpPr>
        <p:spPr>
          <a:xfrm>
            <a:off x="7167691" y="2446423"/>
            <a:ext cx="2152323" cy="785665"/>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AB3A2B7E-D3EA-4783-A0BF-916AA3754C30}"/>
              </a:ext>
            </a:extLst>
          </p:cNvPr>
          <p:cNvCxnSpPr>
            <a:cxnSpLocks/>
            <a:stCxn id="3078" idx="2"/>
            <a:endCxn id="51" idx="3"/>
          </p:cNvCxnSpPr>
          <p:nvPr/>
        </p:nvCxnSpPr>
        <p:spPr>
          <a:xfrm rot="5400000">
            <a:off x="8200165" y="4754893"/>
            <a:ext cx="1404405" cy="835294"/>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9" name="Group 48">
            <a:extLst>
              <a:ext uri="{FF2B5EF4-FFF2-40B4-BE49-F238E27FC236}">
                <a16:creationId xmlns:a16="http://schemas.microsoft.com/office/drawing/2014/main" id="{8EFA420E-9B35-45EE-925C-041EE060D037}"/>
              </a:ext>
            </a:extLst>
          </p:cNvPr>
          <p:cNvGrpSpPr/>
          <p:nvPr/>
        </p:nvGrpSpPr>
        <p:grpSpPr>
          <a:xfrm>
            <a:off x="7428278" y="5203938"/>
            <a:ext cx="1056442" cy="1325563"/>
            <a:chOff x="381741" y="3911282"/>
            <a:chExt cx="1056442" cy="1325563"/>
          </a:xfrm>
        </p:grpSpPr>
        <p:sp>
          <p:nvSpPr>
            <p:cNvPr id="50" name="Rectangle: Rounded Corners 49">
              <a:extLst>
                <a:ext uri="{FF2B5EF4-FFF2-40B4-BE49-F238E27FC236}">
                  <a16:creationId xmlns:a16="http://schemas.microsoft.com/office/drawing/2014/main" id="{C9343E9E-5E2B-4C51-88AD-8C361B2A7A2B}"/>
                </a:ext>
              </a:extLst>
            </p:cNvPr>
            <p:cNvSpPr/>
            <p:nvPr/>
          </p:nvSpPr>
          <p:spPr>
            <a:xfrm>
              <a:off x="474345" y="3911282"/>
              <a:ext cx="866775" cy="1325563"/>
            </a:xfrm>
            <a:prstGeom prst="roundRect">
              <a:avLst>
                <a:gd name="adj" fmla="val 7449"/>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Rounded Corners 50">
              <a:extLst>
                <a:ext uri="{FF2B5EF4-FFF2-40B4-BE49-F238E27FC236}">
                  <a16:creationId xmlns:a16="http://schemas.microsoft.com/office/drawing/2014/main" id="{CD6DA45A-32EB-44A7-8413-04ADDFC1E999}"/>
                </a:ext>
              </a:extLst>
            </p:cNvPr>
            <p:cNvSpPr/>
            <p:nvPr/>
          </p:nvSpPr>
          <p:spPr>
            <a:xfrm>
              <a:off x="381741" y="4334722"/>
              <a:ext cx="1056442" cy="494730"/>
            </a:xfrm>
            <a:prstGeom prst="roundRect">
              <a:avLst/>
            </a:prstGeom>
            <a:solidFill>
              <a:schemeClr val="accent2"/>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CSV</a:t>
              </a:r>
            </a:p>
          </p:txBody>
        </p:sp>
        <p:sp>
          <p:nvSpPr>
            <p:cNvPr id="52" name="Rectangle 9">
              <a:extLst>
                <a:ext uri="{FF2B5EF4-FFF2-40B4-BE49-F238E27FC236}">
                  <a16:creationId xmlns:a16="http://schemas.microsoft.com/office/drawing/2014/main" id="{A855B751-41AE-4856-88D8-1158C8DEDF8E}"/>
                </a:ext>
              </a:extLst>
            </p:cNvPr>
            <p:cNvSpPr/>
            <p:nvPr/>
          </p:nvSpPr>
          <p:spPr>
            <a:xfrm>
              <a:off x="1195540" y="3917482"/>
              <a:ext cx="145070" cy="157468"/>
            </a:xfrm>
            <a:custGeom>
              <a:avLst/>
              <a:gdLst>
                <a:gd name="connsiteX0" fmla="*/ 0 w 145070"/>
                <a:gd name="connsiteY0" fmla="*/ 0 h 157468"/>
                <a:gd name="connsiteX1" fmla="*/ 145070 w 145070"/>
                <a:gd name="connsiteY1" fmla="*/ 0 h 157468"/>
                <a:gd name="connsiteX2" fmla="*/ 145070 w 145070"/>
                <a:gd name="connsiteY2" fmla="*/ 157468 h 157468"/>
                <a:gd name="connsiteX3" fmla="*/ 0 w 145070"/>
                <a:gd name="connsiteY3" fmla="*/ 157468 h 157468"/>
                <a:gd name="connsiteX4" fmla="*/ 0 w 145070"/>
                <a:gd name="connsiteY4" fmla="*/ 0 h 157468"/>
                <a:gd name="connsiteX0" fmla="*/ 0 w 145070"/>
                <a:gd name="connsiteY0" fmla="*/ 0 h 157468"/>
                <a:gd name="connsiteX1" fmla="*/ 122014 w 145070"/>
                <a:gd name="connsiteY1" fmla="*/ 17047 h 157468"/>
                <a:gd name="connsiteX2" fmla="*/ 145070 w 145070"/>
                <a:gd name="connsiteY2" fmla="*/ 157468 h 157468"/>
                <a:gd name="connsiteX3" fmla="*/ 0 w 145070"/>
                <a:gd name="connsiteY3" fmla="*/ 157468 h 157468"/>
                <a:gd name="connsiteX4" fmla="*/ 0 w 145070"/>
                <a:gd name="connsiteY4" fmla="*/ 0 h 157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070" h="157468">
                  <a:moveTo>
                    <a:pt x="0" y="0"/>
                  </a:moveTo>
                  <a:lnTo>
                    <a:pt x="122014" y="17047"/>
                  </a:lnTo>
                  <a:lnTo>
                    <a:pt x="145070" y="157468"/>
                  </a:lnTo>
                  <a:lnTo>
                    <a:pt x="0" y="157468"/>
                  </a:lnTo>
                  <a:lnTo>
                    <a:pt x="0" y="0"/>
                  </a:lnTo>
                  <a:close/>
                </a:path>
              </a:pathLst>
            </a:cu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5" name="Group 104">
            <a:extLst>
              <a:ext uri="{FF2B5EF4-FFF2-40B4-BE49-F238E27FC236}">
                <a16:creationId xmlns:a16="http://schemas.microsoft.com/office/drawing/2014/main" id="{C0BA2CAE-6706-4B44-9843-F43A69B86DD3}"/>
              </a:ext>
            </a:extLst>
          </p:cNvPr>
          <p:cNvGrpSpPr/>
          <p:nvPr/>
        </p:nvGrpSpPr>
        <p:grpSpPr>
          <a:xfrm>
            <a:off x="2306901" y="1488437"/>
            <a:ext cx="2423604" cy="1460429"/>
            <a:chOff x="2306901" y="1236977"/>
            <a:chExt cx="2423604" cy="1460429"/>
          </a:xfrm>
        </p:grpSpPr>
        <p:grpSp>
          <p:nvGrpSpPr>
            <p:cNvPr id="6" name="Group 5">
              <a:extLst>
                <a:ext uri="{FF2B5EF4-FFF2-40B4-BE49-F238E27FC236}">
                  <a16:creationId xmlns:a16="http://schemas.microsoft.com/office/drawing/2014/main" id="{C4480180-3764-4DAC-A2D3-067C52CA0C67}"/>
                </a:ext>
              </a:extLst>
            </p:cNvPr>
            <p:cNvGrpSpPr/>
            <p:nvPr/>
          </p:nvGrpSpPr>
          <p:grpSpPr>
            <a:xfrm>
              <a:off x="2306901" y="1676474"/>
              <a:ext cx="2423604" cy="1020932"/>
              <a:chOff x="275209" y="2006353"/>
              <a:chExt cx="2423604" cy="1020932"/>
            </a:xfrm>
          </p:grpSpPr>
          <p:pic>
            <p:nvPicPr>
              <p:cNvPr id="3076" name="Picture 4">
                <a:extLst>
                  <a:ext uri="{FF2B5EF4-FFF2-40B4-BE49-F238E27FC236}">
                    <a16:creationId xmlns:a16="http://schemas.microsoft.com/office/drawing/2014/main" id="{F1E5DADE-F0B3-4FEC-9C40-268584D1441B}"/>
                  </a:ext>
                </a:extLst>
              </p:cNvPr>
              <p:cNvPicPr>
                <a:picLocks noChangeAspect="1" noChangeArrowheads="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533401" y="2167539"/>
                <a:ext cx="1981200" cy="2857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1242536-2187-4FC2-AF38-D279EA21B877}"/>
                  </a:ext>
                </a:extLst>
              </p:cNvPr>
              <p:cNvSpPr txBox="1"/>
              <p:nvPr/>
            </p:nvSpPr>
            <p:spPr>
              <a:xfrm>
                <a:off x="497150" y="2503503"/>
                <a:ext cx="2095130" cy="369332"/>
              </a:xfrm>
              <a:prstGeom prst="rect">
                <a:avLst/>
              </a:prstGeom>
              <a:noFill/>
            </p:spPr>
            <p:txBody>
              <a:bodyPr wrap="square" rtlCol="0">
                <a:spAutoFit/>
              </a:bodyPr>
              <a:lstStyle/>
              <a:p>
                <a:pPr algn="ctr"/>
                <a:r>
                  <a:rPr lang="en-US" b="1" dirty="0"/>
                  <a:t>MSGF+</a:t>
                </a:r>
              </a:p>
            </p:txBody>
          </p:sp>
          <p:sp>
            <p:nvSpPr>
              <p:cNvPr id="5" name="Parallelogram 4">
                <a:extLst>
                  <a:ext uri="{FF2B5EF4-FFF2-40B4-BE49-F238E27FC236}">
                    <a16:creationId xmlns:a16="http://schemas.microsoft.com/office/drawing/2014/main" id="{0333C630-B91E-4339-AC60-98C3231051DD}"/>
                  </a:ext>
                </a:extLst>
              </p:cNvPr>
              <p:cNvSpPr/>
              <p:nvPr/>
            </p:nvSpPr>
            <p:spPr>
              <a:xfrm>
                <a:off x="275209" y="2006353"/>
                <a:ext cx="2423604" cy="1020932"/>
              </a:xfrm>
              <a:prstGeom prst="parallelogram">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TextBox 46">
              <a:extLst>
                <a:ext uri="{FF2B5EF4-FFF2-40B4-BE49-F238E27FC236}">
                  <a16:creationId xmlns:a16="http://schemas.microsoft.com/office/drawing/2014/main" id="{2E809823-DB73-4824-BB99-96C7E7C5C2E3}"/>
                </a:ext>
              </a:extLst>
            </p:cNvPr>
            <p:cNvSpPr txBox="1"/>
            <p:nvPr/>
          </p:nvSpPr>
          <p:spPr>
            <a:xfrm>
              <a:off x="2861179" y="1236977"/>
              <a:ext cx="1430456" cy="369332"/>
            </a:xfrm>
            <a:prstGeom prst="rect">
              <a:avLst/>
            </a:prstGeom>
            <a:noFill/>
          </p:spPr>
          <p:txBody>
            <a:bodyPr wrap="none" rtlCol="0">
              <a:spAutoFit/>
            </a:bodyPr>
            <a:lstStyle/>
            <a:p>
              <a:r>
                <a:rPr lang="en-US" dirty="0"/>
                <a:t>Identification</a:t>
              </a:r>
            </a:p>
          </p:txBody>
        </p:sp>
      </p:grpSp>
      <p:grpSp>
        <p:nvGrpSpPr>
          <p:cNvPr id="106" name="Group 105">
            <a:extLst>
              <a:ext uri="{FF2B5EF4-FFF2-40B4-BE49-F238E27FC236}">
                <a16:creationId xmlns:a16="http://schemas.microsoft.com/office/drawing/2014/main" id="{516233E5-B806-43B6-8406-1134442E527E}"/>
              </a:ext>
            </a:extLst>
          </p:cNvPr>
          <p:cNvGrpSpPr/>
          <p:nvPr/>
        </p:nvGrpSpPr>
        <p:grpSpPr>
          <a:xfrm>
            <a:off x="7648376" y="2772421"/>
            <a:ext cx="3343275" cy="1697917"/>
            <a:chOff x="7648376" y="2772421"/>
            <a:chExt cx="3343275" cy="1697917"/>
          </a:xfrm>
        </p:grpSpPr>
        <p:pic>
          <p:nvPicPr>
            <p:cNvPr id="3078" name="Picture 6" descr="MacCoss Lab Software: /home">
              <a:extLst>
                <a:ext uri="{FF2B5EF4-FFF2-40B4-BE49-F238E27FC236}">
                  <a16:creationId xmlns:a16="http://schemas.microsoft.com/office/drawing/2014/main" id="{B7D7DCE9-1D34-42D3-A1EB-EBAFC114F2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48376" y="3232088"/>
              <a:ext cx="3343275" cy="1238250"/>
            </a:xfrm>
            <a:prstGeom prst="rect">
              <a:avLst/>
            </a:prstGeom>
            <a:noFill/>
            <a:ln w="38100">
              <a:solidFill>
                <a:schemeClr val="tx1"/>
              </a:solidFill>
            </a:ln>
            <a:extLst>
              <a:ext uri="{909E8E84-426E-40DD-AFC4-6F175D3DCCD1}">
                <a14:hiddenFill xmlns:a14="http://schemas.microsoft.com/office/drawing/2010/main">
                  <a:solidFill>
                    <a:srgbClr val="FFFFFF"/>
                  </a:solidFill>
                </a14:hiddenFill>
              </a:ext>
            </a:extLst>
          </p:spPr>
        </p:pic>
        <p:sp>
          <p:nvSpPr>
            <p:cNvPr id="48" name="TextBox 47">
              <a:extLst>
                <a:ext uri="{FF2B5EF4-FFF2-40B4-BE49-F238E27FC236}">
                  <a16:creationId xmlns:a16="http://schemas.microsoft.com/office/drawing/2014/main" id="{50C62487-8595-4606-8D1B-AFDB56E105C2}"/>
                </a:ext>
              </a:extLst>
            </p:cNvPr>
            <p:cNvSpPr txBox="1"/>
            <p:nvPr/>
          </p:nvSpPr>
          <p:spPr>
            <a:xfrm>
              <a:off x="9417077" y="2772421"/>
              <a:ext cx="1523430" cy="369332"/>
            </a:xfrm>
            <a:prstGeom prst="rect">
              <a:avLst/>
            </a:prstGeom>
            <a:noFill/>
          </p:spPr>
          <p:txBody>
            <a:bodyPr wrap="none" rtlCol="0">
              <a:spAutoFit/>
            </a:bodyPr>
            <a:lstStyle/>
            <a:p>
              <a:r>
                <a:rPr lang="en-US" dirty="0"/>
                <a:t>Quantification</a:t>
              </a:r>
            </a:p>
          </p:txBody>
        </p:sp>
      </p:grpSp>
      <p:cxnSp>
        <p:nvCxnSpPr>
          <p:cNvPr id="58" name="Connector: Elbow 57">
            <a:extLst>
              <a:ext uri="{FF2B5EF4-FFF2-40B4-BE49-F238E27FC236}">
                <a16:creationId xmlns:a16="http://schemas.microsoft.com/office/drawing/2014/main" id="{ED6324D7-4DC6-475B-9457-8F658D668E02}"/>
              </a:ext>
            </a:extLst>
          </p:cNvPr>
          <p:cNvCxnSpPr>
            <a:cxnSpLocks/>
            <a:stCxn id="30" idx="2"/>
            <a:endCxn id="83" idx="3"/>
          </p:cNvCxnSpPr>
          <p:nvPr/>
        </p:nvCxnSpPr>
        <p:spPr>
          <a:xfrm rot="5400000">
            <a:off x="5056634" y="4291838"/>
            <a:ext cx="2771265" cy="389950"/>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03" name="Group 102">
            <a:extLst>
              <a:ext uri="{FF2B5EF4-FFF2-40B4-BE49-F238E27FC236}">
                <a16:creationId xmlns:a16="http://schemas.microsoft.com/office/drawing/2014/main" id="{174F1B3A-8DD0-43A1-AB1E-55C58899153D}"/>
              </a:ext>
            </a:extLst>
          </p:cNvPr>
          <p:cNvGrpSpPr/>
          <p:nvPr/>
        </p:nvGrpSpPr>
        <p:grpSpPr>
          <a:xfrm>
            <a:off x="157298" y="5080954"/>
            <a:ext cx="2458258" cy="1630363"/>
            <a:chOff x="157298" y="5080954"/>
            <a:chExt cx="2458258" cy="1630363"/>
          </a:xfrm>
        </p:grpSpPr>
        <p:grpSp>
          <p:nvGrpSpPr>
            <p:cNvPr id="64" name="Group 63">
              <a:extLst>
                <a:ext uri="{FF2B5EF4-FFF2-40B4-BE49-F238E27FC236}">
                  <a16:creationId xmlns:a16="http://schemas.microsoft.com/office/drawing/2014/main" id="{B2DD2A73-3D15-4A88-A81C-FA7526B0D2E0}"/>
                </a:ext>
              </a:extLst>
            </p:cNvPr>
            <p:cNvGrpSpPr/>
            <p:nvPr/>
          </p:nvGrpSpPr>
          <p:grpSpPr>
            <a:xfrm>
              <a:off x="157298" y="5080954"/>
              <a:ext cx="1056442" cy="1325563"/>
              <a:chOff x="381741" y="3911282"/>
              <a:chExt cx="1056442" cy="1325563"/>
            </a:xfrm>
          </p:grpSpPr>
          <p:sp>
            <p:nvSpPr>
              <p:cNvPr id="65" name="Rectangle: Rounded Corners 64">
                <a:extLst>
                  <a:ext uri="{FF2B5EF4-FFF2-40B4-BE49-F238E27FC236}">
                    <a16:creationId xmlns:a16="http://schemas.microsoft.com/office/drawing/2014/main" id="{D856A5C0-D456-4101-A4AE-D0F0D91E20BE}"/>
                  </a:ext>
                </a:extLst>
              </p:cNvPr>
              <p:cNvSpPr/>
              <p:nvPr/>
            </p:nvSpPr>
            <p:spPr>
              <a:xfrm>
                <a:off x="474345" y="3911282"/>
                <a:ext cx="866775" cy="1325563"/>
              </a:xfrm>
              <a:prstGeom prst="roundRect">
                <a:avLst>
                  <a:gd name="adj" fmla="val 7449"/>
                </a:avLst>
              </a:prstGeom>
              <a:solidFill>
                <a:schemeClr val="bg1"/>
              </a:solidFill>
              <a:ln w="381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Rounded Corners 65">
                <a:extLst>
                  <a:ext uri="{FF2B5EF4-FFF2-40B4-BE49-F238E27FC236}">
                    <a16:creationId xmlns:a16="http://schemas.microsoft.com/office/drawing/2014/main" id="{2171A0C7-9EB8-4843-A6FC-623ED2149583}"/>
                  </a:ext>
                </a:extLst>
              </p:cNvPr>
              <p:cNvSpPr/>
              <p:nvPr/>
            </p:nvSpPr>
            <p:spPr>
              <a:xfrm>
                <a:off x="381741" y="4334722"/>
                <a:ext cx="1056442" cy="494730"/>
              </a:xfrm>
              <a:prstGeom prst="roundRect">
                <a:avLst/>
              </a:prstGeom>
              <a:solidFill>
                <a:schemeClr val="accent1">
                  <a:lumMod val="40000"/>
                  <a:lumOff val="60000"/>
                </a:schemeClr>
              </a:solidFill>
              <a:ln w="381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PNG</a:t>
                </a:r>
              </a:p>
            </p:txBody>
          </p:sp>
          <p:sp>
            <p:nvSpPr>
              <p:cNvPr id="67" name="Rectangle 9">
                <a:extLst>
                  <a:ext uri="{FF2B5EF4-FFF2-40B4-BE49-F238E27FC236}">
                    <a16:creationId xmlns:a16="http://schemas.microsoft.com/office/drawing/2014/main" id="{B845D20E-97EC-4926-91F6-8F0E40D1DB9B}"/>
                  </a:ext>
                </a:extLst>
              </p:cNvPr>
              <p:cNvSpPr/>
              <p:nvPr/>
            </p:nvSpPr>
            <p:spPr>
              <a:xfrm>
                <a:off x="1195540" y="3917482"/>
                <a:ext cx="145070" cy="157468"/>
              </a:xfrm>
              <a:custGeom>
                <a:avLst/>
                <a:gdLst>
                  <a:gd name="connsiteX0" fmla="*/ 0 w 145070"/>
                  <a:gd name="connsiteY0" fmla="*/ 0 h 157468"/>
                  <a:gd name="connsiteX1" fmla="*/ 145070 w 145070"/>
                  <a:gd name="connsiteY1" fmla="*/ 0 h 157468"/>
                  <a:gd name="connsiteX2" fmla="*/ 145070 w 145070"/>
                  <a:gd name="connsiteY2" fmla="*/ 157468 h 157468"/>
                  <a:gd name="connsiteX3" fmla="*/ 0 w 145070"/>
                  <a:gd name="connsiteY3" fmla="*/ 157468 h 157468"/>
                  <a:gd name="connsiteX4" fmla="*/ 0 w 145070"/>
                  <a:gd name="connsiteY4" fmla="*/ 0 h 157468"/>
                  <a:gd name="connsiteX0" fmla="*/ 0 w 145070"/>
                  <a:gd name="connsiteY0" fmla="*/ 0 h 157468"/>
                  <a:gd name="connsiteX1" fmla="*/ 122014 w 145070"/>
                  <a:gd name="connsiteY1" fmla="*/ 17047 h 157468"/>
                  <a:gd name="connsiteX2" fmla="*/ 145070 w 145070"/>
                  <a:gd name="connsiteY2" fmla="*/ 157468 h 157468"/>
                  <a:gd name="connsiteX3" fmla="*/ 0 w 145070"/>
                  <a:gd name="connsiteY3" fmla="*/ 157468 h 157468"/>
                  <a:gd name="connsiteX4" fmla="*/ 0 w 145070"/>
                  <a:gd name="connsiteY4" fmla="*/ 0 h 157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070" h="157468">
                    <a:moveTo>
                      <a:pt x="0" y="0"/>
                    </a:moveTo>
                    <a:lnTo>
                      <a:pt x="122014" y="17047"/>
                    </a:lnTo>
                    <a:lnTo>
                      <a:pt x="145070" y="157468"/>
                    </a:lnTo>
                    <a:lnTo>
                      <a:pt x="0" y="157468"/>
                    </a:lnTo>
                    <a:lnTo>
                      <a:pt x="0" y="0"/>
                    </a:lnTo>
                    <a:close/>
                  </a:path>
                </a:pathLst>
              </a:cu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8" name="Group 67">
              <a:extLst>
                <a:ext uri="{FF2B5EF4-FFF2-40B4-BE49-F238E27FC236}">
                  <a16:creationId xmlns:a16="http://schemas.microsoft.com/office/drawing/2014/main" id="{A418440F-14CD-49AE-A386-C68D16AF8679}"/>
                </a:ext>
              </a:extLst>
            </p:cNvPr>
            <p:cNvGrpSpPr/>
            <p:nvPr/>
          </p:nvGrpSpPr>
          <p:grpSpPr>
            <a:xfrm>
              <a:off x="309698" y="5233354"/>
              <a:ext cx="1056442" cy="1325563"/>
              <a:chOff x="381741" y="3911282"/>
              <a:chExt cx="1056442" cy="1325563"/>
            </a:xfrm>
          </p:grpSpPr>
          <p:sp>
            <p:nvSpPr>
              <p:cNvPr id="69" name="Rectangle: Rounded Corners 68">
                <a:extLst>
                  <a:ext uri="{FF2B5EF4-FFF2-40B4-BE49-F238E27FC236}">
                    <a16:creationId xmlns:a16="http://schemas.microsoft.com/office/drawing/2014/main" id="{850D4FD5-15C3-487D-A8ED-1B531A7C7A75}"/>
                  </a:ext>
                </a:extLst>
              </p:cNvPr>
              <p:cNvSpPr/>
              <p:nvPr/>
            </p:nvSpPr>
            <p:spPr>
              <a:xfrm>
                <a:off x="474345" y="3911282"/>
                <a:ext cx="866775" cy="1325563"/>
              </a:xfrm>
              <a:prstGeom prst="roundRect">
                <a:avLst>
                  <a:gd name="adj" fmla="val 7449"/>
                </a:avLst>
              </a:prstGeom>
              <a:solidFill>
                <a:schemeClr val="bg1"/>
              </a:solidFill>
              <a:ln w="381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Rounded Corners 69">
                <a:extLst>
                  <a:ext uri="{FF2B5EF4-FFF2-40B4-BE49-F238E27FC236}">
                    <a16:creationId xmlns:a16="http://schemas.microsoft.com/office/drawing/2014/main" id="{22C92E89-2C39-4F62-B7CB-8A112F108AE8}"/>
                  </a:ext>
                </a:extLst>
              </p:cNvPr>
              <p:cNvSpPr/>
              <p:nvPr/>
            </p:nvSpPr>
            <p:spPr>
              <a:xfrm>
                <a:off x="381741" y="4334722"/>
                <a:ext cx="1056442" cy="494730"/>
              </a:xfrm>
              <a:prstGeom prst="roundRect">
                <a:avLst/>
              </a:prstGeom>
              <a:solidFill>
                <a:schemeClr val="accent1">
                  <a:lumMod val="40000"/>
                  <a:lumOff val="60000"/>
                </a:schemeClr>
              </a:solidFill>
              <a:ln w="381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PNG</a:t>
                </a:r>
              </a:p>
            </p:txBody>
          </p:sp>
          <p:sp>
            <p:nvSpPr>
              <p:cNvPr id="71" name="Rectangle 9">
                <a:extLst>
                  <a:ext uri="{FF2B5EF4-FFF2-40B4-BE49-F238E27FC236}">
                    <a16:creationId xmlns:a16="http://schemas.microsoft.com/office/drawing/2014/main" id="{9C63A214-7896-4212-B132-9493DC90BB00}"/>
                  </a:ext>
                </a:extLst>
              </p:cNvPr>
              <p:cNvSpPr/>
              <p:nvPr/>
            </p:nvSpPr>
            <p:spPr>
              <a:xfrm>
                <a:off x="1195540" y="3917482"/>
                <a:ext cx="145070" cy="157468"/>
              </a:xfrm>
              <a:custGeom>
                <a:avLst/>
                <a:gdLst>
                  <a:gd name="connsiteX0" fmla="*/ 0 w 145070"/>
                  <a:gd name="connsiteY0" fmla="*/ 0 h 157468"/>
                  <a:gd name="connsiteX1" fmla="*/ 145070 w 145070"/>
                  <a:gd name="connsiteY1" fmla="*/ 0 h 157468"/>
                  <a:gd name="connsiteX2" fmla="*/ 145070 w 145070"/>
                  <a:gd name="connsiteY2" fmla="*/ 157468 h 157468"/>
                  <a:gd name="connsiteX3" fmla="*/ 0 w 145070"/>
                  <a:gd name="connsiteY3" fmla="*/ 157468 h 157468"/>
                  <a:gd name="connsiteX4" fmla="*/ 0 w 145070"/>
                  <a:gd name="connsiteY4" fmla="*/ 0 h 157468"/>
                  <a:gd name="connsiteX0" fmla="*/ 0 w 145070"/>
                  <a:gd name="connsiteY0" fmla="*/ 0 h 157468"/>
                  <a:gd name="connsiteX1" fmla="*/ 122014 w 145070"/>
                  <a:gd name="connsiteY1" fmla="*/ 17047 h 157468"/>
                  <a:gd name="connsiteX2" fmla="*/ 145070 w 145070"/>
                  <a:gd name="connsiteY2" fmla="*/ 157468 h 157468"/>
                  <a:gd name="connsiteX3" fmla="*/ 0 w 145070"/>
                  <a:gd name="connsiteY3" fmla="*/ 157468 h 157468"/>
                  <a:gd name="connsiteX4" fmla="*/ 0 w 145070"/>
                  <a:gd name="connsiteY4" fmla="*/ 0 h 157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070" h="157468">
                    <a:moveTo>
                      <a:pt x="0" y="0"/>
                    </a:moveTo>
                    <a:lnTo>
                      <a:pt x="122014" y="17047"/>
                    </a:lnTo>
                    <a:lnTo>
                      <a:pt x="145070" y="157468"/>
                    </a:lnTo>
                    <a:lnTo>
                      <a:pt x="0" y="157468"/>
                    </a:lnTo>
                    <a:lnTo>
                      <a:pt x="0" y="0"/>
                    </a:lnTo>
                    <a:close/>
                  </a:path>
                </a:pathLst>
              </a:cu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2" name="Group 71">
              <a:extLst>
                <a:ext uri="{FF2B5EF4-FFF2-40B4-BE49-F238E27FC236}">
                  <a16:creationId xmlns:a16="http://schemas.microsoft.com/office/drawing/2014/main" id="{D39C0A6D-E8A3-4C01-8ADB-0AEB01031CC7}"/>
                </a:ext>
              </a:extLst>
            </p:cNvPr>
            <p:cNvGrpSpPr/>
            <p:nvPr/>
          </p:nvGrpSpPr>
          <p:grpSpPr>
            <a:xfrm>
              <a:off x="462098" y="5385754"/>
              <a:ext cx="1056442" cy="1325563"/>
              <a:chOff x="381741" y="3911282"/>
              <a:chExt cx="1056442" cy="1325563"/>
            </a:xfrm>
          </p:grpSpPr>
          <p:sp>
            <p:nvSpPr>
              <p:cNvPr id="73" name="Rectangle: Rounded Corners 72">
                <a:extLst>
                  <a:ext uri="{FF2B5EF4-FFF2-40B4-BE49-F238E27FC236}">
                    <a16:creationId xmlns:a16="http://schemas.microsoft.com/office/drawing/2014/main" id="{5D01160A-C3D0-4D91-B84A-6C889BD39B09}"/>
                  </a:ext>
                </a:extLst>
              </p:cNvPr>
              <p:cNvSpPr/>
              <p:nvPr/>
            </p:nvSpPr>
            <p:spPr>
              <a:xfrm>
                <a:off x="474345" y="3911282"/>
                <a:ext cx="866775" cy="1325563"/>
              </a:xfrm>
              <a:prstGeom prst="roundRect">
                <a:avLst>
                  <a:gd name="adj" fmla="val 7449"/>
                </a:avLst>
              </a:prstGeom>
              <a:solidFill>
                <a:schemeClr val="bg1"/>
              </a:solidFill>
              <a:ln w="381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Rounded Corners 73">
                <a:extLst>
                  <a:ext uri="{FF2B5EF4-FFF2-40B4-BE49-F238E27FC236}">
                    <a16:creationId xmlns:a16="http://schemas.microsoft.com/office/drawing/2014/main" id="{DB49AEA0-36BF-49B7-A23C-1FAF2AD7D563}"/>
                  </a:ext>
                </a:extLst>
              </p:cNvPr>
              <p:cNvSpPr/>
              <p:nvPr/>
            </p:nvSpPr>
            <p:spPr>
              <a:xfrm>
                <a:off x="381741" y="4334722"/>
                <a:ext cx="1056442" cy="494730"/>
              </a:xfrm>
              <a:prstGeom prst="roundRect">
                <a:avLst/>
              </a:prstGeom>
              <a:solidFill>
                <a:schemeClr val="accent1">
                  <a:lumMod val="40000"/>
                  <a:lumOff val="60000"/>
                </a:schemeClr>
              </a:solidFill>
              <a:ln w="381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PNG</a:t>
                </a:r>
              </a:p>
            </p:txBody>
          </p:sp>
          <p:sp>
            <p:nvSpPr>
              <p:cNvPr id="75" name="Rectangle 9">
                <a:extLst>
                  <a:ext uri="{FF2B5EF4-FFF2-40B4-BE49-F238E27FC236}">
                    <a16:creationId xmlns:a16="http://schemas.microsoft.com/office/drawing/2014/main" id="{E1488A6E-0E79-44B9-B036-E3BD9590D7CB}"/>
                  </a:ext>
                </a:extLst>
              </p:cNvPr>
              <p:cNvSpPr/>
              <p:nvPr/>
            </p:nvSpPr>
            <p:spPr>
              <a:xfrm>
                <a:off x="1195540" y="3917482"/>
                <a:ext cx="145070" cy="157468"/>
              </a:xfrm>
              <a:custGeom>
                <a:avLst/>
                <a:gdLst>
                  <a:gd name="connsiteX0" fmla="*/ 0 w 145070"/>
                  <a:gd name="connsiteY0" fmla="*/ 0 h 157468"/>
                  <a:gd name="connsiteX1" fmla="*/ 145070 w 145070"/>
                  <a:gd name="connsiteY1" fmla="*/ 0 h 157468"/>
                  <a:gd name="connsiteX2" fmla="*/ 145070 w 145070"/>
                  <a:gd name="connsiteY2" fmla="*/ 157468 h 157468"/>
                  <a:gd name="connsiteX3" fmla="*/ 0 w 145070"/>
                  <a:gd name="connsiteY3" fmla="*/ 157468 h 157468"/>
                  <a:gd name="connsiteX4" fmla="*/ 0 w 145070"/>
                  <a:gd name="connsiteY4" fmla="*/ 0 h 157468"/>
                  <a:gd name="connsiteX0" fmla="*/ 0 w 145070"/>
                  <a:gd name="connsiteY0" fmla="*/ 0 h 157468"/>
                  <a:gd name="connsiteX1" fmla="*/ 122014 w 145070"/>
                  <a:gd name="connsiteY1" fmla="*/ 17047 h 157468"/>
                  <a:gd name="connsiteX2" fmla="*/ 145070 w 145070"/>
                  <a:gd name="connsiteY2" fmla="*/ 157468 h 157468"/>
                  <a:gd name="connsiteX3" fmla="*/ 0 w 145070"/>
                  <a:gd name="connsiteY3" fmla="*/ 157468 h 157468"/>
                  <a:gd name="connsiteX4" fmla="*/ 0 w 145070"/>
                  <a:gd name="connsiteY4" fmla="*/ 0 h 157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070" h="157468">
                    <a:moveTo>
                      <a:pt x="0" y="0"/>
                    </a:moveTo>
                    <a:lnTo>
                      <a:pt x="122014" y="17047"/>
                    </a:lnTo>
                    <a:lnTo>
                      <a:pt x="145070" y="157468"/>
                    </a:lnTo>
                    <a:lnTo>
                      <a:pt x="0" y="157468"/>
                    </a:lnTo>
                    <a:lnTo>
                      <a:pt x="0" y="0"/>
                    </a:lnTo>
                    <a:close/>
                  </a:path>
                </a:pathLst>
              </a:cu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75">
              <a:extLst>
                <a:ext uri="{FF2B5EF4-FFF2-40B4-BE49-F238E27FC236}">
                  <a16:creationId xmlns:a16="http://schemas.microsoft.com/office/drawing/2014/main" id="{E6BBE2C9-4110-41CF-9C3D-BAE374A28925}"/>
                </a:ext>
              </a:extLst>
            </p:cNvPr>
            <p:cNvGrpSpPr/>
            <p:nvPr/>
          </p:nvGrpSpPr>
          <p:grpSpPr>
            <a:xfrm>
              <a:off x="1559114" y="5195915"/>
              <a:ext cx="1056442" cy="1325563"/>
              <a:chOff x="381741" y="3911282"/>
              <a:chExt cx="1056442" cy="1325563"/>
            </a:xfrm>
          </p:grpSpPr>
          <p:sp>
            <p:nvSpPr>
              <p:cNvPr id="77" name="Rectangle: Rounded Corners 76">
                <a:extLst>
                  <a:ext uri="{FF2B5EF4-FFF2-40B4-BE49-F238E27FC236}">
                    <a16:creationId xmlns:a16="http://schemas.microsoft.com/office/drawing/2014/main" id="{F9AB8120-DBCB-4BCA-BC10-7880235935F1}"/>
                  </a:ext>
                </a:extLst>
              </p:cNvPr>
              <p:cNvSpPr/>
              <p:nvPr/>
            </p:nvSpPr>
            <p:spPr>
              <a:xfrm>
                <a:off x="474345" y="3911282"/>
                <a:ext cx="866775" cy="1325563"/>
              </a:xfrm>
              <a:prstGeom prst="roundRect">
                <a:avLst>
                  <a:gd name="adj" fmla="val 7449"/>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Rounded Corners 77">
                <a:extLst>
                  <a:ext uri="{FF2B5EF4-FFF2-40B4-BE49-F238E27FC236}">
                    <a16:creationId xmlns:a16="http://schemas.microsoft.com/office/drawing/2014/main" id="{CCCA005F-2363-4862-9557-FD63752698BD}"/>
                  </a:ext>
                </a:extLst>
              </p:cNvPr>
              <p:cNvSpPr/>
              <p:nvPr/>
            </p:nvSpPr>
            <p:spPr>
              <a:xfrm>
                <a:off x="381741" y="4334722"/>
                <a:ext cx="1056442" cy="494730"/>
              </a:xfrm>
              <a:prstGeom prst="roundRect">
                <a:avLst/>
              </a:prstGeom>
              <a:solidFill>
                <a:srgbClr val="C00000"/>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PDF</a:t>
                </a:r>
              </a:p>
            </p:txBody>
          </p:sp>
          <p:sp>
            <p:nvSpPr>
              <p:cNvPr id="79" name="Rectangle 9">
                <a:extLst>
                  <a:ext uri="{FF2B5EF4-FFF2-40B4-BE49-F238E27FC236}">
                    <a16:creationId xmlns:a16="http://schemas.microsoft.com/office/drawing/2014/main" id="{1E9B0CC7-B612-4400-9360-5A5362893F96}"/>
                  </a:ext>
                </a:extLst>
              </p:cNvPr>
              <p:cNvSpPr/>
              <p:nvPr/>
            </p:nvSpPr>
            <p:spPr>
              <a:xfrm>
                <a:off x="1195540" y="3917482"/>
                <a:ext cx="145070" cy="157468"/>
              </a:xfrm>
              <a:custGeom>
                <a:avLst/>
                <a:gdLst>
                  <a:gd name="connsiteX0" fmla="*/ 0 w 145070"/>
                  <a:gd name="connsiteY0" fmla="*/ 0 h 157468"/>
                  <a:gd name="connsiteX1" fmla="*/ 145070 w 145070"/>
                  <a:gd name="connsiteY1" fmla="*/ 0 h 157468"/>
                  <a:gd name="connsiteX2" fmla="*/ 145070 w 145070"/>
                  <a:gd name="connsiteY2" fmla="*/ 157468 h 157468"/>
                  <a:gd name="connsiteX3" fmla="*/ 0 w 145070"/>
                  <a:gd name="connsiteY3" fmla="*/ 157468 h 157468"/>
                  <a:gd name="connsiteX4" fmla="*/ 0 w 145070"/>
                  <a:gd name="connsiteY4" fmla="*/ 0 h 157468"/>
                  <a:gd name="connsiteX0" fmla="*/ 0 w 145070"/>
                  <a:gd name="connsiteY0" fmla="*/ 0 h 157468"/>
                  <a:gd name="connsiteX1" fmla="*/ 122014 w 145070"/>
                  <a:gd name="connsiteY1" fmla="*/ 17047 h 157468"/>
                  <a:gd name="connsiteX2" fmla="*/ 145070 w 145070"/>
                  <a:gd name="connsiteY2" fmla="*/ 157468 h 157468"/>
                  <a:gd name="connsiteX3" fmla="*/ 0 w 145070"/>
                  <a:gd name="connsiteY3" fmla="*/ 157468 h 157468"/>
                  <a:gd name="connsiteX4" fmla="*/ 0 w 145070"/>
                  <a:gd name="connsiteY4" fmla="*/ 0 h 157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070" h="157468">
                    <a:moveTo>
                      <a:pt x="0" y="0"/>
                    </a:moveTo>
                    <a:lnTo>
                      <a:pt x="122014" y="17047"/>
                    </a:lnTo>
                    <a:lnTo>
                      <a:pt x="145070" y="157468"/>
                    </a:lnTo>
                    <a:lnTo>
                      <a:pt x="0" y="157468"/>
                    </a:lnTo>
                    <a:lnTo>
                      <a:pt x="0" y="0"/>
                    </a:lnTo>
                    <a:close/>
                  </a:path>
                </a:pathLst>
              </a:cu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85" name="Straight Arrow Connector 84">
            <a:extLst>
              <a:ext uri="{FF2B5EF4-FFF2-40B4-BE49-F238E27FC236}">
                <a16:creationId xmlns:a16="http://schemas.microsoft.com/office/drawing/2014/main" id="{AD376A4C-E987-4679-B7AF-9D7796C29588}"/>
              </a:ext>
            </a:extLst>
          </p:cNvPr>
          <p:cNvCxnSpPr>
            <a:cxnSpLocks/>
            <a:stCxn id="83" idx="1"/>
            <a:endCxn id="78" idx="3"/>
          </p:cNvCxnSpPr>
          <p:nvPr/>
        </p:nvCxnSpPr>
        <p:spPr>
          <a:xfrm flipH="1" flipV="1">
            <a:off x="2615556" y="5866720"/>
            <a:ext cx="545635" cy="572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97" name="Group 96">
            <a:extLst>
              <a:ext uri="{FF2B5EF4-FFF2-40B4-BE49-F238E27FC236}">
                <a16:creationId xmlns:a16="http://schemas.microsoft.com/office/drawing/2014/main" id="{19221B9E-AC8A-45A5-908F-D93009057CAD}"/>
              </a:ext>
            </a:extLst>
          </p:cNvPr>
          <p:cNvGrpSpPr/>
          <p:nvPr/>
        </p:nvGrpSpPr>
        <p:grpSpPr>
          <a:xfrm>
            <a:off x="3161191" y="5500947"/>
            <a:ext cx="3086100" cy="742997"/>
            <a:chOff x="3161191" y="5500947"/>
            <a:chExt cx="3086100" cy="742997"/>
          </a:xfrm>
        </p:grpSpPr>
        <p:pic>
          <p:nvPicPr>
            <p:cNvPr id="3082" name="Picture 10" descr="logo">
              <a:extLst>
                <a:ext uri="{FF2B5EF4-FFF2-40B4-BE49-F238E27FC236}">
                  <a16:creationId xmlns:a16="http://schemas.microsoft.com/office/drawing/2014/main" id="{13F0DE73-035F-472A-8040-7AF7CAE00D9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85479" y="5670164"/>
              <a:ext cx="3028397" cy="472398"/>
            </a:xfrm>
            <a:prstGeom prst="rect">
              <a:avLst/>
            </a:prstGeom>
            <a:noFill/>
            <a:extLst>
              <a:ext uri="{909E8E84-426E-40DD-AFC4-6F175D3DCCD1}">
                <a14:hiddenFill xmlns:a14="http://schemas.microsoft.com/office/drawing/2010/main">
                  <a:solidFill>
                    <a:srgbClr val="FFFFFF"/>
                  </a:solidFill>
                </a14:hiddenFill>
              </a:ext>
            </a:extLst>
          </p:spPr>
        </p:pic>
        <p:sp>
          <p:nvSpPr>
            <p:cNvPr id="83" name="Rectangle 82">
              <a:extLst>
                <a:ext uri="{FF2B5EF4-FFF2-40B4-BE49-F238E27FC236}">
                  <a16:creationId xmlns:a16="http://schemas.microsoft.com/office/drawing/2014/main" id="{F55D6EC1-E85B-4AAD-A705-DADB9836C8DE}"/>
                </a:ext>
              </a:extLst>
            </p:cNvPr>
            <p:cNvSpPr/>
            <p:nvPr/>
          </p:nvSpPr>
          <p:spPr>
            <a:xfrm>
              <a:off x="3161191" y="5500947"/>
              <a:ext cx="3086100" cy="74299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TextBox 103">
            <a:extLst>
              <a:ext uri="{FF2B5EF4-FFF2-40B4-BE49-F238E27FC236}">
                <a16:creationId xmlns:a16="http://schemas.microsoft.com/office/drawing/2014/main" id="{F0CA642F-2E46-4443-A4A0-A7D66B9FA0B7}"/>
              </a:ext>
            </a:extLst>
          </p:cNvPr>
          <p:cNvSpPr txBox="1"/>
          <p:nvPr/>
        </p:nvSpPr>
        <p:spPr>
          <a:xfrm>
            <a:off x="3415021" y="5146155"/>
            <a:ext cx="2457852" cy="369332"/>
          </a:xfrm>
          <a:prstGeom prst="rect">
            <a:avLst/>
          </a:prstGeom>
          <a:noFill/>
        </p:spPr>
        <p:txBody>
          <a:bodyPr wrap="none" rtlCol="0">
            <a:spAutoFit/>
          </a:bodyPr>
          <a:lstStyle/>
          <a:p>
            <a:r>
              <a:rPr lang="en-US" dirty="0"/>
              <a:t>Annotate and Reference</a:t>
            </a:r>
          </a:p>
        </p:txBody>
      </p:sp>
      <p:sp>
        <p:nvSpPr>
          <p:cNvPr id="107" name="TextBox 106">
            <a:extLst>
              <a:ext uri="{FF2B5EF4-FFF2-40B4-BE49-F238E27FC236}">
                <a16:creationId xmlns:a16="http://schemas.microsoft.com/office/drawing/2014/main" id="{FF4A45EB-13A3-4E4C-A87D-20AB6187AFC0}"/>
              </a:ext>
            </a:extLst>
          </p:cNvPr>
          <p:cNvSpPr txBox="1"/>
          <p:nvPr/>
        </p:nvSpPr>
        <p:spPr>
          <a:xfrm>
            <a:off x="5774868" y="1381885"/>
            <a:ext cx="1949829" cy="369332"/>
          </a:xfrm>
          <a:prstGeom prst="rect">
            <a:avLst/>
          </a:prstGeom>
          <a:noFill/>
        </p:spPr>
        <p:txBody>
          <a:bodyPr wrap="none" rtlCol="0">
            <a:spAutoFit/>
          </a:bodyPr>
          <a:lstStyle/>
          <a:p>
            <a:r>
              <a:rPr lang="en-US" dirty="0"/>
              <a:t>Peptides Identified</a:t>
            </a:r>
          </a:p>
        </p:txBody>
      </p:sp>
      <p:sp>
        <p:nvSpPr>
          <p:cNvPr id="108" name="TextBox 107">
            <a:extLst>
              <a:ext uri="{FF2B5EF4-FFF2-40B4-BE49-F238E27FC236}">
                <a16:creationId xmlns:a16="http://schemas.microsoft.com/office/drawing/2014/main" id="{DEA17F36-DE63-4D5E-9A08-F80095B7F289}"/>
              </a:ext>
            </a:extLst>
          </p:cNvPr>
          <p:cNvSpPr txBox="1"/>
          <p:nvPr/>
        </p:nvSpPr>
        <p:spPr>
          <a:xfrm>
            <a:off x="6969880" y="4790205"/>
            <a:ext cx="2042803" cy="369332"/>
          </a:xfrm>
          <a:prstGeom prst="rect">
            <a:avLst/>
          </a:prstGeom>
          <a:noFill/>
        </p:spPr>
        <p:txBody>
          <a:bodyPr wrap="none" rtlCol="0">
            <a:spAutoFit/>
          </a:bodyPr>
          <a:lstStyle/>
          <a:p>
            <a:r>
              <a:rPr lang="en-US" dirty="0"/>
              <a:t>Peptides Quantified</a:t>
            </a:r>
          </a:p>
        </p:txBody>
      </p:sp>
      <p:sp>
        <p:nvSpPr>
          <p:cNvPr id="109" name="TextBox 108">
            <a:extLst>
              <a:ext uri="{FF2B5EF4-FFF2-40B4-BE49-F238E27FC236}">
                <a16:creationId xmlns:a16="http://schemas.microsoft.com/office/drawing/2014/main" id="{C0760F3C-E18C-47EB-8361-EDF8C771C654}"/>
              </a:ext>
            </a:extLst>
          </p:cNvPr>
          <p:cNvSpPr txBox="1"/>
          <p:nvPr/>
        </p:nvSpPr>
        <p:spPr>
          <a:xfrm>
            <a:off x="114273" y="4685757"/>
            <a:ext cx="2746906" cy="369332"/>
          </a:xfrm>
          <a:prstGeom prst="rect">
            <a:avLst/>
          </a:prstGeom>
          <a:noFill/>
        </p:spPr>
        <p:txBody>
          <a:bodyPr wrap="none" rtlCol="0">
            <a:spAutoFit/>
          </a:bodyPr>
          <a:lstStyle/>
          <a:p>
            <a:r>
              <a:rPr lang="en-US" dirty="0"/>
              <a:t>Annotated Spectra and DOI</a:t>
            </a:r>
          </a:p>
        </p:txBody>
      </p:sp>
      <p:sp>
        <p:nvSpPr>
          <p:cNvPr id="110" name="TextBox 109">
            <a:extLst>
              <a:ext uri="{FF2B5EF4-FFF2-40B4-BE49-F238E27FC236}">
                <a16:creationId xmlns:a16="http://schemas.microsoft.com/office/drawing/2014/main" id="{9EC2E290-E346-4D2F-991B-D59351638617}"/>
              </a:ext>
            </a:extLst>
          </p:cNvPr>
          <p:cNvSpPr txBox="1"/>
          <p:nvPr/>
        </p:nvSpPr>
        <p:spPr>
          <a:xfrm>
            <a:off x="1487726" y="3254347"/>
            <a:ext cx="1880708" cy="369332"/>
          </a:xfrm>
          <a:prstGeom prst="rect">
            <a:avLst/>
          </a:prstGeom>
          <a:noFill/>
        </p:spPr>
        <p:txBody>
          <a:bodyPr wrap="none" rtlCol="0">
            <a:spAutoFit/>
          </a:bodyPr>
          <a:lstStyle/>
          <a:p>
            <a:r>
              <a:rPr lang="en-US" dirty="0"/>
              <a:t>Raw Mass Spectra</a:t>
            </a:r>
          </a:p>
        </p:txBody>
      </p:sp>
      <p:cxnSp>
        <p:nvCxnSpPr>
          <p:cNvPr id="118" name="Straight Arrow Connector 117">
            <a:extLst>
              <a:ext uri="{FF2B5EF4-FFF2-40B4-BE49-F238E27FC236}">
                <a16:creationId xmlns:a16="http://schemas.microsoft.com/office/drawing/2014/main" id="{4DAE4591-7207-410B-8A94-AABDFE766431}"/>
              </a:ext>
            </a:extLst>
          </p:cNvPr>
          <p:cNvCxnSpPr>
            <a:cxnSpLocks/>
            <a:stCxn id="51" idx="1"/>
            <a:endCxn id="83" idx="3"/>
          </p:cNvCxnSpPr>
          <p:nvPr/>
        </p:nvCxnSpPr>
        <p:spPr>
          <a:xfrm flipH="1" flipV="1">
            <a:off x="6247291" y="5872446"/>
            <a:ext cx="1180987" cy="229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0194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1C302-5995-4092-8159-9C4C1AF9C3F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C803031-21FA-407C-8014-98778EABC389}"/>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E7ECCFCF-F8C1-4EC5-A3DB-0C6A1C53FC9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12446" y="277997"/>
            <a:ext cx="11567107" cy="630200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nvGrpSpPr>
          <p:cNvPr id="35" name="Group 34">
            <a:extLst>
              <a:ext uri="{FF2B5EF4-FFF2-40B4-BE49-F238E27FC236}">
                <a16:creationId xmlns:a16="http://schemas.microsoft.com/office/drawing/2014/main" id="{E1C5EA0F-15AD-4927-8ACC-EB8992D3488D}"/>
              </a:ext>
            </a:extLst>
          </p:cNvPr>
          <p:cNvGrpSpPr/>
          <p:nvPr/>
        </p:nvGrpSpPr>
        <p:grpSpPr>
          <a:xfrm>
            <a:off x="9294920" y="3031017"/>
            <a:ext cx="1979595" cy="523220"/>
            <a:chOff x="9294920" y="3031017"/>
            <a:chExt cx="1979595" cy="523220"/>
          </a:xfrm>
        </p:grpSpPr>
        <p:cxnSp>
          <p:nvCxnSpPr>
            <p:cNvPr id="7" name="Straight Arrow Connector 6">
              <a:extLst>
                <a:ext uri="{FF2B5EF4-FFF2-40B4-BE49-F238E27FC236}">
                  <a16:creationId xmlns:a16="http://schemas.microsoft.com/office/drawing/2014/main" id="{E717A882-E6CD-4546-B319-7DEBB758098A}"/>
                </a:ext>
              </a:extLst>
            </p:cNvPr>
            <p:cNvCxnSpPr>
              <a:cxnSpLocks/>
              <a:stCxn id="9" idx="1"/>
            </p:cNvCxnSpPr>
            <p:nvPr/>
          </p:nvCxnSpPr>
          <p:spPr>
            <a:xfrm flipH="1" flipV="1">
              <a:off x="9294920" y="3192916"/>
              <a:ext cx="424773" cy="9971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E7BC296-B5F2-4D37-A83E-07BDDA23588E}"/>
                </a:ext>
              </a:extLst>
            </p:cNvPr>
            <p:cNvSpPr txBox="1"/>
            <p:nvPr/>
          </p:nvSpPr>
          <p:spPr>
            <a:xfrm>
              <a:off x="9719693" y="3031017"/>
              <a:ext cx="1554822" cy="523220"/>
            </a:xfrm>
            <a:prstGeom prst="rect">
              <a:avLst/>
            </a:prstGeom>
            <a:noFill/>
            <a:ln>
              <a:solidFill>
                <a:schemeClr val="tx1"/>
              </a:solidFill>
            </a:ln>
          </p:spPr>
          <p:txBody>
            <a:bodyPr wrap="square" rtlCol="0">
              <a:spAutoFit/>
            </a:bodyPr>
            <a:lstStyle/>
            <a:p>
              <a:r>
                <a:rPr lang="en-US" sz="1400" dirty="0">
                  <a:solidFill>
                    <a:srgbClr val="0070C0"/>
                  </a:solidFill>
                </a:rPr>
                <a:t>Which glycans were considered?</a:t>
              </a:r>
            </a:p>
          </p:txBody>
        </p:sp>
      </p:grpSp>
      <p:grpSp>
        <p:nvGrpSpPr>
          <p:cNvPr id="34" name="Group 33">
            <a:extLst>
              <a:ext uri="{FF2B5EF4-FFF2-40B4-BE49-F238E27FC236}">
                <a16:creationId xmlns:a16="http://schemas.microsoft.com/office/drawing/2014/main" id="{D0E9883C-F5FE-4F66-BBE3-9383199018A2}"/>
              </a:ext>
            </a:extLst>
          </p:cNvPr>
          <p:cNvGrpSpPr/>
          <p:nvPr/>
        </p:nvGrpSpPr>
        <p:grpSpPr>
          <a:xfrm>
            <a:off x="9294920" y="2251755"/>
            <a:ext cx="2512381" cy="738664"/>
            <a:chOff x="9294920" y="2251755"/>
            <a:chExt cx="2512381" cy="738664"/>
          </a:xfrm>
        </p:grpSpPr>
        <p:sp>
          <p:nvSpPr>
            <p:cNvPr id="15" name="TextBox 14">
              <a:extLst>
                <a:ext uri="{FF2B5EF4-FFF2-40B4-BE49-F238E27FC236}">
                  <a16:creationId xmlns:a16="http://schemas.microsoft.com/office/drawing/2014/main" id="{59817A95-DF7C-4991-B21F-CE1364C4632B}"/>
                </a:ext>
              </a:extLst>
            </p:cNvPr>
            <p:cNvSpPr txBox="1"/>
            <p:nvPr/>
          </p:nvSpPr>
          <p:spPr>
            <a:xfrm>
              <a:off x="9719693" y="2251755"/>
              <a:ext cx="2087608" cy="738664"/>
            </a:xfrm>
            <a:prstGeom prst="rect">
              <a:avLst/>
            </a:prstGeom>
            <a:noFill/>
            <a:ln>
              <a:solidFill>
                <a:schemeClr val="tx1"/>
              </a:solidFill>
            </a:ln>
          </p:spPr>
          <p:txBody>
            <a:bodyPr wrap="square" rtlCol="0">
              <a:spAutoFit/>
            </a:bodyPr>
            <a:lstStyle/>
            <a:p>
              <a:r>
                <a:rPr lang="en-US" sz="1400" dirty="0">
                  <a:solidFill>
                    <a:srgbClr val="0070C0"/>
                  </a:solidFill>
                </a:rPr>
                <a:t>What kind of glycopeptide search was performed?</a:t>
              </a:r>
            </a:p>
          </p:txBody>
        </p:sp>
        <p:cxnSp>
          <p:nvCxnSpPr>
            <p:cNvPr id="18" name="Straight Arrow Connector 17">
              <a:extLst>
                <a:ext uri="{FF2B5EF4-FFF2-40B4-BE49-F238E27FC236}">
                  <a16:creationId xmlns:a16="http://schemas.microsoft.com/office/drawing/2014/main" id="{B820919B-79C7-463E-AF33-4E49E5C98CD4}"/>
                </a:ext>
              </a:extLst>
            </p:cNvPr>
            <p:cNvCxnSpPr>
              <a:cxnSpLocks/>
              <a:stCxn id="15" idx="1"/>
            </p:cNvCxnSpPr>
            <p:nvPr/>
          </p:nvCxnSpPr>
          <p:spPr>
            <a:xfrm flipH="1">
              <a:off x="9294920" y="2621087"/>
              <a:ext cx="424773" cy="36933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F001C4DB-A22E-476D-8D81-550CB26B3C4E}"/>
              </a:ext>
            </a:extLst>
          </p:cNvPr>
          <p:cNvGrpSpPr/>
          <p:nvPr/>
        </p:nvGrpSpPr>
        <p:grpSpPr>
          <a:xfrm>
            <a:off x="6001308" y="1646716"/>
            <a:ext cx="2789068" cy="738664"/>
            <a:chOff x="6001308" y="1646716"/>
            <a:chExt cx="2789068" cy="738664"/>
          </a:xfrm>
        </p:grpSpPr>
        <p:sp>
          <p:nvSpPr>
            <p:cNvPr id="22" name="TextBox 21">
              <a:extLst>
                <a:ext uri="{FF2B5EF4-FFF2-40B4-BE49-F238E27FC236}">
                  <a16:creationId xmlns:a16="http://schemas.microsoft.com/office/drawing/2014/main" id="{C189D4FB-C8EC-49C8-9D4B-D8F00E29FC0E}"/>
                </a:ext>
              </a:extLst>
            </p:cNvPr>
            <p:cNvSpPr txBox="1"/>
            <p:nvPr/>
          </p:nvSpPr>
          <p:spPr>
            <a:xfrm>
              <a:off x="6702768" y="1646716"/>
              <a:ext cx="2087608" cy="738664"/>
            </a:xfrm>
            <a:prstGeom prst="rect">
              <a:avLst/>
            </a:prstGeom>
            <a:noFill/>
            <a:ln>
              <a:solidFill>
                <a:schemeClr val="tx1"/>
              </a:solidFill>
            </a:ln>
          </p:spPr>
          <p:txBody>
            <a:bodyPr wrap="square" rtlCol="0">
              <a:spAutoFit/>
            </a:bodyPr>
            <a:lstStyle/>
            <a:p>
              <a:r>
                <a:rPr lang="en-US" sz="1400" dirty="0">
                  <a:solidFill>
                    <a:srgbClr val="0070C0"/>
                  </a:solidFill>
                </a:rPr>
                <a:t>What were the glycopeptides searched for?</a:t>
              </a:r>
            </a:p>
          </p:txBody>
        </p:sp>
        <p:cxnSp>
          <p:nvCxnSpPr>
            <p:cNvPr id="23" name="Straight Arrow Connector 22">
              <a:extLst>
                <a:ext uri="{FF2B5EF4-FFF2-40B4-BE49-F238E27FC236}">
                  <a16:creationId xmlns:a16="http://schemas.microsoft.com/office/drawing/2014/main" id="{F20415B3-4A5E-490B-BDC4-AF2030A9CB7C}"/>
                </a:ext>
              </a:extLst>
            </p:cNvPr>
            <p:cNvCxnSpPr>
              <a:cxnSpLocks/>
              <a:stCxn id="22" idx="1"/>
            </p:cNvCxnSpPr>
            <p:nvPr/>
          </p:nvCxnSpPr>
          <p:spPr>
            <a:xfrm flipH="1">
              <a:off x="6001308" y="2016048"/>
              <a:ext cx="70146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6" name="Group 35">
            <a:extLst>
              <a:ext uri="{FF2B5EF4-FFF2-40B4-BE49-F238E27FC236}">
                <a16:creationId xmlns:a16="http://schemas.microsoft.com/office/drawing/2014/main" id="{4F97011C-FA41-417D-AE1A-86EFBB49A87C}"/>
              </a:ext>
            </a:extLst>
          </p:cNvPr>
          <p:cNvGrpSpPr/>
          <p:nvPr/>
        </p:nvGrpSpPr>
        <p:grpSpPr>
          <a:xfrm>
            <a:off x="8851037" y="3587327"/>
            <a:ext cx="2956264" cy="1286511"/>
            <a:chOff x="8851037" y="3587327"/>
            <a:chExt cx="2956264" cy="1286511"/>
          </a:xfrm>
        </p:grpSpPr>
        <p:sp>
          <p:nvSpPr>
            <p:cNvPr id="27" name="TextBox 26">
              <a:extLst>
                <a:ext uri="{FF2B5EF4-FFF2-40B4-BE49-F238E27FC236}">
                  <a16:creationId xmlns:a16="http://schemas.microsoft.com/office/drawing/2014/main" id="{6825F4C2-A73D-4A40-9C24-DF6F47EBC5B6}"/>
                </a:ext>
              </a:extLst>
            </p:cNvPr>
            <p:cNvSpPr txBox="1"/>
            <p:nvPr/>
          </p:nvSpPr>
          <p:spPr>
            <a:xfrm>
              <a:off x="9719693" y="3587327"/>
              <a:ext cx="2087608" cy="738664"/>
            </a:xfrm>
            <a:prstGeom prst="rect">
              <a:avLst/>
            </a:prstGeom>
            <a:noFill/>
            <a:ln>
              <a:solidFill>
                <a:schemeClr val="tx1"/>
              </a:solidFill>
            </a:ln>
          </p:spPr>
          <p:txBody>
            <a:bodyPr wrap="square" rtlCol="0">
              <a:spAutoFit/>
            </a:bodyPr>
            <a:lstStyle/>
            <a:p>
              <a:r>
                <a:rPr lang="en-US" sz="1400" dirty="0">
                  <a:solidFill>
                    <a:srgbClr val="0070C0"/>
                  </a:solidFill>
                </a:rPr>
                <a:t>How did each glycopeptide spectrum match evaluate/score?</a:t>
              </a:r>
            </a:p>
          </p:txBody>
        </p:sp>
        <p:cxnSp>
          <p:nvCxnSpPr>
            <p:cNvPr id="29" name="Connector: Elbow 28">
              <a:extLst>
                <a:ext uri="{FF2B5EF4-FFF2-40B4-BE49-F238E27FC236}">
                  <a16:creationId xmlns:a16="http://schemas.microsoft.com/office/drawing/2014/main" id="{01AB3204-6A81-4E85-838B-FE0E15195A07}"/>
                </a:ext>
              </a:extLst>
            </p:cNvPr>
            <p:cNvCxnSpPr>
              <a:cxnSpLocks/>
              <a:stCxn id="27" idx="1"/>
            </p:cNvCxnSpPr>
            <p:nvPr/>
          </p:nvCxnSpPr>
          <p:spPr>
            <a:xfrm rot="10800000" flipV="1">
              <a:off x="8851037" y="3924303"/>
              <a:ext cx="868656" cy="949535"/>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17352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E1063-3028-477E-A55A-6D674B359B47}"/>
              </a:ext>
            </a:extLst>
          </p:cNvPr>
          <p:cNvSpPr>
            <a:spLocks noGrp="1"/>
          </p:cNvSpPr>
          <p:nvPr>
            <p:ph type="title"/>
          </p:nvPr>
        </p:nvSpPr>
        <p:spPr/>
        <p:txBody>
          <a:bodyPr/>
          <a:lstStyle/>
          <a:p>
            <a:r>
              <a:rPr lang="en-US" dirty="0"/>
              <a:t>Representing Modified Peptides</a:t>
            </a:r>
          </a:p>
        </p:txBody>
      </p:sp>
      <p:sp>
        <p:nvSpPr>
          <p:cNvPr id="6" name="TextBox 5">
            <a:extLst>
              <a:ext uri="{FF2B5EF4-FFF2-40B4-BE49-F238E27FC236}">
                <a16:creationId xmlns:a16="http://schemas.microsoft.com/office/drawing/2014/main" id="{5926A793-9546-4050-BBB1-2AD894024ECA}"/>
              </a:ext>
            </a:extLst>
          </p:cNvPr>
          <p:cNvSpPr txBox="1"/>
          <p:nvPr/>
        </p:nvSpPr>
        <p:spPr>
          <a:xfrm>
            <a:off x="584076" y="1557524"/>
            <a:ext cx="11023847" cy="1754326"/>
          </a:xfrm>
          <a:prstGeom prst="rect">
            <a:avLst/>
          </a:prstGeom>
          <a:noFill/>
          <a:ln w="38100">
            <a:solidFill>
              <a:schemeClr val="tx2"/>
            </a:solidFill>
          </a:ln>
        </p:spPr>
        <p:txBody>
          <a:bodyPr wrap="square">
            <a:spAutoFit/>
          </a:bodyPr>
          <a:lstStyle/>
          <a:p>
            <a:r>
              <a:rPr lang="en-US" dirty="0">
                <a:latin typeface="Consolas" panose="020B0609020204030204" pitchFamily="49" charset="0"/>
              </a:rPr>
              <a:t>&lt;Peptide id="PEPTIDE_53221"&gt;</a:t>
            </a:r>
          </a:p>
          <a:p>
            <a:r>
              <a:rPr lang="en-US" dirty="0">
                <a:latin typeface="Consolas" panose="020B0609020204030204" pitchFamily="49" charset="0"/>
              </a:rPr>
              <a:t>  &lt;</a:t>
            </a:r>
            <a:r>
              <a:rPr lang="en-US" dirty="0" err="1">
                <a:latin typeface="Consolas" panose="020B0609020204030204" pitchFamily="49" charset="0"/>
              </a:rPr>
              <a:t>PeptideSequence</a:t>
            </a:r>
            <a:r>
              <a:rPr lang="en-US" dirty="0">
                <a:latin typeface="Consolas" panose="020B0609020204030204" pitchFamily="49" charset="0"/>
              </a:rPr>
              <a:t>&gt;DQ</a:t>
            </a:r>
            <a:r>
              <a:rPr lang="en-US" i="1" dirty="0">
                <a:latin typeface="Consolas" panose="020B0609020204030204" pitchFamily="49" charset="0"/>
              </a:rPr>
              <a:t>C</a:t>
            </a:r>
            <a:r>
              <a:rPr lang="en-US" dirty="0">
                <a:latin typeface="Consolas" panose="020B0609020204030204" pitchFamily="49" charset="0"/>
              </a:rPr>
              <a:t>IVDDITYNVNDTFHKR&lt;/</a:t>
            </a:r>
            <a:r>
              <a:rPr lang="en-US" dirty="0" err="1">
                <a:latin typeface="Consolas" panose="020B0609020204030204" pitchFamily="49" charset="0"/>
              </a:rPr>
              <a:t>PeptideSequence</a:t>
            </a:r>
            <a:r>
              <a:rPr lang="en-US" dirty="0">
                <a:latin typeface="Consolas" panose="020B0609020204030204" pitchFamily="49" charset="0"/>
              </a:rPr>
              <a:t>&gt;</a:t>
            </a:r>
          </a:p>
          <a:p>
            <a:r>
              <a:rPr lang="en-US" dirty="0">
                <a:latin typeface="Consolas" panose="020B0609020204030204" pitchFamily="49" charset="0"/>
              </a:rPr>
              <a:t>  &lt;Modification </a:t>
            </a:r>
            <a:r>
              <a:rPr lang="en-US" dirty="0" err="1">
                <a:latin typeface="Consolas" panose="020B0609020204030204" pitchFamily="49" charset="0"/>
              </a:rPr>
              <a:t>monoisotopicMassDelta</a:t>
            </a:r>
            <a:r>
              <a:rPr lang="en-US" dirty="0">
                <a:latin typeface="Consolas" panose="020B0609020204030204" pitchFamily="49" charset="0"/>
              </a:rPr>
              <a:t>="57.021464" location="3"&gt;</a:t>
            </a:r>
          </a:p>
          <a:p>
            <a:r>
              <a:rPr lang="en-US" dirty="0">
                <a:latin typeface="Consolas" panose="020B0609020204030204" pitchFamily="49" charset="0"/>
              </a:rPr>
              <a:t>    &lt;</a:t>
            </a:r>
            <a:r>
              <a:rPr lang="en-US" dirty="0" err="1">
                <a:latin typeface="Consolas" panose="020B0609020204030204" pitchFamily="49" charset="0"/>
              </a:rPr>
              <a:t>cvParam</a:t>
            </a:r>
            <a:r>
              <a:rPr lang="en-US" dirty="0">
                <a:latin typeface="Consolas" panose="020B0609020204030204" pitchFamily="49" charset="0"/>
              </a:rPr>
              <a:t> accession=</a:t>
            </a:r>
            <a:r>
              <a:rPr lang="en-US" b="1" dirty="0">
                <a:latin typeface="Consolas" panose="020B0609020204030204" pitchFamily="49" charset="0"/>
              </a:rPr>
              <a:t>"UNIMOD:4"</a:t>
            </a:r>
            <a:r>
              <a:rPr lang="en-US" dirty="0">
                <a:latin typeface="Consolas" panose="020B0609020204030204" pitchFamily="49" charset="0"/>
              </a:rPr>
              <a:t> </a:t>
            </a:r>
            <a:r>
              <a:rPr lang="en-US" dirty="0" err="1">
                <a:latin typeface="Consolas" panose="020B0609020204030204" pitchFamily="49" charset="0"/>
              </a:rPr>
              <a:t>cvRef</a:t>
            </a:r>
            <a:r>
              <a:rPr lang="en-US" dirty="0">
                <a:latin typeface="Consolas" panose="020B0609020204030204" pitchFamily="49" charset="0"/>
              </a:rPr>
              <a:t>="UNIMOD" name="Carbamidomethyl" value=""/&gt;</a:t>
            </a:r>
          </a:p>
          <a:p>
            <a:r>
              <a:rPr lang="en-US" dirty="0">
                <a:latin typeface="Consolas" panose="020B0609020204030204" pitchFamily="49" charset="0"/>
              </a:rPr>
              <a:t>  &lt;/Modification&gt;</a:t>
            </a:r>
          </a:p>
          <a:p>
            <a:r>
              <a:rPr lang="en-US" dirty="0">
                <a:latin typeface="Consolas" panose="020B0609020204030204" pitchFamily="49" charset="0"/>
              </a:rPr>
              <a:t>&lt;/Peptide&gt;</a:t>
            </a:r>
          </a:p>
        </p:txBody>
      </p:sp>
      <p:sp>
        <p:nvSpPr>
          <p:cNvPr id="7" name="TextBox 6">
            <a:extLst>
              <a:ext uri="{FF2B5EF4-FFF2-40B4-BE49-F238E27FC236}">
                <a16:creationId xmlns:a16="http://schemas.microsoft.com/office/drawing/2014/main" id="{7889748E-0CA7-47FF-B09F-E041B7531EF9}"/>
              </a:ext>
            </a:extLst>
          </p:cNvPr>
          <p:cNvSpPr txBox="1"/>
          <p:nvPr/>
        </p:nvSpPr>
        <p:spPr>
          <a:xfrm>
            <a:off x="1225118" y="3729100"/>
            <a:ext cx="9934113" cy="2993127"/>
          </a:xfrm>
          <a:prstGeom prst="rect">
            <a:avLst/>
          </a:prstGeom>
          <a:noFill/>
        </p:spPr>
        <p:txBody>
          <a:bodyPr wrap="square" rtlCol="0">
            <a:spAutoFit/>
          </a:bodyPr>
          <a:lstStyle/>
          <a:p>
            <a:r>
              <a:rPr lang="en-US" dirty="0" err="1"/>
              <a:t>mzIdentML</a:t>
            </a:r>
            <a:r>
              <a:rPr lang="en-US" dirty="0"/>
              <a:t> can represent modified peptides by referencing external databases of modifications.</a:t>
            </a:r>
          </a:p>
          <a:p>
            <a:pPr marL="285750" indent="-285750">
              <a:buFont typeface="Arial" panose="020B0604020202020204" pitchFamily="34" charset="0"/>
              <a:buChar char="•"/>
            </a:pPr>
            <a:r>
              <a:rPr lang="en-US" dirty="0"/>
              <a:t>The </a:t>
            </a:r>
            <a:r>
              <a:rPr lang="en-US" dirty="0" err="1"/>
              <a:t>Unimod</a:t>
            </a:r>
            <a:r>
              <a:rPr lang="en-US" dirty="0"/>
              <a:t> database contains over 700 glycan compositions imported from </a:t>
            </a:r>
            <a:r>
              <a:rPr lang="en-US" dirty="0" err="1"/>
              <a:t>GlyConnect</a:t>
            </a:r>
            <a:r>
              <a:rPr lang="en-US" dirty="0"/>
              <a:t> covering a mixture of </a:t>
            </a:r>
            <a:r>
              <a:rPr lang="en-US" i="1" dirty="0"/>
              <a:t>N-</a:t>
            </a:r>
            <a:r>
              <a:rPr lang="en-US" dirty="0"/>
              <a:t> and </a:t>
            </a:r>
            <a:r>
              <a:rPr lang="en-US" i="1" dirty="0"/>
              <a:t>O-</a:t>
            </a:r>
            <a:r>
              <a:rPr lang="en-US" dirty="0"/>
              <a:t>linked glycans.</a:t>
            </a:r>
          </a:p>
          <a:p>
            <a:endParaRPr lang="en-US" sz="1050" dirty="0"/>
          </a:p>
          <a:p>
            <a:r>
              <a:rPr lang="en-US" dirty="0"/>
              <a:t>When a modification doesn’t have an entry in a database, an unknown modification with a known mass may be specified, but the name is largely user-defined and uncontrolled. </a:t>
            </a:r>
          </a:p>
          <a:p>
            <a:pPr marL="285750" indent="-285750">
              <a:buFont typeface="Arial" panose="020B0604020202020204" pitchFamily="34" charset="0"/>
              <a:buChar char="•"/>
            </a:pPr>
            <a:r>
              <a:rPr lang="en-US" dirty="0" err="1"/>
              <a:t>mzIdentML</a:t>
            </a:r>
            <a:r>
              <a:rPr lang="en-US" dirty="0"/>
              <a:t> does not have a canonical method for representing glycans not found in </a:t>
            </a:r>
            <a:r>
              <a:rPr lang="en-US" dirty="0" err="1"/>
              <a:t>Unimod</a:t>
            </a:r>
            <a:r>
              <a:rPr lang="en-US" dirty="0"/>
              <a:t>, or any database in general.</a:t>
            </a:r>
          </a:p>
          <a:p>
            <a:endParaRPr lang="en-US" sz="1050" dirty="0"/>
          </a:p>
          <a:p>
            <a:r>
              <a:rPr lang="en-US" dirty="0" err="1"/>
              <a:t>mzIdentML</a:t>
            </a:r>
            <a:r>
              <a:rPr lang="en-US" dirty="0"/>
              <a:t> has no way of expressing </a:t>
            </a:r>
            <a:r>
              <a:rPr lang="en-US" i="1" dirty="0"/>
              <a:t>aggregated</a:t>
            </a:r>
            <a:r>
              <a:rPr lang="en-US" dirty="0"/>
              <a:t> modifications of known total but unknown distributed localization, as is commonly found on multiply glycosylated peptides.</a:t>
            </a:r>
          </a:p>
        </p:txBody>
      </p:sp>
    </p:spTree>
    <p:extLst>
      <p:ext uri="{BB962C8B-B14F-4D97-AF65-F5344CB8AC3E}">
        <p14:creationId xmlns:p14="http://schemas.microsoft.com/office/powerpoint/2010/main" val="3529689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851E0-7FBE-4CDF-A493-1C83525C8CE0}"/>
              </a:ext>
            </a:extLst>
          </p:cNvPr>
          <p:cNvSpPr>
            <a:spLocks noGrp="1"/>
          </p:cNvSpPr>
          <p:nvPr>
            <p:ph type="title"/>
          </p:nvPr>
        </p:nvSpPr>
        <p:spPr/>
        <p:txBody>
          <a:bodyPr/>
          <a:lstStyle/>
          <a:p>
            <a:r>
              <a:rPr lang="en-US" dirty="0"/>
              <a:t>Proposal For Glycopeptides</a:t>
            </a:r>
          </a:p>
        </p:txBody>
      </p:sp>
      <p:sp>
        <p:nvSpPr>
          <p:cNvPr id="5" name="TextBox 4">
            <a:extLst>
              <a:ext uri="{FF2B5EF4-FFF2-40B4-BE49-F238E27FC236}">
                <a16:creationId xmlns:a16="http://schemas.microsoft.com/office/drawing/2014/main" id="{F6E3CC8B-01FD-4052-910C-230D631BB2AF}"/>
              </a:ext>
            </a:extLst>
          </p:cNvPr>
          <p:cNvSpPr txBox="1"/>
          <p:nvPr/>
        </p:nvSpPr>
        <p:spPr>
          <a:xfrm>
            <a:off x="485313" y="1432582"/>
            <a:ext cx="11221374" cy="4031873"/>
          </a:xfrm>
          <a:prstGeom prst="rect">
            <a:avLst/>
          </a:prstGeom>
          <a:noFill/>
          <a:ln w="38100">
            <a:solidFill>
              <a:schemeClr val="tx2"/>
            </a:solidFill>
          </a:ln>
        </p:spPr>
        <p:txBody>
          <a:bodyPr wrap="square">
            <a:spAutoFit/>
          </a:bodyPr>
          <a:lstStyle/>
          <a:p>
            <a:r>
              <a:rPr lang="en-US" sz="1600" dirty="0">
                <a:latin typeface="Consolas" panose="020B0609020204030204" pitchFamily="49" charset="0"/>
              </a:rPr>
              <a:t>&lt;Peptide id="PEPTIDE_65658"&gt;      </a:t>
            </a:r>
          </a:p>
          <a:p>
            <a:r>
              <a:rPr lang="en-US" sz="1600" dirty="0">
                <a:latin typeface="Consolas" panose="020B0609020204030204" pitchFamily="49" charset="0"/>
              </a:rPr>
              <a:t>  &lt;</a:t>
            </a:r>
            <a:r>
              <a:rPr lang="en-US" sz="1600" dirty="0" err="1">
                <a:latin typeface="Consolas" panose="020B0609020204030204" pitchFamily="49" charset="0"/>
              </a:rPr>
              <a:t>PeptideSequence</a:t>
            </a:r>
            <a:r>
              <a:rPr lang="en-US" sz="1600" dirty="0">
                <a:latin typeface="Consolas" panose="020B0609020204030204" pitchFamily="49" charset="0"/>
              </a:rPr>
              <a:t>&gt;NQAL</a:t>
            </a:r>
            <a:r>
              <a:rPr lang="en-US" sz="1600" i="1" dirty="0">
                <a:latin typeface="Consolas" panose="020B0609020204030204" pitchFamily="49" charset="0"/>
              </a:rPr>
              <a:t>N</a:t>
            </a:r>
            <a:r>
              <a:rPr lang="en-US" sz="1600" dirty="0">
                <a:latin typeface="Consolas" panose="020B0609020204030204" pitchFamily="49" charset="0"/>
              </a:rPr>
              <a:t>LSLAYSFVTPLTSMVVTKPDDQEQSQVAEKPMEGESR&lt;/</a:t>
            </a:r>
            <a:r>
              <a:rPr lang="en-US" sz="1600" dirty="0" err="1">
                <a:latin typeface="Consolas" panose="020B0609020204030204" pitchFamily="49" charset="0"/>
              </a:rPr>
              <a:t>PeptideSequence</a:t>
            </a:r>
            <a:r>
              <a:rPr lang="en-US" sz="1600" dirty="0">
                <a:latin typeface="Consolas" panose="020B0609020204030204" pitchFamily="49" charset="0"/>
              </a:rPr>
              <a:t>&gt;     </a:t>
            </a:r>
          </a:p>
          <a:p>
            <a:r>
              <a:rPr lang="en-US" sz="1600" dirty="0">
                <a:latin typeface="Consolas" panose="020B0609020204030204" pitchFamily="49" charset="0"/>
              </a:rPr>
              <a:t>  &lt;Modification </a:t>
            </a:r>
            <a:r>
              <a:rPr lang="en-US" sz="1600" dirty="0" err="1">
                <a:latin typeface="Consolas" panose="020B0609020204030204" pitchFamily="49" charset="0"/>
              </a:rPr>
              <a:t>monoisotopicMassDelta</a:t>
            </a:r>
            <a:r>
              <a:rPr lang="en-US" sz="1600" dirty="0">
                <a:latin typeface="Consolas" panose="020B0609020204030204" pitchFamily="49" charset="0"/>
              </a:rPr>
              <a:t>="2222.78300487" location="5"&gt;</a:t>
            </a:r>
          </a:p>
          <a:p>
            <a:r>
              <a:rPr lang="en-US" sz="1600" dirty="0">
                <a:latin typeface="Consolas" panose="020B0609020204030204" pitchFamily="49" charset="0"/>
              </a:rPr>
              <a:t>    &lt;</a:t>
            </a:r>
            <a:r>
              <a:rPr lang="en-US" sz="1600" dirty="0" err="1">
                <a:latin typeface="Consolas" panose="020B0609020204030204" pitchFamily="49" charset="0"/>
              </a:rPr>
              <a:t>cvParam</a:t>
            </a:r>
            <a:r>
              <a:rPr lang="en-US" sz="1600" dirty="0">
                <a:latin typeface="Consolas" panose="020B0609020204030204" pitchFamily="49" charset="0"/>
              </a:rPr>
              <a:t> accession="MS:XXXXX1" </a:t>
            </a:r>
            <a:r>
              <a:rPr lang="en-US" sz="1600" dirty="0" err="1">
                <a:latin typeface="Consolas" panose="020B0609020204030204" pitchFamily="49" charset="0"/>
              </a:rPr>
              <a:t>cvRef</a:t>
            </a:r>
            <a:r>
              <a:rPr lang="en-US" sz="1600" dirty="0">
                <a:latin typeface="Consolas" panose="020B0609020204030204" pitchFamily="49" charset="0"/>
              </a:rPr>
              <a:t>="PSI-MS" name="glycosylation modification"/&gt;       </a:t>
            </a:r>
          </a:p>
          <a:p>
            <a:r>
              <a:rPr lang="en-US" sz="1600" dirty="0">
                <a:latin typeface="Consolas" panose="020B0609020204030204" pitchFamily="49" charset="0"/>
              </a:rPr>
              <a:t>    &lt;</a:t>
            </a:r>
            <a:r>
              <a:rPr lang="en-US" sz="1600" dirty="0" err="1">
                <a:latin typeface="Consolas" panose="020B0609020204030204" pitchFamily="49" charset="0"/>
              </a:rPr>
              <a:t>cvParam</a:t>
            </a:r>
            <a:r>
              <a:rPr lang="en-US" sz="1600" dirty="0">
                <a:latin typeface="Consolas" panose="020B0609020204030204" pitchFamily="49" charset="0"/>
              </a:rPr>
              <a:t> accession="MS:XXXXX5" </a:t>
            </a:r>
            <a:r>
              <a:rPr lang="en-US" sz="1600" dirty="0" err="1">
                <a:latin typeface="Consolas" panose="020B0609020204030204" pitchFamily="49" charset="0"/>
              </a:rPr>
              <a:t>cvRef</a:t>
            </a:r>
            <a:r>
              <a:rPr lang="en-US" sz="1600" dirty="0">
                <a:latin typeface="Consolas" panose="020B0609020204030204" pitchFamily="49" charset="0"/>
              </a:rPr>
              <a:t>="PSI-MS" name="N-glycan" value=""/&gt;</a:t>
            </a:r>
          </a:p>
          <a:p>
            <a:r>
              <a:rPr lang="en-US" sz="1600" dirty="0">
                <a:latin typeface="Consolas" panose="020B0609020204030204" pitchFamily="49" charset="0"/>
              </a:rPr>
              <a:t>      </a:t>
            </a:r>
          </a:p>
          <a:p>
            <a:r>
              <a:rPr lang="en-US" sz="1600" dirty="0">
                <a:latin typeface="Consolas" panose="020B0609020204030204" pitchFamily="49" charset="0"/>
              </a:rPr>
              <a:t>    &lt;</a:t>
            </a:r>
            <a:r>
              <a:rPr lang="en-US" sz="1600" dirty="0" err="1">
                <a:latin typeface="Consolas" panose="020B0609020204030204" pitchFamily="49" charset="0"/>
              </a:rPr>
              <a:t>cvParam</a:t>
            </a:r>
            <a:r>
              <a:rPr lang="en-US" sz="1600" dirty="0">
                <a:latin typeface="Consolas" panose="020B0609020204030204" pitchFamily="49" charset="0"/>
              </a:rPr>
              <a:t> accession="GNO:G00912UN" </a:t>
            </a:r>
            <a:r>
              <a:rPr lang="en-US" sz="1600" dirty="0" err="1">
                <a:latin typeface="Consolas" panose="020B0609020204030204" pitchFamily="49" charset="0"/>
              </a:rPr>
              <a:t>cvRef</a:t>
            </a:r>
            <a:r>
              <a:rPr lang="en-US" sz="1600" dirty="0">
                <a:latin typeface="Consolas" panose="020B0609020204030204" pitchFamily="49" charset="0"/>
              </a:rPr>
              <a:t>="GNO" name="G00912UN" value=""/&gt;  </a:t>
            </a:r>
          </a:p>
          <a:p>
            <a:pPr>
              <a:lnSpc>
                <a:spcPct val="200000"/>
              </a:lnSpc>
            </a:pPr>
            <a:r>
              <a:rPr lang="en-US" sz="1600" dirty="0">
                <a:latin typeface="Consolas" panose="020B0609020204030204" pitchFamily="49" charset="0"/>
              </a:rPr>
              <a:t>    &lt;!-- AND/OR --&gt;     </a:t>
            </a:r>
          </a:p>
          <a:p>
            <a:r>
              <a:rPr lang="en-US" sz="1600" dirty="0">
                <a:latin typeface="Consolas" panose="020B0609020204030204" pitchFamily="49" charset="0"/>
              </a:rPr>
              <a:t>    &lt;</a:t>
            </a:r>
            <a:r>
              <a:rPr lang="en-US" sz="1600" dirty="0" err="1">
                <a:latin typeface="Consolas" panose="020B0609020204030204" pitchFamily="49" charset="0"/>
              </a:rPr>
              <a:t>cvParam</a:t>
            </a:r>
            <a:r>
              <a:rPr lang="en-US" sz="1600" dirty="0">
                <a:latin typeface="Consolas" panose="020B0609020204030204" pitchFamily="49" charset="0"/>
              </a:rPr>
              <a:t> accession="MS:XXXXX2" </a:t>
            </a:r>
            <a:r>
              <a:rPr lang="en-US" sz="1600" dirty="0" err="1">
                <a:latin typeface="Consolas" panose="020B0609020204030204" pitchFamily="49" charset="0"/>
              </a:rPr>
              <a:t>cvRef</a:t>
            </a:r>
            <a:r>
              <a:rPr lang="en-US" sz="1600" dirty="0">
                <a:latin typeface="Consolas" panose="020B0609020204030204" pitchFamily="49" charset="0"/>
              </a:rPr>
              <a:t>="PSI-MS" name="monosaccharide count" value="Hex:5"/&gt;       </a:t>
            </a:r>
          </a:p>
          <a:p>
            <a:r>
              <a:rPr lang="en-US" sz="1600" dirty="0">
                <a:latin typeface="Consolas" panose="020B0609020204030204" pitchFamily="49" charset="0"/>
              </a:rPr>
              <a:t>    &lt;</a:t>
            </a:r>
            <a:r>
              <a:rPr lang="en-US" sz="1600" dirty="0" err="1">
                <a:latin typeface="Consolas" panose="020B0609020204030204" pitchFamily="49" charset="0"/>
              </a:rPr>
              <a:t>cvParam</a:t>
            </a:r>
            <a:r>
              <a:rPr lang="en-US" sz="1600" dirty="0">
                <a:latin typeface="Consolas" panose="020B0609020204030204" pitchFamily="49" charset="0"/>
              </a:rPr>
              <a:t> accession="MS:XXXXX2" </a:t>
            </a:r>
            <a:r>
              <a:rPr lang="en-US" sz="1600" dirty="0" err="1">
                <a:latin typeface="Consolas" panose="020B0609020204030204" pitchFamily="49" charset="0"/>
              </a:rPr>
              <a:t>cvRef</a:t>
            </a:r>
            <a:r>
              <a:rPr lang="en-US" sz="1600" dirty="0">
                <a:latin typeface="Consolas" panose="020B0609020204030204" pitchFamily="49" charset="0"/>
              </a:rPr>
              <a:t>="PSI-MS" name="monosaccharide count" value="HexNAc:4"/&gt;        </a:t>
            </a:r>
          </a:p>
          <a:p>
            <a:r>
              <a:rPr lang="en-US" sz="1600" dirty="0">
                <a:latin typeface="Consolas" panose="020B0609020204030204" pitchFamily="49" charset="0"/>
              </a:rPr>
              <a:t>    &lt;</a:t>
            </a:r>
            <a:r>
              <a:rPr lang="en-US" sz="1600" dirty="0" err="1">
                <a:latin typeface="Consolas" panose="020B0609020204030204" pitchFamily="49" charset="0"/>
              </a:rPr>
              <a:t>cvParam</a:t>
            </a:r>
            <a:r>
              <a:rPr lang="en-US" sz="1600" dirty="0">
                <a:latin typeface="Consolas" panose="020B0609020204030204" pitchFamily="49" charset="0"/>
              </a:rPr>
              <a:t> accession="MS:XXXXX2" </a:t>
            </a:r>
            <a:r>
              <a:rPr lang="en-US" sz="1600" dirty="0" err="1">
                <a:latin typeface="Consolas" panose="020B0609020204030204" pitchFamily="49" charset="0"/>
              </a:rPr>
              <a:t>cvRef</a:t>
            </a:r>
            <a:r>
              <a:rPr lang="en-US" sz="1600" dirty="0">
                <a:latin typeface="Consolas" panose="020B0609020204030204" pitchFamily="49" charset="0"/>
              </a:rPr>
              <a:t>="PSI-MS" name="monosaccharide count" value="Neu5Ac:2"/&gt; </a:t>
            </a:r>
          </a:p>
          <a:p>
            <a:r>
              <a:rPr lang="en-US" sz="1600" dirty="0">
                <a:latin typeface="Consolas" panose="020B0609020204030204" pitchFamily="49" charset="0"/>
              </a:rPr>
              <a:t>      </a:t>
            </a:r>
          </a:p>
          <a:p>
            <a:r>
              <a:rPr lang="en-US" sz="1600" dirty="0">
                <a:latin typeface="Consolas" panose="020B0609020204030204" pitchFamily="49" charset="0"/>
              </a:rPr>
              <a:t>    &lt;</a:t>
            </a:r>
            <a:r>
              <a:rPr lang="en-US" sz="1600" dirty="0" err="1">
                <a:latin typeface="Consolas" panose="020B0609020204030204" pitchFamily="49" charset="0"/>
              </a:rPr>
              <a:t>cvParam</a:t>
            </a:r>
            <a:r>
              <a:rPr lang="en-US" sz="1600" dirty="0">
                <a:latin typeface="Consolas" panose="020B0609020204030204" pitchFamily="49" charset="0"/>
              </a:rPr>
              <a:t> accession="MS:XXXX14" </a:t>
            </a:r>
            <a:r>
              <a:rPr lang="en-US" sz="1600" dirty="0" err="1">
                <a:latin typeface="Consolas" panose="020B0609020204030204" pitchFamily="49" charset="0"/>
              </a:rPr>
              <a:t>cvRef</a:t>
            </a:r>
            <a:r>
              <a:rPr lang="en-US" sz="1600" dirty="0">
                <a:latin typeface="Consolas" panose="020B0609020204030204" pitchFamily="49" charset="0"/>
              </a:rPr>
              <a:t>="PSI-MS" name="glycan composition" value=""/&gt;       </a:t>
            </a:r>
          </a:p>
          <a:p>
            <a:r>
              <a:rPr lang="en-US" sz="1600" dirty="0">
                <a:latin typeface="Consolas" panose="020B0609020204030204" pitchFamily="49" charset="0"/>
              </a:rPr>
              <a:t>  &lt;/Modification&gt;</a:t>
            </a:r>
          </a:p>
          <a:p>
            <a:r>
              <a:rPr lang="en-US" sz="1600" dirty="0">
                <a:latin typeface="Consolas" panose="020B0609020204030204" pitchFamily="49" charset="0"/>
              </a:rPr>
              <a:t>&lt;/Peptide&gt;</a:t>
            </a:r>
          </a:p>
        </p:txBody>
      </p:sp>
      <p:sp>
        <p:nvSpPr>
          <p:cNvPr id="6" name="TextBox 5">
            <a:extLst>
              <a:ext uri="{FF2B5EF4-FFF2-40B4-BE49-F238E27FC236}">
                <a16:creationId xmlns:a16="http://schemas.microsoft.com/office/drawing/2014/main" id="{5666D42C-D2B3-4A99-B470-7AA5391F99F3}"/>
              </a:ext>
            </a:extLst>
          </p:cNvPr>
          <p:cNvSpPr txBox="1"/>
          <p:nvPr/>
        </p:nvSpPr>
        <p:spPr>
          <a:xfrm>
            <a:off x="8724491" y="3091161"/>
            <a:ext cx="2979214" cy="369332"/>
          </a:xfrm>
          <a:prstGeom prst="rect">
            <a:avLst/>
          </a:prstGeom>
          <a:noFill/>
        </p:spPr>
        <p:txBody>
          <a:bodyPr wrap="none" rtlCol="0">
            <a:spAutoFit/>
          </a:bodyPr>
          <a:lstStyle/>
          <a:p>
            <a:r>
              <a:rPr lang="en-US" i="1" dirty="0">
                <a:solidFill>
                  <a:srgbClr val="0070C0"/>
                </a:solidFill>
              </a:rPr>
              <a:t>Reference glycan by accession</a:t>
            </a:r>
          </a:p>
        </p:txBody>
      </p:sp>
      <p:sp>
        <p:nvSpPr>
          <p:cNvPr id="8" name="TextBox 7">
            <a:extLst>
              <a:ext uri="{FF2B5EF4-FFF2-40B4-BE49-F238E27FC236}">
                <a16:creationId xmlns:a16="http://schemas.microsoft.com/office/drawing/2014/main" id="{2F51A2C6-6091-4DFD-BD5E-541F880C9FF2}"/>
              </a:ext>
            </a:extLst>
          </p:cNvPr>
          <p:cNvSpPr txBox="1"/>
          <p:nvPr/>
        </p:nvSpPr>
        <p:spPr>
          <a:xfrm>
            <a:off x="8785919" y="4331076"/>
            <a:ext cx="2917786" cy="369332"/>
          </a:xfrm>
          <a:prstGeom prst="rect">
            <a:avLst/>
          </a:prstGeom>
          <a:noFill/>
        </p:spPr>
        <p:txBody>
          <a:bodyPr wrap="none" rtlCol="0">
            <a:spAutoFit/>
          </a:bodyPr>
          <a:lstStyle/>
          <a:p>
            <a:r>
              <a:rPr lang="en-US" i="1" dirty="0">
                <a:solidFill>
                  <a:srgbClr val="0070C0"/>
                </a:solidFill>
              </a:rPr>
              <a:t>Define glycan by composition</a:t>
            </a:r>
          </a:p>
        </p:txBody>
      </p:sp>
      <p:sp>
        <p:nvSpPr>
          <p:cNvPr id="9" name="TextBox 8">
            <a:extLst>
              <a:ext uri="{FF2B5EF4-FFF2-40B4-BE49-F238E27FC236}">
                <a16:creationId xmlns:a16="http://schemas.microsoft.com/office/drawing/2014/main" id="{135DEA2B-AA4C-4592-A37A-407923BFCEBF}"/>
              </a:ext>
            </a:extLst>
          </p:cNvPr>
          <p:cNvSpPr txBox="1"/>
          <p:nvPr/>
        </p:nvSpPr>
        <p:spPr>
          <a:xfrm>
            <a:off x="485313" y="5539666"/>
            <a:ext cx="11295355" cy="923330"/>
          </a:xfrm>
          <a:prstGeom prst="rect">
            <a:avLst/>
          </a:prstGeom>
          <a:noFill/>
        </p:spPr>
        <p:txBody>
          <a:bodyPr wrap="square" rtlCol="0">
            <a:spAutoFit/>
          </a:bodyPr>
          <a:lstStyle/>
          <a:p>
            <a:r>
              <a:rPr lang="en-US" dirty="0"/>
              <a:t>Glycosylation modifications can be specified as either a reference to the </a:t>
            </a:r>
            <a:r>
              <a:rPr lang="en-US" b="1" dirty="0" err="1"/>
              <a:t>GNOme</a:t>
            </a:r>
            <a:r>
              <a:rPr lang="en-US" dirty="0"/>
              <a:t> controlled vocabulary or by composition, using the known monosaccharides Hex, </a:t>
            </a:r>
            <a:r>
              <a:rPr lang="en-US" dirty="0" err="1"/>
              <a:t>HexNAc</a:t>
            </a:r>
            <a:r>
              <a:rPr lang="en-US" dirty="0"/>
              <a:t>, </a:t>
            </a:r>
            <a:r>
              <a:rPr lang="en-US" dirty="0" err="1"/>
              <a:t>dHex</a:t>
            </a:r>
            <a:r>
              <a:rPr lang="en-US" dirty="0"/>
              <a:t>, </a:t>
            </a:r>
            <a:r>
              <a:rPr lang="en-US" dirty="0" err="1"/>
              <a:t>Fuc</a:t>
            </a:r>
            <a:r>
              <a:rPr lang="en-US" dirty="0"/>
              <a:t>, </a:t>
            </a:r>
            <a:r>
              <a:rPr lang="en-US" dirty="0" err="1"/>
              <a:t>NeuAc</a:t>
            </a:r>
            <a:r>
              <a:rPr lang="en-US" dirty="0"/>
              <a:t>, </a:t>
            </a:r>
            <a:r>
              <a:rPr lang="en-US" dirty="0" err="1"/>
              <a:t>NeuGc</a:t>
            </a:r>
            <a:r>
              <a:rPr lang="en-US" dirty="0"/>
              <a:t>, and Pen plus substituents Sulfate and Phosphate. Monosaccharides not on this list may be specified but must include a mass value.</a:t>
            </a:r>
          </a:p>
        </p:txBody>
      </p:sp>
      <p:sp>
        <p:nvSpPr>
          <p:cNvPr id="11" name="TextBox 10">
            <a:extLst>
              <a:ext uri="{FF2B5EF4-FFF2-40B4-BE49-F238E27FC236}">
                <a16:creationId xmlns:a16="http://schemas.microsoft.com/office/drawing/2014/main" id="{625C570F-5EB1-43EF-AF97-BE12F2B6961F}"/>
              </a:ext>
            </a:extLst>
          </p:cNvPr>
          <p:cNvSpPr txBox="1"/>
          <p:nvPr/>
        </p:nvSpPr>
        <p:spPr>
          <a:xfrm>
            <a:off x="5465457" y="2621388"/>
            <a:ext cx="5888343" cy="369332"/>
          </a:xfrm>
          <a:prstGeom prst="rect">
            <a:avLst/>
          </a:prstGeom>
          <a:noFill/>
        </p:spPr>
        <p:txBody>
          <a:bodyPr wrap="none" rtlCol="0">
            <a:spAutoFit/>
          </a:bodyPr>
          <a:lstStyle/>
          <a:p>
            <a:r>
              <a:rPr lang="en-US" i="1" dirty="0">
                <a:solidFill>
                  <a:srgbClr val="0070C0"/>
                </a:solidFill>
              </a:rPr>
              <a:t>Denote how the software treated the glycan (site and motifs)</a:t>
            </a:r>
          </a:p>
        </p:txBody>
      </p:sp>
    </p:spTree>
    <p:extLst>
      <p:ext uri="{BB962C8B-B14F-4D97-AF65-F5344CB8AC3E}">
        <p14:creationId xmlns:p14="http://schemas.microsoft.com/office/powerpoint/2010/main" val="2637866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2ADA7-26A2-4616-B53E-99A18C166AA9}"/>
              </a:ext>
            </a:extLst>
          </p:cNvPr>
          <p:cNvSpPr>
            <a:spLocks noGrp="1"/>
          </p:cNvSpPr>
          <p:nvPr>
            <p:ph type="title"/>
          </p:nvPr>
        </p:nvSpPr>
        <p:spPr/>
        <p:txBody>
          <a:bodyPr/>
          <a:lstStyle/>
          <a:p>
            <a:r>
              <a:rPr lang="en-US" dirty="0"/>
              <a:t>Aggregate of Glycans On Single Peptide</a:t>
            </a:r>
          </a:p>
        </p:txBody>
      </p:sp>
      <p:grpSp>
        <p:nvGrpSpPr>
          <p:cNvPr id="10" name="Group 9">
            <a:extLst>
              <a:ext uri="{FF2B5EF4-FFF2-40B4-BE49-F238E27FC236}">
                <a16:creationId xmlns:a16="http://schemas.microsoft.com/office/drawing/2014/main" id="{9CD70E7C-0D81-4CDC-9F33-2838B79BA3B1}"/>
              </a:ext>
            </a:extLst>
          </p:cNvPr>
          <p:cNvGrpSpPr/>
          <p:nvPr/>
        </p:nvGrpSpPr>
        <p:grpSpPr>
          <a:xfrm>
            <a:off x="547356" y="1518081"/>
            <a:ext cx="11097288" cy="4770537"/>
            <a:chOff x="547356" y="1882066"/>
            <a:chExt cx="11097288" cy="4770537"/>
          </a:xfrm>
        </p:grpSpPr>
        <p:sp>
          <p:nvSpPr>
            <p:cNvPr id="5" name="TextBox 4">
              <a:extLst>
                <a:ext uri="{FF2B5EF4-FFF2-40B4-BE49-F238E27FC236}">
                  <a16:creationId xmlns:a16="http://schemas.microsoft.com/office/drawing/2014/main" id="{86D13F69-11BD-4A0D-A58C-08F61A0E9BD1}"/>
                </a:ext>
              </a:extLst>
            </p:cNvPr>
            <p:cNvSpPr txBox="1"/>
            <p:nvPr/>
          </p:nvSpPr>
          <p:spPr>
            <a:xfrm>
              <a:off x="547356" y="1882066"/>
              <a:ext cx="11097288" cy="4770537"/>
            </a:xfrm>
            <a:prstGeom prst="rect">
              <a:avLst/>
            </a:prstGeom>
            <a:noFill/>
            <a:ln w="38100">
              <a:solidFill>
                <a:schemeClr val="tx2"/>
              </a:solidFill>
            </a:ln>
          </p:spPr>
          <p:txBody>
            <a:bodyPr wrap="square">
              <a:spAutoFit/>
            </a:bodyPr>
            <a:lstStyle/>
            <a:p>
              <a:r>
                <a:rPr lang="en-US" sz="1600" dirty="0">
                  <a:latin typeface="Consolas" panose="020B0609020204030204" pitchFamily="49" charset="0"/>
                </a:rPr>
                <a:t>&lt;Peptide id="PEPTIDE_139"&gt;      </a:t>
              </a:r>
            </a:p>
            <a:p>
              <a:r>
                <a:rPr lang="en-US" sz="1600" dirty="0">
                  <a:latin typeface="Consolas" panose="020B0609020204030204" pitchFamily="49" charset="0"/>
                </a:rPr>
                <a:t>  &lt;</a:t>
              </a:r>
              <a:r>
                <a:rPr lang="en-US" sz="1600" dirty="0" err="1">
                  <a:latin typeface="Consolas" panose="020B0609020204030204" pitchFamily="49" charset="0"/>
                </a:rPr>
                <a:t>PeptideSequence</a:t>
              </a:r>
              <a:r>
                <a:rPr lang="en-US" sz="1600" dirty="0">
                  <a:latin typeface="Consolas" panose="020B0609020204030204" pitchFamily="49" charset="0"/>
                </a:rPr>
                <a:t>&gt;SNNSIAIPTNF&lt;/</a:t>
              </a:r>
              <a:r>
                <a:rPr lang="en-US" sz="1600" dirty="0" err="1">
                  <a:latin typeface="Consolas" panose="020B0609020204030204" pitchFamily="49" charset="0"/>
                </a:rPr>
                <a:t>PeptideSequence</a:t>
              </a:r>
              <a:r>
                <a:rPr lang="en-US" sz="1600" dirty="0">
                  <a:latin typeface="Consolas" panose="020B0609020204030204" pitchFamily="49" charset="0"/>
                </a:rPr>
                <a:t>&gt;      </a:t>
              </a:r>
            </a:p>
            <a:p>
              <a:r>
                <a:rPr lang="en-US" sz="1600" dirty="0">
                  <a:latin typeface="Consolas" panose="020B0609020204030204" pitchFamily="49" charset="0"/>
                </a:rPr>
                <a:t>  &lt;Modification </a:t>
              </a:r>
              <a:r>
                <a:rPr lang="en-US" sz="1600" dirty="0" err="1">
                  <a:latin typeface="Consolas" panose="020B0609020204030204" pitchFamily="49" charset="0"/>
                </a:rPr>
                <a:t>monoisotopicMassDelta</a:t>
              </a:r>
              <a:r>
                <a:rPr lang="en-US" sz="1600" dirty="0">
                  <a:latin typeface="Consolas" panose="020B0609020204030204" pitchFamily="49" charset="0"/>
                </a:rPr>
                <a:t>="3261.12040604" location="2"&gt;        </a:t>
              </a:r>
            </a:p>
            <a:p>
              <a:r>
                <a:rPr lang="en-US" sz="1600" dirty="0">
                  <a:latin typeface="Consolas" panose="020B0609020204030204" pitchFamily="49" charset="0"/>
                </a:rPr>
                <a:t>    &lt;</a:t>
              </a:r>
              <a:r>
                <a:rPr lang="en-US" sz="1600" dirty="0" err="1">
                  <a:latin typeface="Consolas" panose="020B0609020204030204" pitchFamily="49" charset="0"/>
                </a:rPr>
                <a:t>cvParam</a:t>
              </a:r>
              <a:r>
                <a:rPr lang="en-US" sz="1600" dirty="0">
                  <a:latin typeface="Consolas" panose="020B0609020204030204" pitchFamily="49" charset="0"/>
                </a:rPr>
                <a:t> accession="MS:XXXXX1" </a:t>
              </a:r>
              <a:r>
                <a:rPr lang="en-US" sz="1600" dirty="0" err="1">
                  <a:latin typeface="Consolas" panose="020B0609020204030204" pitchFamily="49" charset="0"/>
                </a:rPr>
                <a:t>cvRef</a:t>
              </a:r>
              <a:r>
                <a:rPr lang="en-US" sz="1600" dirty="0">
                  <a:latin typeface="Consolas" panose="020B0609020204030204" pitchFamily="49" charset="0"/>
                </a:rPr>
                <a:t>="PSI-MS" name="glycosylation modification"/&gt;        </a:t>
              </a:r>
            </a:p>
            <a:p>
              <a:r>
                <a:rPr lang="en-US" sz="1600" dirty="0">
                  <a:latin typeface="Consolas" panose="020B0609020204030204" pitchFamily="49" charset="0"/>
                </a:rPr>
                <a:t>    &lt;</a:t>
              </a:r>
              <a:r>
                <a:rPr lang="en-US" sz="1600" dirty="0" err="1">
                  <a:latin typeface="Consolas" panose="020B0609020204030204" pitchFamily="49" charset="0"/>
                </a:rPr>
                <a:t>cvParam</a:t>
              </a:r>
              <a:r>
                <a:rPr lang="en-US" sz="1600" dirty="0">
                  <a:latin typeface="Consolas" panose="020B0609020204030204" pitchFamily="49" charset="0"/>
                </a:rPr>
                <a:t> accession="MS:XXXXX5" </a:t>
              </a:r>
              <a:r>
                <a:rPr lang="en-US" sz="1600" dirty="0" err="1">
                  <a:latin typeface="Consolas" panose="020B0609020204030204" pitchFamily="49" charset="0"/>
                </a:rPr>
                <a:t>cvRef</a:t>
              </a:r>
              <a:r>
                <a:rPr lang="en-US" sz="1600" dirty="0">
                  <a:latin typeface="Consolas" panose="020B0609020204030204" pitchFamily="49" charset="0"/>
                </a:rPr>
                <a:t>="PSI-MS" name="N-glycan" value=""/&gt;        </a:t>
              </a:r>
            </a:p>
            <a:p>
              <a:r>
                <a:rPr lang="en-US" sz="1600" dirty="0">
                  <a:latin typeface="Consolas" panose="020B0609020204030204" pitchFamily="49" charset="0"/>
                </a:rPr>
                <a:t>    &lt;</a:t>
              </a:r>
              <a:r>
                <a:rPr lang="en-US" sz="1600" dirty="0" err="1">
                  <a:latin typeface="Consolas" panose="020B0609020204030204" pitchFamily="49" charset="0"/>
                </a:rPr>
                <a:t>cvParam</a:t>
              </a:r>
              <a:r>
                <a:rPr lang="en-US" sz="1600" dirty="0">
                  <a:latin typeface="Consolas" panose="020B0609020204030204" pitchFamily="49" charset="0"/>
                </a:rPr>
                <a:t> accession="MS:XXXXX2" </a:t>
              </a:r>
              <a:r>
                <a:rPr lang="en-US" sz="1600" dirty="0" err="1">
                  <a:latin typeface="Consolas" panose="020B0609020204030204" pitchFamily="49" charset="0"/>
                </a:rPr>
                <a:t>cvRef</a:t>
              </a:r>
              <a:r>
                <a:rPr lang="en-US" sz="1600" dirty="0">
                  <a:latin typeface="Consolas" panose="020B0609020204030204" pitchFamily="49" charset="0"/>
                </a:rPr>
                <a:t>="PSI-MS" name="monosaccharide count" value="Hex:15"/&gt;        </a:t>
              </a:r>
            </a:p>
            <a:p>
              <a:r>
                <a:rPr lang="en-US" sz="1600" dirty="0">
                  <a:latin typeface="Consolas" panose="020B0609020204030204" pitchFamily="49" charset="0"/>
                </a:rPr>
                <a:t>    &lt;</a:t>
              </a:r>
              <a:r>
                <a:rPr lang="en-US" sz="1600" dirty="0" err="1">
                  <a:latin typeface="Consolas" panose="020B0609020204030204" pitchFamily="49" charset="0"/>
                </a:rPr>
                <a:t>cvParam</a:t>
              </a:r>
              <a:r>
                <a:rPr lang="en-US" sz="1600" dirty="0">
                  <a:latin typeface="Consolas" panose="020B0609020204030204" pitchFamily="49" charset="0"/>
                </a:rPr>
                <a:t> accession="MS:XXXXX2" </a:t>
              </a:r>
              <a:r>
                <a:rPr lang="en-US" sz="1600" dirty="0" err="1">
                  <a:latin typeface="Consolas" panose="020B0609020204030204" pitchFamily="49" charset="0"/>
                </a:rPr>
                <a:t>cvRef</a:t>
              </a:r>
              <a:r>
                <a:rPr lang="en-US" sz="1600" dirty="0">
                  <a:latin typeface="Consolas" panose="020B0609020204030204" pitchFamily="49" charset="0"/>
                </a:rPr>
                <a:t>="PSI-MS" name="monosaccharide count" value="HexNAc:4"/&gt;</a:t>
              </a:r>
            </a:p>
            <a:p>
              <a:endParaRPr lang="en-US" sz="1600" dirty="0">
                <a:latin typeface="Consolas" panose="020B0609020204030204" pitchFamily="49" charset="0"/>
              </a:endParaRPr>
            </a:p>
            <a:p>
              <a:r>
                <a:rPr lang="en-US" sz="1600" dirty="0">
                  <a:latin typeface="Consolas" panose="020B0609020204030204" pitchFamily="49" charset="0"/>
                </a:rPr>
                <a:t>    &lt;</a:t>
              </a:r>
              <a:r>
                <a:rPr lang="en-US" sz="1600" dirty="0" err="1">
                  <a:latin typeface="Consolas" panose="020B0609020204030204" pitchFamily="49" charset="0"/>
                </a:rPr>
                <a:t>cvParam</a:t>
              </a:r>
              <a:r>
                <a:rPr lang="en-US" sz="1600" dirty="0">
                  <a:latin typeface="Consolas" panose="020B0609020204030204" pitchFamily="49" charset="0"/>
                </a:rPr>
                <a:t> accession="MS:XXXX15" </a:t>
              </a:r>
              <a:r>
                <a:rPr lang="en-US" sz="1600" dirty="0" err="1">
                  <a:latin typeface="Consolas" panose="020B0609020204030204" pitchFamily="49" charset="0"/>
                </a:rPr>
                <a:t>cvRef</a:t>
              </a:r>
              <a:r>
                <a:rPr lang="en-US" sz="1600" dirty="0">
                  <a:latin typeface="Consolas" panose="020B0609020204030204" pitchFamily="49" charset="0"/>
                </a:rPr>
                <a:t>="PSI-MS" name="</a:t>
              </a:r>
              <a:r>
                <a:rPr lang="en-US" sz="1600" b="1" dirty="0">
                  <a:latin typeface="Consolas" panose="020B0609020204030204" pitchFamily="49" charset="0"/>
                </a:rPr>
                <a:t>glycan aggregate</a:t>
              </a:r>
              <a:r>
                <a:rPr lang="en-US" sz="1600" dirty="0">
                  <a:latin typeface="Consolas" panose="020B0609020204030204" pitchFamily="49" charset="0"/>
                </a:rPr>
                <a:t>" value=""/&gt;        </a:t>
              </a:r>
            </a:p>
            <a:p>
              <a:r>
                <a:rPr lang="en-US" sz="1600" dirty="0">
                  <a:latin typeface="Consolas" panose="020B0609020204030204" pitchFamily="49" charset="0"/>
                </a:rPr>
                <a:t>  &lt;/Modification&gt;</a:t>
              </a:r>
            </a:p>
            <a:p>
              <a:r>
                <a:rPr lang="en-US" sz="1600" dirty="0">
                  <a:latin typeface="Consolas" panose="020B0609020204030204" pitchFamily="49" charset="0"/>
                </a:rPr>
                <a:t>  &lt;Modification </a:t>
              </a:r>
              <a:r>
                <a:rPr lang="en-US" sz="1600" dirty="0" err="1">
                  <a:latin typeface="Consolas" panose="020B0609020204030204" pitchFamily="49" charset="0"/>
                </a:rPr>
                <a:t>monoisotopicMassDelta</a:t>
              </a:r>
              <a:r>
                <a:rPr lang="en-US" sz="1600" dirty="0">
                  <a:latin typeface="Consolas" panose="020B0609020204030204" pitchFamily="49" charset="0"/>
                </a:rPr>
                <a:t>="0" location="10"&gt;</a:t>
              </a:r>
            </a:p>
            <a:p>
              <a:endParaRPr lang="en-US" sz="1600" dirty="0">
                <a:latin typeface="Consolas" panose="020B0609020204030204" pitchFamily="49" charset="0"/>
              </a:endParaRPr>
            </a:p>
            <a:p>
              <a:r>
                <a:rPr lang="en-US" sz="1600" dirty="0">
                  <a:latin typeface="Consolas" panose="020B0609020204030204" pitchFamily="49" charset="0"/>
                </a:rPr>
                <a:t>    &lt;</a:t>
              </a:r>
              <a:r>
                <a:rPr lang="en-US" sz="1600" dirty="0" err="1">
                  <a:latin typeface="Consolas" panose="020B0609020204030204" pitchFamily="49" charset="0"/>
                </a:rPr>
                <a:t>cvParam</a:t>
              </a:r>
              <a:r>
                <a:rPr lang="en-US" sz="1600" dirty="0">
                  <a:latin typeface="Consolas" panose="020B0609020204030204" pitchFamily="49" charset="0"/>
                </a:rPr>
                <a:t> accession="MS:XXXXX1" </a:t>
              </a:r>
              <a:r>
                <a:rPr lang="en-US" sz="1600" dirty="0" err="1">
                  <a:latin typeface="Consolas" panose="020B0609020204030204" pitchFamily="49" charset="0"/>
                </a:rPr>
                <a:t>cvRef</a:t>
              </a:r>
              <a:r>
                <a:rPr lang="en-US" sz="1600" dirty="0">
                  <a:latin typeface="Consolas" panose="020B0609020204030204" pitchFamily="49" charset="0"/>
                </a:rPr>
                <a:t>="PSI-MS" name="glycosylation modification"/&gt;        </a:t>
              </a:r>
            </a:p>
            <a:p>
              <a:r>
                <a:rPr lang="en-US" sz="1600" dirty="0">
                  <a:latin typeface="Consolas" panose="020B0609020204030204" pitchFamily="49" charset="0"/>
                </a:rPr>
                <a:t>    &lt;</a:t>
              </a:r>
              <a:r>
                <a:rPr lang="en-US" sz="1600" dirty="0" err="1">
                  <a:latin typeface="Consolas" panose="020B0609020204030204" pitchFamily="49" charset="0"/>
                </a:rPr>
                <a:t>cvParam</a:t>
              </a:r>
              <a:r>
                <a:rPr lang="en-US" sz="1600" dirty="0">
                  <a:latin typeface="Consolas" panose="020B0609020204030204" pitchFamily="49" charset="0"/>
                </a:rPr>
                <a:t> accession="MS:XXXXX5" </a:t>
              </a:r>
              <a:r>
                <a:rPr lang="en-US" sz="1600" dirty="0" err="1">
                  <a:latin typeface="Consolas" panose="020B0609020204030204" pitchFamily="49" charset="0"/>
                </a:rPr>
                <a:t>cvRef</a:t>
              </a:r>
              <a:r>
                <a:rPr lang="en-US" sz="1600" dirty="0">
                  <a:latin typeface="Consolas" panose="020B0609020204030204" pitchFamily="49" charset="0"/>
                </a:rPr>
                <a:t>="PSI-MS" name="N-glycan" value=""/&gt;</a:t>
              </a:r>
            </a:p>
            <a:p>
              <a:r>
                <a:rPr lang="en-US" sz="1600" dirty="0">
                  <a:latin typeface="Consolas" panose="020B0609020204030204" pitchFamily="49" charset="0"/>
                </a:rPr>
                <a:t>    &lt;</a:t>
              </a:r>
              <a:r>
                <a:rPr lang="en-US" sz="1600" dirty="0" err="1">
                  <a:latin typeface="Consolas" panose="020B0609020204030204" pitchFamily="49" charset="0"/>
                </a:rPr>
                <a:t>cvParam</a:t>
              </a:r>
              <a:r>
                <a:rPr lang="en-US" sz="1600" dirty="0">
                  <a:latin typeface="Consolas" panose="020B0609020204030204" pitchFamily="49" charset="0"/>
                </a:rPr>
                <a:t> accession="MS:XXXXX2" </a:t>
              </a:r>
              <a:r>
                <a:rPr lang="en-US" sz="1600" dirty="0" err="1">
                  <a:latin typeface="Consolas" panose="020B0609020204030204" pitchFamily="49" charset="0"/>
                </a:rPr>
                <a:t>cvRef</a:t>
              </a:r>
              <a:r>
                <a:rPr lang="en-US" sz="1600" dirty="0">
                  <a:latin typeface="Consolas" panose="020B0609020204030204" pitchFamily="49" charset="0"/>
                </a:rPr>
                <a:t>="PSI-MS" name="monosaccharide count" value="Hex:15"/&gt;</a:t>
              </a:r>
            </a:p>
            <a:p>
              <a:r>
                <a:rPr lang="en-US" sz="1600" dirty="0">
                  <a:latin typeface="Consolas" panose="020B0609020204030204" pitchFamily="49" charset="0"/>
                </a:rPr>
                <a:t>    &lt;</a:t>
              </a:r>
              <a:r>
                <a:rPr lang="en-US" sz="1600" dirty="0" err="1">
                  <a:latin typeface="Consolas" panose="020B0609020204030204" pitchFamily="49" charset="0"/>
                </a:rPr>
                <a:t>cvParam</a:t>
              </a:r>
              <a:r>
                <a:rPr lang="en-US" sz="1600" dirty="0">
                  <a:latin typeface="Consolas" panose="020B0609020204030204" pitchFamily="49" charset="0"/>
                </a:rPr>
                <a:t> accession="MS:XXXXX2" </a:t>
              </a:r>
              <a:r>
                <a:rPr lang="en-US" sz="1600" dirty="0" err="1">
                  <a:latin typeface="Consolas" panose="020B0609020204030204" pitchFamily="49" charset="0"/>
                </a:rPr>
                <a:t>cvRef</a:t>
              </a:r>
              <a:r>
                <a:rPr lang="en-US" sz="1600" dirty="0">
                  <a:latin typeface="Consolas" panose="020B0609020204030204" pitchFamily="49" charset="0"/>
                </a:rPr>
                <a:t>="PSI-MS" name="monosaccharide count" value="HexNAc:4"/&gt;         </a:t>
              </a:r>
            </a:p>
            <a:p>
              <a:r>
                <a:rPr lang="en-US" sz="1600" dirty="0">
                  <a:latin typeface="Consolas" panose="020B0609020204030204" pitchFamily="49" charset="0"/>
                </a:rPr>
                <a:t>    &lt;</a:t>
              </a:r>
              <a:r>
                <a:rPr lang="en-US" sz="1600" dirty="0" err="1">
                  <a:latin typeface="Consolas" panose="020B0609020204030204" pitchFamily="49" charset="0"/>
                </a:rPr>
                <a:t>cvParam</a:t>
              </a:r>
              <a:r>
                <a:rPr lang="en-US" sz="1600" dirty="0">
                  <a:latin typeface="Consolas" panose="020B0609020204030204" pitchFamily="49" charset="0"/>
                </a:rPr>
                <a:t> accession="MS:XXXX15" </a:t>
              </a:r>
              <a:r>
                <a:rPr lang="en-US" sz="1600" dirty="0" err="1">
                  <a:latin typeface="Consolas" panose="020B0609020204030204" pitchFamily="49" charset="0"/>
                </a:rPr>
                <a:t>cvRef</a:t>
              </a:r>
              <a:r>
                <a:rPr lang="en-US" sz="1600" dirty="0">
                  <a:latin typeface="Consolas" panose="020B0609020204030204" pitchFamily="49" charset="0"/>
                </a:rPr>
                <a:t>="PSI-MS" name="glycan aggregate" value=""/&gt;</a:t>
              </a:r>
            </a:p>
            <a:p>
              <a:r>
                <a:rPr lang="en-US" sz="1600" dirty="0">
                  <a:latin typeface="Consolas" panose="020B0609020204030204" pitchFamily="49" charset="0"/>
                </a:rPr>
                <a:t>  &lt;/Modification&gt;</a:t>
              </a:r>
            </a:p>
            <a:p>
              <a:r>
                <a:rPr lang="en-US" sz="1600" dirty="0">
                  <a:latin typeface="Consolas" panose="020B0609020204030204" pitchFamily="49" charset="0"/>
                </a:rPr>
                <a:t>&lt;/Peptide&gt;</a:t>
              </a:r>
            </a:p>
          </p:txBody>
        </p:sp>
        <p:sp>
          <p:nvSpPr>
            <p:cNvPr id="7" name="TextBox 6">
              <a:extLst>
                <a:ext uri="{FF2B5EF4-FFF2-40B4-BE49-F238E27FC236}">
                  <a16:creationId xmlns:a16="http://schemas.microsoft.com/office/drawing/2014/main" id="{0DD083FD-3FDF-4281-AF61-D915C912BF39}"/>
                </a:ext>
              </a:extLst>
            </p:cNvPr>
            <p:cNvSpPr txBox="1"/>
            <p:nvPr/>
          </p:nvSpPr>
          <p:spPr>
            <a:xfrm>
              <a:off x="4745148" y="3577353"/>
              <a:ext cx="6899496" cy="369332"/>
            </a:xfrm>
            <a:prstGeom prst="rect">
              <a:avLst/>
            </a:prstGeom>
            <a:noFill/>
          </p:spPr>
          <p:txBody>
            <a:bodyPr wrap="square" rtlCol="0">
              <a:spAutoFit/>
            </a:bodyPr>
            <a:lstStyle/>
            <a:p>
              <a:r>
                <a:rPr lang="en-US" i="1" dirty="0">
                  <a:solidFill>
                    <a:srgbClr val="0070C0"/>
                  </a:solidFill>
                </a:rPr>
                <a:t>Define glycan by composition because this is not a feasible single glycan</a:t>
              </a:r>
            </a:p>
          </p:txBody>
        </p:sp>
        <p:sp>
          <p:nvSpPr>
            <p:cNvPr id="9" name="TextBox 8">
              <a:extLst>
                <a:ext uri="{FF2B5EF4-FFF2-40B4-BE49-F238E27FC236}">
                  <a16:creationId xmlns:a16="http://schemas.microsoft.com/office/drawing/2014/main" id="{36929210-01ED-4378-9A93-284C4894ABB5}"/>
                </a:ext>
              </a:extLst>
            </p:cNvPr>
            <p:cNvSpPr txBox="1"/>
            <p:nvPr/>
          </p:nvSpPr>
          <p:spPr>
            <a:xfrm>
              <a:off x="4745148" y="4535261"/>
              <a:ext cx="5755678" cy="369332"/>
            </a:xfrm>
            <a:prstGeom prst="rect">
              <a:avLst/>
            </a:prstGeom>
            <a:noFill/>
          </p:spPr>
          <p:txBody>
            <a:bodyPr wrap="none" rtlCol="0">
              <a:spAutoFit/>
            </a:bodyPr>
            <a:lstStyle/>
            <a:p>
              <a:r>
                <a:rPr lang="en-US" i="1" dirty="0">
                  <a:solidFill>
                    <a:srgbClr val="0070C0"/>
                  </a:solidFill>
                </a:rPr>
                <a:t>Additional locations are specified and linked by composition</a:t>
              </a:r>
            </a:p>
          </p:txBody>
        </p:sp>
      </p:grpSp>
    </p:spTree>
    <p:extLst>
      <p:ext uri="{BB962C8B-B14F-4D97-AF65-F5344CB8AC3E}">
        <p14:creationId xmlns:p14="http://schemas.microsoft.com/office/powerpoint/2010/main" val="17898589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1894</TotalTime>
  <Words>2353</Words>
  <Application>Microsoft Office PowerPoint</Application>
  <PresentationFormat>Widescreen</PresentationFormat>
  <Paragraphs>184</Paragraphs>
  <Slides>17</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Cambria Math</vt:lpstr>
      <vt:lpstr>Consolas</vt:lpstr>
      <vt:lpstr>Office Theme</vt:lpstr>
      <vt:lpstr>A proposed mzIdentML extension for Glycopeptides</vt:lpstr>
      <vt:lpstr>What is mzIdentML?</vt:lpstr>
      <vt:lpstr>How Does This Differ From The Glycopeptide MS Guidelines?</vt:lpstr>
      <vt:lpstr>How Does mzIdentML Affect Our Work Today?</vt:lpstr>
      <vt:lpstr>Example From Proteomics</vt:lpstr>
      <vt:lpstr>PowerPoint Presentation</vt:lpstr>
      <vt:lpstr>Representing Modified Peptides</vt:lpstr>
      <vt:lpstr>Proposal For Glycopeptides</vt:lpstr>
      <vt:lpstr>Aggregate of Glycans On Single Peptide</vt:lpstr>
      <vt:lpstr>Tracking How A MS/MS Search Was Executed</vt:lpstr>
      <vt:lpstr>Multi-Part Identification under HCD</vt:lpstr>
      <vt:lpstr>Multi-Part Identification under EThcD</vt:lpstr>
      <vt:lpstr>Glycopeptide Searches With Multiple Scores or Dissociation Modes</vt:lpstr>
      <vt:lpstr>Encoding Glycopeptide Identifications With Single Score and FDR</vt:lpstr>
      <vt:lpstr>Encoding Glycopeptide Identifications With Multiple Scores and Joint FDR</vt:lpstr>
      <vt:lpstr>Open Questions</vt:lpstr>
      <vt:lpstr>Acknowledgements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proposed mzIdentML extension for Glycopeptides</dc:title>
  <dc:creator>Joshua Klein</dc:creator>
  <cp:lastModifiedBy>Joshua Klein</cp:lastModifiedBy>
  <cp:revision>65</cp:revision>
  <dcterms:created xsi:type="dcterms:W3CDTF">2020-08-24T18:58:47Z</dcterms:created>
  <dcterms:modified xsi:type="dcterms:W3CDTF">2020-08-26T02:32:57Z</dcterms:modified>
</cp:coreProperties>
</file>