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0" r:id="rId3"/>
    <p:sldId id="344" r:id="rId4"/>
    <p:sldId id="301" r:id="rId5"/>
    <p:sldId id="257" r:id="rId6"/>
    <p:sldId id="345" r:id="rId7"/>
    <p:sldId id="346" r:id="rId8"/>
    <p:sldId id="347" r:id="rId9"/>
    <p:sldId id="348" r:id="rId10"/>
    <p:sldId id="351" r:id="rId11"/>
    <p:sldId id="349" r:id="rId12"/>
    <p:sldId id="353" r:id="rId13"/>
    <p:sldId id="350" r:id="rId14"/>
    <p:sldId id="354" r:id="rId15"/>
    <p:sldId id="352" r:id="rId16"/>
    <p:sldId id="357" r:id="rId17"/>
    <p:sldId id="355" r:id="rId18"/>
    <p:sldId id="356" r:id="rId19"/>
    <p:sldId id="3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6B0EEB4-6952-402B-9D0D-31296C2FB571}">
          <p14:sldIdLst>
            <p14:sldId id="256"/>
            <p14:sldId id="300"/>
            <p14:sldId id="344"/>
          </p14:sldIdLst>
        </p14:section>
        <p14:section name="Glycopeptide Definition" id="{50A01E29-08AA-476E-A82E-F4531080B4E2}">
          <p14:sldIdLst>
            <p14:sldId id="301"/>
            <p14:sldId id="257"/>
            <p14:sldId id="345"/>
            <p14:sldId id="346"/>
            <p14:sldId id="347"/>
          </p14:sldIdLst>
        </p14:section>
        <p14:section name="Protocol Update" id="{850334F3-3E71-43F5-9E06-7119FC32047E}">
          <p14:sldIdLst>
            <p14:sldId id="348"/>
            <p14:sldId id="351"/>
          </p14:sldIdLst>
        </p14:section>
        <p14:section name="Encoding Dissociation Modes" id="{22D7DFDF-AC17-4357-B9C6-EF0AAC21A665}">
          <p14:sldIdLst>
            <p14:sldId id="349"/>
            <p14:sldId id="353"/>
            <p14:sldId id="350"/>
            <p14:sldId id="354"/>
          </p14:sldIdLst>
        </p14:section>
        <p14:section name="Scoring Schemes" id="{22707B74-28DC-463F-996B-1348DC9EEA1A}">
          <p14:sldIdLst>
            <p14:sldId id="352"/>
            <p14:sldId id="357"/>
            <p14:sldId id="355"/>
          </p14:sldIdLst>
        </p14:section>
        <p14:section name="Acknowledgements" id="{2D9177D9-EBC9-4352-962D-9A42E97206B3}">
          <p14:sldIdLst>
            <p14:sldId id="356"/>
            <p14:sldId id="3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6C473-6027-4F6B-8591-1A42156E6A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AEE2FB-C766-4C71-BDA4-46534D496E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E9AC0A-8748-46E8-A82E-269B4B70BE1F}"/>
              </a:ext>
            </a:extLst>
          </p:cNvPr>
          <p:cNvSpPr>
            <a:spLocks noGrp="1"/>
          </p:cNvSpPr>
          <p:nvPr>
            <p:ph type="dt" sz="half" idx="10"/>
          </p:nvPr>
        </p:nvSpPr>
        <p:spPr/>
        <p:txBody>
          <a:bodyPr/>
          <a:lstStyle/>
          <a:p>
            <a:fld id="{15675567-8BD7-4505-87F2-586A8C5F7DF6}" type="datetimeFigureOut">
              <a:rPr lang="en-US" smtClean="0"/>
              <a:t>3/24/2021</a:t>
            </a:fld>
            <a:endParaRPr lang="en-US"/>
          </a:p>
        </p:txBody>
      </p:sp>
      <p:sp>
        <p:nvSpPr>
          <p:cNvPr id="5" name="Footer Placeholder 4">
            <a:extLst>
              <a:ext uri="{FF2B5EF4-FFF2-40B4-BE49-F238E27FC236}">
                <a16:creationId xmlns:a16="http://schemas.microsoft.com/office/drawing/2014/main" id="{F5A343F6-0F61-4D3C-8A14-E52014ED56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270B3-2E64-425C-852C-F18AD816DEB5}"/>
              </a:ext>
            </a:extLst>
          </p:cNvPr>
          <p:cNvSpPr>
            <a:spLocks noGrp="1"/>
          </p:cNvSpPr>
          <p:nvPr>
            <p:ph type="sldNum" sz="quarter" idx="12"/>
          </p:nvPr>
        </p:nvSpPr>
        <p:spPr/>
        <p:txBody>
          <a:bodyPr/>
          <a:lstStyle/>
          <a:p>
            <a:fld id="{D1FD5754-BAC0-4757-BDD7-BBD6E8434613}" type="slidenum">
              <a:rPr lang="en-US" smtClean="0"/>
              <a:t>‹#›</a:t>
            </a:fld>
            <a:endParaRPr lang="en-US"/>
          </a:p>
        </p:txBody>
      </p:sp>
    </p:spTree>
    <p:extLst>
      <p:ext uri="{BB962C8B-B14F-4D97-AF65-F5344CB8AC3E}">
        <p14:creationId xmlns:p14="http://schemas.microsoft.com/office/powerpoint/2010/main" val="3614257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1FEE2-93A1-40EA-A0A8-0FC4CAA6C7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D65A31-DA94-41DA-8D0F-6ED131A25A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38B287-6BB4-46BF-B6D5-059E5D8AC351}"/>
              </a:ext>
            </a:extLst>
          </p:cNvPr>
          <p:cNvSpPr>
            <a:spLocks noGrp="1"/>
          </p:cNvSpPr>
          <p:nvPr>
            <p:ph type="dt" sz="half" idx="10"/>
          </p:nvPr>
        </p:nvSpPr>
        <p:spPr/>
        <p:txBody>
          <a:bodyPr/>
          <a:lstStyle/>
          <a:p>
            <a:fld id="{15675567-8BD7-4505-87F2-586A8C5F7DF6}" type="datetimeFigureOut">
              <a:rPr lang="en-US" smtClean="0"/>
              <a:t>3/24/2021</a:t>
            </a:fld>
            <a:endParaRPr lang="en-US"/>
          </a:p>
        </p:txBody>
      </p:sp>
      <p:sp>
        <p:nvSpPr>
          <p:cNvPr id="5" name="Footer Placeholder 4">
            <a:extLst>
              <a:ext uri="{FF2B5EF4-FFF2-40B4-BE49-F238E27FC236}">
                <a16:creationId xmlns:a16="http://schemas.microsoft.com/office/drawing/2014/main" id="{424C5A57-BC66-4BC2-B58A-D0513F728F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2F96E4-A353-43CC-A0DE-E1E714FDBC43}"/>
              </a:ext>
            </a:extLst>
          </p:cNvPr>
          <p:cNvSpPr>
            <a:spLocks noGrp="1"/>
          </p:cNvSpPr>
          <p:nvPr>
            <p:ph type="sldNum" sz="quarter" idx="12"/>
          </p:nvPr>
        </p:nvSpPr>
        <p:spPr/>
        <p:txBody>
          <a:bodyPr/>
          <a:lstStyle/>
          <a:p>
            <a:fld id="{D1FD5754-BAC0-4757-BDD7-BBD6E8434613}" type="slidenum">
              <a:rPr lang="en-US" smtClean="0"/>
              <a:t>‹#›</a:t>
            </a:fld>
            <a:endParaRPr lang="en-US"/>
          </a:p>
        </p:txBody>
      </p:sp>
    </p:spTree>
    <p:extLst>
      <p:ext uri="{BB962C8B-B14F-4D97-AF65-F5344CB8AC3E}">
        <p14:creationId xmlns:p14="http://schemas.microsoft.com/office/powerpoint/2010/main" val="614656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9FC005-1132-4229-B672-7071DDF908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2D5FDF-9429-48EF-91F4-D60432ADB6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0767D-E17F-4A0D-8ACF-56A9A081F054}"/>
              </a:ext>
            </a:extLst>
          </p:cNvPr>
          <p:cNvSpPr>
            <a:spLocks noGrp="1"/>
          </p:cNvSpPr>
          <p:nvPr>
            <p:ph type="dt" sz="half" idx="10"/>
          </p:nvPr>
        </p:nvSpPr>
        <p:spPr/>
        <p:txBody>
          <a:bodyPr/>
          <a:lstStyle/>
          <a:p>
            <a:fld id="{15675567-8BD7-4505-87F2-586A8C5F7DF6}" type="datetimeFigureOut">
              <a:rPr lang="en-US" smtClean="0"/>
              <a:t>3/24/2021</a:t>
            </a:fld>
            <a:endParaRPr lang="en-US"/>
          </a:p>
        </p:txBody>
      </p:sp>
      <p:sp>
        <p:nvSpPr>
          <p:cNvPr id="5" name="Footer Placeholder 4">
            <a:extLst>
              <a:ext uri="{FF2B5EF4-FFF2-40B4-BE49-F238E27FC236}">
                <a16:creationId xmlns:a16="http://schemas.microsoft.com/office/drawing/2014/main" id="{521187CD-A0EB-4EB4-9580-4A95BABB27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0349A-364C-4151-9DC5-8B5727C7ECF0}"/>
              </a:ext>
            </a:extLst>
          </p:cNvPr>
          <p:cNvSpPr>
            <a:spLocks noGrp="1"/>
          </p:cNvSpPr>
          <p:nvPr>
            <p:ph type="sldNum" sz="quarter" idx="12"/>
          </p:nvPr>
        </p:nvSpPr>
        <p:spPr/>
        <p:txBody>
          <a:bodyPr/>
          <a:lstStyle/>
          <a:p>
            <a:fld id="{D1FD5754-BAC0-4757-BDD7-BBD6E8434613}" type="slidenum">
              <a:rPr lang="en-US" smtClean="0"/>
              <a:t>‹#›</a:t>
            </a:fld>
            <a:endParaRPr lang="en-US"/>
          </a:p>
        </p:txBody>
      </p:sp>
    </p:spTree>
    <p:extLst>
      <p:ext uri="{BB962C8B-B14F-4D97-AF65-F5344CB8AC3E}">
        <p14:creationId xmlns:p14="http://schemas.microsoft.com/office/powerpoint/2010/main" val="1146013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F901D-DD3E-409D-AC40-BFA89D61D9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9F575D-2C76-4334-8BC8-F59F9E3F07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CEFD69-577D-43D5-A623-650225DF13C8}"/>
              </a:ext>
            </a:extLst>
          </p:cNvPr>
          <p:cNvSpPr>
            <a:spLocks noGrp="1"/>
          </p:cNvSpPr>
          <p:nvPr>
            <p:ph type="dt" sz="half" idx="10"/>
          </p:nvPr>
        </p:nvSpPr>
        <p:spPr/>
        <p:txBody>
          <a:bodyPr/>
          <a:lstStyle/>
          <a:p>
            <a:fld id="{15675567-8BD7-4505-87F2-586A8C5F7DF6}" type="datetimeFigureOut">
              <a:rPr lang="en-US" smtClean="0"/>
              <a:t>3/24/2021</a:t>
            </a:fld>
            <a:endParaRPr lang="en-US"/>
          </a:p>
        </p:txBody>
      </p:sp>
      <p:sp>
        <p:nvSpPr>
          <p:cNvPr id="5" name="Footer Placeholder 4">
            <a:extLst>
              <a:ext uri="{FF2B5EF4-FFF2-40B4-BE49-F238E27FC236}">
                <a16:creationId xmlns:a16="http://schemas.microsoft.com/office/drawing/2014/main" id="{C1629511-B82C-4C56-B165-74EE6B1808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E7B157-EA88-4021-A8DD-C63641314376}"/>
              </a:ext>
            </a:extLst>
          </p:cNvPr>
          <p:cNvSpPr>
            <a:spLocks noGrp="1"/>
          </p:cNvSpPr>
          <p:nvPr>
            <p:ph type="sldNum" sz="quarter" idx="12"/>
          </p:nvPr>
        </p:nvSpPr>
        <p:spPr/>
        <p:txBody>
          <a:bodyPr/>
          <a:lstStyle/>
          <a:p>
            <a:fld id="{D1FD5754-BAC0-4757-BDD7-BBD6E8434613}" type="slidenum">
              <a:rPr lang="en-US" smtClean="0"/>
              <a:t>‹#›</a:t>
            </a:fld>
            <a:endParaRPr lang="en-US"/>
          </a:p>
        </p:txBody>
      </p:sp>
    </p:spTree>
    <p:extLst>
      <p:ext uri="{BB962C8B-B14F-4D97-AF65-F5344CB8AC3E}">
        <p14:creationId xmlns:p14="http://schemas.microsoft.com/office/powerpoint/2010/main" val="231686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7D4F1-0F77-4224-AEAD-DF30F0EBCB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C04054-120C-449E-8136-DEDBAC0830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6C96D5-1AFF-4078-B127-914DAC2BF46A}"/>
              </a:ext>
            </a:extLst>
          </p:cNvPr>
          <p:cNvSpPr>
            <a:spLocks noGrp="1"/>
          </p:cNvSpPr>
          <p:nvPr>
            <p:ph type="dt" sz="half" idx="10"/>
          </p:nvPr>
        </p:nvSpPr>
        <p:spPr/>
        <p:txBody>
          <a:bodyPr/>
          <a:lstStyle/>
          <a:p>
            <a:fld id="{15675567-8BD7-4505-87F2-586A8C5F7DF6}" type="datetimeFigureOut">
              <a:rPr lang="en-US" smtClean="0"/>
              <a:t>3/24/2021</a:t>
            </a:fld>
            <a:endParaRPr lang="en-US"/>
          </a:p>
        </p:txBody>
      </p:sp>
      <p:sp>
        <p:nvSpPr>
          <p:cNvPr id="5" name="Footer Placeholder 4">
            <a:extLst>
              <a:ext uri="{FF2B5EF4-FFF2-40B4-BE49-F238E27FC236}">
                <a16:creationId xmlns:a16="http://schemas.microsoft.com/office/drawing/2014/main" id="{68521674-0E46-4B68-B23B-F091D5C63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FA4A24-7D33-402A-93EE-0EE8501A5C75}"/>
              </a:ext>
            </a:extLst>
          </p:cNvPr>
          <p:cNvSpPr>
            <a:spLocks noGrp="1"/>
          </p:cNvSpPr>
          <p:nvPr>
            <p:ph type="sldNum" sz="quarter" idx="12"/>
          </p:nvPr>
        </p:nvSpPr>
        <p:spPr/>
        <p:txBody>
          <a:bodyPr/>
          <a:lstStyle/>
          <a:p>
            <a:fld id="{D1FD5754-BAC0-4757-BDD7-BBD6E8434613}" type="slidenum">
              <a:rPr lang="en-US" smtClean="0"/>
              <a:t>‹#›</a:t>
            </a:fld>
            <a:endParaRPr lang="en-US"/>
          </a:p>
        </p:txBody>
      </p:sp>
    </p:spTree>
    <p:extLst>
      <p:ext uri="{BB962C8B-B14F-4D97-AF65-F5344CB8AC3E}">
        <p14:creationId xmlns:p14="http://schemas.microsoft.com/office/powerpoint/2010/main" val="1710515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C999-A185-4E44-96A2-E6696F2AD6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926DD0-0A7D-4907-B3F4-0AEF857152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8E973F-97C7-4968-BD99-DDC4E70FAA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607A1A-7317-40B8-8208-C090CF6221D0}"/>
              </a:ext>
            </a:extLst>
          </p:cNvPr>
          <p:cNvSpPr>
            <a:spLocks noGrp="1"/>
          </p:cNvSpPr>
          <p:nvPr>
            <p:ph type="dt" sz="half" idx="10"/>
          </p:nvPr>
        </p:nvSpPr>
        <p:spPr/>
        <p:txBody>
          <a:bodyPr/>
          <a:lstStyle/>
          <a:p>
            <a:fld id="{15675567-8BD7-4505-87F2-586A8C5F7DF6}" type="datetimeFigureOut">
              <a:rPr lang="en-US" smtClean="0"/>
              <a:t>3/24/2021</a:t>
            </a:fld>
            <a:endParaRPr lang="en-US"/>
          </a:p>
        </p:txBody>
      </p:sp>
      <p:sp>
        <p:nvSpPr>
          <p:cNvPr id="6" name="Footer Placeholder 5">
            <a:extLst>
              <a:ext uri="{FF2B5EF4-FFF2-40B4-BE49-F238E27FC236}">
                <a16:creationId xmlns:a16="http://schemas.microsoft.com/office/drawing/2014/main" id="{BCF8EB53-3B63-44FC-9994-47C5C18BFC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975180-E339-46FE-8205-A39C807DD589}"/>
              </a:ext>
            </a:extLst>
          </p:cNvPr>
          <p:cNvSpPr>
            <a:spLocks noGrp="1"/>
          </p:cNvSpPr>
          <p:nvPr>
            <p:ph type="sldNum" sz="quarter" idx="12"/>
          </p:nvPr>
        </p:nvSpPr>
        <p:spPr/>
        <p:txBody>
          <a:bodyPr/>
          <a:lstStyle/>
          <a:p>
            <a:fld id="{D1FD5754-BAC0-4757-BDD7-BBD6E8434613}" type="slidenum">
              <a:rPr lang="en-US" smtClean="0"/>
              <a:t>‹#›</a:t>
            </a:fld>
            <a:endParaRPr lang="en-US"/>
          </a:p>
        </p:txBody>
      </p:sp>
    </p:spTree>
    <p:extLst>
      <p:ext uri="{BB962C8B-B14F-4D97-AF65-F5344CB8AC3E}">
        <p14:creationId xmlns:p14="http://schemas.microsoft.com/office/powerpoint/2010/main" val="4011693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8DA65-7EC5-49A5-B008-8BC9662B27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FB0097-1EDE-430B-8171-62ECCE37B9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E3B270-2655-4BE3-A160-5C09C56D88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B50D74-D4DB-4706-8B5A-BF22868610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A98C5B-5ABA-49AC-B334-51B3AD0555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4696A3-7A3D-4C47-8C15-32DCC9429262}"/>
              </a:ext>
            </a:extLst>
          </p:cNvPr>
          <p:cNvSpPr>
            <a:spLocks noGrp="1"/>
          </p:cNvSpPr>
          <p:nvPr>
            <p:ph type="dt" sz="half" idx="10"/>
          </p:nvPr>
        </p:nvSpPr>
        <p:spPr/>
        <p:txBody>
          <a:bodyPr/>
          <a:lstStyle/>
          <a:p>
            <a:fld id="{15675567-8BD7-4505-87F2-586A8C5F7DF6}" type="datetimeFigureOut">
              <a:rPr lang="en-US" smtClean="0"/>
              <a:t>3/24/2021</a:t>
            </a:fld>
            <a:endParaRPr lang="en-US"/>
          </a:p>
        </p:txBody>
      </p:sp>
      <p:sp>
        <p:nvSpPr>
          <p:cNvPr id="8" name="Footer Placeholder 7">
            <a:extLst>
              <a:ext uri="{FF2B5EF4-FFF2-40B4-BE49-F238E27FC236}">
                <a16:creationId xmlns:a16="http://schemas.microsoft.com/office/drawing/2014/main" id="{040525C7-8429-4973-991B-AE52A4A684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6F5CE7-5859-4B94-95EC-0C1602F34544}"/>
              </a:ext>
            </a:extLst>
          </p:cNvPr>
          <p:cNvSpPr>
            <a:spLocks noGrp="1"/>
          </p:cNvSpPr>
          <p:nvPr>
            <p:ph type="sldNum" sz="quarter" idx="12"/>
          </p:nvPr>
        </p:nvSpPr>
        <p:spPr/>
        <p:txBody>
          <a:bodyPr/>
          <a:lstStyle/>
          <a:p>
            <a:fld id="{D1FD5754-BAC0-4757-BDD7-BBD6E8434613}" type="slidenum">
              <a:rPr lang="en-US" smtClean="0"/>
              <a:t>‹#›</a:t>
            </a:fld>
            <a:endParaRPr lang="en-US"/>
          </a:p>
        </p:txBody>
      </p:sp>
    </p:spTree>
    <p:extLst>
      <p:ext uri="{BB962C8B-B14F-4D97-AF65-F5344CB8AC3E}">
        <p14:creationId xmlns:p14="http://schemas.microsoft.com/office/powerpoint/2010/main" val="3552820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BB295-5C57-4581-82FE-074342016A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78D42F-6FF3-493B-A2E3-123D45FC3D3E}"/>
              </a:ext>
            </a:extLst>
          </p:cNvPr>
          <p:cNvSpPr>
            <a:spLocks noGrp="1"/>
          </p:cNvSpPr>
          <p:nvPr>
            <p:ph type="dt" sz="half" idx="10"/>
          </p:nvPr>
        </p:nvSpPr>
        <p:spPr/>
        <p:txBody>
          <a:bodyPr/>
          <a:lstStyle/>
          <a:p>
            <a:fld id="{15675567-8BD7-4505-87F2-586A8C5F7DF6}" type="datetimeFigureOut">
              <a:rPr lang="en-US" smtClean="0"/>
              <a:t>3/24/2021</a:t>
            </a:fld>
            <a:endParaRPr lang="en-US"/>
          </a:p>
        </p:txBody>
      </p:sp>
      <p:sp>
        <p:nvSpPr>
          <p:cNvPr id="4" name="Footer Placeholder 3">
            <a:extLst>
              <a:ext uri="{FF2B5EF4-FFF2-40B4-BE49-F238E27FC236}">
                <a16:creationId xmlns:a16="http://schemas.microsoft.com/office/drawing/2014/main" id="{1E033589-6EBD-41D8-9D48-AB485DF21B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E7ACA6-6599-4B3B-97D1-1CDB7A47998C}"/>
              </a:ext>
            </a:extLst>
          </p:cNvPr>
          <p:cNvSpPr>
            <a:spLocks noGrp="1"/>
          </p:cNvSpPr>
          <p:nvPr>
            <p:ph type="sldNum" sz="quarter" idx="12"/>
          </p:nvPr>
        </p:nvSpPr>
        <p:spPr/>
        <p:txBody>
          <a:bodyPr/>
          <a:lstStyle/>
          <a:p>
            <a:fld id="{D1FD5754-BAC0-4757-BDD7-BBD6E8434613}" type="slidenum">
              <a:rPr lang="en-US" smtClean="0"/>
              <a:t>‹#›</a:t>
            </a:fld>
            <a:endParaRPr lang="en-US"/>
          </a:p>
        </p:txBody>
      </p:sp>
    </p:spTree>
    <p:extLst>
      <p:ext uri="{BB962C8B-B14F-4D97-AF65-F5344CB8AC3E}">
        <p14:creationId xmlns:p14="http://schemas.microsoft.com/office/powerpoint/2010/main" val="2482070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09ACD3-381C-49F0-9519-71A8B310E3B8}"/>
              </a:ext>
            </a:extLst>
          </p:cNvPr>
          <p:cNvSpPr>
            <a:spLocks noGrp="1"/>
          </p:cNvSpPr>
          <p:nvPr>
            <p:ph type="dt" sz="half" idx="10"/>
          </p:nvPr>
        </p:nvSpPr>
        <p:spPr/>
        <p:txBody>
          <a:bodyPr/>
          <a:lstStyle/>
          <a:p>
            <a:fld id="{15675567-8BD7-4505-87F2-586A8C5F7DF6}" type="datetimeFigureOut">
              <a:rPr lang="en-US" smtClean="0"/>
              <a:t>3/24/2021</a:t>
            </a:fld>
            <a:endParaRPr lang="en-US"/>
          </a:p>
        </p:txBody>
      </p:sp>
      <p:sp>
        <p:nvSpPr>
          <p:cNvPr id="3" name="Footer Placeholder 2">
            <a:extLst>
              <a:ext uri="{FF2B5EF4-FFF2-40B4-BE49-F238E27FC236}">
                <a16:creationId xmlns:a16="http://schemas.microsoft.com/office/drawing/2014/main" id="{EB66BF55-B793-47E9-A0E4-DF8C74EEBB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75929C-DFA5-46CA-94BD-F0099C66B80C}"/>
              </a:ext>
            </a:extLst>
          </p:cNvPr>
          <p:cNvSpPr>
            <a:spLocks noGrp="1"/>
          </p:cNvSpPr>
          <p:nvPr>
            <p:ph type="sldNum" sz="quarter" idx="12"/>
          </p:nvPr>
        </p:nvSpPr>
        <p:spPr/>
        <p:txBody>
          <a:bodyPr/>
          <a:lstStyle/>
          <a:p>
            <a:fld id="{D1FD5754-BAC0-4757-BDD7-BBD6E8434613}" type="slidenum">
              <a:rPr lang="en-US" smtClean="0"/>
              <a:t>‹#›</a:t>
            </a:fld>
            <a:endParaRPr lang="en-US"/>
          </a:p>
        </p:txBody>
      </p:sp>
    </p:spTree>
    <p:extLst>
      <p:ext uri="{BB962C8B-B14F-4D97-AF65-F5344CB8AC3E}">
        <p14:creationId xmlns:p14="http://schemas.microsoft.com/office/powerpoint/2010/main" val="3072336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95434-6769-4A46-A22B-074F2AB251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831C76-9D2A-4E26-B759-674889B42A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5851BF-ECBE-458C-BA00-42BBF62607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35FBD-6494-499A-A6B5-9A7694128728}"/>
              </a:ext>
            </a:extLst>
          </p:cNvPr>
          <p:cNvSpPr>
            <a:spLocks noGrp="1"/>
          </p:cNvSpPr>
          <p:nvPr>
            <p:ph type="dt" sz="half" idx="10"/>
          </p:nvPr>
        </p:nvSpPr>
        <p:spPr/>
        <p:txBody>
          <a:bodyPr/>
          <a:lstStyle/>
          <a:p>
            <a:fld id="{15675567-8BD7-4505-87F2-586A8C5F7DF6}" type="datetimeFigureOut">
              <a:rPr lang="en-US" smtClean="0"/>
              <a:t>3/24/2021</a:t>
            </a:fld>
            <a:endParaRPr lang="en-US"/>
          </a:p>
        </p:txBody>
      </p:sp>
      <p:sp>
        <p:nvSpPr>
          <p:cNvPr id="6" name="Footer Placeholder 5">
            <a:extLst>
              <a:ext uri="{FF2B5EF4-FFF2-40B4-BE49-F238E27FC236}">
                <a16:creationId xmlns:a16="http://schemas.microsoft.com/office/drawing/2014/main" id="{C30369DE-60EF-4AD3-AAE5-1850DDADC5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C1A520-BC42-4006-BF92-3433B2D9B6F7}"/>
              </a:ext>
            </a:extLst>
          </p:cNvPr>
          <p:cNvSpPr>
            <a:spLocks noGrp="1"/>
          </p:cNvSpPr>
          <p:nvPr>
            <p:ph type="sldNum" sz="quarter" idx="12"/>
          </p:nvPr>
        </p:nvSpPr>
        <p:spPr/>
        <p:txBody>
          <a:bodyPr/>
          <a:lstStyle/>
          <a:p>
            <a:fld id="{D1FD5754-BAC0-4757-BDD7-BBD6E8434613}" type="slidenum">
              <a:rPr lang="en-US" smtClean="0"/>
              <a:t>‹#›</a:t>
            </a:fld>
            <a:endParaRPr lang="en-US"/>
          </a:p>
        </p:txBody>
      </p:sp>
    </p:spTree>
    <p:extLst>
      <p:ext uri="{BB962C8B-B14F-4D97-AF65-F5344CB8AC3E}">
        <p14:creationId xmlns:p14="http://schemas.microsoft.com/office/powerpoint/2010/main" val="3266244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BB36-67CE-4D52-BEDB-39AF85EF11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697695-2EEF-4A55-B09C-C30A557489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E5FCDF-78C3-45DB-B688-84E187EA42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9639FC-2CC9-4422-93EC-C6B21C814ACE}"/>
              </a:ext>
            </a:extLst>
          </p:cNvPr>
          <p:cNvSpPr>
            <a:spLocks noGrp="1"/>
          </p:cNvSpPr>
          <p:nvPr>
            <p:ph type="dt" sz="half" idx="10"/>
          </p:nvPr>
        </p:nvSpPr>
        <p:spPr/>
        <p:txBody>
          <a:bodyPr/>
          <a:lstStyle/>
          <a:p>
            <a:fld id="{15675567-8BD7-4505-87F2-586A8C5F7DF6}" type="datetimeFigureOut">
              <a:rPr lang="en-US" smtClean="0"/>
              <a:t>3/24/2021</a:t>
            </a:fld>
            <a:endParaRPr lang="en-US"/>
          </a:p>
        </p:txBody>
      </p:sp>
      <p:sp>
        <p:nvSpPr>
          <p:cNvPr id="6" name="Footer Placeholder 5">
            <a:extLst>
              <a:ext uri="{FF2B5EF4-FFF2-40B4-BE49-F238E27FC236}">
                <a16:creationId xmlns:a16="http://schemas.microsoft.com/office/drawing/2014/main" id="{A8BF6F1B-1463-4C73-A230-8B3B2A1DA5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A85D42-FBC6-4190-BE22-93867E1A7ACE}"/>
              </a:ext>
            </a:extLst>
          </p:cNvPr>
          <p:cNvSpPr>
            <a:spLocks noGrp="1"/>
          </p:cNvSpPr>
          <p:nvPr>
            <p:ph type="sldNum" sz="quarter" idx="12"/>
          </p:nvPr>
        </p:nvSpPr>
        <p:spPr/>
        <p:txBody>
          <a:bodyPr/>
          <a:lstStyle/>
          <a:p>
            <a:fld id="{D1FD5754-BAC0-4757-BDD7-BBD6E8434613}" type="slidenum">
              <a:rPr lang="en-US" smtClean="0"/>
              <a:t>‹#›</a:t>
            </a:fld>
            <a:endParaRPr lang="en-US"/>
          </a:p>
        </p:txBody>
      </p:sp>
    </p:spTree>
    <p:extLst>
      <p:ext uri="{BB962C8B-B14F-4D97-AF65-F5344CB8AC3E}">
        <p14:creationId xmlns:p14="http://schemas.microsoft.com/office/powerpoint/2010/main" val="152985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B799DB-1C0E-4380-AA1B-5096A0D8BF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9BEE3D-006E-427B-819F-DA5FED5007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73023-9C7F-469B-97B3-5B8C6B19E9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675567-8BD7-4505-87F2-586A8C5F7DF6}" type="datetimeFigureOut">
              <a:rPr lang="en-US" smtClean="0"/>
              <a:t>3/24/2021</a:t>
            </a:fld>
            <a:endParaRPr lang="en-US"/>
          </a:p>
        </p:txBody>
      </p:sp>
      <p:sp>
        <p:nvSpPr>
          <p:cNvPr id="5" name="Footer Placeholder 4">
            <a:extLst>
              <a:ext uri="{FF2B5EF4-FFF2-40B4-BE49-F238E27FC236}">
                <a16:creationId xmlns:a16="http://schemas.microsoft.com/office/drawing/2014/main" id="{BF3F2621-74E2-473C-A158-CD5A92B9C7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1BC1AC-A80F-4092-981F-07E96E30AE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FD5754-BAC0-4757-BDD7-BBD6E8434613}" type="slidenum">
              <a:rPr lang="en-US" smtClean="0"/>
              <a:t>‹#›</a:t>
            </a:fld>
            <a:endParaRPr lang="en-US"/>
          </a:p>
        </p:txBody>
      </p:sp>
    </p:spTree>
    <p:extLst>
      <p:ext uri="{BB962C8B-B14F-4D97-AF65-F5344CB8AC3E}">
        <p14:creationId xmlns:p14="http://schemas.microsoft.com/office/powerpoint/2010/main" val="2337500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90.png"/><Relationship Id="rId5" Type="http://schemas.openxmlformats.org/officeDocument/2006/relationships/image" Target="../media/image380.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 Id="rId15" Type="http://schemas.openxmlformats.org/officeDocument/2006/relationships/hyperlink" Target="https://gnome.glyomics.org/" TargetMode="External"/><Relationship Id="rId1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D92B5-03C3-473E-BB12-7730F34B9BDF}"/>
              </a:ext>
            </a:extLst>
          </p:cNvPr>
          <p:cNvSpPr>
            <a:spLocks noGrp="1"/>
          </p:cNvSpPr>
          <p:nvPr>
            <p:ph type="ctrTitle"/>
          </p:nvPr>
        </p:nvSpPr>
        <p:spPr>
          <a:xfrm>
            <a:off x="1543698" y="550455"/>
            <a:ext cx="9599720" cy="2387600"/>
          </a:xfrm>
        </p:spPr>
        <p:txBody>
          <a:bodyPr/>
          <a:lstStyle/>
          <a:p>
            <a:r>
              <a:rPr lang="en-US" dirty="0" err="1">
                <a:latin typeface="Fira Code,  Courier New"/>
              </a:rPr>
              <a:t>mzIdentML</a:t>
            </a:r>
            <a:r>
              <a:rPr lang="en-US" dirty="0">
                <a:latin typeface="Fira Code,  Courier New"/>
              </a:rPr>
              <a:t> for Glycopeptides</a:t>
            </a:r>
          </a:p>
        </p:txBody>
      </p:sp>
      <p:sp>
        <p:nvSpPr>
          <p:cNvPr id="3" name="Subtitle 2">
            <a:extLst>
              <a:ext uri="{FF2B5EF4-FFF2-40B4-BE49-F238E27FC236}">
                <a16:creationId xmlns:a16="http://schemas.microsoft.com/office/drawing/2014/main" id="{B7A05901-6E9A-4894-B668-961076CD86AF}"/>
              </a:ext>
            </a:extLst>
          </p:cNvPr>
          <p:cNvSpPr>
            <a:spLocks noGrp="1"/>
          </p:cNvSpPr>
          <p:nvPr>
            <p:ph type="subTitle" idx="1"/>
          </p:nvPr>
        </p:nvSpPr>
        <p:spPr>
          <a:xfrm>
            <a:off x="100815" y="5827247"/>
            <a:ext cx="3465250" cy="1005470"/>
          </a:xfrm>
        </p:spPr>
        <p:txBody>
          <a:bodyPr>
            <a:normAutofit/>
          </a:bodyPr>
          <a:lstStyle/>
          <a:p>
            <a:r>
              <a:rPr lang="en-US" sz="2800" dirty="0"/>
              <a:t>Joshua Klein</a:t>
            </a:r>
          </a:p>
          <a:p>
            <a:r>
              <a:rPr lang="en-US" sz="2800" dirty="0"/>
              <a:t>HUPO-PSI 2021</a:t>
            </a:r>
          </a:p>
        </p:txBody>
      </p:sp>
      <p:grpSp>
        <p:nvGrpSpPr>
          <p:cNvPr id="4" name="Group 3">
            <a:extLst>
              <a:ext uri="{FF2B5EF4-FFF2-40B4-BE49-F238E27FC236}">
                <a16:creationId xmlns:a16="http://schemas.microsoft.com/office/drawing/2014/main" id="{821329CA-2596-4647-BDEE-E5097998213A}"/>
              </a:ext>
            </a:extLst>
          </p:cNvPr>
          <p:cNvGrpSpPr/>
          <p:nvPr/>
        </p:nvGrpSpPr>
        <p:grpSpPr>
          <a:xfrm>
            <a:off x="3928474" y="3095006"/>
            <a:ext cx="4830168" cy="2936314"/>
            <a:chOff x="5983732" y="662702"/>
            <a:chExt cx="4830168" cy="2936314"/>
          </a:xfrm>
        </p:grpSpPr>
        <p:pic>
          <p:nvPicPr>
            <p:cNvPr id="5" name="Picture 4">
              <a:extLst>
                <a:ext uri="{FF2B5EF4-FFF2-40B4-BE49-F238E27FC236}">
                  <a16:creationId xmlns:a16="http://schemas.microsoft.com/office/drawing/2014/main" id="{406AF595-4B96-47E0-98E6-7F0276D9C8A0}"/>
                </a:ext>
              </a:extLst>
            </p:cNvPr>
            <p:cNvPicPr>
              <a:picLocks noChangeAspect="1"/>
            </p:cNvPicPr>
            <p:nvPr/>
          </p:nvPicPr>
          <p:blipFill>
            <a:blip r:embed="rId2"/>
            <a:stretch>
              <a:fillRect/>
            </a:stretch>
          </p:blipFill>
          <p:spPr>
            <a:xfrm>
              <a:off x="7185926" y="662702"/>
              <a:ext cx="1771650" cy="2762250"/>
            </a:xfrm>
            <a:prstGeom prst="rect">
              <a:avLst/>
            </a:prstGeom>
          </p:spPr>
        </p:pic>
        <p:sp>
          <p:nvSpPr>
            <p:cNvPr id="6" name="TextBox 5">
              <a:extLst>
                <a:ext uri="{FF2B5EF4-FFF2-40B4-BE49-F238E27FC236}">
                  <a16:creationId xmlns:a16="http://schemas.microsoft.com/office/drawing/2014/main" id="{91BFEDB7-CF4C-4DB6-A01A-470624073DD9}"/>
                </a:ext>
              </a:extLst>
            </p:cNvPr>
            <p:cNvSpPr txBox="1"/>
            <p:nvPr/>
          </p:nvSpPr>
          <p:spPr>
            <a:xfrm>
              <a:off x="5983732" y="3075796"/>
              <a:ext cx="4830168" cy="523220"/>
            </a:xfrm>
            <a:prstGeom prst="rect">
              <a:avLst/>
            </a:prstGeom>
            <a:noFill/>
          </p:spPr>
          <p:txBody>
            <a:bodyPr wrap="none" rtlCol="0">
              <a:spAutoFit/>
            </a:bodyPr>
            <a:lstStyle/>
            <a:p>
              <a:r>
                <a:rPr lang="en-US" sz="2800" dirty="0">
                  <a:latin typeface="Fira Code,  Courier New"/>
                  <a:cs typeface="Courier New" panose="02070309020205020404" pitchFamily="49" charset="0"/>
                </a:rPr>
                <a:t>QQQHLFGS</a:t>
              </a:r>
              <a:r>
                <a:rPr lang="en-US" sz="2800" b="1" dirty="0">
                  <a:latin typeface="Fira Code,  Courier New"/>
                  <a:cs typeface="Courier New" panose="02070309020205020404" pitchFamily="49" charset="0"/>
                </a:rPr>
                <a:t>N</a:t>
              </a:r>
              <a:r>
                <a:rPr lang="en-US" sz="2800" dirty="0">
                  <a:latin typeface="Fira Code,  Courier New"/>
                  <a:cs typeface="Courier New" panose="02070309020205020404" pitchFamily="49" charset="0"/>
                </a:rPr>
                <a:t>VTDCSGSFCLSR</a:t>
              </a:r>
            </a:p>
          </p:txBody>
        </p:sp>
      </p:grpSp>
    </p:spTree>
    <p:extLst>
      <p:ext uri="{BB962C8B-B14F-4D97-AF65-F5344CB8AC3E}">
        <p14:creationId xmlns:p14="http://schemas.microsoft.com/office/powerpoint/2010/main" val="75326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FBD39-32F4-4FA7-A9CE-D3DFF15702AC}"/>
              </a:ext>
            </a:extLst>
          </p:cNvPr>
          <p:cNvSpPr>
            <a:spLocks noGrp="1"/>
          </p:cNvSpPr>
          <p:nvPr>
            <p:ph type="title"/>
          </p:nvPr>
        </p:nvSpPr>
        <p:spPr/>
        <p:txBody>
          <a:bodyPr/>
          <a:lstStyle/>
          <a:p>
            <a:r>
              <a:rPr lang="en-US" dirty="0"/>
              <a:t>Encoding Glycan Databases</a:t>
            </a:r>
          </a:p>
        </p:txBody>
      </p:sp>
      <p:sp>
        <p:nvSpPr>
          <p:cNvPr id="3" name="Content Placeholder 2">
            <a:extLst>
              <a:ext uri="{FF2B5EF4-FFF2-40B4-BE49-F238E27FC236}">
                <a16:creationId xmlns:a16="http://schemas.microsoft.com/office/drawing/2014/main" id="{4B2F4983-A601-42F8-B352-D82A1B0D0271}"/>
              </a:ext>
            </a:extLst>
          </p:cNvPr>
          <p:cNvSpPr>
            <a:spLocks noGrp="1"/>
          </p:cNvSpPr>
          <p:nvPr>
            <p:ph idx="1"/>
          </p:nvPr>
        </p:nvSpPr>
        <p:spPr>
          <a:xfrm>
            <a:off x="838200" y="1606550"/>
            <a:ext cx="10515600" cy="1041400"/>
          </a:xfrm>
        </p:spPr>
        <p:txBody>
          <a:bodyPr/>
          <a:lstStyle/>
          <a:p>
            <a:pPr marL="0" indent="0">
              <a:buNone/>
            </a:pPr>
            <a:r>
              <a:rPr lang="en-US" dirty="0"/>
              <a:t>If a glycan database were used, all of its entries should be listed as </a:t>
            </a:r>
            <a:r>
              <a:rPr lang="en-US" dirty="0">
                <a:latin typeface="Fira Code,  Courier New"/>
              </a:rPr>
              <a:t>&lt;</a:t>
            </a:r>
            <a:r>
              <a:rPr lang="en-US" dirty="0" err="1">
                <a:latin typeface="Fira Code,  Courier New"/>
              </a:rPr>
              <a:t>SearchModification</a:t>
            </a:r>
            <a:r>
              <a:rPr lang="en-US" dirty="0">
                <a:latin typeface="Fira Code,  Courier New"/>
              </a:rPr>
              <a:t>&gt;</a:t>
            </a:r>
            <a:r>
              <a:rPr lang="en-US" dirty="0"/>
              <a:t> elements:</a:t>
            </a:r>
          </a:p>
          <a:p>
            <a:pPr marL="0" indent="0">
              <a:buNone/>
            </a:pPr>
            <a:endParaRPr lang="en-US" dirty="0"/>
          </a:p>
          <a:p>
            <a:pPr marL="0" indent="0">
              <a:buNone/>
            </a:pPr>
            <a:endParaRPr lang="en-US" dirty="0"/>
          </a:p>
        </p:txBody>
      </p:sp>
      <p:sp>
        <p:nvSpPr>
          <p:cNvPr id="5" name="TextBox 4">
            <a:extLst>
              <a:ext uri="{FF2B5EF4-FFF2-40B4-BE49-F238E27FC236}">
                <a16:creationId xmlns:a16="http://schemas.microsoft.com/office/drawing/2014/main" id="{45910CD6-8810-4C18-930A-EAE97A79588A}"/>
              </a:ext>
            </a:extLst>
          </p:cNvPr>
          <p:cNvSpPr txBox="1"/>
          <p:nvPr/>
        </p:nvSpPr>
        <p:spPr>
          <a:xfrm>
            <a:off x="647698" y="2552700"/>
            <a:ext cx="10896601" cy="3108543"/>
          </a:xfrm>
          <a:prstGeom prst="rect">
            <a:avLst/>
          </a:prstGeom>
          <a:solidFill>
            <a:schemeClr val="bg1">
              <a:lumMod val="95000"/>
            </a:schemeClr>
          </a:solidFill>
          <a:effectLst>
            <a:softEdge rad="25400"/>
          </a:effectLst>
        </p:spPr>
        <p:txBody>
          <a:bodyPr wrap="square" anchor="ctr">
            <a:spAutoFit/>
          </a:bodyPr>
          <a:lstStyle/>
          <a:p>
            <a:r>
              <a:rPr lang="en-US" sz="1400" b="0" dirty="0">
                <a:solidFill>
                  <a:srgbClr val="ABB2BF"/>
                </a:solidFill>
                <a:effectLst/>
                <a:latin typeface="Fira Code,  Courier New"/>
              </a:rPr>
              <a:t>&lt;</a:t>
            </a:r>
            <a:r>
              <a:rPr lang="en-US" sz="1400" b="0" dirty="0" err="1">
                <a:solidFill>
                  <a:srgbClr val="E06C75"/>
                </a:solidFill>
                <a:effectLst/>
                <a:latin typeface="Fira Code,  Courier New"/>
              </a:rPr>
              <a:t>ModificationParams</a:t>
            </a:r>
            <a:r>
              <a:rPr lang="en-US" sz="1400" b="0" dirty="0">
                <a:solidFill>
                  <a:srgbClr val="ABB2BF"/>
                </a:solidFill>
                <a:effectLst/>
                <a:latin typeface="Fira Code,  Courier New"/>
              </a:rPr>
              <a:t>&gt;</a:t>
            </a:r>
          </a:p>
          <a:p>
            <a:r>
              <a:rPr lang="en-US" sz="1400" b="0" dirty="0">
                <a:solidFill>
                  <a:srgbClr val="ABB2BF"/>
                </a:solidFill>
                <a:effectLst/>
                <a:latin typeface="Fira Code,  Courier New"/>
              </a:rPr>
              <a:t>  &lt;</a:t>
            </a:r>
            <a:r>
              <a:rPr lang="en-US" sz="1400" b="0" dirty="0" err="1">
                <a:solidFill>
                  <a:srgbClr val="E06C75"/>
                </a:solidFill>
                <a:effectLst/>
                <a:latin typeface="Fira Code,  Courier New"/>
              </a:rPr>
              <a:t>SearchModification</a:t>
            </a:r>
            <a:r>
              <a:rPr lang="en-US" sz="1400" b="0" dirty="0">
                <a:solidFill>
                  <a:srgbClr val="ABB2BF"/>
                </a:solidFill>
                <a:effectLst/>
                <a:latin typeface="Fira Code,  Courier New"/>
              </a:rPr>
              <a:t> </a:t>
            </a:r>
            <a:r>
              <a:rPr lang="en-US" sz="1400" b="0" dirty="0" err="1">
                <a:solidFill>
                  <a:srgbClr val="D19A66"/>
                </a:solidFill>
                <a:effectLst/>
                <a:latin typeface="Fira Code,  Courier New"/>
              </a:rPr>
              <a:t>fixedMod</a:t>
            </a:r>
            <a:r>
              <a:rPr lang="en-US" sz="1400" b="0" dirty="0">
                <a:solidFill>
                  <a:srgbClr val="ABB2BF"/>
                </a:solidFill>
                <a:effectLst/>
                <a:latin typeface="Fira Code,  Courier New"/>
              </a:rPr>
              <a:t>=</a:t>
            </a:r>
            <a:r>
              <a:rPr lang="en-US" sz="1400" b="0" dirty="0">
                <a:solidFill>
                  <a:srgbClr val="98C379"/>
                </a:solidFill>
                <a:effectLst/>
                <a:latin typeface="Fira Code,  Courier New"/>
              </a:rPr>
              <a:t>"true"</a:t>
            </a:r>
            <a:r>
              <a:rPr lang="en-US" sz="1400" b="0" dirty="0">
                <a:solidFill>
                  <a:srgbClr val="ABB2BF"/>
                </a:solidFill>
                <a:effectLst/>
                <a:latin typeface="Fira Code,  Courier New"/>
              </a:rPr>
              <a:t> </a:t>
            </a:r>
            <a:r>
              <a:rPr lang="en-US" sz="1400" b="0" dirty="0" err="1">
                <a:solidFill>
                  <a:srgbClr val="D19A66"/>
                </a:solidFill>
                <a:effectLst/>
                <a:latin typeface="Fira Code,  Courier New"/>
              </a:rPr>
              <a:t>massDelta</a:t>
            </a:r>
            <a:r>
              <a:rPr lang="en-US" sz="1400" b="0" dirty="0">
                <a:solidFill>
                  <a:srgbClr val="ABB2BF"/>
                </a:solidFill>
                <a:effectLst/>
                <a:latin typeface="Fira Code,  Courier New"/>
              </a:rPr>
              <a:t>=</a:t>
            </a:r>
            <a:r>
              <a:rPr lang="en-US" sz="1400" b="0" dirty="0">
                <a:solidFill>
                  <a:srgbClr val="98C379"/>
                </a:solidFill>
                <a:effectLst/>
                <a:latin typeface="Fira Code,  Courier New"/>
              </a:rPr>
              <a:t>"57.021464"</a:t>
            </a:r>
            <a:r>
              <a:rPr lang="en-US" sz="1400" b="0" dirty="0">
                <a:solidFill>
                  <a:srgbClr val="ABB2BF"/>
                </a:solidFill>
                <a:effectLst/>
                <a:latin typeface="Fira Code,  Courier New"/>
              </a:rPr>
              <a:t> </a:t>
            </a:r>
            <a:r>
              <a:rPr lang="en-US" sz="1400" b="0" dirty="0">
                <a:solidFill>
                  <a:srgbClr val="D19A66"/>
                </a:solidFill>
                <a:effectLst/>
                <a:latin typeface="Fira Code,  Courier New"/>
              </a:rPr>
              <a:t>residues</a:t>
            </a:r>
            <a:r>
              <a:rPr lang="en-US" sz="1400" b="0" dirty="0">
                <a:solidFill>
                  <a:srgbClr val="ABB2BF"/>
                </a:solidFill>
                <a:effectLst/>
                <a:latin typeface="Fira Code,  Courier New"/>
              </a:rPr>
              <a:t>=</a:t>
            </a:r>
            <a:r>
              <a:rPr lang="en-US" sz="1400" b="0" dirty="0">
                <a:solidFill>
                  <a:srgbClr val="98C379"/>
                </a:solidFill>
                <a:effectLst/>
                <a:latin typeface="Fira Code,  Courier New"/>
              </a:rPr>
              <a:t>"C"</a:t>
            </a:r>
            <a:r>
              <a:rPr lang="en-US" sz="1400" b="0" dirty="0">
                <a:solidFill>
                  <a:srgbClr val="ABB2BF"/>
                </a:solidFill>
                <a:effectLst/>
                <a:latin typeface="Fira Code,  Courier New"/>
              </a:rPr>
              <a:t>&gt;</a:t>
            </a:r>
          </a:p>
          <a:p>
            <a:r>
              <a:rPr lang="en-US" sz="1400" b="0" dirty="0">
                <a:solidFill>
                  <a:srgbClr val="ABB2BF"/>
                </a:solidFill>
                <a:effectLst/>
                <a:latin typeface="Fira Code,  Courier New"/>
              </a:rPr>
              <a:t>    &lt;</a:t>
            </a:r>
            <a:r>
              <a:rPr lang="en-US" sz="1400" b="0" dirty="0" err="1">
                <a:solidFill>
                  <a:srgbClr val="E06C75"/>
                </a:solidFill>
                <a:effectLst/>
                <a:latin typeface="Fira Code,  Courier New"/>
              </a:rPr>
              <a:t>cvParam</a:t>
            </a:r>
            <a:r>
              <a:rPr lang="en-US" sz="1400" b="0" dirty="0">
                <a:solidFill>
                  <a:srgbClr val="ABB2BF"/>
                </a:solidFill>
                <a:effectLst/>
                <a:latin typeface="Fira Code,  Courier New"/>
              </a:rPr>
              <a:t> </a:t>
            </a:r>
            <a:r>
              <a:rPr lang="en-US" sz="1400" b="0" dirty="0">
                <a:solidFill>
                  <a:srgbClr val="D19A66"/>
                </a:solidFill>
                <a:effectLst/>
                <a:latin typeface="Fira Code,  Courier New"/>
              </a:rPr>
              <a:t>accession</a:t>
            </a:r>
            <a:r>
              <a:rPr lang="en-US" sz="1400" b="0" dirty="0">
                <a:solidFill>
                  <a:srgbClr val="ABB2BF"/>
                </a:solidFill>
                <a:effectLst/>
                <a:latin typeface="Fira Code,  Courier New"/>
              </a:rPr>
              <a:t>=</a:t>
            </a:r>
            <a:r>
              <a:rPr lang="en-US" sz="1400" b="0" dirty="0">
                <a:solidFill>
                  <a:srgbClr val="98C379"/>
                </a:solidFill>
                <a:effectLst/>
                <a:latin typeface="Fira Code,  Courier New"/>
              </a:rPr>
              <a:t>"UNIMOD:4"</a:t>
            </a:r>
            <a:r>
              <a:rPr lang="en-US" sz="1400" b="0" dirty="0">
                <a:solidFill>
                  <a:srgbClr val="ABB2BF"/>
                </a:solidFill>
                <a:effectLst/>
                <a:latin typeface="Fira Code,  Courier New"/>
              </a:rPr>
              <a:t> </a:t>
            </a:r>
            <a:r>
              <a:rPr lang="en-US" sz="1400" b="0" dirty="0" err="1">
                <a:solidFill>
                  <a:srgbClr val="D19A66"/>
                </a:solidFill>
                <a:effectLst/>
                <a:latin typeface="Fira Code,  Courier New"/>
              </a:rPr>
              <a:t>cvRef</a:t>
            </a:r>
            <a:r>
              <a:rPr lang="en-US" sz="1400" b="0" dirty="0">
                <a:solidFill>
                  <a:srgbClr val="ABB2BF"/>
                </a:solidFill>
                <a:effectLst/>
                <a:latin typeface="Fira Code,  Courier New"/>
              </a:rPr>
              <a:t>=</a:t>
            </a:r>
            <a:r>
              <a:rPr lang="en-US" sz="1400" b="0" dirty="0">
                <a:solidFill>
                  <a:srgbClr val="98C379"/>
                </a:solidFill>
                <a:effectLst/>
                <a:latin typeface="Fira Code,  Courier New"/>
              </a:rPr>
              <a:t>"UNIMOD"</a:t>
            </a:r>
            <a:r>
              <a:rPr lang="en-US" sz="1400" b="0" dirty="0">
                <a:solidFill>
                  <a:srgbClr val="ABB2BF"/>
                </a:solidFill>
                <a:effectLst/>
                <a:latin typeface="Fira Code,  Courier New"/>
              </a:rPr>
              <a:t> </a:t>
            </a:r>
            <a:r>
              <a:rPr lang="en-US" sz="1400" b="0" dirty="0">
                <a:solidFill>
                  <a:srgbClr val="D19A66"/>
                </a:solidFill>
                <a:effectLst/>
                <a:latin typeface="Fira Code,  Courier New"/>
              </a:rPr>
              <a:t>name</a:t>
            </a:r>
            <a:r>
              <a:rPr lang="en-US" sz="1400" b="0" dirty="0">
                <a:solidFill>
                  <a:srgbClr val="ABB2BF"/>
                </a:solidFill>
                <a:effectLst/>
                <a:latin typeface="Fira Code,  Courier New"/>
              </a:rPr>
              <a:t>=</a:t>
            </a:r>
            <a:r>
              <a:rPr lang="en-US" sz="1400" b="0" dirty="0">
                <a:solidFill>
                  <a:srgbClr val="98C379"/>
                </a:solidFill>
                <a:effectLst/>
                <a:latin typeface="Fira Code,  Courier New"/>
              </a:rPr>
              <a:t>"</a:t>
            </a:r>
            <a:r>
              <a:rPr lang="en-US" sz="1400" b="0">
                <a:solidFill>
                  <a:srgbClr val="98C379"/>
                </a:solidFill>
                <a:effectLst/>
                <a:latin typeface="Fira Code,  Courier New"/>
              </a:rPr>
              <a:t>Carbamidomethyl"</a:t>
            </a:r>
            <a:r>
              <a:rPr lang="en-US" sz="1400" b="0">
                <a:solidFill>
                  <a:srgbClr val="ABB2BF"/>
                </a:solidFill>
                <a:effectLst/>
                <a:latin typeface="Fira Code,  Courier New"/>
              </a:rPr>
              <a:t> </a:t>
            </a:r>
            <a:r>
              <a:rPr lang="en-US" sz="1400" b="0">
                <a:solidFill>
                  <a:srgbClr val="D19A66"/>
                </a:solidFill>
                <a:effectLst/>
                <a:latin typeface="Fira Code,  Courier New"/>
              </a:rPr>
              <a:t>value</a:t>
            </a:r>
            <a:r>
              <a:rPr lang="en-US" sz="1400" b="0">
                <a:solidFill>
                  <a:srgbClr val="ABB2BF"/>
                </a:solidFill>
                <a:effectLst/>
                <a:latin typeface="Fira Code,  Courier New"/>
              </a:rPr>
              <a:t>=</a:t>
            </a:r>
            <a:r>
              <a:rPr lang="en-US" sz="1400" b="0">
                <a:solidFill>
                  <a:srgbClr val="98C379"/>
                </a:solidFill>
                <a:effectLst/>
                <a:latin typeface="Fira Code,  Courier New"/>
              </a:rPr>
              <a:t>""</a:t>
            </a:r>
            <a:r>
              <a:rPr lang="en-US" sz="1400" b="0">
                <a:solidFill>
                  <a:srgbClr val="ABB2BF"/>
                </a:solidFill>
                <a:effectLst/>
                <a:latin typeface="Fira Code,  Courier New"/>
              </a:rPr>
              <a:t>/&gt;</a:t>
            </a:r>
            <a:endParaRPr lang="en-US" sz="1400" b="0" dirty="0">
              <a:solidFill>
                <a:srgbClr val="ABB2BF"/>
              </a:solidFill>
              <a:effectLst/>
              <a:latin typeface="Fira Code,  Courier New"/>
            </a:endParaRPr>
          </a:p>
          <a:p>
            <a:r>
              <a:rPr lang="en-US" sz="1400" b="0" dirty="0">
                <a:solidFill>
                  <a:srgbClr val="ABB2BF"/>
                </a:solidFill>
                <a:effectLst/>
                <a:latin typeface="Fira Code,  Courier New"/>
              </a:rPr>
              <a:t>  &lt;/</a:t>
            </a:r>
            <a:r>
              <a:rPr lang="en-US" sz="1400" b="0" dirty="0" err="1">
                <a:solidFill>
                  <a:srgbClr val="E06C75"/>
                </a:solidFill>
                <a:effectLst/>
                <a:latin typeface="Fira Code,  Courier New"/>
              </a:rPr>
              <a:t>SearchModification</a:t>
            </a:r>
            <a:r>
              <a:rPr lang="en-US" sz="1400" b="0" dirty="0">
                <a:solidFill>
                  <a:srgbClr val="ABB2BF"/>
                </a:solidFill>
                <a:effectLst/>
                <a:latin typeface="Fira Code,  Courier New"/>
              </a:rPr>
              <a:t>&gt;</a:t>
            </a:r>
          </a:p>
          <a:p>
            <a:r>
              <a:rPr lang="en-US" sz="1400" b="0" dirty="0">
                <a:solidFill>
                  <a:srgbClr val="ABB2BF"/>
                </a:solidFill>
                <a:effectLst/>
                <a:latin typeface="Fira Code,  Courier New"/>
              </a:rPr>
              <a:t>  &lt;</a:t>
            </a:r>
            <a:r>
              <a:rPr lang="en-US" sz="1400" b="0" dirty="0" err="1">
                <a:solidFill>
                  <a:srgbClr val="E06C75"/>
                </a:solidFill>
                <a:effectLst/>
                <a:latin typeface="Fira Code,  Courier New"/>
              </a:rPr>
              <a:t>SearchModification</a:t>
            </a:r>
            <a:r>
              <a:rPr lang="en-US" sz="1400" b="0" dirty="0">
                <a:solidFill>
                  <a:srgbClr val="ABB2BF"/>
                </a:solidFill>
                <a:effectLst/>
                <a:latin typeface="Fira Code,  Courier New"/>
              </a:rPr>
              <a:t> </a:t>
            </a:r>
            <a:r>
              <a:rPr lang="en-US" sz="1400" b="0" dirty="0" err="1">
                <a:solidFill>
                  <a:srgbClr val="D19A66"/>
                </a:solidFill>
                <a:effectLst/>
                <a:latin typeface="Fira Code,  Courier New"/>
              </a:rPr>
              <a:t>fixedMod</a:t>
            </a:r>
            <a:r>
              <a:rPr lang="en-US" sz="1400" b="0" dirty="0">
                <a:solidFill>
                  <a:srgbClr val="ABB2BF"/>
                </a:solidFill>
                <a:effectLst/>
                <a:latin typeface="Fira Code,  Courier New"/>
              </a:rPr>
              <a:t>=</a:t>
            </a:r>
            <a:r>
              <a:rPr lang="en-US" sz="1400" b="0" dirty="0">
                <a:solidFill>
                  <a:srgbClr val="98C379"/>
                </a:solidFill>
                <a:effectLst/>
                <a:latin typeface="Fira Code,  Courier New"/>
              </a:rPr>
              <a:t>"false"</a:t>
            </a:r>
            <a:r>
              <a:rPr lang="en-US" sz="1400" b="0" dirty="0">
                <a:solidFill>
                  <a:srgbClr val="ABB2BF"/>
                </a:solidFill>
                <a:effectLst/>
                <a:latin typeface="Fira Code,  Courier New"/>
              </a:rPr>
              <a:t> </a:t>
            </a:r>
            <a:r>
              <a:rPr lang="en-US" sz="1400" b="0" dirty="0" err="1">
                <a:solidFill>
                  <a:srgbClr val="D19A66"/>
                </a:solidFill>
                <a:effectLst/>
                <a:latin typeface="Fira Code,  Courier New"/>
              </a:rPr>
              <a:t>massDelta</a:t>
            </a:r>
            <a:r>
              <a:rPr lang="en-US" sz="1400" b="0" dirty="0">
                <a:solidFill>
                  <a:srgbClr val="ABB2BF"/>
                </a:solidFill>
                <a:effectLst/>
                <a:latin typeface="Fira Code,  Courier New"/>
              </a:rPr>
              <a:t>=</a:t>
            </a:r>
            <a:r>
              <a:rPr lang="en-US" sz="1400" b="0" dirty="0">
                <a:solidFill>
                  <a:srgbClr val="98C379"/>
                </a:solidFill>
                <a:effectLst/>
                <a:latin typeface="Fira Code,  Courier New"/>
              </a:rPr>
              <a:t>"15.994915"</a:t>
            </a:r>
            <a:r>
              <a:rPr lang="en-US" sz="1400" b="0" dirty="0">
                <a:solidFill>
                  <a:srgbClr val="ABB2BF"/>
                </a:solidFill>
                <a:effectLst/>
                <a:latin typeface="Fira Code,  Courier New"/>
              </a:rPr>
              <a:t> </a:t>
            </a:r>
            <a:r>
              <a:rPr lang="en-US" sz="1400" b="0" dirty="0">
                <a:solidFill>
                  <a:srgbClr val="D19A66"/>
                </a:solidFill>
                <a:effectLst/>
                <a:latin typeface="Fira Code,  Courier New"/>
              </a:rPr>
              <a:t>residues</a:t>
            </a:r>
            <a:r>
              <a:rPr lang="en-US" sz="1400" b="0" dirty="0">
                <a:solidFill>
                  <a:srgbClr val="ABB2BF"/>
                </a:solidFill>
                <a:effectLst/>
                <a:latin typeface="Fira Code,  Courier New"/>
              </a:rPr>
              <a:t>=</a:t>
            </a:r>
            <a:r>
              <a:rPr lang="en-US" sz="1400" b="0" dirty="0">
                <a:solidFill>
                  <a:srgbClr val="98C379"/>
                </a:solidFill>
                <a:effectLst/>
                <a:latin typeface="Fira Code,  Courier New"/>
              </a:rPr>
              <a:t>"M"</a:t>
            </a:r>
            <a:r>
              <a:rPr lang="en-US" sz="1400" b="0" dirty="0">
                <a:solidFill>
                  <a:srgbClr val="ABB2BF"/>
                </a:solidFill>
                <a:effectLst/>
                <a:latin typeface="Fira Code,  Courier New"/>
              </a:rPr>
              <a:t>&gt;</a:t>
            </a:r>
          </a:p>
          <a:p>
            <a:r>
              <a:rPr lang="en-US" sz="1400" b="0" dirty="0">
                <a:solidFill>
                  <a:srgbClr val="ABB2BF"/>
                </a:solidFill>
                <a:effectLst/>
                <a:latin typeface="Fira Code,  Courier New"/>
              </a:rPr>
              <a:t>    &lt;</a:t>
            </a:r>
            <a:r>
              <a:rPr lang="en-US" sz="1400" b="0" dirty="0" err="1">
                <a:solidFill>
                  <a:srgbClr val="E06C75"/>
                </a:solidFill>
                <a:effectLst/>
                <a:latin typeface="Fira Code,  Courier New"/>
              </a:rPr>
              <a:t>cvParam</a:t>
            </a:r>
            <a:r>
              <a:rPr lang="en-US" sz="1400" b="0" dirty="0">
                <a:solidFill>
                  <a:srgbClr val="ABB2BF"/>
                </a:solidFill>
                <a:effectLst/>
                <a:latin typeface="Fira Code,  Courier New"/>
              </a:rPr>
              <a:t> </a:t>
            </a:r>
            <a:r>
              <a:rPr lang="en-US" sz="1400" b="0" dirty="0">
                <a:solidFill>
                  <a:srgbClr val="D19A66"/>
                </a:solidFill>
                <a:effectLst/>
                <a:latin typeface="Fira Code,  Courier New"/>
              </a:rPr>
              <a:t>accession</a:t>
            </a:r>
            <a:r>
              <a:rPr lang="en-US" sz="1400" b="0" dirty="0">
                <a:solidFill>
                  <a:srgbClr val="ABB2BF"/>
                </a:solidFill>
                <a:effectLst/>
                <a:latin typeface="Fira Code,  Courier New"/>
              </a:rPr>
              <a:t>=</a:t>
            </a:r>
            <a:r>
              <a:rPr lang="en-US" sz="1400" b="0" dirty="0">
                <a:solidFill>
                  <a:srgbClr val="98C379"/>
                </a:solidFill>
                <a:effectLst/>
                <a:latin typeface="Fira Code,  Courier New"/>
              </a:rPr>
              <a:t>"UNIMOD:35"</a:t>
            </a:r>
            <a:r>
              <a:rPr lang="en-US" sz="1400" b="0" dirty="0">
                <a:solidFill>
                  <a:srgbClr val="ABB2BF"/>
                </a:solidFill>
                <a:effectLst/>
                <a:latin typeface="Fira Code,  Courier New"/>
              </a:rPr>
              <a:t> </a:t>
            </a:r>
            <a:r>
              <a:rPr lang="en-US" sz="1400" b="0" dirty="0" err="1">
                <a:solidFill>
                  <a:srgbClr val="D19A66"/>
                </a:solidFill>
                <a:effectLst/>
                <a:latin typeface="Fira Code,  Courier New"/>
              </a:rPr>
              <a:t>cvRef</a:t>
            </a:r>
            <a:r>
              <a:rPr lang="en-US" sz="1400" b="0" dirty="0">
                <a:solidFill>
                  <a:srgbClr val="ABB2BF"/>
                </a:solidFill>
                <a:effectLst/>
                <a:latin typeface="Fira Code,  Courier New"/>
              </a:rPr>
              <a:t>=</a:t>
            </a:r>
            <a:r>
              <a:rPr lang="en-US" sz="1400" b="0" dirty="0">
                <a:solidFill>
                  <a:srgbClr val="98C379"/>
                </a:solidFill>
                <a:effectLst/>
                <a:latin typeface="Fira Code,  Courier New"/>
              </a:rPr>
              <a:t>"UNIMOD"</a:t>
            </a:r>
            <a:r>
              <a:rPr lang="en-US" sz="1400" b="0" dirty="0">
                <a:solidFill>
                  <a:srgbClr val="ABB2BF"/>
                </a:solidFill>
                <a:effectLst/>
                <a:latin typeface="Fira Code,  Courier New"/>
              </a:rPr>
              <a:t> </a:t>
            </a:r>
            <a:r>
              <a:rPr lang="en-US" sz="1400" b="0" dirty="0">
                <a:solidFill>
                  <a:srgbClr val="D19A66"/>
                </a:solidFill>
                <a:effectLst/>
                <a:latin typeface="Fira Code,  Courier New"/>
              </a:rPr>
              <a:t>name</a:t>
            </a:r>
            <a:r>
              <a:rPr lang="en-US" sz="1400" b="0" dirty="0">
                <a:solidFill>
                  <a:srgbClr val="ABB2BF"/>
                </a:solidFill>
                <a:effectLst/>
                <a:latin typeface="Fira Code,  Courier New"/>
              </a:rPr>
              <a:t>=</a:t>
            </a:r>
            <a:r>
              <a:rPr lang="en-US" sz="1400" b="0" dirty="0">
                <a:solidFill>
                  <a:srgbClr val="98C379"/>
                </a:solidFill>
                <a:effectLst/>
                <a:latin typeface="Fira Code,  Courier New"/>
              </a:rPr>
              <a:t>"</a:t>
            </a:r>
            <a:r>
              <a:rPr lang="en-US" sz="1400" b="0">
                <a:solidFill>
                  <a:srgbClr val="98C379"/>
                </a:solidFill>
                <a:effectLst/>
                <a:latin typeface="Fira Code,  Courier New"/>
              </a:rPr>
              <a:t>Oxidation"</a:t>
            </a:r>
            <a:r>
              <a:rPr lang="en-US" sz="1400" b="0">
                <a:solidFill>
                  <a:srgbClr val="ABB2BF"/>
                </a:solidFill>
                <a:effectLst/>
                <a:latin typeface="Fira Code,  Courier New"/>
              </a:rPr>
              <a:t> </a:t>
            </a:r>
            <a:r>
              <a:rPr lang="en-US" sz="1400" b="0">
                <a:solidFill>
                  <a:srgbClr val="D19A66"/>
                </a:solidFill>
                <a:effectLst/>
                <a:latin typeface="Fira Code,  Courier New"/>
              </a:rPr>
              <a:t>value</a:t>
            </a:r>
            <a:r>
              <a:rPr lang="en-US" sz="1400" b="0">
                <a:solidFill>
                  <a:srgbClr val="ABB2BF"/>
                </a:solidFill>
                <a:effectLst/>
                <a:latin typeface="Fira Code,  Courier New"/>
              </a:rPr>
              <a:t>=</a:t>
            </a:r>
            <a:r>
              <a:rPr lang="en-US" sz="1400" b="0">
                <a:solidFill>
                  <a:srgbClr val="98C379"/>
                </a:solidFill>
                <a:effectLst/>
                <a:latin typeface="Fira Code,  Courier New"/>
              </a:rPr>
              <a:t>""</a:t>
            </a:r>
            <a:r>
              <a:rPr lang="en-US" sz="1400" b="0">
                <a:solidFill>
                  <a:srgbClr val="ABB2BF"/>
                </a:solidFill>
                <a:effectLst/>
                <a:latin typeface="Fira Code,  Courier New"/>
              </a:rPr>
              <a:t>/&gt;</a:t>
            </a:r>
            <a:endParaRPr lang="en-US" sz="1400" b="0" dirty="0">
              <a:solidFill>
                <a:srgbClr val="ABB2BF"/>
              </a:solidFill>
              <a:effectLst/>
              <a:latin typeface="Fira Code,  Courier New"/>
            </a:endParaRPr>
          </a:p>
          <a:p>
            <a:r>
              <a:rPr lang="en-US" sz="1400" b="0" dirty="0">
                <a:solidFill>
                  <a:srgbClr val="ABB2BF"/>
                </a:solidFill>
                <a:effectLst/>
                <a:latin typeface="Fira Code,  Courier New"/>
              </a:rPr>
              <a:t>  &lt;/</a:t>
            </a:r>
            <a:r>
              <a:rPr lang="en-US" sz="1400" b="0" dirty="0" err="1">
                <a:solidFill>
                  <a:srgbClr val="E06C75"/>
                </a:solidFill>
                <a:effectLst/>
                <a:latin typeface="Fira Code,  Courier New"/>
              </a:rPr>
              <a:t>SearchModification</a:t>
            </a:r>
            <a:r>
              <a:rPr lang="en-US" sz="1400" b="0" dirty="0">
                <a:solidFill>
                  <a:srgbClr val="ABB2BF"/>
                </a:solidFill>
                <a:effectLst/>
                <a:latin typeface="Fira Code,  Courier New"/>
              </a:rPr>
              <a:t>&gt;</a:t>
            </a:r>
          </a:p>
          <a:p>
            <a:r>
              <a:rPr lang="en-US" sz="1400" b="0" dirty="0">
                <a:solidFill>
                  <a:srgbClr val="ABB2BF"/>
                </a:solidFill>
                <a:effectLst/>
                <a:latin typeface="Fira Code,  Courier New"/>
              </a:rPr>
              <a:t>  &lt;</a:t>
            </a:r>
            <a:r>
              <a:rPr lang="en-US" sz="1400" b="0" dirty="0" err="1">
                <a:solidFill>
                  <a:srgbClr val="E06C75"/>
                </a:solidFill>
                <a:effectLst/>
                <a:latin typeface="Fira Code,  Courier New"/>
              </a:rPr>
              <a:t>SearchModification</a:t>
            </a:r>
            <a:r>
              <a:rPr lang="en-US" sz="1400" b="0" dirty="0">
                <a:solidFill>
                  <a:srgbClr val="ABB2BF"/>
                </a:solidFill>
                <a:effectLst/>
                <a:latin typeface="Fira Code,  Courier New"/>
              </a:rPr>
              <a:t> </a:t>
            </a:r>
            <a:r>
              <a:rPr lang="en-US" sz="1400" b="0" dirty="0" err="1">
                <a:solidFill>
                  <a:srgbClr val="D19A66"/>
                </a:solidFill>
                <a:effectLst/>
                <a:latin typeface="Fira Code,  Courier New"/>
              </a:rPr>
              <a:t>fixedMod</a:t>
            </a:r>
            <a:r>
              <a:rPr lang="en-US" sz="1400" b="0" dirty="0">
                <a:solidFill>
                  <a:srgbClr val="ABB2BF"/>
                </a:solidFill>
                <a:effectLst/>
                <a:latin typeface="Fira Code,  Courier New"/>
              </a:rPr>
              <a:t>=</a:t>
            </a:r>
            <a:r>
              <a:rPr lang="en-US" sz="1400" b="0" dirty="0">
                <a:solidFill>
                  <a:srgbClr val="98C379"/>
                </a:solidFill>
                <a:effectLst/>
                <a:latin typeface="Fira Code,  Courier New"/>
              </a:rPr>
              <a:t>"false"</a:t>
            </a:r>
            <a:r>
              <a:rPr lang="en-US" sz="1400" b="0" dirty="0">
                <a:solidFill>
                  <a:srgbClr val="ABB2BF"/>
                </a:solidFill>
                <a:effectLst/>
                <a:latin typeface="Fira Code,  Courier New"/>
              </a:rPr>
              <a:t> </a:t>
            </a:r>
            <a:r>
              <a:rPr lang="en-US" sz="1400" b="0" dirty="0" err="1">
                <a:solidFill>
                  <a:srgbClr val="D19A66"/>
                </a:solidFill>
                <a:effectLst/>
                <a:latin typeface="Fira Code,  Courier New"/>
              </a:rPr>
              <a:t>massDelta</a:t>
            </a:r>
            <a:r>
              <a:rPr lang="en-US" sz="1400" b="0" dirty="0">
                <a:solidFill>
                  <a:srgbClr val="ABB2BF"/>
                </a:solidFill>
                <a:effectLst/>
                <a:latin typeface="Fira Code,  Courier New"/>
              </a:rPr>
              <a:t>=</a:t>
            </a:r>
            <a:r>
              <a:rPr lang="en-US" sz="1400" b="0" dirty="0">
                <a:solidFill>
                  <a:srgbClr val="98C379"/>
                </a:solidFill>
                <a:effectLst/>
                <a:latin typeface="Fira Code,  Courier New"/>
              </a:rPr>
              <a:t>"1095.39658781"</a:t>
            </a:r>
            <a:r>
              <a:rPr lang="en-US" sz="1400" b="0" dirty="0">
                <a:solidFill>
                  <a:srgbClr val="ABB2BF"/>
                </a:solidFill>
                <a:effectLst/>
                <a:latin typeface="Fira Code,  Courier New"/>
              </a:rPr>
              <a:t> </a:t>
            </a:r>
            <a:r>
              <a:rPr lang="en-US" sz="1400" b="0" dirty="0">
                <a:solidFill>
                  <a:srgbClr val="D19A66"/>
                </a:solidFill>
                <a:effectLst/>
                <a:latin typeface="Fira Code,  Courier New"/>
              </a:rPr>
              <a:t>residues</a:t>
            </a:r>
            <a:r>
              <a:rPr lang="en-US" sz="1400" b="0" dirty="0">
                <a:solidFill>
                  <a:srgbClr val="ABB2BF"/>
                </a:solidFill>
                <a:effectLst/>
                <a:latin typeface="Fira Code,  Courier New"/>
              </a:rPr>
              <a:t>=</a:t>
            </a:r>
            <a:r>
              <a:rPr lang="en-US" sz="1400" b="0" dirty="0">
                <a:solidFill>
                  <a:srgbClr val="98C379"/>
                </a:solidFill>
                <a:effectLst/>
                <a:latin typeface="Fira Code,  Courier New"/>
              </a:rPr>
              <a:t>"N"</a:t>
            </a:r>
            <a:r>
              <a:rPr lang="en-US" sz="1400" b="0" dirty="0">
                <a:solidFill>
                  <a:srgbClr val="ABB2BF"/>
                </a:solidFill>
                <a:effectLst/>
                <a:latin typeface="Fira Code,  Courier New"/>
              </a:rPr>
              <a:t>&gt;</a:t>
            </a:r>
          </a:p>
          <a:p>
            <a:r>
              <a:rPr lang="en-US" sz="1400" b="0" dirty="0">
                <a:solidFill>
                  <a:srgbClr val="ABB2BF"/>
                </a:solidFill>
                <a:effectLst/>
                <a:latin typeface="Fira Code,  Courier New"/>
              </a:rPr>
              <a:t>    &lt;</a:t>
            </a:r>
            <a:r>
              <a:rPr lang="en-US" sz="1400" b="0" dirty="0" err="1">
                <a:solidFill>
                  <a:srgbClr val="E06C75"/>
                </a:solidFill>
                <a:effectLst/>
                <a:latin typeface="Fira Code,  Courier New"/>
              </a:rPr>
              <a:t>cvParam</a:t>
            </a:r>
            <a:r>
              <a:rPr lang="en-US" sz="1400" b="0" dirty="0">
                <a:solidFill>
                  <a:srgbClr val="ABB2BF"/>
                </a:solidFill>
                <a:effectLst/>
                <a:latin typeface="Fira Code,  Courier New"/>
              </a:rPr>
              <a:t> </a:t>
            </a:r>
            <a:r>
              <a:rPr lang="en-US" sz="1400" b="0" dirty="0">
                <a:solidFill>
                  <a:srgbClr val="D19A66"/>
                </a:solidFill>
                <a:effectLst/>
                <a:latin typeface="Fira Code,  Courier New"/>
              </a:rPr>
              <a:t>accession</a:t>
            </a:r>
            <a:r>
              <a:rPr lang="en-US" sz="1400" b="0" dirty="0">
                <a:solidFill>
                  <a:srgbClr val="ABB2BF"/>
                </a:solidFill>
                <a:effectLst/>
                <a:latin typeface="Fira Code,  Courier New"/>
              </a:rPr>
              <a:t>=</a:t>
            </a:r>
            <a:r>
              <a:rPr lang="en-US" sz="1400" b="0" dirty="0">
                <a:solidFill>
                  <a:srgbClr val="98C379"/>
                </a:solidFill>
                <a:effectLst/>
                <a:latin typeface="Fira Code,  Courier New"/>
              </a:rPr>
              <a:t>"MS:XXXXX1"</a:t>
            </a:r>
            <a:r>
              <a:rPr lang="en-US" sz="1400" b="0" dirty="0">
                <a:solidFill>
                  <a:srgbClr val="ABB2BF"/>
                </a:solidFill>
                <a:effectLst/>
                <a:latin typeface="Fira Code,  Courier New"/>
              </a:rPr>
              <a:t> </a:t>
            </a:r>
            <a:r>
              <a:rPr lang="en-US" sz="1400" b="0" dirty="0" err="1">
                <a:solidFill>
                  <a:srgbClr val="D19A66"/>
                </a:solidFill>
                <a:effectLst/>
                <a:latin typeface="Fira Code,  Courier New"/>
              </a:rPr>
              <a:t>cvRef</a:t>
            </a:r>
            <a:r>
              <a:rPr lang="en-US" sz="1400" b="0" dirty="0">
                <a:solidFill>
                  <a:srgbClr val="ABB2BF"/>
                </a:solidFill>
                <a:effectLst/>
                <a:latin typeface="Fira Code,  Courier New"/>
              </a:rPr>
              <a:t>=</a:t>
            </a:r>
            <a:r>
              <a:rPr lang="en-US" sz="1400" b="0" dirty="0">
                <a:solidFill>
                  <a:srgbClr val="98C379"/>
                </a:solidFill>
                <a:effectLst/>
                <a:latin typeface="Fira Code,  Courier New"/>
              </a:rPr>
              <a:t>"PSI-MS"</a:t>
            </a:r>
            <a:r>
              <a:rPr lang="en-US" sz="1400" b="0" dirty="0">
                <a:solidFill>
                  <a:srgbClr val="ABB2BF"/>
                </a:solidFill>
                <a:effectLst/>
                <a:latin typeface="Fira Code,  Courier New"/>
              </a:rPr>
              <a:t> </a:t>
            </a:r>
            <a:r>
              <a:rPr lang="en-US" sz="1400" b="0" dirty="0">
                <a:solidFill>
                  <a:srgbClr val="D19A66"/>
                </a:solidFill>
                <a:effectLst/>
                <a:latin typeface="Fira Code,  Courier New"/>
              </a:rPr>
              <a:t>name</a:t>
            </a:r>
            <a:r>
              <a:rPr lang="en-US" sz="1400" b="0" dirty="0">
                <a:solidFill>
                  <a:srgbClr val="ABB2BF"/>
                </a:solidFill>
                <a:effectLst/>
                <a:latin typeface="Fira Code,  Courier New"/>
              </a:rPr>
              <a:t>=</a:t>
            </a:r>
            <a:r>
              <a:rPr lang="en-US" sz="1400" b="0" dirty="0">
                <a:solidFill>
                  <a:srgbClr val="98C379"/>
                </a:solidFill>
                <a:effectLst/>
                <a:latin typeface="Fira Code,  Courier New"/>
              </a:rPr>
              <a:t>"glycosylation modification"</a:t>
            </a:r>
            <a:r>
              <a:rPr lang="en-US" sz="1400" b="0" dirty="0">
                <a:solidFill>
                  <a:srgbClr val="ABB2BF"/>
                </a:solidFill>
                <a:effectLst/>
                <a:latin typeface="Fira Code,  Courier New"/>
              </a:rPr>
              <a:t>/&gt;</a:t>
            </a:r>
          </a:p>
          <a:p>
            <a:r>
              <a:rPr lang="en-US" sz="1400" b="0" dirty="0">
                <a:solidFill>
                  <a:srgbClr val="ABB2BF"/>
                </a:solidFill>
                <a:effectLst/>
                <a:latin typeface="Fira Code,  Courier New"/>
              </a:rPr>
              <a:t>    &lt;</a:t>
            </a:r>
            <a:r>
              <a:rPr lang="en-US" sz="1400" b="0" dirty="0" err="1">
                <a:solidFill>
                  <a:srgbClr val="E06C75"/>
                </a:solidFill>
                <a:effectLst/>
                <a:latin typeface="Fira Code,  Courier New"/>
              </a:rPr>
              <a:t>cvParam</a:t>
            </a:r>
            <a:r>
              <a:rPr lang="en-US" sz="1400" b="0" dirty="0">
                <a:solidFill>
                  <a:srgbClr val="ABB2BF"/>
                </a:solidFill>
                <a:effectLst/>
                <a:latin typeface="Fira Code,  Courier New"/>
              </a:rPr>
              <a:t> </a:t>
            </a:r>
            <a:r>
              <a:rPr lang="en-US" sz="1400" b="0" dirty="0">
                <a:solidFill>
                  <a:srgbClr val="D19A66"/>
                </a:solidFill>
                <a:effectLst/>
                <a:latin typeface="Fira Code,  Courier New"/>
              </a:rPr>
              <a:t>accession</a:t>
            </a:r>
            <a:r>
              <a:rPr lang="en-US" sz="1400" b="0" dirty="0">
                <a:solidFill>
                  <a:srgbClr val="ABB2BF"/>
                </a:solidFill>
                <a:effectLst/>
                <a:latin typeface="Fira Code,  Courier New"/>
              </a:rPr>
              <a:t>=</a:t>
            </a:r>
            <a:r>
              <a:rPr lang="en-US" sz="1400" b="0" dirty="0">
                <a:solidFill>
                  <a:srgbClr val="98C379"/>
                </a:solidFill>
                <a:effectLst/>
                <a:latin typeface="Fira Code,  Courier New"/>
              </a:rPr>
              <a:t>"MS:XXXXX2"</a:t>
            </a:r>
            <a:r>
              <a:rPr lang="en-US" sz="1400" b="0" dirty="0">
                <a:solidFill>
                  <a:srgbClr val="ABB2BF"/>
                </a:solidFill>
                <a:effectLst/>
                <a:latin typeface="Fira Code,  Courier New"/>
              </a:rPr>
              <a:t> </a:t>
            </a:r>
            <a:r>
              <a:rPr lang="en-US" sz="1400" b="0" dirty="0" err="1">
                <a:solidFill>
                  <a:srgbClr val="D19A66"/>
                </a:solidFill>
                <a:effectLst/>
                <a:latin typeface="Fira Code,  Courier New"/>
              </a:rPr>
              <a:t>cvRef</a:t>
            </a:r>
            <a:r>
              <a:rPr lang="en-US" sz="1400" b="0" dirty="0">
                <a:solidFill>
                  <a:srgbClr val="ABB2BF"/>
                </a:solidFill>
                <a:effectLst/>
                <a:latin typeface="Fira Code,  Courier New"/>
              </a:rPr>
              <a:t>=</a:t>
            </a:r>
            <a:r>
              <a:rPr lang="en-US" sz="1400" b="0" dirty="0">
                <a:solidFill>
                  <a:srgbClr val="98C379"/>
                </a:solidFill>
                <a:effectLst/>
                <a:latin typeface="Fira Code,  Courier New"/>
              </a:rPr>
              <a:t>"PSI-MS"</a:t>
            </a:r>
            <a:r>
              <a:rPr lang="en-US" sz="1400" b="0" dirty="0">
                <a:solidFill>
                  <a:srgbClr val="ABB2BF"/>
                </a:solidFill>
                <a:effectLst/>
                <a:latin typeface="Fira Code,  Courier New"/>
              </a:rPr>
              <a:t> </a:t>
            </a:r>
            <a:r>
              <a:rPr lang="en-US" sz="1400" b="0" dirty="0">
                <a:solidFill>
                  <a:srgbClr val="D19A66"/>
                </a:solidFill>
                <a:effectLst/>
                <a:latin typeface="Fira Code,  Courier New"/>
              </a:rPr>
              <a:t>name</a:t>
            </a:r>
            <a:r>
              <a:rPr lang="en-US" sz="1400" b="0" dirty="0">
                <a:solidFill>
                  <a:srgbClr val="ABB2BF"/>
                </a:solidFill>
                <a:effectLst/>
                <a:latin typeface="Fira Code,  Courier New"/>
              </a:rPr>
              <a:t>=</a:t>
            </a:r>
            <a:r>
              <a:rPr lang="en-US" sz="1400" b="0" dirty="0">
                <a:solidFill>
                  <a:srgbClr val="98C379"/>
                </a:solidFill>
                <a:effectLst/>
                <a:latin typeface="Fira Code,  Courier New"/>
              </a:rPr>
              <a:t>"monosaccharide count"</a:t>
            </a:r>
            <a:r>
              <a:rPr lang="en-US" sz="1400" b="0" dirty="0">
                <a:solidFill>
                  <a:srgbClr val="ABB2BF"/>
                </a:solidFill>
                <a:effectLst/>
                <a:latin typeface="Fira Code,  Courier New"/>
              </a:rPr>
              <a:t> </a:t>
            </a:r>
            <a:r>
              <a:rPr lang="en-US" sz="1400" b="0" dirty="0">
                <a:solidFill>
                  <a:srgbClr val="D19A66"/>
                </a:solidFill>
                <a:effectLst/>
                <a:latin typeface="Fira Code,  Courier New"/>
              </a:rPr>
              <a:t>value</a:t>
            </a:r>
            <a:r>
              <a:rPr lang="en-US" sz="1400" b="0" dirty="0">
                <a:solidFill>
                  <a:srgbClr val="ABB2BF"/>
                </a:solidFill>
                <a:effectLst/>
                <a:latin typeface="Fira Code,  Courier New"/>
              </a:rPr>
              <a:t>=</a:t>
            </a:r>
            <a:r>
              <a:rPr lang="en-US" sz="1400" b="0" dirty="0">
                <a:solidFill>
                  <a:srgbClr val="98C379"/>
                </a:solidFill>
                <a:effectLst/>
                <a:latin typeface="Fira Code,  Courier New"/>
              </a:rPr>
              <a:t>"Hex:3"</a:t>
            </a:r>
            <a:r>
              <a:rPr lang="en-US" sz="1400" b="0" dirty="0">
                <a:solidFill>
                  <a:srgbClr val="ABB2BF"/>
                </a:solidFill>
                <a:effectLst/>
                <a:latin typeface="Fira Code,  Courier New"/>
              </a:rPr>
              <a:t>/&gt;</a:t>
            </a:r>
          </a:p>
          <a:p>
            <a:r>
              <a:rPr lang="en-US" sz="1400" b="0" dirty="0">
                <a:solidFill>
                  <a:srgbClr val="ABB2BF"/>
                </a:solidFill>
                <a:effectLst/>
                <a:latin typeface="Fira Code,  Courier New"/>
              </a:rPr>
              <a:t>    &lt;</a:t>
            </a:r>
            <a:r>
              <a:rPr lang="en-US" sz="1400" b="0" dirty="0" err="1">
                <a:solidFill>
                  <a:srgbClr val="E06C75"/>
                </a:solidFill>
                <a:effectLst/>
                <a:latin typeface="Fira Code,  Courier New"/>
              </a:rPr>
              <a:t>cvParam</a:t>
            </a:r>
            <a:r>
              <a:rPr lang="en-US" sz="1400" b="0" dirty="0">
                <a:solidFill>
                  <a:srgbClr val="ABB2BF"/>
                </a:solidFill>
                <a:effectLst/>
                <a:latin typeface="Fira Code,  Courier New"/>
              </a:rPr>
              <a:t> </a:t>
            </a:r>
            <a:r>
              <a:rPr lang="en-US" sz="1400" b="0" dirty="0">
                <a:solidFill>
                  <a:srgbClr val="D19A66"/>
                </a:solidFill>
                <a:effectLst/>
                <a:latin typeface="Fira Code,  Courier New"/>
              </a:rPr>
              <a:t>accession</a:t>
            </a:r>
            <a:r>
              <a:rPr lang="en-US" sz="1400" b="0" dirty="0">
                <a:solidFill>
                  <a:srgbClr val="ABB2BF"/>
                </a:solidFill>
                <a:effectLst/>
                <a:latin typeface="Fira Code,  Courier New"/>
              </a:rPr>
              <a:t>=</a:t>
            </a:r>
            <a:r>
              <a:rPr lang="en-US" sz="1400" b="0" dirty="0">
                <a:solidFill>
                  <a:srgbClr val="98C379"/>
                </a:solidFill>
                <a:effectLst/>
                <a:latin typeface="Fira Code,  Courier New"/>
              </a:rPr>
              <a:t>"MS:XXXXX2"</a:t>
            </a:r>
            <a:r>
              <a:rPr lang="en-US" sz="1400" b="0" dirty="0">
                <a:solidFill>
                  <a:srgbClr val="ABB2BF"/>
                </a:solidFill>
                <a:effectLst/>
                <a:latin typeface="Fira Code,  Courier New"/>
              </a:rPr>
              <a:t> </a:t>
            </a:r>
            <a:r>
              <a:rPr lang="en-US" sz="1400" b="0" dirty="0" err="1">
                <a:solidFill>
                  <a:srgbClr val="D19A66"/>
                </a:solidFill>
                <a:effectLst/>
                <a:latin typeface="Fira Code,  Courier New"/>
              </a:rPr>
              <a:t>cvRef</a:t>
            </a:r>
            <a:r>
              <a:rPr lang="en-US" sz="1400" b="0" dirty="0">
                <a:solidFill>
                  <a:srgbClr val="ABB2BF"/>
                </a:solidFill>
                <a:effectLst/>
                <a:latin typeface="Fira Code,  Courier New"/>
              </a:rPr>
              <a:t>=</a:t>
            </a:r>
            <a:r>
              <a:rPr lang="en-US" sz="1400" b="0" dirty="0">
                <a:solidFill>
                  <a:srgbClr val="98C379"/>
                </a:solidFill>
                <a:effectLst/>
                <a:latin typeface="Fira Code,  Courier New"/>
              </a:rPr>
              <a:t>"PSI-MS"</a:t>
            </a:r>
            <a:r>
              <a:rPr lang="en-US" sz="1400" b="0" dirty="0">
                <a:solidFill>
                  <a:srgbClr val="ABB2BF"/>
                </a:solidFill>
                <a:effectLst/>
                <a:latin typeface="Fira Code,  Courier New"/>
              </a:rPr>
              <a:t> </a:t>
            </a:r>
            <a:r>
              <a:rPr lang="en-US" sz="1400" b="0" dirty="0">
                <a:solidFill>
                  <a:srgbClr val="D19A66"/>
                </a:solidFill>
                <a:effectLst/>
                <a:latin typeface="Fira Code,  Courier New"/>
              </a:rPr>
              <a:t>name</a:t>
            </a:r>
            <a:r>
              <a:rPr lang="en-US" sz="1400" b="0" dirty="0">
                <a:solidFill>
                  <a:srgbClr val="ABB2BF"/>
                </a:solidFill>
                <a:effectLst/>
                <a:latin typeface="Fira Code,  Courier New"/>
              </a:rPr>
              <a:t>=</a:t>
            </a:r>
            <a:r>
              <a:rPr lang="en-US" sz="1400" b="0" dirty="0">
                <a:solidFill>
                  <a:srgbClr val="98C379"/>
                </a:solidFill>
                <a:effectLst/>
                <a:latin typeface="Fira Code,  Courier New"/>
              </a:rPr>
              <a:t>"monosaccharide count"</a:t>
            </a:r>
            <a:r>
              <a:rPr lang="en-US" sz="1400" b="0" dirty="0">
                <a:solidFill>
                  <a:srgbClr val="ABB2BF"/>
                </a:solidFill>
                <a:effectLst/>
                <a:latin typeface="Fira Code,  Courier New"/>
              </a:rPr>
              <a:t> </a:t>
            </a:r>
            <a:r>
              <a:rPr lang="en-US" sz="1400" b="0" dirty="0">
                <a:solidFill>
                  <a:srgbClr val="D19A66"/>
                </a:solidFill>
                <a:effectLst/>
                <a:latin typeface="Fira Code,  Courier New"/>
              </a:rPr>
              <a:t>value</a:t>
            </a:r>
            <a:r>
              <a:rPr lang="en-US" sz="1400" b="0" dirty="0">
                <a:solidFill>
                  <a:srgbClr val="ABB2BF"/>
                </a:solidFill>
                <a:effectLst/>
                <a:latin typeface="Fira Code,  Courier New"/>
              </a:rPr>
              <a:t>=</a:t>
            </a:r>
            <a:r>
              <a:rPr lang="en-US" sz="1400" b="0" dirty="0">
                <a:solidFill>
                  <a:srgbClr val="98C379"/>
                </a:solidFill>
                <a:effectLst/>
                <a:latin typeface="Fira Code,  Courier New"/>
              </a:rPr>
              <a:t>"HexNAc:3"</a:t>
            </a:r>
            <a:r>
              <a:rPr lang="en-US" sz="1400" b="0" dirty="0">
                <a:solidFill>
                  <a:srgbClr val="ABB2BF"/>
                </a:solidFill>
                <a:effectLst/>
                <a:latin typeface="Fira Code,  Courier New"/>
              </a:rPr>
              <a:t>/&gt;</a:t>
            </a:r>
          </a:p>
          <a:p>
            <a:r>
              <a:rPr lang="en-US" sz="1400" b="0" dirty="0">
                <a:solidFill>
                  <a:srgbClr val="ABB2BF"/>
                </a:solidFill>
                <a:effectLst/>
                <a:latin typeface="Fira Code,  Courier New"/>
              </a:rPr>
              <a:t>    &lt;</a:t>
            </a:r>
            <a:r>
              <a:rPr lang="en-US" sz="1400" b="0" dirty="0" err="1">
                <a:solidFill>
                  <a:srgbClr val="E06C75"/>
                </a:solidFill>
                <a:effectLst/>
                <a:latin typeface="Fira Code,  Courier New"/>
              </a:rPr>
              <a:t>cvParam</a:t>
            </a:r>
            <a:r>
              <a:rPr lang="en-US" sz="1400" b="0" dirty="0">
                <a:solidFill>
                  <a:srgbClr val="ABB2BF"/>
                </a:solidFill>
                <a:effectLst/>
                <a:latin typeface="Fira Code,  Courier New"/>
              </a:rPr>
              <a:t> </a:t>
            </a:r>
            <a:r>
              <a:rPr lang="en-US" sz="1400" b="0" dirty="0">
                <a:solidFill>
                  <a:srgbClr val="D19A66"/>
                </a:solidFill>
                <a:effectLst/>
                <a:latin typeface="Fira Code,  Courier New"/>
              </a:rPr>
              <a:t>accession</a:t>
            </a:r>
            <a:r>
              <a:rPr lang="en-US" sz="1400" b="0" dirty="0">
                <a:solidFill>
                  <a:srgbClr val="ABB2BF"/>
                </a:solidFill>
                <a:effectLst/>
                <a:latin typeface="Fira Code,  Courier New"/>
              </a:rPr>
              <a:t>=</a:t>
            </a:r>
            <a:r>
              <a:rPr lang="en-US" sz="1400" b="0" dirty="0">
                <a:solidFill>
                  <a:srgbClr val="98C379"/>
                </a:solidFill>
                <a:effectLst/>
                <a:latin typeface="Fira Code,  Courier New"/>
              </a:rPr>
              <a:t>"MS:XXXXX5"</a:t>
            </a:r>
            <a:r>
              <a:rPr lang="en-US" sz="1400" b="0" dirty="0">
                <a:solidFill>
                  <a:srgbClr val="ABB2BF"/>
                </a:solidFill>
                <a:effectLst/>
                <a:latin typeface="Fira Code,  Courier New"/>
              </a:rPr>
              <a:t> </a:t>
            </a:r>
            <a:r>
              <a:rPr lang="en-US" sz="1400" b="0" dirty="0" err="1">
                <a:solidFill>
                  <a:srgbClr val="D19A66"/>
                </a:solidFill>
                <a:effectLst/>
                <a:latin typeface="Fira Code,  Courier New"/>
              </a:rPr>
              <a:t>cvRef</a:t>
            </a:r>
            <a:r>
              <a:rPr lang="en-US" sz="1400" b="0" dirty="0">
                <a:solidFill>
                  <a:srgbClr val="ABB2BF"/>
                </a:solidFill>
                <a:effectLst/>
                <a:latin typeface="Fira Code,  Courier New"/>
              </a:rPr>
              <a:t>=</a:t>
            </a:r>
            <a:r>
              <a:rPr lang="en-US" sz="1400" b="0" dirty="0">
                <a:solidFill>
                  <a:srgbClr val="98C379"/>
                </a:solidFill>
                <a:effectLst/>
                <a:latin typeface="Fira Code,  Courier New"/>
              </a:rPr>
              <a:t>"PSI-MS"</a:t>
            </a:r>
            <a:r>
              <a:rPr lang="en-US" sz="1400" b="0" dirty="0">
                <a:solidFill>
                  <a:srgbClr val="ABB2BF"/>
                </a:solidFill>
                <a:effectLst/>
                <a:latin typeface="Fira Code,  Courier New"/>
              </a:rPr>
              <a:t> </a:t>
            </a:r>
            <a:r>
              <a:rPr lang="en-US" sz="1400" b="0" dirty="0">
                <a:solidFill>
                  <a:srgbClr val="D19A66"/>
                </a:solidFill>
                <a:effectLst/>
                <a:latin typeface="Fira Code,  Courier New"/>
              </a:rPr>
              <a:t>name</a:t>
            </a:r>
            <a:r>
              <a:rPr lang="en-US" sz="1400" b="0" dirty="0">
                <a:solidFill>
                  <a:srgbClr val="ABB2BF"/>
                </a:solidFill>
                <a:effectLst/>
                <a:latin typeface="Fira Code,  Courier New"/>
              </a:rPr>
              <a:t>=</a:t>
            </a:r>
            <a:r>
              <a:rPr lang="en-US" sz="1400" b="0" dirty="0">
                <a:solidFill>
                  <a:srgbClr val="98C379"/>
                </a:solidFill>
                <a:effectLst/>
                <a:latin typeface="Fira Code,  Courier New"/>
              </a:rPr>
              <a:t>"</a:t>
            </a:r>
            <a:r>
              <a:rPr lang="en-US" sz="1400" b="0">
                <a:solidFill>
                  <a:srgbClr val="98C379"/>
                </a:solidFill>
                <a:effectLst/>
                <a:latin typeface="Fira Code,  Courier New"/>
              </a:rPr>
              <a:t>N-glycan"</a:t>
            </a:r>
            <a:r>
              <a:rPr lang="en-US" sz="1400" b="0">
                <a:solidFill>
                  <a:srgbClr val="ABB2BF"/>
                </a:solidFill>
                <a:effectLst/>
                <a:latin typeface="Fira Code,  Courier New"/>
              </a:rPr>
              <a:t> </a:t>
            </a:r>
            <a:r>
              <a:rPr lang="en-US" sz="1400" b="0">
                <a:solidFill>
                  <a:srgbClr val="D19A66"/>
                </a:solidFill>
                <a:effectLst/>
                <a:latin typeface="Fira Code,  Courier New"/>
              </a:rPr>
              <a:t>value</a:t>
            </a:r>
            <a:r>
              <a:rPr lang="en-US" sz="1400" b="0">
                <a:solidFill>
                  <a:srgbClr val="ABB2BF"/>
                </a:solidFill>
                <a:effectLst/>
                <a:latin typeface="Fira Code,  Courier New"/>
              </a:rPr>
              <a:t>=</a:t>
            </a:r>
            <a:r>
              <a:rPr lang="en-US" sz="1400" b="0">
                <a:solidFill>
                  <a:srgbClr val="98C379"/>
                </a:solidFill>
                <a:effectLst/>
                <a:latin typeface="Fira Code,  Courier New"/>
              </a:rPr>
              <a:t>""</a:t>
            </a:r>
            <a:r>
              <a:rPr lang="en-US" sz="1400" b="0">
                <a:solidFill>
                  <a:srgbClr val="ABB2BF"/>
                </a:solidFill>
                <a:effectLst/>
                <a:latin typeface="Fira Code,  Courier New"/>
              </a:rPr>
              <a:t>/&gt;</a:t>
            </a:r>
            <a:endParaRPr lang="en-US" sz="1400" b="0" dirty="0">
              <a:solidFill>
                <a:srgbClr val="ABB2BF"/>
              </a:solidFill>
              <a:effectLst/>
              <a:latin typeface="Fira Code,  Courier New"/>
            </a:endParaRPr>
          </a:p>
          <a:p>
            <a:r>
              <a:rPr lang="en-US" sz="1400" b="0" dirty="0">
                <a:solidFill>
                  <a:srgbClr val="ABB2BF"/>
                </a:solidFill>
                <a:effectLst/>
                <a:latin typeface="Fira Code,  Courier New"/>
              </a:rPr>
              <a:t>    &lt;</a:t>
            </a:r>
            <a:r>
              <a:rPr lang="en-US" sz="1400" b="0" dirty="0" err="1">
                <a:solidFill>
                  <a:srgbClr val="E06C75"/>
                </a:solidFill>
                <a:effectLst/>
                <a:latin typeface="Fira Code,  Courier New"/>
              </a:rPr>
              <a:t>cvParam</a:t>
            </a:r>
            <a:r>
              <a:rPr lang="en-US" sz="1400" b="0" dirty="0">
                <a:solidFill>
                  <a:srgbClr val="ABB2BF"/>
                </a:solidFill>
                <a:effectLst/>
                <a:latin typeface="Fira Code,  Courier New"/>
              </a:rPr>
              <a:t> </a:t>
            </a:r>
            <a:r>
              <a:rPr lang="en-US" sz="1400" b="0" dirty="0">
                <a:solidFill>
                  <a:srgbClr val="D19A66"/>
                </a:solidFill>
                <a:effectLst/>
                <a:latin typeface="Fira Code,  Courier New"/>
              </a:rPr>
              <a:t>accession</a:t>
            </a:r>
            <a:r>
              <a:rPr lang="en-US" sz="1400" b="0" dirty="0">
                <a:solidFill>
                  <a:srgbClr val="ABB2BF"/>
                </a:solidFill>
                <a:effectLst/>
                <a:latin typeface="Fira Code,  Courier New"/>
              </a:rPr>
              <a:t>=</a:t>
            </a:r>
            <a:r>
              <a:rPr lang="en-US" sz="1400" b="0" dirty="0">
                <a:solidFill>
                  <a:srgbClr val="98C379"/>
                </a:solidFill>
                <a:effectLst/>
                <a:latin typeface="Fira Code,  Courier New"/>
              </a:rPr>
              <a:t>"MS:XXXX14"</a:t>
            </a:r>
            <a:r>
              <a:rPr lang="en-US" sz="1400" b="0" dirty="0">
                <a:solidFill>
                  <a:srgbClr val="ABB2BF"/>
                </a:solidFill>
                <a:effectLst/>
                <a:latin typeface="Fira Code,  Courier New"/>
              </a:rPr>
              <a:t> </a:t>
            </a:r>
            <a:r>
              <a:rPr lang="en-US" sz="1400" b="0" dirty="0" err="1">
                <a:solidFill>
                  <a:srgbClr val="D19A66"/>
                </a:solidFill>
                <a:effectLst/>
                <a:latin typeface="Fira Code,  Courier New"/>
              </a:rPr>
              <a:t>cvRef</a:t>
            </a:r>
            <a:r>
              <a:rPr lang="en-US" sz="1400" b="0" dirty="0">
                <a:solidFill>
                  <a:srgbClr val="ABB2BF"/>
                </a:solidFill>
                <a:effectLst/>
                <a:latin typeface="Fira Code,  Courier New"/>
              </a:rPr>
              <a:t>=</a:t>
            </a:r>
            <a:r>
              <a:rPr lang="en-US" sz="1400" b="0" dirty="0">
                <a:solidFill>
                  <a:srgbClr val="98C379"/>
                </a:solidFill>
                <a:effectLst/>
                <a:latin typeface="Fira Code,  Courier New"/>
              </a:rPr>
              <a:t>"PSI-MS"</a:t>
            </a:r>
            <a:r>
              <a:rPr lang="en-US" sz="1400" b="0" dirty="0">
                <a:solidFill>
                  <a:srgbClr val="ABB2BF"/>
                </a:solidFill>
                <a:effectLst/>
                <a:latin typeface="Fira Code,  Courier New"/>
              </a:rPr>
              <a:t> </a:t>
            </a:r>
            <a:r>
              <a:rPr lang="en-US" sz="1400" b="0" dirty="0">
                <a:solidFill>
                  <a:srgbClr val="D19A66"/>
                </a:solidFill>
                <a:effectLst/>
                <a:latin typeface="Fira Code,  Courier New"/>
              </a:rPr>
              <a:t>name</a:t>
            </a:r>
            <a:r>
              <a:rPr lang="en-US" sz="1400" b="0" dirty="0">
                <a:solidFill>
                  <a:srgbClr val="ABB2BF"/>
                </a:solidFill>
                <a:effectLst/>
                <a:latin typeface="Fira Code,  Courier New"/>
              </a:rPr>
              <a:t>=</a:t>
            </a:r>
            <a:r>
              <a:rPr lang="en-US" sz="1400" b="0" dirty="0">
                <a:solidFill>
                  <a:srgbClr val="98C379"/>
                </a:solidFill>
                <a:effectLst/>
                <a:latin typeface="Fira Code,  Courier New"/>
              </a:rPr>
              <a:t>"glycan </a:t>
            </a:r>
            <a:r>
              <a:rPr lang="en-US" sz="1400" b="0">
                <a:solidFill>
                  <a:srgbClr val="98C379"/>
                </a:solidFill>
                <a:effectLst/>
                <a:latin typeface="Fira Code,  Courier New"/>
              </a:rPr>
              <a:t>composition"</a:t>
            </a:r>
            <a:r>
              <a:rPr lang="en-US" sz="1400" b="0">
                <a:solidFill>
                  <a:srgbClr val="ABB2BF"/>
                </a:solidFill>
                <a:effectLst/>
                <a:latin typeface="Fira Code,  Courier New"/>
              </a:rPr>
              <a:t> </a:t>
            </a:r>
            <a:r>
              <a:rPr lang="en-US" sz="1400" b="0">
                <a:solidFill>
                  <a:srgbClr val="D19A66"/>
                </a:solidFill>
                <a:effectLst/>
                <a:latin typeface="Fira Code,  Courier New"/>
              </a:rPr>
              <a:t>value</a:t>
            </a:r>
            <a:r>
              <a:rPr lang="en-US" sz="1400" b="0">
                <a:solidFill>
                  <a:srgbClr val="ABB2BF"/>
                </a:solidFill>
                <a:effectLst/>
                <a:latin typeface="Fira Code,  Courier New"/>
              </a:rPr>
              <a:t>=</a:t>
            </a:r>
            <a:r>
              <a:rPr lang="en-US" sz="1400" b="0">
                <a:solidFill>
                  <a:srgbClr val="98C379"/>
                </a:solidFill>
                <a:effectLst/>
                <a:latin typeface="Fira Code,  Courier New"/>
              </a:rPr>
              <a:t>""</a:t>
            </a:r>
            <a:r>
              <a:rPr lang="en-US" sz="1400" b="0">
                <a:solidFill>
                  <a:srgbClr val="ABB2BF"/>
                </a:solidFill>
                <a:effectLst/>
                <a:latin typeface="Fira Code,  Courier New"/>
              </a:rPr>
              <a:t>/&gt;</a:t>
            </a:r>
            <a:endParaRPr lang="en-US" sz="1400" b="0" dirty="0">
              <a:solidFill>
                <a:srgbClr val="ABB2BF"/>
              </a:solidFill>
              <a:effectLst/>
              <a:latin typeface="Fira Code,  Courier New"/>
            </a:endParaRPr>
          </a:p>
          <a:p>
            <a:r>
              <a:rPr lang="en-US" sz="1400" b="0" dirty="0">
                <a:solidFill>
                  <a:srgbClr val="ABB2BF"/>
                </a:solidFill>
                <a:effectLst/>
                <a:latin typeface="Fira Code,  Courier New"/>
              </a:rPr>
              <a:t>  &lt;/</a:t>
            </a:r>
            <a:r>
              <a:rPr lang="en-US" sz="1400" b="0" dirty="0" err="1">
                <a:solidFill>
                  <a:srgbClr val="E06C75"/>
                </a:solidFill>
                <a:effectLst/>
                <a:latin typeface="Fira Code,  Courier New"/>
              </a:rPr>
              <a:t>SearchModification</a:t>
            </a:r>
            <a:r>
              <a:rPr lang="en-US" sz="1400" b="0" dirty="0">
                <a:solidFill>
                  <a:srgbClr val="ABB2BF"/>
                </a:solidFill>
                <a:effectLst/>
                <a:latin typeface="Fira Code,  Courier New"/>
              </a:rPr>
              <a:t>&gt;</a:t>
            </a:r>
          </a:p>
        </p:txBody>
      </p:sp>
      <p:sp>
        <p:nvSpPr>
          <p:cNvPr id="6" name="TextBox 5">
            <a:extLst>
              <a:ext uri="{FF2B5EF4-FFF2-40B4-BE49-F238E27FC236}">
                <a16:creationId xmlns:a16="http://schemas.microsoft.com/office/drawing/2014/main" id="{7E47EC01-C614-4BCD-AC97-17655195C49A}"/>
              </a:ext>
            </a:extLst>
          </p:cNvPr>
          <p:cNvSpPr txBox="1"/>
          <p:nvPr/>
        </p:nvSpPr>
        <p:spPr>
          <a:xfrm>
            <a:off x="784358" y="5757346"/>
            <a:ext cx="10623280" cy="954107"/>
          </a:xfrm>
          <a:prstGeom prst="rect">
            <a:avLst/>
          </a:prstGeom>
          <a:noFill/>
        </p:spPr>
        <p:txBody>
          <a:bodyPr wrap="square" rtlCol="0">
            <a:spAutoFit/>
          </a:bodyPr>
          <a:lstStyle/>
          <a:p>
            <a:r>
              <a:rPr lang="en-US" sz="2800" dirty="0"/>
              <a:t>This greatly inflates the </a:t>
            </a:r>
            <a:r>
              <a:rPr lang="en-US" sz="2800" dirty="0">
                <a:latin typeface="Fira Code,  Courier New"/>
              </a:rPr>
              <a:t>&lt;</a:t>
            </a:r>
            <a:r>
              <a:rPr lang="en-US" sz="2800" dirty="0" err="1">
                <a:latin typeface="Fira Code,  Courier New"/>
              </a:rPr>
              <a:t>ModificationParams</a:t>
            </a:r>
            <a:r>
              <a:rPr lang="en-US" sz="2800" dirty="0">
                <a:latin typeface="Fira Code,  Courier New"/>
              </a:rPr>
              <a:t>&gt;</a:t>
            </a:r>
            <a:r>
              <a:rPr lang="en-US" sz="2800" dirty="0"/>
              <a:t> size, but it avoids needing to ratify a new </a:t>
            </a:r>
            <a:r>
              <a:rPr lang="en-US" sz="2800" dirty="0">
                <a:latin typeface="Fira Code,  Courier New"/>
              </a:rPr>
              <a:t>&lt;</a:t>
            </a:r>
            <a:r>
              <a:rPr lang="en-US" sz="2800" dirty="0" err="1">
                <a:latin typeface="Fira Code,  Courier New"/>
              </a:rPr>
              <a:t>SearchDatabase</a:t>
            </a:r>
            <a:r>
              <a:rPr lang="en-US" sz="2800" dirty="0">
                <a:latin typeface="Fira Code,  Courier New"/>
              </a:rPr>
              <a:t>&gt;</a:t>
            </a:r>
            <a:r>
              <a:rPr lang="en-US" sz="2800" dirty="0"/>
              <a:t> type.</a:t>
            </a:r>
          </a:p>
        </p:txBody>
      </p:sp>
    </p:spTree>
    <p:extLst>
      <p:ext uri="{BB962C8B-B14F-4D97-AF65-F5344CB8AC3E}">
        <p14:creationId xmlns:p14="http://schemas.microsoft.com/office/powerpoint/2010/main" val="504936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FE9B4-957F-4628-B803-7657831D311D}"/>
              </a:ext>
            </a:extLst>
          </p:cNvPr>
          <p:cNvSpPr>
            <a:spLocks noGrp="1"/>
          </p:cNvSpPr>
          <p:nvPr>
            <p:ph type="title"/>
          </p:nvPr>
        </p:nvSpPr>
        <p:spPr/>
        <p:txBody>
          <a:bodyPr/>
          <a:lstStyle/>
          <a:p>
            <a:r>
              <a:rPr lang="en-US" dirty="0"/>
              <a:t>Dissociation Schemes Control Interpretations</a:t>
            </a:r>
          </a:p>
        </p:txBody>
      </p:sp>
      <p:sp>
        <p:nvSpPr>
          <p:cNvPr id="3" name="Content Placeholder 2">
            <a:extLst>
              <a:ext uri="{FF2B5EF4-FFF2-40B4-BE49-F238E27FC236}">
                <a16:creationId xmlns:a16="http://schemas.microsoft.com/office/drawing/2014/main" id="{D1719AF8-6F1B-42E1-A1AD-CD4B2374B3F9}"/>
              </a:ext>
            </a:extLst>
          </p:cNvPr>
          <p:cNvSpPr>
            <a:spLocks noGrp="1"/>
          </p:cNvSpPr>
          <p:nvPr>
            <p:ph idx="1"/>
          </p:nvPr>
        </p:nvSpPr>
        <p:spPr>
          <a:xfrm>
            <a:off x="838200" y="1668781"/>
            <a:ext cx="10515600" cy="1250950"/>
          </a:xfrm>
        </p:spPr>
        <p:txBody>
          <a:bodyPr>
            <a:normAutofit fontScale="92500" lnSpcReduction="10000"/>
          </a:bodyPr>
          <a:lstStyle/>
          <a:p>
            <a:pPr marL="0" indent="0">
              <a:buNone/>
            </a:pPr>
            <a:r>
              <a:rPr lang="en-US" sz="2400" dirty="0"/>
              <a:t>Glycopeptides dissociate very differently depending upon the activation mechanism and activation energy. With CID/HCD, the glycan breaks down before the peptide, but without enough energy, the peptide won’t break much. With </a:t>
            </a:r>
            <a:r>
              <a:rPr lang="en-US" sz="2400" dirty="0" err="1"/>
              <a:t>ExD</a:t>
            </a:r>
            <a:r>
              <a:rPr lang="en-US" sz="2400" dirty="0"/>
              <a:t>, the peptide backbone breaks readily but requires a little kick of CID/HCD to pull the pieces apart.</a:t>
            </a:r>
            <a:endParaRPr lang="en-US" sz="2400" b="0" dirty="0">
              <a:solidFill>
                <a:srgbClr val="ABB2BF"/>
              </a:solidFill>
              <a:effectLst/>
              <a:latin typeface="Fira Code,  Courier New"/>
            </a:endParaRPr>
          </a:p>
          <a:p>
            <a:pPr marL="0" indent="0">
              <a:buNone/>
            </a:pPr>
            <a:endParaRPr lang="en-US" sz="2400" b="0" dirty="0">
              <a:effectLst/>
              <a:latin typeface="Fira Code,  Courier New"/>
            </a:endParaRPr>
          </a:p>
          <a:p>
            <a:pPr marL="0" indent="0">
              <a:buNone/>
            </a:pPr>
            <a:endParaRPr lang="en-US" sz="2400" dirty="0"/>
          </a:p>
        </p:txBody>
      </p:sp>
      <p:graphicFrame>
        <p:nvGraphicFramePr>
          <p:cNvPr id="4" name="Table 4">
            <a:extLst>
              <a:ext uri="{FF2B5EF4-FFF2-40B4-BE49-F238E27FC236}">
                <a16:creationId xmlns:a16="http://schemas.microsoft.com/office/drawing/2014/main" id="{037A7252-902A-447A-9B43-38EC8EDF7431}"/>
              </a:ext>
            </a:extLst>
          </p:cNvPr>
          <p:cNvGraphicFramePr>
            <a:graphicFrameLocks noGrp="1"/>
          </p:cNvGraphicFramePr>
          <p:nvPr>
            <p:extLst>
              <p:ext uri="{D42A27DB-BD31-4B8C-83A1-F6EECF244321}">
                <p14:modId xmlns:p14="http://schemas.microsoft.com/office/powerpoint/2010/main" val="3618059147"/>
              </p:ext>
            </p:extLst>
          </p:nvPr>
        </p:nvGraphicFramePr>
        <p:xfrm>
          <a:off x="419101" y="3076575"/>
          <a:ext cx="11244262" cy="1854200"/>
        </p:xfrm>
        <a:graphic>
          <a:graphicData uri="http://schemas.openxmlformats.org/drawingml/2006/table">
            <a:tbl>
              <a:tblPr firstRow="1" bandRow="1">
                <a:tableStyleId>{2D5ABB26-0587-4C30-8999-92F81FD0307C}</a:tableStyleId>
              </a:tblPr>
              <a:tblGrid>
                <a:gridCol w="8718695">
                  <a:extLst>
                    <a:ext uri="{9D8B030D-6E8A-4147-A177-3AD203B41FA5}">
                      <a16:colId xmlns:a16="http://schemas.microsoft.com/office/drawing/2014/main" val="1562033585"/>
                    </a:ext>
                  </a:extLst>
                </a:gridCol>
                <a:gridCol w="2525567">
                  <a:extLst>
                    <a:ext uri="{9D8B030D-6E8A-4147-A177-3AD203B41FA5}">
                      <a16:colId xmlns:a16="http://schemas.microsoft.com/office/drawing/2014/main" val="3940352292"/>
                    </a:ext>
                  </a:extLst>
                </a:gridCol>
              </a:tblGrid>
              <a:tr h="370840">
                <a:tc>
                  <a:txBody>
                    <a:bodyPr/>
                    <a:lstStyle/>
                    <a:p>
                      <a:r>
                        <a:rPr lang="en-US" dirty="0">
                          <a:latin typeface="Fira Code,  Courier New"/>
                        </a:rPr>
                        <a:t>Collisional Dissociation Method Name</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dirty="0">
                          <a:latin typeface="Fira Code,  Courier New"/>
                        </a:rPr>
                        <a:t>Accession</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8007883"/>
                  </a:ext>
                </a:extLst>
              </a:tr>
              <a:tr h="370840">
                <a:tc>
                  <a:txBody>
                    <a:bodyPr/>
                    <a:lstStyle/>
                    <a:p>
                      <a:r>
                        <a:rPr lang="en-US" b="0" dirty="0">
                          <a:effectLst/>
                          <a:latin typeface="Fira Code,  Courier New"/>
                        </a:rPr>
                        <a:t>collision-induced dissociation ”CID”</a:t>
                      </a:r>
                      <a:endParaRPr lang="en-US" dirty="0">
                        <a:latin typeface="Fira Code,  Courier New"/>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b="0" dirty="0">
                          <a:effectLst/>
                          <a:latin typeface="Fira Code,  Courier New"/>
                        </a:rPr>
                        <a:t>MS:1000133</a:t>
                      </a:r>
                      <a:endParaRPr lang="en-US" dirty="0">
                        <a:latin typeface="Fira Code,  Courier New"/>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07398226"/>
                  </a:ext>
                </a:extLst>
              </a:tr>
              <a:tr h="370840">
                <a:tc>
                  <a:txBody>
                    <a:bodyPr/>
                    <a:lstStyle/>
                    <a:p>
                      <a:r>
                        <a:rPr lang="en-US" b="0" dirty="0">
                          <a:effectLst/>
                          <a:latin typeface="Fira Code,  Courier New"/>
                        </a:rPr>
                        <a:t>low-energy collision-induced dissociation ”CID”</a:t>
                      </a:r>
                      <a:endParaRPr lang="en-US" dirty="0">
                        <a:latin typeface="Fira Code,  Courier New"/>
                      </a:endParaRPr>
                    </a:p>
                  </a:txBody>
                  <a:tcPr>
                    <a:lnR w="12700" cap="flat" cmpd="sng" algn="ctr">
                      <a:solidFill>
                        <a:schemeClr val="tx1"/>
                      </a:solidFill>
                      <a:prstDash val="solid"/>
                      <a:round/>
                      <a:headEnd type="none" w="med" len="med"/>
                      <a:tailEnd type="none" w="med" len="med"/>
                    </a:lnR>
                  </a:tcPr>
                </a:tc>
                <a:tc>
                  <a:txBody>
                    <a:bodyPr/>
                    <a:lstStyle/>
                    <a:p>
                      <a:r>
                        <a:rPr lang="en-US" b="0" dirty="0">
                          <a:effectLst/>
                          <a:latin typeface="Fira Code,  Courier New"/>
                        </a:rPr>
                        <a:t>MS:1000433</a:t>
                      </a:r>
                      <a:endParaRPr lang="en-US" dirty="0">
                        <a:latin typeface="Fira Code,  Courier New"/>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726265319"/>
                  </a:ext>
                </a:extLst>
              </a:tr>
              <a:tr h="370840">
                <a:tc>
                  <a:txBody>
                    <a:bodyPr/>
                    <a:lstStyle/>
                    <a:p>
                      <a:r>
                        <a:rPr lang="en-US" b="0" dirty="0">
                          <a:effectLst/>
                          <a:latin typeface="Fira Code,  Courier New"/>
                        </a:rPr>
                        <a:t>beam-type collision-induced dissociation</a:t>
                      </a:r>
                      <a:r>
                        <a:rPr lang="en-US" dirty="0">
                          <a:latin typeface="Fira Code,  Courier New"/>
                        </a:rPr>
                        <a:t> “HCD”</a:t>
                      </a:r>
                    </a:p>
                  </a:txBody>
                  <a:tcPr>
                    <a:lnR w="12700" cap="flat" cmpd="sng" algn="ctr">
                      <a:solidFill>
                        <a:schemeClr val="tx1"/>
                      </a:solidFill>
                      <a:prstDash val="solid"/>
                      <a:round/>
                      <a:headEnd type="none" w="med" len="med"/>
                      <a:tailEnd type="none" w="med" len="med"/>
                    </a:lnR>
                  </a:tcPr>
                </a:tc>
                <a:tc>
                  <a:txBody>
                    <a:bodyPr/>
                    <a:lstStyle/>
                    <a:p>
                      <a:r>
                        <a:rPr lang="en-US" b="0" dirty="0">
                          <a:effectLst/>
                          <a:latin typeface="Fira Code,  Courier New"/>
                        </a:rPr>
                        <a:t>MS:1000422</a:t>
                      </a:r>
                      <a:endParaRPr lang="en-US" dirty="0">
                        <a:latin typeface="Fira Code,  Courier New"/>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73710673"/>
                  </a:ext>
                </a:extLst>
              </a:tr>
              <a:tr h="370840">
                <a:tc>
                  <a:txBody>
                    <a:bodyPr/>
                    <a:lstStyle/>
                    <a:p>
                      <a:r>
                        <a:rPr lang="en-US" b="0" dirty="0">
                          <a:effectLst/>
                          <a:latin typeface="Fira Code,  Courier New"/>
                        </a:rPr>
                        <a:t>higher energy beam-type collision-induced dissociation ”HCD”</a:t>
                      </a:r>
                      <a:endParaRPr lang="en-US" dirty="0">
                        <a:latin typeface="Fira Code,  Courier New"/>
                      </a:endParaRPr>
                    </a:p>
                  </a:txBody>
                  <a:tcPr>
                    <a:lnR w="12700" cap="flat" cmpd="sng" algn="ctr">
                      <a:solidFill>
                        <a:schemeClr val="tx1"/>
                      </a:solidFill>
                      <a:prstDash val="solid"/>
                      <a:round/>
                      <a:headEnd type="none" w="med" len="med"/>
                      <a:tailEnd type="none" w="med" len="med"/>
                    </a:lnR>
                  </a:tcPr>
                </a:tc>
                <a:tc>
                  <a:txBody>
                    <a:bodyPr/>
                    <a:lstStyle/>
                    <a:p>
                      <a:r>
                        <a:rPr lang="en-US" b="0" dirty="0">
                          <a:effectLst/>
                          <a:latin typeface="Fira Code,  Courier New"/>
                        </a:rPr>
                        <a:t>MS:1002481</a:t>
                      </a:r>
                      <a:endParaRPr lang="en-US" dirty="0">
                        <a:latin typeface="Fira Code,  Courier New"/>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667520371"/>
                  </a:ext>
                </a:extLst>
              </a:tr>
            </a:tbl>
          </a:graphicData>
        </a:graphic>
      </p:graphicFrame>
      <p:graphicFrame>
        <p:nvGraphicFramePr>
          <p:cNvPr id="5" name="Table 4">
            <a:extLst>
              <a:ext uri="{FF2B5EF4-FFF2-40B4-BE49-F238E27FC236}">
                <a16:creationId xmlns:a16="http://schemas.microsoft.com/office/drawing/2014/main" id="{0594B67F-7175-48D1-8ECE-4A363BFA0C56}"/>
              </a:ext>
            </a:extLst>
          </p:cNvPr>
          <p:cNvGraphicFramePr>
            <a:graphicFrameLocks noGrp="1"/>
          </p:cNvGraphicFramePr>
          <p:nvPr>
            <p:extLst>
              <p:ext uri="{D42A27DB-BD31-4B8C-83A1-F6EECF244321}">
                <p14:modId xmlns:p14="http://schemas.microsoft.com/office/powerpoint/2010/main" val="3227622639"/>
              </p:ext>
            </p:extLst>
          </p:nvPr>
        </p:nvGraphicFramePr>
        <p:xfrm>
          <a:off x="419100" y="5199380"/>
          <a:ext cx="11244262" cy="1112520"/>
        </p:xfrm>
        <a:graphic>
          <a:graphicData uri="http://schemas.openxmlformats.org/drawingml/2006/table">
            <a:tbl>
              <a:tblPr firstRow="1" bandRow="1">
                <a:tableStyleId>{2D5ABB26-0587-4C30-8999-92F81FD0307C}</a:tableStyleId>
              </a:tblPr>
              <a:tblGrid>
                <a:gridCol w="8718695">
                  <a:extLst>
                    <a:ext uri="{9D8B030D-6E8A-4147-A177-3AD203B41FA5}">
                      <a16:colId xmlns:a16="http://schemas.microsoft.com/office/drawing/2014/main" val="1562033585"/>
                    </a:ext>
                  </a:extLst>
                </a:gridCol>
                <a:gridCol w="2525567">
                  <a:extLst>
                    <a:ext uri="{9D8B030D-6E8A-4147-A177-3AD203B41FA5}">
                      <a16:colId xmlns:a16="http://schemas.microsoft.com/office/drawing/2014/main" val="3940352292"/>
                    </a:ext>
                  </a:extLst>
                </a:gridCol>
              </a:tblGrid>
              <a:tr h="370840">
                <a:tc>
                  <a:txBody>
                    <a:bodyPr/>
                    <a:lstStyle/>
                    <a:p>
                      <a:r>
                        <a:rPr lang="en-US" dirty="0">
                          <a:latin typeface="Fira Code,  Courier New"/>
                        </a:rPr>
                        <a:t>Electronic Dissociation Method Name</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dirty="0">
                          <a:latin typeface="Fira Code,  Courier New"/>
                        </a:rPr>
                        <a:t>Accession</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8007883"/>
                  </a:ext>
                </a:extLst>
              </a:tr>
              <a:tr h="370840">
                <a:tc>
                  <a:txBody>
                    <a:bodyPr/>
                    <a:lstStyle/>
                    <a:p>
                      <a:r>
                        <a:rPr lang="en-US" sz="1800" b="0" kern="1200" dirty="0">
                          <a:solidFill>
                            <a:schemeClr val="tx1"/>
                          </a:solidFill>
                          <a:effectLst/>
                          <a:latin typeface="Fira Code,  Courier New"/>
                          <a:ea typeface="+mn-ea"/>
                          <a:cs typeface="+mn-cs"/>
                        </a:rPr>
                        <a:t>electron capture dissociation “ECD”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800" b="0" kern="1200" dirty="0">
                          <a:solidFill>
                            <a:schemeClr val="tx1"/>
                          </a:solidFill>
                          <a:effectLst/>
                          <a:latin typeface="Fira Code,  Courier New"/>
                          <a:ea typeface="+mn-ea"/>
                          <a:cs typeface="+mn-cs"/>
                        </a:rPr>
                        <a:t>MS:1000250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07398226"/>
                  </a:ext>
                </a:extLst>
              </a:tr>
              <a:tr h="370840">
                <a:tc>
                  <a:txBody>
                    <a:bodyPr/>
                    <a:lstStyle/>
                    <a:p>
                      <a:r>
                        <a:rPr lang="en-US" sz="1800" b="0" kern="1200" dirty="0">
                          <a:solidFill>
                            <a:schemeClr val="tx1"/>
                          </a:solidFill>
                          <a:effectLst/>
                          <a:latin typeface="Fira Code,  Courier New"/>
                          <a:ea typeface="+mn-ea"/>
                          <a:cs typeface="+mn-cs"/>
                        </a:rPr>
                        <a:t>electron transfer dissociation “ETD”</a:t>
                      </a:r>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effectLst/>
                          <a:latin typeface="Fira Code,  Courier New"/>
                        </a:rPr>
                        <a:t>MS:</a:t>
                      </a:r>
                      <a:r>
                        <a:rPr lang="en-US" sz="1800" b="0" kern="1200" dirty="0">
                          <a:solidFill>
                            <a:schemeClr val="tx1"/>
                          </a:solidFill>
                          <a:effectLst/>
                          <a:latin typeface="Fira Code,  Courier New"/>
                          <a:ea typeface="+mn-ea"/>
                          <a:cs typeface="+mn-cs"/>
                        </a:rPr>
                        <a:t>1000598</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726265319"/>
                  </a:ext>
                </a:extLst>
              </a:tr>
            </a:tbl>
          </a:graphicData>
        </a:graphic>
      </p:graphicFrame>
    </p:spTree>
    <p:extLst>
      <p:ext uri="{BB962C8B-B14F-4D97-AF65-F5344CB8AC3E}">
        <p14:creationId xmlns:p14="http://schemas.microsoft.com/office/powerpoint/2010/main" val="717284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17A5C-A38B-4BC4-B750-16B32B916247}"/>
              </a:ext>
            </a:extLst>
          </p:cNvPr>
          <p:cNvSpPr>
            <a:spLocks noGrp="1"/>
          </p:cNvSpPr>
          <p:nvPr>
            <p:ph type="title"/>
          </p:nvPr>
        </p:nvSpPr>
        <p:spPr/>
        <p:txBody>
          <a:bodyPr/>
          <a:lstStyle/>
          <a:p>
            <a:r>
              <a:rPr lang="en-US" dirty="0"/>
              <a:t>Encode product ion series</a:t>
            </a:r>
          </a:p>
        </p:txBody>
      </p:sp>
      <p:sp>
        <p:nvSpPr>
          <p:cNvPr id="3" name="Content Placeholder 2">
            <a:extLst>
              <a:ext uri="{FF2B5EF4-FFF2-40B4-BE49-F238E27FC236}">
                <a16:creationId xmlns:a16="http://schemas.microsoft.com/office/drawing/2014/main" id="{32DDEA40-1E85-4F99-8AFE-9B922E866EEF}"/>
              </a:ext>
            </a:extLst>
          </p:cNvPr>
          <p:cNvSpPr>
            <a:spLocks noGrp="1"/>
          </p:cNvSpPr>
          <p:nvPr>
            <p:ph idx="1"/>
          </p:nvPr>
        </p:nvSpPr>
        <p:spPr>
          <a:xfrm>
            <a:off x="520701" y="3324226"/>
            <a:ext cx="11150598" cy="1250950"/>
          </a:xfrm>
          <a:solidFill>
            <a:schemeClr val="bg1">
              <a:lumMod val="95000"/>
            </a:schemeClr>
          </a:solidFill>
          <a:effectLst>
            <a:softEdge rad="25400"/>
          </a:effectLst>
        </p:spPr>
        <p:txBody>
          <a:bodyPr anchor="ctr">
            <a:normAutofit/>
          </a:bodyPr>
          <a:lstStyle/>
          <a:p>
            <a:pPr marL="0" indent="0">
              <a:spcBef>
                <a:spcPts val="0"/>
              </a:spcBef>
              <a:buNone/>
            </a:pPr>
            <a:r>
              <a:rPr lang="en-US" sz="1600" b="0" dirty="0">
                <a:solidFill>
                  <a:srgbClr val="ABB2BF"/>
                </a:solidFill>
                <a:effectLst/>
                <a:latin typeface="Fira Code,  Courier New"/>
              </a:rPr>
              <a:t>&lt;</a:t>
            </a:r>
            <a:r>
              <a:rPr lang="en-US" sz="1600" b="0" dirty="0" err="1">
                <a:solidFill>
                  <a:srgbClr val="E06C75"/>
                </a:solidFill>
                <a:effectLst/>
                <a:latin typeface="Fira Code,  Courier New"/>
              </a:rPr>
              <a:t>cvParam</a:t>
            </a:r>
            <a:r>
              <a:rPr lang="en-US" sz="1600" b="0" dirty="0">
                <a:solidFill>
                  <a:srgbClr val="ABB2BF"/>
                </a:solidFill>
                <a:effectLst/>
                <a:latin typeface="Fira Code,  Courier New"/>
              </a:rPr>
              <a:t> </a:t>
            </a:r>
            <a:r>
              <a:rPr lang="en-US" sz="1600" b="0" dirty="0">
                <a:solidFill>
                  <a:srgbClr val="D19A66"/>
                </a:solidFill>
                <a:effectLst/>
                <a:latin typeface="Fira Code,  Courier New"/>
              </a:rPr>
              <a:t>accession</a:t>
            </a:r>
            <a:r>
              <a:rPr lang="en-US" sz="1600" b="0" dirty="0">
                <a:solidFill>
                  <a:srgbClr val="ABB2BF"/>
                </a:solidFill>
                <a:effectLst/>
                <a:latin typeface="Fira Code,  Courier New"/>
              </a:rPr>
              <a:t>=</a:t>
            </a:r>
            <a:r>
              <a:rPr lang="en-US" sz="1600" b="0" dirty="0">
                <a:solidFill>
                  <a:srgbClr val="98C379"/>
                </a:solidFill>
                <a:effectLst/>
                <a:latin typeface="Fira Code,  Courier New"/>
              </a:rPr>
              <a:t>"MS:1001118"</a:t>
            </a:r>
            <a:r>
              <a:rPr lang="en-US" sz="1600" b="0" dirty="0">
                <a:solidFill>
                  <a:srgbClr val="ABB2BF"/>
                </a:solidFill>
                <a:effectLst/>
                <a:latin typeface="Fira Code,  Courier New"/>
              </a:rPr>
              <a:t> </a:t>
            </a:r>
            <a:r>
              <a:rPr lang="en-US" sz="1600" b="0" dirty="0" err="1">
                <a:solidFill>
                  <a:srgbClr val="D19A66"/>
                </a:solidFill>
                <a:effectLst/>
                <a:latin typeface="Fira Code,  Courier New"/>
              </a:rPr>
              <a:t>cvRef</a:t>
            </a:r>
            <a:r>
              <a:rPr lang="en-US" sz="1600" b="0" dirty="0">
                <a:solidFill>
                  <a:srgbClr val="ABB2BF"/>
                </a:solidFill>
                <a:effectLst/>
                <a:latin typeface="Fira Code,  Courier New"/>
              </a:rPr>
              <a:t>=</a:t>
            </a:r>
            <a:r>
              <a:rPr lang="en-US" sz="1600" b="0" dirty="0">
                <a:solidFill>
                  <a:srgbClr val="98C379"/>
                </a:solidFill>
                <a:effectLst/>
                <a:latin typeface="Fira Code,  Courier New"/>
              </a:rPr>
              <a:t>"PSI-MS"</a:t>
            </a:r>
            <a:r>
              <a:rPr lang="en-US" sz="1600" b="0" dirty="0">
                <a:solidFill>
                  <a:srgbClr val="ABB2BF"/>
                </a:solidFill>
                <a:effectLst/>
                <a:latin typeface="Fira Code,  Courier New"/>
              </a:rPr>
              <a:t> </a:t>
            </a:r>
            <a:r>
              <a:rPr lang="en-US" sz="1600" b="0" dirty="0">
                <a:solidFill>
                  <a:srgbClr val="D19A66"/>
                </a:solidFill>
                <a:effectLst/>
                <a:latin typeface="Fira Code,  Courier New"/>
              </a:rPr>
              <a:t>name</a:t>
            </a:r>
            <a:r>
              <a:rPr lang="en-US" sz="1600" b="0" dirty="0">
                <a:solidFill>
                  <a:srgbClr val="ABB2BF"/>
                </a:solidFill>
                <a:effectLst/>
                <a:latin typeface="Fira Code,  Courier New"/>
              </a:rPr>
              <a:t>=</a:t>
            </a:r>
            <a:r>
              <a:rPr lang="en-US" sz="1600" b="0" dirty="0">
                <a:solidFill>
                  <a:srgbClr val="98C379"/>
                </a:solidFill>
                <a:effectLst/>
                <a:latin typeface="Fira Code,  Courier New"/>
              </a:rPr>
              <a:t>"param: b ion"</a:t>
            </a:r>
            <a:r>
              <a:rPr lang="en-US" sz="1600" b="0" dirty="0">
                <a:solidFill>
                  <a:srgbClr val="ABB2BF"/>
                </a:solidFill>
                <a:effectLst/>
                <a:latin typeface="Fira Code,  Courier New"/>
              </a:rPr>
              <a:t>/&gt;</a:t>
            </a:r>
          </a:p>
          <a:p>
            <a:pPr marL="0" indent="0">
              <a:spcBef>
                <a:spcPts val="0"/>
              </a:spcBef>
              <a:buNone/>
            </a:pPr>
            <a:r>
              <a:rPr lang="en-US" sz="1600" b="0" dirty="0">
                <a:solidFill>
                  <a:srgbClr val="ABB2BF"/>
                </a:solidFill>
                <a:effectLst/>
                <a:latin typeface="Fira Code,  Courier New"/>
              </a:rPr>
              <a:t>&lt;</a:t>
            </a:r>
            <a:r>
              <a:rPr lang="en-US" sz="1600" b="0" dirty="0" err="1">
                <a:solidFill>
                  <a:srgbClr val="E06C75"/>
                </a:solidFill>
                <a:effectLst/>
                <a:latin typeface="Fira Code,  Courier New"/>
              </a:rPr>
              <a:t>cvParam</a:t>
            </a:r>
            <a:r>
              <a:rPr lang="en-US" sz="1600" b="0" dirty="0">
                <a:solidFill>
                  <a:srgbClr val="ABB2BF"/>
                </a:solidFill>
                <a:effectLst/>
                <a:latin typeface="Fira Code,  Courier New"/>
              </a:rPr>
              <a:t> </a:t>
            </a:r>
            <a:r>
              <a:rPr lang="en-US" sz="1600" b="0" dirty="0">
                <a:solidFill>
                  <a:srgbClr val="D19A66"/>
                </a:solidFill>
                <a:effectLst/>
                <a:latin typeface="Fira Code,  Courier New"/>
              </a:rPr>
              <a:t>accession</a:t>
            </a:r>
            <a:r>
              <a:rPr lang="en-US" sz="1600" b="0" dirty="0">
                <a:solidFill>
                  <a:srgbClr val="ABB2BF"/>
                </a:solidFill>
                <a:effectLst/>
                <a:latin typeface="Fira Code,  Courier New"/>
              </a:rPr>
              <a:t>=</a:t>
            </a:r>
            <a:r>
              <a:rPr lang="en-US" sz="1600" b="0" dirty="0">
                <a:solidFill>
                  <a:srgbClr val="98C379"/>
                </a:solidFill>
                <a:effectLst/>
                <a:latin typeface="Fira Code,  Courier New"/>
              </a:rPr>
              <a:t>"MS:1001262"</a:t>
            </a:r>
            <a:r>
              <a:rPr lang="en-US" sz="1600" b="0" dirty="0">
                <a:solidFill>
                  <a:srgbClr val="ABB2BF"/>
                </a:solidFill>
                <a:effectLst/>
                <a:latin typeface="Fira Code,  Courier New"/>
              </a:rPr>
              <a:t> </a:t>
            </a:r>
            <a:r>
              <a:rPr lang="en-US" sz="1600" b="0" dirty="0" err="1">
                <a:solidFill>
                  <a:srgbClr val="D19A66"/>
                </a:solidFill>
                <a:effectLst/>
                <a:latin typeface="Fira Code,  Courier New"/>
              </a:rPr>
              <a:t>cvRef</a:t>
            </a:r>
            <a:r>
              <a:rPr lang="en-US" sz="1600" b="0" dirty="0">
                <a:solidFill>
                  <a:srgbClr val="ABB2BF"/>
                </a:solidFill>
                <a:effectLst/>
                <a:latin typeface="Fira Code,  Courier New"/>
              </a:rPr>
              <a:t>=</a:t>
            </a:r>
            <a:r>
              <a:rPr lang="en-US" sz="1600" b="0" dirty="0">
                <a:solidFill>
                  <a:srgbClr val="98C379"/>
                </a:solidFill>
                <a:effectLst/>
                <a:latin typeface="Fira Code,  Courier New"/>
              </a:rPr>
              <a:t>"PSI-MS"</a:t>
            </a:r>
            <a:r>
              <a:rPr lang="en-US" sz="1600" b="0" dirty="0">
                <a:solidFill>
                  <a:srgbClr val="ABB2BF"/>
                </a:solidFill>
                <a:effectLst/>
                <a:latin typeface="Fira Code,  Courier New"/>
              </a:rPr>
              <a:t> </a:t>
            </a:r>
            <a:r>
              <a:rPr lang="en-US" sz="1600" b="0" dirty="0">
                <a:solidFill>
                  <a:srgbClr val="D19A66"/>
                </a:solidFill>
                <a:effectLst/>
                <a:latin typeface="Fira Code,  Courier New"/>
              </a:rPr>
              <a:t>name</a:t>
            </a:r>
            <a:r>
              <a:rPr lang="en-US" sz="1600" b="0" dirty="0">
                <a:solidFill>
                  <a:srgbClr val="ABB2BF"/>
                </a:solidFill>
                <a:effectLst/>
                <a:latin typeface="Fira Code,  Courier New"/>
              </a:rPr>
              <a:t>=</a:t>
            </a:r>
            <a:r>
              <a:rPr lang="en-US" sz="1600" b="0" dirty="0">
                <a:solidFill>
                  <a:srgbClr val="98C379"/>
                </a:solidFill>
                <a:effectLst/>
                <a:latin typeface="Fira Code,  Courier New"/>
              </a:rPr>
              <a:t>"param: y ion"</a:t>
            </a:r>
            <a:r>
              <a:rPr lang="en-US" sz="1600" b="0" dirty="0">
                <a:solidFill>
                  <a:srgbClr val="ABB2BF"/>
                </a:solidFill>
                <a:effectLst/>
                <a:latin typeface="Fira Code,  Courier New"/>
              </a:rPr>
              <a:t>/&gt;</a:t>
            </a:r>
          </a:p>
          <a:p>
            <a:pPr marL="0" indent="0">
              <a:spcBef>
                <a:spcPts val="0"/>
              </a:spcBef>
              <a:buNone/>
            </a:pPr>
            <a:r>
              <a:rPr lang="en-US" sz="1600" b="0" dirty="0">
                <a:solidFill>
                  <a:srgbClr val="ABB2BF"/>
                </a:solidFill>
                <a:effectLst/>
                <a:latin typeface="Fira Code,  Courier New"/>
              </a:rPr>
              <a:t>&lt;</a:t>
            </a:r>
            <a:r>
              <a:rPr lang="en-US" sz="1600" b="0" dirty="0" err="1">
                <a:solidFill>
                  <a:srgbClr val="E06C75"/>
                </a:solidFill>
                <a:effectLst/>
                <a:latin typeface="Fira Code,  Courier New"/>
              </a:rPr>
              <a:t>cvParam</a:t>
            </a:r>
            <a:r>
              <a:rPr lang="en-US" sz="1600" b="0" dirty="0">
                <a:solidFill>
                  <a:srgbClr val="ABB2BF"/>
                </a:solidFill>
                <a:effectLst/>
                <a:latin typeface="Fira Code,  Courier New"/>
              </a:rPr>
              <a:t> </a:t>
            </a:r>
            <a:r>
              <a:rPr lang="en-US" sz="1600" b="0" dirty="0">
                <a:solidFill>
                  <a:srgbClr val="D19A66"/>
                </a:solidFill>
                <a:effectLst/>
                <a:latin typeface="Fira Code,  Courier New"/>
              </a:rPr>
              <a:t>accession</a:t>
            </a:r>
            <a:r>
              <a:rPr lang="en-US" sz="1600" b="0" dirty="0">
                <a:solidFill>
                  <a:srgbClr val="ABB2BF"/>
                </a:solidFill>
                <a:effectLst/>
                <a:latin typeface="Fira Code,  Courier New"/>
              </a:rPr>
              <a:t>=</a:t>
            </a:r>
            <a:r>
              <a:rPr lang="en-US" sz="1600" b="0" dirty="0">
                <a:solidFill>
                  <a:srgbClr val="98C379"/>
                </a:solidFill>
                <a:effectLst/>
                <a:latin typeface="Fira Code,  Courier New"/>
              </a:rPr>
              <a:t>"MS:XXXX17"</a:t>
            </a:r>
            <a:r>
              <a:rPr lang="en-US" sz="1600" b="0" dirty="0">
                <a:solidFill>
                  <a:srgbClr val="ABB2BF"/>
                </a:solidFill>
                <a:effectLst/>
                <a:latin typeface="Fira Code,  Courier New"/>
              </a:rPr>
              <a:t> </a:t>
            </a:r>
            <a:r>
              <a:rPr lang="en-US" sz="1600" b="0" dirty="0" err="1">
                <a:solidFill>
                  <a:srgbClr val="D19A66"/>
                </a:solidFill>
                <a:effectLst/>
                <a:latin typeface="Fira Code,  Courier New"/>
              </a:rPr>
              <a:t>cvRef</a:t>
            </a:r>
            <a:r>
              <a:rPr lang="en-US" sz="1600" b="0" dirty="0">
                <a:solidFill>
                  <a:srgbClr val="ABB2BF"/>
                </a:solidFill>
                <a:effectLst/>
                <a:latin typeface="Fira Code,  Courier New"/>
              </a:rPr>
              <a:t>=</a:t>
            </a:r>
            <a:r>
              <a:rPr lang="en-US" sz="1600" b="0" dirty="0">
                <a:solidFill>
                  <a:srgbClr val="98C379"/>
                </a:solidFill>
                <a:effectLst/>
                <a:latin typeface="Fira Code,  Courier New"/>
              </a:rPr>
              <a:t>"PSI-MS"</a:t>
            </a:r>
            <a:r>
              <a:rPr lang="en-US" sz="1600" b="0" dirty="0">
                <a:solidFill>
                  <a:srgbClr val="ABB2BF"/>
                </a:solidFill>
                <a:effectLst/>
                <a:latin typeface="Fira Code,  Courier New"/>
              </a:rPr>
              <a:t> </a:t>
            </a:r>
            <a:r>
              <a:rPr lang="en-US" sz="1600" b="0" dirty="0">
                <a:solidFill>
                  <a:srgbClr val="D19A66"/>
                </a:solidFill>
                <a:effectLst/>
                <a:latin typeface="Fira Code,  Courier New"/>
              </a:rPr>
              <a:t>name</a:t>
            </a:r>
            <a:r>
              <a:rPr lang="en-US" sz="1600" b="0" dirty="0">
                <a:solidFill>
                  <a:srgbClr val="ABB2BF"/>
                </a:solidFill>
                <a:effectLst/>
                <a:latin typeface="Fira Code,  Courier New"/>
              </a:rPr>
              <a:t>=</a:t>
            </a:r>
            <a:r>
              <a:rPr lang="en-US" sz="1600" b="0" dirty="0">
                <a:solidFill>
                  <a:srgbClr val="98C379"/>
                </a:solidFill>
                <a:effectLst/>
                <a:latin typeface="Fira Code,  Courier New"/>
              </a:rPr>
              <a:t>"param: peptide + glycan Y ion"</a:t>
            </a:r>
            <a:r>
              <a:rPr lang="en-US" sz="1600" b="0" dirty="0">
                <a:solidFill>
                  <a:srgbClr val="ABB2BF"/>
                </a:solidFill>
                <a:effectLst/>
                <a:latin typeface="Fira Code,  Courier New"/>
              </a:rPr>
              <a:t>/&gt;</a:t>
            </a:r>
          </a:p>
          <a:p>
            <a:pPr marL="0" indent="0">
              <a:spcBef>
                <a:spcPts val="0"/>
              </a:spcBef>
              <a:buNone/>
            </a:pPr>
            <a:r>
              <a:rPr lang="en-US" sz="1600" b="0" dirty="0">
                <a:solidFill>
                  <a:srgbClr val="ABB2BF"/>
                </a:solidFill>
                <a:effectLst/>
                <a:latin typeface="Fira Code,  Courier New"/>
              </a:rPr>
              <a:t>&lt;</a:t>
            </a:r>
            <a:r>
              <a:rPr lang="en-US" sz="1600" b="0" dirty="0" err="1">
                <a:solidFill>
                  <a:srgbClr val="E06C75"/>
                </a:solidFill>
                <a:effectLst/>
                <a:latin typeface="Fira Code,  Courier New"/>
              </a:rPr>
              <a:t>cvParam</a:t>
            </a:r>
            <a:r>
              <a:rPr lang="en-US" sz="1600" b="0" dirty="0">
                <a:solidFill>
                  <a:srgbClr val="ABB2BF"/>
                </a:solidFill>
                <a:effectLst/>
                <a:latin typeface="Fira Code,  Courier New"/>
              </a:rPr>
              <a:t> </a:t>
            </a:r>
            <a:r>
              <a:rPr lang="en-US" sz="1600" b="0" dirty="0">
                <a:solidFill>
                  <a:srgbClr val="D19A66"/>
                </a:solidFill>
                <a:effectLst/>
                <a:latin typeface="Fira Code,  Courier New"/>
              </a:rPr>
              <a:t>accession</a:t>
            </a:r>
            <a:r>
              <a:rPr lang="en-US" sz="1600" b="0" dirty="0">
                <a:solidFill>
                  <a:srgbClr val="ABB2BF"/>
                </a:solidFill>
                <a:effectLst/>
                <a:latin typeface="Fira Code,  Courier New"/>
              </a:rPr>
              <a:t>=</a:t>
            </a:r>
            <a:r>
              <a:rPr lang="en-US" sz="1600" b="0" dirty="0">
                <a:solidFill>
                  <a:srgbClr val="98C379"/>
                </a:solidFill>
                <a:effectLst/>
                <a:latin typeface="Fira Code,  Courier New"/>
              </a:rPr>
              <a:t>"MS:XXXX22"</a:t>
            </a:r>
            <a:r>
              <a:rPr lang="en-US" sz="1600" b="0" dirty="0">
                <a:solidFill>
                  <a:srgbClr val="ABB2BF"/>
                </a:solidFill>
                <a:effectLst/>
                <a:latin typeface="Fira Code,  Courier New"/>
              </a:rPr>
              <a:t> </a:t>
            </a:r>
            <a:r>
              <a:rPr lang="en-US" sz="1600" b="0" dirty="0" err="1">
                <a:solidFill>
                  <a:srgbClr val="D19A66"/>
                </a:solidFill>
                <a:effectLst/>
                <a:latin typeface="Fira Code,  Courier New"/>
              </a:rPr>
              <a:t>cvRef</a:t>
            </a:r>
            <a:r>
              <a:rPr lang="en-US" sz="1600" b="0" dirty="0">
                <a:solidFill>
                  <a:srgbClr val="ABB2BF"/>
                </a:solidFill>
                <a:effectLst/>
                <a:latin typeface="Fira Code,  Courier New"/>
              </a:rPr>
              <a:t>=</a:t>
            </a:r>
            <a:r>
              <a:rPr lang="en-US" sz="1600" b="0" dirty="0">
                <a:solidFill>
                  <a:srgbClr val="98C379"/>
                </a:solidFill>
                <a:effectLst/>
                <a:latin typeface="Fira Code,  Courier New"/>
              </a:rPr>
              <a:t>"PSI-MS"</a:t>
            </a:r>
            <a:r>
              <a:rPr lang="en-US" sz="1600" b="0" dirty="0">
                <a:solidFill>
                  <a:srgbClr val="ABB2BF"/>
                </a:solidFill>
                <a:effectLst/>
                <a:latin typeface="Fira Code,  Courier New"/>
              </a:rPr>
              <a:t> </a:t>
            </a:r>
            <a:r>
              <a:rPr lang="en-US" sz="1600" b="0" dirty="0">
                <a:solidFill>
                  <a:srgbClr val="D19A66"/>
                </a:solidFill>
                <a:effectLst/>
                <a:latin typeface="Fira Code,  Courier New"/>
              </a:rPr>
              <a:t>name</a:t>
            </a:r>
            <a:r>
              <a:rPr lang="en-US" sz="1600" b="0" dirty="0">
                <a:solidFill>
                  <a:srgbClr val="ABB2BF"/>
                </a:solidFill>
                <a:effectLst/>
                <a:latin typeface="Fira Code,  Courier New"/>
              </a:rPr>
              <a:t>=</a:t>
            </a:r>
            <a:r>
              <a:rPr lang="en-US" sz="1600" b="0" dirty="0">
                <a:solidFill>
                  <a:srgbClr val="98C379"/>
                </a:solidFill>
                <a:effectLst/>
                <a:latin typeface="Fira Code,  Courier New"/>
              </a:rPr>
              <a:t>"param: oxonium ion"</a:t>
            </a:r>
            <a:r>
              <a:rPr lang="en-US" sz="1600" b="0" dirty="0">
                <a:solidFill>
                  <a:srgbClr val="ABB2BF"/>
                </a:solidFill>
                <a:effectLst/>
                <a:latin typeface="Fira Code,  Courier New"/>
              </a:rPr>
              <a:t>/&gt;</a:t>
            </a:r>
          </a:p>
        </p:txBody>
      </p:sp>
      <p:sp>
        <p:nvSpPr>
          <p:cNvPr id="4" name="Content Placeholder 2">
            <a:extLst>
              <a:ext uri="{FF2B5EF4-FFF2-40B4-BE49-F238E27FC236}">
                <a16:creationId xmlns:a16="http://schemas.microsoft.com/office/drawing/2014/main" id="{A32E0EFF-FA85-4FBE-A16B-81F8C2F2FA90}"/>
              </a:ext>
            </a:extLst>
          </p:cNvPr>
          <p:cNvSpPr txBox="1">
            <a:spLocks/>
          </p:cNvSpPr>
          <p:nvPr/>
        </p:nvSpPr>
        <p:spPr>
          <a:xfrm>
            <a:off x="520700" y="5224464"/>
            <a:ext cx="11150599" cy="1250950"/>
          </a:xfrm>
          <a:prstGeom prst="rect">
            <a:avLst/>
          </a:prstGeom>
          <a:solidFill>
            <a:schemeClr val="bg1">
              <a:lumMod val="95000"/>
            </a:schemeClr>
          </a:solidFill>
          <a:effectLst>
            <a:softEdge rad="25400"/>
          </a:effectLst>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600" dirty="0">
                <a:solidFill>
                  <a:srgbClr val="ABB2BF"/>
                </a:solidFill>
                <a:latin typeface="Fira Code,  Courier New"/>
              </a:rPr>
              <a:t>&lt;</a:t>
            </a:r>
            <a:r>
              <a:rPr lang="en-US" sz="1600" dirty="0" err="1">
                <a:solidFill>
                  <a:srgbClr val="E06C75"/>
                </a:solidFill>
                <a:latin typeface="Fira Code,  Courier New"/>
              </a:rPr>
              <a:t>cvParam</a:t>
            </a:r>
            <a:r>
              <a:rPr lang="en-US" sz="1600" dirty="0">
                <a:solidFill>
                  <a:srgbClr val="ABB2BF"/>
                </a:solidFill>
                <a:latin typeface="Fira Code,  Courier New"/>
              </a:rPr>
              <a:t> </a:t>
            </a:r>
            <a:r>
              <a:rPr lang="en-US" sz="1600" dirty="0">
                <a:solidFill>
                  <a:srgbClr val="D19A66"/>
                </a:solidFill>
                <a:latin typeface="Fira Code,  Courier New"/>
              </a:rPr>
              <a:t>accession</a:t>
            </a:r>
            <a:r>
              <a:rPr lang="en-US" sz="1600" dirty="0">
                <a:solidFill>
                  <a:srgbClr val="ABB2BF"/>
                </a:solidFill>
                <a:latin typeface="Fira Code,  Courier New"/>
              </a:rPr>
              <a:t>=</a:t>
            </a:r>
            <a:r>
              <a:rPr lang="en-US" sz="1600" dirty="0">
                <a:solidFill>
                  <a:srgbClr val="98C379"/>
                </a:solidFill>
                <a:latin typeface="Fira Code,  Courier New"/>
              </a:rPr>
              <a:t>"MS:1001119"</a:t>
            </a:r>
            <a:r>
              <a:rPr lang="en-US" sz="1600" dirty="0">
                <a:solidFill>
                  <a:srgbClr val="ABB2BF"/>
                </a:solidFill>
                <a:latin typeface="Fira Code,  Courier New"/>
              </a:rPr>
              <a:t> </a:t>
            </a:r>
            <a:r>
              <a:rPr lang="en-US" sz="1600" dirty="0" err="1">
                <a:solidFill>
                  <a:srgbClr val="D19A66"/>
                </a:solidFill>
                <a:latin typeface="Fira Code,  Courier New"/>
              </a:rPr>
              <a:t>cvRef</a:t>
            </a:r>
            <a:r>
              <a:rPr lang="en-US" sz="1600" dirty="0">
                <a:solidFill>
                  <a:srgbClr val="ABB2BF"/>
                </a:solidFill>
                <a:latin typeface="Fira Code,  Courier New"/>
              </a:rPr>
              <a:t>=</a:t>
            </a:r>
            <a:r>
              <a:rPr lang="en-US" sz="1600" dirty="0">
                <a:solidFill>
                  <a:srgbClr val="98C379"/>
                </a:solidFill>
                <a:latin typeface="Fira Code,  Courier New"/>
              </a:rPr>
              <a:t>"PSI-MS"</a:t>
            </a:r>
            <a:r>
              <a:rPr lang="en-US" sz="1600" dirty="0">
                <a:solidFill>
                  <a:srgbClr val="ABB2BF"/>
                </a:solidFill>
                <a:latin typeface="Fira Code,  Courier New"/>
              </a:rPr>
              <a:t> </a:t>
            </a:r>
            <a:r>
              <a:rPr lang="en-US" sz="1600" dirty="0">
                <a:solidFill>
                  <a:srgbClr val="D19A66"/>
                </a:solidFill>
                <a:latin typeface="Fira Code,  Courier New"/>
              </a:rPr>
              <a:t>name</a:t>
            </a:r>
            <a:r>
              <a:rPr lang="en-US" sz="1600" dirty="0">
                <a:solidFill>
                  <a:srgbClr val="ABB2BF"/>
                </a:solidFill>
                <a:latin typeface="Fira Code,  Courier New"/>
              </a:rPr>
              <a:t>=</a:t>
            </a:r>
            <a:r>
              <a:rPr lang="en-US" sz="1600" dirty="0">
                <a:solidFill>
                  <a:srgbClr val="98C379"/>
                </a:solidFill>
                <a:latin typeface="Fira Code,  Courier New"/>
              </a:rPr>
              <a:t>"param: c ion"</a:t>
            </a:r>
            <a:r>
              <a:rPr lang="en-US" sz="1600" dirty="0">
                <a:solidFill>
                  <a:srgbClr val="ABB2BF"/>
                </a:solidFill>
                <a:latin typeface="Fira Code,  Courier New"/>
              </a:rPr>
              <a:t>/&gt;</a:t>
            </a:r>
          </a:p>
          <a:p>
            <a:pPr marL="0" indent="0">
              <a:spcBef>
                <a:spcPts val="0"/>
              </a:spcBef>
              <a:buFont typeface="Arial" panose="020B0604020202020204" pitchFamily="34" charset="0"/>
              <a:buNone/>
            </a:pPr>
            <a:r>
              <a:rPr lang="en-US" sz="1600" dirty="0">
                <a:solidFill>
                  <a:srgbClr val="ABB2BF"/>
                </a:solidFill>
                <a:latin typeface="Fira Code,  Courier New"/>
              </a:rPr>
              <a:t>&lt;</a:t>
            </a:r>
            <a:r>
              <a:rPr lang="en-US" sz="1600" dirty="0" err="1">
                <a:solidFill>
                  <a:srgbClr val="E06C75"/>
                </a:solidFill>
                <a:latin typeface="Fira Code,  Courier New"/>
              </a:rPr>
              <a:t>cvParam</a:t>
            </a:r>
            <a:r>
              <a:rPr lang="en-US" sz="1600" dirty="0">
                <a:solidFill>
                  <a:srgbClr val="ABB2BF"/>
                </a:solidFill>
                <a:latin typeface="Fira Code,  Courier New"/>
              </a:rPr>
              <a:t> </a:t>
            </a:r>
            <a:r>
              <a:rPr lang="en-US" sz="1600" dirty="0">
                <a:solidFill>
                  <a:srgbClr val="D19A66"/>
                </a:solidFill>
                <a:latin typeface="Fira Code,  Courier New"/>
              </a:rPr>
              <a:t>accession</a:t>
            </a:r>
            <a:r>
              <a:rPr lang="en-US" sz="1600" dirty="0">
                <a:solidFill>
                  <a:srgbClr val="ABB2BF"/>
                </a:solidFill>
                <a:latin typeface="Fira Code,  Courier New"/>
              </a:rPr>
              <a:t>=</a:t>
            </a:r>
            <a:r>
              <a:rPr lang="en-US" sz="1600" dirty="0">
                <a:solidFill>
                  <a:srgbClr val="98C379"/>
                </a:solidFill>
                <a:latin typeface="Fira Code,  Courier New"/>
              </a:rPr>
              <a:t>"MS:1001263"</a:t>
            </a:r>
            <a:r>
              <a:rPr lang="en-US" sz="1600" dirty="0">
                <a:solidFill>
                  <a:srgbClr val="ABB2BF"/>
                </a:solidFill>
                <a:latin typeface="Fira Code,  Courier New"/>
              </a:rPr>
              <a:t> </a:t>
            </a:r>
            <a:r>
              <a:rPr lang="en-US" sz="1600" dirty="0" err="1">
                <a:solidFill>
                  <a:srgbClr val="D19A66"/>
                </a:solidFill>
                <a:latin typeface="Fira Code,  Courier New"/>
              </a:rPr>
              <a:t>cvRef</a:t>
            </a:r>
            <a:r>
              <a:rPr lang="en-US" sz="1600" dirty="0">
                <a:solidFill>
                  <a:srgbClr val="ABB2BF"/>
                </a:solidFill>
                <a:latin typeface="Fira Code,  Courier New"/>
              </a:rPr>
              <a:t>=</a:t>
            </a:r>
            <a:r>
              <a:rPr lang="en-US" sz="1600" dirty="0">
                <a:solidFill>
                  <a:srgbClr val="98C379"/>
                </a:solidFill>
                <a:latin typeface="Fira Code,  Courier New"/>
              </a:rPr>
              <a:t>"PSI-MS"</a:t>
            </a:r>
            <a:r>
              <a:rPr lang="en-US" sz="1600" dirty="0">
                <a:solidFill>
                  <a:srgbClr val="ABB2BF"/>
                </a:solidFill>
                <a:latin typeface="Fira Code,  Courier New"/>
              </a:rPr>
              <a:t> </a:t>
            </a:r>
            <a:r>
              <a:rPr lang="en-US" sz="1600" dirty="0">
                <a:solidFill>
                  <a:srgbClr val="D19A66"/>
                </a:solidFill>
                <a:latin typeface="Fira Code,  Courier New"/>
              </a:rPr>
              <a:t>name</a:t>
            </a:r>
            <a:r>
              <a:rPr lang="en-US" sz="1600" dirty="0">
                <a:solidFill>
                  <a:srgbClr val="ABB2BF"/>
                </a:solidFill>
                <a:latin typeface="Fira Code,  Courier New"/>
              </a:rPr>
              <a:t>=</a:t>
            </a:r>
            <a:r>
              <a:rPr lang="en-US" sz="1600" dirty="0">
                <a:solidFill>
                  <a:srgbClr val="98C379"/>
                </a:solidFill>
                <a:latin typeface="Fira Code,  Courier New"/>
              </a:rPr>
              <a:t>"param: z ion"</a:t>
            </a:r>
            <a:r>
              <a:rPr lang="en-US" sz="1600" dirty="0">
                <a:solidFill>
                  <a:srgbClr val="ABB2BF"/>
                </a:solidFill>
                <a:latin typeface="Fira Code,  Courier New"/>
              </a:rPr>
              <a:t>/&gt;</a:t>
            </a:r>
          </a:p>
          <a:p>
            <a:pPr marL="0" indent="0">
              <a:spcBef>
                <a:spcPts val="0"/>
              </a:spcBef>
              <a:buFont typeface="Arial" panose="020B0604020202020204" pitchFamily="34" charset="0"/>
              <a:buNone/>
            </a:pPr>
            <a:r>
              <a:rPr lang="en-US" sz="1600" dirty="0">
                <a:solidFill>
                  <a:srgbClr val="ABB2BF"/>
                </a:solidFill>
                <a:latin typeface="Fira Code,  Courier New"/>
              </a:rPr>
              <a:t>&lt;</a:t>
            </a:r>
            <a:r>
              <a:rPr lang="en-US" sz="1600" dirty="0" err="1">
                <a:solidFill>
                  <a:srgbClr val="E06C75"/>
                </a:solidFill>
                <a:latin typeface="Fira Code,  Courier New"/>
              </a:rPr>
              <a:t>cvParam</a:t>
            </a:r>
            <a:r>
              <a:rPr lang="en-US" sz="1600" dirty="0">
                <a:solidFill>
                  <a:srgbClr val="ABB2BF"/>
                </a:solidFill>
                <a:latin typeface="Fira Code,  Courier New"/>
              </a:rPr>
              <a:t> </a:t>
            </a:r>
            <a:r>
              <a:rPr lang="en-US" sz="1600" dirty="0">
                <a:solidFill>
                  <a:srgbClr val="D19A66"/>
                </a:solidFill>
                <a:latin typeface="Fira Code,  Courier New"/>
              </a:rPr>
              <a:t>accession</a:t>
            </a:r>
            <a:r>
              <a:rPr lang="en-US" sz="1600" dirty="0">
                <a:solidFill>
                  <a:srgbClr val="ABB2BF"/>
                </a:solidFill>
                <a:latin typeface="Fira Code,  Courier New"/>
              </a:rPr>
              <a:t>=</a:t>
            </a:r>
            <a:r>
              <a:rPr lang="en-US" sz="1600" dirty="0">
                <a:solidFill>
                  <a:srgbClr val="98C379"/>
                </a:solidFill>
                <a:latin typeface="Fira Code,  Courier New"/>
              </a:rPr>
              <a:t>"MS:XXXX20"</a:t>
            </a:r>
            <a:r>
              <a:rPr lang="en-US" sz="1600" dirty="0">
                <a:solidFill>
                  <a:srgbClr val="ABB2BF"/>
                </a:solidFill>
                <a:latin typeface="Fira Code,  Courier New"/>
              </a:rPr>
              <a:t> </a:t>
            </a:r>
            <a:r>
              <a:rPr lang="en-US" sz="1600" dirty="0" err="1">
                <a:solidFill>
                  <a:srgbClr val="D19A66"/>
                </a:solidFill>
                <a:latin typeface="Fira Code,  Courier New"/>
              </a:rPr>
              <a:t>cvRef</a:t>
            </a:r>
            <a:r>
              <a:rPr lang="en-US" sz="1600" dirty="0">
                <a:solidFill>
                  <a:srgbClr val="ABB2BF"/>
                </a:solidFill>
                <a:latin typeface="Fira Code,  Courier New"/>
              </a:rPr>
              <a:t>=</a:t>
            </a:r>
            <a:r>
              <a:rPr lang="en-US" sz="1600" dirty="0">
                <a:solidFill>
                  <a:srgbClr val="98C379"/>
                </a:solidFill>
                <a:latin typeface="Fira Code,  Courier New"/>
              </a:rPr>
              <a:t>"PSI-MS"</a:t>
            </a:r>
            <a:r>
              <a:rPr lang="en-US" sz="1600" dirty="0">
                <a:solidFill>
                  <a:srgbClr val="ABB2BF"/>
                </a:solidFill>
                <a:latin typeface="Fira Code,  Courier New"/>
              </a:rPr>
              <a:t> </a:t>
            </a:r>
            <a:r>
              <a:rPr lang="en-US" sz="1600" dirty="0">
                <a:solidFill>
                  <a:srgbClr val="D19A66"/>
                </a:solidFill>
                <a:latin typeface="Fira Code,  Courier New"/>
              </a:rPr>
              <a:t>name</a:t>
            </a:r>
            <a:r>
              <a:rPr lang="en-US" sz="1600" dirty="0">
                <a:solidFill>
                  <a:srgbClr val="ABB2BF"/>
                </a:solidFill>
                <a:latin typeface="Fira Code,  Courier New"/>
              </a:rPr>
              <a:t>=</a:t>
            </a:r>
            <a:r>
              <a:rPr lang="en-US" sz="1600" dirty="0">
                <a:solidFill>
                  <a:srgbClr val="98C379"/>
                </a:solidFill>
                <a:latin typeface="Fira Code,  Courier New"/>
              </a:rPr>
              <a:t>"param: </a:t>
            </a:r>
            <a:r>
              <a:rPr lang="es-ES" sz="1600" dirty="0" err="1">
                <a:solidFill>
                  <a:srgbClr val="98C379"/>
                </a:solidFill>
                <a:latin typeface="Fira Code,  Courier New"/>
              </a:rPr>
              <a:t>peptide</a:t>
            </a:r>
            <a:r>
              <a:rPr lang="es-ES" sz="1600" dirty="0">
                <a:solidFill>
                  <a:srgbClr val="98C379"/>
                </a:solidFill>
                <a:latin typeface="Fira Code,  Courier New"/>
              </a:rPr>
              <a:t> c + </a:t>
            </a:r>
            <a:r>
              <a:rPr lang="es-ES" sz="1600" dirty="0" err="1">
                <a:solidFill>
                  <a:srgbClr val="98C379"/>
                </a:solidFill>
                <a:latin typeface="Fira Code,  Courier New"/>
              </a:rPr>
              <a:t>glycan</a:t>
            </a:r>
            <a:r>
              <a:rPr lang="es-ES" sz="1600" dirty="0">
                <a:solidFill>
                  <a:srgbClr val="98C379"/>
                </a:solidFill>
                <a:latin typeface="Fira Code,  Courier New"/>
              </a:rPr>
              <a:t> Y ion</a:t>
            </a:r>
            <a:r>
              <a:rPr lang="en-US" sz="1600" dirty="0">
                <a:solidFill>
                  <a:srgbClr val="98C379"/>
                </a:solidFill>
                <a:latin typeface="Fira Code,  Courier New"/>
              </a:rPr>
              <a:t>"</a:t>
            </a:r>
            <a:r>
              <a:rPr lang="en-US" sz="1600" dirty="0">
                <a:solidFill>
                  <a:srgbClr val="ABB2BF"/>
                </a:solidFill>
                <a:latin typeface="Fira Code,  Courier New"/>
              </a:rPr>
              <a:t>/&gt;</a:t>
            </a:r>
          </a:p>
          <a:p>
            <a:pPr marL="0" indent="0">
              <a:spcBef>
                <a:spcPts val="0"/>
              </a:spcBef>
              <a:buFont typeface="Arial" panose="020B0604020202020204" pitchFamily="34" charset="0"/>
              <a:buNone/>
            </a:pPr>
            <a:r>
              <a:rPr lang="en-US" sz="1600" dirty="0">
                <a:solidFill>
                  <a:srgbClr val="ABB2BF"/>
                </a:solidFill>
                <a:latin typeface="Fira Code,  Courier New"/>
              </a:rPr>
              <a:t>&lt;</a:t>
            </a:r>
            <a:r>
              <a:rPr lang="en-US" sz="1600" dirty="0" err="1">
                <a:solidFill>
                  <a:srgbClr val="E06C75"/>
                </a:solidFill>
                <a:latin typeface="Fira Code,  Courier New"/>
              </a:rPr>
              <a:t>cvParam</a:t>
            </a:r>
            <a:r>
              <a:rPr lang="en-US" sz="1600" dirty="0">
                <a:solidFill>
                  <a:srgbClr val="ABB2BF"/>
                </a:solidFill>
                <a:latin typeface="Fira Code,  Courier New"/>
              </a:rPr>
              <a:t> </a:t>
            </a:r>
            <a:r>
              <a:rPr lang="en-US" sz="1600" dirty="0">
                <a:solidFill>
                  <a:srgbClr val="D19A66"/>
                </a:solidFill>
                <a:latin typeface="Fira Code,  Courier New"/>
              </a:rPr>
              <a:t>accession</a:t>
            </a:r>
            <a:r>
              <a:rPr lang="en-US" sz="1600" dirty="0">
                <a:solidFill>
                  <a:srgbClr val="ABB2BF"/>
                </a:solidFill>
                <a:latin typeface="Fira Code,  Courier New"/>
              </a:rPr>
              <a:t>=</a:t>
            </a:r>
            <a:r>
              <a:rPr lang="en-US" sz="1600" dirty="0">
                <a:solidFill>
                  <a:srgbClr val="98C379"/>
                </a:solidFill>
                <a:latin typeface="Fira Code,  Courier New"/>
              </a:rPr>
              <a:t>"MS:XXXX21"</a:t>
            </a:r>
            <a:r>
              <a:rPr lang="en-US" sz="1600" dirty="0">
                <a:solidFill>
                  <a:srgbClr val="ABB2BF"/>
                </a:solidFill>
                <a:latin typeface="Fira Code,  Courier New"/>
              </a:rPr>
              <a:t> </a:t>
            </a:r>
            <a:r>
              <a:rPr lang="en-US" sz="1600" dirty="0" err="1">
                <a:solidFill>
                  <a:srgbClr val="D19A66"/>
                </a:solidFill>
                <a:latin typeface="Fira Code,  Courier New"/>
              </a:rPr>
              <a:t>cvRef</a:t>
            </a:r>
            <a:r>
              <a:rPr lang="en-US" sz="1600" dirty="0">
                <a:solidFill>
                  <a:srgbClr val="ABB2BF"/>
                </a:solidFill>
                <a:latin typeface="Fira Code,  Courier New"/>
              </a:rPr>
              <a:t>=</a:t>
            </a:r>
            <a:r>
              <a:rPr lang="en-US" sz="1600" dirty="0">
                <a:solidFill>
                  <a:srgbClr val="98C379"/>
                </a:solidFill>
                <a:latin typeface="Fira Code,  Courier New"/>
              </a:rPr>
              <a:t>"PSI-MS"</a:t>
            </a:r>
            <a:r>
              <a:rPr lang="en-US" sz="1600" dirty="0">
                <a:solidFill>
                  <a:srgbClr val="ABB2BF"/>
                </a:solidFill>
                <a:latin typeface="Fira Code,  Courier New"/>
              </a:rPr>
              <a:t> </a:t>
            </a:r>
            <a:r>
              <a:rPr lang="en-US" sz="1600" dirty="0">
                <a:solidFill>
                  <a:srgbClr val="D19A66"/>
                </a:solidFill>
                <a:latin typeface="Fira Code,  Courier New"/>
              </a:rPr>
              <a:t>name</a:t>
            </a:r>
            <a:r>
              <a:rPr lang="en-US" sz="1600" dirty="0">
                <a:solidFill>
                  <a:srgbClr val="ABB2BF"/>
                </a:solidFill>
                <a:latin typeface="Fira Code,  Courier New"/>
              </a:rPr>
              <a:t>=</a:t>
            </a:r>
            <a:r>
              <a:rPr lang="en-US" sz="1600" dirty="0">
                <a:solidFill>
                  <a:srgbClr val="98C379"/>
                </a:solidFill>
                <a:latin typeface="Fira Code,  Courier New"/>
              </a:rPr>
              <a:t>"param: </a:t>
            </a:r>
            <a:r>
              <a:rPr lang="es-ES" sz="1600" dirty="0" err="1">
                <a:solidFill>
                  <a:srgbClr val="98C379"/>
                </a:solidFill>
                <a:latin typeface="Fira Code,  Courier New"/>
              </a:rPr>
              <a:t>peptide</a:t>
            </a:r>
            <a:r>
              <a:rPr lang="es-ES" sz="1600" dirty="0">
                <a:solidFill>
                  <a:srgbClr val="98C379"/>
                </a:solidFill>
                <a:latin typeface="Fira Code,  Courier New"/>
              </a:rPr>
              <a:t> z + </a:t>
            </a:r>
            <a:r>
              <a:rPr lang="es-ES" sz="1600" dirty="0" err="1">
                <a:solidFill>
                  <a:srgbClr val="98C379"/>
                </a:solidFill>
                <a:latin typeface="Fira Code,  Courier New"/>
              </a:rPr>
              <a:t>glycan</a:t>
            </a:r>
            <a:r>
              <a:rPr lang="es-ES" sz="1600" dirty="0">
                <a:solidFill>
                  <a:srgbClr val="98C379"/>
                </a:solidFill>
                <a:latin typeface="Fira Code,  Courier New"/>
              </a:rPr>
              <a:t> Y ion</a:t>
            </a:r>
            <a:r>
              <a:rPr lang="en-US" sz="1600" dirty="0">
                <a:solidFill>
                  <a:srgbClr val="98C379"/>
                </a:solidFill>
                <a:latin typeface="Fira Code,  Courier New"/>
              </a:rPr>
              <a:t>"</a:t>
            </a:r>
            <a:r>
              <a:rPr lang="en-US" sz="1600" dirty="0">
                <a:solidFill>
                  <a:srgbClr val="ABB2BF"/>
                </a:solidFill>
                <a:latin typeface="Fira Code,  Courier New"/>
              </a:rPr>
              <a:t>/&gt;</a:t>
            </a:r>
          </a:p>
        </p:txBody>
      </p:sp>
      <p:sp>
        <p:nvSpPr>
          <p:cNvPr id="6" name="Content Placeholder 2">
            <a:extLst>
              <a:ext uri="{FF2B5EF4-FFF2-40B4-BE49-F238E27FC236}">
                <a16:creationId xmlns:a16="http://schemas.microsoft.com/office/drawing/2014/main" id="{5AA78867-1316-469B-AC46-AC7ACA5AF5B8}"/>
              </a:ext>
            </a:extLst>
          </p:cNvPr>
          <p:cNvSpPr txBox="1">
            <a:spLocks/>
          </p:cNvSpPr>
          <p:nvPr/>
        </p:nvSpPr>
        <p:spPr>
          <a:xfrm>
            <a:off x="838200" y="1825625"/>
            <a:ext cx="10515600" cy="1082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We can decide what kinds of ion series to look for depending upon the dissociation method of the input spectra, picking the right parameters to add if we want to communicate this to the reader.</a:t>
            </a:r>
          </a:p>
          <a:p>
            <a:pPr marL="0" indent="0">
              <a:buFont typeface="Arial" panose="020B0604020202020204" pitchFamily="34" charset="0"/>
              <a:buNone/>
            </a:pPr>
            <a:endParaRPr lang="en-US" sz="2400" dirty="0"/>
          </a:p>
        </p:txBody>
      </p:sp>
      <p:sp>
        <p:nvSpPr>
          <p:cNvPr id="7" name="TextBox 6">
            <a:extLst>
              <a:ext uri="{FF2B5EF4-FFF2-40B4-BE49-F238E27FC236}">
                <a16:creationId xmlns:a16="http://schemas.microsoft.com/office/drawing/2014/main" id="{D9BC441C-345B-477D-B861-D20DB64A1BBE}"/>
              </a:ext>
            </a:extLst>
          </p:cNvPr>
          <p:cNvSpPr txBox="1"/>
          <p:nvPr/>
        </p:nvSpPr>
        <p:spPr>
          <a:xfrm>
            <a:off x="5211860" y="2801006"/>
            <a:ext cx="2483629" cy="523220"/>
          </a:xfrm>
          <a:prstGeom prst="rect">
            <a:avLst/>
          </a:prstGeom>
          <a:noFill/>
        </p:spPr>
        <p:txBody>
          <a:bodyPr wrap="none" rtlCol="0">
            <a:spAutoFit/>
          </a:bodyPr>
          <a:lstStyle/>
          <a:p>
            <a:r>
              <a:rPr lang="en-US" sz="2800" dirty="0"/>
              <a:t>CID and/or HCD</a:t>
            </a:r>
          </a:p>
        </p:txBody>
      </p:sp>
      <p:sp>
        <p:nvSpPr>
          <p:cNvPr id="8" name="TextBox 7">
            <a:extLst>
              <a:ext uri="{FF2B5EF4-FFF2-40B4-BE49-F238E27FC236}">
                <a16:creationId xmlns:a16="http://schemas.microsoft.com/office/drawing/2014/main" id="{73D03BDB-2695-4809-BC74-CD9E205D4E92}"/>
              </a:ext>
            </a:extLst>
          </p:cNvPr>
          <p:cNvSpPr txBox="1"/>
          <p:nvPr/>
        </p:nvSpPr>
        <p:spPr>
          <a:xfrm>
            <a:off x="5211860" y="4771560"/>
            <a:ext cx="2051139" cy="523220"/>
          </a:xfrm>
          <a:prstGeom prst="rect">
            <a:avLst/>
          </a:prstGeom>
          <a:noFill/>
        </p:spPr>
        <p:txBody>
          <a:bodyPr wrap="none" rtlCol="0">
            <a:spAutoFit/>
          </a:bodyPr>
          <a:lstStyle/>
          <a:p>
            <a:r>
              <a:rPr lang="en-US" sz="2800" dirty="0"/>
              <a:t>ETD and ECD</a:t>
            </a:r>
          </a:p>
        </p:txBody>
      </p:sp>
    </p:spTree>
    <p:extLst>
      <p:ext uri="{BB962C8B-B14F-4D97-AF65-F5344CB8AC3E}">
        <p14:creationId xmlns:p14="http://schemas.microsoft.com/office/powerpoint/2010/main" val="1199088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5E2C7-D495-446C-94CE-E2E24EF88F94}"/>
              </a:ext>
            </a:extLst>
          </p:cNvPr>
          <p:cNvSpPr>
            <a:spLocks noGrp="1"/>
          </p:cNvSpPr>
          <p:nvPr>
            <p:ph type="title"/>
          </p:nvPr>
        </p:nvSpPr>
        <p:spPr>
          <a:xfrm>
            <a:off x="838200" y="365125"/>
            <a:ext cx="10515600" cy="1325563"/>
          </a:xfrm>
        </p:spPr>
        <p:txBody>
          <a:bodyPr/>
          <a:lstStyle/>
          <a:p>
            <a:r>
              <a:rPr lang="en-US" dirty="0"/>
              <a:t>Alternative – Encode Fragmentation Expectations</a:t>
            </a:r>
          </a:p>
        </p:txBody>
      </p:sp>
      <p:sp>
        <p:nvSpPr>
          <p:cNvPr id="3" name="Content Placeholder 2">
            <a:extLst>
              <a:ext uri="{FF2B5EF4-FFF2-40B4-BE49-F238E27FC236}">
                <a16:creationId xmlns:a16="http://schemas.microsoft.com/office/drawing/2014/main" id="{70847F4F-1883-49E5-92CA-076E0146C602}"/>
              </a:ext>
            </a:extLst>
          </p:cNvPr>
          <p:cNvSpPr>
            <a:spLocks noGrp="1"/>
          </p:cNvSpPr>
          <p:nvPr>
            <p:ph idx="1"/>
          </p:nvPr>
        </p:nvSpPr>
        <p:spPr/>
        <p:txBody>
          <a:bodyPr>
            <a:normAutofit/>
          </a:bodyPr>
          <a:lstStyle/>
          <a:p>
            <a:pPr marL="0" indent="0">
              <a:buNone/>
            </a:pPr>
            <a:r>
              <a:rPr lang="en-US" sz="2400" dirty="0"/>
              <a:t>Sometimes we can’t know the true dissociation mode because it is missing (e.g. MGF search or raw files not available), incorrect/unknown (bad conversion to </a:t>
            </a:r>
            <a:r>
              <a:rPr lang="en-US" sz="2400" dirty="0" err="1"/>
              <a:t>mz</a:t>
            </a:r>
            <a:r>
              <a:rPr lang="en-US" sz="2400" dirty="0"/>
              <a:t>(X)ML, mysterious UVPD data) or ambiguous (how much energy is “high” on this model?). It might be better to encode search engine expectations. Multiple modes may be used when not just one mode is expected.</a:t>
            </a:r>
          </a:p>
          <a:p>
            <a:pPr marL="0" indent="0">
              <a:buNone/>
            </a:pPr>
            <a:endParaRPr lang="en-US" sz="2400" dirty="0"/>
          </a:p>
        </p:txBody>
      </p:sp>
      <p:graphicFrame>
        <p:nvGraphicFramePr>
          <p:cNvPr id="4" name="Table 4">
            <a:extLst>
              <a:ext uri="{FF2B5EF4-FFF2-40B4-BE49-F238E27FC236}">
                <a16:creationId xmlns:a16="http://schemas.microsoft.com/office/drawing/2014/main" id="{89AFF437-F6E1-4D67-926F-F12E7706E738}"/>
              </a:ext>
            </a:extLst>
          </p:cNvPr>
          <p:cNvGraphicFramePr>
            <a:graphicFrameLocks noGrp="1"/>
          </p:cNvGraphicFramePr>
          <p:nvPr>
            <p:extLst>
              <p:ext uri="{D42A27DB-BD31-4B8C-83A1-F6EECF244321}">
                <p14:modId xmlns:p14="http://schemas.microsoft.com/office/powerpoint/2010/main" val="1338917737"/>
              </p:ext>
            </p:extLst>
          </p:nvPr>
        </p:nvGraphicFramePr>
        <p:xfrm>
          <a:off x="1066800" y="3884613"/>
          <a:ext cx="9712325" cy="1981200"/>
        </p:xfrm>
        <a:graphic>
          <a:graphicData uri="http://schemas.openxmlformats.org/drawingml/2006/table">
            <a:tbl>
              <a:tblPr firstRow="1" bandRow="1">
                <a:tableStyleId>{2D5ABB26-0587-4C30-8999-92F81FD0307C}</a:tableStyleId>
              </a:tblPr>
              <a:tblGrid>
                <a:gridCol w="7030054">
                  <a:extLst>
                    <a:ext uri="{9D8B030D-6E8A-4147-A177-3AD203B41FA5}">
                      <a16:colId xmlns:a16="http://schemas.microsoft.com/office/drawing/2014/main" val="3939755969"/>
                    </a:ext>
                  </a:extLst>
                </a:gridCol>
                <a:gridCol w="2682271">
                  <a:extLst>
                    <a:ext uri="{9D8B030D-6E8A-4147-A177-3AD203B41FA5}">
                      <a16:colId xmlns:a16="http://schemas.microsoft.com/office/drawing/2014/main" val="364168492"/>
                    </a:ext>
                  </a:extLst>
                </a:gridCol>
              </a:tblGrid>
              <a:tr h="370840">
                <a:tc>
                  <a:txBody>
                    <a:bodyPr/>
                    <a:lstStyle/>
                    <a:p>
                      <a:r>
                        <a:rPr lang="en-US" sz="2000" dirty="0">
                          <a:latin typeface="Fira Code,  Courier New"/>
                        </a:rPr>
                        <a:t>Dissociation Mode Expectation</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2000" dirty="0">
                          <a:latin typeface="Fira Code,  Courier New"/>
                        </a:rPr>
                        <a:t>Reference Method</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2433312"/>
                  </a:ext>
                </a:extLst>
              </a:tr>
              <a:tr h="370840">
                <a:tc>
                  <a:txBody>
                    <a:bodyPr/>
                    <a:lstStyle/>
                    <a:p>
                      <a:r>
                        <a:rPr lang="en-US" sz="2000" kern="1200" dirty="0">
                          <a:solidFill>
                            <a:schemeClr val="dk1"/>
                          </a:solidFill>
                          <a:effectLst/>
                          <a:latin typeface="Fira Code,  Courier New"/>
                        </a:rPr>
                        <a:t>glycan dissociating, peptide preserving</a:t>
                      </a:r>
                      <a:endParaRPr lang="en-US" sz="2000" dirty="0">
                        <a:latin typeface="Fira Code,  Courier New"/>
                      </a:endParaRPr>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2000" dirty="0">
                          <a:latin typeface="Fira Code,  Courier New"/>
                        </a:rPr>
                        <a:t>CID</a:t>
                      </a:r>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730343210"/>
                  </a:ext>
                </a:extLst>
              </a:tr>
              <a:tr h="370840">
                <a:tc>
                  <a:txBody>
                    <a:bodyPr/>
                    <a:lstStyle/>
                    <a:p>
                      <a:r>
                        <a:rPr lang="en-US" sz="2000" kern="1200" dirty="0">
                          <a:solidFill>
                            <a:schemeClr val="dk1"/>
                          </a:solidFill>
                          <a:effectLst/>
                          <a:latin typeface="Fira Code,  Courier New"/>
                        </a:rPr>
                        <a:t>glycan preserving, peptide dissociating</a:t>
                      </a:r>
                      <a:endParaRPr lang="en-US" sz="2000" dirty="0">
                        <a:latin typeface="Fira Code,  Courier New"/>
                      </a:endParaRPr>
                    </a:p>
                  </a:txBody>
                  <a:tcP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r>
                        <a:rPr lang="en-US" sz="2000" dirty="0" err="1">
                          <a:latin typeface="Fira Code,  Courier New"/>
                        </a:rPr>
                        <a:t>ExD</a:t>
                      </a:r>
                      <a:endParaRPr lang="en-US" sz="2000" dirty="0">
                        <a:latin typeface="Fira Code,  Courier New"/>
                      </a:endParaRPr>
                    </a:p>
                  </a:txBody>
                  <a:tcP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249748153"/>
                  </a:ext>
                </a:extLst>
              </a:tr>
              <a:tr h="370840">
                <a:tc>
                  <a:txBody>
                    <a:bodyPr/>
                    <a:lstStyle/>
                    <a:p>
                      <a:r>
                        <a:rPr lang="en-US" sz="2000" kern="1200" dirty="0">
                          <a:solidFill>
                            <a:schemeClr val="dk1"/>
                          </a:solidFill>
                          <a:effectLst/>
                          <a:latin typeface="Fira Code,  Courier New"/>
                        </a:rPr>
                        <a:t>glycan eliminated, peptide dissociating</a:t>
                      </a:r>
                      <a:endParaRPr lang="en-US" sz="2000" dirty="0">
                        <a:latin typeface="Fira Code,  Courier New"/>
                      </a:endParaRPr>
                    </a:p>
                  </a:txBody>
                  <a:tcP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r>
                        <a:rPr lang="en-US" sz="2000" dirty="0">
                          <a:latin typeface="Fira Code,  Courier New"/>
                        </a:rPr>
                        <a:t>HCD</a:t>
                      </a:r>
                    </a:p>
                  </a:txBody>
                  <a:tcP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050655380"/>
                  </a:ext>
                </a:extLst>
              </a:tr>
              <a:tr h="370840">
                <a:tc>
                  <a:txBody>
                    <a:bodyPr/>
                    <a:lstStyle/>
                    <a:p>
                      <a:r>
                        <a:rPr lang="en-US" sz="2000" kern="1200" dirty="0">
                          <a:solidFill>
                            <a:schemeClr val="dk1"/>
                          </a:solidFill>
                          <a:effectLst/>
                          <a:latin typeface="Fira Code,  Courier New"/>
                        </a:rPr>
                        <a:t>glycan dissociating, peptide dissociating</a:t>
                      </a:r>
                      <a:endParaRPr lang="en-US" sz="2000" dirty="0">
                        <a:latin typeface="Fira Code,  Courier New"/>
                      </a:endParaRPr>
                    </a:p>
                  </a:txBody>
                  <a:tcP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r>
                        <a:rPr lang="en-US" sz="2000" dirty="0" err="1">
                          <a:latin typeface="Fira Code,  Courier New"/>
                        </a:rPr>
                        <a:t>EThcD</a:t>
                      </a:r>
                      <a:r>
                        <a:rPr lang="en-US" sz="2000" dirty="0">
                          <a:latin typeface="Fira Code,  Courier New"/>
                        </a:rPr>
                        <a:t>, </a:t>
                      </a:r>
                      <a:r>
                        <a:rPr lang="en-US" sz="2000" dirty="0" err="1">
                          <a:latin typeface="Fira Code,  Courier New"/>
                        </a:rPr>
                        <a:t>ETciD</a:t>
                      </a:r>
                      <a:endParaRPr lang="en-US" sz="2000" dirty="0">
                        <a:latin typeface="Fira Code,  Courier New"/>
                      </a:endParaRPr>
                    </a:p>
                  </a:txBody>
                  <a:tcP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532476170"/>
                  </a:ext>
                </a:extLst>
              </a:tr>
            </a:tbl>
          </a:graphicData>
        </a:graphic>
      </p:graphicFrame>
    </p:spTree>
    <p:extLst>
      <p:ext uri="{BB962C8B-B14F-4D97-AF65-F5344CB8AC3E}">
        <p14:creationId xmlns:p14="http://schemas.microsoft.com/office/powerpoint/2010/main" val="4160972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A97D9-5549-4944-82EA-82ACEC83A17D}"/>
              </a:ext>
            </a:extLst>
          </p:cNvPr>
          <p:cNvSpPr>
            <a:spLocks noGrp="1"/>
          </p:cNvSpPr>
          <p:nvPr>
            <p:ph type="title"/>
          </p:nvPr>
        </p:nvSpPr>
        <p:spPr/>
        <p:txBody>
          <a:bodyPr/>
          <a:lstStyle/>
          <a:p>
            <a:r>
              <a:rPr lang="en-US" dirty="0"/>
              <a:t>Open Issues</a:t>
            </a:r>
          </a:p>
        </p:txBody>
      </p:sp>
      <p:sp>
        <p:nvSpPr>
          <p:cNvPr id="3" name="Content Placeholder 2">
            <a:extLst>
              <a:ext uri="{FF2B5EF4-FFF2-40B4-BE49-F238E27FC236}">
                <a16:creationId xmlns:a16="http://schemas.microsoft.com/office/drawing/2014/main" id="{5BCFFBF8-3E59-4DA0-A152-C6D2AAAF6BB1}"/>
              </a:ext>
            </a:extLst>
          </p:cNvPr>
          <p:cNvSpPr>
            <a:spLocks noGrp="1"/>
          </p:cNvSpPr>
          <p:nvPr>
            <p:ph idx="1"/>
          </p:nvPr>
        </p:nvSpPr>
        <p:spPr/>
        <p:txBody>
          <a:bodyPr/>
          <a:lstStyle/>
          <a:p>
            <a:r>
              <a:rPr lang="en-US" dirty="0"/>
              <a:t>Is it reasonable to embed the glycan database this way? If not, we must find a new file format to encode the same information. </a:t>
            </a:r>
          </a:p>
          <a:p>
            <a:r>
              <a:rPr lang="en-US" dirty="0"/>
              <a:t>Alternatively, does it make sense to create a “modification reference” type?</a:t>
            </a:r>
          </a:p>
          <a:p>
            <a:r>
              <a:rPr lang="en-US" dirty="0"/>
              <a:t>Which approach to dissociation encoding makes the most sense with the least burden? Is there a better way?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598789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5CD41-72E2-40CC-896D-3D4D85F06AF0}"/>
              </a:ext>
            </a:extLst>
          </p:cNvPr>
          <p:cNvSpPr>
            <a:spLocks noGrp="1"/>
          </p:cNvSpPr>
          <p:nvPr>
            <p:ph type="title"/>
          </p:nvPr>
        </p:nvSpPr>
        <p:spPr/>
        <p:txBody>
          <a:bodyPr/>
          <a:lstStyle/>
          <a:p>
            <a:r>
              <a:rPr lang="en-US" dirty="0"/>
              <a:t>Scoring Schemes</a:t>
            </a:r>
          </a:p>
        </p:txBody>
      </p:sp>
      <p:sp>
        <p:nvSpPr>
          <p:cNvPr id="3" name="Content Placeholder 2">
            <a:extLst>
              <a:ext uri="{FF2B5EF4-FFF2-40B4-BE49-F238E27FC236}">
                <a16:creationId xmlns:a16="http://schemas.microsoft.com/office/drawing/2014/main" id="{F57F0DDA-AC6F-42C9-B6A0-0C06E9B7D1E6}"/>
              </a:ext>
            </a:extLst>
          </p:cNvPr>
          <p:cNvSpPr>
            <a:spLocks noGrp="1"/>
          </p:cNvSpPr>
          <p:nvPr>
            <p:ph idx="1"/>
          </p:nvPr>
        </p:nvSpPr>
        <p:spPr>
          <a:xfrm>
            <a:off x="838200" y="1825625"/>
            <a:ext cx="10515600" cy="1235075"/>
          </a:xfrm>
        </p:spPr>
        <p:txBody>
          <a:bodyPr>
            <a:normAutofit/>
          </a:bodyPr>
          <a:lstStyle/>
          <a:p>
            <a:pPr marL="0" indent="0">
              <a:buNone/>
            </a:pPr>
            <a:r>
              <a:rPr lang="en-US" sz="2400" dirty="0"/>
              <a:t>Glycopeptides may be scored in aggregate across all expected  product ions, or scored more granularly along specific subsets. These distinct values may be used to control the false discovery rate separately, assuming they are reliably available. </a:t>
            </a:r>
          </a:p>
        </p:txBody>
      </p:sp>
      <p:graphicFrame>
        <p:nvGraphicFramePr>
          <p:cNvPr id="4" name="Table 4">
            <a:extLst>
              <a:ext uri="{FF2B5EF4-FFF2-40B4-BE49-F238E27FC236}">
                <a16:creationId xmlns:a16="http://schemas.microsoft.com/office/drawing/2014/main" id="{1F3EBF18-9A5D-48EA-BDD5-C8AB52759E6A}"/>
              </a:ext>
            </a:extLst>
          </p:cNvPr>
          <p:cNvGraphicFramePr>
            <a:graphicFrameLocks noGrp="1"/>
          </p:cNvGraphicFramePr>
          <p:nvPr>
            <p:extLst>
              <p:ext uri="{D42A27DB-BD31-4B8C-83A1-F6EECF244321}">
                <p14:modId xmlns:p14="http://schemas.microsoft.com/office/powerpoint/2010/main" val="3368670546"/>
              </p:ext>
            </p:extLst>
          </p:nvPr>
        </p:nvGraphicFramePr>
        <p:xfrm>
          <a:off x="1447800" y="3060700"/>
          <a:ext cx="9105900" cy="1981200"/>
        </p:xfrm>
        <a:graphic>
          <a:graphicData uri="http://schemas.openxmlformats.org/drawingml/2006/table">
            <a:tbl>
              <a:tblPr firstRow="1" bandRow="1">
                <a:tableStyleId>{2D5ABB26-0587-4C30-8999-92F81FD0307C}</a:tableStyleId>
              </a:tblPr>
              <a:tblGrid>
                <a:gridCol w="4536787">
                  <a:extLst>
                    <a:ext uri="{9D8B030D-6E8A-4147-A177-3AD203B41FA5}">
                      <a16:colId xmlns:a16="http://schemas.microsoft.com/office/drawing/2014/main" val="3939755969"/>
                    </a:ext>
                  </a:extLst>
                </a:gridCol>
                <a:gridCol w="4569113">
                  <a:extLst>
                    <a:ext uri="{9D8B030D-6E8A-4147-A177-3AD203B41FA5}">
                      <a16:colId xmlns:a16="http://schemas.microsoft.com/office/drawing/2014/main" val="364168492"/>
                    </a:ext>
                  </a:extLst>
                </a:gridCol>
              </a:tblGrid>
              <a:tr h="370840">
                <a:tc>
                  <a:txBody>
                    <a:bodyPr/>
                    <a:lstStyle/>
                    <a:p>
                      <a:r>
                        <a:rPr lang="en-US" sz="2000" dirty="0">
                          <a:latin typeface="Fira Code,  Courier New"/>
                        </a:rPr>
                        <a:t>Score Type</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2000" dirty="0">
                          <a:latin typeface="Fira Code,  Courier New"/>
                        </a:rPr>
                        <a:t>Statistic</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2433312"/>
                  </a:ext>
                </a:extLst>
              </a:tr>
              <a:tr h="370840">
                <a:tc>
                  <a:txBody>
                    <a:bodyPr/>
                    <a:lstStyle/>
                    <a:p>
                      <a:r>
                        <a:rPr lang="en-US" sz="2000" kern="1200" dirty="0">
                          <a:solidFill>
                            <a:schemeClr val="dk1"/>
                          </a:solidFill>
                          <a:effectLst/>
                          <a:latin typeface="Fira Code,  Courier New"/>
                        </a:rPr>
                        <a:t>glycopeptide score</a:t>
                      </a:r>
                      <a:endParaRPr lang="en-US" sz="2000" dirty="0">
                        <a:latin typeface="Fira Code,  Courier New"/>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latin typeface="Fira Code,  Courier New"/>
                        </a:rPr>
                        <a:t>glycopeptide statistic</a:t>
                      </a:r>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30343210"/>
                  </a:ext>
                </a:extLst>
              </a:tr>
              <a:tr h="370840">
                <a:tc>
                  <a:txBody>
                    <a:bodyPr/>
                    <a:lstStyle/>
                    <a:p>
                      <a:r>
                        <a:rPr lang="en-US" sz="2000" kern="1200" dirty="0">
                          <a:solidFill>
                            <a:schemeClr val="dk1"/>
                          </a:solidFill>
                          <a:effectLst/>
                          <a:latin typeface="Fira Code,  Courier New"/>
                        </a:rPr>
                        <a:t>glycopeptide glycan score</a:t>
                      </a:r>
                      <a:endParaRPr lang="en-US" sz="2000" dirty="0">
                        <a:latin typeface="Fira Code,  Courier New"/>
                      </a:endParaRPr>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2000" dirty="0">
                          <a:latin typeface="Fira Code,  Courier New"/>
                        </a:rPr>
                        <a:t>glycan-specific statistic</a:t>
                      </a:r>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249748153"/>
                  </a:ext>
                </a:extLst>
              </a:tr>
              <a:tr h="370840">
                <a:tc>
                  <a:txBody>
                    <a:bodyPr/>
                    <a:lstStyle/>
                    <a:p>
                      <a:r>
                        <a:rPr lang="en-US" sz="2000" kern="1200" dirty="0">
                          <a:solidFill>
                            <a:schemeClr val="dk1"/>
                          </a:solidFill>
                          <a:effectLst/>
                          <a:latin typeface="Fira Code,  Courier New"/>
                        </a:rPr>
                        <a:t>glycopeptide peptide score</a:t>
                      </a:r>
                      <a:endParaRPr lang="en-US" sz="2000" dirty="0">
                        <a:latin typeface="Fira Code,  Courier New"/>
                      </a:endParaRPr>
                    </a:p>
                  </a:txBody>
                  <a:tcP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r>
                        <a:rPr lang="en-US" sz="2000" dirty="0">
                          <a:latin typeface="Fira Code,  Courier New"/>
                        </a:rPr>
                        <a:t>peptide-specific statistic</a:t>
                      </a:r>
                    </a:p>
                  </a:txBody>
                  <a:tcP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050655380"/>
                  </a:ext>
                </a:extLst>
              </a:tr>
              <a:tr h="370840">
                <a:tc>
                  <a:txBody>
                    <a:bodyPr/>
                    <a:lstStyle/>
                    <a:p>
                      <a:pPr algn="ctr"/>
                      <a:r>
                        <a:rPr lang="en-US" sz="2000" dirty="0">
                          <a:latin typeface="Fira Code,  Courier New"/>
                        </a:rPr>
                        <a:t>-</a:t>
                      </a:r>
                    </a:p>
                  </a:txBody>
                  <a:tcP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r>
                        <a:rPr lang="en-US" sz="2000" dirty="0">
                          <a:latin typeface="Fira Code,  Courier New"/>
                        </a:rPr>
                        <a:t>joint glycopeptide statistic</a:t>
                      </a:r>
                    </a:p>
                  </a:txBody>
                  <a:tcP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6051235"/>
                  </a:ext>
                </a:extLst>
              </a:tr>
            </a:tbl>
          </a:graphicData>
        </a:graphic>
      </p:graphicFrame>
      <p:sp>
        <p:nvSpPr>
          <p:cNvPr id="5" name="Content Placeholder 2">
            <a:extLst>
              <a:ext uri="{FF2B5EF4-FFF2-40B4-BE49-F238E27FC236}">
                <a16:creationId xmlns:a16="http://schemas.microsoft.com/office/drawing/2014/main" id="{6BE9AB60-E80E-495C-84D3-9C7F1A7E06B6}"/>
              </a:ext>
            </a:extLst>
          </p:cNvPr>
          <p:cNvSpPr txBox="1">
            <a:spLocks/>
          </p:cNvSpPr>
          <p:nvPr/>
        </p:nvSpPr>
        <p:spPr>
          <a:xfrm>
            <a:off x="742950" y="5265737"/>
            <a:ext cx="10515600" cy="12350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p>
        </p:txBody>
      </p:sp>
      <p:sp>
        <p:nvSpPr>
          <p:cNvPr id="6" name="Content Placeholder 2">
            <a:extLst>
              <a:ext uri="{FF2B5EF4-FFF2-40B4-BE49-F238E27FC236}">
                <a16:creationId xmlns:a16="http://schemas.microsoft.com/office/drawing/2014/main" id="{97BD1B99-51F6-46C6-BF6C-067957976E27}"/>
              </a:ext>
            </a:extLst>
          </p:cNvPr>
          <p:cNvSpPr txBox="1">
            <a:spLocks/>
          </p:cNvSpPr>
          <p:nvPr/>
        </p:nvSpPr>
        <p:spPr>
          <a:xfrm>
            <a:off x="838200" y="5265737"/>
            <a:ext cx="10515600" cy="15065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These terms mirror the </a:t>
            </a:r>
            <a:r>
              <a:rPr lang="en-US" sz="2400" dirty="0">
                <a:latin typeface="Fira Code,  Courier New"/>
              </a:rPr>
              <a:t>PSM-level search engine specific statistic (MS:1001143)</a:t>
            </a:r>
            <a:r>
              <a:rPr lang="en-US" sz="2400" dirty="0"/>
              <a:t> and </a:t>
            </a:r>
            <a:r>
              <a:rPr lang="en-US" sz="2400" dirty="0">
                <a:latin typeface="Fira Code,  Courier New"/>
              </a:rPr>
              <a:t>PSM-level result list statistic (MS:1002701)</a:t>
            </a:r>
            <a:r>
              <a:rPr lang="en-US" sz="2400" dirty="0"/>
              <a:t> terms and are meant to be used in combination with them when defining new method-specific parameters</a:t>
            </a:r>
            <a:endParaRPr lang="en-US" sz="2400" dirty="0">
              <a:latin typeface="Fira Code,  Courier New"/>
            </a:endParaRPr>
          </a:p>
        </p:txBody>
      </p:sp>
    </p:spTree>
    <p:extLst>
      <p:ext uri="{BB962C8B-B14F-4D97-AF65-F5344CB8AC3E}">
        <p14:creationId xmlns:p14="http://schemas.microsoft.com/office/powerpoint/2010/main" val="3969564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F6B05-D047-446F-9B98-8742F6C7414A}"/>
              </a:ext>
            </a:extLst>
          </p:cNvPr>
          <p:cNvSpPr>
            <a:spLocks noGrp="1"/>
          </p:cNvSpPr>
          <p:nvPr>
            <p:ph type="title"/>
          </p:nvPr>
        </p:nvSpPr>
        <p:spPr/>
        <p:txBody>
          <a:bodyPr/>
          <a:lstStyle/>
          <a:p>
            <a:r>
              <a:rPr lang="en-US" dirty="0"/>
              <a:t>Glycopeptide Identification</a:t>
            </a:r>
          </a:p>
        </p:txBody>
      </p:sp>
      <p:sp>
        <p:nvSpPr>
          <p:cNvPr id="5" name="TextBox 4">
            <a:extLst>
              <a:ext uri="{FF2B5EF4-FFF2-40B4-BE49-F238E27FC236}">
                <a16:creationId xmlns:a16="http://schemas.microsoft.com/office/drawing/2014/main" id="{347561A5-3E25-4E57-A438-FCCF7ECFD63B}"/>
              </a:ext>
            </a:extLst>
          </p:cNvPr>
          <p:cNvSpPr txBox="1"/>
          <p:nvPr/>
        </p:nvSpPr>
        <p:spPr>
          <a:xfrm>
            <a:off x="327537" y="1982592"/>
            <a:ext cx="11536926" cy="3600986"/>
          </a:xfrm>
          <a:prstGeom prst="rect">
            <a:avLst/>
          </a:prstGeom>
          <a:solidFill>
            <a:schemeClr val="bg1">
              <a:lumMod val="95000"/>
            </a:schemeClr>
          </a:solidFill>
        </p:spPr>
        <p:txBody>
          <a:bodyPr wrap="square">
            <a:spAutoFit/>
          </a:bodyPr>
          <a:lstStyle/>
          <a:p>
            <a:r>
              <a:rPr lang="en-US" sz="1200" b="0" dirty="0">
                <a:solidFill>
                  <a:srgbClr val="ABB2BF"/>
                </a:solidFill>
                <a:effectLst/>
                <a:latin typeface="Fira Code,  Courier New"/>
              </a:rPr>
              <a:t>&lt;</a:t>
            </a:r>
            <a:r>
              <a:rPr lang="en-US" sz="1200" b="0" dirty="0" err="1">
                <a:solidFill>
                  <a:srgbClr val="E06C75"/>
                </a:solidFill>
                <a:effectLst/>
                <a:latin typeface="Fira Code,  Courier New"/>
              </a:rPr>
              <a:t>SpectrumIdentificationResult</a:t>
            </a:r>
            <a:r>
              <a:rPr lang="en-US" sz="1200" b="0" dirty="0">
                <a:solidFill>
                  <a:srgbClr val="ABB2BF"/>
                </a:solidFill>
                <a:effectLst/>
                <a:latin typeface="Fira Code,  Courier New"/>
              </a:rPr>
              <a:t> </a:t>
            </a:r>
            <a:r>
              <a:rPr lang="en-US" sz="1200" b="0" dirty="0" err="1">
                <a:solidFill>
                  <a:srgbClr val="D19A66"/>
                </a:solidFill>
                <a:effectLst/>
                <a:latin typeface="Fira Code,  Courier New"/>
              </a:rPr>
              <a:t>spectrumID</a:t>
            </a:r>
            <a:r>
              <a:rPr lang="en-US" sz="1200" b="0" dirty="0">
                <a:solidFill>
                  <a:srgbClr val="ABB2BF"/>
                </a:solidFill>
                <a:effectLst/>
                <a:latin typeface="Fira Code,  Courier New"/>
              </a:rPr>
              <a:t>=</a:t>
            </a:r>
            <a:r>
              <a:rPr lang="en-US" sz="1200" b="0" dirty="0">
                <a:solidFill>
                  <a:srgbClr val="98C379"/>
                </a:solidFill>
                <a:effectLst/>
                <a:latin typeface="Fira Code,  Courier New"/>
              </a:rPr>
              <a:t>"</a:t>
            </a:r>
            <a:r>
              <a:rPr lang="en-US" sz="1200" b="0" dirty="0" err="1">
                <a:solidFill>
                  <a:srgbClr val="98C379"/>
                </a:solidFill>
                <a:effectLst/>
                <a:latin typeface="Fira Code,  Courier New"/>
              </a:rPr>
              <a:t>controllerType</a:t>
            </a:r>
            <a:r>
              <a:rPr lang="en-US" sz="1200" b="0" dirty="0">
                <a:solidFill>
                  <a:srgbClr val="98C379"/>
                </a:solidFill>
                <a:effectLst/>
                <a:latin typeface="Fira Code,  Courier New"/>
              </a:rPr>
              <a:t>=0 </a:t>
            </a:r>
            <a:r>
              <a:rPr lang="en-US" sz="1200" b="0" dirty="0" err="1">
                <a:solidFill>
                  <a:srgbClr val="98C379"/>
                </a:solidFill>
                <a:effectLst/>
                <a:latin typeface="Fira Code,  Courier New"/>
              </a:rPr>
              <a:t>controllerNumber</a:t>
            </a:r>
            <a:r>
              <a:rPr lang="en-US" sz="1200" b="0" dirty="0">
                <a:solidFill>
                  <a:srgbClr val="98C379"/>
                </a:solidFill>
                <a:effectLst/>
                <a:latin typeface="Fira Code,  Courier New"/>
              </a:rPr>
              <a:t>=1 scan=44877"</a:t>
            </a:r>
            <a:r>
              <a:rPr lang="en-US" sz="1200" b="0" dirty="0">
                <a:solidFill>
                  <a:srgbClr val="ABB2BF"/>
                </a:solidFill>
                <a:effectLst/>
                <a:latin typeface="Fira Code,  Courier New"/>
              </a:rPr>
              <a:t> </a:t>
            </a:r>
            <a:r>
              <a:rPr lang="en-US" sz="1200" b="0" dirty="0" err="1">
                <a:solidFill>
                  <a:srgbClr val="D19A66"/>
                </a:solidFill>
                <a:effectLst/>
                <a:latin typeface="Fira Code,  Courier New"/>
              </a:rPr>
              <a:t>spectraData_ref</a:t>
            </a:r>
            <a:r>
              <a:rPr lang="en-US" sz="1200" b="0" dirty="0">
                <a:solidFill>
                  <a:srgbClr val="ABB2BF"/>
                </a:solidFill>
                <a:effectLst/>
                <a:latin typeface="Fira Code,  Courier New"/>
              </a:rPr>
              <a:t>=</a:t>
            </a:r>
            <a:r>
              <a:rPr lang="en-US" sz="1200" b="0" dirty="0">
                <a:solidFill>
                  <a:srgbClr val="98C379"/>
                </a:solidFill>
                <a:effectLst/>
                <a:latin typeface="Fira Code,  Courier New"/>
              </a:rPr>
              <a:t>"SPECTRADATA_1“</a:t>
            </a:r>
            <a:endParaRPr lang="en-US" sz="1200" b="0" dirty="0">
              <a:solidFill>
                <a:srgbClr val="ABB2BF"/>
              </a:solidFill>
              <a:effectLst/>
              <a:latin typeface="Fira Code,  Courier New"/>
            </a:endParaRPr>
          </a:p>
          <a:p>
            <a:r>
              <a:rPr lang="en-US" sz="1200" dirty="0">
                <a:solidFill>
                  <a:srgbClr val="ABB2BF"/>
                </a:solidFill>
                <a:latin typeface="Fira Code,  Courier New"/>
              </a:rPr>
              <a:t>                              </a:t>
            </a:r>
            <a:r>
              <a:rPr lang="en-US" sz="1200" b="0" dirty="0">
                <a:solidFill>
                  <a:srgbClr val="D19A66"/>
                </a:solidFill>
                <a:effectLst/>
                <a:latin typeface="Fira Code,  Courier New"/>
              </a:rPr>
              <a:t>id</a:t>
            </a:r>
            <a:r>
              <a:rPr lang="en-US" sz="1200" b="0" dirty="0">
                <a:solidFill>
                  <a:srgbClr val="ABB2BF"/>
                </a:solidFill>
                <a:effectLst/>
                <a:latin typeface="Fira Code,  Courier New"/>
              </a:rPr>
              <a:t>=</a:t>
            </a:r>
            <a:r>
              <a:rPr lang="en-US" sz="1200" b="0" dirty="0">
                <a:solidFill>
                  <a:srgbClr val="98C379"/>
                </a:solidFill>
                <a:effectLst/>
                <a:latin typeface="Fira Code,  Courier New"/>
              </a:rPr>
              <a:t>"SPECTRUMIDENTIFICATIONRESULT_394"</a:t>
            </a:r>
            <a:r>
              <a:rPr lang="en-US" sz="1200" b="0" dirty="0">
                <a:solidFill>
                  <a:srgbClr val="ABB2BF"/>
                </a:solidFill>
                <a:effectLst/>
                <a:latin typeface="Fira Code,  Courier New"/>
              </a:rPr>
              <a:t>&gt;</a:t>
            </a:r>
          </a:p>
          <a:p>
            <a:r>
              <a:rPr lang="en-US" sz="1200" b="0" dirty="0">
                <a:solidFill>
                  <a:srgbClr val="ABB2BF"/>
                </a:solidFill>
                <a:effectLst/>
                <a:latin typeface="Fira Code,  Courier New"/>
              </a:rPr>
              <a:t>  &lt;</a:t>
            </a:r>
            <a:r>
              <a:rPr lang="en-US" sz="1200" b="0" dirty="0" err="1">
                <a:solidFill>
                  <a:srgbClr val="E06C75"/>
                </a:solidFill>
                <a:effectLst/>
                <a:latin typeface="Fira Code,  Courier New"/>
              </a:rPr>
              <a:t>SpectrumIdentificationItem</a:t>
            </a:r>
            <a:r>
              <a:rPr lang="en-US" sz="1200" b="0" dirty="0">
                <a:solidFill>
                  <a:srgbClr val="ABB2BF"/>
                </a:solidFill>
                <a:effectLst/>
                <a:latin typeface="Fira Code,  Courier New"/>
              </a:rPr>
              <a:t> </a:t>
            </a:r>
            <a:r>
              <a:rPr lang="en-US" sz="1200" b="0" dirty="0" err="1">
                <a:solidFill>
                  <a:srgbClr val="D19A66"/>
                </a:solidFill>
                <a:effectLst/>
                <a:latin typeface="Fira Code,  Courier New"/>
              </a:rPr>
              <a:t>passThreshold</a:t>
            </a:r>
            <a:r>
              <a:rPr lang="en-US" sz="1200" b="0" dirty="0">
                <a:solidFill>
                  <a:srgbClr val="ABB2BF"/>
                </a:solidFill>
                <a:effectLst/>
                <a:latin typeface="Fira Code,  Courier New"/>
              </a:rPr>
              <a:t>=</a:t>
            </a:r>
            <a:r>
              <a:rPr lang="en-US" sz="1200" b="0" dirty="0">
                <a:solidFill>
                  <a:srgbClr val="98C379"/>
                </a:solidFill>
                <a:effectLst/>
                <a:latin typeface="Fira Code,  Courier New"/>
              </a:rPr>
              <a:t>"true"</a:t>
            </a:r>
            <a:r>
              <a:rPr lang="en-US" sz="1200" b="0" dirty="0">
                <a:solidFill>
                  <a:srgbClr val="ABB2BF"/>
                </a:solidFill>
                <a:effectLst/>
                <a:latin typeface="Fira Code,  Courier New"/>
              </a:rPr>
              <a:t> </a:t>
            </a:r>
            <a:r>
              <a:rPr lang="en-US" sz="1200" b="0" dirty="0">
                <a:solidFill>
                  <a:srgbClr val="D19A66"/>
                </a:solidFill>
                <a:effectLst/>
                <a:latin typeface="Fira Code,  Courier New"/>
              </a:rPr>
              <a:t>rank</a:t>
            </a:r>
            <a:r>
              <a:rPr lang="en-US" sz="1200" b="0" dirty="0">
                <a:solidFill>
                  <a:srgbClr val="ABB2BF"/>
                </a:solidFill>
                <a:effectLst/>
                <a:latin typeface="Fira Code,  Courier New"/>
              </a:rPr>
              <a:t>=</a:t>
            </a:r>
            <a:r>
              <a:rPr lang="en-US" sz="1200" b="0" dirty="0">
                <a:solidFill>
                  <a:srgbClr val="98C379"/>
                </a:solidFill>
                <a:effectLst/>
                <a:latin typeface="Fira Code,  Courier New"/>
              </a:rPr>
              <a:t>"1"</a:t>
            </a:r>
            <a:r>
              <a:rPr lang="en-US" sz="1200" b="0" dirty="0">
                <a:solidFill>
                  <a:srgbClr val="ABB2BF"/>
                </a:solidFill>
                <a:effectLst/>
                <a:latin typeface="Fira Code,  Courier New"/>
              </a:rPr>
              <a:t> </a:t>
            </a:r>
            <a:r>
              <a:rPr lang="en-US" sz="1200" b="0" dirty="0" err="1">
                <a:solidFill>
                  <a:srgbClr val="D19A66"/>
                </a:solidFill>
                <a:effectLst/>
                <a:latin typeface="Fira Code,  Courier New"/>
              </a:rPr>
              <a:t>chargeState</a:t>
            </a:r>
            <a:r>
              <a:rPr lang="en-US" sz="1200" b="0" dirty="0">
                <a:solidFill>
                  <a:srgbClr val="ABB2BF"/>
                </a:solidFill>
                <a:effectLst/>
                <a:latin typeface="Fira Code,  Courier New"/>
              </a:rPr>
              <a:t>=</a:t>
            </a:r>
            <a:r>
              <a:rPr lang="en-US" sz="1200" b="0" dirty="0">
                <a:solidFill>
                  <a:srgbClr val="98C379"/>
                </a:solidFill>
                <a:effectLst/>
                <a:latin typeface="Fira Code,  Courier New"/>
              </a:rPr>
              <a:t>"5"</a:t>
            </a:r>
            <a:r>
              <a:rPr lang="en-US" sz="1200" b="0" dirty="0">
                <a:solidFill>
                  <a:srgbClr val="ABB2BF"/>
                </a:solidFill>
                <a:effectLst/>
                <a:latin typeface="Fira Code,  Courier New"/>
              </a:rPr>
              <a:t> </a:t>
            </a:r>
            <a:r>
              <a:rPr lang="en-US" sz="1200" b="0" dirty="0" err="1">
                <a:solidFill>
                  <a:srgbClr val="D19A66"/>
                </a:solidFill>
                <a:effectLst/>
                <a:latin typeface="Fira Code,  Courier New"/>
              </a:rPr>
              <a:t>calculatedMassToCharge</a:t>
            </a:r>
            <a:r>
              <a:rPr lang="en-US" sz="1200" b="0" dirty="0">
                <a:solidFill>
                  <a:srgbClr val="ABB2BF"/>
                </a:solidFill>
                <a:effectLst/>
                <a:latin typeface="Fira Code,  Courier New"/>
              </a:rPr>
              <a:t>=</a:t>
            </a:r>
            <a:r>
              <a:rPr lang="en-US" sz="1200" b="0" dirty="0">
                <a:solidFill>
                  <a:srgbClr val="98C379"/>
                </a:solidFill>
                <a:effectLst/>
                <a:latin typeface="Fira Code,  Courier New"/>
              </a:rPr>
              <a:t>"800.762558439“</a:t>
            </a:r>
            <a:endParaRPr lang="en-US" sz="1200" b="0" dirty="0">
              <a:solidFill>
                <a:srgbClr val="ABB2BF"/>
              </a:solidFill>
              <a:effectLst/>
              <a:latin typeface="Fira Code,  Courier New"/>
            </a:endParaRPr>
          </a:p>
          <a:p>
            <a:r>
              <a:rPr lang="en-US" sz="1200" dirty="0">
                <a:solidFill>
                  <a:srgbClr val="ABB2BF"/>
                </a:solidFill>
                <a:latin typeface="Fira Code,  Courier New"/>
              </a:rPr>
              <a:t>                              </a:t>
            </a:r>
            <a:r>
              <a:rPr lang="en-US" sz="1200" b="0" dirty="0" err="1">
                <a:solidFill>
                  <a:srgbClr val="D19A66"/>
                </a:solidFill>
                <a:effectLst/>
                <a:latin typeface="Fira Code,  Courier New"/>
              </a:rPr>
              <a:t>peptide_ref</a:t>
            </a:r>
            <a:r>
              <a:rPr lang="en-US" sz="1200" b="0" dirty="0">
                <a:solidFill>
                  <a:srgbClr val="ABB2BF"/>
                </a:solidFill>
                <a:effectLst/>
                <a:latin typeface="Fira Code,  Courier New"/>
              </a:rPr>
              <a:t>=</a:t>
            </a:r>
            <a:r>
              <a:rPr lang="en-US" sz="1200" b="0" dirty="0">
                <a:solidFill>
                  <a:srgbClr val="98C379"/>
                </a:solidFill>
                <a:effectLst/>
                <a:latin typeface="Fira Code,  Courier New"/>
              </a:rPr>
              <a:t>"PEPTIDE_6258"</a:t>
            </a:r>
            <a:r>
              <a:rPr lang="en-US" sz="1200" b="0" dirty="0">
                <a:solidFill>
                  <a:srgbClr val="ABB2BF"/>
                </a:solidFill>
                <a:effectLst/>
                <a:latin typeface="Fira Code,  Courier New"/>
              </a:rPr>
              <a:t> </a:t>
            </a:r>
            <a:r>
              <a:rPr lang="en-US" sz="1200" b="0" dirty="0" err="1">
                <a:solidFill>
                  <a:srgbClr val="D19A66"/>
                </a:solidFill>
                <a:effectLst/>
                <a:latin typeface="Fira Code,  Courier New"/>
              </a:rPr>
              <a:t>experimentalMassToCharge</a:t>
            </a:r>
            <a:r>
              <a:rPr lang="en-US" sz="1200" b="0" dirty="0">
                <a:solidFill>
                  <a:srgbClr val="ABB2BF"/>
                </a:solidFill>
                <a:effectLst/>
                <a:latin typeface="Fira Code,  Courier New"/>
              </a:rPr>
              <a:t>=</a:t>
            </a:r>
            <a:r>
              <a:rPr lang="en-US" sz="1200" b="0" dirty="0">
                <a:solidFill>
                  <a:srgbClr val="98C379"/>
                </a:solidFill>
                <a:effectLst/>
                <a:latin typeface="Fira Code,  Courier New"/>
              </a:rPr>
              <a:t>"800.762641689“</a:t>
            </a:r>
            <a:endParaRPr lang="en-US" sz="1200" b="0" dirty="0">
              <a:solidFill>
                <a:srgbClr val="ABB2BF"/>
              </a:solidFill>
              <a:effectLst/>
              <a:latin typeface="Fira Code,  Courier New"/>
            </a:endParaRPr>
          </a:p>
          <a:p>
            <a:r>
              <a:rPr lang="en-US" sz="1200" dirty="0">
                <a:solidFill>
                  <a:srgbClr val="ABB2BF"/>
                </a:solidFill>
                <a:latin typeface="Fira Code,  Courier New"/>
              </a:rPr>
              <a:t>                              </a:t>
            </a:r>
            <a:r>
              <a:rPr lang="en-US" sz="1200" b="0" dirty="0">
                <a:solidFill>
                  <a:srgbClr val="D19A66"/>
                </a:solidFill>
                <a:effectLst/>
                <a:latin typeface="Fira Code,  Courier New"/>
              </a:rPr>
              <a:t>id</a:t>
            </a:r>
            <a:r>
              <a:rPr lang="en-US" sz="1200" b="0" dirty="0">
                <a:solidFill>
                  <a:srgbClr val="ABB2BF"/>
                </a:solidFill>
                <a:effectLst/>
                <a:latin typeface="Fira Code,  Courier New"/>
              </a:rPr>
              <a:t>=</a:t>
            </a:r>
            <a:r>
              <a:rPr lang="en-US" sz="1200" b="0" dirty="0">
                <a:solidFill>
                  <a:srgbClr val="98C379"/>
                </a:solidFill>
                <a:effectLst/>
                <a:latin typeface="Fira Code,  Courier New"/>
              </a:rPr>
              <a:t>"SPECTRUMIDENTIFICATIONITEM_42519"</a:t>
            </a:r>
            <a:r>
              <a:rPr lang="en-US" sz="1200" b="0" dirty="0">
                <a:solidFill>
                  <a:srgbClr val="ABB2BF"/>
                </a:solidFill>
                <a:effectLst/>
                <a:latin typeface="Fira Code,  Courier New"/>
              </a:rPr>
              <a:t>&gt;</a:t>
            </a:r>
          </a:p>
          <a:p>
            <a:r>
              <a:rPr lang="en-US" sz="1200" b="0" dirty="0">
                <a:solidFill>
                  <a:srgbClr val="ABB2BF"/>
                </a:solidFill>
                <a:effectLst/>
                <a:latin typeface="Fira Code,  Courier New"/>
              </a:rPr>
              <a:t>    &lt;</a:t>
            </a:r>
            <a:r>
              <a:rPr lang="en-US" sz="1200" b="0" dirty="0" err="1">
                <a:solidFill>
                  <a:srgbClr val="E06C75"/>
                </a:solidFill>
                <a:effectLst/>
                <a:latin typeface="Fira Code,  Courier New"/>
              </a:rPr>
              <a:t>PeptideEvidenceRef</a:t>
            </a:r>
            <a:r>
              <a:rPr lang="en-US" sz="1200" b="0" dirty="0">
                <a:solidFill>
                  <a:srgbClr val="ABB2BF"/>
                </a:solidFill>
                <a:effectLst/>
                <a:latin typeface="Fira Code,  Courier New"/>
              </a:rPr>
              <a:t> </a:t>
            </a:r>
            <a:r>
              <a:rPr lang="en-US" sz="1200" b="0" dirty="0" err="1">
                <a:solidFill>
                  <a:srgbClr val="D19A66"/>
                </a:solidFill>
                <a:effectLst/>
                <a:latin typeface="Fira Code,  Courier New"/>
              </a:rPr>
              <a:t>peptideEvidence_ref</a:t>
            </a:r>
            <a:r>
              <a:rPr lang="en-US" sz="1200" b="0" dirty="0">
                <a:solidFill>
                  <a:srgbClr val="ABB2BF"/>
                </a:solidFill>
                <a:effectLst/>
                <a:latin typeface="Fira Code,  Courier New"/>
              </a:rPr>
              <a:t>=</a:t>
            </a:r>
            <a:r>
              <a:rPr lang="en-US" sz="1200" b="0" dirty="0">
                <a:solidFill>
                  <a:srgbClr val="98C379"/>
                </a:solidFill>
                <a:effectLst/>
                <a:latin typeface="Fira Code,  Courier New"/>
              </a:rPr>
              <a:t>"PEPTIDEEVIDENCE_6258"</a:t>
            </a:r>
            <a:r>
              <a:rPr lang="en-US" sz="1200" b="0" dirty="0">
                <a:solidFill>
                  <a:srgbClr val="ABB2BF"/>
                </a:solidFill>
                <a:effectLst/>
                <a:latin typeface="Fira Code,  Courier New"/>
              </a:rPr>
              <a:t>/&gt;</a:t>
            </a:r>
          </a:p>
          <a:p>
            <a:r>
              <a:rPr lang="en-US" sz="1200" b="0" dirty="0">
                <a:solidFill>
                  <a:srgbClr val="ABB2BF"/>
                </a:solidFill>
                <a:effectLst/>
                <a:latin typeface="Fira Code,  Courier New"/>
              </a:rPr>
              <a:t>    &lt;</a:t>
            </a:r>
            <a:r>
              <a:rPr lang="en-US" sz="1200" b="0" dirty="0" err="1">
                <a:solidFill>
                  <a:srgbClr val="E06C75"/>
                </a:solidFill>
                <a:effectLst/>
                <a:latin typeface="Fira Code,  Courier New"/>
              </a:rPr>
              <a:t>cvParam</a:t>
            </a:r>
            <a:r>
              <a:rPr lang="en-US" sz="1200" b="0" dirty="0">
                <a:solidFill>
                  <a:srgbClr val="ABB2BF"/>
                </a:solidFill>
                <a:effectLst/>
                <a:latin typeface="Fira Code,  Courier New"/>
              </a:rPr>
              <a:t> </a:t>
            </a:r>
            <a:r>
              <a:rPr lang="en-US" sz="1200" b="0" dirty="0">
                <a:solidFill>
                  <a:srgbClr val="D19A66"/>
                </a:solidFill>
                <a:effectLst/>
                <a:latin typeface="Fira Code,  Courier New"/>
              </a:rPr>
              <a:t>accession</a:t>
            </a:r>
            <a:r>
              <a:rPr lang="en-US" sz="1200" b="0" dirty="0">
                <a:solidFill>
                  <a:srgbClr val="ABB2BF"/>
                </a:solidFill>
                <a:effectLst/>
                <a:latin typeface="Fira Code,  Courier New"/>
              </a:rPr>
              <a:t>=</a:t>
            </a:r>
            <a:r>
              <a:rPr lang="en-US" sz="1200" b="0" dirty="0">
                <a:solidFill>
                  <a:srgbClr val="98C379"/>
                </a:solidFill>
                <a:effectLst/>
                <a:latin typeface="Fira Code,  Courier New"/>
              </a:rPr>
              <a:t>"MS:XXX10A"</a:t>
            </a:r>
            <a:r>
              <a:rPr lang="en-US" sz="1200" b="0" dirty="0">
                <a:solidFill>
                  <a:srgbClr val="ABB2BF"/>
                </a:solidFill>
                <a:effectLst/>
                <a:latin typeface="Fira Code,  Courier New"/>
              </a:rPr>
              <a:t> </a:t>
            </a:r>
            <a:r>
              <a:rPr lang="en-US" sz="1200" b="0" dirty="0" err="1">
                <a:solidFill>
                  <a:srgbClr val="D19A66"/>
                </a:solidFill>
                <a:effectLst/>
                <a:latin typeface="Fira Code,  Courier New"/>
              </a:rPr>
              <a:t>cvRef</a:t>
            </a:r>
            <a:r>
              <a:rPr lang="en-US" sz="1200" b="0" dirty="0">
                <a:solidFill>
                  <a:srgbClr val="ABB2BF"/>
                </a:solidFill>
                <a:effectLst/>
                <a:latin typeface="Fira Code,  Courier New"/>
              </a:rPr>
              <a:t>=</a:t>
            </a:r>
            <a:r>
              <a:rPr lang="en-US" sz="1200" b="0" dirty="0">
                <a:solidFill>
                  <a:srgbClr val="98C379"/>
                </a:solidFill>
                <a:effectLst/>
                <a:latin typeface="Fira Code,  Courier New"/>
              </a:rPr>
              <a:t>"PSI-MS"</a:t>
            </a:r>
            <a:r>
              <a:rPr lang="en-US" sz="1200" b="0" dirty="0">
                <a:solidFill>
                  <a:srgbClr val="ABB2BF"/>
                </a:solidFill>
                <a:effectLst/>
                <a:latin typeface="Fira Code,  Courier New"/>
              </a:rPr>
              <a:t> </a:t>
            </a:r>
            <a:r>
              <a:rPr lang="en-US" sz="1200" b="0" dirty="0">
                <a:solidFill>
                  <a:srgbClr val="D19A66"/>
                </a:solidFill>
                <a:effectLst/>
                <a:latin typeface="Fira Code,  Courier New"/>
              </a:rPr>
              <a:t>name</a:t>
            </a:r>
            <a:r>
              <a:rPr lang="en-US" sz="1200" b="0" dirty="0">
                <a:solidFill>
                  <a:srgbClr val="ABB2BF"/>
                </a:solidFill>
                <a:effectLst/>
                <a:latin typeface="Fira Code,  Courier New"/>
              </a:rPr>
              <a:t>=</a:t>
            </a:r>
            <a:r>
              <a:rPr lang="en-US" sz="1200" b="0" dirty="0">
                <a:solidFill>
                  <a:srgbClr val="98C379"/>
                </a:solidFill>
                <a:effectLst/>
                <a:latin typeface="Fira Code,  Courier New"/>
              </a:rPr>
              <a:t>"</a:t>
            </a:r>
            <a:r>
              <a:rPr lang="en-US" sz="1200" b="0" dirty="0" err="1">
                <a:solidFill>
                  <a:srgbClr val="98C379"/>
                </a:solidFill>
                <a:effectLst/>
                <a:latin typeface="Fira Code,  Courier New"/>
              </a:rPr>
              <a:t>GlycReSoft:total</a:t>
            </a:r>
            <a:r>
              <a:rPr lang="en-US" sz="1200" b="0" dirty="0">
                <a:solidFill>
                  <a:srgbClr val="98C379"/>
                </a:solidFill>
                <a:effectLst/>
                <a:latin typeface="Fira Code,  Courier New"/>
              </a:rPr>
              <a:t> score"</a:t>
            </a:r>
            <a:r>
              <a:rPr lang="en-US" sz="1200" b="0" dirty="0">
                <a:solidFill>
                  <a:srgbClr val="ABB2BF"/>
                </a:solidFill>
                <a:effectLst/>
                <a:latin typeface="Fira Code,  Courier New"/>
              </a:rPr>
              <a:t> </a:t>
            </a:r>
            <a:r>
              <a:rPr lang="en-US" sz="1200" b="0" dirty="0">
                <a:solidFill>
                  <a:srgbClr val="D19A66"/>
                </a:solidFill>
                <a:effectLst/>
                <a:latin typeface="Fira Code,  Courier New"/>
              </a:rPr>
              <a:t>value</a:t>
            </a:r>
            <a:r>
              <a:rPr lang="en-US" sz="1200" b="0" dirty="0">
                <a:solidFill>
                  <a:srgbClr val="ABB2BF"/>
                </a:solidFill>
                <a:effectLst/>
                <a:latin typeface="Fira Code,  Courier New"/>
              </a:rPr>
              <a:t>=</a:t>
            </a:r>
            <a:r>
              <a:rPr lang="en-US" sz="1200" b="0" dirty="0">
                <a:solidFill>
                  <a:srgbClr val="98C379"/>
                </a:solidFill>
                <a:effectLst/>
                <a:latin typeface="Fira Code,  Courier New"/>
              </a:rPr>
              <a:t>"27.9504727958"</a:t>
            </a:r>
            <a:r>
              <a:rPr lang="en-US" sz="1200" b="0" dirty="0">
                <a:solidFill>
                  <a:srgbClr val="ABB2BF"/>
                </a:solidFill>
                <a:effectLst/>
                <a:latin typeface="Fira Code,  Courier New"/>
              </a:rPr>
              <a:t>/&gt;</a:t>
            </a:r>
          </a:p>
          <a:p>
            <a:r>
              <a:rPr lang="en-US" sz="1200" b="0" dirty="0">
                <a:solidFill>
                  <a:srgbClr val="ABB2BF"/>
                </a:solidFill>
                <a:effectLst/>
                <a:latin typeface="Fira Code,  Courier New"/>
              </a:rPr>
              <a:t>    &lt;</a:t>
            </a:r>
            <a:r>
              <a:rPr lang="en-US" sz="1200" b="0" dirty="0" err="1">
                <a:solidFill>
                  <a:srgbClr val="E06C75"/>
                </a:solidFill>
                <a:effectLst/>
                <a:latin typeface="Fira Code,  Courier New"/>
              </a:rPr>
              <a:t>cvParam</a:t>
            </a:r>
            <a:r>
              <a:rPr lang="en-US" sz="1200" b="0" dirty="0">
                <a:solidFill>
                  <a:srgbClr val="ABB2BF"/>
                </a:solidFill>
                <a:effectLst/>
                <a:latin typeface="Fira Code,  Courier New"/>
              </a:rPr>
              <a:t> </a:t>
            </a:r>
            <a:r>
              <a:rPr lang="en-US" sz="1200" b="0" dirty="0">
                <a:solidFill>
                  <a:srgbClr val="D19A66"/>
                </a:solidFill>
                <a:effectLst/>
                <a:latin typeface="Fira Code,  Courier New"/>
              </a:rPr>
              <a:t>accession</a:t>
            </a:r>
            <a:r>
              <a:rPr lang="en-US" sz="1200" b="0" dirty="0">
                <a:solidFill>
                  <a:srgbClr val="ABB2BF"/>
                </a:solidFill>
                <a:effectLst/>
                <a:latin typeface="Fira Code,  Courier New"/>
              </a:rPr>
              <a:t>=</a:t>
            </a:r>
            <a:r>
              <a:rPr lang="en-US" sz="1200" b="0" dirty="0">
                <a:solidFill>
                  <a:srgbClr val="98C379"/>
                </a:solidFill>
                <a:effectLst/>
                <a:latin typeface="Fira Code,  Courier New"/>
              </a:rPr>
              <a:t>"MS:XXX10G"</a:t>
            </a:r>
            <a:r>
              <a:rPr lang="en-US" sz="1200" b="0" dirty="0">
                <a:solidFill>
                  <a:srgbClr val="ABB2BF"/>
                </a:solidFill>
                <a:effectLst/>
                <a:latin typeface="Fira Code,  Courier New"/>
              </a:rPr>
              <a:t> </a:t>
            </a:r>
            <a:r>
              <a:rPr lang="en-US" sz="1200" b="0" dirty="0" err="1">
                <a:solidFill>
                  <a:srgbClr val="D19A66"/>
                </a:solidFill>
                <a:effectLst/>
                <a:latin typeface="Fira Code,  Courier New"/>
              </a:rPr>
              <a:t>cvRef</a:t>
            </a:r>
            <a:r>
              <a:rPr lang="en-US" sz="1200" b="0" dirty="0">
                <a:solidFill>
                  <a:srgbClr val="ABB2BF"/>
                </a:solidFill>
                <a:effectLst/>
                <a:latin typeface="Fira Code,  Courier New"/>
              </a:rPr>
              <a:t>=</a:t>
            </a:r>
            <a:r>
              <a:rPr lang="en-US" sz="1200" b="0" dirty="0">
                <a:solidFill>
                  <a:srgbClr val="98C379"/>
                </a:solidFill>
                <a:effectLst/>
                <a:latin typeface="Fira Code,  Courier New"/>
              </a:rPr>
              <a:t>"PSI-MS"</a:t>
            </a:r>
            <a:r>
              <a:rPr lang="en-US" sz="1200" b="0" dirty="0">
                <a:solidFill>
                  <a:srgbClr val="ABB2BF"/>
                </a:solidFill>
                <a:effectLst/>
                <a:latin typeface="Fira Code,  Courier New"/>
              </a:rPr>
              <a:t> </a:t>
            </a:r>
            <a:r>
              <a:rPr lang="en-US" sz="1200" b="0" dirty="0">
                <a:solidFill>
                  <a:srgbClr val="D19A66"/>
                </a:solidFill>
                <a:effectLst/>
                <a:latin typeface="Fira Code,  Courier New"/>
              </a:rPr>
              <a:t>name</a:t>
            </a:r>
            <a:r>
              <a:rPr lang="en-US" sz="1200" b="0" dirty="0">
                <a:solidFill>
                  <a:srgbClr val="ABB2BF"/>
                </a:solidFill>
                <a:effectLst/>
                <a:latin typeface="Fira Code,  Courier New"/>
              </a:rPr>
              <a:t>=</a:t>
            </a:r>
            <a:r>
              <a:rPr lang="en-US" sz="1200" b="0" dirty="0">
                <a:solidFill>
                  <a:srgbClr val="98C379"/>
                </a:solidFill>
                <a:effectLst/>
                <a:latin typeface="Fira Code,  Courier New"/>
              </a:rPr>
              <a:t>"</a:t>
            </a:r>
            <a:r>
              <a:rPr lang="en-US" sz="1200" b="0" dirty="0" err="1">
                <a:solidFill>
                  <a:srgbClr val="98C379"/>
                </a:solidFill>
                <a:effectLst/>
                <a:latin typeface="Fira Code,  Courier New"/>
              </a:rPr>
              <a:t>GlycReSoft:joint</a:t>
            </a:r>
            <a:r>
              <a:rPr lang="en-US" sz="1200" b="0" dirty="0">
                <a:solidFill>
                  <a:srgbClr val="98C379"/>
                </a:solidFill>
                <a:effectLst/>
                <a:latin typeface="Fira Code,  Courier New"/>
              </a:rPr>
              <a:t> q-value"</a:t>
            </a:r>
            <a:r>
              <a:rPr lang="en-US" sz="1200" b="0" dirty="0">
                <a:solidFill>
                  <a:srgbClr val="ABB2BF"/>
                </a:solidFill>
                <a:effectLst/>
                <a:latin typeface="Fira Code,  Courier New"/>
              </a:rPr>
              <a:t> </a:t>
            </a:r>
            <a:r>
              <a:rPr lang="en-US" sz="1200" b="0" dirty="0">
                <a:solidFill>
                  <a:srgbClr val="D19A66"/>
                </a:solidFill>
                <a:effectLst/>
                <a:latin typeface="Fira Code,  Courier New"/>
              </a:rPr>
              <a:t>value</a:t>
            </a:r>
            <a:r>
              <a:rPr lang="en-US" sz="1200" b="0" dirty="0">
                <a:solidFill>
                  <a:srgbClr val="ABB2BF"/>
                </a:solidFill>
                <a:effectLst/>
                <a:latin typeface="Fira Code,  Courier New"/>
              </a:rPr>
              <a:t>=</a:t>
            </a:r>
            <a:r>
              <a:rPr lang="en-US" sz="1200" b="0" dirty="0">
                <a:solidFill>
                  <a:srgbClr val="98C379"/>
                </a:solidFill>
                <a:effectLst/>
                <a:latin typeface="Fira Code,  Courier New"/>
              </a:rPr>
              <a:t>"0.00120481927711"</a:t>
            </a:r>
            <a:r>
              <a:rPr lang="en-US" sz="1200" b="0" dirty="0">
                <a:solidFill>
                  <a:srgbClr val="ABB2BF"/>
                </a:solidFill>
                <a:effectLst/>
                <a:latin typeface="Fira Code,  Courier New"/>
              </a:rPr>
              <a:t>/&gt;</a:t>
            </a:r>
          </a:p>
          <a:p>
            <a:endParaRPr lang="en-US" sz="1200" b="0" dirty="0">
              <a:solidFill>
                <a:srgbClr val="ABB2BF"/>
              </a:solidFill>
              <a:effectLst/>
              <a:latin typeface="Fira Code,  Courier New"/>
            </a:endParaRPr>
          </a:p>
          <a:p>
            <a:r>
              <a:rPr lang="en-US" sz="1200" b="0" dirty="0">
                <a:solidFill>
                  <a:srgbClr val="ABB2BF"/>
                </a:solidFill>
                <a:effectLst/>
                <a:latin typeface="Fira Code,  Courier New"/>
              </a:rPr>
              <a:t>    &lt;</a:t>
            </a:r>
            <a:r>
              <a:rPr lang="en-US" sz="1200" b="0" dirty="0" err="1">
                <a:solidFill>
                  <a:srgbClr val="E06C75"/>
                </a:solidFill>
                <a:effectLst/>
                <a:latin typeface="Fira Code,  Courier New"/>
              </a:rPr>
              <a:t>cvParam</a:t>
            </a:r>
            <a:r>
              <a:rPr lang="en-US" sz="1200" b="0" dirty="0">
                <a:solidFill>
                  <a:srgbClr val="ABB2BF"/>
                </a:solidFill>
                <a:effectLst/>
                <a:latin typeface="Fira Code,  Courier New"/>
              </a:rPr>
              <a:t> </a:t>
            </a:r>
            <a:r>
              <a:rPr lang="en-US" sz="1200" b="0" dirty="0">
                <a:solidFill>
                  <a:srgbClr val="D19A66"/>
                </a:solidFill>
                <a:effectLst/>
                <a:latin typeface="Fira Code,  Courier New"/>
              </a:rPr>
              <a:t>accession</a:t>
            </a:r>
            <a:r>
              <a:rPr lang="en-US" sz="1200" b="0" dirty="0">
                <a:solidFill>
                  <a:srgbClr val="ABB2BF"/>
                </a:solidFill>
                <a:effectLst/>
                <a:latin typeface="Fira Code,  Courier New"/>
              </a:rPr>
              <a:t>=</a:t>
            </a:r>
            <a:r>
              <a:rPr lang="en-US" sz="1200" b="0" dirty="0">
                <a:solidFill>
                  <a:srgbClr val="98C379"/>
                </a:solidFill>
                <a:effectLst/>
                <a:latin typeface="Fira Code,  Courier New"/>
              </a:rPr>
              <a:t>"MS:XXX10C"</a:t>
            </a:r>
            <a:r>
              <a:rPr lang="en-US" sz="1200" b="0" dirty="0">
                <a:solidFill>
                  <a:srgbClr val="ABB2BF"/>
                </a:solidFill>
                <a:effectLst/>
                <a:latin typeface="Fira Code,  Courier New"/>
              </a:rPr>
              <a:t> </a:t>
            </a:r>
            <a:r>
              <a:rPr lang="en-US" sz="1200" b="0" dirty="0" err="1">
                <a:solidFill>
                  <a:srgbClr val="D19A66"/>
                </a:solidFill>
                <a:effectLst/>
                <a:latin typeface="Fira Code,  Courier New"/>
              </a:rPr>
              <a:t>cvRef</a:t>
            </a:r>
            <a:r>
              <a:rPr lang="en-US" sz="1200" b="0" dirty="0">
                <a:solidFill>
                  <a:srgbClr val="ABB2BF"/>
                </a:solidFill>
                <a:effectLst/>
                <a:latin typeface="Fira Code,  Courier New"/>
              </a:rPr>
              <a:t>=</a:t>
            </a:r>
            <a:r>
              <a:rPr lang="en-US" sz="1200" b="0" dirty="0">
                <a:solidFill>
                  <a:srgbClr val="98C379"/>
                </a:solidFill>
                <a:effectLst/>
                <a:latin typeface="Fira Code,  Courier New"/>
              </a:rPr>
              <a:t>"PSI-MS"</a:t>
            </a:r>
            <a:r>
              <a:rPr lang="en-US" sz="1200" b="0" dirty="0">
                <a:solidFill>
                  <a:srgbClr val="ABB2BF"/>
                </a:solidFill>
                <a:effectLst/>
                <a:latin typeface="Fira Code,  Courier New"/>
              </a:rPr>
              <a:t> </a:t>
            </a:r>
            <a:r>
              <a:rPr lang="en-US" sz="1200" b="0" dirty="0">
                <a:solidFill>
                  <a:srgbClr val="D19A66"/>
                </a:solidFill>
                <a:effectLst/>
                <a:latin typeface="Fira Code,  Courier New"/>
              </a:rPr>
              <a:t>name</a:t>
            </a:r>
            <a:r>
              <a:rPr lang="en-US" sz="1200" b="0" dirty="0">
                <a:solidFill>
                  <a:srgbClr val="ABB2BF"/>
                </a:solidFill>
                <a:effectLst/>
                <a:latin typeface="Fira Code,  Courier New"/>
              </a:rPr>
              <a:t>=</a:t>
            </a:r>
            <a:r>
              <a:rPr lang="en-US" sz="1200" b="0" dirty="0">
                <a:solidFill>
                  <a:srgbClr val="98C379"/>
                </a:solidFill>
                <a:effectLst/>
                <a:latin typeface="Fira Code,  Courier New"/>
              </a:rPr>
              <a:t>"</a:t>
            </a:r>
            <a:r>
              <a:rPr lang="en-US" sz="1200" b="0" dirty="0" err="1">
                <a:solidFill>
                  <a:srgbClr val="98C379"/>
                </a:solidFill>
                <a:effectLst/>
                <a:latin typeface="Fira Code,  Courier New"/>
              </a:rPr>
              <a:t>GlycReSoft:peptide</a:t>
            </a:r>
            <a:r>
              <a:rPr lang="en-US" sz="1200" b="0" dirty="0">
                <a:solidFill>
                  <a:srgbClr val="98C379"/>
                </a:solidFill>
                <a:effectLst/>
                <a:latin typeface="Fira Code,  Courier New"/>
              </a:rPr>
              <a:t> score"</a:t>
            </a:r>
            <a:r>
              <a:rPr lang="en-US" sz="1200" b="0" dirty="0">
                <a:solidFill>
                  <a:srgbClr val="ABB2BF"/>
                </a:solidFill>
                <a:effectLst/>
                <a:latin typeface="Fira Code,  Courier New"/>
              </a:rPr>
              <a:t> </a:t>
            </a:r>
            <a:r>
              <a:rPr lang="en-US" sz="1200" b="0" dirty="0">
                <a:solidFill>
                  <a:srgbClr val="D19A66"/>
                </a:solidFill>
                <a:effectLst/>
                <a:latin typeface="Fira Code,  Courier New"/>
              </a:rPr>
              <a:t>value</a:t>
            </a:r>
            <a:r>
              <a:rPr lang="en-US" sz="1200" b="0" dirty="0">
                <a:solidFill>
                  <a:srgbClr val="ABB2BF"/>
                </a:solidFill>
                <a:effectLst/>
                <a:latin typeface="Fira Code,  Courier New"/>
              </a:rPr>
              <a:t>=</a:t>
            </a:r>
            <a:r>
              <a:rPr lang="en-US" sz="1200" b="0" dirty="0">
                <a:solidFill>
                  <a:srgbClr val="98C379"/>
                </a:solidFill>
                <a:effectLst/>
                <a:latin typeface="Fira Code,  Courier New"/>
              </a:rPr>
              <a:t>"18.0356315134"</a:t>
            </a:r>
            <a:r>
              <a:rPr lang="en-US" sz="1200" b="0" dirty="0">
                <a:solidFill>
                  <a:srgbClr val="ABB2BF"/>
                </a:solidFill>
                <a:effectLst/>
                <a:latin typeface="Fira Code,  Courier New"/>
              </a:rPr>
              <a:t>/&gt;</a:t>
            </a:r>
          </a:p>
          <a:p>
            <a:r>
              <a:rPr lang="en-US" sz="1200" b="0" dirty="0">
                <a:solidFill>
                  <a:srgbClr val="ABB2BF"/>
                </a:solidFill>
                <a:effectLst/>
                <a:latin typeface="Fira Code,  Courier New"/>
              </a:rPr>
              <a:t>    &lt;</a:t>
            </a:r>
            <a:r>
              <a:rPr lang="en-US" sz="1200" b="0" dirty="0" err="1">
                <a:solidFill>
                  <a:srgbClr val="E06C75"/>
                </a:solidFill>
                <a:effectLst/>
                <a:latin typeface="Fira Code,  Courier New"/>
              </a:rPr>
              <a:t>cvParam</a:t>
            </a:r>
            <a:r>
              <a:rPr lang="en-US" sz="1200" b="0" dirty="0">
                <a:solidFill>
                  <a:srgbClr val="ABB2BF"/>
                </a:solidFill>
                <a:effectLst/>
                <a:latin typeface="Fira Code,  Courier New"/>
              </a:rPr>
              <a:t> </a:t>
            </a:r>
            <a:r>
              <a:rPr lang="en-US" sz="1200" b="0" dirty="0">
                <a:solidFill>
                  <a:srgbClr val="D19A66"/>
                </a:solidFill>
                <a:effectLst/>
                <a:latin typeface="Fira Code,  Courier New"/>
              </a:rPr>
              <a:t>accession</a:t>
            </a:r>
            <a:r>
              <a:rPr lang="en-US" sz="1200" b="0" dirty="0">
                <a:solidFill>
                  <a:srgbClr val="ABB2BF"/>
                </a:solidFill>
                <a:effectLst/>
                <a:latin typeface="Fira Code,  Courier New"/>
              </a:rPr>
              <a:t>=</a:t>
            </a:r>
            <a:r>
              <a:rPr lang="en-US" sz="1200" b="0" dirty="0">
                <a:solidFill>
                  <a:srgbClr val="98C379"/>
                </a:solidFill>
                <a:effectLst/>
                <a:latin typeface="Fira Code,  Courier New"/>
              </a:rPr>
              <a:t>"MS:XXX10B"</a:t>
            </a:r>
            <a:r>
              <a:rPr lang="en-US" sz="1200" b="0" dirty="0">
                <a:solidFill>
                  <a:srgbClr val="ABB2BF"/>
                </a:solidFill>
                <a:effectLst/>
                <a:latin typeface="Fira Code,  Courier New"/>
              </a:rPr>
              <a:t> </a:t>
            </a:r>
            <a:r>
              <a:rPr lang="en-US" sz="1200" b="0" dirty="0" err="1">
                <a:solidFill>
                  <a:srgbClr val="D19A66"/>
                </a:solidFill>
                <a:effectLst/>
                <a:latin typeface="Fira Code,  Courier New"/>
              </a:rPr>
              <a:t>cvRef</a:t>
            </a:r>
            <a:r>
              <a:rPr lang="en-US" sz="1200" b="0" dirty="0">
                <a:solidFill>
                  <a:srgbClr val="ABB2BF"/>
                </a:solidFill>
                <a:effectLst/>
                <a:latin typeface="Fira Code,  Courier New"/>
              </a:rPr>
              <a:t>=</a:t>
            </a:r>
            <a:r>
              <a:rPr lang="en-US" sz="1200" b="0" dirty="0">
                <a:solidFill>
                  <a:srgbClr val="98C379"/>
                </a:solidFill>
                <a:effectLst/>
                <a:latin typeface="Fira Code,  Courier New"/>
              </a:rPr>
              <a:t>"PSI-MS"</a:t>
            </a:r>
            <a:r>
              <a:rPr lang="en-US" sz="1200" b="0" dirty="0">
                <a:solidFill>
                  <a:srgbClr val="ABB2BF"/>
                </a:solidFill>
                <a:effectLst/>
                <a:latin typeface="Fira Code,  Courier New"/>
              </a:rPr>
              <a:t> </a:t>
            </a:r>
            <a:r>
              <a:rPr lang="en-US" sz="1200" b="0" dirty="0">
                <a:solidFill>
                  <a:srgbClr val="D19A66"/>
                </a:solidFill>
                <a:effectLst/>
                <a:latin typeface="Fira Code,  Courier New"/>
              </a:rPr>
              <a:t>name</a:t>
            </a:r>
            <a:r>
              <a:rPr lang="en-US" sz="1200" b="0" dirty="0">
                <a:solidFill>
                  <a:srgbClr val="ABB2BF"/>
                </a:solidFill>
                <a:effectLst/>
                <a:latin typeface="Fira Code,  Courier New"/>
              </a:rPr>
              <a:t>=</a:t>
            </a:r>
            <a:r>
              <a:rPr lang="en-US" sz="1200" b="0" dirty="0">
                <a:solidFill>
                  <a:srgbClr val="98C379"/>
                </a:solidFill>
                <a:effectLst/>
                <a:latin typeface="Fira Code,  Courier New"/>
              </a:rPr>
              <a:t>"</a:t>
            </a:r>
            <a:r>
              <a:rPr lang="en-US" sz="1200" b="0" dirty="0" err="1">
                <a:solidFill>
                  <a:srgbClr val="98C379"/>
                </a:solidFill>
                <a:effectLst/>
                <a:latin typeface="Fira Code,  Courier New"/>
              </a:rPr>
              <a:t>GlycReSoft:glycan</a:t>
            </a:r>
            <a:r>
              <a:rPr lang="en-US" sz="1200" b="0" dirty="0">
                <a:solidFill>
                  <a:srgbClr val="98C379"/>
                </a:solidFill>
                <a:effectLst/>
                <a:latin typeface="Fira Code,  Courier New"/>
              </a:rPr>
              <a:t> score"</a:t>
            </a:r>
            <a:r>
              <a:rPr lang="en-US" sz="1200" b="0" dirty="0">
                <a:solidFill>
                  <a:srgbClr val="ABB2BF"/>
                </a:solidFill>
                <a:effectLst/>
                <a:latin typeface="Fira Code,  Courier New"/>
              </a:rPr>
              <a:t> </a:t>
            </a:r>
            <a:r>
              <a:rPr lang="en-US" sz="1200" b="0" dirty="0">
                <a:solidFill>
                  <a:srgbClr val="D19A66"/>
                </a:solidFill>
                <a:effectLst/>
                <a:latin typeface="Fira Code,  Courier New"/>
              </a:rPr>
              <a:t>value</a:t>
            </a:r>
            <a:r>
              <a:rPr lang="en-US" sz="1200" b="0" dirty="0">
                <a:solidFill>
                  <a:srgbClr val="ABB2BF"/>
                </a:solidFill>
                <a:effectLst/>
                <a:latin typeface="Fira Code,  Courier New"/>
              </a:rPr>
              <a:t>=</a:t>
            </a:r>
            <a:r>
              <a:rPr lang="en-US" sz="1200" b="0" dirty="0">
                <a:solidFill>
                  <a:srgbClr val="98C379"/>
                </a:solidFill>
                <a:effectLst/>
                <a:latin typeface="Fira Code,  Courier New"/>
              </a:rPr>
              <a:t>"45.3322019387"</a:t>
            </a:r>
            <a:r>
              <a:rPr lang="en-US" sz="1200" b="0" dirty="0">
                <a:solidFill>
                  <a:srgbClr val="ABB2BF"/>
                </a:solidFill>
                <a:effectLst/>
                <a:latin typeface="Fira Code,  Courier New"/>
              </a:rPr>
              <a:t>/&gt;</a:t>
            </a:r>
          </a:p>
          <a:p>
            <a:r>
              <a:rPr lang="en-US" sz="1200" b="0" dirty="0">
                <a:solidFill>
                  <a:srgbClr val="ABB2BF"/>
                </a:solidFill>
                <a:effectLst/>
                <a:latin typeface="Fira Code,  Courier New"/>
              </a:rPr>
              <a:t>    &lt;</a:t>
            </a:r>
            <a:r>
              <a:rPr lang="en-US" sz="1200" b="0" dirty="0" err="1">
                <a:solidFill>
                  <a:srgbClr val="E06C75"/>
                </a:solidFill>
                <a:effectLst/>
                <a:latin typeface="Fira Code,  Courier New"/>
              </a:rPr>
              <a:t>cvParam</a:t>
            </a:r>
            <a:r>
              <a:rPr lang="en-US" sz="1200" b="0" dirty="0">
                <a:solidFill>
                  <a:srgbClr val="ABB2BF"/>
                </a:solidFill>
                <a:effectLst/>
                <a:latin typeface="Fira Code,  Courier New"/>
              </a:rPr>
              <a:t> </a:t>
            </a:r>
            <a:r>
              <a:rPr lang="en-US" sz="1200" b="0" dirty="0">
                <a:solidFill>
                  <a:srgbClr val="D19A66"/>
                </a:solidFill>
                <a:effectLst/>
                <a:latin typeface="Fira Code,  Courier New"/>
              </a:rPr>
              <a:t>accession</a:t>
            </a:r>
            <a:r>
              <a:rPr lang="en-US" sz="1200" b="0" dirty="0">
                <a:solidFill>
                  <a:srgbClr val="ABB2BF"/>
                </a:solidFill>
                <a:effectLst/>
                <a:latin typeface="Fira Code,  Courier New"/>
              </a:rPr>
              <a:t>=</a:t>
            </a:r>
            <a:r>
              <a:rPr lang="en-US" sz="1200" b="0" dirty="0">
                <a:solidFill>
                  <a:srgbClr val="98C379"/>
                </a:solidFill>
                <a:effectLst/>
                <a:latin typeface="Fira Code,  Courier New"/>
              </a:rPr>
              <a:t>"MS:XXX10H"</a:t>
            </a:r>
            <a:r>
              <a:rPr lang="en-US" sz="1200" b="0" dirty="0">
                <a:solidFill>
                  <a:srgbClr val="ABB2BF"/>
                </a:solidFill>
                <a:effectLst/>
                <a:latin typeface="Fira Code,  Courier New"/>
              </a:rPr>
              <a:t> </a:t>
            </a:r>
            <a:r>
              <a:rPr lang="en-US" sz="1200" b="0" dirty="0" err="1">
                <a:solidFill>
                  <a:srgbClr val="D19A66"/>
                </a:solidFill>
                <a:effectLst/>
                <a:latin typeface="Fira Code,  Courier New"/>
              </a:rPr>
              <a:t>cvRef</a:t>
            </a:r>
            <a:r>
              <a:rPr lang="en-US" sz="1200" b="0" dirty="0">
                <a:solidFill>
                  <a:srgbClr val="ABB2BF"/>
                </a:solidFill>
                <a:effectLst/>
                <a:latin typeface="Fira Code,  Courier New"/>
              </a:rPr>
              <a:t>=</a:t>
            </a:r>
            <a:r>
              <a:rPr lang="en-US" sz="1200" b="0" dirty="0">
                <a:solidFill>
                  <a:srgbClr val="98C379"/>
                </a:solidFill>
                <a:effectLst/>
                <a:latin typeface="Fira Code,  Courier New"/>
              </a:rPr>
              <a:t>"PSI-MS"</a:t>
            </a:r>
            <a:r>
              <a:rPr lang="en-US" sz="1200" b="0" dirty="0">
                <a:solidFill>
                  <a:srgbClr val="ABB2BF"/>
                </a:solidFill>
                <a:effectLst/>
                <a:latin typeface="Fira Code,  Courier New"/>
              </a:rPr>
              <a:t> </a:t>
            </a:r>
            <a:r>
              <a:rPr lang="en-US" sz="1200" b="0" dirty="0">
                <a:solidFill>
                  <a:srgbClr val="D19A66"/>
                </a:solidFill>
                <a:effectLst/>
                <a:latin typeface="Fira Code,  Courier New"/>
              </a:rPr>
              <a:t>name</a:t>
            </a:r>
            <a:r>
              <a:rPr lang="en-US" sz="1200" b="0" dirty="0">
                <a:solidFill>
                  <a:srgbClr val="ABB2BF"/>
                </a:solidFill>
                <a:effectLst/>
                <a:latin typeface="Fira Code,  Courier New"/>
              </a:rPr>
              <a:t>=</a:t>
            </a:r>
            <a:r>
              <a:rPr lang="en-US" sz="1200" b="0" dirty="0">
                <a:solidFill>
                  <a:srgbClr val="98C379"/>
                </a:solidFill>
                <a:effectLst/>
                <a:latin typeface="Fira Code,  Courier New"/>
              </a:rPr>
              <a:t>"</a:t>
            </a:r>
            <a:r>
              <a:rPr lang="en-US" sz="1200" b="0" dirty="0" err="1">
                <a:solidFill>
                  <a:srgbClr val="98C379"/>
                </a:solidFill>
                <a:effectLst/>
                <a:latin typeface="Fira Code,  Courier New"/>
              </a:rPr>
              <a:t>GlycReSoft:glycan</a:t>
            </a:r>
            <a:r>
              <a:rPr lang="en-US" sz="1200" b="0" dirty="0">
                <a:solidFill>
                  <a:srgbClr val="98C379"/>
                </a:solidFill>
                <a:effectLst/>
                <a:latin typeface="Fira Code,  Courier New"/>
              </a:rPr>
              <a:t> coverage"</a:t>
            </a:r>
            <a:r>
              <a:rPr lang="en-US" sz="1200" b="0" dirty="0">
                <a:solidFill>
                  <a:srgbClr val="ABB2BF"/>
                </a:solidFill>
                <a:effectLst/>
                <a:latin typeface="Fira Code,  Courier New"/>
              </a:rPr>
              <a:t> </a:t>
            </a:r>
            <a:r>
              <a:rPr lang="en-US" sz="1200" b="0" dirty="0">
                <a:solidFill>
                  <a:srgbClr val="D19A66"/>
                </a:solidFill>
                <a:effectLst/>
                <a:latin typeface="Fira Code,  Courier New"/>
              </a:rPr>
              <a:t>value</a:t>
            </a:r>
            <a:r>
              <a:rPr lang="en-US" sz="1200" b="0" dirty="0">
                <a:solidFill>
                  <a:srgbClr val="ABB2BF"/>
                </a:solidFill>
                <a:effectLst/>
                <a:latin typeface="Fira Code,  Courier New"/>
              </a:rPr>
              <a:t>=</a:t>
            </a:r>
            <a:r>
              <a:rPr lang="en-US" sz="1200" b="0" dirty="0">
                <a:solidFill>
                  <a:srgbClr val="98C379"/>
                </a:solidFill>
                <a:effectLst/>
                <a:latin typeface="Fira Code,  Courier New"/>
              </a:rPr>
              <a:t>"0.899500714163"</a:t>
            </a:r>
            <a:r>
              <a:rPr lang="en-US" sz="1200" b="0" dirty="0">
                <a:solidFill>
                  <a:srgbClr val="ABB2BF"/>
                </a:solidFill>
                <a:effectLst/>
                <a:latin typeface="Fira Code,  Courier New"/>
              </a:rPr>
              <a:t>/&gt;</a:t>
            </a:r>
          </a:p>
          <a:p>
            <a:endParaRPr lang="en-US" sz="1200" b="0" dirty="0">
              <a:solidFill>
                <a:srgbClr val="ABB2BF"/>
              </a:solidFill>
              <a:effectLst/>
              <a:latin typeface="Fira Code,  Courier New"/>
            </a:endParaRPr>
          </a:p>
          <a:p>
            <a:r>
              <a:rPr lang="en-US" sz="1200" b="0" dirty="0">
                <a:solidFill>
                  <a:srgbClr val="ABB2BF"/>
                </a:solidFill>
                <a:effectLst/>
                <a:latin typeface="Fira Code,  Courier New"/>
              </a:rPr>
              <a:t>    &lt;</a:t>
            </a:r>
            <a:r>
              <a:rPr lang="en-US" sz="1200" b="0" dirty="0" err="1">
                <a:solidFill>
                  <a:srgbClr val="E06C75"/>
                </a:solidFill>
                <a:effectLst/>
                <a:latin typeface="Fira Code,  Courier New"/>
              </a:rPr>
              <a:t>cvParam</a:t>
            </a:r>
            <a:r>
              <a:rPr lang="en-US" sz="1200" b="0" dirty="0">
                <a:solidFill>
                  <a:srgbClr val="ABB2BF"/>
                </a:solidFill>
                <a:effectLst/>
                <a:latin typeface="Fira Code,  Courier New"/>
              </a:rPr>
              <a:t> </a:t>
            </a:r>
            <a:r>
              <a:rPr lang="en-US" sz="1200" b="0" dirty="0">
                <a:solidFill>
                  <a:srgbClr val="D19A66"/>
                </a:solidFill>
                <a:effectLst/>
                <a:latin typeface="Fira Code,  Courier New"/>
              </a:rPr>
              <a:t>accession</a:t>
            </a:r>
            <a:r>
              <a:rPr lang="en-US" sz="1200" b="0" dirty="0">
                <a:solidFill>
                  <a:srgbClr val="ABB2BF"/>
                </a:solidFill>
                <a:effectLst/>
                <a:latin typeface="Fira Code,  Courier New"/>
              </a:rPr>
              <a:t>=</a:t>
            </a:r>
            <a:r>
              <a:rPr lang="en-US" sz="1200" b="0" dirty="0">
                <a:solidFill>
                  <a:srgbClr val="98C379"/>
                </a:solidFill>
                <a:effectLst/>
                <a:latin typeface="Fira Code,  Courier New"/>
              </a:rPr>
              <a:t>"MS:XXX10E"</a:t>
            </a:r>
            <a:r>
              <a:rPr lang="en-US" sz="1200" b="0" dirty="0">
                <a:solidFill>
                  <a:srgbClr val="ABB2BF"/>
                </a:solidFill>
                <a:effectLst/>
                <a:latin typeface="Fira Code,  Courier New"/>
              </a:rPr>
              <a:t> </a:t>
            </a:r>
            <a:r>
              <a:rPr lang="en-US" sz="1200" b="0" dirty="0" err="1">
                <a:solidFill>
                  <a:srgbClr val="D19A66"/>
                </a:solidFill>
                <a:effectLst/>
                <a:latin typeface="Fira Code,  Courier New"/>
              </a:rPr>
              <a:t>cvRef</a:t>
            </a:r>
            <a:r>
              <a:rPr lang="en-US" sz="1200" b="0" dirty="0">
                <a:solidFill>
                  <a:srgbClr val="ABB2BF"/>
                </a:solidFill>
                <a:effectLst/>
                <a:latin typeface="Fira Code,  Courier New"/>
              </a:rPr>
              <a:t>=</a:t>
            </a:r>
            <a:r>
              <a:rPr lang="en-US" sz="1200" b="0" dirty="0">
                <a:solidFill>
                  <a:srgbClr val="98C379"/>
                </a:solidFill>
                <a:effectLst/>
                <a:latin typeface="Fira Code,  Courier New"/>
              </a:rPr>
              <a:t>"PSI-MS"</a:t>
            </a:r>
            <a:r>
              <a:rPr lang="en-US" sz="1200" b="0" dirty="0">
                <a:solidFill>
                  <a:srgbClr val="ABB2BF"/>
                </a:solidFill>
                <a:effectLst/>
                <a:latin typeface="Fira Code,  Courier New"/>
              </a:rPr>
              <a:t> </a:t>
            </a:r>
            <a:r>
              <a:rPr lang="en-US" sz="1200" b="0" dirty="0">
                <a:solidFill>
                  <a:srgbClr val="D19A66"/>
                </a:solidFill>
                <a:effectLst/>
                <a:latin typeface="Fira Code,  Courier New"/>
              </a:rPr>
              <a:t>name</a:t>
            </a:r>
            <a:r>
              <a:rPr lang="en-US" sz="1200" b="0" dirty="0">
                <a:solidFill>
                  <a:srgbClr val="ABB2BF"/>
                </a:solidFill>
                <a:effectLst/>
                <a:latin typeface="Fira Code,  Courier New"/>
              </a:rPr>
              <a:t>=</a:t>
            </a:r>
            <a:r>
              <a:rPr lang="en-US" sz="1200" b="0" dirty="0">
                <a:solidFill>
                  <a:srgbClr val="98C379"/>
                </a:solidFill>
                <a:effectLst/>
                <a:latin typeface="Fira Code,  Courier New"/>
              </a:rPr>
              <a:t>"</a:t>
            </a:r>
            <a:r>
              <a:rPr lang="en-US" sz="1200" b="0" dirty="0" err="1">
                <a:solidFill>
                  <a:srgbClr val="98C379"/>
                </a:solidFill>
                <a:effectLst/>
                <a:latin typeface="Fira Code,  Courier New"/>
              </a:rPr>
              <a:t>GlycReSoft:peptide</a:t>
            </a:r>
            <a:r>
              <a:rPr lang="en-US" sz="1200" b="0" dirty="0">
                <a:solidFill>
                  <a:srgbClr val="98C379"/>
                </a:solidFill>
                <a:effectLst/>
                <a:latin typeface="Fira Code,  Courier New"/>
              </a:rPr>
              <a:t> q-value"</a:t>
            </a:r>
            <a:r>
              <a:rPr lang="en-US" sz="1200" b="0" dirty="0">
                <a:solidFill>
                  <a:srgbClr val="ABB2BF"/>
                </a:solidFill>
                <a:effectLst/>
                <a:latin typeface="Fira Code,  Courier New"/>
              </a:rPr>
              <a:t> </a:t>
            </a:r>
            <a:r>
              <a:rPr lang="en-US" sz="1200" b="0" dirty="0">
                <a:solidFill>
                  <a:srgbClr val="D19A66"/>
                </a:solidFill>
                <a:effectLst/>
                <a:latin typeface="Fira Code,  Courier New"/>
              </a:rPr>
              <a:t>value</a:t>
            </a:r>
            <a:r>
              <a:rPr lang="en-US" sz="1200" b="0" dirty="0">
                <a:solidFill>
                  <a:srgbClr val="ABB2BF"/>
                </a:solidFill>
                <a:effectLst/>
                <a:latin typeface="Fira Code,  Courier New"/>
              </a:rPr>
              <a:t>=</a:t>
            </a:r>
            <a:r>
              <a:rPr lang="en-US" sz="1200" b="0" dirty="0">
                <a:solidFill>
                  <a:srgbClr val="98C379"/>
                </a:solidFill>
                <a:effectLst/>
                <a:latin typeface="Fira Code,  Courier New"/>
              </a:rPr>
              <a:t>"0.00120481927711"</a:t>
            </a:r>
            <a:r>
              <a:rPr lang="en-US" sz="1200" b="0" dirty="0">
                <a:solidFill>
                  <a:srgbClr val="ABB2BF"/>
                </a:solidFill>
                <a:effectLst/>
                <a:latin typeface="Fira Code,  Courier New"/>
              </a:rPr>
              <a:t>/&gt;</a:t>
            </a:r>
          </a:p>
          <a:p>
            <a:r>
              <a:rPr lang="en-US" sz="1200" b="0" dirty="0">
                <a:solidFill>
                  <a:srgbClr val="ABB2BF"/>
                </a:solidFill>
                <a:effectLst/>
                <a:latin typeface="Fira Code,  Courier New"/>
              </a:rPr>
              <a:t>    &lt;</a:t>
            </a:r>
            <a:r>
              <a:rPr lang="en-US" sz="1200" b="0" dirty="0" err="1">
                <a:solidFill>
                  <a:srgbClr val="E06C75"/>
                </a:solidFill>
                <a:effectLst/>
                <a:latin typeface="Fira Code,  Courier New"/>
              </a:rPr>
              <a:t>cvParam</a:t>
            </a:r>
            <a:r>
              <a:rPr lang="en-US" sz="1200" b="0" dirty="0">
                <a:solidFill>
                  <a:srgbClr val="ABB2BF"/>
                </a:solidFill>
                <a:effectLst/>
                <a:latin typeface="Fira Code,  Courier New"/>
              </a:rPr>
              <a:t> </a:t>
            </a:r>
            <a:r>
              <a:rPr lang="en-US" sz="1200" b="0" dirty="0">
                <a:solidFill>
                  <a:srgbClr val="D19A66"/>
                </a:solidFill>
                <a:effectLst/>
                <a:latin typeface="Fira Code,  Courier New"/>
              </a:rPr>
              <a:t>accession</a:t>
            </a:r>
            <a:r>
              <a:rPr lang="en-US" sz="1200" b="0" dirty="0">
                <a:solidFill>
                  <a:srgbClr val="ABB2BF"/>
                </a:solidFill>
                <a:effectLst/>
                <a:latin typeface="Fira Code,  Courier New"/>
              </a:rPr>
              <a:t>=</a:t>
            </a:r>
            <a:r>
              <a:rPr lang="en-US" sz="1200" b="0" dirty="0">
                <a:solidFill>
                  <a:srgbClr val="98C379"/>
                </a:solidFill>
                <a:effectLst/>
                <a:latin typeface="Fira Code,  Courier New"/>
              </a:rPr>
              <a:t>"MS:XXX10F"</a:t>
            </a:r>
            <a:r>
              <a:rPr lang="en-US" sz="1200" b="0" dirty="0">
                <a:solidFill>
                  <a:srgbClr val="ABB2BF"/>
                </a:solidFill>
                <a:effectLst/>
                <a:latin typeface="Fira Code,  Courier New"/>
              </a:rPr>
              <a:t> </a:t>
            </a:r>
            <a:r>
              <a:rPr lang="en-US" sz="1200" b="0" dirty="0" err="1">
                <a:solidFill>
                  <a:srgbClr val="D19A66"/>
                </a:solidFill>
                <a:effectLst/>
                <a:latin typeface="Fira Code,  Courier New"/>
              </a:rPr>
              <a:t>cvRef</a:t>
            </a:r>
            <a:r>
              <a:rPr lang="en-US" sz="1200" b="0" dirty="0">
                <a:solidFill>
                  <a:srgbClr val="ABB2BF"/>
                </a:solidFill>
                <a:effectLst/>
                <a:latin typeface="Fira Code,  Courier New"/>
              </a:rPr>
              <a:t>=</a:t>
            </a:r>
            <a:r>
              <a:rPr lang="en-US" sz="1200" b="0" dirty="0">
                <a:solidFill>
                  <a:srgbClr val="98C379"/>
                </a:solidFill>
                <a:effectLst/>
                <a:latin typeface="Fira Code,  Courier New"/>
              </a:rPr>
              <a:t>"PSI-MS"</a:t>
            </a:r>
            <a:r>
              <a:rPr lang="en-US" sz="1200" b="0" dirty="0">
                <a:solidFill>
                  <a:srgbClr val="ABB2BF"/>
                </a:solidFill>
                <a:effectLst/>
                <a:latin typeface="Fira Code,  Courier New"/>
              </a:rPr>
              <a:t> </a:t>
            </a:r>
            <a:r>
              <a:rPr lang="en-US" sz="1200" b="0" dirty="0">
                <a:solidFill>
                  <a:srgbClr val="D19A66"/>
                </a:solidFill>
                <a:effectLst/>
                <a:latin typeface="Fira Code,  Courier New"/>
              </a:rPr>
              <a:t>name</a:t>
            </a:r>
            <a:r>
              <a:rPr lang="en-US" sz="1200" b="0" dirty="0">
                <a:solidFill>
                  <a:srgbClr val="ABB2BF"/>
                </a:solidFill>
                <a:effectLst/>
                <a:latin typeface="Fira Code,  Courier New"/>
              </a:rPr>
              <a:t>=</a:t>
            </a:r>
            <a:r>
              <a:rPr lang="en-US" sz="1200" b="0" dirty="0">
                <a:solidFill>
                  <a:srgbClr val="98C379"/>
                </a:solidFill>
                <a:effectLst/>
                <a:latin typeface="Fira Code,  Courier New"/>
              </a:rPr>
              <a:t>"</a:t>
            </a:r>
            <a:r>
              <a:rPr lang="en-US" sz="1200" b="0" dirty="0" err="1">
                <a:solidFill>
                  <a:srgbClr val="98C379"/>
                </a:solidFill>
                <a:effectLst/>
                <a:latin typeface="Fira Code,  Courier New"/>
              </a:rPr>
              <a:t>GlycReSoft:glycan</a:t>
            </a:r>
            <a:r>
              <a:rPr lang="en-US" sz="1200" b="0" dirty="0">
                <a:solidFill>
                  <a:srgbClr val="98C379"/>
                </a:solidFill>
                <a:effectLst/>
                <a:latin typeface="Fira Code,  Courier New"/>
              </a:rPr>
              <a:t> q-value"</a:t>
            </a:r>
            <a:r>
              <a:rPr lang="en-US" sz="1200" b="0" dirty="0">
                <a:solidFill>
                  <a:srgbClr val="ABB2BF"/>
                </a:solidFill>
                <a:effectLst/>
                <a:latin typeface="Fira Code,  Courier New"/>
              </a:rPr>
              <a:t> </a:t>
            </a:r>
            <a:r>
              <a:rPr lang="en-US" sz="1200" b="0" dirty="0">
                <a:solidFill>
                  <a:srgbClr val="D19A66"/>
                </a:solidFill>
                <a:effectLst/>
                <a:latin typeface="Fira Code,  Courier New"/>
              </a:rPr>
              <a:t>value</a:t>
            </a:r>
            <a:r>
              <a:rPr lang="en-US" sz="1200" b="0" dirty="0">
                <a:solidFill>
                  <a:srgbClr val="ABB2BF"/>
                </a:solidFill>
                <a:effectLst/>
                <a:latin typeface="Fira Code,  Courier New"/>
              </a:rPr>
              <a:t>=</a:t>
            </a:r>
            <a:r>
              <a:rPr lang="en-US" sz="1200" b="0" dirty="0">
                <a:solidFill>
                  <a:srgbClr val="98C379"/>
                </a:solidFill>
                <a:effectLst/>
                <a:latin typeface="Fira Code,  Courier New"/>
              </a:rPr>
              <a:t>"3.21227967241e-31"</a:t>
            </a:r>
            <a:r>
              <a:rPr lang="en-US" sz="1200" b="0" dirty="0">
                <a:solidFill>
                  <a:srgbClr val="ABB2BF"/>
                </a:solidFill>
                <a:effectLst/>
                <a:latin typeface="Fira Code,  Courier New"/>
              </a:rPr>
              <a:t>/&gt;</a:t>
            </a:r>
          </a:p>
          <a:p>
            <a:r>
              <a:rPr lang="en-US" sz="1200" b="0" dirty="0">
                <a:solidFill>
                  <a:srgbClr val="ABB2BF"/>
                </a:solidFill>
                <a:effectLst/>
                <a:latin typeface="Fira Code,  Courier New"/>
              </a:rPr>
              <a:t>    &lt;</a:t>
            </a:r>
            <a:r>
              <a:rPr lang="en-US" sz="1200" b="0" dirty="0" err="1">
                <a:solidFill>
                  <a:srgbClr val="E06C75"/>
                </a:solidFill>
                <a:effectLst/>
                <a:latin typeface="Fira Code,  Courier New"/>
              </a:rPr>
              <a:t>cvParam</a:t>
            </a:r>
            <a:r>
              <a:rPr lang="en-US" sz="1200" b="0" dirty="0">
                <a:solidFill>
                  <a:srgbClr val="ABB2BF"/>
                </a:solidFill>
                <a:effectLst/>
                <a:latin typeface="Fira Code,  Courier New"/>
              </a:rPr>
              <a:t> </a:t>
            </a:r>
            <a:r>
              <a:rPr lang="en-US" sz="1200" b="0" dirty="0">
                <a:solidFill>
                  <a:srgbClr val="D19A66"/>
                </a:solidFill>
                <a:effectLst/>
                <a:latin typeface="Fira Code,  Courier New"/>
              </a:rPr>
              <a:t>accession</a:t>
            </a:r>
            <a:r>
              <a:rPr lang="en-US" sz="1200" b="0" dirty="0">
                <a:solidFill>
                  <a:srgbClr val="ABB2BF"/>
                </a:solidFill>
                <a:effectLst/>
                <a:latin typeface="Fira Code,  Courier New"/>
              </a:rPr>
              <a:t>=</a:t>
            </a:r>
            <a:r>
              <a:rPr lang="en-US" sz="1200" b="0" dirty="0">
                <a:solidFill>
                  <a:srgbClr val="98C379"/>
                </a:solidFill>
                <a:effectLst/>
                <a:latin typeface="Fira Code,  Courier New"/>
              </a:rPr>
              <a:t>"MS:XXX10D"</a:t>
            </a:r>
            <a:r>
              <a:rPr lang="en-US" sz="1200" b="0" dirty="0">
                <a:solidFill>
                  <a:srgbClr val="ABB2BF"/>
                </a:solidFill>
                <a:effectLst/>
                <a:latin typeface="Fira Code,  Courier New"/>
              </a:rPr>
              <a:t> </a:t>
            </a:r>
            <a:r>
              <a:rPr lang="en-US" sz="1200" b="0" dirty="0" err="1">
                <a:solidFill>
                  <a:srgbClr val="D19A66"/>
                </a:solidFill>
                <a:effectLst/>
                <a:latin typeface="Fira Code,  Courier New"/>
              </a:rPr>
              <a:t>cvRef</a:t>
            </a:r>
            <a:r>
              <a:rPr lang="en-US" sz="1200" b="0" dirty="0">
                <a:solidFill>
                  <a:srgbClr val="ABB2BF"/>
                </a:solidFill>
                <a:effectLst/>
                <a:latin typeface="Fira Code,  Courier New"/>
              </a:rPr>
              <a:t>=</a:t>
            </a:r>
            <a:r>
              <a:rPr lang="en-US" sz="1200" b="0" dirty="0">
                <a:solidFill>
                  <a:srgbClr val="98C379"/>
                </a:solidFill>
                <a:effectLst/>
                <a:latin typeface="Fira Code,  Courier New"/>
              </a:rPr>
              <a:t>"PSI-MS"</a:t>
            </a:r>
            <a:r>
              <a:rPr lang="en-US" sz="1200" b="0" dirty="0">
                <a:solidFill>
                  <a:srgbClr val="ABB2BF"/>
                </a:solidFill>
                <a:effectLst/>
                <a:latin typeface="Fira Code,  Courier New"/>
              </a:rPr>
              <a:t> </a:t>
            </a:r>
            <a:r>
              <a:rPr lang="en-US" sz="1200" b="0" dirty="0">
                <a:solidFill>
                  <a:srgbClr val="D19A66"/>
                </a:solidFill>
                <a:effectLst/>
                <a:latin typeface="Fira Code,  Courier New"/>
              </a:rPr>
              <a:t>name</a:t>
            </a:r>
            <a:r>
              <a:rPr lang="en-US" sz="1200" b="0" dirty="0">
                <a:solidFill>
                  <a:srgbClr val="ABB2BF"/>
                </a:solidFill>
                <a:effectLst/>
                <a:latin typeface="Fira Code,  Courier New"/>
              </a:rPr>
              <a:t>=</a:t>
            </a:r>
            <a:r>
              <a:rPr lang="en-US" sz="1200" b="0" dirty="0">
                <a:solidFill>
                  <a:srgbClr val="98C379"/>
                </a:solidFill>
                <a:effectLst/>
                <a:latin typeface="Fira Code,  Courier New"/>
              </a:rPr>
              <a:t>"</a:t>
            </a:r>
            <a:r>
              <a:rPr lang="en-US" sz="1200" b="0" dirty="0" err="1">
                <a:solidFill>
                  <a:srgbClr val="98C379"/>
                </a:solidFill>
                <a:effectLst/>
                <a:latin typeface="Fira Code,  Courier New"/>
              </a:rPr>
              <a:t>GlycReSoft:glycopeptide</a:t>
            </a:r>
            <a:r>
              <a:rPr lang="en-US" sz="1200" b="0" dirty="0">
                <a:solidFill>
                  <a:srgbClr val="98C379"/>
                </a:solidFill>
                <a:effectLst/>
                <a:latin typeface="Fira Code,  Courier New"/>
              </a:rPr>
              <a:t> q-value"</a:t>
            </a:r>
            <a:r>
              <a:rPr lang="en-US" sz="1200" b="0" dirty="0">
                <a:solidFill>
                  <a:srgbClr val="ABB2BF"/>
                </a:solidFill>
                <a:effectLst/>
                <a:latin typeface="Fira Code,  Courier New"/>
              </a:rPr>
              <a:t> </a:t>
            </a:r>
            <a:r>
              <a:rPr lang="en-US" sz="1200" b="0" dirty="0">
                <a:solidFill>
                  <a:srgbClr val="D19A66"/>
                </a:solidFill>
                <a:effectLst/>
                <a:latin typeface="Fira Code,  Courier New"/>
              </a:rPr>
              <a:t>value</a:t>
            </a:r>
            <a:r>
              <a:rPr lang="en-US" sz="1200" b="0" dirty="0">
                <a:solidFill>
                  <a:srgbClr val="ABB2BF"/>
                </a:solidFill>
                <a:effectLst/>
                <a:latin typeface="Fira Code,  Courier New"/>
              </a:rPr>
              <a:t>=</a:t>
            </a:r>
            <a:r>
              <a:rPr lang="en-US" sz="1200" b="0" dirty="0">
                <a:solidFill>
                  <a:srgbClr val="98C379"/>
                </a:solidFill>
                <a:effectLst/>
                <a:latin typeface="Fira Code,  Courier New"/>
              </a:rPr>
              <a:t>"1.01501939787e-26"</a:t>
            </a:r>
            <a:r>
              <a:rPr lang="en-US" sz="1200" b="0" dirty="0">
                <a:solidFill>
                  <a:srgbClr val="ABB2BF"/>
                </a:solidFill>
                <a:effectLst/>
                <a:latin typeface="Fira Code,  Courier New"/>
              </a:rPr>
              <a:t>/&gt;</a:t>
            </a:r>
          </a:p>
          <a:p>
            <a:endParaRPr lang="en-US" sz="1200" b="0" dirty="0">
              <a:solidFill>
                <a:srgbClr val="ABB2BF"/>
              </a:solidFill>
              <a:effectLst/>
              <a:latin typeface="Fira Code,  Courier New"/>
            </a:endParaRPr>
          </a:p>
          <a:p>
            <a:r>
              <a:rPr lang="en-US" sz="1200" b="0" dirty="0">
                <a:solidFill>
                  <a:srgbClr val="ABB2BF"/>
                </a:solidFill>
                <a:effectLst/>
                <a:latin typeface="Fira Code,  Courier New"/>
              </a:rPr>
              <a:t>  &lt;/</a:t>
            </a:r>
            <a:r>
              <a:rPr lang="en-US" sz="1200" b="0" dirty="0" err="1">
                <a:solidFill>
                  <a:srgbClr val="E06C75"/>
                </a:solidFill>
                <a:effectLst/>
                <a:latin typeface="Fira Code,  Courier New"/>
              </a:rPr>
              <a:t>SpectrumIdentificationItem</a:t>
            </a:r>
            <a:r>
              <a:rPr lang="en-US" sz="1200" b="0" dirty="0">
                <a:solidFill>
                  <a:srgbClr val="ABB2BF"/>
                </a:solidFill>
                <a:effectLst/>
                <a:latin typeface="Fira Code,  Courier New"/>
              </a:rPr>
              <a:t>&gt;</a:t>
            </a:r>
          </a:p>
          <a:p>
            <a:r>
              <a:rPr lang="en-US" sz="1200" b="0" dirty="0">
                <a:solidFill>
                  <a:srgbClr val="ABB2BF"/>
                </a:solidFill>
                <a:effectLst/>
                <a:latin typeface="Fira Code,  Courier New"/>
              </a:rPr>
              <a:t>&lt;/</a:t>
            </a:r>
            <a:r>
              <a:rPr lang="en-US" sz="1200" b="0" dirty="0" err="1">
                <a:solidFill>
                  <a:srgbClr val="E06C75"/>
                </a:solidFill>
                <a:effectLst/>
                <a:latin typeface="Fira Code,  Courier New"/>
              </a:rPr>
              <a:t>SpectrumIdentificationResult</a:t>
            </a:r>
            <a:r>
              <a:rPr lang="en-US" sz="1200" b="0" dirty="0">
                <a:solidFill>
                  <a:srgbClr val="ABB2BF"/>
                </a:solidFill>
                <a:effectLst/>
                <a:latin typeface="Fira Code,  Courier New"/>
              </a:rPr>
              <a:t>&gt;</a:t>
            </a:r>
          </a:p>
        </p:txBody>
      </p:sp>
      <p:sp>
        <p:nvSpPr>
          <p:cNvPr id="6" name="Rectangle 5">
            <a:extLst>
              <a:ext uri="{FF2B5EF4-FFF2-40B4-BE49-F238E27FC236}">
                <a16:creationId xmlns:a16="http://schemas.microsoft.com/office/drawing/2014/main" id="{B9B21011-11F0-42ED-9731-77F07115DBB1}"/>
              </a:ext>
            </a:extLst>
          </p:cNvPr>
          <p:cNvSpPr/>
          <p:nvPr/>
        </p:nvSpPr>
        <p:spPr>
          <a:xfrm>
            <a:off x="706582" y="4350327"/>
            <a:ext cx="10778836" cy="6373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94879C6-D327-4B0E-92D8-EA9C3AD66810}"/>
              </a:ext>
            </a:extLst>
          </p:cNvPr>
          <p:cNvSpPr/>
          <p:nvPr/>
        </p:nvSpPr>
        <p:spPr>
          <a:xfrm>
            <a:off x="706582" y="3643747"/>
            <a:ext cx="10778836" cy="6373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775EEA8-F8EC-42B4-842D-F51D1C6D8178}"/>
              </a:ext>
            </a:extLst>
          </p:cNvPr>
          <p:cNvSpPr/>
          <p:nvPr/>
        </p:nvSpPr>
        <p:spPr>
          <a:xfrm>
            <a:off x="706582" y="3107531"/>
            <a:ext cx="10778836" cy="41671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F05369F0-35A8-4877-B4CD-5224DD6746DF}"/>
              </a:ext>
            </a:extLst>
          </p:cNvPr>
          <p:cNvGrpSpPr/>
          <p:nvPr/>
        </p:nvGrpSpPr>
        <p:grpSpPr>
          <a:xfrm>
            <a:off x="4505325" y="5058258"/>
            <a:ext cx="2638425" cy="1650259"/>
            <a:chOff x="9693786" y="1235634"/>
            <a:chExt cx="1595881" cy="1433445"/>
          </a:xfrm>
        </p:grpSpPr>
        <p:cxnSp>
          <p:nvCxnSpPr>
            <p:cNvPr id="10" name="Connector: Elbow 43">
              <a:extLst>
                <a:ext uri="{FF2B5EF4-FFF2-40B4-BE49-F238E27FC236}">
                  <a16:creationId xmlns:a16="http://schemas.microsoft.com/office/drawing/2014/main" id="{D6AE54CD-3D63-4FFF-84B2-C27F1CD4BD3F}"/>
                </a:ext>
              </a:extLst>
            </p:cNvPr>
            <p:cNvCxnSpPr>
              <a:cxnSpLocks/>
              <a:endCxn id="11" idx="0"/>
            </p:cNvCxnSpPr>
            <p:nvPr/>
          </p:nvCxnSpPr>
          <p:spPr>
            <a:xfrm flipH="1">
              <a:off x="10491727" y="1235634"/>
              <a:ext cx="5" cy="872030"/>
            </a:xfrm>
            <a:prstGeom prst="straightConnector1">
              <a:avLst/>
            </a:prstGeom>
            <a:ln w="50800">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CC9091F-E062-460A-B20C-36206665601F}"/>
                </a:ext>
              </a:extLst>
            </p:cNvPr>
            <p:cNvSpPr txBox="1"/>
            <p:nvPr/>
          </p:nvSpPr>
          <p:spPr>
            <a:xfrm>
              <a:off x="9693786" y="2107664"/>
              <a:ext cx="1595881" cy="561415"/>
            </a:xfrm>
            <a:prstGeom prst="rect">
              <a:avLst/>
            </a:prstGeom>
            <a:noFill/>
          </p:spPr>
          <p:txBody>
            <a:bodyPr wrap="square" rtlCol="0">
              <a:spAutoFit/>
            </a:bodyPr>
            <a:lstStyle/>
            <a:p>
              <a:r>
                <a:rPr lang="en-US" dirty="0"/>
                <a:t>Multi-dimensional FDR estimates</a:t>
              </a:r>
            </a:p>
          </p:txBody>
        </p:sp>
      </p:grpSp>
      <p:cxnSp>
        <p:nvCxnSpPr>
          <p:cNvPr id="12" name="Connector: Elbow 11">
            <a:extLst>
              <a:ext uri="{FF2B5EF4-FFF2-40B4-BE49-F238E27FC236}">
                <a16:creationId xmlns:a16="http://schemas.microsoft.com/office/drawing/2014/main" id="{2F910BC3-0D6A-493D-897B-FDC47B05A955}"/>
              </a:ext>
            </a:extLst>
          </p:cNvPr>
          <p:cNvCxnSpPr>
            <a:cxnSpLocks/>
            <a:stCxn id="8" idx="1"/>
          </p:cNvCxnSpPr>
          <p:nvPr/>
        </p:nvCxnSpPr>
        <p:spPr>
          <a:xfrm rot="10800000" flipV="1">
            <a:off x="183026" y="3315891"/>
            <a:ext cx="523557" cy="2794084"/>
          </a:xfrm>
          <a:prstGeom prst="bentConnector2">
            <a:avLst/>
          </a:prstGeom>
          <a:ln w="50800">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F68A02E-1E04-4AB0-8BF9-8FD2071D4153}"/>
              </a:ext>
            </a:extLst>
          </p:cNvPr>
          <p:cNvSpPr txBox="1"/>
          <p:nvPr/>
        </p:nvSpPr>
        <p:spPr>
          <a:xfrm>
            <a:off x="-16597" y="6062185"/>
            <a:ext cx="3670301" cy="646331"/>
          </a:xfrm>
          <a:prstGeom prst="rect">
            <a:avLst/>
          </a:prstGeom>
          <a:noFill/>
        </p:spPr>
        <p:txBody>
          <a:bodyPr wrap="square" rtlCol="0">
            <a:spAutoFit/>
          </a:bodyPr>
          <a:lstStyle/>
          <a:p>
            <a:r>
              <a:rPr lang="en-US" dirty="0"/>
              <a:t>Total scores and summarizing FDR estimates</a:t>
            </a:r>
          </a:p>
        </p:txBody>
      </p:sp>
      <p:cxnSp>
        <p:nvCxnSpPr>
          <p:cNvPr id="16" name="Connector: Elbow 15">
            <a:extLst>
              <a:ext uri="{FF2B5EF4-FFF2-40B4-BE49-F238E27FC236}">
                <a16:creationId xmlns:a16="http://schemas.microsoft.com/office/drawing/2014/main" id="{4B018E9C-4EA7-4C94-B1B2-7582EB7C9339}"/>
              </a:ext>
            </a:extLst>
          </p:cNvPr>
          <p:cNvCxnSpPr>
            <a:cxnSpLocks/>
            <a:stCxn id="7" idx="3"/>
          </p:cNvCxnSpPr>
          <p:nvPr/>
        </p:nvCxnSpPr>
        <p:spPr>
          <a:xfrm>
            <a:off x="11485418" y="3962402"/>
            <a:ext cx="463584" cy="2219323"/>
          </a:xfrm>
          <a:prstGeom prst="bentConnector2">
            <a:avLst/>
          </a:prstGeom>
          <a:ln w="50800">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2EBB0AF-4343-4740-99D9-5FC136F8CC14}"/>
              </a:ext>
            </a:extLst>
          </p:cNvPr>
          <p:cNvSpPr txBox="1"/>
          <p:nvPr/>
        </p:nvSpPr>
        <p:spPr>
          <a:xfrm>
            <a:off x="9650267" y="6109975"/>
            <a:ext cx="2541733" cy="369332"/>
          </a:xfrm>
          <a:prstGeom prst="rect">
            <a:avLst/>
          </a:prstGeom>
          <a:noFill/>
        </p:spPr>
        <p:txBody>
          <a:bodyPr wrap="square" rtlCol="0">
            <a:spAutoFit/>
          </a:bodyPr>
          <a:lstStyle/>
          <a:p>
            <a:r>
              <a:rPr lang="en-US" dirty="0"/>
              <a:t>Multi-dimensional scores</a:t>
            </a:r>
          </a:p>
        </p:txBody>
      </p:sp>
    </p:spTree>
    <p:extLst>
      <p:ext uri="{BB962C8B-B14F-4D97-AF65-F5344CB8AC3E}">
        <p14:creationId xmlns:p14="http://schemas.microsoft.com/office/powerpoint/2010/main" val="4176562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D92AE-5AB7-412A-B5BF-238CA3BC6534}"/>
              </a:ext>
            </a:extLst>
          </p:cNvPr>
          <p:cNvSpPr>
            <a:spLocks noGrp="1"/>
          </p:cNvSpPr>
          <p:nvPr>
            <p:ph type="title"/>
          </p:nvPr>
        </p:nvSpPr>
        <p:spPr/>
        <p:txBody>
          <a:bodyPr/>
          <a:lstStyle/>
          <a:p>
            <a:r>
              <a:rPr lang="en-US" dirty="0"/>
              <a:t>Open Issues</a:t>
            </a:r>
          </a:p>
        </p:txBody>
      </p:sp>
      <p:sp>
        <p:nvSpPr>
          <p:cNvPr id="3" name="Content Placeholder 2">
            <a:extLst>
              <a:ext uri="{FF2B5EF4-FFF2-40B4-BE49-F238E27FC236}">
                <a16:creationId xmlns:a16="http://schemas.microsoft.com/office/drawing/2014/main" id="{9AD77CCC-A849-4F7C-852D-D2AFD8C7B9B3}"/>
              </a:ext>
            </a:extLst>
          </p:cNvPr>
          <p:cNvSpPr>
            <a:spLocks noGrp="1"/>
          </p:cNvSpPr>
          <p:nvPr>
            <p:ph idx="1"/>
          </p:nvPr>
        </p:nvSpPr>
        <p:spPr/>
        <p:txBody>
          <a:bodyPr/>
          <a:lstStyle/>
          <a:p>
            <a:r>
              <a:rPr lang="en-US" dirty="0"/>
              <a:t>This leads to a proliferation of score and statistic terms, as much as 4x what is needed for a peptide in the base case. Is this justified?</a:t>
            </a:r>
          </a:p>
          <a:p>
            <a:r>
              <a:rPr lang="en-US" dirty="0"/>
              <a:t>Should we even be trying to register all of these scores?</a:t>
            </a:r>
          </a:p>
          <a:p>
            <a:r>
              <a:rPr lang="en-US" dirty="0"/>
              <a:t>How do we encode scores that use MS1 information?</a:t>
            </a:r>
          </a:p>
        </p:txBody>
      </p:sp>
    </p:spTree>
    <p:extLst>
      <p:ext uri="{BB962C8B-B14F-4D97-AF65-F5344CB8AC3E}">
        <p14:creationId xmlns:p14="http://schemas.microsoft.com/office/powerpoint/2010/main" val="947866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D74D8-B268-449A-AFE4-E10795BD75E2}"/>
              </a:ext>
            </a:extLst>
          </p:cNvPr>
          <p:cNvSpPr>
            <a:spLocks noGrp="1"/>
          </p:cNvSpPr>
          <p:nvPr>
            <p:ph type="title"/>
          </p:nvPr>
        </p:nvSpPr>
        <p:spPr/>
        <p:txBody>
          <a:bodyPr/>
          <a:lstStyle/>
          <a:p>
            <a:r>
              <a:rPr lang="en-US" dirty="0"/>
              <a:t>Acknowledgements</a:t>
            </a:r>
          </a:p>
        </p:txBody>
      </p:sp>
      <p:sp>
        <p:nvSpPr>
          <p:cNvPr id="3" name="Content Placeholder 2">
            <a:extLst>
              <a:ext uri="{FF2B5EF4-FFF2-40B4-BE49-F238E27FC236}">
                <a16:creationId xmlns:a16="http://schemas.microsoft.com/office/drawing/2014/main" id="{B29F3228-7196-47C8-B045-82834B8327E2}"/>
              </a:ext>
            </a:extLst>
          </p:cNvPr>
          <p:cNvSpPr>
            <a:spLocks noGrp="1"/>
          </p:cNvSpPr>
          <p:nvPr>
            <p:ph idx="1"/>
          </p:nvPr>
        </p:nvSpPr>
        <p:spPr>
          <a:xfrm>
            <a:off x="355600" y="1787525"/>
            <a:ext cx="6972300" cy="2200275"/>
          </a:xfrm>
        </p:spPr>
        <p:txBody>
          <a:bodyPr/>
          <a:lstStyle/>
          <a:p>
            <a:pPr marL="0" indent="0">
              <a:buNone/>
            </a:pPr>
            <a:r>
              <a:rPr lang="en-US" dirty="0"/>
              <a:t>Reviewers:</a:t>
            </a:r>
          </a:p>
          <a:p>
            <a:r>
              <a:rPr lang="en-US" dirty="0"/>
              <a:t>Nathan J. Edwards, Georgetown University</a:t>
            </a:r>
          </a:p>
          <a:p>
            <a:r>
              <a:rPr lang="en-US" dirty="0"/>
              <a:t>Steffen Schulze, University of Pennsylvania </a:t>
            </a:r>
          </a:p>
          <a:p>
            <a:r>
              <a:rPr lang="en-US" dirty="0"/>
              <a:t>Marshall Bern, Protein Metrics</a:t>
            </a:r>
          </a:p>
        </p:txBody>
      </p:sp>
      <p:sp>
        <p:nvSpPr>
          <p:cNvPr id="4" name="Content Placeholder 2">
            <a:extLst>
              <a:ext uri="{FF2B5EF4-FFF2-40B4-BE49-F238E27FC236}">
                <a16:creationId xmlns:a16="http://schemas.microsoft.com/office/drawing/2014/main" id="{17B08FA3-1E6B-4E2E-8898-2F7739803772}"/>
              </a:ext>
            </a:extLst>
          </p:cNvPr>
          <p:cNvSpPr txBox="1">
            <a:spLocks/>
          </p:cNvSpPr>
          <p:nvPr/>
        </p:nvSpPr>
        <p:spPr>
          <a:xfrm>
            <a:off x="355600" y="4084637"/>
            <a:ext cx="7899400" cy="16557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Additional Comments:</a:t>
            </a:r>
          </a:p>
          <a:p>
            <a:r>
              <a:rPr lang="en-US" dirty="0"/>
              <a:t>Frederique </a:t>
            </a:r>
            <a:r>
              <a:rPr lang="en-US" dirty="0" err="1"/>
              <a:t>Lisacek</a:t>
            </a:r>
            <a:r>
              <a:rPr lang="en-US" dirty="0"/>
              <a:t>, Swiss Institute of Bioinformatics</a:t>
            </a:r>
          </a:p>
          <a:p>
            <a:r>
              <a:rPr lang="en-US" dirty="0"/>
              <a:t>Joseph Zaia, Boston University</a:t>
            </a:r>
          </a:p>
        </p:txBody>
      </p:sp>
      <p:grpSp>
        <p:nvGrpSpPr>
          <p:cNvPr id="11" name="Group 10">
            <a:extLst>
              <a:ext uri="{FF2B5EF4-FFF2-40B4-BE49-F238E27FC236}">
                <a16:creationId xmlns:a16="http://schemas.microsoft.com/office/drawing/2014/main" id="{09AB0737-DB9C-4B3A-BB41-0B21732D76B8}"/>
              </a:ext>
            </a:extLst>
          </p:cNvPr>
          <p:cNvGrpSpPr/>
          <p:nvPr/>
        </p:nvGrpSpPr>
        <p:grpSpPr>
          <a:xfrm>
            <a:off x="6921500" y="2103436"/>
            <a:ext cx="4914900" cy="1416983"/>
            <a:chOff x="6921500" y="2103436"/>
            <a:chExt cx="4914900" cy="1416983"/>
          </a:xfrm>
        </p:grpSpPr>
        <p:pic>
          <p:nvPicPr>
            <p:cNvPr id="6" name="Picture 5">
              <a:extLst>
                <a:ext uri="{FF2B5EF4-FFF2-40B4-BE49-F238E27FC236}">
                  <a16:creationId xmlns:a16="http://schemas.microsoft.com/office/drawing/2014/main" id="{B0B0F3EE-44FD-442B-A0C7-B82004378783}"/>
                </a:ext>
              </a:extLst>
            </p:cNvPr>
            <p:cNvPicPr>
              <a:picLocks noChangeAspect="1"/>
            </p:cNvPicPr>
            <p:nvPr/>
          </p:nvPicPr>
          <p:blipFill>
            <a:blip r:embed="rId2"/>
            <a:stretch>
              <a:fillRect/>
            </a:stretch>
          </p:blipFill>
          <p:spPr>
            <a:xfrm>
              <a:off x="8344104" y="2103436"/>
              <a:ext cx="3492296" cy="893763"/>
            </a:xfrm>
            <a:prstGeom prst="rect">
              <a:avLst/>
            </a:prstGeom>
          </p:spPr>
        </p:pic>
        <p:cxnSp>
          <p:nvCxnSpPr>
            <p:cNvPr id="7" name="Connector: Elbow 43">
              <a:extLst>
                <a:ext uri="{FF2B5EF4-FFF2-40B4-BE49-F238E27FC236}">
                  <a16:creationId xmlns:a16="http://schemas.microsoft.com/office/drawing/2014/main" id="{58AC839D-CB49-4567-A42A-EF1C0098C29F}"/>
                </a:ext>
              </a:extLst>
            </p:cNvPr>
            <p:cNvCxnSpPr>
              <a:cxnSpLocks/>
              <a:endCxn id="6" idx="1"/>
            </p:cNvCxnSpPr>
            <p:nvPr/>
          </p:nvCxnSpPr>
          <p:spPr>
            <a:xfrm>
              <a:off x="6921500" y="2550318"/>
              <a:ext cx="1422604" cy="0"/>
            </a:xfrm>
            <a:prstGeom prst="straightConnector1">
              <a:avLst/>
            </a:prstGeom>
            <a:ln w="50800">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2565908-7921-411E-A5B9-F04B57218354}"/>
                </a:ext>
              </a:extLst>
            </p:cNvPr>
            <p:cNvSpPr txBox="1"/>
            <p:nvPr/>
          </p:nvSpPr>
          <p:spPr>
            <a:xfrm>
              <a:off x="8344104" y="2997199"/>
              <a:ext cx="3492296" cy="523220"/>
            </a:xfrm>
            <a:prstGeom prst="rect">
              <a:avLst/>
            </a:prstGeom>
            <a:noFill/>
          </p:spPr>
          <p:txBody>
            <a:bodyPr wrap="square" rtlCol="0">
              <a:spAutoFit/>
            </a:bodyPr>
            <a:lstStyle/>
            <a:p>
              <a:pPr algn="ctr"/>
              <a:r>
                <a:rPr lang="en-US" sz="2800" b="1" dirty="0"/>
                <a:t>GNOme</a:t>
              </a:r>
            </a:p>
          </p:txBody>
        </p:sp>
      </p:grpSp>
    </p:spTree>
    <p:extLst>
      <p:ext uri="{BB962C8B-B14F-4D97-AF65-F5344CB8AC3E}">
        <p14:creationId xmlns:p14="http://schemas.microsoft.com/office/powerpoint/2010/main" val="4057851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87280-C604-4CD4-A3D8-CD6E1599CDB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CB0D542-C4ED-4B06-BFD2-A45EB42552E1}"/>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575851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Glycopeptide?</a:t>
            </a:r>
          </a:p>
        </p:txBody>
      </p:sp>
      <p:grpSp>
        <p:nvGrpSpPr>
          <p:cNvPr id="4" name="Group 3"/>
          <p:cNvGrpSpPr/>
          <p:nvPr/>
        </p:nvGrpSpPr>
        <p:grpSpPr>
          <a:xfrm>
            <a:off x="3633125" y="1756530"/>
            <a:ext cx="5091775" cy="4736345"/>
            <a:chOff x="5817525" y="682371"/>
            <a:chExt cx="5091775" cy="4736345"/>
          </a:xfrm>
        </p:grpSpPr>
        <p:pic>
          <p:nvPicPr>
            <p:cNvPr id="5" name="Picture 4"/>
            <p:cNvPicPr>
              <a:picLocks noChangeAspect="1"/>
            </p:cNvPicPr>
            <p:nvPr/>
          </p:nvPicPr>
          <p:blipFill>
            <a:blip r:embed="rId2"/>
            <a:stretch>
              <a:fillRect/>
            </a:stretch>
          </p:blipFill>
          <p:spPr>
            <a:xfrm>
              <a:off x="7170063" y="682371"/>
              <a:ext cx="1771650" cy="2762250"/>
            </a:xfrm>
            <a:prstGeom prst="rect">
              <a:avLst/>
            </a:prstGeom>
          </p:spPr>
        </p:pic>
        <p:sp>
          <p:nvSpPr>
            <p:cNvPr id="6" name="TextBox 5"/>
            <p:cNvSpPr txBox="1"/>
            <p:nvPr/>
          </p:nvSpPr>
          <p:spPr>
            <a:xfrm>
              <a:off x="5983732" y="3075796"/>
              <a:ext cx="4830168" cy="523220"/>
            </a:xfrm>
            <a:prstGeom prst="rect">
              <a:avLst/>
            </a:prstGeom>
            <a:noFill/>
          </p:spPr>
          <p:txBody>
            <a:bodyPr wrap="none" rtlCol="0">
              <a:spAutoFit/>
            </a:bodyPr>
            <a:lstStyle/>
            <a:p>
              <a:r>
                <a:rPr lang="en-US" sz="2800" dirty="0">
                  <a:latin typeface="Fira Code,  Courier New"/>
                  <a:cs typeface="Courier New" panose="02070309020205020404" pitchFamily="49" charset="0"/>
                </a:rPr>
                <a:t>QQQHLFGS</a:t>
              </a:r>
              <a:r>
                <a:rPr lang="en-US" sz="2800" b="1" dirty="0">
                  <a:latin typeface="Fira Code,  Courier New"/>
                  <a:cs typeface="Courier New" panose="02070309020205020404" pitchFamily="49" charset="0"/>
                </a:rPr>
                <a:t>N</a:t>
              </a:r>
              <a:r>
                <a:rPr lang="en-US" sz="2800" dirty="0">
                  <a:latin typeface="Fira Code,  Courier New"/>
                  <a:cs typeface="Courier New" panose="02070309020205020404" pitchFamily="49" charset="0"/>
                </a:rPr>
                <a:t>VTDCSGSFCLSR</a:t>
              </a:r>
            </a:p>
          </p:txBody>
        </p:sp>
        <p:cxnSp>
          <p:nvCxnSpPr>
            <p:cNvPr id="7" name="Straight Arrow Connector 6"/>
            <p:cNvCxnSpPr>
              <a:cxnSpLocks/>
              <a:stCxn id="8" idx="0"/>
            </p:cNvCxnSpPr>
            <p:nvPr/>
          </p:nvCxnSpPr>
          <p:spPr>
            <a:xfrm flipV="1">
              <a:off x="6454059" y="3557851"/>
              <a:ext cx="384739" cy="1491533"/>
            </a:xfrm>
            <a:prstGeom prst="straightConnector1">
              <a:avLst/>
            </a:prstGeom>
            <a:ln w="444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817525" y="5049384"/>
              <a:ext cx="1273068" cy="369332"/>
            </a:xfrm>
            <a:prstGeom prst="rect">
              <a:avLst/>
            </a:prstGeom>
            <a:noFill/>
          </p:spPr>
          <p:txBody>
            <a:bodyPr wrap="square" rtlCol="0">
              <a:spAutoFit/>
            </a:bodyPr>
            <a:lstStyle/>
            <a:p>
              <a:r>
                <a:rPr lang="en-US" dirty="0">
                  <a:latin typeface="Fira Code,  Courier New"/>
                </a:rPr>
                <a:t>Peptide</a:t>
              </a:r>
            </a:p>
          </p:txBody>
        </p:sp>
        <p:sp>
          <p:nvSpPr>
            <p:cNvPr id="9" name="TextBox 8"/>
            <p:cNvSpPr txBox="1"/>
            <p:nvPr/>
          </p:nvSpPr>
          <p:spPr>
            <a:xfrm>
              <a:off x="9451884" y="1916930"/>
              <a:ext cx="1457416" cy="369332"/>
            </a:xfrm>
            <a:prstGeom prst="rect">
              <a:avLst/>
            </a:prstGeom>
            <a:noFill/>
          </p:spPr>
          <p:txBody>
            <a:bodyPr wrap="square" rtlCol="0">
              <a:spAutoFit/>
            </a:bodyPr>
            <a:lstStyle/>
            <a:p>
              <a:r>
                <a:rPr lang="en-US" i="1" dirty="0">
                  <a:latin typeface="Fira Code,  Courier New"/>
                </a:rPr>
                <a:t>N</a:t>
              </a:r>
              <a:r>
                <a:rPr lang="en-US" dirty="0">
                  <a:latin typeface="Fira Code,  Courier New"/>
                </a:rPr>
                <a:t>-Glycan</a:t>
              </a:r>
            </a:p>
          </p:txBody>
        </p:sp>
        <p:cxnSp>
          <p:nvCxnSpPr>
            <p:cNvPr id="10" name="Straight Arrow Connector 9"/>
            <p:cNvCxnSpPr>
              <a:cxnSpLocks/>
              <a:stCxn id="9" idx="1"/>
            </p:cNvCxnSpPr>
            <p:nvPr/>
          </p:nvCxnSpPr>
          <p:spPr>
            <a:xfrm flipH="1">
              <a:off x="8331490" y="2101596"/>
              <a:ext cx="1120394" cy="0"/>
            </a:xfrm>
            <a:prstGeom prst="straightConnector1">
              <a:avLst/>
            </a:prstGeom>
            <a:ln w="444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173276" y="4347370"/>
              <a:ext cx="1460675" cy="369332"/>
            </a:xfrm>
            <a:prstGeom prst="rect">
              <a:avLst/>
            </a:prstGeom>
            <a:noFill/>
          </p:spPr>
          <p:txBody>
            <a:bodyPr wrap="square" rtlCol="0">
              <a:spAutoFit/>
            </a:bodyPr>
            <a:lstStyle/>
            <a:p>
              <a:r>
                <a:rPr lang="en-US" dirty="0">
                  <a:latin typeface="Fira Code,  Courier New"/>
                </a:rPr>
                <a:t>Glycosite</a:t>
              </a:r>
            </a:p>
          </p:txBody>
        </p:sp>
        <p:cxnSp>
          <p:nvCxnSpPr>
            <p:cNvPr id="12" name="Straight Arrow Connector 11"/>
            <p:cNvCxnSpPr>
              <a:cxnSpLocks/>
              <a:stCxn id="11" idx="0"/>
            </p:cNvCxnSpPr>
            <p:nvPr/>
          </p:nvCxnSpPr>
          <p:spPr>
            <a:xfrm flipH="1" flipV="1">
              <a:off x="7976337" y="3557851"/>
              <a:ext cx="927277" cy="789519"/>
            </a:xfrm>
            <a:prstGeom prst="straightConnector1">
              <a:avLst/>
            </a:prstGeom>
            <a:ln w="444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67677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87EE5-6932-43D4-83C1-8E2379A9A899}"/>
              </a:ext>
            </a:extLst>
          </p:cNvPr>
          <p:cNvSpPr>
            <a:spLocks noGrp="1"/>
          </p:cNvSpPr>
          <p:nvPr>
            <p:ph type="title"/>
          </p:nvPr>
        </p:nvSpPr>
        <p:spPr/>
        <p:txBody>
          <a:bodyPr/>
          <a:lstStyle/>
          <a:p>
            <a:r>
              <a:rPr lang="en-US" dirty="0"/>
              <a:t>Glycan Structures and Compositions</a:t>
            </a:r>
          </a:p>
        </p:txBody>
      </p:sp>
      <p:pic>
        <p:nvPicPr>
          <p:cNvPr id="5" name="Picture 4">
            <a:extLst>
              <a:ext uri="{FF2B5EF4-FFF2-40B4-BE49-F238E27FC236}">
                <a16:creationId xmlns:a16="http://schemas.microsoft.com/office/drawing/2014/main" id="{7E56D1DF-8E2F-4F22-B61F-C9B00F4E6743}"/>
              </a:ext>
            </a:extLst>
          </p:cNvPr>
          <p:cNvPicPr>
            <a:picLocks noChangeAspect="1"/>
          </p:cNvPicPr>
          <p:nvPr/>
        </p:nvPicPr>
        <p:blipFill>
          <a:blip r:embed="rId2"/>
          <a:stretch>
            <a:fillRect/>
          </a:stretch>
        </p:blipFill>
        <p:spPr>
          <a:xfrm>
            <a:off x="6483115" y="2275462"/>
            <a:ext cx="5556485" cy="2971800"/>
          </a:xfrm>
          <a:prstGeom prst="rect">
            <a:avLst/>
          </a:prstGeom>
        </p:spPr>
      </p:pic>
      <p:cxnSp>
        <p:nvCxnSpPr>
          <p:cNvPr id="7" name="Straight Connector 6">
            <a:extLst>
              <a:ext uri="{FF2B5EF4-FFF2-40B4-BE49-F238E27FC236}">
                <a16:creationId xmlns:a16="http://schemas.microsoft.com/office/drawing/2014/main" id="{D44E2691-E873-4AD3-BB3E-E4CF5A30796D}"/>
              </a:ext>
            </a:extLst>
          </p:cNvPr>
          <p:cNvCxnSpPr/>
          <p:nvPr/>
        </p:nvCxnSpPr>
        <p:spPr>
          <a:xfrm flipH="1">
            <a:off x="10717767" y="3512883"/>
            <a:ext cx="188844" cy="934278"/>
          </a:xfrm>
          <a:prstGeom prst="line">
            <a:avLst/>
          </a:prstGeom>
        </p:spPr>
        <p:style>
          <a:lnRef idx="3">
            <a:schemeClr val="accent2"/>
          </a:lnRef>
          <a:fillRef idx="0">
            <a:schemeClr val="accent2"/>
          </a:fillRef>
          <a:effectRef idx="2">
            <a:schemeClr val="accent2"/>
          </a:effectRef>
          <a:fontRef idx="minor">
            <a:schemeClr val="tx1"/>
          </a:fontRef>
        </p:style>
      </p:cxnSp>
      <p:cxnSp>
        <p:nvCxnSpPr>
          <p:cNvPr id="8" name="Straight Connector 7">
            <a:extLst>
              <a:ext uri="{FF2B5EF4-FFF2-40B4-BE49-F238E27FC236}">
                <a16:creationId xmlns:a16="http://schemas.microsoft.com/office/drawing/2014/main" id="{040005D0-C888-4C0C-889A-88DFB4F24B53}"/>
              </a:ext>
            </a:extLst>
          </p:cNvPr>
          <p:cNvCxnSpPr/>
          <p:nvPr/>
        </p:nvCxnSpPr>
        <p:spPr>
          <a:xfrm flipH="1">
            <a:off x="9675779" y="3512883"/>
            <a:ext cx="188844" cy="934278"/>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Straight Connector 8">
            <a:extLst>
              <a:ext uri="{FF2B5EF4-FFF2-40B4-BE49-F238E27FC236}">
                <a16:creationId xmlns:a16="http://schemas.microsoft.com/office/drawing/2014/main" id="{662659CF-719E-4BB9-A653-493CD96645E9}"/>
              </a:ext>
            </a:extLst>
          </p:cNvPr>
          <p:cNvCxnSpPr/>
          <p:nvPr/>
        </p:nvCxnSpPr>
        <p:spPr>
          <a:xfrm flipH="1">
            <a:off x="8607058" y="3208608"/>
            <a:ext cx="188844" cy="934278"/>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a:extLst>
              <a:ext uri="{FF2B5EF4-FFF2-40B4-BE49-F238E27FC236}">
                <a16:creationId xmlns:a16="http://schemas.microsoft.com/office/drawing/2014/main" id="{CA82F0D2-3277-4494-ACF8-3C2891D6320C}"/>
              </a:ext>
            </a:extLst>
          </p:cNvPr>
          <p:cNvCxnSpPr/>
          <p:nvPr/>
        </p:nvCxnSpPr>
        <p:spPr>
          <a:xfrm flipH="1">
            <a:off x="7528649" y="2599348"/>
            <a:ext cx="188844" cy="934278"/>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Connector 10">
            <a:extLst>
              <a:ext uri="{FF2B5EF4-FFF2-40B4-BE49-F238E27FC236}">
                <a16:creationId xmlns:a16="http://schemas.microsoft.com/office/drawing/2014/main" id="{5CD0D026-F041-4759-B77B-EE42ACD1F97F}"/>
              </a:ext>
            </a:extLst>
          </p:cNvPr>
          <p:cNvCxnSpPr>
            <a:cxnSpLocks/>
          </p:cNvCxnSpPr>
          <p:nvPr/>
        </p:nvCxnSpPr>
        <p:spPr>
          <a:xfrm>
            <a:off x="8607058" y="3760796"/>
            <a:ext cx="188844" cy="934278"/>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a:extLst>
              <a:ext uri="{FF2B5EF4-FFF2-40B4-BE49-F238E27FC236}">
                <a16:creationId xmlns:a16="http://schemas.microsoft.com/office/drawing/2014/main" id="{831235CF-4803-4575-A237-928E8403DB6B}"/>
              </a:ext>
            </a:extLst>
          </p:cNvPr>
          <p:cNvCxnSpPr>
            <a:cxnSpLocks/>
          </p:cNvCxnSpPr>
          <p:nvPr/>
        </p:nvCxnSpPr>
        <p:spPr>
          <a:xfrm>
            <a:off x="7528649" y="3202392"/>
            <a:ext cx="188844" cy="934278"/>
          </a:xfrm>
          <a:prstGeom prst="line">
            <a:avLst/>
          </a:prstGeom>
        </p:spPr>
        <p:style>
          <a:lnRef idx="3">
            <a:schemeClr val="accent2"/>
          </a:lnRef>
          <a:fillRef idx="0">
            <a:schemeClr val="accent2"/>
          </a:fillRef>
          <a:effectRef idx="2">
            <a:schemeClr val="accent2"/>
          </a:effectRef>
          <a:fontRef idx="minor">
            <a:schemeClr val="tx1"/>
          </a:fontRef>
        </p:style>
      </p:cxnSp>
      <p:grpSp>
        <p:nvGrpSpPr>
          <p:cNvPr id="18" name="Group 17">
            <a:extLst>
              <a:ext uri="{FF2B5EF4-FFF2-40B4-BE49-F238E27FC236}">
                <a16:creationId xmlns:a16="http://schemas.microsoft.com/office/drawing/2014/main" id="{670AF7F6-3347-465A-86CD-7E46F8EFB6E8}"/>
              </a:ext>
            </a:extLst>
          </p:cNvPr>
          <p:cNvGrpSpPr/>
          <p:nvPr/>
        </p:nvGrpSpPr>
        <p:grpSpPr>
          <a:xfrm>
            <a:off x="1375817" y="2866286"/>
            <a:ext cx="1402266" cy="1671100"/>
            <a:chOff x="571500" y="2929889"/>
            <a:chExt cx="1402266" cy="1671100"/>
          </a:xfrm>
        </p:grpSpPr>
        <p:pic>
          <p:nvPicPr>
            <p:cNvPr id="14" name="Picture 13">
              <a:extLst>
                <a:ext uri="{FF2B5EF4-FFF2-40B4-BE49-F238E27FC236}">
                  <a16:creationId xmlns:a16="http://schemas.microsoft.com/office/drawing/2014/main" id="{286E9BB1-00B8-4DB9-B884-BC8D68B55911}"/>
                </a:ext>
              </a:extLst>
            </p:cNvPr>
            <p:cNvPicPr>
              <a:picLocks noChangeAspect="1"/>
            </p:cNvPicPr>
            <p:nvPr/>
          </p:nvPicPr>
          <p:blipFill rotWithShape="1">
            <a:blip r:embed="rId3"/>
            <a:srcRect l="28580" t="28665" r="30204" b="36228"/>
            <a:stretch/>
          </p:blipFill>
          <p:spPr>
            <a:xfrm>
              <a:off x="571500" y="2929889"/>
              <a:ext cx="675240" cy="628651"/>
            </a:xfrm>
            <a:prstGeom prst="rect">
              <a:avLst/>
            </a:prstGeom>
          </p:spPr>
        </p:pic>
        <p:pic>
          <p:nvPicPr>
            <p:cNvPr id="15" name="Picture 14">
              <a:extLst>
                <a:ext uri="{FF2B5EF4-FFF2-40B4-BE49-F238E27FC236}">
                  <a16:creationId xmlns:a16="http://schemas.microsoft.com/office/drawing/2014/main" id="{5A871463-4742-4BDB-828A-56748E4EB5D9}"/>
                </a:ext>
              </a:extLst>
            </p:cNvPr>
            <p:cNvPicPr>
              <a:picLocks noChangeAspect="1"/>
            </p:cNvPicPr>
            <p:nvPr/>
          </p:nvPicPr>
          <p:blipFill rotWithShape="1">
            <a:blip r:embed="rId4"/>
            <a:srcRect l="29862" t="30668" r="39682" b="33848"/>
            <a:stretch/>
          </p:blipFill>
          <p:spPr>
            <a:xfrm>
              <a:off x="594360" y="3972338"/>
              <a:ext cx="629520" cy="628651"/>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A018FA9-E510-43C1-88C5-C896E4097BDB}"/>
                    </a:ext>
                  </a:extLst>
                </p:cNvPr>
                <p:cNvSpPr txBox="1"/>
                <p:nvPr/>
              </p:nvSpPr>
              <p:spPr>
                <a:xfrm>
                  <a:off x="1246740" y="2982604"/>
                  <a:ext cx="705642" cy="523220"/>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2</a:t>
                  </a:r>
                </a:p>
              </p:txBody>
            </p:sp>
          </mc:Choice>
          <mc:Fallback xmlns="">
            <p:sp>
              <p:nvSpPr>
                <p:cNvPr id="16" name="TextBox 15">
                  <a:extLst>
                    <a:ext uri="{FF2B5EF4-FFF2-40B4-BE49-F238E27FC236}">
                      <a16:creationId xmlns:a16="http://schemas.microsoft.com/office/drawing/2014/main" id="{BA018FA9-E510-43C1-88C5-C896E4097BDB}"/>
                    </a:ext>
                  </a:extLst>
                </p:cNvPr>
                <p:cNvSpPr txBox="1">
                  <a:spLocks noRot="1" noChangeAspect="1" noMove="1" noResize="1" noEditPoints="1" noAdjustHandles="1" noChangeArrowheads="1" noChangeShapeType="1" noTextEdit="1"/>
                </p:cNvSpPr>
                <p:nvPr/>
              </p:nvSpPr>
              <p:spPr>
                <a:xfrm>
                  <a:off x="1246740" y="2982604"/>
                  <a:ext cx="705642" cy="523220"/>
                </a:xfrm>
                <a:prstGeom prst="rect">
                  <a:avLst/>
                </a:prstGeom>
                <a:blipFill>
                  <a:blip r:embed="rId5"/>
                  <a:stretch>
                    <a:fillRect t="-10465" r="-16522"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D659340-2CD7-45CE-940A-524B227D8907}"/>
                    </a:ext>
                  </a:extLst>
                </p:cNvPr>
                <p:cNvSpPr txBox="1"/>
                <p:nvPr/>
              </p:nvSpPr>
              <p:spPr>
                <a:xfrm>
                  <a:off x="1268124" y="4025053"/>
                  <a:ext cx="705642" cy="523220"/>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5</a:t>
                  </a:r>
                </a:p>
              </p:txBody>
            </p:sp>
          </mc:Choice>
          <mc:Fallback xmlns="">
            <p:sp>
              <p:nvSpPr>
                <p:cNvPr id="17" name="TextBox 16">
                  <a:extLst>
                    <a:ext uri="{FF2B5EF4-FFF2-40B4-BE49-F238E27FC236}">
                      <a16:creationId xmlns:a16="http://schemas.microsoft.com/office/drawing/2014/main" id="{8D659340-2CD7-45CE-940A-524B227D8907}"/>
                    </a:ext>
                  </a:extLst>
                </p:cNvPr>
                <p:cNvSpPr txBox="1">
                  <a:spLocks noRot="1" noChangeAspect="1" noMove="1" noResize="1" noEditPoints="1" noAdjustHandles="1" noChangeArrowheads="1" noChangeShapeType="1" noTextEdit="1"/>
                </p:cNvSpPr>
                <p:nvPr/>
              </p:nvSpPr>
              <p:spPr>
                <a:xfrm>
                  <a:off x="1268124" y="4025053"/>
                  <a:ext cx="705642" cy="523220"/>
                </a:xfrm>
                <a:prstGeom prst="rect">
                  <a:avLst/>
                </a:prstGeom>
                <a:blipFill>
                  <a:blip r:embed="rId6"/>
                  <a:stretch>
                    <a:fillRect t="-10465" r="-16379" b="-32558"/>
                  </a:stretch>
                </a:blipFill>
              </p:spPr>
              <p:txBody>
                <a:bodyPr/>
                <a:lstStyle/>
                <a:p>
                  <a:r>
                    <a:rPr lang="en-US">
                      <a:noFill/>
                    </a:rPr>
                    <a:t> </a:t>
                  </a:r>
                </a:p>
              </p:txBody>
            </p:sp>
          </mc:Fallback>
        </mc:AlternateContent>
      </p:grpSp>
      <p:sp>
        <p:nvSpPr>
          <p:cNvPr id="22" name="TextBox 21">
            <a:extLst>
              <a:ext uri="{FF2B5EF4-FFF2-40B4-BE49-F238E27FC236}">
                <a16:creationId xmlns:a16="http://schemas.microsoft.com/office/drawing/2014/main" id="{64404F24-3213-47AF-A0C6-B6F4BB0BF890}"/>
              </a:ext>
            </a:extLst>
          </p:cNvPr>
          <p:cNvSpPr txBox="1"/>
          <p:nvPr/>
        </p:nvSpPr>
        <p:spPr>
          <a:xfrm>
            <a:off x="8161062" y="1690688"/>
            <a:ext cx="1739002" cy="584775"/>
          </a:xfrm>
          <a:prstGeom prst="rect">
            <a:avLst/>
          </a:prstGeom>
          <a:noFill/>
        </p:spPr>
        <p:txBody>
          <a:bodyPr wrap="none" rtlCol="0">
            <a:spAutoFit/>
          </a:bodyPr>
          <a:lstStyle/>
          <a:p>
            <a:r>
              <a:rPr lang="en-US" sz="3200" dirty="0"/>
              <a:t>Structure</a:t>
            </a:r>
          </a:p>
        </p:txBody>
      </p:sp>
      <p:sp>
        <p:nvSpPr>
          <p:cNvPr id="23" name="Rectangle 22">
            <a:extLst>
              <a:ext uri="{FF2B5EF4-FFF2-40B4-BE49-F238E27FC236}">
                <a16:creationId xmlns:a16="http://schemas.microsoft.com/office/drawing/2014/main" id="{E41A2FB8-17DF-43BE-8493-AAFD6E916E22}"/>
              </a:ext>
            </a:extLst>
          </p:cNvPr>
          <p:cNvSpPr/>
          <p:nvPr/>
        </p:nvSpPr>
        <p:spPr>
          <a:xfrm>
            <a:off x="562320" y="1690688"/>
            <a:ext cx="2302233" cy="584775"/>
          </a:xfrm>
          <a:prstGeom prst="rect">
            <a:avLst/>
          </a:prstGeom>
        </p:spPr>
        <p:txBody>
          <a:bodyPr wrap="none">
            <a:spAutoFit/>
          </a:bodyPr>
          <a:lstStyle/>
          <a:p>
            <a:r>
              <a:rPr lang="en-US" sz="3200" dirty="0"/>
              <a:t>Composition</a:t>
            </a:r>
          </a:p>
        </p:txBody>
      </p:sp>
      <p:sp>
        <p:nvSpPr>
          <p:cNvPr id="12" name="TextBox 11">
            <a:extLst>
              <a:ext uri="{FF2B5EF4-FFF2-40B4-BE49-F238E27FC236}">
                <a16:creationId xmlns:a16="http://schemas.microsoft.com/office/drawing/2014/main" id="{DEB6F7C9-D0B7-4CD1-BECB-853483144FF4}"/>
              </a:ext>
            </a:extLst>
          </p:cNvPr>
          <p:cNvSpPr txBox="1"/>
          <p:nvPr/>
        </p:nvSpPr>
        <p:spPr>
          <a:xfrm>
            <a:off x="7366571" y="5080665"/>
            <a:ext cx="4341522" cy="923330"/>
          </a:xfrm>
          <a:prstGeom prst="rect">
            <a:avLst/>
          </a:prstGeom>
          <a:noFill/>
        </p:spPr>
        <p:txBody>
          <a:bodyPr wrap="square" rtlCol="0">
            <a:spAutoFit/>
          </a:bodyPr>
          <a:lstStyle/>
          <a:p>
            <a:pPr algn="ctr"/>
            <a:r>
              <a:rPr lang="en-US" dirty="0"/>
              <a:t>Structures are not fully recoverable under</a:t>
            </a:r>
          </a:p>
          <a:p>
            <a:pPr algn="ctr"/>
            <a:r>
              <a:rPr lang="en-US" dirty="0"/>
              <a:t>collisional dissociation. Exponentially more structures than compositions.</a:t>
            </a:r>
          </a:p>
        </p:txBody>
      </p:sp>
      <p:sp>
        <p:nvSpPr>
          <p:cNvPr id="24" name="TextBox 23">
            <a:extLst>
              <a:ext uri="{FF2B5EF4-FFF2-40B4-BE49-F238E27FC236}">
                <a16:creationId xmlns:a16="http://schemas.microsoft.com/office/drawing/2014/main" id="{C378B830-8676-4634-9F16-8D712BCBBE82}"/>
              </a:ext>
            </a:extLst>
          </p:cNvPr>
          <p:cNvSpPr txBox="1"/>
          <p:nvPr/>
        </p:nvSpPr>
        <p:spPr>
          <a:xfrm>
            <a:off x="-171673" y="4968774"/>
            <a:ext cx="4341522" cy="1200329"/>
          </a:xfrm>
          <a:prstGeom prst="rect">
            <a:avLst/>
          </a:prstGeom>
          <a:noFill/>
        </p:spPr>
        <p:txBody>
          <a:bodyPr wrap="square" rtlCol="0">
            <a:spAutoFit/>
          </a:bodyPr>
          <a:lstStyle/>
          <a:p>
            <a:pPr algn="ctr"/>
            <a:r>
              <a:rPr lang="en-US" dirty="0"/>
              <a:t>Composition does not fully specify the fragmentation pattern expected or observed. Motifs may be predicted, but insufficient for exact fragmentation.</a:t>
            </a:r>
          </a:p>
        </p:txBody>
      </p:sp>
      <p:sp>
        <p:nvSpPr>
          <p:cNvPr id="27" name="TextBox 26">
            <a:extLst>
              <a:ext uri="{FF2B5EF4-FFF2-40B4-BE49-F238E27FC236}">
                <a16:creationId xmlns:a16="http://schemas.microsoft.com/office/drawing/2014/main" id="{D4797665-57B3-4356-A992-CD265721E94D}"/>
              </a:ext>
            </a:extLst>
          </p:cNvPr>
          <p:cNvSpPr txBox="1"/>
          <p:nvPr/>
        </p:nvSpPr>
        <p:spPr>
          <a:xfrm>
            <a:off x="4030520" y="5954160"/>
            <a:ext cx="3498129" cy="646331"/>
          </a:xfrm>
          <a:prstGeom prst="rect">
            <a:avLst/>
          </a:prstGeom>
          <a:noFill/>
        </p:spPr>
        <p:txBody>
          <a:bodyPr wrap="square" rtlCol="0">
            <a:spAutoFit/>
          </a:bodyPr>
          <a:lstStyle/>
          <a:p>
            <a:pPr algn="ctr"/>
            <a:r>
              <a:rPr lang="en-US" dirty="0"/>
              <a:t>Both representations are useful but have different costs to support</a:t>
            </a:r>
          </a:p>
        </p:txBody>
      </p:sp>
      <p:sp>
        <p:nvSpPr>
          <p:cNvPr id="21" name="TextBox 20">
            <a:extLst>
              <a:ext uri="{FF2B5EF4-FFF2-40B4-BE49-F238E27FC236}">
                <a16:creationId xmlns:a16="http://schemas.microsoft.com/office/drawing/2014/main" id="{27EA909F-3940-4049-82DD-2AD5A9972CC7}"/>
              </a:ext>
            </a:extLst>
          </p:cNvPr>
          <p:cNvSpPr txBox="1"/>
          <p:nvPr/>
        </p:nvSpPr>
        <p:spPr>
          <a:xfrm rot="5400000">
            <a:off x="9598042" y="4253837"/>
            <a:ext cx="4355636" cy="461665"/>
          </a:xfrm>
          <a:prstGeom prst="rect">
            <a:avLst/>
          </a:prstGeom>
          <a:noFill/>
        </p:spPr>
        <p:txBody>
          <a:bodyPr wrap="square">
            <a:spAutoFit/>
          </a:bodyPr>
          <a:lstStyle/>
          <a:p>
            <a:r>
              <a:rPr lang="en-US" sz="2400" dirty="0">
                <a:latin typeface="Fira Code,  Courier New"/>
                <a:cs typeface="Courier New" panose="02070309020205020404" pitchFamily="49" charset="0"/>
              </a:rPr>
              <a:t>QQQHLFGS</a:t>
            </a:r>
            <a:r>
              <a:rPr lang="en-US" sz="2400" b="1" dirty="0">
                <a:latin typeface="Fira Code,  Courier New"/>
                <a:cs typeface="Courier New" panose="02070309020205020404" pitchFamily="49" charset="0"/>
              </a:rPr>
              <a:t>N</a:t>
            </a:r>
            <a:r>
              <a:rPr lang="en-US" sz="2400" dirty="0">
                <a:latin typeface="Fira Code,  Courier New"/>
                <a:cs typeface="Courier New" panose="02070309020205020404" pitchFamily="49" charset="0"/>
              </a:rPr>
              <a:t>VTDCSGSFCLSR</a:t>
            </a:r>
          </a:p>
        </p:txBody>
      </p:sp>
    </p:spTree>
    <p:extLst>
      <p:ext uri="{BB962C8B-B14F-4D97-AF65-F5344CB8AC3E}">
        <p14:creationId xmlns:p14="http://schemas.microsoft.com/office/powerpoint/2010/main" val="373705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686D4-5465-4122-9424-E26284D77E2C}"/>
              </a:ext>
            </a:extLst>
          </p:cNvPr>
          <p:cNvSpPr>
            <a:spLocks noGrp="1"/>
          </p:cNvSpPr>
          <p:nvPr>
            <p:ph type="title"/>
          </p:nvPr>
        </p:nvSpPr>
        <p:spPr/>
        <p:txBody>
          <a:bodyPr/>
          <a:lstStyle/>
          <a:p>
            <a:r>
              <a:rPr lang="en-US" dirty="0"/>
              <a:t>Defining a Peptide in </a:t>
            </a:r>
            <a:r>
              <a:rPr lang="en-US" dirty="0" err="1">
                <a:latin typeface="Fira Code,  Courier New"/>
              </a:rPr>
              <a:t>mzIdentML</a:t>
            </a:r>
            <a:endParaRPr lang="en-US" dirty="0">
              <a:latin typeface="Fira Code,  Courier New"/>
            </a:endParaRPr>
          </a:p>
        </p:txBody>
      </p:sp>
      <p:sp>
        <p:nvSpPr>
          <p:cNvPr id="4" name="Content Placeholder 2">
            <a:extLst>
              <a:ext uri="{FF2B5EF4-FFF2-40B4-BE49-F238E27FC236}">
                <a16:creationId xmlns:a16="http://schemas.microsoft.com/office/drawing/2014/main" id="{2CE49356-D559-40AF-9D7A-534015BE3450}"/>
              </a:ext>
            </a:extLst>
          </p:cNvPr>
          <p:cNvSpPr>
            <a:spLocks noGrp="1"/>
          </p:cNvSpPr>
          <p:nvPr>
            <p:ph idx="1"/>
          </p:nvPr>
        </p:nvSpPr>
        <p:spPr>
          <a:xfrm>
            <a:off x="838200" y="3055648"/>
            <a:ext cx="10270837" cy="1547380"/>
          </a:xfrm>
          <a:solidFill>
            <a:schemeClr val="bg1">
              <a:lumMod val="95000"/>
            </a:schemeClr>
          </a:solidFill>
          <a:effectLst>
            <a:softEdge rad="25400"/>
          </a:effectLst>
        </p:spPr>
        <p:txBody>
          <a:bodyPr anchor="ctr">
            <a:normAutofit/>
          </a:bodyPr>
          <a:lstStyle/>
          <a:p>
            <a:pPr marL="0" indent="0">
              <a:lnSpc>
                <a:spcPct val="100000"/>
              </a:lnSpc>
              <a:spcBef>
                <a:spcPts val="0"/>
              </a:spcBef>
              <a:buNone/>
            </a:pPr>
            <a:r>
              <a:rPr lang="en-US" sz="1400" b="0" dirty="0">
                <a:solidFill>
                  <a:srgbClr val="ABB2BF"/>
                </a:solidFill>
                <a:effectLst/>
                <a:latin typeface="Fira Code,  Courier New"/>
              </a:rPr>
              <a:t>&lt;</a:t>
            </a:r>
            <a:r>
              <a:rPr lang="en-US" sz="1400" b="0" dirty="0">
                <a:solidFill>
                  <a:srgbClr val="E06C75"/>
                </a:solidFill>
                <a:effectLst/>
                <a:latin typeface="Fira Code,  Courier New"/>
              </a:rPr>
              <a:t>Peptide</a:t>
            </a:r>
            <a:r>
              <a:rPr lang="en-US" sz="1400" b="0" dirty="0">
                <a:solidFill>
                  <a:srgbClr val="ABB2BF"/>
                </a:solidFill>
                <a:effectLst/>
                <a:latin typeface="Fira Code,  Courier New"/>
              </a:rPr>
              <a:t> </a:t>
            </a:r>
            <a:r>
              <a:rPr lang="en-US" sz="1400" b="0" dirty="0">
                <a:solidFill>
                  <a:srgbClr val="D19A66"/>
                </a:solidFill>
                <a:effectLst/>
                <a:latin typeface="Fira Code,  Courier New"/>
              </a:rPr>
              <a:t>id</a:t>
            </a:r>
            <a:r>
              <a:rPr lang="en-US" sz="1400" b="0" dirty="0">
                <a:solidFill>
                  <a:srgbClr val="ABB2BF"/>
                </a:solidFill>
                <a:effectLst/>
                <a:latin typeface="Fira Code,  Courier New"/>
              </a:rPr>
              <a:t>=</a:t>
            </a:r>
            <a:r>
              <a:rPr lang="en-US" sz="1400" b="0" dirty="0">
                <a:solidFill>
                  <a:srgbClr val="98C379"/>
                </a:solidFill>
                <a:effectLst/>
                <a:latin typeface="Fira Code,  Courier New"/>
              </a:rPr>
              <a:t>"PEPTIDE_8130"</a:t>
            </a:r>
            <a:r>
              <a:rPr lang="en-US" sz="1400" b="0" dirty="0">
                <a:solidFill>
                  <a:srgbClr val="ABB2BF"/>
                </a:solidFill>
                <a:effectLst/>
                <a:latin typeface="Fira Code,  Courier New"/>
              </a:rPr>
              <a:t>&gt;</a:t>
            </a:r>
          </a:p>
          <a:p>
            <a:pPr marL="0" indent="0">
              <a:lnSpc>
                <a:spcPct val="100000"/>
              </a:lnSpc>
              <a:spcBef>
                <a:spcPts val="0"/>
              </a:spcBef>
              <a:buNone/>
            </a:pPr>
            <a:r>
              <a:rPr lang="en-US" sz="1400" b="0" dirty="0">
                <a:solidFill>
                  <a:srgbClr val="ABB2BF"/>
                </a:solidFill>
                <a:effectLst/>
                <a:latin typeface="Fira Code,  Courier New"/>
              </a:rPr>
              <a:t>  &lt;</a:t>
            </a:r>
            <a:r>
              <a:rPr lang="en-US" sz="1400" b="0" dirty="0" err="1">
                <a:solidFill>
                  <a:srgbClr val="E06C75"/>
                </a:solidFill>
                <a:effectLst/>
                <a:latin typeface="Fira Code,  Courier New"/>
              </a:rPr>
              <a:t>PeptideSequence</a:t>
            </a:r>
            <a:r>
              <a:rPr lang="en-US" sz="1400" b="0" dirty="0">
                <a:solidFill>
                  <a:srgbClr val="ABB2BF"/>
                </a:solidFill>
                <a:effectLst/>
                <a:latin typeface="Fira Code,  Courier New"/>
              </a:rPr>
              <a:t>&gt;</a:t>
            </a:r>
            <a:r>
              <a:rPr lang="en-US" sz="1400" b="0" dirty="0">
                <a:effectLst/>
                <a:latin typeface="Fira Code,  Courier New"/>
              </a:rPr>
              <a:t>LGACNDTLQQLMEVFK</a:t>
            </a:r>
            <a:r>
              <a:rPr lang="en-US" sz="1400" b="0" dirty="0">
                <a:solidFill>
                  <a:srgbClr val="ABB2BF"/>
                </a:solidFill>
                <a:effectLst/>
                <a:latin typeface="Fira Code,  Courier New"/>
              </a:rPr>
              <a:t>&lt;/</a:t>
            </a:r>
            <a:r>
              <a:rPr lang="en-US" sz="1400" b="0" dirty="0" err="1">
                <a:solidFill>
                  <a:srgbClr val="E06C75"/>
                </a:solidFill>
                <a:effectLst/>
                <a:latin typeface="Fira Code,  Courier New"/>
              </a:rPr>
              <a:t>PeptideSequence</a:t>
            </a:r>
            <a:r>
              <a:rPr lang="en-US" sz="1400" b="0" dirty="0">
                <a:solidFill>
                  <a:srgbClr val="ABB2BF"/>
                </a:solidFill>
                <a:effectLst/>
                <a:latin typeface="Fira Code,  Courier New"/>
              </a:rPr>
              <a:t>&gt;</a:t>
            </a:r>
          </a:p>
          <a:p>
            <a:pPr marL="0" indent="0">
              <a:lnSpc>
                <a:spcPct val="100000"/>
              </a:lnSpc>
              <a:spcBef>
                <a:spcPts val="0"/>
              </a:spcBef>
              <a:buNone/>
            </a:pPr>
            <a:r>
              <a:rPr lang="en-US" sz="1400" b="0" dirty="0">
                <a:solidFill>
                  <a:srgbClr val="ABB2BF"/>
                </a:solidFill>
                <a:effectLst/>
                <a:latin typeface="Fira Code,  Courier New"/>
              </a:rPr>
              <a:t>  &lt;</a:t>
            </a:r>
            <a:r>
              <a:rPr lang="en-US" sz="1400" b="0" dirty="0">
                <a:solidFill>
                  <a:srgbClr val="E06C75"/>
                </a:solidFill>
                <a:effectLst/>
                <a:latin typeface="Fira Code,  Courier New"/>
              </a:rPr>
              <a:t>Modification</a:t>
            </a:r>
            <a:r>
              <a:rPr lang="en-US" sz="1400" b="0" dirty="0">
                <a:solidFill>
                  <a:srgbClr val="ABB2BF"/>
                </a:solidFill>
                <a:effectLst/>
                <a:latin typeface="Fira Code,  Courier New"/>
              </a:rPr>
              <a:t> </a:t>
            </a:r>
            <a:r>
              <a:rPr lang="en-US" sz="1400" b="0" dirty="0" err="1">
                <a:solidFill>
                  <a:srgbClr val="D19A66"/>
                </a:solidFill>
                <a:effectLst/>
                <a:latin typeface="Fira Code,  Courier New"/>
              </a:rPr>
              <a:t>monoisotopicMassDelta</a:t>
            </a:r>
            <a:r>
              <a:rPr lang="en-US" sz="1400" b="0" dirty="0">
                <a:solidFill>
                  <a:srgbClr val="ABB2BF"/>
                </a:solidFill>
                <a:effectLst/>
                <a:latin typeface="Fira Code,  Courier New"/>
              </a:rPr>
              <a:t>=</a:t>
            </a:r>
            <a:r>
              <a:rPr lang="en-US" sz="1400" b="0" dirty="0">
                <a:solidFill>
                  <a:srgbClr val="98C379"/>
                </a:solidFill>
                <a:effectLst/>
                <a:latin typeface="Fira Code,  Courier New"/>
              </a:rPr>
              <a:t>"57.021464"</a:t>
            </a:r>
            <a:r>
              <a:rPr lang="en-US" sz="1400" b="0" dirty="0">
                <a:solidFill>
                  <a:srgbClr val="ABB2BF"/>
                </a:solidFill>
                <a:effectLst/>
                <a:latin typeface="Fira Code,  Courier New"/>
              </a:rPr>
              <a:t> </a:t>
            </a:r>
            <a:r>
              <a:rPr lang="en-US" sz="1400" b="0" dirty="0">
                <a:solidFill>
                  <a:srgbClr val="D19A66"/>
                </a:solidFill>
                <a:effectLst/>
                <a:latin typeface="Fira Code,  Courier New"/>
              </a:rPr>
              <a:t>location</a:t>
            </a:r>
            <a:r>
              <a:rPr lang="en-US" sz="1400" b="0" dirty="0">
                <a:solidFill>
                  <a:srgbClr val="ABB2BF"/>
                </a:solidFill>
                <a:effectLst/>
                <a:latin typeface="Fira Code,  Courier New"/>
              </a:rPr>
              <a:t>=</a:t>
            </a:r>
            <a:r>
              <a:rPr lang="en-US" sz="1400" b="0" dirty="0">
                <a:solidFill>
                  <a:srgbClr val="98C379"/>
                </a:solidFill>
                <a:effectLst/>
                <a:latin typeface="Fira Code,  Courier New"/>
              </a:rPr>
              <a:t>"4"</a:t>
            </a:r>
            <a:r>
              <a:rPr lang="en-US" sz="1400" b="0" dirty="0">
                <a:solidFill>
                  <a:srgbClr val="ABB2BF"/>
                </a:solidFill>
                <a:effectLst/>
                <a:latin typeface="Fira Code,  Courier New"/>
              </a:rPr>
              <a:t>&gt;</a:t>
            </a:r>
          </a:p>
          <a:p>
            <a:pPr marL="0" indent="0">
              <a:lnSpc>
                <a:spcPct val="100000"/>
              </a:lnSpc>
              <a:spcBef>
                <a:spcPts val="0"/>
              </a:spcBef>
              <a:buNone/>
            </a:pPr>
            <a:r>
              <a:rPr lang="en-US" sz="1400" b="0" dirty="0">
                <a:solidFill>
                  <a:srgbClr val="ABB2BF"/>
                </a:solidFill>
                <a:effectLst/>
                <a:latin typeface="Fira Code,  Courier New"/>
              </a:rPr>
              <a:t>    &lt;</a:t>
            </a:r>
            <a:r>
              <a:rPr lang="en-US" sz="1400" b="0" dirty="0" err="1">
                <a:solidFill>
                  <a:srgbClr val="E06C75"/>
                </a:solidFill>
                <a:effectLst/>
                <a:latin typeface="Fira Code,  Courier New"/>
              </a:rPr>
              <a:t>cvParam</a:t>
            </a:r>
            <a:r>
              <a:rPr lang="en-US" sz="1400" b="0" dirty="0">
                <a:solidFill>
                  <a:srgbClr val="ABB2BF"/>
                </a:solidFill>
                <a:effectLst/>
                <a:latin typeface="Fira Code,  Courier New"/>
              </a:rPr>
              <a:t> </a:t>
            </a:r>
            <a:r>
              <a:rPr lang="en-US" sz="1400" b="0" dirty="0">
                <a:solidFill>
                  <a:srgbClr val="D19A66"/>
                </a:solidFill>
                <a:effectLst/>
                <a:latin typeface="Fira Code,  Courier New"/>
              </a:rPr>
              <a:t>accession</a:t>
            </a:r>
            <a:r>
              <a:rPr lang="en-US" sz="1400" b="0" dirty="0">
                <a:solidFill>
                  <a:srgbClr val="ABB2BF"/>
                </a:solidFill>
                <a:effectLst/>
                <a:latin typeface="Fira Code,  Courier New"/>
              </a:rPr>
              <a:t>=</a:t>
            </a:r>
            <a:r>
              <a:rPr lang="en-US" sz="1400" b="0" dirty="0">
                <a:solidFill>
                  <a:srgbClr val="98C379"/>
                </a:solidFill>
                <a:effectLst/>
                <a:latin typeface="Fira Code,  Courier New"/>
              </a:rPr>
              <a:t>"UNIMOD:4"</a:t>
            </a:r>
            <a:r>
              <a:rPr lang="en-US" sz="1400" b="0" dirty="0">
                <a:solidFill>
                  <a:srgbClr val="ABB2BF"/>
                </a:solidFill>
                <a:effectLst/>
                <a:latin typeface="Fira Code,  Courier New"/>
              </a:rPr>
              <a:t> </a:t>
            </a:r>
            <a:r>
              <a:rPr lang="en-US" sz="1400" b="0" dirty="0" err="1">
                <a:solidFill>
                  <a:srgbClr val="D19A66"/>
                </a:solidFill>
                <a:effectLst/>
                <a:latin typeface="Fira Code,  Courier New"/>
              </a:rPr>
              <a:t>cvRef</a:t>
            </a:r>
            <a:r>
              <a:rPr lang="en-US" sz="1400" b="0" dirty="0">
                <a:solidFill>
                  <a:srgbClr val="ABB2BF"/>
                </a:solidFill>
                <a:effectLst/>
                <a:latin typeface="Fira Code,  Courier New"/>
              </a:rPr>
              <a:t>=</a:t>
            </a:r>
            <a:r>
              <a:rPr lang="en-US" sz="1400" b="0" dirty="0">
                <a:solidFill>
                  <a:srgbClr val="98C379"/>
                </a:solidFill>
                <a:effectLst/>
                <a:latin typeface="Fira Code,  Courier New"/>
              </a:rPr>
              <a:t>"UNIMOD"</a:t>
            </a:r>
            <a:r>
              <a:rPr lang="en-US" sz="1400" b="0" dirty="0">
                <a:solidFill>
                  <a:srgbClr val="ABB2BF"/>
                </a:solidFill>
                <a:effectLst/>
                <a:latin typeface="Fira Code,  Courier New"/>
              </a:rPr>
              <a:t> </a:t>
            </a:r>
            <a:r>
              <a:rPr lang="en-US" sz="1400" b="0" dirty="0">
                <a:solidFill>
                  <a:srgbClr val="D19A66"/>
                </a:solidFill>
                <a:effectLst/>
                <a:latin typeface="Fira Code,  Courier New"/>
              </a:rPr>
              <a:t>name</a:t>
            </a:r>
            <a:r>
              <a:rPr lang="en-US" sz="1400" b="0" dirty="0">
                <a:solidFill>
                  <a:srgbClr val="ABB2BF"/>
                </a:solidFill>
                <a:effectLst/>
                <a:latin typeface="Fira Code,  Courier New"/>
              </a:rPr>
              <a:t>=</a:t>
            </a:r>
            <a:r>
              <a:rPr lang="en-US" sz="1400" b="0" dirty="0">
                <a:solidFill>
                  <a:srgbClr val="98C379"/>
                </a:solidFill>
                <a:effectLst/>
                <a:latin typeface="Fira Code,  Courier New"/>
              </a:rPr>
              <a:t>"Carbamidomethyl"</a:t>
            </a:r>
            <a:r>
              <a:rPr lang="en-US" sz="1400" b="0" dirty="0">
                <a:solidFill>
                  <a:srgbClr val="ABB2BF"/>
                </a:solidFill>
                <a:effectLst/>
                <a:latin typeface="Fira Code,  Courier New"/>
              </a:rPr>
              <a:t> </a:t>
            </a:r>
            <a:r>
              <a:rPr lang="en-US" sz="1400" b="0" dirty="0">
                <a:solidFill>
                  <a:srgbClr val="D19A66"/>
                </a:solidFill>
                <a:effectLst/>
                <a:latin typeface="Fira Code,  Courier New"/>
              </a:rPr>
              <a:t>value</a:t>
            </a:r>
            <a:r>
              <a:rPr lang="en-US" sz="1400" b="0" dirty="0">
                <a:solidFill>
                  <a:srgbClr val="ABB2BF"/>
                </a:solidFill>
                <a:effectLst/>
                <a:latin typeface="Fira Code,  Courier New"/>
              </a:rPr>
              <a:t>=</a:t>
            </a:r>
            <a:r>
              <a:rPr lang="en-US" sz="1400" b="0" dirty="0">
                <a:solidFill>
                  <a:srgbClr val="98C379"/>
                </a:solidFill>
                <a:effectLst/>
                <a:latin typeface="Fira Code,  Courier New"/>
              </a:rPr>
              <a:t>""</a:t>
            </a:r>
            <a:r>
              <a:rPr lang="en-US" sz="1400" b="0" dirty="0">
                <a:solidFill>
                  <a:srgbClr val="ABB2BF"/>
                </a:solidFill>
                <a:effectLst/>
                <a:latin typeface="Fira Code,  Courier New"/>
              </a:rPr>
              <a:t>/&gt;</a:t>
            </a:r>
          </a:p>
          <a:p>
            <a:pPr marL="0" indent="0">
              <a:lnSpc>
                <a:spcPct val="100000"/>
              </a:lnSpc>
              <a:spcBef>
                <a:spcPts val="0"/>
              </a:spcBef>
              <a:buNone/>
            </a:pPr>
            <a:r>
              <a:rPr lang="en-US" sz="1400" b="0" dirty="0">
                <a:solidFill>
                  <a:srgbClr val="ABB2BF"/>
                </a:solidFill>
                <a:effectLst/>
                <a:latin typeface="Fira Code,  Courier New"/>
              </a:rPr>
              <a:t>  &lt;/</a:t>
            </a:r>
            <a:r>
              <a:rPr lang="en-US" sz="1400" b="0" dirty="0">
                <a:solidFill>
                  <a:srgbClr val="E06C75"/>
                </a:solidFill>
                <a:effectLst/>
                <a:latin typeface="Fira Code,  Courier New"/>
              </a:rPr>
              <a:t>Modification</a:t>
            </a:r>
            <a:r>
              <a:rPr lang="en-US" sz="1400" b="0" dirty="0">
                <a:solidFill>
                  <a:srgbClr val="ABB2BF"/>
                </a:solidFill>
                <a:effectLst/>
                <a:latin typeface="Fira Code,  Courier New"/>
              </a:rPr>
              <a:t>&gt;</a:t>
            </a:r>
          </a:p>
          <a:p>
            <a:pPr marL="0" indent="0">
              <a:lnSpc>
                <a:spcPct val="100000"/>
              </a:lnSpc>
              <a:spcBef>
                <a:spcPts val="0"/>
              </a:spcBef>
              <a:buNone/>
            </a:pPr>
            <a:r>
              <a:rPr lang="en-US" sz="1400" b="0" dirty="0">
                <a:solidFill>
                  <a:srgbClr val="ABB2BF"/>
                </a:solidFill>
                <a:effectLst/>
                <a:latin typeface="Fira Code,  Courier New"/>
              </a:rPr>
              <a:t>&lt;/</a:t>
            </a:r>
            <a:r>
              <a:rPr lang="en-US" sz="1400" b="0" dirty="0">
                <a:solidFill>
                  <a:srgbClr val="E06C75"/>
                </a:solidFill>
                <a:effectLst/>
                <a:latin typeface="Fira Code,  Courier New"/>
              </a:rPr>
              <a:t>Peptide</a:t>
            </a:r>
            <a:r>
              <a:rPr lang="en-US" sz="1400" b="0" dirty="0">
                <a:solidFill>
                  <a:srgbClr val="ABB2BF"/>
                </a:solidFill>
                <a:effectLst/>
                <a:latin typeface="Fira Code,  Courier New"/>
              </a:rPr>
              <a:t>&gt;</a:t>
            </a:r>
          </a:p>
        </p:txBody>
      </p:sp>
      <p:grpSp>
        <p:nvGrpSpPr>
          <p:cNvPr id="5" name="Group 4">
            <a:extLst>
              <a:ext uri="{FF2B5EF4-FFF2-40B4-BE49-F238E27FC236}">
                <a16:creationId xmlns:a16="http://schemas.microsoft.com/office/drawing/2014/main" id="{C92EBE71-67AE-4E36-AF69-AEAC7B0633C7}"/>
              </a:ext>
            </a:extLst>
          </p:cNvPr>
          <p:cNvGrpSpPr/>
          <p:nvPr/>
        </p:nvGrpSpPr>
        <p:grpSpPr>
          <a:xfrm>
            <a:off x="7734299" y="2419638"/>
            <a:ext cx="3374737" cy="1124307"/>
            <a:chOff x="9896475" y="2379671"/>
            <a:chExt cx="2174876" cy="976594"/>
          </a:xfrm>
        </p:grpSpPr>
        <p:cxnSp>
          <p:nvCxnSpPr>
            <p:cNvPr id="6" name="Connector: Elbow 43">
              <a:extLst>
                <a:ext uri="{FF2B5EF4-FFF2-40B4-BE49-F238E27FC236}">
                  <a16:creationId xmlns:a16="http://schemas.microsoft.com/office/drawing/2014/main" id="{F013D45D-7202-4846-B07F-90B756CC4DEA}"/>
                </a:ext>
              </a:extLst>
            </p:cNvPr>
            <p:cNvCxnSpPr>
              <a:cxnSpLocks/>
              <a:endCxn id="7" idx="1"/>
            </p:cNvCxnSpPr>
            <p:nvPr/>
          </p:nvCxnSpPr>
          <p:spPr>
            <a:xfrm flipV="1">
              <a:off x="9896475" y="2660379"/>
              <a:ext cx="800100" cy="695886"/>
            </a:xfrm>
            <a:prstGeom prst="straightConnector1">
              <a:avLst/>
            </a:prstGeom>
            <a:ln w="50800">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C73A288-0F19-4006-A969-472A441DAC85}"/>
                </a:ext>
              </a:extLst>
            </p:cNvPr>
            <p:cNvSpPr txBox="1"/>
            <p:nvPr/>
          </p:nvSpPr>
          <p:spPr>
            <a:xfrm>
              <a:off x="10696575" y="2379671"/>
              <a:ext cx="1374776" cy="561415"/>
            </a:xfrm>
            <a:prstGeom prst="rect">
              <a:avLst/>
            </a:prstGeom>
            <a:noFill/>
          </p:spPr>
          <p:txBody>
            <a:bodyPr wrap="square" rtlCol="0">
              <a:spAutoFit/>
            </a:bodyPr>
            <a:lstStyle/>
            <a:p>
              <a:r>
                <a:rPr lang="en-US" dirty="0"/>
                <a:t>Modification Position in Sequence</a:t>
              </a:r>
            </a:p>
          </p:txBody>
        </p:sp>
      </p:grpSp>
      <p:grpSp>
        <p:nvGrpSpPr>
          <p:cNvPr id="40" name="Group 39">
            <a:extLst>
              <a:ext uri="{FF2B5EF4-FFF2-40B4-BE49-F238E27FC236}">
                <a16:creationId xmlns:a16="http://schemas.microsoft.com/office/drawing/2014/main" id="{C96A4E01-E75C-424E-AE75-79780BBEBE8D}"/>
              </a:ext>
            </a:extLst>
          </p:cNvPr>
          <p:cNvGrpSpPr/>
          <p:nvPr/>
        </p:nvGrpSpPr>
        <p:grpSpPr>
          <a:xfrm>
            <a:off x="3391087" y="2218382"/>
            <a:ext cx="2352488" cy="1125181"/>
            <a:chOff x="3391087" y="1618019"/>
            <a:chExt cx="2352488" cy="1125181"/>
          </a:xfrm>
        </p:grpSpPr>
        <p:cxnSp>
          <p:nvCxnSpPr>
            <p:cNvPr id="9" name="Connector: Elbow 43">
              <a:extLst>
                <a:ext uri="{FF2B5EF4-FFF2-40B4-BE49-F238E27FC236}">
                  <a16:creationId xmlns:a16="http://schemas.microsoft.com/office/drawing/2014/main" id="{2EF3FDD9-940D-4471-97D7-FE94D7509C22}"/>
                </a:ext>
              </a:extLst>
            </p:cNvPr>
            <p:cNvCxnSpPr>
              <a:cxnSpLocks/>
              <a:endCxn id="10" idx="2"/>
            </p:cNvCxnSpPr>
            <p:nvPr/>
          </p:nvCxnSpPr>
          <p:spPr>
            <a:xfrm flipV="1">
              <a:off x="4567331" y="1987351"/>
              <a:ext cx="0" cy="755849"/>
            </a:xfrm>
            <a:prstGeom prst="straightConnector1">
              <a:avLst/>
            </a:prstGeom>
            <a:ln w="50800">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08D3D30-0AF6-4A57-81D2-37F5C757D834}"/>
                </a:ext>
              </a:extLst>
            </p:cNvPr>
            <p:cNvSpPr txBox="1"/>
            <p:nvPr/>
          </p:nvSpPr>
          <p:spPr>
            <a:xfrm>
              <a:off x="3391087" y="1618019"/>
              <a:ext cx="2352488" cy="369332"/>
            </a:xfrm>
            <a:prstGeom prst="rect">
              <a:avLst/>
            </a:prstGeom>
            <a:noFill/>
          </p:spPr>
          <p:txBody>
            <a:bodyPr wrap="square" rtlCol="0">
              <a:spAutoFit/>
            </a:bodyPr>
            <a:lstStyle/>
            <a:p>
              <a:r>
                <a:rPr lang="en-US" dirty="0"/>
                <a:t>Base Peptide Sequence</a:t>
              </a:r>
            </a:p>
          </p:txBody>
        </p:sp>
      </p:grpSp>
      <p:grpSp>
        <p:nvGrpSpPr>
          <p:cNvPr id="19" name="Group 18">
            <a:extLst>
              <a:ext uri="{FF2B5EF4-FFF2-40B4-BE49-F238E27FC236}">
                <a16:creationId xmlns:a16="http://schemas.microsoft.com/office/drawing/2014/main" id="{BC591B4B-A193-4410-96AD-A51514896D5A}"/>
              </a:ext>
            </a:extLst>
          </p:cNvPr>
          <p:cNvGrpSpPr/>
          <p:nvPr/>
        </p:nvGrpSpPr>
        <p:grpSpPr>
          <a:xfrm>
            <a:off x="6667685" y="4086513"/>
            <a:ext cx="2476316" cy="1650259"/>
            <a:chOff x="9693786" y="1235634"/>
            <a:chExt cx="1595881" cy="1433445"/>
          </a:xfrm>
        </p:grpSpPr>
        <p:cxnSp>
          <p:nvCxnSpPr>
            <p:cNvPr id="20" name="Connector: Elbow 43">
              <a:extLst>
                <a:ext uri="{FF2B5EF4-FFF2-40B4-BE49-F238E27FC236}">
                  <a16:creationId xmlns:a16="http://schemas.microsoft.com/office/drawing/2014/main" id="{F31E0F65-8C83-4FE0-ABCD-B2920C833D8A}"/>
                </a:ext>
              </a:extLst>
            </p:cNvPr>
            <p:cNvCxnSpPr>
              <a:cxnSpLocks/>
              <a:endCxn id="21" idx="0"/>
            </p:cNvCxnSpPr>
            <p:nvPr/>
          </p:nvCxnSpPr>
          <p:spPr>
            <a:xfrm>
              <a:off x="10491727" y="1235634"/>
              <a:ext cx="0" cy="872030"/>
            </a:xfrm>
            <a:prstGeom prst="straightConnector1">
              <a:avLst/>
            </a:prstGeom>
            <a:ln w="50800">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67BE2D6-BFE3-4871-B8E5-9F1D596B2741}"/>
                </a:ext>
              </a:extLst>
            </p:cNvPr>
            <p:cNvSpPr txBox="1"/>
            <p:nvPr/>
          </p:nvSpPr>
          <p:spPr>
            <a:xfrm>
              <a:off x="9693786" y="2107664"/>
              <a:ext cx="1595881" cy="561415"/>
            </a:xfrm>
            <a:prstGeom prst="rect">
              <a:avLst/>
            </a:prstGeom>
            <a:noFill/>
          </p:spPr>
          <p:txBody>
            <a:bodyPr wrap="square" rtlCol="0">
              <a:spAutoFit/>
            </a:bodyPr>
            <a:lstStyle/>
            <a:p>
              <a:r>
                <a:rPr lang="en-US" dirty="0"/>
                <a:t>Modification Controlled Vocabulary Name</a:t>
              </a:r>
            </a:p>
          </p:txBody>
        </p:sp>
      </p:grpSp>
      <p:grpSp>
        <p:nvGrpSpPr>
          <p:cNvPr id="30" name="Group 29">
            <a:extLst>
              <a:ext uri="{FF2B5EF4-FFF2-40B4-BE49-F238E27FC236}">
                <a16:creationId xmlns:a16="http://schemas.microsoft.com/office/drawing/2014/main" id="{7CBA4787-254F-4892-A8FE-1EC26EAC60B3}"/>
              </a:ext>
            </a:extLst>
          </p:cNvPr>
          <p:cNvGrpSpPr/>
          <p:nvPr/>
        </p:nvGrpSpPr>
        <p:grpSpPr>
          <a:xfrm>
            <a:off x="2762435" y="4090742"/>
            <a:ext cx="2476316" cy="1650259"/>
            <a:chOff x="9693786" y="1235634"/>
            <a:chExt cx="1595881" cy="1433445"/>
          </a:xfrm>
        </p:grpSpPr>
        <p:cxnSp>
          <p:nvCxnSpPr>
            <p:cNvPr id="31" name="Connector: Elbow 43">
              <a:extLst>
                <a:ext uri="{FF2B5EF4-FFF2-40B4-BE49-F238E27FC236}">
                  <a16:creationId xmlns:a16="http://schemas.microsoft.com/office/drawing/2014/main" id="{0770FD1C-533C-4528-98D9-27ABD420790C}"/>
                </a:ext>
              </a:extLst>
            </p:cNvPr>
            <p:cNvCxnSpPr>
              <a:cxnSpLocks/>
              <a:endCxn id="32" idx="0"/>
            </p:cNvCxnSpPr>
            <p:nvPr/>
          </p:nvCxnSpPr>
          <p:spPr>
            <a:xfrm>
              <a:off x="10491727" y="1235634"/>
              <a:ext cx="0" cy="872030"/>
            </a:xfrm>
            <a:prstGeom prst="straightConnector1">
              <a:avLst/>
            </a:prstGeom>
            <a:ln w="50800">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5B09BE4-F74C-44A8-B886-E31F1B0C071E}"/>
                </a:ext>
              </a:extLst>
            </p:cNvPr>
            <p:cNvSpPr txBox="1"/>
            <p:nvPr/>
          </p:nvSpPr>
          <p:spPr>
            <a:xfrm>
              <a:off x="9693786" y="2107664"/>
              <a:ext cx="1595881" cy="561415"/>
            </a:xfrm>
            <a:prstGeom prst="rect">
              <a:avLst/>
            </a:prstGeom>
            <a:noFill/>
          </p:spPr>
          <p:txBody>
            <a:bodyPr wrap="square" rtlCol="0">
              <a:spAutoFit/>
            </a:bodyPr>
            <a:lstStyle/>
            <a:p>
              <a:r>
                <a:rPr lang="en-US" dirty="0"/>
                <a:t>Modification Controlled Vocabulary Accession</a:t>
              </a:r>
            </a:p>
          </p:txBody>
        </p:sp>
      </p:grpSp>
      <p:grpSp>
        <p:nvGrpSpPr>
          <p:cNvPr id="33" name="Group 32">
            <a:extLst>
              <a:ext uri="{FF2B5EF4-FFF2-40B4-BE49-F238E27FC236}">
                <a16:creationId xmlns:a16="http://schemas.microsoft.com/office/drawing/2014/main" id="{E284FB4F-9344-4594-A514-DF805D1B6769}"/>
              </a:ext>
            </a:extLst>
          </p:cNvPr>
          <p:cNvGrpSpPr/>
          <p:nvPr/>
        </p:nvGrpSpPr>
        <p:grpSpPr>
          <a:xfrm>
            <a:off x="5793199" y="2096471"/>
            <a:ext cx="2006362" cy="1447472"/>
            <a:chOff x="10257855" y="2379670"/>
            <a:chExt cx="1293016" cy="1257302"/>
          </a:xfrm>
        </p:grpSpPr>
        <p:cxnSp>
          <p:nvCxnSpPr>
            <p:cNvPr id="34" name="Connector: Elbow 43">
              <a:extLst>
                <a:ext uri="{FF2B5EF4-FFF2-40B4-BE49-F238E27FC236}">
                  <a16:creationId xmlns:a16="http://schemas.microsoft.com/office/drawing/2014/main" id="{D42A36FE-30EF-476B-AAA5-5AAC19DDB625}"/>
                </a:ext>
              </a:extLst>
            </p:cNvPr>
            <p:cNvCxnSpPr>
              <a:cxnSpLocks/>
              <a:endCxn id="35" idx="2"/>
            </p:cNvCxnSpPr>
            <p:nvPr/>
          </p:nvCxnSpPr>
          <p:spPr>
            <a:xfrm flipV="1">
              <a:off x="10575769" y="2941085"/>
              <a:ext cx="328594" cy="695887"/>
            </a:xfrm>
            <a:prstGeom prst="straightConnector1">
              <a:avLst/>
            </a:prstGeom>
            <a:ln w="50800">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2A0D812-D55B-4665-B741-FAC569CE27EB}"/>
                </a:ext>
              </a:extLst>
            </p:cNvPr>
            <p:cNvSpPr txBox="1"/>
            <p:nvPr/>
          </p:nvSpPr>
          <p:spPr>
            <a:xfrm>
              <a:off x="10257855" y="2379670"/>
              <a:ext cx="1293016" cy="561415"/>
            </a:xfrm>
            <a:prstGeom prst="rect">
              <a:avLst/>
            </a:prstGeom>
            <a:noFill/>
          </p:spPr>
          <p:txBody>
            <a:bodyPr wrap="square" rtlCol="0">
              <a:spAutoFit/>
            </a:bodyPr>
            <a:lstStyle/>
            <a:p>
              <a:r>
                <a:rPr lang="en-US" dirty="0"/>
                <a:t>Modification Monoisotopic Mass</a:t>
              </a:r>
            </a:p>
          </p:txBody>
        </p:sp>
      </p:grpSp>
    </p:spTree>
    <p:extLst>
      <p:ext uri="{BB962C8B-B14F-4D97-AF65-F5344CB8AC3E}">
        <p14:creationId xmlns:p14="http://schemas.microsoft.com/office/powerpoint/2010/main" val="253430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FF1F6-D864-456A-AEBB-149769EA2B1D}"/>
              </a:ext>
            </a:extLst>
          </p:cNvPr>
          <p:cNvSpPr>
            <a:spLocks noGrp="1"/>
          </p:cNvSpPr>
          <p:nvPr>
            <p:ph type="title"/>
          </p:nvPr>
        </p:nvSpPr>
        <p:spPr/>
        <p:txBody>
          <a:bodyPr/>
          <a:lstStyle/>
          <a:p>
            <a:r>
              <a:rPr lang="en-US" dirty="0"/>
              <a:t>Defining a Glycopeptide in </a:t>
            </a:r>
            <a:r>
              <a:rPr lang="en-US" dirty="0" err="1">
                <a:latin typeface="Fira Code,  Courier New"/>
                <a:ea typeface="Fira Code" panose="020B0809050000020004" pitchFamily="49" charset="0"/>
              </a:rPr>
              <a:t>mzIdentML</a:t>
            </a:r>
            <a:endParaRPr lang="en-US" dirty="0">
              <a:latin typeface="Fira Code,  Courier New"/>
              <a:ea typeface="Fira Code" panose="020B0809050000020004" pitchFamily="49" charset="0"/>
            </a:endParaRPr>
          </a:p>
        </p:txBody>
      </p:sp>
      <p:sp>
        <p:nvSpPr>
          <p:cNvPr id="3" name="Content Placeholder 2">
            <a:extLst>
              <a:ext uri="{FF2B5EF4-FFF2-40B4-BE49-F238E27FC236}">
                <a16:creationId xmlns:a16="http://schemas.microsoft.com/office/drawing/2014/main" id="{6A1F7CDF-6C6E-428E-AC75-00AEAFEE0A0B}"/>
              </a:ext>
            </a:extLst>
          </p:cNvPr>
          <p:cNvSpPr>
            <a:spLocks noGrp="1"/>
          </p:cNvSpPr>
          <p:nvPr>
            <p:ph idx="1"/>
          </p:nvPr>
        </p:nvSpPr>
        <p:spPr>
          <a:xfrm>
            <a:off x="479136" y="1929245"/>
            <a:ext cx="10270837" cy="2854038"/>
          </a:xfrm>
          <a:solidFill>
            <a:schemeClr val="bg1">
              <a:lumMod val="95000"/>
            </a:schemeClr>
          </a:solidFill>
          <a:effectLst>
            <a:softEdge rad="25400"/>
          </a:effectLst>
        </p:spPr>
        <p:txBody>
          <a:bodyPr anchor="ctr">
            <a:normAutofit/>
          </a:bodyPr>
          <a:lstStyle/>
          <a:p>
            <a:pPr marL="0" indent="0">
              <a:lnSpc>
                <a:spcPct val="100000"/>
              </a:lnSpc>
              <a:spcBef>
                <a:spcPts val="0"/>
              </a:spcBef>
              <a:buNone/>
            </a:pPr>
            <a:r>
              <a:rPr lang="en-US" sz="1400" b="0" dirty="0">
                <a:solidFill>
                  <a:srgbClr val="ABB2BF"/>
                </a:solidFill>
                <a:effectLst/>
                <a:latin typeface="Fira Code,  Courier New"/>
              </a:rPr>
              <a:t>&lt;</a:t>
            </a:r>
            <a:r>
              <a:rPr lang="en-US" sz="1400" b="0" dirty="0">
                <a:solidFill>
                  <a:srgbClr val="E06C75"/>
                </a:solidFill>
                <a:effectLst/>
                <a:latin typeface="Fira Code,  Courier New"/>
              </a:rPr>
              <a:t>Peptide</a:t>
            </a:r>
            <a:r>
              <a:rPr lang="en-US" sz="1400" b="0" dirty="0">
                <a:solidFill>
                  <a:srgbClr val="ABB2BF"/>
                </a:solidFill>
                <a:effectLst/>
                <a:latin typeface="Fira Code,  Courier New"/>
              </a:rPr>
              <a:t> </a:t>
            </a:r>
            <a:r>
              <a:rPr lang="en-US" sz="1400" b="0" dirty="0">
                <a:solidFill>
                  <a:srgbClr val="D19A66"/>
                </a:solidFill>
                <a:effectLst/>
                <a:latin typeface="Fira Code,  Courier New"/>
              </a:rPr>
              <a:t>id</a:t>
            </a:r>
            <a:r>
              <a:rPr lang="en-US" sz="1400" b="0" dirty="0">
                <a:solidFill>
                  <a:srgbClr val="ABB2BF"/>
                </a:solidFill>
                <a:effectLst/>
                <a:latin typeface="Fira Code,  Courier New"/>
              </a:rPr>
              <a:t>=</a:t>
            </a:r>
            <a:r>
              <a:rPr lang="en-US" sz="1400" b="0" dirty="0">
                <a:solidFill>
                  <a:srgbClr val="98C379"/>
                </a:solidFill>
                <a:effectLst/>
                <a:latin typeface="Fira Code,  Courier New"/>
              </a:rPr>
              <a:t>"PEPTIDE_8130"</a:t>
            </a:r>
            <a:r>
              <a:rPr lang="en-US" sz="1400" b="0" dirty="0">
                <a:solidFill>
                  <a:srgbClr val="ABB2BF"/>
                </a:solidFill>
                <a:effectLst/>
                <a:latin typeface="Fira Code,  Courier New"/>
              </a:rPr>
              <a:t>&gt;</a:t>
            </a:r>
          </a:p>
          <a:p>
            <a:pPr marL="0" indent="0">
              <a:lnSpc>
                <a:spcPct val="100000"/>
              </a:lnSpc>
              <a:spcBef>
                <a:spcPts val="0"/>
              </a:spcBef>
              <a:buNone/>
            </a:pPr>
            <a:r>
              <a:rPr lang="en-US" sz="1400" b="0" dirty="0">
                <a:solidFill>
                  <a:srgbClr val="ABB2BF"/>
                </a:solidFill>
                <a:effectLst/>
                <a:latin typeface="Fira Code,  Courier New"/>
              </a:rPr>
              <a:t>  &lt;</a:t>
            </a:r>
            <a:r>
              <a:rPr lang="en-US" sz="1400" b="0" dirty="0" err="1">
                <a:solidFill>
                  <a:srgbClr val="E06C75"/>
                </a:solidFill>
                <a:effectLst/>
                <a:latin typeface="Fira Code,  Courier New"/>
              </a:rPr>
              <a:t>PeptideSequence</a:t>
            </a:r>
            <a:r>
              <a:rPr lang="en-US" sz="1400" b="0" dirty="0">
                <a:solidFill>
                  <a:srgbClr val="ABB2BF"/>
                </a:solidFill>
                <a:effectLst/>
                <a:latin typeface="Fira Code,  Courier New"/>
              </a:rPr>
              <a:t>&gt;</a:t>
            </a:r>
            <a:r>
              <a:rPr lang="en-US" sz="1400" b="0" dirty="0">
                <a:effectLst/>
                <a:latin typeface="Fira Code,  Courier New"/>
              </a:rPr>
              <a:t>LGACNDTLQQLMEVFK</a:t>
            </a:r>
            <a:r>
              <a:rPr lang="en-US" sz="1400" b="0" dirty="0">
                <a:solidFill>
                  <a:srgbClr val="ABB2BF"/>
                </a:solidFill>
                <a:effectLst/>
                <a:latin typeface="Fira Code,  Courier New"/>
              </a:rPr>
              <a:t>&lt;/</a:t>
            </a:r>
            <a:r>
              <a:rPr lang="en-US" sz="1400" b="0" dirty="0" err="1">
                <a:solidFill>
                  <a:srgbClr val="E06C75"/>
                </a:solidFill>
                <a:effectLst/>
                <a:latin typeface="Fira Code,  Courier New"/>
              </a:rPr>
              <a:t>PeptideSequence</a:t>
            </a:r>
            <a:r>
              <a:rPr lang="en-US" sz="1400" b="0" dirty="0">
                <a:solidFill>
                  <a:srgbClr val="ABB2BF"/>
                </a:solidFill>
                <a:effectLst/>
                <a:latin typeface="Fira Code,  Courier New"/>
              </a:rPr>
              <a:t>&gt;</a:t>
            </a:r>
          </a:p>
          <a:p>
            <a:pPr marL="0" indent="0">
              <a:lnSpc>
                <a:spcPct val="100000"/>
              </a:lnSpc>
              <a:spcBef>
                <a:spcPts val="0"/>
              </a:spcBef>
              <a:buNone/>
            </a:pPr>
            <a:r>
              <a:rPr lang="en-US" sz="1400" b="0" dirty="0">
                <a:solidFill>
                  <a:srgbClr val="ABB2BF"/>
                </a:solidFill>
                <a:effectLst/>
                <a:latin typeface="Fira Code,  Courier New"/>
              </a:rPr>
              <a:t>  &lt;</a:t>
            </a:r>
            <a:r>
              <a:rPr lang="en-US" sz="1400" b="0" dirty="0">
                <a:solidFill>
                  <a:srgbClr val="E06C75"/>
                </a:solidFill>
                <a:effectLst/>
                <a:latin typeface="Fira Code,  Courier New"/>
              </a:rPr>
              <a:t>Modification</a:t>
            </a:r>
            <a:r>
              <a:rPr lang="en-US" sz="1400" b="0" dirty="0">
                <a:solidFill>
                  <a:srgbClr val="ABB2BF"/>
                </a:solidFill>
                <a:effectLst/>
                <a:latin typeface="Fira Code,  Courier New"/>
              </a:rPr>
              <a:t> </a:t>
            </a:r>
            <a:r>
              <a:rPr lang="en-US" sz="1400" b="0" dirty="0" err="1">
                <a:solidFill>
                  <a:srgbClr val="D19A66"/>
                </a:solidFill>
                <a:effectLst/>
                <a:latin typeface="Fira Code,  Courier New"/>
              </a:rPr>
              <a:t>monoisotopicMassDelta</a:t>
            </a:r>
            <a:r>
              <a:rPr lang="en-US" sz="1400" b="0" dirty="0">
                <a:solidFill>
                  <a:srgbClr val="ABB2BF"/>
                </a:solidFill>
                <a:effectLst/>
                <a:latin typeface="Fira Code,  Courier New"/>
              </a:rPr>
              <a:t>=</a:t>
            </a:r>
            <a:r>
              <a:rPr lang="en-US" sz="1400" b="0" dirty="0">
                <a:solidFill>
                  <a:srgbClr val="98C379"/>
                </a:solidFill>
                <a:effectLst/>
                <a:latin typeface="Fira Code,  Courier New"/>
              </a:rPr>
              <a:t>"57.021464"</a:t>
            </a:r>
            <a:r>
              <a:rPr lang="en-US" sz="1400" b="0" dirty="0">
                <a:solidFill>
                  <a:srgbClr val="ABB2BF"/>
                </a:solidFill>
                <a:effectLst/>
                <a:latin typeface="Fira Code,  Courier New"/>
              </a:rPr>
              <a:t> </a:t>
            </a:r>
            <a:r>
              <a:rPr lang="en-US" sz="1400" b="0" dirty="0">
                <a:solidFill>
                  <a:srgbClr val="D19A66"/>
                </a:solidFill>
                <a:effectLst/>
                <a:latin typeface="Fira Code,  Courier New"/>
              </a:rPr>
              <a:t>location</a:t>
            </a:r>
            <a:r>
              <a:rPr lang="en-US" sz="1400" b="0" dirty="0">
                <a:solidFill>
                  <a:srgbClr val="ABB2BF"/>
                </a:solidFill>
                <a:effectLst/>
                <a:latin typeface="Fira Code,  Courier New"/>
              </a:rPr>
              <a:t>=</a:t>
            </a:r>
            <a:r>
              <a:rPr lang="en-US" sz="1400" b="0" dirty="0">
                <a:solidFill>
                  <a:srgbClr val="98C379"/>
                </a:solidFill>
                <a:effectLst/>
                <a:latin typeface="Fira Code,  Courier New"/>
              </a:rPr>
              <a:t>"4"</a:t>
            </a:r>
            <a:r>
              <a:rPr lang="en-US" sz="1400" b="0" dirty="0">
                <a:solidFill>
                  <a:srgbClr val="ABB2BF"/>
                </a:solidFill>
                <a:effectLst/>
                <a:latin typeface="Fira Code,  Courier New"/>
              </a:rPr>
              <a:t>&gt;</a:t>
            </a:r>
          </a:p>
          <a:p>
            <a:pPr marL="0" indent="0">
              <a:lnSpc>
                <a:spcPct val="100000"/>
              </a:lnSpc>
              <a:spcBef>
                <a:spcPts val="0"/>
              </a:spcBef>
              <a:buNone/>
            </a:pPr>
            <a:r>
              <a:rPr lang="en-US" sz="1400" b="0" dirty="0">
                <a:solidFill>
                  <a:srgbClr val="ABB2BF"/>
                </a:solidFill>
                <a:effectLst/>
                <a:latin typeface="Fira Code,  Courier New"/>
              </a:rPr>
              <a:t>    &lt;</a:t>
            </a:r>
            <a:r>
              <a:rPr lang="en-US" sz="1400" b="0" dirty="0" err="1">
                <a:solidFill>
                  <a:srgbClr val="E06C75"/>
                </a:solidFill>
                <a:effectLst/>
                <a:latin typeface="Fira Code,  Courier New"/>
              </a:rPr>
              <a:t>cvParam</a:t>
            </a:r>
            <a:r>
              <a:rPr lang="en-US" sz="1400" b="0" dirty="0">
                <a:solidFill>
                  <a:srgbClr val="ABB2BF"/>
                </a:solidFill>
                <a:effectLst/>
                <a:latin typeface="Fira Code,  Courier New"/>
              </a:rPr>
              <a:t> </a:t>
            </a:r>
            <a:r>
              <a:rPr lang="en-US" sz="1400" b="0" dirty="0">
                <a:solidFill>
                  <a:srgbClr val="D19A66"/>
                </a:solidFill>
                <a:effectLst/>
                <a:latin typeface="Fira Code,  Courier New"/>
              </a:rPr>
              <a:t>accession</a:t>
            </a:r>
            <a:r>
              <a:rPr lang="en-US" sz="1400" b="0" dirty="0">
                <a:solidFill>
                  <a:srgbClr val="ABB2BF"/>
                </a:solidFill>
                <a:effectLst/>
                <a:latin typeface="Fira Code,  Courier New"/>
              </a:rPr>
              <a:t>=</a:t>
            </a:r>
            <a:r>
              <a:rPr lang="en-US" sz="1400" b="0" dirty="0">
                <a:solidFill>
                  <a:srgbClr val="98C379"/>
                </a:solidFill>
                <a:effectLst/>
                <a:latin typeface="Fira Code,  Courier New"/>
              </a:rPr>
              <a:t>"UNIMOD:4"</a:t>
            </a:r>
            <a:r>
              <a:rPr lang="en-US" sz="1400" b="0" dirty="0">
                <a:solidFill>
                  <a:srgbClr val="ABB2BF"/>
                </a:solidFill>
                <a:effectLst/>
                <a:latin typeface="Fira Code,  Courier New"/>
              </a:rPr>
              <a:t> </a:t>
            </a:r>
            <a:r>
              <a:rPr lang="en-US" sz="1400" b="0" dirty="0" err="1">
                <a:solidFill>
                  <a:srgbClr val="D19A66"/>
                </a:solidFill>
                <a:effectLst/>
                <a:latin typeface="Fira Code,  Courier New"/>
              </a:rPr>
              <a:t>cvRef</a:t>
            </a:r>
            <a:r>
              <a:rPr lang="en-US" sz="1400" b="0" dirty="0">
                <a:solidFill>
                  <a:srgbClr val="ABB2BF"/>
                </a:solidFill>
                <a:effectLst/>
                <a:latin typeface="Fira Code,  Courier New"/>
              </a:rPr>
              <a:t>=</a:t>
            </a:r>
            <a:r>
              <a:rPr lang="en-US" sz="1400" b="0" dirty="0">
                <a:solidFill>
                  <a:srgbClr val="98C379"/>
                </a:solidFill>
                <a:effectLst/>
                <a:latin typeface="Fira Code,  Courier New"/>
              </a:rPr>
              <a:t>"UNIMOD"</a:t>
            </a:r>
            <a:r>
              <a:rPr lang="en-US" sz="1400" b="0" dirty="0">
                <a:solidFill>
                  <a:srgbClr val="ABB2BF"/>
                </a:solidFill>
                <a:effectLst/>
                <a:latin typeface="Fira Code,  Courier New"/>
              </a:rPr>
              <a:t> </a:t>
            </a:r>
            <a:r>
              <a:rPr lang="en-US" sz="1400" b="0" dirty="0">
                <a:solidFill>
                  <a:srgbClr val="D19A66"/>
                </a:solidFill>
                <a:effectLst/>
                <a:latin typeface="Fira Code,  Courier New"/>
              </a:rPr>
              <a:t>name</a:t>
            </a:r>
            <a:r>
              <a:rPr lang="en-US" sz="1400" b="0" dirty="0">
                <a:solidFill>
                  <a:srgbClr val="ABB2BF"/>
                </a:solidFill>
                <a:effectLst/>
                <a:latin typeface="Fira Code,  Courier New"/>
              </a:rPr>
              <a:t>=</a:t>
            </a:r>
            <a:r>
              <a:rPr lang="en-US" sz="1400" b="0" dirty="0">
                <a:solidFill>
                  <a:srgbClr val="98C379"/>
                </a:solidFill>
                <a:effectLst/>
                <a:latin typeface="Fira Code,  Courier New"/>
              </a:rPr>
              <a:t>"</a:t>
            </a:r>
            <a:r>
              <a:rPr lang="en-US" sz="1400" b="0">
                <a:solidFill>
                  <a:srgbClr val="98C379"/>
                </a:solidFill>
                <a:effectLst/>
                <a:latin typeface="Fira Code,  Courier New"/>
              </a:rPr>
              <a:t>Carbamidomethyl"</a:t>
            </a:r>
            <a:r>
              <a:rPr lang="en-US" sz="1400" b="0">
                <a:solidFill>
                  <a:srgbClr val="ABB2BF"/>
                </a:solidFill>
                <a:effectLst/>
                <a:latin typeface="Fira Code,  Courier New"/>
              </a:rPr>
              <a:t> </a:t>
            </a:r>
            <a:r>
              <a:rPr lang="en-US" sz="1400" b="0">
                <a:solidFill>
                  <a:srgbClr val="D19A66"/>
                </a:solidFill>
                <a:effectLst/>
                <a:latin typeface="Fira Code,  Courier New"/>
              </a:rPr>
              <a:t>value</a:t>
            </a:r>
            <a:r>
              <a:rPr lang="en-US" sz="1400" b="0">
                <a:solidFill>
                  <a:srgbClr val="ABB2BF"/>
                </a:solidFill>
                <a:effectLst/>
                <a:latin typeface="Fira Code,  Courier New"/>
              </a:rPr>
              <a:t>=</a:t>
            </a:r>
            <a:r>
              <a:rPr lang="en-US" sz="1400" b="0">
                <a:solidFill>
                  <a:srgbClr val="98C379"/>
                </a:solidFill>
                <a:effectLst/>
                <a:latin typeface="Fira Code,  Courier New"/>
              </a:rPr>
              <a:t>""</a:t>
            </a:r>
            <a:r>
              <a:rPr lang="en-US" sz="1400" b="0">
                <a:solidFill>
                  <a:srgbClr val="ABB2BF"/>
                </a:solidFill>
                <a:effectLst/>
                <a:latin typeface="Fira Code,  Courier New"/>
              </a:rPr>
              <a:t>/&gt;</a:t>
            </a:r>
            <a:endParaRPr lang="en-US" sz="1400" b="0" dirty="0">
              <a:solidFill>
                <a:srgbClr val="ABB2BF"/>
              </a:solidFill>
              <a:effectLst/>
              <a:latin typeface="Fira Code,  Courier New"/>
            </a:endParaRPr>
          </a:p>
          <a:p>
            <a:pPr marL="0" indent="0">
              <a:lnSpc>
                <a:spcPct val="100000"/>
              </a:lnSpc>
              <a:spcBef>
                <a:spcPts val="0"/>
              </a:spcBef>
              <a:buNone/>
            </a:pPr>
            <a:r>
              <a:rPr lang="en-US" sz="1400" b="0" dirty="0">
                <a:solidFill>
                  <a:srgbClr val="ABB2BF"/>
                </a:solidFill>
                <a:effectLst/>
                <a:latin typeface="Fira Code,  Courier New"/>
              </a:rPr>
              <a:t>  &lt;/</a:t>
            </a:r>
            <a:r>
              <a:rPr lang="en-US" sz="1400" b="0" dirty="0">
                <a:solidFill>
                  <a:srgbClr val="E06C75"/>
                </a:solidFill>
                <a:effectLst/>
                <a:latin typeface="Fira Code,  Courier New"/>
              </a:rPr>
              <a:t>Modification</a:t>
            </a:r>
            <a:r>
              <a:rPr lang="en-US" sz="1400" b="0" dirty="0">
                <a:solidFill>
                  <a:srgbClr val="ABB2BF"/>
                </a:solidFill>
                <a:effectLst/>
                <a:latin typeface="Fira Code,  Courier New"/>
              </a:rPr>
              <a:t>&gt;</a:t>
            </a:r>
          </a:p>
          <a:p>
            <a:pPr marL="0" indent="0">
              <a:lnSpc>
                <a:spcPct val="100000"/>
              </a:lnSpc>
              <a:spcBef>
                <a:spcPts val="0"/>
              </a:spcBef>
              <a:buNone/>
            </a:pPr>
            <a:r>
              <a:rPr lang="en-US" sz="1400" b="0" dirty="0">
                <a:solidFill>
                  <a:srgbClr val="ABB2BF"/>
                </a:solidFill>
                <a:effectLst/>
                <a:latin typeface="Fira Code,  Courier New"/>
              </a:rPr>
              <a:t>  &lt;</a:t>
            </a:r>
            <a:r>
              <a:rPr lang="en-US" sz="1400" b="0" dirty="0">
                <a:solidFill>
                  <a:srgbClr val="E06C75"/>
                </a:solidFill>
                <a:effectLst/>
                <a:latin typeface="Fira Code,  Courier New"/>
              </a:rPr>
              <a:t>Modification</a:t>
            </a:r>
            <a:r>
              <a:rPr lang="en-US" sz="1400" b="0" dirty="0">
                <a:solidFill>
                  <a:srgbClr val="ABB2BF"/>
                </a:solidFill>
                <a:effectLst/>
                <a:latin typeface="Fira Code,  Courier New"/>
              </a:rPr>
              <a:t> </a:t>
            </a:r>
            <a:r>
              <a:rPr lang="en-US" sz="1400" b="0" dirty="0" err="1">
                <a:solidFill>
                  <a:srgbClr val="D19A66"/>
                </a:solidFill>
                <a:effectLst/>
                <a:latin typeface="Fira Code,  Courier New"/>
              </a:rPr>
              <a:t>monoisotopicMassDelta</a:t>
            </a:r>
            <a:r>
              <a:rPr lang="en-US" sz="1400" b="0" dirty="0">
                <a:solidFill>
                  <a:srgbClr val="ABB2BF"/>
                </a:solidFill>
                <a:effectLst/>
                <a:latin typeface="Fira Code,  Courier New"/>
              </a:rPr>
              <a:t>=</a:t>
            </a:r>
            <a:r>
              <a:rPr lang="en-US" sz="1400" b="0" dirty="0">
                <a:solidFill>
                  <a:srgbClr val="98C379"/>
                </a:solidFill>
                <a:effectLst/>
                <a:latin typeface="Fira Code,  Courier New"/>
              </a:rPr>
              <a:t>"2222.78300487"</a:t>
            </a:r>
            <a:r>
              <a:rPr lang="en-US" sz="1400" b="0" dirty="0">
                <a:solidFill>
                  <a:srgbClr val="ABB2BF"/>
                </a:solidFill>
                <a:effectLst/>
                <a:latin typeface="Fira Code,  Courier New"/>
              </a:rPr>
              <a:t> </a:t>
            </a:r>
            <a:r>
              <a:rPr lang="en-US" sz="1400" b="0" dirty="0">
                <a:solidFill>
                  <a:srgbClr val="D19A66"/>
                </a:solidFill>
                <a:effectLst/>
                <a:latin typeface="Fira Code,  Courier New"/>
              </a:rPr>
              <a:t>location</a:t>
            </a:r>
            <a:r>
              <a:rPr lang="en-US" sz="1400" b="0" dirty="0">
                <a:solidFill>
                  <a:srgbClr val="ABB2BF"/>
                </a:solidFill>
                <a:effectLst/>
                <a:latin typeface="Fira Code,  Courier New"/>
              </a:rPr>
              <a:t>=</a:t>
            </a:r>
            <a:r>
              <a:rPr lang="en-US" sz="1400" b="0" dirty="0">
                <a:solidFill>
                  <a:srgbClr val="98C379"/>
                </a:solidFill>
                <a:effectLst/>
                <a:latin typeface="Fira Code,  Courier New"/>
              </a:rPr>
              <a:t>"5"</a:t>
            </a:r>
            <a:r>
              <a:rPr lang="en-US" sz="1400" b="0" dirty="0">
                <a:solidFill>
                  <a:srgbClr val="ABB2BF"/>
                </a:solidFill>
                <a:effectLst/>
                <a:latin typeface="Fira Code,  Courier New"/>
              </a:rPr>
              <a:t>&gt;</a:t>
            </a:r>
          </a:p>
          <a:p>
            <a:pPr marL="0" indent="0">
              <a:lnSpc>
                <a:spcPct val="100000"/>
              </a:lnSpc>
              <a:spcBef>
                <a:spcPts val="0"/>
              </a:spcBef>
              <a:buNone/>
            </a:pPr>
            <a:r>
              <a:rPr lang="en-US" sz="1400" b="0" dirty="0">
                <a:solidFill>
                  <a:srgbClr val="ABB2BF"/>
                </a:solidFill>
                <a:effectLst/>
                <a:latin typeface="Fira Code,  Courier New"/>
              </a:rPr>
              <a:t>    &lt;</a:t>
            </a:r>
            <a:r>
              <a:rPr lang="en-US" sz="1400" b="0" dirty="0" err="1">
                <a:solidFill>
                  <a:srgbClr val="E06C75"/>
                </a:solidFill>
                <a:effectLst/>
                <a:latin typeface="Fira Code,  Courier New"/>
              </a:rPr>
              <a:t>cvParam</a:t>
            </a:r>
            <a:r>
              <a:rPr lang="en-US" sz="1400" b="0" dirty="0">
                <a:solidFill>
                  <a:srgbClr val="ABB2BF"/>
                </a:solidFill>
                <a:effectLst/>
                <a:latin typeface="Fira Code,  Courier New"/>
              </a:rPr>
              <a:t> </a:t>
            </a:r>
            <a:r>
              <a:rPr lang="en-US" sz="1400" b="0" dirty="0">
                <a:solidFill>
                  <a:srgbClr val="D19A66"/>
                </a:solidFill>
                <a:effectLst/>
                <a:latin typeface="Fira Code,  Courier New"/>
              </a:rPr>
              <a:t>accession</a:t>
            </a:r>
            <a:r>
              <a:rPr lang="en-US" sz="1400" b="0" dirty="0">
                <a:solidFill>
                  <a:srgbClr val="ABB2BF"/>
                </a:solidFill>
                <a:effectLst/>
                <a:latin typeface="Fira Code,  Courier New"/>
              </a:rPr>
              <a:t>=</a:t>
            </a:r>
            <a:r>
              <a:rPr lang="en-US" sz="1400" b="0" dirty="0">
                <a:solidFill>
                  <a:srgbClr val="98C379"/>
                </a:solidFill>
                <a:effectLst/>
                <a:latin typeface="Fira Code,  Courier New"/>
              </a:rPr>
              <a:t>"MS:XXXXX1"</a:t>
            </a:r>
            <a:r>
              <a:rPr lang="en-US" sz="1400" b="0" dirty="0">
                <a:solidFill>
                  <a:srgbClr val="ABB2BF"/>
                </a:solidFill>
                <a:effectLst/>
                <a:latin typeface="Fira Code,  Courier New"/>
              </a:rPr>
              <a:t> </a:t>
            </a:r>
            <a:r>
              <a:rPr lang="en-US" sz="1400" b="0" dirty="0" err="1">
                <a:solidFill>
                  <a:srgbClr val="D19A66"/>
                </a:solidFill>
                <a:effectLst/>
                <a:latin typeface="Fira Code,  Courier New"/>
              </a:rPr>
              <a:t>cvRef</a:t>
            </a:r>
            <a:r>
              <a:rPr lang="en-US" sz="1400" b="0" dirty="0">
                <a:solidFill>
                  <a:srgbClr val="ABB2BF"/>
                </a:solidFill>
                <a:effectLst/>
                <a:latin typeface="Fira Code,  Courier New"/>
              </a:rPr>
              <a:t>=</a:t>
            </a:r>
            <a:r>
              <a:rPr lang="en-US" sz="1400" b="0" dirty="0">
                <a:solidFill>
                  <a:srgbClr val="98C379"/>
                </a:solidFill>
                <a:effectLst/>
                <a:latin typeface="Fira Code,  Courier New"/>
              </a:rPr>
              <a:t>"PSI-MS"</a:t>
            </a:r>
            <a:r>
              <a:rPr lang="en-US" sz="1400" b="0" dirty="0">
                <a:solidFill>
                  <a:srgbClr val="ABB2BF"/>
                </a:solidFill>
                <a:effectLst/>
                <a:latin typeface="Fira Code,  Courier New"/>
              </a:rPr>
              <a:t> </a:t>
            </a:r>
            <a:r>
              <a:rPr lang="en-US" sz="1400" b="0" dirty="0">
                <a:solidFill>
                  <a:srgbClr val="D19A66"/>
                </a:solidFill>
                <a:effectLst/>
                <a:latin typeface="Fira Code,  Courier New"/>
              </a:rPr>
              <a:t>name</a:t>
            </a:r>
            <a:r>
              <a:rPr lang="en-US" sz="1400" b="0" dirty="0">
                <a:solidFill>
                  <a:srgbClr val="ABB2BF"/>
                </a:solidFill>
                <a:effectLst/>
                <a:latin typeface="Fira Code,  Courier New"/>
              </a:rPr>
              <a:t>=</a:t>
            </a:r>
            <a:r>
              <a:rPr lang="en-US" sz="1400" b="0" dirty="0">
                <a:solidFill>
                  <a:srgbClr val="98C379"/>
                </a:solidFill>
                <a:effectLst/>
                <a:latin typeface="Fira Code,  Courier New"/>
              </a:rPr>
              <a:t>"glycosylation modification"</a:t>
            </a:r>
            <a:r>
              <a:rPr lang="en-US" sz="1400" b="0" dirty="0">
                <a:solidFill>
                  <a:srgbClr val="ABB2BF"/>
                </a:solidFill>
                <a:effectLst/>
                <a:latin typeface="Fira Code,  Courier New"/>
              </a:rPr>
              <a:t>/&gt;</a:t>
            </a:r>
          </a:p>
          <a:p>
            <a:pPr marL="0" indent="0">
              <a:lnSpc>
                <a:spcPct val="100000"/>
              </a:lnSpc>
              <a:spcBef>
                <a:spcPts val="0"/>
              </a:spcBef>
              <a:buNone/>
            </a:pPr>
            <a:r>
              <a:rPr lang="en-US" sz="1400" b="0" dirty="0">
                <a:solidFill>
                  <a:srgbClr val="ABB2BF"/>
                </a:solidFill>
                <a:effectLst/>
                <a:latin typeface="Fira Code,  Courier New"/>
              </a:rPr>
              <a:t>    &lt;</a:t>
            </a:r>
            <a:r>
              <a:rPr lang="en-US" sz="1400" b="0" dirty="0" err="1">
                <a:solidFill>
                  <a:srgbClr val="E06C75"/>
                </a:solidFill>
                <a:effectLst/>
                <a:latin typeface="Fira Code,  Courier New"/>
              </a:rPr>
              <a:t>cvParam</a:t>
            </a:r>
            <a:r>
              <a:rPr lang="en-US" sz="1400" b="0" dirty="0">
                <a:solidFill>
                  <a:srgbClr val="ABB2BF"/>
                </a:solidFill>
                <a:effectLst/>
                <a:latin typeface="Fira Code,  Courier New"/>
              </a:rPr>
              <a:t> </a:t>
            </a:r>
            <a:r>
              <a:rPr lang="en-US" sz="1400" b="0" dirty="0">
                <a:solidFill>
                  <a:srgbClr val="D19A66"/>
                </a:solidFill>
                <a:effectLst/>
                <a:latin typeface="Fira Code,  Courier New"/>
              </a:rPr>
              <a:t>accession</a:t>
            </a:r>
            <a:r>
              <a:rPr lang="en-US" sz="1400" b="0" dirty="0">
                <a:solidFill>
                  <a:srgbClr val="ABB2BF"/>
                </a:solidFill>
                <a:effectLst/>
                <a:latin typeface="Fira Code,  Courier New"/>
              </a:rPr>
              <a:t>=</a:t>
            </a:r>
            <a:r>
              <a:rPr lang="en-US" sz="1400" b="0" dirty="0">
                <a:solidFill>
                  <a:srgbClr val="98C379"/>
                </a:solidFill>
                <a:effectLst/>
                <a:latin typeface="Fira Code,  Courier New"/>
              </a:rPr>
              <a:t>"MS:XXXXX5"</a:t>
            </a:r>
            <a:r>
              <a:rPr lang="en-US" sz="1400" b="0" dirty="0">
                <a:solidFill>
                  <a:srgbClr val="ABB2BF"/>
                </a:solidFill>
                <a:effectLst/>
                <a:latin typeface="Fira Code,  Courier New"/>
              </a:rPr>
              <a:t> </a:t>
            </a:r>
            <a:r>
              <a:rPr lang="en-US" sz="1400" b="0" dirty="0" err="1">
                <a:solidFill>
                  <a:srgbClr val="D19A66"/>
                </a:solidFill>
                <a:effectLst/>
                <a:latin typeface="Fira Code,  Courier New"/>
              </a:rPr>
              <a:t>cvRef</a:t>
            </a:r>
            <a:r>
              <a:rPr lang="en-US" sz="1400" b="0" dirty="0">
                <a:solidFill>
                  <a:srgbClr val="ABB2BF"/>
                </a:solidFill>
                <a:effectLst/>
                <a:latin typeface="Fira Code,  Courier New"/>
              </a:rPr>
              <a:t>=</a:t>
            </a:r>
            <a:r>
              <a:rPr lang="en-US" sz="1400" b="0" dirty="0">
                <a:solidFill>
                  <a:srgbClr val="98C379"/>
                </a:solidFill>
                <a:effectLst/>
                <a:latin typeface="Fira Code,  Courier New"/>
              </a:rPr>
              <a:t>"PSI-MS"</a:t>
            </a:r>
            <a:r>
              <a:rPr lang="en-US" sz="1400" b="0" dirty="0">
                <a:solidFill>
                  <a:srgbClr val="ABB2BF"/>
                </a:solidFill>
                <a:effectLst/>
                <a:latin typeface="Fira Code,  Courier New"/>
              </a:rPr>
              <a:t> </a:t>
            </a:r>
            <a:r>
              <a:rPr lang="en-US" sz="1400" b="0" dirty="0">
                <a:solidFill>
                  <a:srgbClr val="D19A66"/>
                </a:solidFill>
                <a:effectLst/>
                <a:latin typeface="Fira Code,  Courier New"/>
              </a:rPr>
              <a:t>name</a:t>
            </a:r>
            <a:r>
              <a:rPr lang="en-US" sz="1400" b="0" dirty="0">
                <a:solidFill>
                  <a:srgbClr val="ABB2BF"/>
                </a:solidFill>
                <a:effectLst/>
                <a:latin typeface="Fira Code,  Courier New"/>
              </a:rPr>
              <a:t>=</a:t>
            </a:r>
            <a:r>
              <a:rPr lang="en-US" sz="1400" b="0" dirty="0">
                <a:solidFill>
                  <a:srgbClr val="98C379"/>
                </a:solidFill>
                <a:effectLst/>
                <a:latin typeface="Fira Code,  Courier New"/>
              </a:rPr>
              <a:t>"</a:t>
            </a:r>
            <a:r>
              <a:rPr lang="en-US" sz="1400" b="0">
                <a:solidFill>
                  <a:srgbClr val="98C379"/>
                </a:solidFill>
                <a:effectLst/>
                <a:latin typeface="Fira Code,  Courier New"/>
              </a:rPr>
              <a:t>N-glycan"</a:t>
            </a:r>
            <a:r>
              <a:rPr lang="en-US" sz="1400" b="0">
                <a:solidFill>
                  <a:srgbClr val="ABB2BF"/>
                </a:solidFill>
                <a:effectLst/>
                <a:latin typeface="Fira Code,  Courier New"/>
              </a:rPr>
              <a:t> </a:t>
            </a:r>
            <a:r>
              <a:rPr lang="en-US" sz="1400" b="0">
                <a:solidFill>
                  <a:srgbClr val="D19A66"/>
                </a:solidFill>
                <a:effectLst/>
                <a:latin typeface="Fira Code,  Courier New"/>
              </a:rPr>
              <a:t>value</a:t>
            </a:r>
            <a:r>
              <a:rPr lang="en-US" sz="1400" b="0">
                <a:solidFill>
                  <a:srgbClr val="ABB2BF"/>
                </a:solidFill>
                <a:effectLst/>
                <a:latin typeface="Fira Code,  Courier New"/>
              </a:rPr>
              <a:t>=</a:t>
            </a:r>
            <a:r>
              <a:rPr lang="en-US" sz="1400" b="0">
                <a:solidFill>
                  <a:srgbClr val="98C379"/>
                </a:solidFill>
                <a:effectLst/>
                <a:latin typeface="Fira Code,  Courier New"/>
              </a:rPr>
              <a:t>""</a:t>
            </a:r>
            <a:r>
              <a:rPr lang="en-US" sz="1400" b="0">
                <a:solidFill>
                  <a:srgbClr val="ABB2BF"/>
                </a:solidFill>
                <a:effectLst/>
                <a:latin typeface="Fira Code,  Courier New"/>
              </a:rPr>
              <a:t>/&gt;</a:t>
            </a:r>
            <a:endParaRPr lang="en-US" sz="1400" b="0" dirty="0">
              <a:solidFill>
                <a:srgbClr val="ABB2BF"/>
              </a:solidFill>
              <a:effectLst/>
              <a:latin typeface="Fira Code,  Courier New"/>
            </a:endParaRPr>
          </a:p>
          <a:p>
            <a:pPr marL="0" indent="0">
              <a:lnSpc>
                <a:spcPct val="100000"/>
              </a:lnSpc>
              <a:spcBef>
                <a:spcPts val="0"/>
              </a:spcBef>
              <a:buNone/>
            </a:pPr>
            <a:r>
              <a:rPr lang="en-US" sz="1400" b="0" dirty="0">
                <a:solidFill>
                  <a:srgbClr val="ABB2BF"/>
                </a:solidFill>
                <a:effectLst/>
                <a:latin typeface="Fira Code,  Courier New"/>
              </a:rPr>
              <a:t>    &lt;</a:t>
            </a:r>
            <a:r>
              <a:rPr lang="en-US" sz="1400" b="0" dirty="0" err="1">
                <a:solidFill>
                  <a:srgbClr val="E06C75"/>
                </a:solidFill>
                <a:effectLst/>
                <a:latin typeface="Fira Code,  Courier New"/>
              </a:rPr>
              <a:t>cvParam</a:t>
            </a:r>
            <a:r>
              <a:rPr lang="en-US" sz="1400" b="0" dirty="0">
                <a:solidFill>
                  <a:srgbClr val="ABB2BF"/>
                </a:solidFill>
                <a:effectLst/>
                <a:latin typeface="Fira Code,  Courier New"/>
              </a:rPr>
              <a:t> </a:t>
            </a:r>
            <a:r>
              <a:rPr lang="en-US" sz="1400" b="0" dirty="0">
                <a:solidFill>
                  <a:srgbClr val="D19A66"/>
                </a:solidFill>
                <a:effectLst/>
                <a:latin typeface="Fira Code,  Courier New"/>
              </a:rPr>
              <a:t>accession</a:t>
            </a:r>
            <a:r>
              <a:rPr lang="en-US" sz="1400" b="0" dirty="0">
                <a:solidFill>
                  <a:srgbClr val="ABB2BF"/>
                </a:solidFill>
                <a:effectLst/>
                <a:latin typeface="Fira Code,  Courier New"/>
              </a:rPr>
              <a:t>=</a:t>
            </a:r>
            <a:r>
              <a:rPr lang="en-US" sz="1400" b="0" dirty="0">
                <a:solidFill>
                  <a:srgbClr val="98C379"/>
                </a:solidFill>
                <a:effectLst/>
                <a:latin typeface="Fira Code,  Courier New"/>
              </a:rPr>
              <a:t>"GNO:G00912UN"</a:t>
            </a:r>
            <a:r>
              <a:rPr lang="en-US" sz="1400" b="0" dirty="0">
                <a:solidFill>
                  <a:srgbClr val="ABB2BF"/>
                </a:solidFill>
                <a:effectLst/>
                <a:latin typeface="Fira Code,  Courier New"/>
              </a:rPr>
              <a:t> </a:t>
            </a:r>
            <a:r>
              <a:rPr lang="en-US" sz="1400" b="0" dirty="0" err="1">
                <a:solidFill>
                  <a:srgbClr val="D19A66"/>
                </a:solidFill>
                <a:effectLst/>
                <a:latin typeface="Fira Code,  Courier New"/>
              </a:rPr>
              <a:t>cvRef</a:t>
            </a:r>
            <a:r>
              <a:rPr lang="en-US" sz="1400" b="0" dirty="0">
                <a:solidFill>
                  <a:srgbClr val="ABB2BF"/>
                </a:solidFill>
                <a:effectLst/>
                <a:latin typeface="Fira Code,  Courier New"/>
              </a:rPr>
              <a:t>=</a:t>
            </a:r>
            <a:r>
              <a:rPr lang="en-US" sz="1400" b="0" dirty="0">
                <a:solidFill>
                  <a:srgbClr val="98C379"/>
                </a:solidFill>
                <a:effectLst/>
                <a:latin typeface="Fira Code,  Courier New"/>
              </a:rPr>
              <a:t>"GNO"</a:t>
            </a:r>
            <a:r>
              <a:rPr lang="en-US" sz="1400" b="0" dirty="0">
                <a:solidFill>
                  <a:srgbClr val="ABB2BF"/>
                </a:solidFill>
                <a:effectLst/>
                <a:latin typeface="Fira Code,  Courier New"/>
              </a:rPr>
              <a:t> </a:t>
            </a:r>
            <a:r>
              <a:rPr lang="en-US" sz="1400" b="0" dirty="0">
                <a:solidFill>
                  <a:srgbClr val="D19A66"/>
                </a:solidFill>
                <a:effectLst/>
                <a:latin typeface="Fira Code,  Courier New"/>
              </a:rPr>
              <a:t>name</a:t>
            </a:r>
            <a:r>
              <a:rPr lang="en-US" sz="1400" b="0" dirty="0">
                <a:solidFill>
                  <a:srgbClr val="ABB2BF"/>
                </a:solidFill>
                <a:effectLst/>
                <a:latin typeface="Fira Code,  Courier New"/>
              </a:rPr>
              <a:t>=</a:t>
            </a:r>
            <a:r>
              <a:rPr lang="en-US" sz="1400" b="0" dirty="0">
                <a:solidFill>
                  <a:srgbClr val="98C379"/>
                </a:solidFill>
                <a:effectLst/>
                <a:latin typeface="Fira Code,  Courier New"/>
              </a:rPr>
              <a:t>"</a:t>
            </a:r>
            <a:r>
              <a:rPr lang="en-US" sz="1400" b="0">
                <a:solidFill>
                  <a:srgbClr val="98C379"/>
                </a:solidFill>
                <a:effectLst/>
                <a:latin typeface="Fira Code,  Courier New"/>
              </a:rPr>
              <a:t>G00912UN"</a:t>
            </a:r>
            <a:r>
              <a:rPr lang="en-US" sz="1400" b="0">
                <a:solidFill>
                  <a:srgbClr val="ABB2BF"/>
                </a:solidFill>
                <a:effectLst/>
                <a:latin typeface="Fira Code,  Courier New"/>
              </a:rPr>
              <a:t> </a:t>
            </a:r>
            <a:r>
              <a:rPr lang="en-US" sz="1400" b="0">
                <a:solidFill>
                  <a:srgbClr val="D19A66"/>
                </a:solidFill>
                <a:effectLst/>
                <a:latin typeface="Fira Code,  Courier New"/>
              </a:rPr>
              <a:t>value</a:t>
            </a:r>
            <a:r>
              <a:rPr lang="en-US" sz="1400" b="0">
                <a:solidFill>
                  <a:srgbClr val="ABB2BF"/>
                </a:solidFill>
                <a:effectLst/>
                <a:latin typeface="Fira Code,  Courier New"/>
              </a:rPr>
              <a:t>=</a:t>
            </a:r>
            <a:r>
              <a:rPr lang="en-US" sz="1400" b="0">
                <a:solidFill>
                  <a:srgbClr val="98C379"/>
                </a:solidFill>
                <a:effectLst/>
                <a:latin typeface="Fira Code,  Courier New"/>
              </a:rPr>
              <a:t>""</a:t>
            </a:r>
            <a:r>
              <a:rPr lang="en-US" sz="1400" b="0">
                <a:solidFill>
                  <a:srgbClr val="ABB2BF"/>
                </a:solidFill>
                <a:effectLst/>
                <a:latin typeface="Fira Code,  Courier New"/>
              </a:rPr>
              <a:t>/&gt;</a:t>
            </a:r>
            <a:endParaRPr lang="en-US" sz="1400" b="0" dirty="0">
              <a:solidFill>
                <a:srgbClr val="ABB2BF"/>
              </a:solidFill>
              <a:effectLst/>
              <a:latin typeface="Fira Code,  Courier New"/>
            </a:endParaRPr>
          </a:p>
          <a:p>
            <a:pPr marL="0" indent="0">
              <a:lnSpc>
                <a:spcPct val="100000"/>
              </a:lnSpc>
              <a:spcBef>
                <a:spcPts val="0"/>
              </a:spcBef>
              <a:buNone/>
            </a:pPr>
            <a:r>
              <a:rPr lang="en-US" sz="1400" b="0" dirty="0">
                <a:solidFill>
                  <a:srgbClr val="ABB2BF"/>
                </a:solidFill>
                <a:effectLst/>
                <a:latin typeface="Fira Code,  Courier New"/>
              </a:rPr>
              <a:t>    &lt;</a:t>
            </a:r>
            <a:r>
              <a:rPr lang="en-US" sz="1400" b="0" dirty="0" err="1">
                <a:solidFill>
                  <a:srgbClr val="E06C75"/>
                </a:solidFill>
                <a:effectLst/>
                <a:latin typeface="Fira Code,  Courier New"/>
              </a:rPr>
              <a:t>cvParam</a:t>
            </a:r>
            <a:r>
              <a:rPr lang="en-US" sz="1400" b="0" dirty="0">
                <a:solidFill>
                  <a:srgbClr val="ABB2BF"/>
                </a:solidFill>
                <a:effectLst/>
                <a:latin typeface="Fira Code,  Courier New"/>
              </a:rPr>
              <a:t> </a:t>
            </a:r>
            <a:r>
              <a:rPr lang="en-US" sz="1400" b="0" dirty="0">
                <a:solidFill>
                  <a:srgbClr val="D19A66"/>
                </a:solidFill>
                <a:effectLst/>
                <a:latin typeface="Fira Code,  Courier New"/>
              </a:rPr>
              <a:t>accession</a:t>
            </a:r>
            <a:r>
              <a:rPr lang="en-US" sz="1400" b="0" dirty="0">
                <a:solidFill>
                  <a:srgbClr val="ABB2BF"/>
                </a:solidFill>
                <a:effectLst/>
                <a:latin typeface="Fira Code,  Courier New"/>
              </a:rPr>
              <a:t>=</a:t>
            </a:r>
            <a:r>
              <a:rPr lang="en-US" sz="1400" b="0" dirty="0">
                <a:solidFill>
                  <a:srgbClr val="98C379"/>
                </a:solidFill>
                <a:effectLst/>
                <a:latin typeface="Fira Code,  Courier New"/>
              </a:rPr>
              <a:t>"MS:XXXX14"</a:t>
            </a:r>
            <a:r>
              <a:rPr lang="en-US" sz="1400" b="0" dirty="0">
                <a:solidFill>
                  <a:srgbClr val="ABB2BF"/>
                </a:solidFill>
                <a:effectLst/>
                <a:latin typeface="Fira Code,  Courier New"/>
              </a:rPr>
              <a:t> </a:t>
            </a:r>
            <a:r>
              <a:rPr lang="en-US" sz="1400" b="0" dirty="0" err="1">
                <a:solidFill>
                  <a:srgbClr val="D19A66"/>
                </a:solidFill>
                <a:effectLst/>
                <a:latin typeface="Fira Code,  Courier New"/>
              </a:rPr>
              <a:t>cvRef</a:t>
            </a:r>
            <a:r>
              <a:rPr lang="en-US" sz="1400" b="0" dirty="0">
                <a:solidFill>
                  <a:srgbClr val="ABB2BF"/>
                </a:solidFill>
                <a:effectLst/>
                <a:latin typeface="Fira Code,  Courier New"/>
              </a:rPr>
              <a:t>=</a:t>
            </a:r>
            <a:r>
              <a:rPr lang="en-US" sz="1400" b="0" dirty="0">
                <a:solidFill>
                  <a:srgbClr val="98C379"/>
                </a:solidFill>
                <a:effectLst/>
                <a:latin typeface="Fira Code,  Courier New"/>
              </a:rPr>
              <a:t>"PSI-MS"</a:t>
            </a:r>
            <a:r>
              <a:rPr lang="en-US" sz="1400" b="0" dirty="0">
                <a:solidFill>
                  <a:srgbClr val="ABB2BF"/>
                </a:solidFill>
                <a:effectLst/>
                <a:latin typeface="Fira Code,  Courier New"/>
              </a:rPr>
              <a:t> </a:t>
            </a:r>
            <a:r>
              <a:rPr lang="en-US" sz="1400" b="0" dirty="0">
                <a:solidFill>
                  <a:srgbClr val="D19A66"/>
                </a:solidFill>
                <a:effectLst/>
                <a:latin typeface="Fira Code,  Courier New"/>
              </a:rPr>
              <a:t>name</a:t>
            </a:r>
            <a:r>
              <a:rPr lang="en-US" sz="1400" b="0" dirty="0">
                <a:solidFill>
                  <a:srgbClr val="ABB2BF"/>
                </a:solidFill>
                <a:effectLst/>
                <a:latin typeface="Fira Code,  Courier New"/>
              </a:rPr>
              <a:t>=</a:t>
            </a:r>
            <a:r>
              <a:rPr lang="en-US" sz="1400" b="0" dirty="0">
                <a:solidFill>
                  <a:srgbClr val="98C379"/>
                </a:solidFill>
                <a:effectLst/>
                <a:latin typeface="Fira Code,  Courier New"/>
              </a:rPr>
              <a:t>"glycan </a:t>
            </a:r>
            <a:r>
              <a:rPr lang="en-US" sz="1400" b="0">
                <a:solidFill>
                  <a:srgbClr val="98C379"/>
                </a:solidFill>
                <a:effectLst/>
                <a:latin typeface="Fira Code,  Courier New"/>
              </a:rPr>
              <a:t>composition"</a:t>
            </a:r>
            <a:r>
              <a:rPr lang="en-US" sz="1400" b="0">
                <a:solidFill>
                  <a:srgbClr val="ABB2BF"/>
                </a:solidFill>
                <a:effectLst/>
                <a:latin typeface="Fira Code,  Courier New"/>
              </a:rPr>
              <a:t> </a:t>
            </a:r>
            <a:r>
              <a:rPr lang="en-US" sz="1400" b="0">
                <a:solidFill>
                  <a:srgbClr val="D19A66"/>
                </a:solidFill>
                <a:effectLst/>
                <a:latin typeface="Fira Code,  Courier New"/>
              </a:rPr>
              <a:t>value</a:t>
            </a:r>
            <a:r>
              <a:rPr lang="en-US" sz="1400" b="0">
                <a:solidFill>
                  <a:srgbClr val="ABB2BF"/>
                </a:solidFill>
                <a:effectLst/>
                <a:latin typeface="Fira Code,  Courier New"/>
              </a:rPr>
              <a:t>=</a:t>
            </a:r>
            <a:r>
              <a:rPr lang="en-US" sz="1400" b="0">
                <a:solidFill>
                  <a:srgbClr val="98C379"/>
                </a:solidFill>
                <a:effectLst/>
                <a:latin typeface="Fira Code,  Courier New"/>
              </a:rPr>
              <a:t>""</a:t>
            </a:r>
            <a:r>
              <a:rPr lang="en-US" sz="1400" b="0">
                <a:solidFill>
                  <a:srgbClr val="ABB2BF"/>
                </a:solidFill>
                <a:effectLst/>
                <a:latin typeface="Fira Code,  Courier New"/>
              </a:rPr>
              <a:t>/&gt;</a:t>
            </a:r>
            <a:endParaRPr lang="en-US" sz="1400" b="0" dirty="0">
              <a:solidFill>
                <a:srgbClr val="ABB2BF"/>
              </a:solidFill>
              <a:effectLst/>
              <a:latin typeface="Fira Code,  Courier New"/>
            </a:endParaRPr>
          </a:p>
          <a:p>
            <a:pPr marL="0" indent="0">
              <a:lnSpc>
                <a:spcPct val="100000"/>
              </a:lnSpc>
              <a:spcBef>
                <a:spcPts val="0"/>
              </a:spcBef>
              <a:buNone/>
            </a:pPr>
            <a:r>
              <a:rPr lang="en-US" sz="1400" b="0" dirty="0">
                <a:solidFill>
                  <a:srgbClr val="ABB2BF"/>
                </a:solidFill>
                <a:effectLst/>
                <a:latin typeface="Fira Code,  Courier New"/>
              </a:rPr>
              <a:t>  &lt;/</a:t>
            </a:r>
            <a:r>
              <a:rPr lang="en-US" sz="1400" b="0" dirty="0">
                <a:solidFill>
                  <a:srgbClr val="E06C75"/>
                </a:solidFill>
                <a:effectLst/>
                <a:latin typeface="Fira Code,  Courier New"/>
              </a:rPr>
              <a:t>Modification</a:t>
            </a:r>
            <a:r>
              <a:rPr lang="en-US" sz="1400" b="0" dirty="0">
                <a:solidFill>
                  <a:srgbClr val="ABB2BF"/>
                </a:solidFill>
                <a:effectLst/>
                <a:latin typeface="Fira Code,  Courier New"/>
              </a:rPr>
              <a:t>&gt;</a:t>
            </a:r>
          </a:p>
          <a:p>
            <a:pPr marL="0" indent="0">
              <a:lnSpc>
                <a:spcPct val="100000"/>
              </a:lnSpc>
              <a:spcBef>
                <a:spcPts val="0"/>
              </a:spcBef>
              <a:buNone/>
            </a:pPr>
            <a:r>
              <a:rPr lang="en-US" sz="1400" b="0" dirty="0">
                <a:solidFill>
                  <a:srgbClr val="ABB2BF"/>
                </a:solidFill>
                <a:effectLst/>
                <a:latin typeface="Fira Code,  Courier New"/>
              </a:rPr>
              <a:t>&lt;/</a:t>
            </a:r>
            <a:r>
              <a:rPr lang="en-US" sz="1400" b="0" dirty="0">
                <a:solidFill>
                  <a:srgbClr val="E06C75"/>
                </a:solidFill>
                <a:effectLst/>
                <a:latin typeface="Fira Code,  Courier New"/>
              </a:rPr>
              <a:t>Peptide</a:t>
            </a:r>
            <a:r>
              <a:rPr lang="en-US" sz="1400" b="0" dirty="0">
                <a:solidFill>
                  <a:srgbClr val="ABB2BF"/>
                </a:solidFill>
                <a:effectLst/>
                <a:latin typeface="Fira Code,  Courier New"/>
              </a:rPr>
              <a:t>&gt;</a:t>
            </a:r>
          </a:p>
        </p:txBody>
      </p:sp>
      <p:grpSp>
        <p:nvGrpSpPr>
          <p:cNvPr id="67" name="Group 66">
            <a:extLst>
              <a:ext uri="{FF2B5EF4-FFF2-40B4-BE49-F238E27FC236}">
                <a16:creationId xmlns:a16="http://schemas.microsoft.com/office/drawing/2014/main" id="{DF5D8B4A-F71A-44F7-84E8-21CAE503ABEE}"/>
              </a:ext>
            </a:extLst>
          </p:cNvPr>
          <p:cNvGrpSpPr/>
          <p:nvPr/>
        </p:nvGrpSpPr>
        <p:grpSpPr>
          <a:xfrm>
            <a:off x="6096000" y="3886203"/>
            <a:ext cx="5975351" cy="2469475"/>
            <a:chOff x="6096000" y="3886203"/>
            <a:chExt cx="5975351" cy="2469475"/>
          </a:xfrm>
        </p:grpSpPr>
        <p:cxnSp>
          <p:nvCxnSpPr>
            <p:cNvPr id="7" name="Connector: Elbow 6">
              <a:extLst>
                <a:ext uri="{FF2B5EF4-FFF2-40B4-BE49-F238E27FC236}">
                  <a16:creationId xmlns:a16="http://schemas.microsoft.com/office/drawing/2014/main" id="{FE44B403-8AE2-45D8-B022-013D7530BDC5}"/>
                </a:ext>
              </a:extLst>
            </p:cNvPr>
            <p:cNvCxnSpPr>
              <a:cxnSpLocks/>
              <a:endCxn id="14" idx="0"/>
            </p:cNvCxnSpPr>
            <p:nvPr/>
          </p:nvCxnSpPr>
          <p:spPr>
            <a:xfrm>
              <a:off x="8953503" y="3886203"/>
              <a:ext cx="1282698" cy="1173593"/>
            </a:xfrm>
            <a:prstGeom prst="bentConnector2">
              <a:avLst/>
            </a:prstGeom>
            <a:ln w="50800">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ACBC09E-AD8E-4043-BFDA-FC562AB84BD5}"/>
                </a:ext>
              </a:extLst>
            </p:cNvPr>
            <p:cNvSpPr txBox="1"/>
            <p:nvPr/>
          </p:nvSpPr>
          <p:spPr>
            <a:xfrm>
              <a:off x="8401050" y="5059796"/>
              <a:ext cx="3670301" cy="1200329"/>
            </a:xfrm>
            <a:prstGeom prst="rect">
              <a:avLst/>
            </a:prstGeom>
            <a:noFill/>
          </p:spPr>
          <p:txBody>
            <a:bodyPr wrap="square" rtlCol="0">
              <a:spAutoFit/>
            </a:bodyPr>
            <a:lstStyle/>
            <a:p>
              <a:r>
                <a:rPr lang="en-US" dirty="0"/>
                <a:t>References a Glycan from </a:t>
              </a:r>
              <a:r>
                <a:rPr lang="en-US" b="1" dirty="0"/>
                <a:t>GNOme</a:t>
              </a:r>
              <a:r>
                <a:rPr lang="en-US" dirty="0"/>
                <a:t>, a controlled vocabulary for glycan compositions, topologies, and structures </a:t>
              </a:r>
            </a:p>
          </p:txBody>
        </p:sp>
        <p:grpSp>
          <p:nvGrpSpPr>
            <p:cNvPr id="43" name="Group 42">
              <a:extLst>
                <a:ext uri="{FF2B5EF4-FFF2-40B4-BE49-F238E27FC236}">
                  <a16:creationId xmlns:a16="http://schemas.microsoft.com/office/drawing/2014/main" id="{431482A5-5FDA-47E0-881A-47B2D11C6A34}"/>
                </a:ext>
              </a:extLst>
            </p:cNvPr>
            <p:cNvGrpSpPr/>
            <p:nvPr/>
          </p:nvGrpSpPr>
          <p:grpSpPr>
            <a:xfrm>
              <a:off x="6096000" y="4921727"/>
              <a:ext cx="1996861" cy="1433951"/>
              <a:chOff x="3099315" y="4910759"/>
              <a:chExt cx="1996861" cy="1433951"/>
            </a:xfrm>
          </p:grpSpPr>
          <p:grpSp>
            <p:nvGrpSpPr>
              <p:cNvPr id="40" name="Group 39">
                <a:extLst>
                  <a:ext uri="{FF2B5EF4-FFF2-40B4-BE49-F238E27FC236}">
                    <a16:creationId xmlns:a16="http://schemas.microsoft.com/office/drawing/2014/main" id="{5F1DA81D-8AF9-4C9D-ABAD-0E137FCB9D7E}"/>
                  </a:ext>
                </a:extLst>
              </p:cNvPr>
              <p:cNvGrpSpPr/>
              <p:nvPr/>
            </p:nvGrpSpPr>
            <p:grpSpPr>
              <a:xfrm>
                <a:off x="3099315" y="5853264"/>
                <a:ext cx="1867652" cy="491446"/>
                <a:chOff x="3099315" y="6001429"/>
                <a:chExt cx="1867652" cy="491446"/>
              </a:xfrm>
            </p:grpSpPr>
            <p:grpSp>
              <p:nvGrpSpPr>
                <p:cNvPr id="25" name="Group 24">
                  <a:extLst>
                    <a:ext uri="{FF2B5EF4-FFF2-40B4-BE49-F238E27FC236}">
                      <a16:creationId xmlns:a16="http://schemas.microsoft.com/office/drawing/2014/main" id="{EECBB59D-5535-4B53-AC27-94E419D502BE}"/>
                    </a:ext>
                  </a:extLst>
                </p:cNvPr>
                <p:cNvGrpSpPr/>
                <p:nvPr/>
              </p:nvGrpSpPr>
              <p:grpSpPr>
                <a:xfrm>
                  <a:off x="3099315" y="6001429"/>
                  <a:ext cx="854048" cy="491446"/>
                  <a:chOff x="602272" y="4856024"/>
                  <a:chExt cx="1239178" cy="713062"/>
                </a:xfrm>
              </p:grpSpPr>
              <p:pic>
                <p:nvPicPr>
                  <p:cNvPr id="38" name="Picture 37">
                    <a:extLst>
                      <a:ext uri="{FF2B5EF4-FFF2-40B4-BE49-F238E27FC236}">
                        <a16:creationId xmlns:a16="http://schemas.microsoft.com/office/drawing/2014/main" id="{E7115C56-FBF3-4B31-A8BB-C276B9D9AF14}"/>
                      </a:ext>
                    </a:extLst>
                  </p:cNvPr>
                  <p:cNvPicPr>
                    <a:picLocks noChangeAspect="1"/>
                  </p:cNvPicPr>
                  <p:nvPr/>
                </p:nvPicPr>
                <p:blipFill rotWithShape="1">
                  <a:blip r:embed="rId2"/>
                  <a:srcRect l="9125" t="7513" r="14543" b="11532"/>
                  <a:stretch/>
                </p:blipFill>
                <p:spPr>
                  <a:xfrm>
                    <a:off x="602272" y="4912412"/>
                    <a:ext cx="608791" cy="656674"/>
                  </a:xfrm>
                  <a:prstGeom prst="rect">
                    <a:avLst/>
                  </a:prstGeom>
                </p:spPr>
              </p:pic>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31D687C1-5081-4B9A-89ED-B7E111A6302C}"/>
                          </a:ext>
                        </a:extLst>
                      </p:cNvPr>
                      <p:cNvSpPr txBox="1"/>
                      <p:nvPr/>
                    </p:nvSpPr>
                    <p:spPr>
                      <a:xfrm>
                        <a:off x="1135808" y="4856024"/>
                        <a:ext cx="705642" cy="523220"/>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2</a:t>
                        </a:r>
                      </a:p>
                    </p:txBody>
                  </p:sp>
                </mc:Choice>
                <mc:Fallback xmlns="">
                  <p:sp>
                    <p:nvSpPr>
                      <p:cNvPr id="23" name="TextBox 22">
                        <a:extLst>
                          <a:ext uri="{FF2B5EF4-FFF2-40B4-BE49-F238E27FC236}">
                            <a16:creationId xmlns:a16="http://schemas.microsoft.com/office/drawing/2014/main" id="{2402BD27-9F9E-4552-B073-B5F25236FD58}"/>
                          </a:ext>
                        </a:extLst>
                      </p:cNvPr>
                      <p:cNvSpPr txBox="1">
                        <a:spLocks noRot="1" noChangeAspect="1" noMove="1" noResize="1" noEditPoints="1" noAdjustHandles="1" noChangeArrowheads="1" noChangeShapeType="1" noTextEdit="1"/>
                      </p:cNvSpPr>
                      <p:nvPr/>
                    </p:nvSpPr>
                    <p:spPr>
                      <a:xfrm>
                        <a:off x="1135808" y="4856024"/>
                        <a:ext cx="705642" cy="523220"/>
                      </a:xfrm>
                      <a:prstGeom prst="rect">
                        <a:avLst/>
                      </a:prstGeom>
                      <a:blipFill>
                        <a:blip r:embed="rId12"/>
                        <a:stretch>
                          <a:fillRect t="-10465" r="-16379" b="-32558"/>
                        </a:stretch>
                      </a:blipFill>
                    </p:spPr>
                    <p:txBody>
                      <a:bodyPr/>
                      <a:lstStyle/>
                      <a:p>
                        <a:r>
                          <a:rPr lang="en-US">
                            <a:noFill/>
                          </a:rPr>
                          <a:t> </a:t>
                        </a:r>
                      </a:p>
                    </p:txBody>
                  </p:sp>
                </mc:Fallback>
              </mc:AlternateContent>
            </p:grpSp>
            <p:sp>
              <p:nvSpPr>
                <p:cNvPr id="28" name="TextBox 27">
                  <a:extLst>
                    <a:ext uri="{FF2B5EF4-FFF2-40B4-BE49-F238E27FC236}">
                      <a16:creationId xmlns:a16="http://schemas.microsoft.com/office/drawing/2014/main" id="{A1DD5318-E5DF-44DC-B211-EB7AA400E070}"/>
                    </a:ext>
                  </a:extLst>
                </p:cNvPr>
                <p:cNvSpPr txBox="1"/>
                <p:nvPr/>
              </p:nvSpPr>
              <p:spPr>
                <a:xfrm>
                  <a:off x="4068964" y="6106549"/>
                  <a:ext cx="898003" cy="369332"/>
                </a:xfrm>
                <a:prstGeom prst="rect">
                  <a:avLst/>
                </a:prstGeom>
                <a:noFill/>
              </p:spPr>
              <p:txBody>
                <a:bodyPr wrap="none" rtlCol="0">
                  <a:spAutoFit/>
                </a:bodyPr>
                <a:lstStyle/>
                <a:p>
                  <a:r>
                    <a:rPr lang="en-US" dirty="0" err="1">
                      <a:latin typeface="Fira Code,  Courier New"/>
                    </a:rPr>
                    <a:t>NeuAc</a:t>
                  </a:r>
                  <a:endParaRPr lang="en-US" dirty="0">
                    <a:latin typeface="Fira Code,  Courier New"/>
                  </a:endParaRPr>
                </a:p>
              </p:txBody>
            </p:sp>
          </p:grpSp>
          <p:grpSp>
            <p:nvGrpSpPr>
              <p:cNvPr id="41" name="Group 40">
                <a:extLst>
                  <a:ext uri="{FF2B5EF4-FFF2-40B4-BE49-F238E27FC236}">
                    <a16:creationId xmlns:a16="http://schemas.microsoft.com/office/drawing/2014/main" id="{1E0AF822-D884-4586-8E7B-C91BD377BA12}"/>
                  </a:ext>
                </a:extLst>
              </p:cNvPr>
              <p:cNvGrpSpPr/>
              <p:nvPr/>
            </p:nvGrpSpPr>
            <p:grpSpPr>
              <a:xfrm>
                <a:off x="3108377" y="5350111"/>
                <a:ext cx="1580141" cy="523220"/>
                <a:chOff x="3108377" y="5350111"/>
                <a:chExt cx="1580141" cy="523220"/>
              </a:xfrm>
            </p:grpSpPr>
            <p:grpSp>
              <p:nvGrpSpPr>
                <p:cNvPr id="26" name="Group 25">
                  <a:extLst>
                    <a:ext uri="{FF2B5EF4-FFF2-40B4-BE49-F238E27FC236}">
                      <a16:creationId xmlns:a16="http://schemas.microsoft.com/office/drawing/2014/main" id="{9FE8F4A3-91E9-45BA-A98C-68ED19E16B72}"/>
                    </a:ext>
                  </a:extLst>
                </p:cNvPr>
                <p:cNvGrpSpPr/>
                <p:nvPr/>
              </p:nvGrpSpPr>
              <p:grpSpPr>
                <a:xfrm>
                  <a:off x="3108377" y="5350111"/>
                  <a:ext cx="1069001" cy="523220"/>
                  <a:chOff x="4580562" y="2993078"/>
                  <a:chExt cx="1551064" cy="759165"/>
                </a:xfrm>
              </p:grpSpPr>
              <p:sp>
                <p:nvSpPr>
                  <p:cNvPr id="36" name="Oval 35">
                    <a:extLst>
                      <a:ext uri="{FF2B5EF4-FFF2-40B4-BE49-F238E27FC236}">
                        <a16:creationId xmlns:a16="http://schemas.microsoft.com/office/drawing/2014/main" id="{DDB1B3F6-D30B-4DF9-ADB4-F14F83C95B07}"/>
                      </a:ext>
                    </a:extLst>
                  </p:cNvPr>
                  <p:cNvSpPr/>
                  <p:nvPr/>
                </p:nvSpPr>
                <p:spPr>
                  <a:xfrm>
                    <a:off x="4580562" y="3144119"/>
                    <a:ext cx="543802" cy="56127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DEF7B3E5-6C6B-4763-99B7-AB1FC0A2965D}"/>
                          </a:ext>
                        </a:extLst>
                      </p:cNvPr>
                      <p:cNvSpPr txBox="1"/>
                      <p:nvPr/>
                    </p:nvSpPr>
                    <p:spPr>
                      <a:xfrm>
                        <a:off x="5107777" y="2993078"/>
                        <a:ext cx="1023849" cy="759165"/>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5</a:t>
                        </a:r>
                      </a:p>
                    </p:txBody>
                  </p:sp>
                </mc:Choice>
                <mc:Fallback xmlns="">
                  <p:sp>
                    <p:nvSpPr>
                      <p:cNvPr id="37" name="TextBox 36">
                        <a:extLst>
                          <a:ext uri="{FF2B5EF4-FFF2-40B4-BE49-F238E27FC236}">
                            <a16:creationId xmlns:a16="http://schemas.microsoft.com/office/drawing/2014/main" id="{DEF7B3E5-6C6B-4763-99B7-AB1FC0A2965D}"/>
                          </a:ext>
                        </a:extLst>
                      </p:cNvPr>
                      <p:cNvSpPr txBox="1">
                        <a:spLocks noRot="1" noChangeAspect="1" noMove="1" noResize="1" noEditPoints="1" noAdjustHandles="1" noChangeArrowheads="1" noChangeShapeType="1" noTextEdit="1"/>
                      </p:cNvSpPr>
                      <p:nvPr/>
                    </p:nvSpPr>
                    <p:spPr>
                      <a:xfrm>
                        <a:off x="5107777" y="2993078"/>
                        <a:ext cx="1023849" cy="759165"/>
                      </a:xfrm>
                      <a:prstGeom prst="rect">
                        <a:avLst/>
                      </a:prstGeom>
                      <a:blipFill>
                        <a:blip r:embed="rId13"/>
                        <a:stretch>
                          <a:fillRect t="-10465" r="-16379" b="-32558"/>
                        </a:stretch>
                      </a:blipFill>
                    </p:spPr>
                    <p:txBody>
                      <a:bodyPr/>
                      <a:lstStyle/>
                      <a:p>
                        <a:r>
                          <a:rPr lang="en-US">
                            <a:noFill/>
                          </a:rPr>
                          <a:t> </a:t>
                        </a:r>
                      </a:p>
                    </p:txBody>
                  </p:sp>
                </mc:Fallback>
              </mc:AlternateContent>
            </p:grpSp>
            <p:sp>
              <p:nvSpPr>
                <p:cNvPr id="29" name="TextBox 28">
                  <a:extLst>
                    <a:ext uri="{FF2B5EF4-FFF2-40B4-BE49-F238E27FC236}">
                      <a16:creationId xmlns:a16="http://schemas.microsoft.com/office/drawing/2014/main" id="{405BF052-7EF0-46E5-BA2F-D3A916D4BB2B}"/>
                    </a:ext>
                  </a:extLst>
                </p:cNvPr>
                <p:cNvSpPr txBox="1"/>
                <p:nvPr/>
              </p:nvSpPr>
              <p:spPr>
                <a:xfrm>
                  <a:off x="4075850" y="5455377"/>
                  <a:ext cx="612668" cy="369332"/>
                </a:xfrm>
                <a:prstGeom prst="rect">
                  <a:avLst/>
                </a:prstGeom>
                <a:noFill/>
              </p:spPr>
              <p:txBody>
                <a:bodyPr wrap="none" rtlCol="0">
                  <a:spAutoFit/>
                </a:bodyPr>
                <a:lstStyle/>
                <a:p>
                  <a:r>
                    <a:rPr lang="en-US" dirty="0">
                      <a:latin typeface="Fira Code,  Courier New"/>
                    </a:rPr>
                    <a:t>Hex</a:t>
                  </a:r>
                </a:p>
              </p:txBody>
            </p:sp>
          </p:grpSp>
          <p:grpSp>
            <p:nvGrpSpPr>
              <p:cNvPr id="42" name="Group 41">
                <a:extLst>
                  <a:ext uri="{FF2B5EF4-FFF2-40B4-BE49-F238E27FC236}">
                    <a16:creationId xmlns:a16="http://schemas.microsoft.com/office/drawing/2014/main" id="{6E319896-AED7-4D42-B6C0-D85EB28F8877}"/>
                  </a:ext>
                </a:extLst>
              </p:cNvPr>
              <p:cNvGrpSpPr/>
              <p:nvPr/>
            </p:nvGrpSpPr>
            <p:grpSpPr>
              <a:xfrm>
                <a:off x="3099315" y="4910759"/>
                <a:ext cx="1996861" cy="523220"/>
                <a:chOff x="3107959" y="4777372"/>
                <a:chExt cx="1996861" cy="523220"/>
              </a:xfrm>
            </p:grpSpPr>
            <p:grpSp>
              <p:nvGrpSpPr>
                <p:cNvPr id="27" name="Group 26">
                  <a:extLst>
                    <a:ext uri="{FF2B5EF4-FFF2-40B4-BE49-F238E27FC236}">
                      <a16:creationId xmlns:a16="http://schemas.microsoft.com/office/drawing/2014/main" id="{40506C22-C16E-4B2B-A74C-264A78C55C38}"/>
                    </a:ext>
                  </a:extLst>
                </p:cNvPr>
                <p:cNvGrpSpPr/>
                <p:nvPr/>
              </p:nvGrpSpPr>
              <p:grpSpPr>
                <a:xfrm>
                  <a:off x="3107959" y="4777372"/>
                  <a:ext cx="1069419" cy="523220"/>
                  <a:chOff x="4579956" y="2200846"/>
                  <a:chExt cx="1551670" cy="759165"/>
                </a:xfrm>
              </p:grpSpPr>
              <p:sp>
                <p:nvSpPr>
                  <p:cNvPr id="34" name="Rectangle 33">
                    <a:extLst>
                      <a:ext uri="{FF2B5EF4-FFF2-40B4-BE49-F238E27FC236}">
                        <a16:creationId xmlns:a16="http://schemas.microsoft.com/office/drawing/2014/main" id="{09725926-B938-4DA6-9DEE-E701758FE343}"/>
                      </a:ext>
                    </a:extLst>
                  </p:cNvPr>
                  <p:cNvSpPr/>
                  <p:nvPr/>
                </p:nvSpPr>
                <p:spPr>
                  <a:xfrm>
                    <a:off x="4579956" y="2319481"/>
                    <a:ext cx="544342" cy="5410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845D3DE-4331-4B95-ACDE-F6DCE9514AE4}"/>
                          </a:ext>
                        </a:extLst>
                      </p:cNvPr>
                      <p:cNvSpPr txBox="1"/>
                      <p:nvPr/>
                    </p:nvSpPr>
                    <p:spPr>
                      <a:xfrm>
                        <a:off x="5107777" y="2200846"/>
                        <a:ext cx="1023849" cy="759165"/>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4</a:t>
                        </a:r>
                      </a:p>
                    </p:txBody>
                  </p:sp>
                </mc:Choice>
                <mc:Fallback xmlns="">
                  <p:sp>
                    <p:nvSpPr>
                      <p:cNvPr id="35" name="TextBox 34">
                        <a:extLst>
                          <a:ext uri="{FF2B5EF4-FFF2-40B4-BE49-F238E27FC236}">
                            <a16:creationId xmlns:a16="http://schemas.microsoft.com/office/drawing/2014/main" id="{D845D3DE-4331-4B95-ACDE-F6DCE9514AE4}"/>
                          </a:ext>
                        </a:extLst>
                      </p:cNvPr>
                      <p:cNvSpPr txBox="1">
                        <a:spLocks noRot="1" noChangeAspect="1" noMove="1" noResize="1" noEditPoints="1" noAdjustHandles="1" noChangeArrowheads="1" noChangeShapeType="1" noTextEdit="1"/>
                      </p:cNvSpPr>
                      <p:nvPr/>
                    </p:nvSpPr>
                    <p:spPr>
                      <a:xfrm>
                        <a:off x="5107777" y="2200846"/>
                        <a:ext cx="1023849" cy="759165"/>
                      </a:xfrm>
                      <a:prstGeom prst="rect">
                        <a:avLst/>
                      </a:prstGeom>
                      <a:blipFill>
                        <a:blip r:embed="rId14"/>
                        <a:stretch>
                          <a:fillRect t="-10465" r="-16522" b="-32558"/>
                        </a:stretch>
                      </a:blipFill>
                    </p:spPr>
                    <p:txBody>
                      <a:bodyPr/>
                      <a:lstStyle/>
                      <a:p>
                        <a:r>
                          <a:rPr lang="en-US">
                            <a:noFill/>
                          </a:rPr>
                          <a:t> </a:t>
                        </a:r>
                      </a:p>
                    </p:txBody>
                  </p:sp>
                </mc:Fallback>
              </mc:AlternateContent>
            </p:grpSp>
            <p:sp>
              <p:nvSpPr>
                <p:cNvPr id="30" name="TextBox 29">
                  <a:extLst>
                    <a:ext uri="{FF2B5EF4-FFF2-40B4-BE49-F238E27FC236}">
                      <a16:creationId xmlns:a16="http://schemas.microsoft.com/office/drawing/2014/main" id="{30767953-3EDC-430A-97B2-0828C27AC13D}"/>
                    </a:ext>
                  </a:extLst>
                </p:cNvPr>
                <p:cNvSpPr txBox="1"/>
                <p:nvPr/>
              </p:nvSpPr>
              <p:spPr>
                <a:xfrm>
                  <a:off x="4064150" y="4880893"/>
                  <a:ext cx="1040670" cy="369332"/>
                </a:xfrm>
                <a:prstGeom prst="rect">
                  <a:avLst/>
                </a:prstGeom>
                <a:noFill/>
              </p:spPr>
              <p:txBody>
                <a:bodyPr wrap="none" rtlCol="0">
                  <a:spAutoFit/>
                </a:bodyPr>
                <a:lstStyle/>
                <a:p>
                  <a:r>
                    <a:rPr lang="en-US" dirty="0" err="1">
                      <a:latin typeface="Fira Code,  Courier New"/>
                    </a:rPr>
                    <a:t>HexNAc</a:t>
                  </a:r>
                  <a:endParaRPr lang="en-US" dirty="0">
                    <a:latin typeface="Fira Code,  Courier New"/>
                  </a:endParaRPr>
                </a:p>
              </p:txBody>
            </p:sp>
          </p:grpSp>
        </p:grpSp>
      </p:grpSp>
      <p:grpSp>
        <p:nvGrpSpPr>
          <p:cNvPr id="68" name="Group 67">
            <a:extLst>
              <a:ext uri="{FF2B5EF4-FFF2-40B4-BE49-F238E27FC236}">
                <a16:creationId xmlns:a16="http://schemas.microsoft.com/office/drawing/2014/main" id="{812B8AF7-270C-41C8-BA97-256C4836A143}"/>
              </a:ext>
            </a:extLst>
          </p:cNvPr>
          <p:cNvGrpSpPr/>
          <p:nvPr/>
        </p:nvGrpSpPr>
        <p:grpSpPr>
          <a:xfrm>
            <a:off x="9896475" y="2379671"/>
            <a:ext cx="2174876" cy="976593"/>
            <a:chOff x="9896475" y="2379671"/>
            <a:chExt cx="2174876" cy="976593"/>
          </a:xfrm>
        </p:grpSpPr>
        <p:cxnSp>
          <p:nvCxnSpPr>
            <p:cNvPr id="44" name="Connector: Elbow 43">
              <a:extLst>
                <a:ext uri="{FF2B5EF4-FFF2-40B4-BE49-F238E27FC236}">
                  <a16:creationId xmlns:a16="http://schemas.microsoft.com/office/drawing/2014/main" id="{AAAFFCC2-D654-478D-BEB0-968627F21B08}"/>
                </a:ext>
              </a:extLst>
            </p:cNvPr>
            <p:cNvCxnSpPr>
              <a:cxnSpLocks/>
              <a:endCxn id="48" idx="1"/>
            </p:cNvCxnSpPr>
            <p:nvPr/>
          </p:nvCxnSpPr>
          <p:spPr>
            <a:xfrm flipV="1">
              <a:off x="9896475" y="2841336"/>
              <a:ext cx="800100" cy="514928"/>
            </a:xfrm>
            <a:prstGeom prst="straightConnector1">
              <a:avLst/>
            </a:prstGeom>
            <a:ln w="50800">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913C58B-CD6E-4F38-8BB1-8FD70464BA48}"/>
                </a:ext>
              </a:extLst>
            </p:cNvPr>
            <p:cNvSpPr txBox="1"/>
            <p:nvPr/>
          </p:nvSpPr>
          <p:spPr>
            <a:xfrm>
              <a:off x="10696575" y="2379671"/>
              <a:ext cx="1374776" cy="923330"/>
            </a:xfrm>
            <a:prstGeom prst="rect">
              <a:avLst/>
            </a:prstGeom>
            <a:noFill/>
          </p:spPr>
          <p:txBody>
            <a:bodyPr wrap="square" rtlCol="0">
              <a:spAutoFit/>
            </a:bodyPr>
            <a:lstStyle/>
            <a:p>
              <a:r>
                <a:rPr lang="en-US" dirty="0"/>
                <a:t>Flag this as a glycan modification</a:t>
              </a:r>
            </a:p>
          </p:txBody>
        </p:sp>
      </p:grpSp>
      <p:grpSp>
        <p:nvGrpSpPr>
          <p:cNvPr id="65" name="Group 64">
            <a:extLst>
              <a:ext uri="{FF2B5EF4-FFF2-40B4-BE49-F238E27FC236}">
                <a16:creationId xmlns:a16="http://schemas.microsoft.com/office/drawing/2014/main" id="{5D3C0173-EB9C-4639-A4FC-47625B9C92C6}"/>
              </a:ext>
            </a:extLst>
          </p:cNvPr>
          <p:cNvGrpSpPr/>
          <p:nvPr/>
        </p:nvGrpSpPr>
        <p:grpSpPr>
          <a:xfrm>
            <a:off x="2450967" y="4264010"/>
            <a:ext cx="3670301" cy="1395950"/>
            <a:chOff x="1505890" y="4472999"/>
            <a:chExt cx="3670301" cy="1395950"/>
          </a:xfrm>
        </p:grpSpPr>
        <p:cxnSp>
          <p:nvCxnSpPr>
            <p:cNvPr id="50" name="Connector: Elbow 43">
              <a:extLst>
                <a:ext uri="{FF2B5EF4-FFF2-40B4-BE49-F238E27FC236}">
                  <a16:creationId xmlns:a16="http://schemas.microsoft.com/office/drawing/2014/main" id="{CE7E6FC0-C614-409A-8474-552D424D1C4D}"/>
                </a:ext>
              </a:extLst>
            </p:cNvPr>
            <p:cNvCxnSpPr>
              <a:cxnSpLocks/>
              <a:endCxn id="53" idx="0"/>
            </p:cNvCxnSpPr>
            <p:nvPr/>
          </p:nvCxnSpPr>
          <p:spPr>
            <a:xfrm>
              <a:off x="3341040" y="4472999"/>
              <a:ext cx="1" cy="472620"/>
            </a:xfrm>
            <a:prstGeom prst="straightConnector1">
              <a:avLst/>
            </a:prstGeom>
            <a:ln w="50800">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D77A129-E644-4D24-A79E-219EF16791ED}"/>
                </a:ext>
              </a:extLst>
            </p:cNvPr>
            <p:cNvSpPr txBox="1"/>
            <p:nvPr/>
          </p:nvSpPr>
          <p:spPr>
            <a:xfrm>
              <a:off x="1505890" y="4945619"/>
              <a:ext cx="3670301" cy="923330"/>
            </a:xfrm>
            <a:prstGeom prst="rect">
              <a:avLst/>
            </a:prstGeom>
            <a:noFill/>
          </p:spPr>
          <p:txBody>
            <a:bodyPr wrap="square" rtlCol="0">
              <a:spAutoFit/>
            </a:bodyPr>
            <a:lstStyle/>
            <a:p>
              <a:r>
                <a:rPr lang="en-US" dirty="0"/>
                <a:t>This modification was treated as a glycan composition by the search engine.</a:t>
              </a:r>
            </a:p>
          </p:txBody>
        </p:sp>
      </p:grpSp>
      <p:grpSp>
        <p:nvGrpSpPr>
          <p:cNvPr id="64" name="Group 63">
            <a:extLst>
              <a:ext uri="{FF2B5EF4-FFF2-40B4-BE49-F238E27FC236}">
                <a16:creationId xmlns:a16="http://schemas.microsoft.com/office/drawing/2014/main" id="{E8FDC6EB-EE85-4331-93E1-18928B4B8964}"/>
              </a:ext>
            </a:extLst>
          </p:cNvPr>
          <p:cNvGrpSpPr/>
          <p:nvPr/>
        </p:nvGrpSpPr>
        <p:grpSpPr>
          <a:xfrm>
            <a:off x="7440" y="3669119"/>
            <a:ext cx="3670301" cy="3123160"/>
            <a:chOff x="7440" y="3669119"/>
            <a:chExt cx="3670301" cy="3123160"/>
          </a:xfrm>
        </p:grpSpPr>
        <p:cxnSp>
          <p:nvCxnSpPr>
            <p:cNvPr id="55" name="Connector: Elbow 54">
              <a:extLst>
                <a:ext uri="{FF2B5EF4-FFF2-40B4-BE49-F238E27FC236}">
                  <a16:creationId xmlns:a16="http://schemas.microsoft.com/office/drawing/2014/main" id="{EE9D1EF3-9AEE-4B0E-B84C-D3716B344C40}"/>
                </a:ext>
              </a:extLst>
            </p:cNvPr>
            <p:cNvCxnSpPr>
              <a:cxnSpLocks/>
            </p:cNvCxnSpPr>
            <p:nvPr/>
          </p:nvCxnSpPr>
          <p:spPr>
            <a:xfrm rot="5400000">
              <a:off x="-488779" y="4476813"/>
              <a:ext cx="2199829" cy="584442"/>
            </a:xfrm>
            <a:prstGeom prst="bentConnector3">
              <a:avLst>
                <a:gd name="adj1" fmla="val 206"/>
              </a:avLst>
            </a:prstGeom>
            <a:ln w="50800">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CD1967AE-8D98-41C6-986C-1A5E6D68F2F9}"/>
                </a:ext>
              </a:extLst>
            </p:cNvPr>
            <p:cNvSpPr txBox="1"/>
            <p:nvPr/>
          </p:nvSpPr>
          <p:spPr>
            <a:xfrm>
              <a:off x="7440" y="5868949"/>
              <a:ext cx="3670301" cy="923330"/>
            </a:xfrm>
            <a:prstGeom prst="rect">
              <a:avLst/>
            </a:prstGeom>
            <a:noFill/>
          </p:spPr>
          <p:txBody>
            <a:bodyPr wrap="square" rtlCol="0">
              <a:spAutoFit/>
            </a:bodyPr>
            <a:lstStyle/>
            <a:p>
              <a:r>
                <a:rPr lang="en-US" dirty="0"/>
                <a:t>The search engine assumed this was an </a:t>
              </a:r>
              <a:r>
                <a:rPr lang="en-US" i="1" dirty="0"/>
                <a:t>N</a:t>
              </a:r>
              <a:r>
                <a:rPr lang="en-US" dirty="0"/>
                <a:t>-glycan for site assignment and expected core motif</a:t>
              </a:r>
            </a:p>
          </p:txBody>
        </p:sp>
      </p:grpSp>
      <p:sp>
        <p:nvSpPr>
          <p:cNvPr id="70" name="TextBox 69">
            <a:extLst>
              <a:ext uri="{FF2B5EF4-FFF2-40B4-BE49-F238E27FC236}">
                <a16:creationId xmlns:a16="http://schemas.microsoft.com/office/drawing/2014/main" id="{1F375A3F-502A-4B55-878B-EFB1BB8CF0EA}"/>
              </a:ext>
            </a:extLst>
          </p:cNvPr>
          <p:cNvSpPr txBox="1"/>
          <p:nvPr/>
        </p:nvSpPr>
        <p:spPr>
          <a:xfrm>
            <a:off x="8982078" y="6123543"/>
            <a:ext cx="2957763" cy="369332"/>
          </a:xfrm>
          <a:prstGeom prst="rect">
            <a:avLst/>
          </a:prstGeom>
          <a:noFill/>
        </p:spPr>
        <p:txBody>
          <a:bodyPr wrap="square">
            <a:spAutoFit/>
          </a:bodyPr>
          <a:lstStyle/>
          <a:p>
            <a:r>
              <a:rPr lang="en-US" dirty="0">
                <a:hlinkClick r:id="rId15"/>
              </a:rPr>
              <a:t>https://gnome.glyomics.org/</a:t>
            </a:r>
            <a:endParaRPr lang="en-US" dirty="0"/>
          </a:p>
        </p:txBody>
      </p:sp>
    </p:spTree>
    <p:extLst>
      <p:ext uri="{BB962C8B-B14F-4D97-AF65-F5344CB8AC3E}">
        <p14:creationId xmlns:p14="http://schemas.microsoft.com/office/powerpoint/2010/main" val="27817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6A42F-48C5-42E9-92E1-49098B33EF47}"/>
              </a:ext>
            </a:extLst>
          </p:cNvPr>
          <p:cNvSpPr>
            <a:spLocks noGrp="1"/>
          </p:cNvSpPr>
          <p:nvPr>
            <p:ph type="title"/>
          </p:nvPr>
        </p:nvSpPr>
        <p:spPr/>
        <p:txBody>
          <a:bodyPr/>
          <a:lstStyle/>
          <a:p>
            <a:r>
              <a:rPr lang="en-US" dirty="0"/>
              <a:t>Defining Glycan Composition In-Line</a:t>
            </a:r>
          </a:p>
        </p:txBody>
      </p:sp>
      <p:sp>
        <p:nvSpPr>
          <p:cNvPr id="3" name="Content Placeholder 2">
            <a:extLst>
              <a:ext uri="{FF2B5EF4-FFF2-40B4-BE49-F238E27FC236}">
                <a16:creationId xmlns:a16="http://schemas.microsoft.com/office/drawing/2014/main" id="{1F39A86F-24C3-4B33-AFEA-4E889AA9D6B2}"/>
              </a:ext>
            </a:extLst>
          </p:cNvPr>
          <p:cNvSpPr>
            <a:spLocks noGrp="1"/>
          </p:cNvSpPr>
          <p:nvPr>
            <p:ph idx="1"/>
          </p:nvPr>
        </p:nvSpPr>
        <p:spPr>
          <a:xfrm>
            <a:off x="380998" y="2472641"/>
            <a:ext cx="11430001" cy="2221705"/>
          </a:xfrm>
          <a:solidFill>
            <a:schemeClr val="bg1">
              <a:lumMod val="95000"/>
            </a:schemeClr>
          </a:solidFill>
          <a:effectLst>
            <a:softEdge rad="25400"/>
          </a:effectLst>
        </p:spPr>
        <p:txBody>
          <a:bodyPr anchor="ctr">
            <a:normAutofit/>
          </a:bodyPr>
          <a:lstStyle/>
          <a:p>
            <a:pPr marL="0" indent="0">
              <a:spcBef>
                <a:spcPts val="0"/>
              </a:spcBef>
              <a:buNone/>
            </a:pPr>
            <a:r>
              <a:rPr lang="en-US" sz="1400" b="0" dirty="0">
                <a:solidFill>
                  <a:srgbClr val="ABB2BF"/>
                </a:solidFill>
                <a:effectLst/>
                <a:latin typeface="Fira Code,  Courier New"/>
              </a:rPr>
              <a:t>  &lt;</a:t>
            </a:r>
            <a:r>
              <a:rPr lang="en-US" sz="1400" b="0" dirty="0">
                <a:solidFill>
                  <a:srgbClr val="E06C75"/>
                </a:solidFill>
                <a:effectLst/>
                <a:latin typeface="Fira Code,  Courier New"/>
              </a:rPr>
              <a:t>Modification</a:t>
            </a:r>
            <a:r>
              <a:rPr lang="en-US" sz="1400" b="0" dirty="0">
                <a:solidFill>
                  <a:srgbClr val="ABB2BF"/>
                </a:solidFill>
                <a:effectLst/>
                <a:latin typeface="Fira Code,  Courier New"/>
              </a:rPr>
              <a:t> </a:t>
            </a:r>
            <a:r>
              <a:rPr lang="en-US" sz="1400" b="0" dirty="0" err="1">
                <a:solidFill>
                  <a:srgbClr val="D19A66"/>
                </a:solidFill>
                <a:effectLst/>
                <a:latin typeface="Fira Code,  Courier New"/>
              </a:rPr>
              <a:t>monoisotopicMassDelta</a:t>
            </a:r>
            <a:r>
              <a:rPr lang="en-US" sz="1400" b="0" dirty="0">
                <a:solidFill>
                  <a:srgbClr val="ABB2BF"/>
                </a:solidFill>
                <a:effectLst/>
                <a:latin typeface="Fira Code,  Courier New"/>
              </a:rPr>
              <a:t>=</a:t>
            </a:r>
            <a:r>
              <a:rPr lang="en-US" sz="1400" b="0" dirty="0">
                <a:solidFill>
                  <a:srgbClr val="98C379"/>
                </a:solidFill>
                <a:effectLst/>
                <a:latin typeface="Fira Code,  Courier New"/>
              </a:rPr>
              <a:t>"2878.01536"</a:t>
            </a:r>
            <a:r>
              <a:rPr lang="en-US" sz="1400" b="0" dirty="0">
                <a:solidFill>
                  <a:srgbClr val="ABB2BF"/>
                </a:solidFill>
                <a:effectLst/>
                <a:latin typeface="Fira Code,  Courier New"/>
              </a:rPr>
              <a:t> </a:t>
            </a:r>
            <a:r>
              <a:rPr lang="en-US" sz="1400" b="0" dirty="0">
                <a:solidFill>
                  <a:srgbClr val="D19A66"/>
                </a:solidFill>
                <a:effectLst/>
                <a:latin typeface="Fira Code,  Courier New"/>
              </a:rPr>
              <a:t>location</a:t>
            </a:r>
            <a:r>
              <a:rPr lang="en-US" sz="1400" b="0" dirty="0">
                <a:solidFill>
                  <a:srgbClr val="ABB2BF"/>
                </a:solidFill>
                <a:effectLst/>
                <a:latin typeface="Fira Code,  Courier New"/>
              </a:rPr>
              <a:t>=</a:t>
            </a:r>
            <a:r>
              <a:rPr lang="en-US" sz="1400" b="0" dirty="0">
                <a:solidFill>
                  <a:srgbClr val="98C379"/>
                </a:solidFill>
                <a:effectLst/>
                <a:latin typeface="Fira Code,  Courier New"/>
              </a:rPr>
              <a:t>"17"</a:t>
            </a:r>
            <a:r>
              <a:rPr lang="en-US" sz="1400" b="0" dirty="0">
                <a:solidFill>
                  <a:srgbClr val="ABB2BF"/>
                </a:solidFill>
                <a:effectLst/>
                <a:latin typeface="Fira Code,  Courier New"/>
              </a:rPr>
              <a:t>&gt;</a:t>
            </a:r>
          </a:p>
          <a:p>
            <a:pPr marL="0" indent="0">
              <a:spcBef>
                <a:spcPts val="0"/>
              </a:spcBef>
              <a:buNone/>
            </a:pPr>
            <a:r>
              <a:rPr lang="en-US" sz="1400" b="0" dirty="0">
                <a:solidFill>
                  <a:srgbClr val="ABB2BF"/>
                </a:solidFill>
                <a:effectLst/>
                <a:latin typeface="Fira Code,  Courier New"/>
              </a:rPr>
              <a:t>    &lt;</a:t>
            </a:r>
            <a:r>
              <a:rPr lang="en-US" sz="1400" b="0" dirty="0" err="1">
                <a:solidFill>
                  <a:srgbClr val="E06C75"/>
                </a:solidFill>
                <a:effectLst/>
                <a:latin typeface="Fira Code,  Courier New"/>
              </a:rPr>
              <a:t>cvParam</a:t>
            </a:r>
            <a:r>
              <a:rPr lang="en-US" sz="1400" b="0" dirty="0">
                <a:solidFill>
                  <a:srgbClr val="ABB2BF"/>
                </a:solidFill>
                <a:effectLst/>
                <a:latin typeface="Fira Code,  Courier New"/>
              </a:rPr>
              <a:t> </a:t>
            </a:r>
            <a:r>
              <a:rPr lang="en-US" sz="1400" b="0" dirty="0">
                <a:solidFill>
                  <a:srgbClr val="D19A66"/>
                </a:solidFill>
                <a:effectLst/>
                <a:latin typeface="Fira Code,  Courier New"/>
              </a:rPr>
              <a:t>accession</a:t>
            </a:r>
            <a:r>
              <a:rPr lang="en-US" sz="1400" b="0" dirty="0">
                <a:solidFill>
                  <a:srgbClr val="ABB2BF"/>
                </a:solidFill>
                <a:effectLst/>
                <a:latin typeface="Fira Code,  Courier New"/>
              </a:rPr>
              <a:t>=</a:t>
            </a:r>
            <a:r>
              <a:rPr lang="en-US" sz="1400" b="0" dirty="0">
                <a:solidFill>
                  <a:srgbClr val="98C379"/>
                </a:solidFill>
                <a:effectLst/>
                <a:latin typeface="Fira Code,  Courier New"/>
              </a:rPr>
              <a:t>"MS:XXXXX1"</a:t>
            </a:r>
            <a:r>
              <a:rPr lang="en-US" sz="1400" b="0" dirty="0">
                <a:solidFill>
                  <a:srgbClr val="ABB2BF"/>
                </a:solidFill>
                <a:effectLst/>
                <a:latin typeface="Fira Code,  Courier New"/>
              </a:rPr>
              <a:t> </a:t>
            </a:r>
            <a:r>
              <a:rPr lang="en-US" sz="1400" b="0" dirty="0" err="1">
                <a:solidFill>
                  <a:srgbClr val="D19A66"/>
                </a:solidFill>
                <a:effectLst/>
                <a:latin typeface="Fira Code,  Courier New"/>
              </a:rPr>
              <a:t>cvRef</a:t>
            </a:r>
            <a:r>
              <a:rPr lang="en-US" sz="1400" b="0" dirty="0">
                <a:solidFill>
                  <a:srgbClr val="ABB2BF"/>
                </a:solidFill>
                <a:effectLst/>
                <a:latin typeface="Fira Code,  Courier New"/>
              </a:rPr>
              <a:t>=</a:t>
            </a:r>
            <a:r>
              <a:rPr lang="en-US" sz="1400" b="0" dirty="0">
                <a:solidFill>
                  <a:srgbClr val="98C379"/>
                </a:solidFill>
                <a:effectLst/>
                <a:latin typeface="Fira Code,  Courier New"/>
              </a:rPr>
              <a:t>"PSI-MS"</a:t>
            </a:r>
            <a:r>
              <a:rPr lang="en-US" sz="1400" b="0" dirty="0">
                <a:solidFill>
                  <a:srgbClr val="ABB2BF"/>
                </a:solidFill>
                <a:effectLst/>
                <a:latin typeface="Fira Code,  Courier New"/>
              </a:rPr>
              <a:t> </a:t>
            </a:r>
            <a:r>
              <a:rPr lang="en-US" sz="1400" b="0" dirty="0">
                <a:solidFill>
                  <a:srgbClr val="D19A66"/>
                </a:solidFill>
                <a:effectLst/>
                <a:latin typeface="Fira Code,  Courier New"/>
              </a:rPr>
              <a:t>name</a:t>
            </a:r>
            <a:r>
              <a:rPr lang="en-US" sz="1400" b="0" dirty="0">
                <a:solidFill>
                  <a:srgbClr val="ABB2BF"/>
                </a:solidFill>
                <a:effectLst/>
                <a:latin typeface="Fira Code,  Courier New"/>
              </a:rPr>
              <a:t>=</a:t>
            </a:r>
            <a:r>
              <a:rPr lang="en-US" sz="1400" b="0" dirty="0">
                <a:solidFill>
                  <a:srgbClr val="98C379"/>
                </a:solidFill>
                <a:effectLst/>
                <a:latin typeface="Fira Code,  Courier New"/>
              </a:rPr>
              <a:t>"glycosylation modification"</a:t>
            </a:r>
            <a:r>
              <a:rPr lang="en-US" sz="1400" b="0" dirty="0">
                <a:solidFill>
                  <a:srgbClr val="ABB2BF"/>
                </a:solidFill>
                <a:effectLst/>
                <a:latin typeface="Fira Code,  Courier New"/>
              </a:rPr>
              <a:t>/&gt;</a:t>
            </a:r>
          </a:p>
          <a:p>
            <a:pPr marL="0" indent="0">
              <a:spcBef>
                <a:spcPts val="0"/>
              </a:spcBef>
              <a:buNone/>
            </a:pPr>
            <a:r>
              <a:rPr lang="en-US" sz="1400" b="0" dirty="0">
                <a:solidFill>
                  <a:srgbClr val="ABB2BF"/>
                </a:solidFill>
                <a:effectLst/>
                <a:latin typeface="Fira Code,  Courier New"/>
              </a:rPr>
              <a:t>    &lt;</a:t>
            </a:r>
            <a:r>
              <a:rPr lang="en-US" sz="1400" b="0" dirty="0" err="1">
                <a:solidFill>
                  <a:srgbClr val="E06C75"/>
                </a:solidFill>
                <a:effectLst/>
                <a:latin typeface="Fira Code,  Courier New"/>
              </a:rPr>
              <a:t>cvParam</a:t>
            </a:r>
            <a:r>
              <a:rPr lang="en-US" sz="1400" b="0" dirty="0">
                <a:solidFill>
                  <a:srgbClr val="ABB2BF"/>
                </a:solidFill>
                <a:effectLst/>
                <a:latin typeface="Fira Code,  Courier New"/>
              </a:rPr>
              <a:t> </a:t>
            </a:r>
            <a:r>
              <a:rPr lang="en-US" sz="1400" b="0" dirty="0">
                <a:solidFill>
                  <a:srgbClr val="D19A66"/>
                </a:solidFill>
                <a:effectLst/>
                <a:latin typeface="Fira Code,  Courier New"/>
              </a:rPr>
              <a:t>accession</a:t>
            </a:r>
            <a:r>
              <a:rPr lang="en-US" sz="1400" b="0" dirty="0">
                <a:solidFill>
                  <a:srgbClr val="ABB2BF"/>
                </a:solidFill>
                <a:effectLst/>
                <a:latin typeface="Fira Code,  Courier New"/>
              </a:rPr>
              <a:t>=</a:t>
            </a:r>
            <a:r>
              <a:rPr lang="en-US" sz="1400" b="0" dirty="0">
                <a:solidFill>
                  <a:srgbClr val="98C379"/>
                </a:solidFill>
                <a:effectLst/>
                <a:latin typeface="Fira Code,  Courier New"/>
              </a:rPr>
              <a:t>"MS:XXXXX5"</a:t>
            </a:r>
            <a:r>
              <a:rPr lang="en-US" sz="1400" b="0" dirty="0">
                <a:solidFill>
                  <a:srgbClr val="ABB2BF"/>
                </a:solidFill>
                <a:effectLst/>
                <a:latin typeface="Fira Code,  Courier New"/>
              </a:rPr>
              <a:t> </a:t>
            </a:r>
            <a:r>
              <a:rPr lang="en-US" sz="1400" b="0" dirty="0" err="1">
                <a:solidFill>
                  <a:srgbClr val="D19A66"/>
                </a:solidFill>
                <a:effectLst/>
                <a:latin typeface="Fira Code,  Courier New"/>
              </a:rPr>
              <a:t>cvRef</a:t>
            </a:r>
            <a:r>
              <a:rPr lang="en-US" sz="1400" b="0" dirty="0">
                <a:solidFill>
                  <a:srgbClr val="ABB2BF"/>
                </a:solidFill>
                <a:effectLst/>
                <a:latin typeface="Fira Code,  Courier New"/>
              </a:rPr>
              <a:t>=</a:t>
            </a:r>
            <a:r>
              <a:rPr lang="en-US" sz="1400" b="0" dirty="0">
                <a:solidFill>
                  <a:srgbClr val="98C379"/>
                </a:solidFill>
                <a:effectLst/>
                <a:latin typeface="Fira Code,  Courier New"/>
              </a:rPr>
              <a:t>"PSI-MS"</a:t>
            </a:r>
            <a:r>
              <a:rPr lang="en-US" sz="1400" b="0" dirty="0">
                <a:solidFill>
                  <a:srgbClr val="ABB2BF"/>
                </a:solidFill>
                <a:effectLst/>
                <a:latin typeface="Fira Code,  Courier New"/>
              </a:rPr>
              <a:t> </a:t>
            </a:r>
            <a:r>
              <a:rPr lang="en-US" sz="1400" b="0" dirty="0">
                <a:solidFill>
                  <a:srgbClr val="D19A66"/>
                </a:solidFill>
                <a:effectLst/>
                <a:latin typeface="Fira Code,  Courier New"/>
              </a:rPr>
              <a:t>name</a:t>
            </a:r>
            <a:r>
              <a:rPr lang="en-US" sz="1400" b="0" dirty="0">
                <a:solidFill>
                  <a:srgbClr val="ABB2BF"/>
                </a:solidFill>
                <a:effectLst/>
                <a:latin typeface="Fira Code,  Courier New"/>
              </a:rPr>
              <a:t>=</a:t>
            </a:r>
            <a:r>
              <a:rPr lang="en-US" sz="1400" b="0" dirty="0">
                <a:solidFill>
                  <a:srgbClr val="98C379"/>
                </a:solidFill>
                <a:effectLst/>
                <a:latin typeface="Fira Code,  Courier New"/>
              </a:rPr>
              <a:t>"</a:t>
            </a:r>
            <a:r>
              <a:rPr lang="en-US" sz="1400" b="0">
                <a:solidFill>
                  <a:srgbClr val="98C379"/>
                </a:solidFill>
                <a:effectLst/>
                <a:latin typeface="Fira Code,  Courier New"/>
              </a:rPr>
              <a:t>N-glycan"</a:t>
            </a:r>
            <a:r>
              <a:rPr lang="en-US" sz="1400" b="0">
                <a:solidFill>
                  <a:srgbClr val="ABB2BF"/>
                </a:solidFill>
                <a:effectLst/>
                <a:latin typeface="Fira Code,  Courier New"/>
              </a:rPr>
              <a:t> </a:t>
            </a:r>
            <a:r>
              <a:rPr lang="en-US" sz="1400" b="0">
                <a:solidFill>
                  <a:srgbClr val="D19A66"/>
                </a:solidFill>
                <a:effectLst/>
                <a:latin typeface="Fira Code,  Courier New"/>
              </a:rPr>
              <a:t>value</a:t>
            </a:r>
            <a:r>
              <a:rPr lang="en-US" sz="1400" b="0">
                <a:solidFill>
                  <a:srgbClr val="ABB2BF"/>
                </a:solidFill>
                <a:effectLst/>
                <a:latin typeface="Fira Code,  Courier New"/>
              </a:rPr>
              <a:t>=</a:t>
            </a:r>
            <a:r>
              <a:rPr lang="en-US" sz="1400" b="0">
                <a:solidFill>
                  <a:srgbClr val="98C379"/>
                </a:solidFill>
                <a:effectLst/>
                <a:latin typeface="Fira Code,  Courier New"/>
              </a:rPr>
              <a:t>""</a:t>
            </a:r>
            <a:r>
              <a:rPr lang="en-US" sz="1400" b="0">
                <a:solidFill>
                  <a:srgbClr val="ABB2BF"/>
                </a:solidFill>
                <a:effectLst/>
                <a:latin typeface="Fira Code,  Courier New"/>
              </a:rPr>
              <a:t>/&gt;</a:t>
            </a:r>
            <a:endParaRPr lang="en-US" sz="1400" b="0" dirty="0">
              <a:solidFill>
                <a:srgbClr val="ABB2BF"/>
              </a:solidFill>
              <a:effectLst/>
              <a:latin typeface="Fira Code,  Courier New"/>
            </a:endParaRPr>
          </a:p>
          <a:p>
            <a:pPr marL="0" indent="0">
              <a:spcBef>
                <a:spcPts val="0"/>
              </a:spcBef>
              <a:buNone/>
            </a:pPr>
            <a:r>
              <a:rPr lang="en-US" sz="1400" b="0" dirty="0">
                <a:solidFill>
                  <a:srgbClr val="ABB2BF"/>
                </a:solidFill>
                <a:effectLst/>
                <a:latin typeface="Fira Code,  Courier New"/>
              </a:rPr>
              <a:t>    </a:t>
            </a:r>
            <a:r>
              <a:rPr lang="en-US" sz="1400" b="1" dirty="0">
                <a:solidFill>
                  <a:srgbClr val="ABB2BF"/>
                </a:solidFill>
                <a:effectLst/>
                <a:latin typeface="Fira Code,  Courier New"/>
              </a:rPr>
              <a:t>&lt;</a:t>
            </a:r>
            <a:r>
              <a:rPr lang="en-US" sz="1400" b="1" dirty="0" err="1">
                <a:solidFill>
                  <a:srgbClr val="E06C75"/>
                </a:solidFill>
                <a:effectLst/>
                <a:latin typeface="Fira Code,  Courier New"/>
              </a:rPr>
              <a:t>cvParam</a:t>
            </a:r>
            <a:r>
              <a:rPr lang="en-US" sz="1400" b="1" dirty="0">
                <a:solidFill>
                  <a:srgbClr val="ABB2BF"/>
                </a:solidFill>
                <a:effectLst/>
                <a:latin typeface="Fira Code,  Courier New"/>
              </a:rPr>
              <a:t> </a:t>
            </a:r>
            <a:r>
              <a:rPr lang="en-US" sz="1400" b="1" dirty="0">
                <a:solidFill>
                  <a:srgbClr val="D19A66"/>
                </a:solidFill>
                <a:effectLst/>
                <a:latin typeface="Fira Code,  Courier New"/>
              </a:rPr>
              <a:t>accession</a:t>
            </a:r>
            <a:r>
              <a:rPr lang="en-US" sz="1400" b="1" dirty="0">
                <a:solidFill>
                  <a:srgbClr val="ABB2BF"/>
                </a:solidFill>
                <a:effectLst/>
                <a:latin typeface="Fira Code,  Courier New"/>
              </a:rPr>
              <a:t>=</a:t>
            </a:r>
            <a:r>
              <a:rPr lang="en-US" sz="1400" b="1" dirty="0">
                <a:solidFill>
                  <a:srgbClr val="98C379"/>
                </a:solidFill>
                <a:effectLst/>
                <a:latin typeface="Fira Code,  Courier New"/>
              </a:rPr>
              <a:t>"MS:XXXXX2"</a:t>
            </a:r>
            <a:r>
              <a:rPr lang="en-US" sz="1400" b="1" dirty="0">
                <a:solidFill>
                  <a:srgbClr val="ABB2BF"/>
                </a:solidFill>
                <a:effectLst/>
                <a:latin typeface="Fira Code,  Courier New"/>
              </a:rPr>
              <a:t> </a:t>
            </a:r>
            <a:r>
              <a:rPr lang="en-US" sz="1400" b="1" dirty="0" err="1">
                <a:solidFill>
                  <a:srgbClr val="D19A66"/>
                </a:solidFill>
                <a:effectLst/>
                <a:latin typeface="Fira Code,  Courier New"/>
              </a:rPr>
              <a:t>cvRef</a:t>
            </a:r>
            <a:r>
              <a:rPr lang="en-US" sz="1400" b="1" dirty="0">
                <a:solidFill>
                  <a:srgbClr val="ABB2BF"/>
                </a:solidFill>
                <a:effectLst/>
                <a:latin typeface="Fira Code,  Courier New"/>
              </a:rPr>
              <a:t>=</a:t>
            </a:r>
            <a:r>
              <a:rPr lang="en-US" sz="1400" b="1" dirty="0">
                <a:solidFill>
                  <a:srgbClr val="98C379"/>
                </a:solidFill>
                <a:effectLst/>
                <a:latin typeface="Fira Code,  Courier New"/>
              </a:rPr>
              <a:t>"PSI-MS"</a:t>
            </a:r>
            <a:r>
              <a:rPr lang="en-US" sz="1400" b="1" dirty="0">
                <a:solidFill>
                  <a:srgbClr val="ABB2BF"/>
                </a:solidFill>
                <a:effectLst/>
                <a:latin typeface="Fira Code,  Courier New"/>
              </a:rPr>
              <a:t> </a:t>
            </a:r>
            <a:r>
              <a:rPr lang="en-US" sz="1400" b="1" dirty="0">
                <a:solidFill>
                  <a:srgbClr val="D19A66"/>
                </a:solidFill>
                <a:effectLst/>
                <a:latin typeface="Fira Code,  Courier New"/>
              </a:rPr>
              <a:t>name</a:t>
            </a:r>
            <a:r>
              <a:rPr lang="en-US" sz="1400" b="1" dirty="0">
                <a:solidFill>
                  <a:srgbClr val="ABB2BF"/>
                </a:solidFill>
                <a:effectLst/>
                <a:latin typeface="Fira Code,  Courier New"/>
              </a:rPr>
              <a:t>=</a:t>
            </a:r>
            <a:r>
              <a:rPr lang="en-US" sz="1400" b="1" dirty="0">
                <a:solidFill>
                  <a:srgbClr val="98C379"/>
                </a:solidFill>
                <a:effectLst/>
                <a:latin typeface="Fira Code,  Courier New"/>
              </a:rPr>
              <a:t>"monosaccharide count"</a:t>
            </a:r>
            <a:r>
              <a:rPr lang="en-US" sz="1400" b="1" dirty="0">
                <a:solidFill>
                  <a:srgbClr val="ABB2BF"/>
                </a:solidFill>
                <a:effectLst/>
                <a:latin typeface="Fira Code,  Courier New"/>
              </a:rPr>
              <a:t> </a:t>
            </a:r>
            <a:r>
              <a:rPr lang="en-US" sz="1400" b="1" dirty="0">
                <a:solidFill>
                  <a:srgbClr val="D19A66"/>
                </a:solidFill>
                <a:effectLst/>
                <a:latin typeface="Fira Code,  Courier New"/>
              </a:rPr>
              <a:t>value</a:t>
            </a:r>
            <a:r>
              <a:rPr lang="en-US" sz="1400" b="1" dirty="0">
                <a:solidFill>
                  <a:srgbClr val="ABB2BF"/>
                </a:solidFill>
                <a:effectLst/>
                <a:latin typeface="Fira Code,  Courier New"/>
              </a:rPr>
              <a:t>=</a:t>
            </a:r>
            <a:r>
              <a:rPr lang="en-US" sz="1400" b="1" dirty="0">
                <a:solidFill>
                  <a:srgbClr val="98C379"/>
                </a:solidFill>
                <a:effectLst/>
                <a:latin typeface="Fira Code,  Courier New"/>
              </a:rPr>
              <a:t>"dHex:1"</a:t>
            </a:r>
            <a:r>
              <a:rPr lang="en-US" sz="1400" b="1" dirty="0">
                <a:solidFill>
                  <a:srgbClr val="ABB2BF"/>
                </a:solidFill>
                <a:effectLst/>
                <a:latin typeface="Fira Code,  Courier New"/>
              </a:rPr>
              <a:t>/&gt;</a:t>
            </a:r>
          </a:p>
          <a:p>
            <a:pPr marL="0" indent="0">
              <a:spcBef>
                <a:spcPts val="0"/>
              </a:spcBef>
              <a:buNone/>
            </a:pPr>
            <a:r>
              <a:rPr lang="en-US" sz="1400" b="1" dirty="0">
                <a:solidFill>
                  <a:srgbClr val="ABB2BF"/>
                </a:solidFill>
                <a:effectLst/>
                <a:latin typeface="Fira Code,  Courier New"/>
              </a:rPr>
              <a:t>    &lt;</a:t>
            </a:r>
            <a:r>
              <a:rPr lang="en-US" sz="1400" b="1" dirty="0" err="1">
                <a:solidFill>
                  <a:srgbClr val="E06C75"/>
                </a:solidFill>
                <a:effectLst/>
                <a:latin typeface="Fira Code,  Courier New"/>
              </a:rPr>
              <a:t>cvParam</a:t>
            </a:r>
            <a:r>
              <a:rPr lang="en-US" sz="1400" b="1" dirty="0">
                <a:solidFill>
                  <a:srgbClr val="ABB2BF"/>
                </a:solidFill>
                <a:effectLst/>
                <a:latin typeface="Fira Code,  Courier New"/>
              </a:rPr>
              <a:t> </a:t>
            </a:r>
            <a:r>
              <a:rPr lang="en-US" sz="1400" b="1" dirty="0">
                <a:solidFill>
                  <a:srgbClr val="D19A66"/>
                </a:solidFill>
                <a:effectLst/>
                <a:latin typeface="Fira Code,  Courier New"/>
              </a:rPr>
              <a:t>accession</a:t>
            </a:r>
            <a:r>
              <a:rPr lang="en-US" sz="1400" b="1" dirty="0">
                <a:solidFill>
                  <a:srgbClr val="ABB2BF"/>
                </a:solidFill>
                <a:effectLst/>
                <a:latin typeface="Fira Code,  Courier New"/>
              </a:rPr>
              <a:t>=</a:t>
            </a:r>
            <a:r>
              <a:rPr lang="en-US" sz="1400" b="1" dirty="0">
                <a:solidFill>
                  <a:srgbClr val="98C379"/>
                </a:solidFill>
                <a:effectLst/>
                <a:latin typeface="Fira Code,  Courier New"/>
              </a:rPr>
              <a:t>"MS:XXXXX2"</a:t>
            </a:r>
            <a:r>
              <a:rPr lang="en-US" sz="1400" b="1" dirty="0">
                <a:solidFill>
                  <a:srgbClr val="ABB2BF"/>
                </a:solidFill>
                <a:effectLst/>
                <a:latin typeface="Fira Code,  Courier New"/>
              </a:rPr>
              <a:t> </a:t>
            </a:r>
            <a:r>
              <a:rPr lang="en-US" sz="1400" b="1" dirty="0" err="1">
                <a:solidFill>
                  <a:srgbClr val="D19A66"/>
                </a:solidFill>
                <a:effectLst/>
                <a:latin typeface="Fira Code,  Courier New"/>
              </a:rPr>
              <a:t>cvRef</a:t>
            </a:r>
            <a:r>
              <a:rPr lang="en-US" sz="1400" b="1" dirty="0">
                <a:solidFill>
                  <a:srgbClr val="ABB2BF"/>
                </a:solidFill>
                <a:effectLst/>
                <a:latin typeface="Fira Code,  Courier New"/>
              </a:rPr>
              <a:t>=</a:t>
            </a:r>
            <a:r>
              <a:rPr lang="en-US" sz="1400" b="1" dirty="0">
                <a:solidFill>
                  <a:srgbClr val="98C379"/>
                </a:solidFill>
                <a:effectLst/>
                <a:latin typeface="Fira Code,  Courier New"/>
              </a:rPr>
              <a:t>"PSI-MS"</a:t>
            </a:r>
            <a:r>
              <a:rPr lang="en-US" sz="1400" b="1" dirty="0">
                <a:solidFill>
                  <a:srgbClr val="ABB2BF"/>
                </a:solidFill>
                <a:effectLst/>
                <a:latin typeface="Fira Code,  Courier New"/>
              </a:rPr>
              <a:t> </a:t>
            </a:r>
            <a:r>
              <a:rPr lang="en-US" sz="1400" b="1" dirty="0">
                <a:solidFill>
                  <a:srgbClr val="D19A66"/>
                </a:solidFill>
                <a:effectLst/>
                <a:latin typeface="Fira Code,  Courier New"/>
              </a:rPr>
              <a:t>name</a:t>
            </a:r>
            <a:r>
              <a:rPr lang="en-US" sz="1400" b="1" dirty="0">
                <a:solidFill>
                  <a:srgbClr val="ABB2BF"/>
                </a:solidFill>
                <a:effectLst/>
                <a:latin typeface="Fira Code,  Courier New"/>
              </a:rPr>
              <a:t>=</a:t>
            </a:r>
            <a:r>
              <a:rPr lang="en-US" sz="1400" b="1" dirty="0">
                <a:solidFill>
                  <a:srgbClr val="98C379"/>
                </a:solidFill>
                <a:effectLst/>
                <a:latin typeface="Fira Code,  Courier New"/>
              </a:rPr>
              <a:t>"monosaccharide count"</a:t>
            </a:r>
            <a:r>
              <a:rPr lang="en-US" sz="1400" b="1" dirty="0">
                <a:solidFill>
                  <a:srgbClr val="ABB2BF"/>
                </a:solidFill>
                <a:effectLst/>
                <a:latin typeface="Fira Code,  Courier New"/>
              </a:rPr>
              <a:t> </a:t>
            </a:r>
            <a:r>
              <a:rPr lang="en-US" sz="1400" b="1" dirty="0">
                <a:solidFill>
                  <a:srgbClr val="D19A66"/>
                </a:solidFill>
                <a:effectLst/>
                <a:latin typeface="Fira Code,  Courier New"/>
              </a:rPr>
              <a:t>value</a:t>
            </a:r>
            <a:r>
              <a:rPr lang="en-US" sz="1400" b="1" dirty="0">
                <a:solidFill>
                  <a:srgbClr val="ABB2BF"/>
                </a:solidFill>
                <a:effectLst/>
                <a:latin typeface="Fira Code,  Courier New"/>
              </a:rPr>
              <a:t>=</a:t>
            </a:r>
            <a:r>
              <a:rPr lang="en-US" sz="1400" b="1" dirty="0">
                <a:solidFill>
                  <a:srgbClr val="98C379"/>
                </a:solidFill>
                <a:effectLst/>
                <a:latin typeface="Fira Code,  Courier New"/>
              </a:rPr>
              <a:t>"Hex:7"</a:t>
            </a:r>
            <a:r>
              <a:rPr lang="en-US" sz="1400" b="1" dirty="0">
                <a:solidFill>
                  <a:srgbClr val="ABB2BF"/>
                </a:solidFill>
                <a:effectLst/>
                <a:latin typeface="Fira Code,  Courier New"/>
              </a:rPr>
              <a:t>/&gt;</a:t>
            </a:r>
          </a:p>
          <a:p>
            <a:pPr marL="0" indent="0">
              <a:spcBef>
                <a:spcPts val="0"/>
              </a:spcBef>
              <a:buNone/>
            </a:pPr>
            <a:r>
              <a:rPr lang="en-US" sz="1400" b="1" dirty="0">
                <a:solidFill>
                  <a:srgbClr val="ABB2BF"/>
                </a:solidFill>
                <a:effectLst/>
                <a:latin typeface="Fira Code,  Courier New"/>
              </a:rPr>
              <a:t>    &lt;</a:t>
            </a:r>
            <a:r>
              <a:rPr lang="en-US" sz="1400" b="1" dirty="0" err="1">
                <a:solidFill>
                  <a:srgbClr val="E06C75"/>
                </a:solidFill>
                <a:effectLst/>
                <a:latin typeface="Fira Code,  Courier New"/>
              </a:rPr>
              <a:t>cvParam</a:t>
            </a:r>
            <a:r>
              <a:rPr lang="en-US" sz="1400" b="1" dirty="0">
                <a:solidFill>
                  <a:srgbClr val="ABB2BF"/>
                </a:solidFill>
                <a:effectLst/>
                <a:latin typeface="Fira Code,  Courier New"/>
              </a:rPr>
              <a:t> </a:t>
            </a:r>
            <a:r>
              <a:rPr lang="en-US" sz="1400" b="1" dirty="0">
                <a:solidFill>
                  <a:srgbClr val="D19A66"/>
                </a:solidFill>
                <a:effectLst/>
                <a:latin typeface="Fira Code,  Courier New"/>
              </a:rPr>
              <a:t>accession</a:t>
            </a:r>
            <a:r>
              <a:rPr lang="en-US" sz="1400" b="1" dirty="0">
                <a:solidFill>
                  <a:srgbClr val="ABB2BF"/>
                </a:solidFill>
                <a:effectLst/>
                <a:latin typeface="Fira Code,  Courier New"/>
              </a:rPr>
              <a:t>=</a:t>
            </a:r>
            <a:r>
              <a:rPr lang="en-US" sz="1400" b="1" dirty="0">
                <a:solidFill>
                  <a:srgbClr val="98C379"/>
                </a:solidFill>
                <a:effectLst/>
                <a:latin typeface="Fira Code,  Courier New"/>
              </a:rPr>
              <a:t>"MS:XXXXX2"</a:t>
            </a:r>
            <a:r>
              <a:rPr lang="en-US" sz="1400" b="1" dirty="0">
                <a:solidFill>
                  <a:srgbClr val="ABB2BF"/>
                </a:solidFill>
                <a:effectLst/>
                <a:latin typeface="Fira Code,  Courier New"/>
              </a:rPr>
              <a:t> </a:t>
            </a:r>
            <a:r>
              <a:rPr lang="en-US" sz="1400" b="1" dirty="0" err="1">
                <a:solidFill>
                  <a:srgbClr val="D19A66"/>
                </a:solidFill>
                <a:effectLst/>
                <a:latin typeface="Fira Code,  Courier New"/>
              </a:rPr>
              <a:t>cvRef</a:t>
            </a:r>
            <a:r>
              <a:rPr lang="en-US" sz="1400" b="1" dirty="0">
                <a:solidFill>
                  <a:srgbClr val="ABB2BF"/>
                </a:solidFill>
                <a:effectLst/>
                <a:latin typeface="Fira Code,  Courier New"/>
              </a:rPr>
              <a:t>=</a:t>
            </a:r>
            <a:r>
              <a:rPr lang="en-US" sz="1400" b="1" dirty="0">
                <a:solidFill>
                  <a:srgbClr val="98C379"/>
                </a:solidFill>
                <a:effectLst/>
                <a:latin typeface="Fira Code,  Courier New"/>
              </a:rPr>
              <a:t>"PSI-MS"</a:t>
            </a:r>
            <a:r>
              <a:rPr lang="en-US" sz="1400" b="1" dirty="0">
                <a:solidFill>
                  <a:srgbClr val="ABB2BF"/>
                </a:solidFill>
                <a:effectLst/>
                <a:latin typeface="Fira Code,  Courier New"/>
              </a:rPr>
              <a:t> </a:t>
            </a:r>
            <a:r>
              <a:rPr lang="en-US" sz="1400" b="1" dirty="0">
                <a:solidFill>
                  <a:srgbClr val="D19A66"/>
                </a:solidFill>
                <a:effectLst/>
                <a:latin typeface="Fira Code,  Courier New"/>
              </a:rPr>
              <a:t>name</a:t>
            </a:r>
            <a:r>
              <a:rPr lang="en-US" sz="1400" b="1" dirty="0">
                <a:solidFill>
                  <a:srgbClr val="ABB2BF"/>
                </a:solidFill>
                <a:effectLst/>
                <a:latin typeface="Fira Code,  Courier New"/>
              </a:rPr>
              <a:t>=</a:t>
            </a:r>
            <a:r>
              <a:rPr lang="en-US" sz="1400" b="1" dirty="0">
                <a:solidFill>
                  <a:srgbClr val="98C379"/>
                </a:solidFill>
                <a:effectLst/>
                <a:latin typeface="Fira Code,  Courier New"/>
              </a:rPr>
              <a:t>"monosaccharide count"</a:t>
            </a:r>
            <a:r>
              <a:rPr lang="en-US" sz="1400" b="1" dirty="0">
                <a:solidFill>
                  <a:srgbClr val="ABB2BF"/>
                </a:solidFill>
                <a:effectLst/>
                <a:latin typeface="Fira Code,  Courier New"/>
              </a:rPr>
              <a:t> </a:t>
            </a:r>
            <a:r>
              <a:rPr lang="en-US" sz="1400" b="1" dirty="0">
                <a:solidFill>
                  <a:srgbClr val="D19A66"/>
                </a:solidFill>
                <a:effectLst/>
                <a:latin typeface="Fira Code,  Courier New"/>
              </a:rPr>
              <a:t>value</a:t>
            </a:r>
            <a:r>
              <a:rPr lang="en-US" sz="1400" b="1" dirty="0">
                <a:solidFill>
                  <a:srgbClr val="ABB2BF"/>
                </a:solidFill>
                <a:effectLst/>
                <a:latin typeface="Fira Code,  Courier New"/>
              </a:rPr>
              <a:t>=</a:t>
            </a:r>
            <a:r>
              <a:rPr lang="en-US" sz="1400" b="1" dirty="0">
                <a:solidFill>
                  <a:srgbClr val="98C379"/>
                </a:solidFill>
                <a:effectLst/>
                <a:latin typeface="Fira Code,  Courier New"/>
              </a:rPr>
              <a:t>"HexNAc:5"</a:t>
            </a:r>
            <a:r>
              <a:rPr lang="en-US" sz="1400" b="1" dirty="0">
                <a:solidFill>
                  <a:srgbClr val="ABB2BF"/>
                </a:solidFill>
                <a:effectLst/>
                <a:latin typeface="Fira Code,  Courier New"/>
              </a:rPr>
              <a:t>/&gt;</a:t>
            </a:r>
          </a:p>
          <a:p>
            <a:pPr marL="0" indent="0">
              <a:spcBef>
                <a:spcPts val="0"/>
              </a:spcBef>
              <a:buNone/>
            </a:pPr>
            <a:r>
              <a:rPr lang="en-US" sz="1400" b="1" dirty="0">
                <a:solidFill>
                  <a:srgbClr val="ABB2BF"/>
                </a:solidFill>
                <a:effectLst/>
                <a:latin typeface="Fira Code,  Courier New"/>
              </a:rPr>
              <a:t>    &lt;</a:t>
            </a:r>
            <a:r>
              <a:rPr lang="en-US" sz="1400" b="1" dirty="0" err="1">
                <a:solidFill>
                  <a:srgbClr val="E06C75"/>
                </a:solidFill>
                <a:effectLst/>
                <a:latin typeface="Fira Code,  Courier New"/>
              </a:rPr>
              <a:t>cvParam</a:t>
            </a:r>
            <a:r>
              <a:rPr lang="en-US" sz="1400" b="1" dirty="0">
                <a:solidFill>
                  <a:srgbClr val="ABB2BF"/>
                </a:solidFill>
                <a:effectLst/>
                <a:latin typeface="Fira Code,  Courier New"/>
              </a:rPr>
              <a:t> </a:t>
            </a:r>
            <a:r>
              <a:rPr lang="en-US" sz="1400" b="1" dirty="0">
                <a:solidFill>
                  <a:srgbClr val="D19A66"/>
                </a:solidFill>
                <a:effectLst/>
                <a:latin typeface="Fira Code,  Courier New"/>
              </a:rPr>
              <a:t>accession</a:t>
            </a:r>
            <a:r>
              <a:rPr lang="en-US" sz="1400" b="1" dirty="0">
                <a:solidFill>
                  <a:srgbClr val="ABB2BF"/>
                </a:solidFill>
                <a:effectLst/>
                <a:latin typeface="Fira Code,  Courier New"/>
              </a:rPr>
              <a:t>=</a:t>
            </a:r>
            <a:r>
              <a:rPr lang="en-US" sz="1400" b="1" dirty="0">
                <a:solidFill>
                  <a:srgbClr val="98C379"/>
                </a:solidFill>
                <a:effectLst/>
                <a:latin typeface="Fira Code,  Courier New"/>
              </a:rPr>
              <a:t>"MS:XXXXX2"</a:t>
            </a:r>
            <a:r>
              <a:rPr lang="en-US" sz="1400" b="1" dirty="0">
                <a:solidFill>
                  <a:srgbClr val="ABB2BF"/>
                </a:solidFill>
                <a:effectLst/>
                <a:latin typeface="Fira Code,  Courier New"/>
              </a:rPr>
              <a:t> </a:t>
            </a:r>
            <a:r>
              <a:rPr lang="en-US" sz="1400" b="1" dirty="0" err="1">
                <a:solidFill>
                  <a:srgbClr val="D19A66"/>
                </a:solidFill>
                <a:effectLst/>
                <a:latin typeface="Fira Code,  Courier New"/>
              </a:rPr>
              <a:t>cvRef</a:t>
            </a:r>
            <a:r>
              <a:rPr lang="en-US" sz="1400" b="1" dirty="0">
                <a:solidFill>
                  <a:srgbClr val="ABB2BF"/>
                </a:solidFill>
                <a:effectLst/>
                <a:latin typeface="Fira Code,  Courier New"/>
              </a:rPr>
              <a:t>=</a:t>
            </a:r>
            <a:r>
              <a:rPr lang="en-US" sz="1400" b="1" dirty="0">
                <a:solidFill>
                  <a:srgbClr val="98C379"/>
                </a:solidFill>
                <a:effectLst/>
                <a:latin typeface="Fira Code,  Courier New"/>
              </a:rPr>
              <a:t>"PSI-MS"</a:t>
            </a:r>
            <a:r>
              <a:rPr lang="en-US" sz="1400" b="1" dirty="0">
                <a:solidFill>
                  <a:srgbClr val="ABB2BF"/>
                </a:solidFill>
                <a:effectLst/>
                <a:latin typeface="Fira Code,  Courier New"/>
              </a:rPr>
              <a:t> </a:t>
            </a:r>
            <a:r>
              <a:rPr lang="en-US" sz="1400" b="1" dirty="0">
                <a:solidFill>
                  <a:srgbClr val="D19A66"/>
                </a:solidFill>
                <a:effectLst/>
                <a:latin typeface="Fira Code,  Courier New"/>
              </a:rPr>
              <a:t>name</a:t>
            </a:r>
            <a:r>
              <a:rPr lang="en-US" sz="1400" b="1" dirty="0">
                <a:solidFill>
                  <a:srgbClr val="ABB2BF"/>
                </a:solidFill>
                <a:effectLst/>
                <a:latin typeface="Fira Code,  Courier New"/>
              </a:rPr>
              <a:t>=</a:t>
            </a:r>
            <a:r>
              <a:rPr lang="en-US" sz="1400" b="1" dirty="0">
                <a:solidFill>
                  <a:srgbClr val="98C379"/>
                </a:solidFill>
                <a:effectLst/>
                <a:latin typeface="Fira Code,  Courier New"/>
              </a:rPr>
              <a:t>"monosaccharide count"</a:t>
            </a:r>
            <a:r>
              <a:rPr lang="en-US" sz="1400" b="1" dirty="0">
                <a:solidFill>
                  <a:srgbClr val="ABB2BF"/>
                </a:solidFill>
                <a:effectLst/>
                <a:latin typeface="Fira Code,  Courier New"/>
              </a:rPr>
              <a:t> </a:t>
            </a:r>
            <a:r>
              <a:rPr lang="en-US" sz="1400" b="1" dirty="0">
                <a:solidFill>
                  <a:srgbClr val="D19A66"/>
                </a:solidFill>
                <a:effectLst/>
                <a:latin typeface="Fira Code,  Courier New"/>
              </a:rPr>
              <a:t>value</a:t>
            </a:r>
            <a:r>
              <a:rPr lang="en-US" sz="1400" b="1" dirty="0">
                <a:solidFill>
                  <a:srgbClr val="ABB2BF"/>
                </a:solidFill>
                <a:effectLst/>
                <a:latin typeface="Fira Code,  Courier New"/>
              </a:rPr>
              <a:t>=</a:t>
            </a:r>
            <a:r>
              <a:rPr lang="en-US" sz="1400" b="1" dirty="0">
                <a:solidFill>
                  <a:srgbClr val="98C379"/>
                </a:solidFill>
                <a:effectLst/>
                <a:latin typeface="Fira Code,  Courier New"/>
              </a:rPr>
              <a:t>"NeuAc:2"</a:t>
            </a:r>
            <a:r>
              <a:rPr lang="en-US" sz="1400" b="1" dirty="0">
                <a:solidFill>
                  <a:srgbClr val="ABB2BF"/>
                </a:solidFill>
                <a:effectLst/>
                <a:latin typeface="Fira Code,  Courier New"/>
              </a:rPr>
              <a:t>/&gt;</a:t>
            </a:r>
          </a:p>
          <a:p>
            <a:pPr marL="0" indent="0">
              <a:spcBef>
                <a:spcPts val="0"/>
              </a:spcBef>
              <a:buNone/>
            </a:pPr>
            <a:r>
              <a:rPr lang="en-US" sz="1400" b="0" dirty="0">
                <a:solidFill>
                  <a:srgbClr val="ABB2BF"/>
                </a:solidFill>
                <a:effectLst/>
                <a:latin typeface="Fira Code,  Courier New"/>
              </a:rPr>
              <a:t>    &lt;</a:t>
            </a:r>
            <a:r>
              <a:rPr lang="en-US" sz="1400" b="0" dirty="0" err="1">
                <a:solidFill>
                  <a:srgbClr val="E06C75"/>
                </a:solidFill>
                <a:effectLst/>
                <a:latin typeface="Fira Code,  Courier New"/>
              </a:rPr>
              <a:t>cvParam</a:t>
            </a:r>
            <a:r>
              <a:rPr lang="en-US" sz="1400" b="0" dirty="0">
                <a:solidFill>
                  <a:srgbClr val="ABB2BF"/>
                </a:solidFill>
                <a:effectLst/>
                <a:latin typeface="Fira Code,  Courier New"/>
              </a:rPr>
              <a:t> </a:t>
            </a:r>
            <a:r>
              <a:rPr lang="en-US" sz="1400" b="0" dirty="0">
                <a:solidFill>
                  <a:srgbClr val="D19A66"/>
                </a:solidFill>
                <a:effectLst/>
                <a:latin typeface="Fira Code,  Courier New"/>
              </a:rPr>
              <a:t>accession</a:t>
            </a:r>
            <a:r>
              <a:rPr lang="en-US" sz="1400" b="0" dirty="0">
                <a:solidFill>
                  <a:srgbClr val="ABB2BF"/>
                </a:solidFill>
                <a:effectLst/>
                <a:latin typeface="Fira Code,  Courier New"/>
              </a:rPr>
              <a:t>=</a:t>
            </a:r>
            <a:r>
              <a:rPr lang="en-US" sz="1400" b="0" dirty="0">
                <a:solidFill>
                  <a:srgbClr val="98C379"/>
                </a:solidFill>
                <a:effectLst/>
                <a:latin typeface="Fira Code,  Courier New"/>
              </a:rPr>
              <a:t>"MS:XXXX14"</a:t>
            </a:r>
            <a:r>
              <a:rPr lang="en-US" sz="1400" b="0" dirty="0">
                <a:solidFill>
                  <a:srgbClr val="ABB2BF"/>
                </a:solidFill>
                <a:effectLst/>
                <a:latin typeface="Fira Code,  Courier New"/>
              </a:rPr>
              <a:t> </a:t>
            </a:r>
            <a:r>
              <a:rPr lang="en-US" sz="1400" b="0" dirty="0" err="1">
                <a:solidFill>
                  <a:srgbClr val="D19A66"/>
                </a:solidFill>
                <a:effectLst/>
                <a:latin typeface="Fira Code,  Courier New"/>
              </a:rPr>
              <a:t>cvRef</a:t>
            </a:r>
            <a:r>
              <a:rPr lang="en-US" sz="1400" b="0" dirty="0">
                <a:solidFill>
                  <a:srgbClr val="ABB2BF"/>
                </a:solidFill>
                <a:effectLst/>
                <a:latin typeface="Fira Code,  Courier New"/>
              </a:rPr>
              <a:t>=</a:t>
            </a:r>
            <a:r>
              <a:rPr lang="en-US" sz="1400" b="0" dirty="0">
                <a:solidFill>
                  <a:srgbClr val="98C379"/>
                </a:solidFill>
                <a:effectLst/>
                <a:latin typeface="Fira Code,  Courier New"/>
              </a:rPr>
              <a:t>"PSI-MS"</a:t>
            </a:r>
            <a:r>
              <a:rPr lang="en-US" sz="1400" b="0" dirty="0">
                <a:solidFill>
                  <a:srgbClr val="ABB2BF"/>
                </a:solidFill>
                <a:effectLst/>
                <a:latin typeface="Fira Code,  Courier New"/>
              </a:rPr>
              <a:t> </a:t>
            </a:r>
            <a:r>
              <a:rPr lang="en-US" sz="1400" b="0" dirty="0">
                <a:solidFill>
                  <a:srgbClr val="D19A66"/>
                </a:solidFill>
                <a:effectLst/>
                <a:latin typeface="Fira Code,  Courier New"/>
              </a:rPr>
              <a:t>name</a:t>
            </a:r>
            <a:r>
              <a:rPr lang="en-US" sz="1400" b="0" dirty="0">
                <a:solidFill>
                  <a:srgbClr val="ABB2BF"/>
                </a:solidFill>
                <a:effectLst/>
                <a:latin typeface="Fira Code,  Courier New"/>
              </a:rPr>
              <a:t>=</a:t>
            </a:r>
            <a:r>
              <a:rPr lang="en-US" sz="1400" b="0" dirty="0">
                <a:solidFill>
                  <a:srgbClr val="98C379"/>
                </a:solidFill>
                <a:effectLst/>
                <a:latin typeface="Fira Code,  Courier New"/>
              </a:rPr>
              <a:t>"glycan </a:t>
            </a:r>
            <a:r>
              <a:rPr lang="en-US" sz="1400" b="0">
                <a:solidFill>
                  <a:srgbClr val="98C379"/>
                </a:solidFill>
                <a:effectLst/>
                <a:latin typeface="Fira Code,  Courier New"/>
              </a:rPr>
              <a:t>composition"</a:t>
            </a:r>
            <a:r>
              <a:rPr lang="en-US" sz="1400" b="0">
                <a:solidFill>
                  <a:srgbClr val="ABB2BF"/>
                </a:solidFill>
                <a:effectLst/>
                <a:latin typeface="Fira Code,  Courier New"/>
              </a:rPr>
              <a:t> </a:t>
            </a:r>
            <a:r>
              <a:rPr lang="en-US" sz="1400" b="0">
                <a:solidFill>
                  <a:srgbClr val="D19A66"/>
                </a:solidFill>
                <a:effectLst/>
                <a:latin typeface="Fira Code,  Courier New"/>
              </a:rPr>
              <a:t>value</a:t>
            </a:r>
            <a:r>
              <a:rPr lang="en-US" sz="1400" b="0">
                <a:solidFill>
                  <a:srgbClr val="ABB2BF"/>
                </a:solidFill>
                <a:effectLst/>
                <a:latin typeface="Fira Code,  Courier New"/>
              </a:rPr>
              <a:t>=</a:t>
            </a:r>
            <a:r>
              <a:rPr lang="en-US" sz="1400" b="0">
                <a:solidFill>
                  <a:srgbClr val="98C379"/>
                </a:solidFill>
                <a:effectLst/>
                <a:latin typeface="Fira Code,  Courier New"/>
              </a:rPr>
              <a:t>""</a:t>
            </a:r>
            <a:r>
              <a:rPr lang="en-US" sz="1400" b="0">
                <a:solidFill>
                  <a:srgbClr val="ABB2BF"/>
                </a:solidFill>
                <a:effectLst/>
                <a:latin typeface="Fira Code,  Courier New"/>
              </a:rPr>
              <a:t>/&gt;</a:t>
            </a:r>
            <a:endParaRPr lang="en-US" sz="1400" b="0" dirty="0">
              <a:solidFill>
                <a:srgbClr val="ABB2BF"/>
              </a:solidFill>
              <a:effectLst/>
              <a:latin typeface="Fira Code,  Courier New"/>
            </a:endParaRPr>
          </a:p>
          <a:p>
            <a:pPr marL="0" indent="0">
              <a:spcBef>
                <a:spcPts val="0"/>
              </a:spcBef>
              <a:buNone/>
            </a:pPr>
            <a:r>
              <a:rPr lang="en-US" sz="1400" b="0" dirty="0">
                <a:solidFill>
                  <a:srgbClr val="ABB2BF"/>
                </a:solidFill>
                <a:effectLst/>
                <a:latin typeface="Fira Code,  Courier New"/>
              </a:rPr>
              <a:t>  &lt;/</a:t>
            </a:r>
            <a:r>
              <a:rPr lang="en-US" sz="1400" b="0" dirty="0">
                <a:solidFill>
                  <a:srgbClr val="E06C75"/>
                </a:solidFill>
                <a:effectLst/>
                <a:latin typeface="Fira Code,  Courier New"/>
              </a:rPr>
              <a:t>Modification</a:t>
            </a:r>
            <a:r>
              <a:rPr lang="en-US" sz="1400" b="0" dirty="0">
                <a:solidFill>
                  <a:srgbClr val="ABB2BF"/>
                </a:solidFill>
                <a:effectLst/>
                <a:latin typeface="Fira Code,  Courier New"/>
              </a:rPr>
              <a:t>&gt;</a:t>
            </a:r>
          </a:p>
        </p:txBody>
      </p:sp>
      <p:sp>
        <p:nvSpPr>
          <p:cNvPr id="6" name="Content Placeholder 2">
            <a:extLst>
              <a:ext uri="{FF2B5EF4-FFF2-40B4-BE49-F238E27FC236}">
                <a16:creationId xmlns:a16="http://schemas.microsoft.com/office/drawing/2014/main" id="{FA961B70-F2C7-4C76-B274-6A1B005B718B}"/>
              </a:ext>
            </a:extLst>
          </p:cNvPr>
          <p:cNvSpPr txBox="1">
            <a:spLocks/>
          </p:cNvSpPr>
          <p:nvPr/>
        </p:nvSpPr>
        <p:spPr>
          <a:xfrm>
            <a:off x="380998" y="5476299"/>
            <a:ext cx="11430001" cy="404379"/>
          </a:xfrm>
          <a:prstGeom prst="rect">
            <a:avLst/>
          </a:prstGeom>
          <a:solidFill>
            <a:schemeClr val="bg1">
              <a:lumMod val="95000"/>
            </a:schemeClr>
          </a:solidFill>
          <a:effectLst>
            <a:softEdge rad="25400"/>
          </a:effectLst>
        </p:spPr>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400" dirty="0">
                <a:solidFill>
                  <a:srgbClr val="ABB2BF"/>
                </a:solidFill>
                <a:latin typeface="Fira Code,  Courier New"/>
              </a:rPr>
              <a:t>&lt;</a:t>
            </a:r>
            <a:r>
              <a:rPr lang="en-US" sz="1400" dirty="0" err="1">
                <a:solidFill>
                  <a:srgbClr val="E06C75"/>
                </a:solidFill>
                <a:latin typeface="Fira Code,  Courier New"/>
              </a:rPr>
              <a:t>cvParam</a:t>
            </a:r>
            <a:r>
              <a:rPr lang="en-US" sz="1400" dirty="0">
                <a:solidFill>
                  <a:srgbClr val="ABB2BF"/>
                </a:solidFill>
                <a:latin typeface="Fira Code,  Courier New"/>
              </a:rPr>
              <a:t> </a:t>
            </a:r>
            <a:r>
              <a:rPr lang="en-US" sz="1400" dirty="0">
                <a:solidFill>
                  <a:srgbClr val="D19A66"/>
                </a:solidFill>
                <a:latin typeface="Fira Code,  Courier New"/>
              </a:rPr>
              <a:t>accession</a:t>
            </a:r>
            <a:r>
              <a:rPr lang="en-US" sz="1400" dirty="0">
                <a:solidFill>
                  <a:srgbClr val="ABB2BF"/>
                </a:solidFill>
                <a:latin typeface="Fira Code,  Courier New"/>
              </a:rPr>
              <a:t>=</a:t>
            </a:r>
            <a:r>
              <a:rPr lang="en-US" sz="1400" dirty="0">
                <a:solidFill>
                  <a:srgbClr val="98C379"/>
                </a:solidFill>
                <a:latin typeface="Fira Code,  Courier New"/>
              </a:rPr>
              <a:t>"MS:XXXXX3"</a:t>
            </a:r>
            <a:r>
              <a:rPr lang="en-US" sz="1400" dirty="0">
                <a:solidFill>
                  <a:srgbClr val="ABB2BF"/>
                </a:solidFill>
                <a:latin typeface="Fira Code,  Courier New"/>
              </a:rPr>
              <a:t> </a:t>
            </a:r>
            <a:r>
              <a:rPr lang="en-US" sz="1400" dirty="0" err="1">
                <a:solidFill>
                  <a:srgbClr val="D19A66"/>
                </a:solidFill>
                <a:latin typeface="Fira Code,  Courier New"/>
              </a:rPr>
              <a:t>cvRef</a:t>
            </a:r>
            <a:r>
              <a:rPr lang="en-US" sz="1400" dirty="0">
                <a:solidFill>
                  <a:srgbClr val="ABB2BF"/>
                </a:solidFill>
                <a:latin typeface="Fira Code,  Courier New"/>
              </a:rPr>
              <a:t>=</a:t>
            </a:r>
            <a:r>
              <a:rPr lang="en-US" sz="1400" dirty="0">
                <a:solidFill>
                  <a:srgbClr val="98C379"/>
                </a:solidFill>
                <a:latin typeface="Fira Code,  Courier New"/>
              </a:rPr>
              <a:t>"PSI-MS"</a:t>
            </a:r>
            <a:r>
              <a:rPr lang="en-US" sz="1400" dirty="0">
                <a:solidFill>
                  <a:srgbClr val="ABB2BF"/>
                </a:solidFill>
                <a:latin typeface="Fira Code,  Courier New"/>
              </a:rPr>
              <a:t> </a:t>
            </a:r>
            <a:r>
              <a:rPr lang="en-US" sz="1400" dirty="0">
                <a:solidFill>
                  <a:srgbClr val="D19A66"/>
                </a:solidFill>
                <a:latin typeface="Fira Code,  Courier New"/>
              </a:rPr>
              <a:t>name</a:t>
            </a:r>
            <a:r>
              <a:rPr lang="en-US" sz="1400" dirty="0">
                <a:solidFill>
                  <a:srgbClr val="ABB2BF"/>
                </a:solidFill>
                <a:latin typeface="Fira Code,  Courier New"/>
              </a:rPr>
              <a:t>=</a:t>
            </a:r>
            <a:r>
              <a:rPr lang="en-US" sz="1400" dirty="0">
                <a:solidFill>
                  <a:srgbClr val="98C379"/>
                </a:solidFill>
                <a:latin typeface="Fira Code,  Courier New"/>
              </a:rPr>
              <a:t>“unknown monosaccharide count"</a:t>
            </a:r>
            <a:r>
              <a:rPr lang="en-US" sz="1400" dirty="0">
                <a:solidFill>
                  <a:srgbClr val="ABB2BF"/>
                </a:solidFill>
                <a:latin typeface="Fira Code,  Courier New"/>
              </a:rPr>
              <a:t> </a:t>
            </a:r>
            <a:r>
              <a:rPr lang="en-US" sz="1400" dirty="0">
                <a:solidFill>
                  <a:srgbClr val="D19A66"/>
                </a:solidFill>
                <a:latin typeface="Fira Code,  Courier New"/>
              </a:rPr>
              <a:t>value</a:t>
            </a:r>
            <a:r>
              <a:rPr lang="en-US" sz="1400" dirty="0">
                <a:solidFill>
                  <a:srgbClr val="ABB2BF"/>
                </a:solidFill>
                <a:latin typeface="Fira Code,  Courier New"/>
              </a:rPr>
              <a:t>=</a:t>
            </a:r>
            <a:r>
              <a:rPr lang="en-US" sz="1400" dirty="0">
                <a:solidFill>
                  <a:srgbClr val="98C379"/>
                </a:solidFill>
                <a:latin typeface="Fira Code,  Courier New"/>
              </a:rPr>
              <a:t>“d,dHex:130.062:1"</a:t>
            </a:r>
            <a:r>
              <a:rPr lang="en-US" sz="1400" dirty="0">
                <a:solidFill>
                  <a:srgbClr val="ABB2BF"/>
                </a:solidFill>
                <a:latin typeface="Fira Code,  Courier New"/>
              </a:rPr>
              <a:t>/&gt;</a:t>
            </a:r>
          </a:p>
        </p:txBody>
      </p:sp>
      <p:grpSp>
        <p:nvGrpSpPr>
          <p:cNvPr id="7" name="Group 6">
            <a:extLst>
              <a:ext uri="{FF2B5EF4-FFF2-40B4-BE49-F238E27FC236}">
                <a16:creationId xmlns:a16="http://schemas.microsoft.com/office/drawing/2014/main" id="{14921CBB-A449-4305-BC78-1D116A5C8502}"/>
              </a:ext>
            </a:extLst>
          </p:cNvPr>
          <p:cNvGrpSpPr/>
          <p:nvPr/>
        </p:nvGrpSpPr>
        <p:grpSpPr>
          <a:xfrm>
            <a:off x="8310418" y="4095952"/>
            <a:ext cx="3629889" cy="989371"/>
            <a:chOff x="9347681" y="1548704"/>
            <a:chExt cx="2339310" cy="859386"/>
          </a:xfrm>
        </p:grpSpPr>
        <p:cxnSp>
          <p:nvCxnSpPr>
            <p:cNvPr id="8" name="Connector: Elbow 43">
              <a:extLst>
                <a:ext uri="{FF2B5EF4-FFF2-40B4-BE49-F238E27FC236}">
                  <a16:creationId xmlns:a16="http://schemas.microsoft.com/office/drawing/2014/main" id="{5768AC47-08CD-4126-8E03-6055B89C2736}"/>
                </a:ext>
              </a:extLst>
            </p:cNvPr>
            <p:cNvCxnSpPr>
              <a:cxnSpLocks/>
              <a:endCxn id="9" idx="0"/>
            </p:cNvCxnSpPr>
            <p:nvPr/>
          </p:nvCxnSpPr>
          <p:spPr>
            <a:xfrm>
              <a:off x="10517336" y="1548704"/>
              <a:ext cx="0" cy="538577"/>
            </a:xfrm>
            <a:prstGeom prst="straightConnector1">
              <a:avLst/>
            </a:prstGeom>
            <a:ln w="50800">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BFB04B6-5FE8-4854-8E70-61BC5D63387B}"/>
                </a:ext>
              </a:extLst>
            </p:cNvPr>
            <p:cNvSpPr txBox="1"/>
            <p:nvPr/>
          </p:nvSpPr>
          <p:spPr>
            <a:xfrm>
              <a:off x="9347681" y="2087281"/>
              <a:ext cx="2339310" cy="320809"/>
            </a:xfrm>
            <a:prstGeom prst="rect">
              <a:avLst/>
            </a:prstGeom>
            <a:noFill/>
          </p:spPr>
          <p:txBody>
            <a:bodyPr wrap="square" rtlCol="0">
              <a:spAutoFit/>
            </a:bodyPr>
            <a:lstStyle/>
            <a:p>
              <a:r>
                <a:rPr lang="en-US" dirty="0"/>
                <a:t>Defined Monosaccharide + Count</a:t>
              </a:r>
            </a:p>
          </p:txBody>
        </p:sp>
      </p:grpSp>
      <p:grpSp>
        <p:nvGrpSpPr>
          <p:cNvPr id="14" name="Group 13">
            <a:extLst>
              <a:ext uri="{FF2B5EF4-FFF2-40B4-BE49-F238E27FC236}">
                <a16:creationId xmlns:a16="http://schemas.microsoft.com/office/drawing/2014/main" id="{1C3B0409-6208-4351-A77B-8AF1D56F6F2F}"/>
              </a:ext>
            </a:extLst>
          </p:cNvPr>
          <p:cNvGrpSpPr/>
          <p:nvPr/>
        </p:nvGrpSpPr>
        <p:grpSpPr>
          <a:xfrm>
            <a:off x="8155709" y="5789241"/>
            <a:ext cx="3939306" cy="1266369"/>
            <a:chOff x="9347681" y="1548704"/>
            <a:chExt cx="2339310" cy="1099992"/>
          </a:xfrm>
        </p:grpSpPr>
        <p:cxnSp>
          <p:nvCxnSpPr>
            <p:cNvPr id="15" name="Connector: Elbow 43">
              <a:extLst>
                <a:ext uri="{FF2B5EF4-FFF2-40B4-BE49-F238E27FC236}">
                  <a16:creationId xmlns:a16="http://schemas.microsoft.com/office/drawing/2014/main" id="{7D6E3F74-1133-4E0E-9126-872492213381}"/>
                </a:ext>
              </a:extLst>
            </p:cNvPr>
            <p:cNvCxnSpPr>
              <a:cxnSpLocks/>
              <a:endCxn id="16" idx="0"/>
            </p:cNvCxnSpPr>
            <p:nvPr/>
          </p:nvCxnSpPr>
          <p:spPr>
            <a:xfrm>
              <a:off x="10517336" y="1548704"/>
              <a:ext cx="0" cy="538577"/>
            </a:xfrm>
            <a:prstGeom prst="straightConnector1">
              <a:avLst/>
            </a:prstGeom>
            <a:ln w="50800">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9ECEABE-14E9-4B11-BDFE-D1533BAE97F4}"/>
                </a:ext>
              </a:extLst>
            </p:cNvPr>
            <p:cNvSpPr txBox="1"/>
            <p:nvPr/>
          </p:nvSpPr>
          <p:spPr>
            <a:xfrm>
              <a:off x="9347681" y="2087281"/>
              <a:ext cx="2339310" cy="561415"/>
            </a:xfrm>
            <a:prstGeom prst="rect">
              <a:avLst/>
            </a:prstGeom>
            <a:noFill/>
          </p:spPr>
          <p:txBody>
            <a:bodyPr wrap="square" rtlCol="0">
              <a:spAutoFit/>
            </a:bodyPr>
            <a:lstStyle/>
            <a:p>
              <a:r>
                <a:rPr lang="en-US" dirty="0"/>
                <a:t>User Monosaccharide + Mass + Count</a:t>
              </a:r>
            </a:p>
          </p:txBody>
        </p:sp>
      </p:grpSp>
    </p:spTree>
    <p:extLst>
      <p:ext uri="{BB962C8B-B14F-4D97-AF65-F5344CB8AC3E}">
        <p14:creationId xmlns:p14="http://schemas.microsoft.com/office/powerpoint/2010/main" val="246118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A154-7B3D-4DE1-919A-FFD133509838}"/>
              </a:ext>
            </a:extLst>
          </p:cNvPr>
          <p:cNvSpPr>
            <a:spLocks noGrp="1"/>
          </p:cNvSpPr>
          <p:nvPr>
            <p:ph type="title"/>
          </p:nvPr>
        </p:nvSpPr>
        <p:spPr/>
        <p:txBody>
          <a:bodyPr/>
          <a:lstStyle/>
          <a:p>
            <a:r>
              <a:rPr lang="en-US" dirty="0"/>
              <a:t>Multiply Glycosylated, Ambiguous Peptides</a:t>
            </a:r>
          </a:p>
        </p:txBody>
      </p:sp>
      <p:sp>
        <p:nvSpPr>
          <p:cNvPr id="3" name="Content Placeholder 2">
            <a:extLst>
              <a:ext uri="{FF2B5EF4-FFF2-40B4-BE49-F238E27FC236}">
                <a16:creationId xmlns:a16="http://schemas.microsoft.com/office/drawing/2014/main" id="{BC71CE71-317E-4DD7-8651-DCF79846AB86}"/>
              </a:ext>
            </a:extLst>
          </p:cNvPr>
          <p:cNvSpPr>
            <a:spLocks noGrp="1"/>
          </p:cNvSpPr>
          <p:nvPr>
            <p:ph idx="1"/>
          </p:nvPr>
        </p:nvSpPr>
        <p:spPr>
          <a:xfrm>
            <a:off x="350982" y="1995055"/>
            <a:ext cx="11002818" cy="3482109"/>
          </a:xfrm>
          <a:solidFill>
            <a:schemeClr val="bg1">
              <a:lumMod val="95000"/>
            </a:schemeClr>
          </a:solidFill>
          <a:effectLst>
            <a:softEdge rad="25400"/>
          </a:effectLst>
        </p:spPr>
        <p:txBody>
          <a:bodyPr anchor="ctr">
            <a:normAutofit/>
          </a:bodyPr>
          <a:lstStyle/>
          <a:p>
            <a:pPr marL="0" indent="0">
              <a:spcBef>
                <a:spcPts val="0"/>
              </a:spcBef>
              <a:buNone/>
            </a:pPr>
            <a:r>
              <a:rPr lang="en-US" sz="1400" b="0" dirty="0">
                <a:solidFill>
                  <a:srgbClr val="ABB2BF"/>
                </a:solidFill>
                <a:effectLst/>
                <a:latin typeface="Fira Code,  Courier New"/>
              </a:rPr>
              <a:t>&lt;</a:t>
            </a:r>
            <a:r>
              <a:rPr lang="en-US" sz="1400" b="0" dirty="0">
                <a:solidFill>
                  <a:srgbClr val="E06C75"/>
                </a:solidFill>
                <a:effectLst/>
                <a:latin typeface="Fira Code,  Courier New"/>
              </a:rPr>
              <a:t>Peptide</a:t>
            </a:r>
            <a:r>
              <a:rPr lang="en-US" sz="1400" b="0" dirty="0">
                <a:solidFill>
                  <a:srgbClr val="ABB2BF"/>
                </a:solidFill>
                <a:effectLst/>
                <a:latin typeface="Fira Code,  Courier New"/>
              </a:rPr>
              <a:t> </a:t>
            </a:r>
            <a:r>
              <a:rPr lang="en-US" sz="1400" b="0" dirty="0">
                <a:solidFill>
                  <a:srgbClr val="D19A66"/>
                </a:solidFill>
                <a:effectLst/>
                <a:latin typeface="Fira Code,  Courier New"/>
              </a:rPr>
              <a:t>id</a:t>
            </a:r>
            <a:r>
              <a:rPr lang="en-US" sz="1400" b="0" dirty="0">
                <a:solidFill>
                  <a:srgbClr val="ABB2BF"/>
                </a:solidFill>
                <a:effectLst/>
                <a:latin typeface="Fira Code,  Courier New"/>
              </a:rPr>
              <a:t>=</a:t>
            </a:r>
            <a:r>
              <a:rPr lang="en-US" sz="1400" b="0" dirty="0">
                <a:solidFill>
                  <a:srgbClr val="98C379"/>
                </a:solidFill>
                <a:effectLst/>
                <a:latin typeface="Fira Code,  Courier New"/>
              </a:rPr>
              <a:t>"PEPTIDE_265"</a:t>
            </a:r>
            <a:r>
              <a:rPr lang="en-US" sz="1400" b="0" dirty="0">
                <a:solidFill>
                  <a:srgbClr val="ABB2BF"/>
                </a:solidFill>
                <a:effectLst/>
                <a:latin typeface="Fira Code,  Courier New"/>
              </a:rPr>
              <a:t>&gt;</a:t>
            </a:r>
          </a:p>
          <a:p>
            <a:pPr marL="0" indent="0">
              <a:spcBef>
                <a:spcPts val="0"/>
              </a:spcBef>
              <a:buNone/>
            </a:pPr>
            <a:r>
              <a:rPr lang="en-US" sz="1400" b="0" dirty="0">
                <a:solidFill>
                  <a:srgbClr val="ABB2BF"/>
                </a:solidFill>
                <a:effectLst/>
                <a:latin typeface="Fira Code,  Courier New"/>
              </a:rPr>
              <a:t>  &lt;</a:t>
            </a:r>
            <a:r>
              <a:rPr lang="en-US" sz="1400" b="0" dirty="0" err="1">
                <a:solidFill>
                  <a:srgbClr val="E06C75"/>
                </a:solidFill>
                <a:effectLst/>
                <a:latin typeface="Fira Code,  Courier New"/>
              </a:rPr>
              <a:t>PeptideSequence</a:t>
            </a:r>
            <a:r>
              <a:rPr lang="en-US" sz="1400" b="0" dirty="0">
                <a:solidFill>
                  <a:srgbClr val="ABB2BF"/>
                </a:solidFill>
                <a:effectLst/>
                <a:latin typeface="Fira Code,  Courier New"/>
              </a:rPr>
              <a:t>&gt;</a:t>
            </a:r>
            <a:r>
              <a:rPr lang="en-US" sz="1400" b="0" dirty="0">
                <a:effectLst/>
                <a:latin typeface="Fira Code,  Courier New"/>
              </a:rPr>
              <a:t>SSVLHSTQDLFLPFFSNVTWFHAIHVSGTNGTK</a:t>
            </a:r>
            <a:r>
              <a:rPr lang="en-US" sz="1400" b="0" dirty="0">
                <a:solidFill>
                  <a:srgbClr val="ABB2BF"/>
                </a:solidFill>
                <a:effectLst/>
                <a:latin typeface="Fira Code,  Courier New"/>
              </a:rPr>
              <a:t>&lt;/</a:t>
            </a:r>
            <a:r>
              <a:rPr lang="en-US" sz="1400" b="0" dirty="0" err="1">
                <a:solidFill>
                  <a:srgbClr val="E06C75"/>
                </a:solidFill>
                <a:effectLst/>
                <a:latin typeface="Fira Code,  Courier New"/>
              </a:rPr>
              <a:t>PeptideSequence</a:t>
            </a:r>
            <a:r>
              <a:rPr lang="en-US" sz="1400" b="0" dirty="0">
                <a:solidFill>
                  <a:srgbClr val="ABB2BF"/>
                </a:solidFill>
                <a:effectLst/>
                <a:latin typeface="Fira Code,  Courier New"/>
              </a:rPr>
              <a:t>&gt;</a:t>
            </a:r>
          </a:p>
          <a:p>
            <a:pPr marL="0" indent="0">
              <a:spcBef>
                <a:spcPts val="0"/>
              </a:spcBef>
              <a:buNone/>
            </a:pPr>
            <a:r>
              <a:rPr lang="en-US" sz="1400" b="0" dirty="0">
                <a:solidFill>
                  <a:srgbClr val="ABB2BF"/>
                </a:solidFill>
                <a:effectLst/>
                <a:latin typeface="Fira Code,  Courier New"/>
              </a:rPr>
              <a:t>  &lt;</a:t>
            </a:r>
            <a:r>
              <a:rPr lang="en-US" sz="1400" b="0" dirty="0">
                <a:solidFill>
                  <a:srgbClr val="E06C75"/>
                </a:solidFill>
                <a:effectLst/>
                <a:latin typeface="Fira Code,  Courier New"/>
              </a:rPr>
              <a:t>Modification</a:t>
            </a:r>
            <a:r>
              <a:rPr lang="en-US" sz="1400" b="0" dirty="0">
                <a:solidFill>
                  <a:srgbClr val="ABB2BF"/>
                </a:solidFill>
                <a:effectLst/>
                <a:latin typeface="Fira Code,  Courier New"/>
              </a:rPr>
              <a:t> </a:t>
            </a:r>
            <a:r>
              <a:rPr lang="en-US" sz="1400" b="0" dirty="0" err="1">
                <a:solidFill>
                  <a:srgbClr val="D19A66"/>
                </a:solidFill>
                <a:effectLst/>
                <a:latin typeface="Fira Code,  Courier New"/>
              </a:rPr>
              <a:t>monoisotopicMassDelta</a:t>
            </a:r>
            <a:r>
              <a:rPr lang="en-US" sz="1400" b="0" dirty="0">
                <a:solidFill>
                  <a:srgbClr val="ABB2BF"/>
                </a:solidFill>
                <a:effectLst/>
                <a:latin typeface="Fira Code,  Courier New"/>
              </a:rPr>
              <a:t>=</a:t>
            </a:r>
            <a:r>
              <a:rPr lang="en-US" sz="1400" b="0" dirty="0">
                <a:solidFill>
                  <a:srgbClr val="98C379"/>
                </a:solidFill>
                <a:effectLst/>
                <a:latin typeface="Fira Code,  Courier New"/>
              </a:rPr>
              <a:t>"2450.85628895"</a:t>
            </a:r>
            <a:r>
              <a:rPr lang="en-US" sz="1400" b="0" dirty="0">
                <a:solidFill>
                  <a:srgbClr val="ABB2BF"/>
                </a:solidFill>
                <a:effectLst/>
                <a:latin typeface="Fira Code,  Courier New"/>
              </a:rPr>
              <a:t> </a:t>
            </a:r>
            <a:r>
              <a:rPr lang="en-US" sz="1400" b="1" dirty="0">
                <a:solidFill>
                  <a:srgbClr val="D19A66"/>
                </a:solidFill>
                <a:effectLst/>
                <a:latin typeface="Fira Code,  Courier New"/>
              </a:rPr>
              <a:t>location</a:t>
            </a:r>
            <a:r>
              <a:rPr lang="en-US" sz="1400" b="1" dirty="0">
                <a:solidFill>
                  <a:srgbClr val="ABB2BF"/>
                </a:solidFill>
                <a:effectLst/>
                <a:latin typeface="Fira Code,  Courier New"/>
              </a:rPr>
              <a:t>=</a:t>
            </a:r>
            <a:r>
              <a:rPr lang="en-US" sz="1400" b="1" dirty="0">
                <a:solidFill>
                  <a:srgbClr val="98C379"/>
                </a:solidFill>
                <a:effectLst/>
                <a:latin typeface="Fira Code,  Courier New"/>
              </a:rPr>
              <a:t>"17"</a:t>
            </a:r>
            <a:r>
              <a:rPr lang="en-US" sz="1400" b="0" dirty="0">
                <a:solidFill>
                  <a:srgbClr val="ABB2BF"/>
                </a:solidFill>
                <a:effectLst/>
                <a:latin typeface="Fira Code,  Courier New"/>
              </a:rPr>
              <a:t>&gt;</a:t>
            </a:r>
          </a:p>
          <a:p>
            <a:pPr marL="0" indent="0">
              <a:spcBef>
                <a:spcPts val="0"/>
              </a:spcBef>
              <a:buNone/>
            </a:pPr>
            <a:r>
              <a:rPr lang="en-US" sz="1400" b="0" dirty="0">
                <a:solidFill>
                  <a:srgbClr val="ABB2BF"/>
                </a:solidFill>
                <a:effectLst/>
                <a:latin typeface="Fira Code,  Courier New"/>
              </a:rPr>
              <a:t>    &lt;</a:t>
            </a:r>
            <a:r>
              <a:rPr lang="en-US" sz="1400" b="0" dirty="0" err="1">
                <a:solidFill>
                  <a:srgbClr val="E06C75"/>
                </a:solidFill>
                <a:effectLst/>
                <a:latin typeface="Fira Code,  Courier New"/>
              </a:rPr>
              <a:t>cvParam</a:t>
            </a:r>
            <a:r>
              <a:rPr lang="en-US" sz="1400" b="0" dirty="0">
                <a:solidFill>
                  <a:srgbClr val="ABB2BF"/>
                </a:solidFill>
                <a:effectLst/>
                <a:latin typeface="Fira Code,  Courier New"/>
              </a:rPr>
              <a:t> </a:t>
            </a:r>
            <a:r>
              <a:rPr lang="en-US" sz="1400" b="0" dirty="0">
                <a:solidFill>
                  <a:srgbClr val="D19A66"/>
                </a:solidFill>
                <a:effectLst/>
                <a:latin typeface="Fira Code,  Courier New"/>
              </a:rPr>
              <a:t>accession</a:t>
            </a:r>
            <a:r>
              <a:rPr lang="en-US" sz="1400" b="0" dirty="0">
                <a:solidFill>
                  <a:srgbClr val="ABB2BF"/>
                </a:solidFill>
                <a:effectLst/>
                <a:latin typeface="Fira Code,  Courier New"/>
              </a:rPr>
              <a:t>=</a:t>
            </a:r>
            <a:r>
              <a:rPr lang="en-US" sz="1400" b="0" dirty="0">
                <a:solidFill>
                  <a:srgbClr val="98C379"/>
                </a:solidFill>
                <a:effectLst/>
                <a:latin typeface="Fira Code,  Courier New"/>
              </a:rPr>
              <a:t>"MS:XXXXX1"</a:t>
            </a:r>
            <a:r>
              <a:rPr lang="en-US" sz="1400" b="0" dirty="0">
                <a:solidFill>
                  <a:srgbClr val="ABB2BF"/>
                </a:solidFill>
                <a:effectLst/>
                <a:latin typeface="Fira Code,  Courier New"/>
              </a:rPr>
              <a:t> </a:t>
            </a:r>
            <a:r>
              <a:rPr lang="en-US" sz="1400" b="0" dirty="0" err="1">
                <a:solidFill>
                  <a:srgbClr val="D19A66"/>
                </a:solidFill>
                <a:effectLst/>
                <a:latin typeface="Fira Code,  Courier New"/>
              </a:rPr>
              <a:t>cvRef</a:t>
            </a:r>
            <a:r>
              <a:rPr lang="en-US" sz="1400" b="0" dirty="0">
                <a:solidFill>
                  <a:srgbClr val="ABB2BF"/>
                </a:solidFill>
                <a:effectLst/>
                <a:latin typeface="Fira Code,  Courier New"/>
              </a:rPr>
              <a:t>=</a:t>
            </a:r>
            <a:r>
              <a:rPr lang="en-US" sz="1400" b="0" dirty="0">
                <a:solidFill>
                  <a:srgbClr val="98C379"/>
                </a:solidFill>
                <a:effectLst/>
                <a:latin typeface="Fira Code,  Courier New"/>
              </a:rPr>
              <a:t>"PSI-MS"</a:t>
            </a:r>
            <a:r>
              <a:rPr lang="en-US" sz="1400" b="0" dirty="0">
                <a:solidFill>
                  <a:srgbClr val="ABB2BF"/>
                </a:solidFill>
                <a:effectLst/>
                <a:latin typeface="Fira Code,  Courier New"/>
              </a:rPr>
              <a:t> </a:t>
            </a:r>
            <a:r>
              <a:rPr lang="en-US" sz="1400" b="0" dirty="0">
                <a:solidFill>
                  <a:srgbClr val="D19A66"/>
                </a:solidFill>
                <a:effectLst/>
                <a:latin typeface="Fira Code,  Courier New"/>
              </a:rPr>
              <a:t>name</a:t>
            </a:r>
            <a:r>
              <a:rPr lang="en-US" sz="1400" b="0" dirty="0">
                <a:solidFill>
                  <a:srgbClr val="ABB2BF"/>
                </a:solidFill>
                <a:effectLst/>
                <a:latin typeface="Fira Code,  Courier New"/>
              </a:rPr>
              <a:t>=</a:t>
            </a:r>
            <a:r>
              <a:rPr lang="en-US" sz="1400" b="0" dirty="0">
                <a:solidFill>
                  <a:srgbClr val="98C379"/>
                </a:solidFill>
                <a:effectLst/>
                <a:latin typeface="Fira Code,  Courier New"/>
              </a:rPr>
              <a:t>"glycosylation modification"</a:t>
            </a:r>
            <a:r>
              <a:rPr lang="en-US" sz="1400" b="0" dirty="0">
                <a:solidFill>
                  <a:srgbClr val="ABB2BF"/>
                </a:solidFill>
                <a:effectLst/>
                <a:latin typeface="Fira Code,  Courier New"/>
              </a:rPr>
              <a:t>/&gt;</a:t>
            </a:r>
          </a:p>
          <a:p>
            <a:pPr marL="0" indent="0">
              <a:spcBef>
                <a:spcPts val="0"/>
              </a:spcBef>
              <a:buNone/>
            </a:pPr>
            <a:r>
              <a:rPr lang="en-US" sz="1400" b="0" dirty="0">
                <a:solidFill>
                  <a:srgbClr val="ABB2BF"/>
                </a:solidFill>
                <a:effectLst/>
                <a:latin typeface="Fira Code,  Courier New"/>
              </a:rPr>
              <a:t>    &lt;</a:t>
            </a:r>
            <a:r>
              <a:rPr lang="en-US" sz="1400" b="0" dirty="0" err="1">
                <a:solidFill>
                  <a:srgbClr val="E06C75"/>
                </a:solidFill>
                <a:effectLst/>
                <a:latin typeface="Fira Code,  Courier New"/>
              </a:rPr>
              <a:t>cvParam</a:t>
            </a:r>
            <a:r>
              <a:rPr lang="en-US" sz="1400" b="0" dirty="0">
                <a:solidFill>
                  <a:srgbClr val="ABB2BF"/>
                </a:solidFill>
                <a:effectLst/>
                <a:latin typeface="Fira Code,  Courier New"/>
              </a:rPr>
              <a:t> </a:t>
            </a:r>
            <a:r>
              <a:rPr lang="en-US" sz="1400" b="0" dirty="0">
                <a:solidFill>
                  <a:srgbClr val="D19A66"/>
                </a:solidFill>
                <a:effectLst/>
                <a:latin typeface="Fira Code,  Courier New"/>
              </a:rPr>
              <a:t>accession</a:t>
            </a:r>
            <a:r>
              <a:rPr lang="en-US" sz="1400" b="0" dirty="0">
                <a:solidFill>
                  <a:srgbClr val="ABB2BF"/>
                </a:solidFill>
                <a:effectLst/>
                <a:latin typeface="Fira Code,  Courier New"/>
              </a:rPr>
              <a:t>=</a:t>
            </a:r>
            <a:r>
              <a:rPr lang="en-US" sz="1400" b="0" dirty="0">
                <a:solidFill>
                  <a:srgbClr val="98C379"/>
                </a:solidFill>
                <a:effectLst/>
                <a:latin typeface="Fira Code,  Courier New"/>
              </a:rPr>
              <a:t>"MS:XXXXX5"</a:t>
            </a:r>
            <a:r>
              <a:rPr lang="en-US" sz="1400" b="0" dirty="0">
                <a:solidFill>
                  <a:srgbClr val="ABB2BF"/>
                </a:solidFill>
                <a:effectLst/>
                <a:latin typeface="Fira Code,  Courier New"/>
              </a:rPr>
              <a:t> </a:t>
            </a:r>
            <a:r>
              <a:rPr lang="en-US" sz="1400" b="0" dirty="0" err="1">
                <a:solidFill>
                  <a:srgbClr val="D19A66"/>
                </a:solidFill>
                <a:effectLst/>
                <a:latin typeface="Fira Code,  Courier New"/>
              </a:rPr>
              <a:t>cvRef</a:t>
            </a:r>
            <a:r>
              <a:rPr lang="en-US" sz="1400" b="0" dirty="0">
                <a:solidFill>
                  <a:srgbClr val="ABB2BF"/>
                </a:solidFill>
                <a:effectLst/>
                <a:latin typeface="Fira Code,  Courier New"/>
              </a:rPr>
              <a:t>=</a:t>
            </a:r>
            <a:r>
              <a:rPr lang="en-US" sz="1400" b="0" dirty="0">
                <a:solidFill>
                  <a:srgbClr val="98C379"/>
                </a:solidFill>
                <a:effectLst/>
                <a:latin typeface="Fira Code,  Courier New"/>
              </a:rPr>
              <a:t>"PSI-MS"</a:t>
            </a:r>
            <a:r>
              <a:rPr lang="en-US" sz="1400" b="0" dirty="0">
                <a:solidFill>
                  <a:srgbClr val="ABB2BF"/>
                </a:solidFill>
                <a:effectLst/>
                <a:latin typeface="Fira Code,  Courier New"/>
              </a:rPr>
              <a:t> </a:t>
            </a:r>
            <a:r>
              <a:rPr lang="en-US" sz="1400" b="0" dirty="0">
                <a:solidFill>
                  <a:srgbClr val="D19A66"/>
                </a:solidFill>
                <a:effectLst/>
                <a:latin typeface="Fira Code,  Courier New"/>
              </a:rPr>
              <a:t>name</a:t>
            </a:r>
            <a:r>
              <a:rPr lang="en-US" sz="1400" b="0" dirty="0">
                <a:solidFill>
                  <a:srgbClr val="ABB2BF"/>
                </a:solidFill>
                <a:effectLst/>
                <a:latin typeface="Fira Code,  Courier New"/>
              </a:rPr>
              <a:t>=</a:t>
            </a:r>
            <a:r>
              <a:rPr lang="en-US" sz="1400" b="0" dirty="0">
                <a:solidFill>
                  <a:srgbClr val="98C379"/>
                </a:solidFill>
                <a:effectLst/>
                <a:latin typeface="Fira Code,  Courier New"/>
              </a:rPr>
              <a:t>"</a:t>
            </a:r>
            <a:r>
              <a:rPr lang="en-US" sz="1400" b="0">
                <a:solidFill>
                  <a:srgbClr val="98C379"/>
                </a:solidFill>
                <a:effectLst/>
                <a:latin typeface="Fira Code,  Courier New"/>
              </a:rPr>
              <a:t>N-glycan"</a:t>
            </a:r>
            <a:r>
              <a:rPr lang="en-US" sz="1400" b="0">
                <a:solidFill>
                  <a:srgbClr val="ABB2BF"/>
                </a:solidFill>
                <a:effectLst/>
                <a:latin typeface="Fira Code,  Courier New"/>
              </a:rPr>
              <a:t> </a:t>
            </a:r>
            <a:r>
              <a:rPr lang="en-US" sz="1400" b="0">
                <a:solidFill>
                  <a:srgbClr val="D19A66"/>
                </a:solidFill>
                <a:effectLst/>
                <a:latin typeface="Fira Code,  Courier New"/>
              </a:rPr>
              <a:t>value</a:t>
            </a:r>
            <a:r>
              <a:rPr lang="en-US" sz="1400" b="0">
                <a:solidFill>
                  <a:srgbClr val="ABB2BF"/>
                </a:solidFill>
                <a:effectLst/>
                <a:latin typeface="Fira Code,  Courier New"/>
              </a:rPr>
              <a:t>=</a:t>
            </a:r>
            <a:r>
              <a:rPr lang="en-US" sz="1400" b="0">
                <a:solidFill>
                  <a:srgbClr val="98C379"/>
                </a:solidFill>
                <a:effectLst/>
                <a:latin typeface="Fira Code,  Courier New"/>
              </a:rPr>
              <a:t>""</a:t>
            </a:r>
            <a:r>
              <a:rPr lang="en-US" sz="1400" b="0">
                <a:solidFill>
                  <a:srgbClr val="ABB2BF"/>
                </a:solidFill>
                <a:effectLst/>
                <a:latin typeface="Fira Code,  Courier New"/>
              </a:rPr>
              <a:t>/&gt;</a:t>
            </a:r>
            <a:endParaRPr lang="en-US" sz="1400" b="0" dirty="0">
              <a:solidFill>
                <a:srgbClr val="ABB2BF"/>
              </a:solidFill>
              <a:effectLst/>
              <a:latin typeface="Fira Code,  Courier New"/>
            </a:endParaRPr>
          </a:p>
          <a:p>
            <a:pPr marL="0" indent="0">
              <a:spcBef>
                <a:spcPts val="0"/>
              </a:spcBef>
              <a:buNone/>
            </a:pPr>
            <a:r>
              <a:rPr lang="en-US" sz="1400" b="0" dirty="0">
                <a:solidFill>
                  <a:srgbClr val="ABB2BF"/>
                </a:solidFill>
                <a:effectLst/>
                <a:latin typeface="Fira Code,  Courier New"/>
              </a:rPr>
              <a:t>    &lt;</a:t>
            </a:r>
            <a:r>
              <a:rPr lang="en-US" sz="1400" b="0" dirty="0" err="1">
                <a:solidFill>
                  <a:srgbClr val="E06C75"/>
                </a:solidFill>
                <a:effectLst/>
                <a:latin typeface="Fira Code,  Courier New"/>
              </a:rPr>
              <a:t>cvParam</a:t>
            </a:r>
            <a:r>
              <a:rPr lang="en-US" sz="1400" b="0" dirty="0">
                <a:solidFill>
                  <a:srgbClr val="ABB2BF"/>
                </a:solidFill>
                <a:effectLst/>
                <a:latin typeface="Fira Code,  Courier New"/>
              </a:rPr>
              <a:t> </a:t>
            </a:r>
            <a:r>
              <a:rPr lang="en-US" sz="1400" b="0" dirty="0">
                <a:solidFill>
                  <a:srgbClr val="D19A66"/>
                </a:solidFill>
                <a:effectLst/>
                <a:latin typeface="Fira Code,  Courier New"/>
              </a:rPr>
              <a:t>accession</a:t>
            </a:r>
            <a:r>
              <a:rPr lang="en-US" sz="1400" b="0" dirty="0">
                <a:solidFill>
                  <a:srgbClr val="ABB2BF"/>
                </a:solidFill>
                <a:effectLst/>
                <a:latin typeface="Fira Code,  Courier New"/>
              </a:rPr>
              <a:t>=</a:t>
            </a:r>
            <a:r>
              <a:rPr lang="en-US" sz="1400" b="0" dirty="0">
                <a:solidFill>
                  <a:srgbClr val="98C379"/>
                </a:solidFill>
                <a:effectLst/>
                <a:latin typeface="Fira Code,  Courier New"/>
              </a:rPr>
              <a:t>"MS:XXXXX2"</a:t>
            </a:r>
            <a:r>
              <a:rPr lang="en-US" sz="1400" b="0" dirty="0">
                <a:solidFill>
                  <a:srgbClr val="ABB2BF"/>
                </a:solidFill>
                <a:effectLst/>
                <a:latin typeface="Fira Code,  Courier New"/>
              </a:rPr>
              <a:t> </a:t>
            </a:r>
            <a:r>
              <a:rPr lang="en-US" sz="1400" b="0" dirty="0" err="1">
                <a:solidFill>
                  <a:srgbClr val="D19A66"/>
                </a:solidFill>
                <a:effectLst/>
                <a:latin typeface="Fira Code,  Courier New"/>
              </a:rPr>
              <a:t>cvRef</a:t>
            </a:r>
            <a:r>
              <a:rPr lang="en-US" sz="1400" b="0" dirty="0">
                <a:solidFill>
                  <a:srgbClr val="ABB2BF"/>
                </a:solidFill>
                <a:effectLst/>
                <a:latin typeface="Fira Code,  Courier New"/>
              </a:rPr>
              <a:t>=</a:t>
            </a:r>
            <a:r>
              <a:rPr lang="en-US" sz="1400" b="0" dirty="0">
                <a:solidFill>
                  <a:srgbClr val="98C379"/>
                </a:solidFill>
                <a:effectLst/>
                <a:latin typeface="Fira Code,  Courier New"/>
              </a:rPr>
              <a:t>"PSI-MS"</a:t>
            </a:r>
            <a:r>
              <a:rPr lang="en-US" sz="1400" b="0" dirty="0">
                <a:solidFill>
                  <a:srgbClr val="ABB2BF"/>
                </a:solidFill>
                <a:effectLst/>
                <a:latin typeface="Fira Code,  Courier New"/>
              </a:rPr>
              <a:t> </a:t>
            </a:r>
            <a:r>
              <a:rPr lang="en-US" sz="1400" b="0" dirty="0">
                <a:solidFill>
                  <a:srgbClr val="D19A66"/>
                </a:solidFill>
                <a:effectLst/>
                <a:latin typeface="Fira Code,  Courier New"/>
              </a:rPr>
              <a:t>name</a:t>
            </a:r>
            <a:r>
              <a:rPr lang="en-US" sz="1400" b="0" dirty="0">
                <a:solidFill>
                  <a:srgbClr val="ABB2BF"/>
                </a:solidFill>
                <a:effectLst/>
                <a:latin typeface="Fira Code,  Courier New"/>
              </a:rPr>
              <a:t>=</a:t>
            </a:r>
            <a:r>
              <a:rPr lang="en-US" sz="1400" b="0" dirty="0">
                <a:solidFill>
                  <a:srgbClr val="98C379"/>
                </a:solidFill>
                <a:effectLst/>
                <a:latin typeface="Fira Code,  Courier New"/>
              </a:rPr>
              <a:t>"monosaccharide count"</a:t>
            </a:r>
            <a:r>
              <a:rPr lang="en-US" sz="1400" b="0" dirty="0">
                <a:solidFill>
                  <a:srgbClr val="ABB2BF"/>
                </a:solidFill>
                <a:effectLst/>
                <a:latin typeface="Fira Code,  Courier New"/>
              </a:rPr>
              <a:t> </a:t>
            </a:r>
            <a:r>
              <a:rPr lang="en-US" sz="1400" b="0" dirty="0">
                <a:solidFill>
                  <a:srgbClr val="D19A66"/>
                </a:solidFill>
                <a:effectLst/>
                <a:latin typeface="Fira Code,  Courier New"/>
              </a:rPr>
              <a:t>value</a:t>
            </a:r>
            <a:r>
              <a:rPr lang="en-US" sz="1400" b="0" dirty="0">
                <a:solidFill>
                  <a:srgbClr val="ABB2BF"/>
                </a:solidFill>
                <a:effectLst/>
                <a:latin typeface="Fira Code,  Courier New"/>
              </a:rPr>
              <a:t>=</a:t>
            </a:r>
            <a:r>
              <a:rPr lang="en-US" sz="1400" b="0" dirty="0">
                <a:solidFill>
                  <a:srgbClr val="98C379"/>
                </a:solidFill>
                <a:effectLst/>
                <a:latin typeface="Fira Code,  Courier New"/>
              </a:rPr>
              <a:t>"Hex:10"</a:t>
            </a:r>
            <a:r>
              <a:rPr lang="en-US" sz="1400" b="0" dirty="0">
                <a:solidFill>
                  <a:srgbClr val="ABB2BF"/>
                </a:solidFill>
                <a:effectLst/>
                <a:latin typeface="Fira Code,  Courier New"/>
              </a:rPr>
              <a:t>/&gt;</a:t>
            </a:r>
          </a:p>
          <a:p>
            <a:pPr marL="0" indent="0">
              <a:spcBef>
                <a:spcPts val="0"/>
              </a:spcBef>
              <a:buNone/>
            </a:pPr>
            <a:r>
              <a:rPr lang="en-US" sz="1400" b="0" dirty="0">
                <a:solidFill>
                  <a:srgbClr val="ABB2BF"/>
                </a:solidFill>
                <a:effectLst/>
                <a:latin typeface="Fira Code,  Courier New"/>
              </a:rPr>
              <a:t>    &lt;</a:t>
            </a:r>
            <a:r>
              <a:rPr lang="en-US" sz="1400" b="0" dirty="0" err="1">
                <a:solidFill>
                  <a:srgbClr val="E06C75"/>
                </a:solidFill>
                <a:effectLst/>
                <a:latin typeface="Fira Code,  Courier New"/>
              </a:rPr>
              <a:t>cvParam</a:t>
            </a:r>
            <a:r>
              <a:rPr lang="en-US" sz="1400" b="0" dirty="0">
                <a:solidFill>
                  <a:srgbClr val="ABB2BF"/>
                </a:solidFill>
                <a:effectLst/>
                <a:latin typeface="Fira Code,  Courier New"/>
              </a:rPr>
              <a:t> </a:t>
            </a:r>
            <a:r>
              <a:rPr lang="en-US" sz="1400" b="0" dirty="0">
                <a:solidFill>
                  <a:srgbClr val="D19A66"/>
                </a:solidFill>
                <a:effectLst/>
                <a:latin typeface="Fira Code,  Courier New"/>
              </a:rPr>
              <a:t>accession</a:t>
            </a:r>
            <a:r>
              <a:rPr lang="en-US" sz="1400" b="0" dirty="0">
                <a:solidFill>
                  <a:srgbClr val="ABB2BF"/>
                </a:solidFill>
                <a:effectLst/>
                <a:latin typeface="Fira Code,  Courier New"/>
              </a:rPr>
              <a:t>=</a:t>
            </a:r>
            <a:r>
              <a:rPr lang="en-US" sz="1400" b="0" dirty="0">
                <a:solidFill>
                  <a:srgbClr val="98C379"/>
                </a:solidFill>
                <a:effectLst/>
                <a:latin typeface="Fira Code,  Courier New"/>
              </a:rPr>
              <a:t>"MS:XXXXX2"</a:t>
            </a:r>
            <a:r>
              <a:rPr lang="en-US" sz="1400" b="0" dirty="0">
                <a:solidFill>
                  <a:srgbClr val="ABB2BF"/>
                </a:solidFill>
                <a:effectLst/>
                <a:latin typeface="Fira Code,  Courier New"/>
              </a:rPr>
              <a:t> </a:t>
            </a:r>
            <a:r>
              <a:rPr lang="en-US" sz="1400" b="0" dirty="0" err="1">
                <a:solidFill>
                  <a:srgbClr val="D19A66"/>
                </a:solidFill>
                <a:effectLst/>
                <a:latin typeface="Fira Code,  Courier New"/>
              </a:rPr>
              <a:t>cvRef</a:t>
            </a:r>
            <a:r>
              <a:rPr lang="en-US" sz="1400" b="0" dirty="0">
                <a:solidFill>
                  <a:srgbClr val="ABB2BF"/>
                </a:solidFill>
                <a:effectLst/>
                <a:latin typeface="Fira Code,  Courier New"/>
              </a:rPr>
              <a:t>=</a:t>
            </a:r>
            <a:r>
              <a:rPr lang="en-US" sz="1400" b="0" dirty="0">
                <a:solidFill>
                  <a:srgbClr val="98C379"/>
                </a:solidFill>
                <a:effectLst/>
                <a:latin typeface="Fira Code,  Courier New"/>
              </a:rPr>
              <a:t>"PSI-MS"</a:t>
            </a:r>
            <a:r>
              <a:rPr lang="en-US" sz="1400" b="0" dirty="0">
                <a:solidFill>
                  <a:srgbClr val="ABB2BF"/>
                </a:solidFill>
                <a:effectLst/>
                <a:latin typeface="Fira Code,  Courier New"/>
              </a:rPr>
              <a:t> </a:t>
            </a:r>
            <a:r>
              <a:rPr lang="en-US" sz="1400" b="0" dirty="0">
                <a:solidFill>
                  <a:srgbClr val="D19A66"/>
                </a:solidFill>
                <a:effectLst/>
                <a:latin typeface="Fira Code,  Courier New"/>
              </a:rPr>
              <a:t>name</a:t>
            </a:r>
            <a:r>
              <a:rPr lang="en-US" sz="1400" b="0" dirty="0">
                <a:solidFill>
                  <a:srgbClr val="ABB2BF"/>
                </a:solidFill>
                <a:effectLst/>
                <a:latin typeface="Fira Code,  Courier New"/>
              </a:rPr>
              <a:t>=</a:t>
            </a:r>
            <a:r>
              <a:rPr lang="en-US" sz="1400" b="0" dirty="0">
                <a:solidFill>
                  <a:srgbClr val="98C379"/>
                </a:solidFill>
                <a:effectLst/>
                <a:latin typeface="Fira Code,  Courier New"/>
              </a:rPr>
              <a:t>"monosaccharide count"</a:t>
            </a:r>
            <a:r>
              <a:rPr lang="en-US" sz="1400" b="0" dirty="0">
                <a:solidFill>
                  <a:srgbClr val="ABB2BF"/>
                </a:solidFill>
                <a:effectLst/>
                <a:latin typeface="Fira Code,  Courier New"/>
              </a:rPr>
              <a:t> </a:t>
            </a:r>
            <a:r>
              <a:rPr lang="en-US" sz="1400" b="0" dirty="0">
                <a:solidFill>
                  <a:srgbClr val="D19A66"/>
                </a:solidFill>
                <a:effectLst/>
                <a:latin typeface="Fira Code,  Courier New"/>
              </a:rPr>
              <a:t>value</a:t>
            </a:r>
            <a:r>
              <a:rPr lang="en-US" sz="1400" b="0" dirty="0">
                <a:solidFill>
                  <a:srgbClr val="ABB2BF"/>
                </a:solidFill>
                <a:effectLst/>
                <a:latin typeface="Fira Code,  Courier New"/>
              </a:rPr>
              <a:t>=</a:t>
            </a:r>
            <a:r>
              <a:rPr lang="en-US" sz="1400" b="0" dirty="0">
                <a:solidFill>
                  <a:srgbClr val="98C379"/>
                </a:solidFill>
                <a:effectLst/>
                <a:latin typeface="Fira Code,  Courier New"/>
              </a:rPr>
              <a:t>"HexNAc:4"</a:t>
            </a:r>
            <a:r>
              <a:rPr lang="en-US" sz="1400" b="0" dirty="0">
                <a:solidFill>
                  <a:srgbClr val="ABB2BF"/>
                </a:solidFill>
                <a:effectLst/>
                <a:latin typeface="Fira Code,  Courier New"/>
              </a:rPr>
              <a:t>/&gt;</a:t>
            </a:r>
          </a:p>
          <a:p>
            <a:pPr marL="0" indent="0">
              <a:spcBef>
                <a:spcPts val="0"/>
              </a:spcBef>
              <a:buNone/>
            </a:pPr>
            <a:r>
              <a:rPr lang="en-US" sz="1400" b="0" dirty="0">
                <a:solidFill>
                  <a:srgbClr val="ABB2BF"/>
                </a:solidFill>
                <a:effectLst/>
                <a:latin typeface="Fira Code,  Courier New"/>
              </a:rPr>
              <a:t>    &lt;</a:t>
            </a:r>
            <a:r>
              <a:rPr lang="en-US" sz="1400" b="0" dirty="0" err="1">
                <a:solidFill>
                  <a:srgbClr val="E06C75"/>
                </a:solidFill>
                <a:effectLst/>
                <a:latin typeface="Fira Code,  Courier New"/>
              </a:rPr>
              <a:t>cvParam</a:t>
            </a:r>
            <a:r>
              <a:rPr lang="en-US" sz="1400" b="0" dirty="0">
                <a:solidFill>
                  <a:srgbClr val="ABB2BF"/>
                </a:solidFill>
                <a:effectLst/>
                <a:latin typeface="Fira Code,  Courier New"/>
              </a:rPr>
              <a:t> </a:t>
            </a:r>
            <a:r>
              <a:rPr lang="en-US" sz="1400" b="0" dirty="0">
                <a:solidFill>
                  <a:srgbClr val="D19A66"/>
                </a:solidFill>
                <a:effectLst/>
                <a:latin typeface="Fira Code,  Courier New"/>
              </a:rPr>
              <a:t>accession</a:t>
            </a:r>
            <a:r>
              <a:rPr lang="en-US" sz="1400" b="0" dirty="0">
                <a:solidFill>
                  <a:srgbClr val="ABB2BF"/>
                </a:solidFill>
                <a:effectLst/>
                <a:latin typeface="Fira Code,  Courier New"/>
              </a:rPr>
              <a:t>=</a:t>
            </a:r>
            <a:r>
              <a:rPr lang="en-US" sz="1400" b="0" dirty="0">
                <a:solidFill>
                  <a:srgbClr val="98C379"/>
                </a:solidFill>
                <a:effectLst/>
                <a:latin typeface="Fira Code,  Courier New"/>
              </a:rPr>
              <a:t>"MS:XXXX15"</a:t>
            </a:r>
            <a:r>
              <a:rPr lang="en-US" sz="1400" b="0" dirty="0">
                <a:solidFill>
                  <a:srgbClr val="ABB2BF"/>
                </a:solidFill>
                <a:effectLst/>
                <a:latin typeface="Fira Code,  Courier New"/>
              </a:rPr>
              <a:t> </a:t>
            </a:r>
            <a:r>
              <a:rPr lang="en-US" sz="1400" b="0" dirty="0" err="1">
                <a:solidFill>
                  <a:srgbClr val="D19A66"/>
                </a:solidFill>
                <a:effectLst/>
                <a:latin typeface="Fira Code,  Courier New"/>
              </a:rPr>
              <a:t>cvRef</a:t>
            </a:r>
            <a:r>
              <a:rPr lang="en-US" sz="1400" b="0" dirty="0">
                <a:solidFill>
                  <a:srgbClr val="ABB2BF"/>
                </a:solidFill>
                <a:effectLst/>
                <a:latin typeface="Fira Code,  Courier New"/>
              </a:rPr>
              <a:t>=</a:t>
            </a:r>
            <a:r>
              <a:rPr lang="en-US" sz="1400" b="0" dirty="0">
                <a:solidFill>
                  <a:srgbClr val="98C379"/>
                </a:solidFill>
                <a:effectLst/>
                <a:latin typeface="Fira Code,  Courier New"/>
              </a:rPr>
              <a:t>"PSI-MS"</a:t>
            </a:r>
            <a:r>
              <a:rPr lang="en-US" sz="1400" b="0" dirty="0">
                <a:solidFill>
                  <a:srgbClr val="ABB2BF"/>
                </a:solidFill>
                <a:effectLst/>
                <a:latin typeface="Fira Code,  Courier New"/>
              </a:rPr>
              <a:t> </a:t>
            </a:r>
            <a:r>
              <a:rPr lang="en-US" sz="1400" b="0" dirty="0">
                <a:solidFill>
                  <a:srgbClr val="D19A66"/>
                </a:solidFill>
                <a:effectLst/>
                <a:latin typeface="Fira Code,  Courier New"/>
              </a:rPr>
              <a:t>name</a:t>
            </a:r>
            <a:r>
              <a:rPr lang="en-US" sz="1400" b="0" dirty="0">
                <a:solidFill>
                  <a:srgbClr val="ABB2BF"/>
                </a:solidFill>
                <a:effectLst/>
                <a:latin typeface="Fira Code,  Courier New"/>
              </a:rPr>
              <a:t>=</a:t>
            </a:r>
            <a:r>
              <a:rPr lang="en-US" sz="1400" b="0" dirty="0">
                <a:solidFill>
                  <a:srgbClr val="98C379"/>
                </a:solidFill>
                <a:effectLst/>
                <a:latin typeface="Fira Code,  Courier New"/>
              </a:rPr>
              <a:t>"</a:t>
            </a:r>
            <a:r>
              <a:rPr lang="en-US" sz="1400" b="1" dirty="0">
                <a:solidFill>
                  <a:srgbClr val="98C379"/>
                </a:solidFill>
                <a:effectLst/>
                <a:latin typeface="Fira Code,  Courier New"/>
              </a:rPr>
              <a:t>glycan </a:t>
            </a:r>
            <a:r>
              <a:rPr lang="en-US" sz="1400" b="1">
                <a:solidFill>
                  <a:srgbClr val="98C379"/>
                </a:solidFill>
                <a:effectLst/>
                <a:latin typeface="Fira Code,  Courier New"/>
              </a:rPr>
              <a:t>aggregate</a:t>
            </a:r>
            <a:r>
              <a:rPr lang="en-US" sz="1400" b="0">
                <a:solidFill>
                  <a:srgbClr val="98C379"/>
                </a:solidFill>
                <a:effectLst/>
                <a:latin typeface="Fira Code,  Courier New"/>
              </a:rPr>
              <a:t>"</a:t>
            </a:r>
            <a:r>
              <a:rPr lang="en-US" sz="1400" b="0">
                <a:solidFill>
                  <a:srgbClr val="ABB2BF"/>
                </a:solidFill>
                <a:effectLst/>
                <a:latin typeface="Fira Code,  Courier New"/>
              </a:rPr>
              <a:t> </a:t>
            </a:r>
            <a:r>
              <a:rPr lang="en-US" sz="1400" b="0">
                <a:solidFill>
                  <a:srgbClr val="D19A66"/>
                </a:solidFill>
                <a:effectLst/>
                <a:latin typeface="Fira Code,  Courier New"/>
              </a:rPr>
              <a:t>value</a:t>
            </a:r>
            <a:r>
              <a:rPr lang="en-US" sz="1400" b="0">
                <a:solidFill>
                  <a:srgbClr val="ABB2BF"/>
                </a:solidFill>
                <a:effectLst/>
                <a:latin typeface="Fira Code,  Courier New"/>
              </a:rPr>
              <a:t>=</a:t>
            </a:r>
            <a:r>
              <a:rPr lang="en-US" sz="1400" b="0">
                <a:solidFill>
                  <a:srgbClr val="98C379"/>
                </a:solidFill>
                <a:effectLst/>
                <a:latin typeface="Fira Code,  Courier New"/>
              </a:rPr>
              <a:t>""</a:t>
            </a:r>
            <a:r>
              <a:rPr lang="en-US" sz="1400" b="0">
                <a:solidFill>
                  <a:srgbClr val="ABB2BF"/>
                </a:solidFill>
                <a:effectLst/>
                <a:latin typeface="Fira Code,  Courier New"/>
              </a:rPr>
              <a:t>/&gt;</a:t>
            </a:r>
            <a:endParaRPr lang="en-US" sz="1400" b="0" dirty="0">
              <a:solidFill>
                <a:srgbClr val="ABB2BF"/>
              </a:solidFill>
              <a:effectLst/>
              <a:latin typeface="Fira Code,  Courier New"/>
            </a:endParaRPr>
          </a:p>
          <a:p>
            <a:pPr marL="0" indent="0">
              <a:spcBef>
                <a:spcPts val="0"/>
              </a:spcBef>
              <a:buNone/>
            </a:pPr>
            <a:r>
              <a:rPr lang="en-US" sz="1400" b="0" dirty="0">
                <a:solidFill>
                  <a:srgbClr val="ABB2BF"/>
                </a:solidFill>
                <a:effectLst/>
                <a:latin typeface="Fira Code,  Courier New"/>
              </a:rPr>
              <a:t>  &lt;/</a:t>
            </a:r>
            <a:r>
              <a:rPr lang="en-US" sz="1400" b="0" dirty="0">
                <a:solidFill>
                  <a:srgbClr val="E06C75"/>
                </a:solidFill>
                <a:effectLst/>
                <a:latin typeface="Fira Code,  Courier New"/>
              </a:rPr>
              <a:t>Modification</a:t>
            </a:r>
            <a:r>
              <a:rPr lang="en-US" sz="1400" b="0" dirty="0">
                <a:solidFill>
                  <a:srgbClr val="ABB2BF"/>
                </a:solidFill>
                <a:effectLst/>
                <a:latin typeface="Fira Code,  Courier New"/>
              </a:rPr>
              <a:t>&gt;</a:t>
            </a:r>
          </a:p>
          <a:p>
            <a:pPr marL="0" indent="0">
              <a:spcBef>
                <a:spcPts val="0"/>
              </a:spcBef>
              <a:buNone/>
            </a:pPr>
            <a:r>
              <a:rPr lang="en-US" sz="1400" b="0" dirty="0">
                <a:solidFill>
                  <a:srgbClr val="ABB2BF"/>
                </a:solidFill>
                <a:effectLst/>
                <a:latin typeface="Fira Code,  Courier New"/>
              </a:rPr>
              <a:t>  &lt;</a:t>
            </a:r>
            <a:r>
              <a:rPr lang="en-US" sz="1400" b="0" dirty="0">
                <a:solidFill>
                  <a:srgbClr val="E06C75"/>
                </a:solidFill>
                <a:effectLst/>
                <a:latin typeface="Fira Code,  Courier New"/>
              </a:rPr>
              <a:t>Modification</a:t>
            </a:r>
            <a:r>
              <a:rPr lang="en-US" sz="1400" b="0" dirty="0">
                <a:solidFill>
                  <a:srgbClr val="ABB2BF"/>
                </a:solidFill>
                <a:effectLst/>
                <a:latin typeface="Fira Code,  Courier New"/>
              </a:rPr>
              <a:t> </a:t>
            </a:r>
            <a:r>
              <a:rPr lang="en-US" sz="1400" b="0" dirty="0" err="1">
                <a:solidFill>
                  <a:srgbClr val="D19A66"/>
                </a:solidFill>
                <a:effectLst/>
                <a:latin typeface="Fira Code,  Courier New"/>
              </a:rPr>
              <a:t>monoisotopicMassDelta</a:t>
            </a:r>
            <a:r>
              <a:rPr lang="en-US" sz="1400" b="0" dirty="0">
                <a:solidFill>
                  <a:srgbClr val="ABB2BF"/>
                </a:solidFill>
                <a:effectLst/>
                <a:latin typeface="Fira Code,  Courier New"/>
              </a:rPr>
              <a:t>=</a:t>
            </a:r>
            <a:r>
              <a:rPr lang="en-US" sz="1400" b="0" dirty="0">
                <a:solidFill>
                  <a:srgbClr val="98C379"/>
                </a:solidFill>
                <a:effectLst/>
                <a:latin typeface="Fira Code,  Courier New"/>
              </a:rPr>
              <a:t>"0"</a:t>
            </a:r>
            <a:r>
              <a:rPr lang="en-US" sz="1400" b="0" dirty="0">
                <a:solidFill>
                  <a:srgbClr val="ABB2BF"/>
                </a:solidFill>
                <a:effectLst/>
                <a:latin typeface="Fira Code,  Courier New"/>
              </a:rPr>
              <a:t> </a:t>
            </a:r>
            <a:r>
              <a:rPr lang="en-US" sz="1400" b="1" dirty="0">
                <a:solidFill>
                  <a:srgbClr val="D19A66"/>
                </a:solidFill>
                <a:effectLst/>
                <a:latin typeface="Fira Code,  Courier New"/>
              </a:rPr>
              <a:t>location</a:t>
            </a:r>
            <a:r>
              <a:rPr lang="en-US" sz="1400" b="1" dirty="0">
                <a:solidFill>
                  <a:srgbClr val="ABB2BF"/>
                </a:solidFill>
                <a:effectLst/>
                <a:latin typeface="Fira Code,  Courier New"/>
              </a:rPr>
              <a:t>=</a:t>
            </a:r>
            <a:r>
              <a:rPr lang="en-US" sz="1400" b="1" dirty="0">
                <a:solidFill>
                  <a:srgbClr val="98C379"/>
                </a:solidFill>
                <a:effectLst/>
                <a:latin typeface="Fira Code,  Courier New"/>
              </a:rPr>
              <a:t>"30"</a:t>
            </a:r>
            <a:r>
              <a:rPr lang="en-US" sz="1400" b="0" dirty="0">
                <a:solidFill>
                  <a:srgbClr val="ABB2BF"/>
                </a:solidFill>
                <a:effectLst/>
                <a:latin typeface="Fira Code,  Courier New"/>
              </a:rPr>
              <a:t>&gt;</a:t>
            </a:r>
          </a:p>
          <a:p>
            <a:pPr marL="0" indent="0">
              <a:spcBef>
                <a:spcPts val="0"/>
              </a:spcBef>
              <a:buNone/>
            </a:pPr>
            <a:r>
              <a:rPr lang="en-US" sz="1400" b="0" dirty="0">
                <a:solidFill>
                  <a:srgbClr val="ABB2BF"/>
                </a:solidFill>
                <a:effectLst/>
                <a:latin typeface="Fira Code,  Courier New"/>
              </a:rPr>
              <a:t>    &lt;</a:t>
            </a:r>
            <a:r>
              <a:rPr lang="en-US" sz="1400" b="0" dirty="0" err="1">
                <a:solidFill>
                  <a:srgbClr val="E06C75"/>
                </a:solidFill>
                <a:effectLst/>
                <a:latin typeface="Fira Code,  Courier New"/>
              </a:rPr>
              <a:t>cvParam</a:t>
            </a:r>
            <a:r>
              <a:rPr lang="en-US" sz="1400" b="0" dirty="0">
                <a:solidFill>
                  <a:srgbClr val="ABB2BF"/>
                </a:solidFill>
                <a:effectLst/>
                <a:latin typeface="Fira Code,  Courier New"/>
              </a:rPr>
              <a:t> </a:t>
            </a:r>
            <a:r>
              <a:rPr lang="en-US" sz="1400" b="0" dirty="0">
                <a:solidFill>
                  <a:srgbClr val="D19A66"/>
                </a:solidFill>
                <a:effectLst/>
                <a:latin typeface="Fira Code,  Courier New"/>
              </a:rPr>
              <a:t>accession</a:t>
            </a:r>
            <a:r>
              <a:rPr lang="en-US" sz="1400" b="0" dirty="0">
                <a:solidFill>
                  <a:srgbClr val="ABB2BF"/>
                </a:solidFill>
                <a:effectLst/>
                <a:latin typeface="Fira Code,  Courier New"/>
              </a:rPr>
              <a:t>=</a:t>
            </a:r>
            <a:r>
              <a:rPr lang="en-US" sz="1400" b="0" dirty="0">
                <a:solidFill>
                  <a:srgbClr val="98C379"/>
                </a:solidFill>
                <a:effectLst/>
                <a:latin typeface="Fira Code,  Courier New"/>
              </a:rPr>
              <a:t>"MS:XXXXX1"</a:t>
            </a:r>
            <a:r>
              <a:rPr lang="en-US" sz="1400" b="0" dirty="0">
                <a:solidFill>
                  <a:srgbClr val="ABB2BF"/>
                </a:solidFill>
                <a:effectLst/>
                <a:latin typeface="Fira Code,  Courier New"/>
              </a:rPr>
              <a:t> </a:t>
            </a:r>
            <a:r>
              <a:rPr lang="en-US" sz="1400" b="0" dirty="0" err="1">
                <a:solidFill>
                  <a:srgbClr val="D19A66"/>
                </a:solidFill>
                <a:effectLst/>
                <a:latin typeface="Fira Code,  Courier New"/>
              </a:rPr>
              <a:t>cvRef</a:t>
            </a:r>
            <a:r>
              <a:rPr lang="en-US" sz="1400" b="0" dirty="0">
                <a:solidFill>
                  <a:srgbClr val="ABB2BF"/>
                </a:solidFill>
                <a:effectLst/>
                <a:latin typeface="Fira Code,  Courier New"/>
              </a:rPr>
              <a:t>=</a:t>
            </a:r>
            <a:r>
              <a:rPr lang="en-US" sz="1400" b="0" dirty="0">
                <a:solidFill>
                  <a:srgbClr val="98C379"/>
                </a:solidFill>
                <a:effectLst/>
                <a:latin typeface="Fira Code,  Courier New"/>
              </a:rPr>
              <a:t>"PSI-MS"</a:t>
            </a:r>
            <a:r>
              <a:rPr lang="en-US" sz="1400" b="0" dirty="0">
                <a:solidFill>
                  <a:srgbClr val="ABB2BF"/>
                </a:solidFill>
                <a:effectLst/>
                <a:latin typeface="Fira Code,  Courier New"/>
              </a:rPr>
              <a:t> </a:t>
            </a:r>
            <a:r>
              <a:rPr lang="en-US" sz="1400" b="0" dirty="0">
                <a:solidFill>
                  <a:srgbClr val="D19A66"/>
                </a:solidFill>
                <a:effectLst/>
                <a:latin typeface="Fira Code,  Courier New"/>
              </a:rPr>
              <a:t>name</a:t>
            </a:r>
            <a:r>
              <a:rPr lang="en-US" sz="1400" b="0" dirty="0">
                <a:solidFill>
                  <a:srgbClr val="ABB2BF"/>
                </a:solidFill>
                <a:effectLst/>
                <a:latin typeface="Fira Code,  Courier New"/>
              </a:rPr>
              <a:t>=</a:t>
            </a:r>
            <a:r>
              <a:rPr lang="en-US" sz="1400" b="0" dirty="0">
                <a:solidFill>
                  <a:srgbClr val="98C379"/>
                </a:solidFill>
                <a:effectLst/>
                <a:latin typeface="Fira Code,  Courier New"/>
              </a:rPr>
              <a:t>"glycosylation modification"</a:t>
            </a:r>
            <a:r>
              <a:rPr lang="en-US" sz="1400" b="0" dirty="0">
                <a:solidFill>
                  <a:srgbClr val="ABB2BF"/>
                </a:solidFill>
                <a:effectLst/>
                <a:latin typeface="Fira Code,  Courier New"/>
              </a:rPr>
              <a:t>/&gt;</a:t>
            </a:r>
          </a:p>
          <a:p>
            <a:pPr marL="0" indent="0">
              <a:spcBef>
                <a:spcPts val="0"/>
              </a:spcBef>
              <a:buNone/>
            </a:pPr>
            <a:r>
              <a:rPr lang="en-US" sz="1400" b="0" dirty="0">
                <a:solidFill>
                  <a:srgbClr val="ABB2BF"/>
                </a:solidFill>
                <a:effectLst/>
                <a:latin typeface="Fira Code,  Courier New"/>
              </a:rPr>
              <a:t>    &lt;</a:t>
            </a:r>
            <a:r>
              <a:rPr lang="en-US" sz="1400" b="0" dirty="0" err="1">
                <a:solidFill>
                  <a:srgbClr val="E06C75"/>
                </a:solidFill>
                <a:effectLst/>
                <a:latin typeface="Fira Code,  Courier New"/>
              </a:rPr>
              <a:t>cvParam</a:t>
            </a:r>
            <a:r>
              <a:rPr lang="en-US" sz="1400" b="0" dirty="0">
                <a:solidFill>
                  <a:srgbClr val="ABB2BF"/>
                </a:solidFill>
                <a:effectLst/>
                <a:latin typeface="Fira Code,  Courier New"/>
              </a:rPr>
              <a:t> </a:t>
            </a:r>
            <a:r>
              <a:rPr lang="en-US" sz="1400" b="0" dirty="0">
                <a:solidFill>
                  <a:srgbClr val="D19A66"/>
                </a:solidFill>
                <a:effectLst/>
                <a:latin typeface="Fira Code,  Courier New"/>
              </a:rPr>
              <a:t>accession</a:t>
            </a:r>
            <a:r>
              <a:rPr lang="en-US" sz="1400" b="0" dirty="0">
                <a:solidFill>
                  <a:srgbClr val="ABB2BF"/>
                </a:solidFill>
                <a:effectLst/>
                <a:latin typeface="Fira Code,  Courier New"/>
              </a:rPr>
              <a:t>=</a:t>
            </a:r>
            <a:r>
              <a:rPr lang="en-US" sz="1400" b="0" dirty="0">
                <a:solidFill>
                  <a:srgbClr val="98C379"/>
                </a:solidFill>
                <a:effectLst/>
                <a:latin typeface="Fira Code,  Courier New"/>
              </a:rPr>
              <a:t>"MS:XXXXX5"</a:t>
            </a:r>
            <a:r>
              <a:rPr lang="en-US" sz="1400" b="0" dirty="0">
                <a:solidFill>
                  <a:srgbClr val="ABB2BF"/>
                </a:solidFill>
                <a:effectLst/>
                <a:latin typeface="Fira Code,  Courier New"/>
              </a:rPr>
              <a:t> </a:t>
            </a:r>
            <a:r>
              <a:rPr lang="en-US" sz="1400" b="0" dirty="0" err="1">
                <a:solidFill>
                  <a:srgbClr val="D19A66"/>
                </a:solidFill>
                <a:effectLst/>
                <a:latin typeface="Fira Code,  Courier New"/>
              </a:rPr>
              <a:t>cvRef</a:t>
            </a:r>
            <a:r>
              <a:rPr lang="en-US" sz="1400" b="0" dirty="0">
                <a:solidFill>
                  <a:srgbClr val="ABB2BF"/>
                </a:solidFill>
                <a:effectLst/>
                <a:latin typeface="Fira Code,  Courier New"/>
              </a:rPr>
              <a:t>=</a:t>
            </a:r>
            <a:r>
              <a:rPr lang="en-US" sz="1400" b="0" dirty="0">
                <a:solidFill>
                  <a:srgbClr val="98C379"/>
                </a:solidFill>
                <a:effectLst/>
                <a:latin typeface="Fira Code,  Courier New"/>
              </a:rPr>
              <a:t>"PSI-MS"</a:t>
            </a:r>
            <a:r>
              <a:rPr lang="en-US" sz="1400" b="0" dirty="0">
                <a:solidFill>
                  <a:srgbClr val="ABB2BF"/>
                </a:solidFill>
                <a:effectLst/>
                <a:latin typeface="Fira Code,  Courier New"/>
              </a:rPr>
              <a:t> </a:t>
            </a:r>
            <a:r>
              <a:rPr lang="en-US" sz="1400" b="0" dirty="0">
                <a:solidFill>
                  <a:srgbClr val="D19A66"/>
                </a:solidFill>
                <a:effectLst/>
                <a:latin typeface="Fira Code,  Courier New"/>
              </a:rPr>
              <a:t>name</a:t>
            </a:r>
            <a:r>
              <a:rPr lang="en-US" sz="1400" b="0" dirty="0">
                <a:solidFill>
                  <a:srgbClr val="ABB2BF"/>
                </a:solidFill>
                <a:effectLst/>
                <a:latin typeface="Fira Code,  Courier New"/>
              </a:rPr>
              <a:t>=</a:t>
            </a:r>
            <a:r>
              <a:rPr lang="en-US" sz="1400" b="0" dirty="0">
                <a:solidFill>
                  <a:srgbClr val="98C379"/>
                </a:solidFill>
                <a:effectLst/>
                <a:latin typeface="Fira Code,  Courier New"/>
              </a:rPr>
              <a:t>"</a:t>
            </a:r>
            <a:r>
              <a:rPr lang="en-US" sz="1400" b="0">
                <a:solidFill>
                  <a:srgbClr val="98C379"/>
                </a:solidFill>
                <a:effectLst/>
                <a:latin typeface="Fira Code,  Courier New"/>
              </a:rPr>
              <a:t>N-glycan"</a:t>
            </a:r>
            <a:r>
              <a:rPr lang="en-US" sz="1400" b="0">
                <a:solidFill>
                  <a:srgbClr val="ABB2BF"/>
                </a:solidFill>
                <a:effectLst/>
                <a:latin typeface="Fira Code,  Courier New"/>
              </a:rPr>
              <a:t> </a:t>
            </a:r>
            <a:r>
              <a:rPr lang="en-US" sz="1400" b="0">
                <a:solidFill>
                  <a:srgbClr val="D19A66"/>
                </a:solidFill>
                <a:effectLst/>
                <a:latin typeface="Fira Code,  Courier New"/>
              </a:rPr>
              <a:t>value</a:t>
            </a:r>
            <a:r>
              <a:rPr lang="en-US" sz="1400" b="0">
                <a:solidFill>
                  <a:srgbClr val="ABB2BF"/>
                </a:solidFill>
                <a:effectLst/>
                <a:latin typeface="Fira Code,  Courier New"/>
              </a:rPr>
              <a:t>=</a:t>
            </a:r>
            <a:r>
              <a:rPr lang="en-US" sz="1400" b="0">
                <a:solidFill>
                  <a:srgbClr val="98C379"/>
                </a:solidFill>
                <a:effectLst/>
                <a:latin typeface="Fira Code,  Courier New"/>
              </a:rPr>
              <a:t>""</a:t>
            </a:r>
            <a:r>
              <a:rPr lang="en-US" sz="1400" b="0">
                <a:solidFill>
                  <a:srgbClr val="ABB2BF"/>
                </a:solidFill>
                <a:effectLst/>
                <a:latin typeface="Fira Code,  Courier New"/>
              </a:rPr>
              <a:t>/&gt;</a:t>
            </a:r>
            <a:endParaRPr lang="en-US" sz="1400" b="0" dirty="0">
              <a:solidFill>
                <a:srgbClr val="ABB2BF"/>
              </a:solidFill>
              <a:effectLst/>
              <a:latin typeface="Fira Code,  Courier New"/>
            </a:endParaRPr>
          </a:p>
          <a:p>
            <a:pPr marL="0" indent="0">
              <a:spcBef>
                <a:spcPts val="0"/>
              </a:spcBef>
              <a:buNone/>
            </a:pPr>
            <a:r>
              <a:rPr lang="en-US" sz="1400" b="0" dirty="0">
                <a:solidFill>
                  <a:srgbClr val="ABB2BF"/>
                </a:solidFill>
                <a:effectLst/>
                <a:latin typeface="Fira Code,  Courier New"/>
              </a:rPr>
              <a:t>    &lt;</a:t>
            </a:r>
            <a:r>
              <a:rPr lang="en-US" sz="1400" b="0" dirty="0" err="1">
                <a:solidFill>
                  <a:srgbClr val="E06C75"/>
                </a:solidFill>
                <a:effectLst/>
                <a:latin typeface="Fira Code,  Courier New"/>
              </a:rPr>
              <a:t>cvParam</a:t>
            </a:r>
            <a:r>
              <a:rPr lang="en-US" sz="1400" b="0" dirty="0">
                <a:solidFill>
                  <a:srgbClr val="ABB2BF"/>
                </a:solidFill>
                <a:effectLst/>
                <a:latin typeface="Fira Code,  Courier New"/>
              </a:rPr>
              <a:t> </a:t>
            </a:r>
            <a:r>
              <a:rPr lang="en-US" sz="1400" b="0" dirty="0">
                <a:solidFill>
                  <a:srgbClr val="D19A66"/>
                </a:solidFill>
                <a:effectLst/>
                <a:latin typeface="Fira Code,  Courier New"/>
              </a:rPr>
              <a:t>accession</a:t>
            </a:r>
            <a:r>
              <a:rPr lang="en-US" sz="1400" b="0" dirty="0">
                <a:solidFill>
                  <a:srgbClr val="ABB2BF"/>
                </a:solidFill>
                <a:effectLst/>
                <a:latin typeface="Fira Code,  Courier New"/>
              </a:rPr>
              <a:t>=</a:t>
            </a:r>
            <a:r>
              <a:rPr lang="en-US" sz="1400" b="0" dirty="0">
                <a:solidFill>
                  <a:srgbClr val="98C379"/>
                </a:solidFill>
                <a:effectLst/>
                <a:latin typeface="Fira Code,  Courier New"/>
              </a:rPr>
              <a:t>"MS:XXXXX2"</a:t>
            </a:r>
            <a:r>
              <a:rPr lang="en-US" sz="1400" b="0" dirty="0">
                <a:solidFill>
                  <a:srgbClr val="ABB2BF"/>
                </a:solidFill>
                <a:effectLst/>
                <a:latin typeface="Fira Code,  Courier New"/>
              </a:rPr>
              <a:t> </a:t>
            </a:r>
            <a:r>
              <a:rPr lang="en-US" sz="1400" b="0" dirty="0" err="1">
                <a:solidFill>
                  <a:srgbClr val="D19A66"/>
                </a:solidFill>
                <a:effectLst/>
                <a:latin typeface="Fira Code,  Courier New"/>
              </a:rPr>
              <a:t>cvRef</a:t>
            </a:r>
            <a:r>
              <a:rPr lang="en-US" sz="1400" b="0" dirty="0">
                <a:solidFill>
                  <a:srgbClr val="ABB2BF"/>
                </a:solidFill>
                <a:effectLst/>
                <a:latin typeface="Fira Code,  Courier New"/>
              </a:rPr>
              <a:t>=</a:t>
            </a:r>
            <a:r>
              <a:rPr lang="en-US" sz="1400" b="0" dirty="0">
                <a:solidFill>
                  <a:srgbClr val="98C379"/>
                </a:solidFill>
                <a:effectLst/>
                <a:latin typeface="Fira Code,  Courier New"/>
              </a:rPr>
              <a:t>"PSI-MS"</a:t>
            </a:r>
            <a:r>
              <a:rPr lang="en-US" sz="1400" b="0" dirty="0">
                <a:solidFill>
                  <a:srgbClr val="ABB2BF"/>
                </a:solidFill>
                <a:effectLst/>
                <a:latin typeface="Fira Code,  Courier New"/>
              </a:rPr>
              <a:t> </a:t>
            </a:r>
            <a:r>
              <a:rPr lang="en-US" sz="1400" b="0" dirty="0">
                <a:solidFill>
                  <a:srgbClr val="D19A66"/>
                </a:solidFill>
                <a:effectLst/>
                <a:latin typeface="Fira Code,  Courier New"/>
              </a:rPr>
              <a:t>name</a:t>
            </a:r>
            <a:r>
              <a:rPr lang="en-US" sz="1400" b="0" dirty="0">
                <a:solidFill>
                  <a:srgbClr val="ABB2BF"/>
                </a:solidFill>
                <a:effectLst/>
                <a:latin typeface="Fira Code,  Courier New"/>
              </a:rPr>
              <a:t>=</a:t>
            </a:r>
            <a:r>
              <a:rPr lang="en-US" sz="1400" b="0" dirty="0">
                <a:solidFill>
                  <a:srgbClr val="98C379"/>
                </a:solidFill>
                <a:effectLst/>
                <a:latin typeface="Fira Code,  Courier New"/>
              </a:rPr>
              <a:t>"monosaccharide count"</a:t>
            </a:r>
            <a:r>
              <a:rPr lang="en-US" sz="1400" b="0" dirty="0">
                <a:solidFill>
                  <a:srgbClr val="ABB2BF"/>
                </a:solidFill>
                <a:effectLst/>
                <a:latin typeface="Fira Code,  Courier New"/>
              </a:rPr>
              <a:t> </a:t>
            </a:r>
            <a:r>
              <a:rPr lang="en-US" sz="1400" b="0" dirty="0">
                <a:solidFill>
                  <a:srgbClr val="D19A66"/>
                </a:solidFill>
                <a:effectLst/>
                <a:latin typeface="Fira Code,  Courier New"/>
              </a:rPr>
              <a:t>value</a:t>
            </a:r>
            <a:r>
              <a:rPr lang="en-US" sz="1400" b="0" dirty="0">
                <a:solidFill>
                  <a:srgbClr val="ABB2BF"/>
                </a:solidFill>
                <a:effectLst/>
                <a:latin typeface="Fira Code,  Courier New"/>
              </a:rPr>
              <a:t>=</a:t>
            </a:r>
            <a:r>
              <a:rPr lang="en-US" sz="1400" b="0" dirty="0">
                <a:solidFill>
                  <a:srgbClr val="98C379"/>
                </a:solidFill>
                <a:effectLst/>
                <a:latin typeface="Fira Code,  Courier New"/>
              </a:rPr>
              <a:t>"Hex:10"</a:t>
            </a:r>
            <a:r>
              <a:rPr lang="en-US" sz="1400" b="0" dirty="0">
                <a:solidFill>
                  <a:srgbClr val="ABB2BF"/>
                </a:solidFill>
                <a:effectLst/>
                <a:latin typeface="Fira Code,  Courier New"/>
              </a:rPr>
              <a:t>/&gt;</a:t>
            </a:r>
          </a:p>
          <a:p>
            <a:pPr marL="0" indent="0">
              <a:spcBef>
                <a:spcPts val="0"/>
              </a:spcBef>
              <a:buNone/>
            </a:pPr>
            <a:r>
              <a:rPr lang="en-US" sz="1400" b="0" dirty="0">
                <a:solidFill>
                  <a:srgbClr val="ABB2BF"/>
                </a:solidFill>
                <a:effectLst/>
                <a:latin typeface="Fira Code,  Courier New"/>
              </a:rPr>
              <a:t>    &lt;</a:t>
            </a:r>
            <a:r>
              <a:rPr lang="en-US" sz="1400" b="0" dirty="0" err="1">
                <a:solidFill>
                  <a:srgbClr val="E06C75"/>
                </a:solidFill>
                <a:effectLst/>
                <a:latin typeface="Fira Code,  Courier New"/>
              </a:rPr>
              <a:t>cvParam</a:t>
            </a:r>
            <a:r>
              <a:rPr lang="en-US" sz="1400" b="0" dirty="0">
                <a:solidFill>
                  <a:srgbClr val="ABB2BF"/>
                </a:solidFill>
                <a:effectLst/>
                <a:latin typeface="Fira Code,  Courier New"/>
              </a:rPr>
              <a:t> </a:t>
            </a:r>
            <a:r>
              <a:rPr lang="en-US" sz="1400" b="0" dirty="0">
                <a:solidFill>
                  <a:srgbClr val="D19A66"/>
                </a:solidFill>
                <a:effectLst/>
                <a:latin typeface="Fira Code,  Courier New"/>
              </a:rPr>
              <a:t>accession</a:t>
            </a:r>
            <a:r>
              <a:rPr lang="en-US" sz="1400" b="0" dirty="0">
                <a:solidFill>
                  <a:srgbClr val="ABB2BF"/>
                </a:solidFill>
                <a:effectLst/>
                <a:latin typeface="Fira Code,  Courier New"/>
              </a:rPr>
              <a:t>=</a:t>
            </a:r>
            <a:r>
              <a:rPr lang="en-US" sz="1400" b="0" dirty="0">
                <a:solidFill>
                  <a:srgbClr val="98C379"/>
                </a:solidFill>
                <a:effectLst/>
                <a:latin typeface="Fira Code,  Courier New"/>
              </a:rPr>
              <a:t>"MS:XXXXX2"</a:t>
            </a:r>
            <a:r>
              <a:rPr lang="en-US" sz="1400" b="0" dirty="0">
                <a:solidFill>
                  <a:srgbClr val="ABB2BF"/>
                </a:solidFill>
                <a:effectLst/>
                <a:latin typeface="Fira Code,  Courier New"/>
              </a:rPr>
              <a:t> </a:t>
            </a:r>
            <a:r>
              <a:rPr lang="en-US" sz="1400" b="0" dirty="0" err="1">
                <a:solidFill>
                  <a:srgbClr val="D19A66"/>
                </a:solidFill>
                <a:effectLst/>
                <a:latin typeface="Fira Code,  Courier New"/>
              </a:rPr>
              <a:t>cvRef</a:t>
            </a:r>
            <a:r>
              <a:rPr lang="en-US" sz="1400" b="0" dirty="0">
                <a:solidFill>
                  <a:srgbClr val="ABB2BF"/>
                </a:solidFill>
                <a:effectLst/>
                <a:latin typeface="Fira Code,  Courier New"/>
              </a:rPr>
              <a:t>=</a:t>
            </a:r>
            <a:r>
              <a:rPr lang="en-US" sz="1400" b="0" dirty="0">
                <a:solidFill>
                  <a:srgbClr val="98C379"/>
                </a:solidFill>
                <a:effectLst/>
                <a:latin typeface="Fira Code,  Courier New"/>
              </a:rPr>
              <a:t>"PSI-MS"</a:t>
            </a:r>
            <a:r>
              <a:rPr lang="en-US" sz="1400" b="0" dirty="0">
                <a:solidFill>
                  <a:srgbClr val="ABB2BF"/>
                </a:solidFill>
                <a:effectLst/>
                <a:latin typeface="Fira Code,  Courier New"/>
              </a:rPr>
              <a:t> </a:t>
            </a:r>
            <a:r>
              <a:rPr lang="en-US" sz="1400" b="0" dirty="0">
                <a:solidFill>
                  <a:srgbClr val="D19A66"/>
                </a:solidFill>
                <a:effectLst/>
                <a:latin typeface="Fira Code,  Courier New"/>
              </a:rPr>
              <a:t>name</a:t>
            </a:r>
            <a:r>
              <a:rPr lang="en-US" sz="1400" b="0" dirty="0">
                <a:solidFill>
                  <a:srgbClr val="ABB2BF"/>
                </a:solidFill>
                <a:effectLst/>
                <a:latin typeface="Fira Code,  Courier New"/>
              </a:rPr>
              <a:t>=</a:t>
            </a:r>
            <a:r>
              <a:rPr lang="en-US" sz="1400" b="0" dirty="0">
                <a:solidFill>
                  <a:srgbClr val="98C379"/>
                </a:solidFill>
                <a:effectLst/>
                <a:latin typeface="Fira Code,  Courier New"/>
              </a:rPr>
              <a:t>"monosaccharide count"</a:t>
            </a:r>
            <a:r>
              <a:rPr lang="en-US" sz="1400" b="0" dirty="0">
                <a:solidFill>
                  <a:srgbClr val="ABB2BF"/>
                </a:solidFill>
                <a:effectLst/>
                <a:latin typeface="Fira Code,  Courier New"/>
              </a:rPr>
              <a:t> </a:t>
            </a:r>
            <a:r>
              <a:rPr lang="en-US" sz="1400" b="0" dirty="0">
                <a:solidFill>
                  <a:srgbClr val="D19A66"/>
                </a:solidFill>
                <a:effectLst/>
                <a:latin typeface="Fira Code,  Courier New"/>
              </a:rPr>
              <a:t>value</a:t>
            </a:r>
            <a:r>
              <a:rPr lang="en-US" sz="1400" b="0" dirty="0">
                <a:solidFill>
                  <a:srgbClr val="ABB2BF"/>
                </a:solidFill>
                <a:effectLst/>
                <a:latin typeface="Fira Code,  Courier New"/>
              </a:rPr>
              <a:t>=</a:t>
            </a:r>
            <a:r>
              <a:rPr lang="en-US" sz="1400" b="0" dirty="0">
                <a:solidFill>
                  <a:srgbClr val="98C379"/>
                </a:solidFill>
                <a:effectLst/>
                <a:latin typeface="Fira Code,  Courier New"/>
              </a:rPr>
              <a:t>"HexNAc:4"</a:t>
            </a:r>
            <a:r>
              <a:rPr lang="en-US" sz="1400" b="0" dirty="0">
                <a:solidFill>
                  <a:srgbClr val="ABB2BF"/>
                </a:solidFill>
                <a:effectLst/>
                <a:latin typeface="Fira Code,  Courier New"/>
              </a:rPr>
              <a:t>/&gt;</a:t>
            </a:r>
          </a:p>
          <a:p>
            <a:pPr marL="0" indent="0">
              <a:spcBef>
                <a:spcPts val="0"/>
              </a:spcBef>
              <a:buNone/>
            </a:pPr>
            <a:r>
              <a:rPr lang="en-US" sz="1400" b="0" dirty="0">
                <a:solidFill>
                  <a:srgbClr val="ABB2BF"/>
                </a:solidFill>
                <a:effectLst/>
                <a:latin typeface="Fira Code,  Courier New"/>
              </a:rPr>
              <a:t>    &lt;</a:t>
            </a:r>
            <a:r>
              <a:rPr lang="en-US" sz="1400" b="0" dirty="0" err="1">
                <a:solidFill>
                  <a:srgbClr val="E06C75"/>
                </a:solidFill>
                <a:effectLst/>
                <a:latin typeface="Fira Code,  Courier New"/>
              </a:rPr>
              <a:t>cvParam</a:t>
            </a:r>
            <a:r>
              <a:rPr lang="en-US" sz="1400" b="0" dirty="0">
                <a:solidFill>
                  <a:srgbClr val="ABB2BF"/>
                </a:solidFill>
                <a:effectLst/>
                <a:latin typeface="Fira Code,  Courier New"/>
              </a:rPr>
              <a:t> </a:t>
            </a:r>
            <a:r>
              <a:rPr lang="en-US" sz="1400" b="0" dirty="0">
                <a:solidFill>
                  <a:srgbClr val="D19A66"/>
                </a:solidFill>
                <a:effectLst/>
                <a:latin typeface="Fira Code,  Courier New"/>
              </a:rPr>
              <a:t>accession</a:t>
            </a:r>
            <a:r>
              <a:rPr lang="en-US" sz="1400" b="0" dirty="0">
                <a:solidFill>
                  <a:srgbClr val="ABB2BF"/>
                </a:solidFill>
                <a:effectLst/>
                <a:latin typeface="Fira Code,  Courier New"/>
              </a:rPr>
              <a:t>=</a:t>
            </a:r>
            <a:r>
              <a:rPr lang="en-US" sz="1400" b="0" dirty="0">
                <a:solidFill>
                  <a:srgbClr val="98C379"/>
                </a:solidFill>
                <a:effectLst/>
                <a:latin typeface="Fira Code,  Courier New"/>
              </a:rPr>
              <a:t>"MS:XXXX15"</a:t>
            </a:r>
            <a:r>
              <a:rPr lang="en-US" sz="1400" b="0" dirty="0">
                <a:solidFill>
                  <a:srgbClr val="ABB2BF"/>
                </a:solidFill>
                <a:effectLst/>
                <a:latin typeface="Fira Code,  Courier New"/>
              </a:rPr>
              <a:t> </a:t>
            </a:r>
            <a:r>
              <a:rPr lang="en-US" sz="1400" b="0" dirty="0" err="1">
                <a:solidFill>
                  <a:srgbClr val="D19A66"/>
                </a:solidFill>
                <a:effectLst/>
                <a:latin typeface="Fira Code,  Courier New"/>
              </a:rPr>
              <a:t>cvRef</a:t>
            </a:r>
            <a:r>
              <a:rPr lang="en-US" sz="1400" b="0" dirty="0">
                <a:solidFill>
                  <a:srgbClr val="ABB2BF"/>
                </a:solidFill>
                <a:effectLst/>
                <a:latin typeface="Fira Code,  Courier New"/>
              </a:rPr>
              <a:t>=</a:t>
            </a:r>
            <a:r>
              <a:rPr lang="en-US" sz="1400" b="0" dirty="0">
                <a:solidFill>
                  <a:srgbClr val="98C379"/>
                </a:solidFill>
                <a:effectLst/>
                <a:latin typeface="Fira Code,  Courier New"/>
              </a:rPr>
              <a:t>"PSI-MS"</a:t>
            </a:r>
            <a:r>
              <a:rPr lang="en-US" sz="1400" b="0" dirty="0">
                <a:solidFill>
                  <a:srgbClr val="ABB2BF"/>
                </a:solidFill>
                <a:effectLst/>
                <a:latin typeface="Fira Code,  Courier New"/>
              </a:rPr>
              <a:t> </a:t>
            </a:r>
            <a:r>
              <a:rPr lang="en-US" sz="1400" b="0" dirty="0">
                <a:solidFill>
                  <a:srgbClr val="D19A66"/>
                </a:solidFill>
                <a:effectLst/>
                <a:latin typeface="Fira Code,  Courier New"/>
              </a:rPr>
              <a:t>name</a:t>
            </a:r>
            <a:r>
              <a:rPr lang="en-US" sz="1400" b="0" dirty="0">
                <a:solidFill>
                  <a:srgbClr val="ABB2BF"/>
                </a:solidFill>
                <a:effectLst/>
                <a:latin typeface="Fira Code,  Courier New"/>
              </a:rPr>
              <a:t>=</a:t>
            </a:r>
            <a:r>
              <a:rPr lang="en-US" sz="1400" b="0" dirty="0">
                <a:solidFill>
                  <a:srgbClr val="98C379"/>
                </a:solidFill>
                <a:effectLst/>
                <a:latin typeface="Fira Code,  Courier New"/>
              </a:rPr>
              <a:t>"glycan </a:t>
            </a:r>
            <a:r>
              <a:rPr lang="en-US" sz="1400" b="0">
                <a:solidFill>
                  <a:srgbClr val="98C379"/>
                </a:solidFill>
                <a:effectLst/>
                <a:latin typeface="Fira Code,  Courier New"/>
              </a:rPr>
              <a:t>aggregate"</a:t>
            </a:r>
            <a:r>
              <a:rPr lang="en-US" sz="1400" b="0">
                <a:solidFill>
                  <a:srgbClr val="ABB2BF"/>
                </a:solidFill>
                <a:effectLst/>
                <a:latin typeface="Fira Code,  Courier New"/>
              </a:rPr>
              <a:t> </a:t>
            </a:r>
            <a:r>
              <a:rPr lang="en-US" sz="1400" b="0">
                <a:solidFill>
                  <a:srgbClr val="D19A66"/>
                </a:solidFill>
                <a:effectLst/>
                <a:latin typeface="Fira Code,  Courier New"/>
              </a:rPr>
              <a:t>value</a:t>
            </a:r>
            <a:r>
              <a:rPr lang="en-US" sz="1400" b="0">
                <a:solidFill>
                  <a:srgbClr val="ABB2BF"/>
                </a:solidFill>
                <a:effectLst/>
                <a:latin typeface="Fira Code,  Courier New"/>
              </a:rPr>
              <a:t>=</a:t>
            </a:r>
            <a:r>
              <a:rPr lang="en-US" sz="1400" b="0">
                <a:solidFill>
                  <a:srgbClr val="98C379"/>
                </a:solidFill>
                <a:effectLst/>
                <a:latin typeface="Fira Code,  Courier New"/>
              </a:rPr>
              <a:t>""</a:t>
            </a:r>
            <a:r>
              <a:rPr lang="en-US" sz="1400" b="0">
                <a:solidFill>
                  <a:srgbClr val="ABB2BF"/>
                </a:solidFill>
                <a:effectLst/>
                <a:latin typeface="Fira Code,  Courier New"/>
              </a:rPr>
              <a:t>/&gt;</a:t>
            </a:r>
            <a:endParaRPr lang="en-US" sz="1400" b="0" dirty="0">
              <a:solidFill>
                <a:srgbClr val="ABB2BF"/>
              </a:solidFill>
              <a:effectLst/>
              <a:latin typeface="Fira Code,  Courier New"/>
            </a:endParaRPr>
          </a:p>
          <a:p>
            <a:pPr marL="0" indent="0">
              <a:spcBef>
                <a:spcPts val="0"/>
              </a:spcBef>
              <a:buNone/>
            </a:pPr>
            <a:r>
              <a:rPr lang="en-US" sz="1400" b="0" dirty="0">
                <a:solidFill>
                  <a:srgbClr val="ABB2BF"/>
                </a:solidFill>
                <a:effectLst/>
                <a:latin typeface="Fira Code,  Courier New"/>
              </a:rPr>
              <a:t>  &lt;/</a:t>
            </a:r>
            <a:r>
              <a:rPr lang="en-US" sz="1400" b="0" dirty="0">
                <a:solidFill>
                  <a:srgbClr val="E06C75"/>
                </a:solidFill>
                <a:effectLst/>
                <a:latin typeface="Fira Code,  Courier New"/>
              </a:rPr>
              <a:t>Modification</a:t>
            </a:r>
            <a:r>
              <a:rPr lang="en-US" sz="1400" b="0" dirty="0">
                <a:solidFill>
                  <a:srgbClr val="ABB2BF"/>
                </a:solidFill>
                <a:effectLst/>
                <a:latin typeface="Fira Code,  Courier New"/>
              </a:rPr>
              <a:t>&gt;</a:t>
            </a:r>
          </a:p>
          <a:p>
            <a:pPr marL="0" indent="0">
              <a:spcBef>
                <a:spcPts val="0"/>
              </a:spcBef>
              <a:buNone/>
            </a:pPr>
            <a:r>
              <a:rPr lang="en-US" sz="1400" b="0" dirty="0">
                <a:solidFill>
                  <a:srgbClr val="ABB2BF"/>
                </a:solidFill>
                <a:effectLst/>
                <a:latin typeface="Fira Code,  Courier New"/>
              </a:rPr>
              <a:t>&lt;/</a:t>
            </a:r>
            <a:r>
              <a:rPr lang="en-US" sz="1400" b="0" dirty="0">
                <a:solidFill>
                  <a:srgbClr val="E06C75"/>
                </a:solidFill>
                <a:effectLst/>
                <a:latin typeface="Fira Code,  Courier New"/>
              </a:rPr>
              <a:t>Peptide</a:t>
            </a:r>
            <a:r>
              <a:rPr lang="en-US" sz="1400" b="0" dirty="0">
                <a:solidFill>
                  <a:srgbClr val="ABB2BF"/>
                </a:solidFill>
                <a:effectLst/>
                <a:latin typeface="Fira Code,  Courier New"/>
              </a:rPr>
              <a:t>&gt;</a:t>
            </a:r>
          </a:p>
        </p:txBody>
      </p:sp>
      <p:grpSp>
        <p:nvGrpSpPr>
          <p:cNvPr id="15" name="Group 14">
            <a:extLst>
              <a:ext uri="{FF2B5EF4-FFF2-40B4-BE49-F238E27FC236}">
                <a16:creationId xmlns:a16="http://schemas.microsoft.com/office/drawing/2014/main" id="{D5AF55D9-8338-4FA9-AB9D-75A118BA60F8}"/>
              </a:ext>
            </a:extLst>
          </p:cNvPr>
          <p:cNvGrpSpPr/>
          <p:nvPr/>
        </p:nvGrpSpPr>
        <p:grpSpPr>
          <a:xfrm>
            <a:off x="350982" y="5672807"/>
            <a:ext cx="4504325" cy="962572"/>
            <a:chOff x="838200" y="5714741"/>
            <a:chExt cx="4504325" cy="962572"/>
          </a:xfrm>
        </p:grpSpPr>
        <p:grpSp>
          <p:nvGrpSpPr>
            <p:cNvPr id="10" name="Group 9">
              <a:extLst>
                <a:ext uri="{FF2B5EF4-FFF2-40B4-BE49-F238E27FC236}">
                  <a16:creationId xmlns:a16="http://schemas.microsoft.com/office/drawing/2014/main" id="{E07C14C6-6DAB-4D53-A6A4-ADDB167DA621}"/>
                </a:ext>
              </a:extLst>
            </p:cNvPr>
            <p:cNvGrpSpPr/>
            <p:nvPr/>
          </p:nvGrpSpPr>
          <p:grpSpPr>
            <a:xfrm>
              <a:off x="838200" y="5714741"/>
              <a:ext cx="2191973" cy="962572"/>
              <a:chOff x="6096000" y="4921727"/>
              <a:chExt cx="2191973" cy="962572"/>
            </a:xfrm>
          </p:grpSpPr>
          <p:sp>
            <p:nvSpPr>
              <p:cNvPr id="4" name="Oval 3">
                <a:extLst>
                  <a:ext uri="{FF2B5EF4-FFF2-40B4-BE49-F238E27FC236}">
                    <a16:creationId xmlns:a16="http://schemas.microsoft.com/office/drawing/2014/main" id="{59F354E1-1EEB-4AF0-AD02-5086555CC091}"/>
                  </a:ext>
                </a:extLst>
              </p:cNvPr>
              <p:cNvSpPr/>
              <p:nvPr/>
            </p:nvSpPr>
            <p:spPr>
              <a:xfrm>
                <a:off x="6105062" y="5465177"/>
                <a:ext cx="374791" cy="3868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27D7818-369F-46D0-BCFD-236E1BB2BA4D}"/>
                      </a:ext>
                    </a:extLst>
                  </p:cNvPr>
                  <p:cNvSpPr txBox="1"/>
                  <p:nvPr/>
                </p:nvSpPr>
                <p:spPr>
                  <a:xfrm>
                    <a:off x="6468421" y="5361079"/>
                    <a:ext cx="888385" cy="523220"/>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10</a:t>
                    </a:r>
                  </a:p>
                </p:txBody>
              </p:sp>
            </mc:Choice>
            <mc:Fallback xmlns="">
              <p:sp>
                <p:nvSpPr>
                  <p:cNvPr id="5" name="TextBox 4">
                    <a:extLst>
                      <a:ext uri="{FF2B5EF4-FFF2-40B4-BE49-F238E27FC236}">
                        <a16:creationId xmlns:a16="http://schemas.microsoft.com/office/drawing/2014/main" id="{B27D7818-369F-46D0-BCFD-236E1BB2BA4D}"/>
                      </a:ext>
                    </a:extLst>
                  </p:cNvPr>
                  <p:cNvSpPr txBox="1">
                    <a:spLocks noRot="1" noChangeAspect="1" noMove="1" noResize="1" noEditPoints="1" noAdjustHandles="1" noChangeArrowheads="1" noChangeShapeType="1" noTextEdit="1"/>
                  </p:cNvSpPr>
                  <p:nvPr/>
                </p:nvSpPr>
                <p:spPr>
                  <a:xfrm>
                    <a:off x="6468421" y="5361079"/>
                    <a:ext cx="888385" cy="523220"/>
                  </a:xfrm>
                  <a:prstGeom prst="rect">
                    <a:avLst/>
                  </a:prstGeom>
                  <a:blipFill>
                    <a:blip r:embed="rId2"/>
                    <a:stretch>
                      <a:fillRect t="-11765" r="-12414" b="-34118"/>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D3823E0D-DAC9-495C-AA22-F27B085F494C}"/>
                  </a:ext>
                </a:extLst>
              </p:cNvPr>
              <p:cNvSpPr txBox="1"/>
              <p:nvPr/>
            </p:nvSpPr>
            <p:spPr>
              <a:xfrm>
                <a:off x="7247303" y="5466345"/>
                <a:ext cx="612668" cy="369332"/>
              </a:xfrm>
              <a:prstGeom prst="rect">
                <a:avLst/>
              </a:prstGeom>
              <a:noFill/>
            </p:spPr>
            <p:txBody>
              <a:bodyPr wrap="none" rtlCol="0">
                <a:spAutoFit/>
              </a:bodyPr>
              <a:lstStyle/>
              <a:p>
                <a:r>
                  <a:rPr lang="en-US" dirty="0">
                    <a:latin typeface="Fira Code,  Courier New"/>
                  </a:rPr>
                  <a:t>Hex</a:t>
                </a:r>
              </a:p>
            </p:txBody>
          </p:sp>
          <p:sp>
            <p:nvSpPr>
              <p:cNvPr id="7" name="Rectangle 6">
                <a:extLst>
                  <a:ext uri="{FF2B5EF4-FFF2-40B4-BE49-F238E27FC236}">
                    <a16:creationId xmlns:a16="http://schemas.microsoft.com/office/drawing/2014/main" id="{A8BC8C4C-49B7-45A8-A4B2-2A07CD11F5D0}"/>
                  </a:ext>
                </a:extLst>
              </p:cNvPr>
              <p:cNvSpPr/>
              <p:nvPr/>
            </p:nvSpPr>
            <p:spPr>
              <a:xfrm>
                <a:off x="6096000" y="5003491"/>
                <a:ext cx="375163" cy="3728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9902F0A-55FB-4CE2-9EEB-B6E7B7DAFA9F}"/>
                      </a:ext>
                    </a:extLst>
                  </p:cNvPr>
                  <p:cNvSpPr txBox="1"/>
                  <p:nvPr/>
                </p:nvSpPr>
                <p:spPr>
                  <a:xfrm>
                    <a:off x="6459777" y="4921727"/>
                    <a:ext cx="705642" cy="523220"/>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4</a:t>
                    </a:r>
                  </a:p>
                </p:txBody>
              </p:sp>
            </mc:Choice>
            <mc:Fallback xmlns="">
              <p:sp>
                <p:nvSpPr>
                  <p:cNvPr id="8" name="TextBox 7">
                    <a:extLst>
                      <a:ext uri="{FF2B5EF4-FFF2-40B4-BE49-F238E27FC236}">
                        <a16:creationId xmlns:a16="http://schemas.microsoft.com/office/drawing/2014/main" id="{99902F0A-55FB-4CE2-9EEB-B6E7B7DAFA9F}"/>
                      </a:ext>
                    </a:extLst>
                  </p:cNvPr>
                  <p:cNvSpPr txBox="1">
                    <a:spLocks noRot="1" noChangeAspect="1" noMove="1" noResize="1" noEditPoints="1" noAdjustHandles="1" noChangeArrowheads="1" noChangeShapeType="1" noTextEdit="1"/>
                  </p:cNvSpPr>
                  <p:nvPr/>
                </p:nvSpPr>
                <p:spPr>
                  <a:xfrm>
                    <a:off x="6459777" y="4921727"/>
                    <a:ext cx="705642" cy="523220"/>
                  </a:xfrm>
                  <a:prstGeom prst="rect">
                    <a:avLst/>
                  </a:prstGeom>
                  <a:blipFill>
                    <a:blip r:embed="rId3"/>
                    <a:stretch>
                      <a:fillRect t="-11765" r="-16379" b="-34118"/>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4BE4EF5B-EDB7-49E5-A0E2-D40CC923C137}"/>
                  </a:ext>
                </a:extLst>
              </p:cNvPr>
              <p:cNvSpPr txBox="1"/>
              <p:nvPr/>
            </p:nvSpPr>
            <p:spPr>
              <a:xfrm>
                <a:off x="7247303" y="5025248"/>
                <a:ext cx="1040670" cy="369332"/>
              </a:xfrm>
              <a:prstGeom prst="rect">
                <a:avLst/>
              </a:prstGeom>
              <a:noFill/>
            </p:spPr>
            <p:txBody>
              <a:bodyPr wrap="none" rtlCol="0">
                <a:spAutoFit/>
              </a:bodyPr>
              <a:lstStyle/>
              <a:p>
                <a:r>
                  <a:rPr lang="en-US" dirty="0" err="1">
                    <a:latin typeface="Fira Code,  Courier New"/>
                  </a:rPr>
                  <a:t>HexNAc</a:t>
                </a:r>
                <a:endParaRPr lang="en-US" dirty="0">
                  <a:latin typeface="Fira Code,  Courier New"/>
                </a:endParaRPr>
              </a:p>
            </p:txBody>
          </p:sp>
        </p:grpSp>
        <p:sp>
          <p:nvSpPr>
            <p:cNvPr id="11" name="TextBox 10">
              <a:extLst>
                <a:ext uri="{FF2B5EF4-FFF2-40B4-BE49-F238E27FC236}">
                  <a16:creationId xmlns:a16="http://schemas.microsoft.com/office/drawing/2014/main" id="{1EF08C6C-47DF-4B65-8806-E976CB98367C}"/>
                </a:ext>
              </a:extLst>
            </p:cNvPr>
            <p:cNvSpPr txBox="1"/>
            <p:nvPr/>
          </p:nvSpPr>
          <p:spPr>
            <a:xfrm>
              <a:off x="2992073" y="6043353"/>
              <a:ext cx="2350452" cy="369332"/>
            </a:xfrm>
            <a:prstGeom prst="rect">
              <a:avLst/>
            </a:prstGeom>
            <a:noFill/>
          </p:spPr>
          <p:txBody>
            <a:bodyPr wrap="none" rtlCol="0">
              <a:spAutoFit/>
            </a:bodyPr>
            <a:lstStyle/>
            <a:p>
              <a:r>
                <a:rPr lang="en-US" dirty="0"/>
                <a:t>split between two sites</a:t>
              </a:r>
            </a:p>
          </p:txBody>
        </p:sp>
      </p:grpSp>
    </p:spTree>
    <p:extLst>
      <p:ext uri="{BB962C8B-B14F-4D97-AF65-F5344CB8AC3E}">
        <p14:creationId xmlns:p14="http://schemas.microsoft.com/office/powerpoint/2010/main" val="2332742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55B09-961D-4D1F-8780-219BE8F5C32D}"/>
              </a:ext>
            </a:extLst>
          </p:cNvPr>
          <p:cNvSpPr>
            <a:spLocks noGrp="1"/>
          </p:cNvSpPr>
          <p:nvPr>
            <p:ph type="title"/>
          </p:nvPr>
        </p:nvSpPr>
        <p:spPr/>
        <p:txBody>
          <a:bodyPr/>
          <a:lstStyle/>
          <a:p>
            <a:r>
              <a:rPr lang="en-US" dirty="0"/>
              <a:t>Open Issues</a:t>
            </a:r>
          </a:p>
        </p:txBody>
      </p:sp>
      <p:sp>
        <p:nvSpPr>
          <p:cNvPr id="3" name="Content Placeholder 2">
            <a:extLst>
              <a:ext uri="{FF2B5EF4-FFF2-40B4-BE49-F238E27FC236}">
                <a16:creationId xmlns:a16="http://schemas.microsoft.com/office/drawing/2014/main" id="{D230DF5D-E42C-4C77-984C-6DC911EF5CDF}"/>
              </a:ext>
            </a:extLst>
          </p:cNvPr>
          <p:cNvSpPr>
            <a:spLocks noGrp="1"/>
          </p:cNvSpPr>
          <p:nvPr>
            <p:ph idx="1"/>
          </p:nvPr>
        </p:nvSpPr>
        <p:spPr/>
        <p:txBody>
          <a:bodyPr/>
          <a:lstStyle/>
          <a:p>
            <a:r>
              <a:rPr lang="en-US" dirty="0"/>
              <a:t>No way to define a glycan </a:t>
            </a:r>
            <a:r>
              <a:rPr lang="en-US" i="1" dirty="0"/>
              <a:t>structure</a:t>
            </a:r>
            <a:r>
              <a:rPr lang="en-US" dirty="0"/>
              <a:t> that is not in a reference database. This is OK given that it is unlikely we will need to encode this yet.</a:t>
            </a:r>
          </a:p>
          <a:p>
            <a:r>
              <a:rPr lang="en-US" dirty="0"/>
              <a:t>Any monosaccharide encoded by the backing collection for </a:t>
            </a:r>
            <a:r>
              <a:rPr lang="en-US" dirty="0">
                <a:latin typeface="Fira Code,  Courier New"/>
              </a:rPr>
              <a:t>GNOme</a:t>
            </a:r>
            <a:r>
              <a:rPr lang="en-US" dirty="0"/>
              <a:t> but not included in </a:t>
            </a:r>
            <a:r>
              <a:rPr lang="en-US" dirty="0" err="1">
                <a:latin typeface="Fira Code,  Courier New"/>
              </a:rPr>
              <a:t>GNOme</a:t>
            </a:r>
            <a:r>
              <a:rPr lang="en-US" dirty="0" err="1"/>
              <a:t>’s</a:t>
            </a:r>
            <a:r>
              <a:rPr lang="en-US" dirty="0"/>
              <a:t> monosaccharide index is difficult to resolve. This is OK for mammals and garden variety </a:t>
            </a:r>
            <a:r>
              <a:rPr lang="en-US" i="1" dirty="0"/>
              <a:t>N</a:t>
            </a:r>
            <a:r>
              <a:rPr lang="en-US" dirty="0"/>
              <a:t>-linked and </a:t>
            </a:r>
            <a:r>
              <a:rPr lang="en-US" i="1" dirty="0"/>
              <a:t>O</a:t>
            </a:r>
            <a:r>
              <a:rPr lang="en-US" dirty="0"/>
              <a:t>-linked glycans, but may get difficult for non-model organisms.</a:t>
            </a:r>
          </a:p>
          <a:p>
            <a:endParaRPr lang="en-US" dirty="0"/>
          </a:p>
        </p:txBody>
      </p:sp>
    </p:spTree>
    <p:extLst>
      <p:ext uri="{BB962C8B-B14F-4D97-AF65-F5344CB8AC3E}">
        <p14:creationId xmlns:p14="http://schemas.microsoft.com/office/powerpoint/2010/main" val="371861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BA3F8-1527-4534-995B-CC8E790FB1F2}"/>
              </a:ext>
            </a:extLst>
          </p:cNvPr>
          <p:cNvSpPr>
            <a:spLocks noGrp="1"/>
          </p:cNvSpPr>
          <p:nvPr>
            <p:ph type="title"/>
          </p:nvPr>
        </p:nvSpPr>
        <p:spPr/>
        <p:txBody>
          <a:bodyPr/>
          <a:lstStyle/>
          <a:p>
            <a:r>
              <a:rPr lang="en-US" dirty="0"/>
              <a:t>Encoding Search Strategy</a:t>
            </a:r>
          </a:p>
        </p:txBody>
      </p:sp>
      <p:sp>
        <p:nvSpPr>
          <p:cNvPr id="3" name="Content Placeholder 2">
            <a:extLst>
              <a:ext uri="{FF2B5EF4-FFF2-40B4-BE49-F238E27FC236}">
                <a16:creationId xmlns:a16="http://schemas.microsoft.com/office/drawing/2014/main" id="{683A0AB1-E71D-4D6F-8E14-70A67DBCC243}"/>
              </a:ext>
            </a:extLst>
          </p:cNvPr>
          <p:cNvSpPr>
            <a:spLocks noGrp="1"/>
          </p:cNvSpPr>
          <p:nvPr>
            <p:ph idx="1"/>
          </p:nvPr>
        </p:nvSpPr>
        <p:spPr>
          <a:xfrm>
            <a:off x="95250" y="2062163"/>
            <a:ext cx="12001500" cy="2212975"/>
          </a:xfrm>
          <a:solidFill>
            <a:schemeClr val="bg1">
              <a:lumMod val="95000"/>
            </a:schemeClr>
          </a:solidFill>
          <a:effectLst>
            <a:softEdge rad="25400"/>
          </a:effectLst>
        </p:spPr>
        <p:txBody>
          <a:bodyPr anchor="ctr">
            <a:noAutofit/>
          </a:bodyPr>
          <a:lstStyle/>
          <a:p>
            <a:pPr marL="0" indent="0">
              <a:spcBef>
                <a:spcPts val="0"/>
              </a:spcBef>
              <a:buNone/>
            </a:pPr>
            <a:r>
              <a:rPr lang="en-US" sz="1200" b="0" dirty="0">
                <a:solidFill>
                  <a:srgbClr val="ABB2BF"/>
                </a:solidFill>
                <a:effectLst/>
                <a:latin typeface="Fira Code,  Courier New"/>
              </a:rPr>
              <a:t>&lt;</a:t>
            </a:r>
            <a:r>
              <a:rPr lang="en-US" sz="1200" b="0" dirty="0" err="1">
                <a:solidFill>
                  <a:srgbClr val="E06C75"/>
                </a:solidFill>
                <a:effectLst/>
                <a:latin typeface="Fira Code,  Courier New"/>
              </a:rPr>
              <a:t>SpectrumIdentificationProtocol</a:t>
            </a:r>
            <a:r>
              <a:rPr lang="en-US" sz="1200" b="0" dirty="0">
                <a:solidFill>
                  <a:srgbClr val="ABB2BF"/>
                </a:solidFill>
                <a:effectLst/>
                <a:latin typeface="Fira Code,  Courier New"/>
              </a:rPr>
              <a:t> </a:t>
            </a:r>
            <a:r>
              <a:rPr lang="en-US" sz="1200" b="0" dirty="0">
                <a:solidFill>
                  <a:srgbClr val="D19A66"/>
                </a:solidFill>
                <a:effectLst/>
                <a:latin typeface="Fira Code,  Courier New"/>
              </a:rPr>
              <a:t>id</a:t>
            </a:r>
            <a:r>
              <a:rPr lang="en-US" sz="1200" b="0" dirty="0">
                <a:solidFill>
                  <a:srgbClr val="ABB2BF"/>
                </a:solidFill>
                <a:effectLst/>
                <a:latin typeface="Fira Code,  Courier New"/>
              </a:rPr>
              <a:t>=</a:t>
            </a:r>
            <a:r>
              <a:rPr lang="en-US" sz="1200" b="0" dirty="0">
                <a:solidFill>
                  <a:srgbClr val="98C379"/>
                </a:solidFill>
                <a:effectLst/>
                <a:latin typeface="Fira Code,  Courier New"/>
              </a:rPr>
              <a:t>"SPECTRUMIDENTIFICATIONPROTOCOL_1"</a:t>
            </a:r>
            <a:r>
              <a:rPr lang="en-US" sz="1200" b="0" dirty="0">
                <a:solidFill>
                  <a:srgbClr val="ABB2BF"/>
                </a:solidFill>
                <a:effectLst/>
                <a:latin typeface="Fira Code,  Courier New"/>
              </a:rPr>
              <a:t> </a:t>
            </a:r>
            <a:r>
              <a:rPr lang="en-US" sz="1200" b="0" dirty="0" err="1">
                <a:solidFill>
                  <a:srgbClr val="D19A66"/>
                </a:solidFill>
                <a:effectLst/>
                <a:latin typeface="Fira Code,  Courier New"/>
              </a:rPr>
              <a:t>analysisSoftware_ref</a:t>
            </a:r>
            <a:r>
              <a:rPr lang="en-US" sz="1200" b="0" dirty="0">
                <a:solidFill>
                  <a:srgbClr val="ABB2BF"/>
                </a:solidFill>
                <a:effectLst/>
                <a:latin typeface="Fira Code,  Courier New"/>
              </a:rPr>
              <a:t>=</a:t>
            </a:r>
            <a:r>
              <a:rPr lang="en-US" sz="1200" b="0" dirty="0">
                <a:solidFill>
                  <a:srgbClr val="98C379"/>
                </a:solidFill>
                <a:effectLst/>
                <a:latin typeface="Fira Code,  Courier New"/>
              </a:rPr>
              <a:t>"ANALYSISSOFTWARE_1"</a:t>
            </a:r>
            <a:r>
              <a:rPr lang="en-US" sz="1200" b="0" dirty="0">
                <a:solidFill>
                  <a:srgbClr val="ABB2BF"/>
                </a:solidFill>
                <a:effectLst/>
                <a:latin typeface="Fira Code,  Courier New"/>
              </a:rPr>
              <a:t>&gt;</a:t>
            </a:r>
          </a:p>
          <a:p>
            <a:pPr marL="0" indent="0">
              <a:spcBef>
                <a:spcPts val="0"/>
              </a:spcBef>
              <a:buNone/>
            </a:pPr>
            <a:r>
              <a:rPr lang="en-US" sz="1200" b="0" dirty="0">
                <a:solidFill>
                  <a:srgbClr val="ABB2BF"/>
                </a:solidFill>
                <a:effectLst/>
                <a:latin typeface="Fira Code,  Courier New"/>
              </a:rPr>
              <a:t>  &lt;</a:t>
            </a:r>
            <a:r>
              <a:rPr lang="en-US" sz="1200" b="0" dirty="0" err="1">
                <a:solidFill>
                  <a:srgbClr val="E06C75"/>
                </a:solidFill>
                <a:effectLst/>
                <a:latin typeface="Fira Code,  Courier New"/>
              </a:rPr>
              <a:t>SearchType</a:t>
            </a:r>
            <a:r>
              <a:rPr lang="en-US" sz="1200" b="0" dirty="0">
                <a:solidFill>
                  <a:srgbClr val="ABB2BF"/>
                </a:solidFill>
                <a:effectLst/>
                <a:latin typeface="Fira Code,  Courier New"/>
              </a:rPr>
              <a:t>&gt;</a:t>
            </a:r>
          </a:p>
          <a:p>
            <a:pPr marL="0" indent="0">
              <a:spcBef>
                <a:spcPts val="0"/>
              </a:spcBef>
              <a:buNone/>
            </a:pPr>
            <a:r>
              <a:rPr lang="en-US" sz="1200" b="0" dirty="0">
                <a:solidFill>
                  <a:srgbClr val="ABB2BF"/>
                </a:solidFill>
                <a:effectLst/>
                <a:latin typeface="Fira Code,  Courier New"/>
              </a:rPr>
              <a:t>    &lt;</a:t>
            </a:r>
            <a:r>
              <a:rPr lang="en-US" sz="1200" b="0" dirty="0" err="1">
                <a:solidFill>
                  <a:srgbClr val="E06C75"/>
                </a:solidFill>
                <a:effectLst/>
                <a:latin typeface="Fira Code,  Courier New"/>
              </a:rPr>
              <a:t>cvParam</a:t>
            </a:r>
            <a:r>
              <a:rPr lang="en-US" sz="1200" b="0" dirty="0">
                <a:solidFill>
                  <a:srgbClr val="ABB2BF"/>
                </a:solidFill>
                <a:effectLst/>
                <a:latin typeface="Fira Code,  Courier New"/>
              </a:rPr>
              <a:t> </a:t>
            </a:r>
            <a:r>
              <a:rPr lang="en-US" sz="1200" b="0" dirty="0">
                <a:solidFill>
                  <a:srgbClr val="D19A66"/>
                </a:solidFill>
                <a:effectLst/>
                <a:latin typeface="Fira Code,  Courier New"/>
              </a:rPr>
              <a:t>accession</a:t>
            </a:r>
            <a:r>
              <a:rPr lang="en-US" sz="1200" b="0" dirty="0">
                <a:solidFill>
                  <a:srgbClr val="ABB2BF"/>
                </a:solidFill>
                <a:effectLst/>
                <a:latin typeface="Fira Code,  Courier New"/>
              </a:rPr>
              <a:t>=</a:t>
            </a:r>
            <a:r>
              <a:rPr lang="en-US" sz="1200" b="0" dirty="0">
                <a:solidFill>
                  <a:srgbClr val="98C379"/>
                </a:solidFill>
                <a:effectLst/>
                <a:latin typeface="Fira Code,  Courier New"/>
              </a:rPr>
              <a:t>"MS:1001083"</a:t>
            </a:r>
            <a:r>
              <a:rPr lang="en-US" sz="1200" b="0" dirty="0">
                <a:solidFill>
                  <a:srgbClr val="ABB2BF"/>
                </a:solidFill>
                <a:effectLst/>
                <a:latin typeface="Fira Code,  Courier New"/>
              </a:rPr>
              <a:t> </a:t>
            </a:r>
            <a:r>
              <a:rPr lang="en-US" sz="1200" b="0" dirty="0" err="1">
                <a:solidFill>
                  <a:srgbClr val="D19A66"/>
                </a:solidFill>
                <a:effectLst/>
                <a:latin typeface="Fira Code,  Courier New"/>
              </a:rPr>
              <a:t>cvRef</a:t>
            </a:r>
            <a:r>
              <a:rPr lang="en-US" sz="1200" b="0" dirty="0">
                <a:solidFill>
                  <a:srgbClr val="ABB2BF"/>
                </a:solidFill>
                <a:effectLst/>
                <a:latin typeface="Fira Code,  Courier New"/>
              </a:rPr>
              <a:t>=</a:t>
            </a:r>
            <a:r>
              <a:rPr lang="en-US" sz="1200" b="0" dirty="0">
                <a:solidFill>
                  <a:srgbClr val="98C379"/>
                </a:solidFill>
                <a:effectLst/>
                <a:latin typeface="Fira Code,  Courier New"/>
              </a:rPr>
              <a:t>"PSI-MS"</a:t>
            </a:r>
            <a:r>
              <a:rPr lang="en-US" sz="1200" b="0" dirty="0">
                <a:solidFill>
                  <a:srgbClr val="ABB2BF"/>
                </a:solidFill>
                <a:effectLst/>
                <a:latin typeface="Fira Code,  Courier New"/>
              </a:rPr>
              <a:t> </a:t>
            </a:r>
            <a:r>
              <a:rPr lang="en-US" sz="1200" b="0" dirty="0">
                <a:solidFill>
                  <a:srgbClr val="D19A66"/>
                </a:solidFill>
                <a:effectLst/>
                <a:latin typeface="Fira Code,  Courier New"/>
              </a:rPr>
              <a:t>name</a:t>
            </a:r>
            <a:r>
              <a:rPr lang="en-US" sz="1200" b="0" dirty="0">
                <a:solidFill>
                  <a:srgbClr val="ABB2BF"/>
                </a:solidFill>
                <a:effectLst/>
                <a:latin typeface="Fira Code,  Courier New"/>
              </a:rPr>
              <a:t>=</a:t>
            </a:r>
            <a:r>
              <a:rPr lang="en-US" sz="1200" b="0" dirty="0">
                <a:solidFill>
                  <a:srgbClr val="98C379"/>
                </a:solidFill>
                <a:effectLst/>
                <a:latin typeface="Fira Code,  Courier New"/>
              </a:rPr>
              <a:t>"</a:t>
            </a:r>
            <a:r>
              <a:rPr lang="en-US" sz="1200" b="0" dirty="0" err="1">
                <a:solidFill>
                  <a:srgbClr val="98C379"/>
                </a:solidFill>
                <a:effectLst/>
                <a:latin typeface="Fira Code,  Courier New"/>
              </a:rPr>
              <a:t>ms-ms</a:t>
            </a:r>
            <a:r>
              <a:rPr lang="en-US" sz="1200" b="0" dirty="0">
                <a:solidFill>
                  <a:srgbClr val="98C379"/>
                </a:solidFill>
                <a:effectLst/>
                <a:latin typeface="Fira Code,  Courier New"/>
              </a:rPr>
              <a:t> </a:t>
            </a:r>
            <a:r>
              <a:rPr lang="en-US" sz="1200" b="0">
                <a:solidFill>
                  <a:srgbClr val="98C379"/>
                </a:solidFill>
                <a:effectLst/>
                <a:latin typeface="Fira Code,  Courier New"/>
              </a:rPr>
              <a:t>search"</a:t>
            </a:r>
            <a:r>
              <a:rPr lang="en-US" sz="1200" b="0">
                <a:solidFill>
                  <a:srgbClr val="ABB2BF"/>
                </a:solidFill>
                <a:effectLst/>
                <a:latin typeface="Fira Code,  Courier New"/>
              </a:rPr>
              <a:t> </a:t>
            </a:r>
            <a:r>
              <a:rPr lang="en-US" sz="1200" b="0">
                <a:solidFill>
                  <a:srgbClr val="D19A66"/>
                </a:solidFill>
                <a:effectLst/>
                <a:latin typeface="Fira Code,  Courier New"/>
              </a:rPr>
              <a:t>value</a:t>
            </a:r>
            <a:r>
              <a:rPr lang="en-US" sz="1200" b="0">
                <a:solidFill>
                  <a:srgbClr val="ABB2BF"/>
                </a:solidFill>
                <a:effectLst/>
                <a:latin typeface="Fira Code,  Courier New"/>
              </a:rPr>
              <a:t>=</a:t>
            </a:r>
            <a:r>
              <a:rPr lang="en-US" sz="1200" b="0">
                <a:solidFill>
                  <a:srgbClr val="98C379"/>
                </a:solidFill>
                <a:effectLst/>
                <a:latin typeface="Fira Code,  Courier New"/>
              </a:rPr>
              <a:t>""</a:t>
            </a:r>
            <a:r>
              <a:rPr lang="en-US" sz="1200" b="0">
                <a:solidFill>
                  <a:srgbClr val="ABB2BF"/>
                </a:solidFill>
                <a:effectLst/>
                <a:latin typeface="Fira Code,  Courier New"/>
              </a:rPr>
              <a:t>/&gt;</a:t>
            </a:r>
            <a:endParaRPr lang="en-US" sz="1200" b="0" dirty="0">
              <a:solidFill>
                <a:srgbClr val="ABB2BF"/>
              </a:solidFill>
              <a:effectLst/>
              <a:latin typeface="Fira Code,  Courier New"/>
            </a:endParaRPr>
          </a:p>
          <a:p>
            <a:pPr marL="0" indent="0">
              <a:spcBef>
                <a:spcPts val="0"/>
              </a:spcBef>
              <a:buNone/>
            </a:pPr>
            <a:r>
              <a:rPr lang="en-US" sz="1200" b="0" dirty="0">
                <a:solidFill>
                  <a:srgbClr val="ABB2BF"/>
                </a:solidFill>
                <a:effectLst/>
                <a:latin typeface="Fira Code,  Courier New"/>
              </a:rPr>
              <a:t>  &lt;/</a:t>
            </a:r>
            <a:r>
              <a:rPr lang="en-US" sz="1200" b="0" dirty="0" err="1">
                <a:solidFill>
                  <a:srgbClr val="E06C75"/>
                </a:solidFill>
                <a:effectLst/>
                <a:latin typeface="Fira Code,  Courier New"/>
              </a:rPr>
              <a:t>SearchType</a:t>
            </a:r>
            <a:r>
              <a:rPr lang="en-US" sz="1200" b="0" dirty="0">
                <a:solidFill>
                  <a:srgbClr val="ABB2BF"/>
                </a:solidFill>
                <a:effectLst/>
                <a:latin typeface="Fira Code,  Courier New"/>
              </a:rPr>
              <a:t>&gt;</a:t>
            </a:r>
          </a:p>
          <a:p>
            <a:pPr marL="0" indent="0">
              <a:spcBef>
                <a:spcPts val="0"/>
              </a:spcBef>
              <a:buNone/>
            </a:pPr>
            <a:r>
              <a:rPr lang="en-US" sz="1200" b="0" dirty="0">
                <a:solidFill>
                  <a:srgbClr val="ABB2BF"/>
                </a:solidFill>
                <a:effectLst/>
                <a:latin typeface="Fira Code,  Courier New"/>
              </a:rPr>
              <a:t>  &lt;</a:t>
            </a:r>
            <a:r>
              <a:rPr lang="en-US" sz="1200" b="0" dirty="0" err="1">
                <a:solidFill>
                  <a:srgbClr val="E06C75"/>
                </a:solidFill>
                <a:effectLst/>
                <a:latin typeface="Fira Code,  Courier New"/>
              </a:rPr>
              <a:t>AdditionalSearchParams</a:t>
            </a:r>
            <a:r>
              <a:rPr lang="en-US" sz="1200" b="0" dirty="0">
                <a:solidFill>
                  <a:srgbClr val="ABB2BF"/>
                </a:solidFill>
                <a:effectLst/>
                <a:latin typeface="Fira Code,  Courier New"/>
              </a:rPr>
              <a:t>&gt;</a:t>
            </a:r>
          </a:p>
          <a:p>
            <a:pPr marL="0" indent="0">
              <a:spcBef>
                <a:spcPts val="0"/>
              </a:spcBef>
              <a:buNone/>
            </a:pPr>
            <a:r>
              <a:rPr lang="en-US" sz="1200" b="0" dirty="0">
                <a:solidFill>
                  <a:srgbClr val="ABB2BF"/>
                </a:solidFill>
                <a:effectLst/>
                <a:latin typeface="Fira Code,  Courier New"/>
              </a:rPr>
              <a:t>    &lt;</a:t>
            </a:r>
            <a:r>
              <a:rPr lang="en-US" sz="1200" b="0" dirty="0" err="1">
                <a:solidFill>
                  <a:srgbClr val="E06C75"/>
                </a:solidFill>
                <a:effectLst/>
                <a:latin typeface="Fira Code,  Courier New"/>
              </a:rPr>
              <a:t>cvParam</a:t>
            </a:r>
            <a:r>
              <a:rPr lang="en-US" sz="1200" b="0" dirty="0">
                <a:solidFill>
                  <a:srgbClr val="ABB2BF"/>
                </a:solidFill>
                <a:effectLst/>
                <a:latin typeface="Fira Code,  Courier New"/>
              </a:rPr>
              <a:t> </a:t>
            </a:r>
            <a:r>
              <a:rPr lang="en-US" sz="1200" b="0" dirty="0">
                <a:solidFill>
                  <a:srgbClr val="D19A66"/>
                </a:solidFill>
                <a:effectLst/>
                <a:latin typeface="Fira Code,  Courier New"/>
              </a:rPr>
              <a:t>accession</a:t>
            </a:r>
            <a:r>
              <a:rPr lang="en-US" sz="1200" b="0" dirty="0">
                <a:solidFill>
                  <a:srgbClr val="ABB2BF"/>
                </a:solidFill>
                <a:effectLst/>
                <a:latin typeface="Fira Code,  Courier New"/>
              </a:rPr>
              <a:t>=</a:t>
            </a:r>
            <a:r>
              <a:rPr lang="en-US" sz="1200" b="0" dirty="0">
                <a:solidFill>
                  <a:srgbClr val="98C379"/>
                </a:solidFill>
                <a:effectLst/>
                <a:latin typeface="Fira Code,  Courier New"/>
              </a:rPr>
              <a:t>"MS:XXXX98"</a:t>
            </a:r>
            <a:r>
              <a:rPr lang="en-US" sz="1200" b="0" dirty="0">
                <a:solidFill>
                  <a:srgbClr val="ABB2BF"/>
                </a:solidFill>
                <a:effectLst/>
                <a:latin typeface="Fira Code,  Courier New"/>
              </a:rPr>
              <a:t> </a:t>
            </a:r>
            <a:r>
              <a:rPr lang="en-US" sz="1200" b="0" dirty="0" err="1">
                <a:solidFill>
                  <a:srgbClr val="D19A66"/>
                </a:solidFill>
                <a:effectLst/>
                <a:latin typeface="Fira Code,  Courier New"/>
              </a:rPr>
              <a:t>cvRef</a:t>
            </a:r>
            <a:r>
              <a:rPr lang="en-US" sz="1200" b="0" dirty="0">
                <a:solidFill>
                  <a:srgbClr val="ABB2BF"/>
                </a:solidFill>
                <a:effectLst/>
                <a:latin typeface="Fira Code,  Courier New"/>
              </a:rPr>
              <a:t>=</a:t>
            </a:r>
            <a:r>
              <a:rPr lang="en-US" sz="1200" b="0" dirty="0">
                <a:solidFill>
                  <a:srgbClr val="98C379"/>
                </a:solidFill>
                <a:effectLst/>
                <a:latin typeface="Fira Code,  Courier New"/>
              </a:rPr>
              <a:t>"PSI-MS"</a:t>
            </a:r>
            <a:r>
              <a:rPr lang="en-US" sz="1200" b="0" dirty="0">
                <a:solidFill>
                  <a:srgbClr val="ABB2BF"/>
                </a:solidFill>
                <a:effectLst/>
                <a:latin typeface="Fira Code,  Courier New"/>
              </a:rPr>
              <a:t> </a:t>
            </a:r>
            <a:r>
              <a:rPr lang="en-US" sz="1200" b="0" dirty="0">
                <a:solidFill>
                  <a:srgbClr val="D19A66"/>
                </a:solidFill>
                <a:effectLst/>
                <a:latin typeface="Fira Code,  Courier New"/>
              </a:rPr>
              <a:t>name</a:t>
            </a:r>
            <a:r>
              <a:rPr lang="en-US" sz="1200" b="0" dirty="0">
                <a:solidFill>
                  <a:srgbClr val="ABB2BF"/>
                </a:solidFill>
                <a:effectLst/>
                <a:latin typeface="Fira Code,  Courier New"/>
              </a:rPr>
              <a:t>=</a:t>
            </a:r>
            <a:r>
              <a:rPr lang="en-US" sz="1200" b="0" dirty="0">
                <a:solidFill>
                  <a:srgbClr val="98C379"/>
                </a:solidFill>
                <a:effectLst/>
                <a:latin typeface="Fira Code,  Courier New"/>
              </a:rPr>
              <a:t>"glycopeptide </a:t>
            </a:r>
            <a:r>
              <a:rPr lang="en-US" sz="1200" b="0">
                <a:solidFill>
                  <a:srgbClr val="98C379"/>
                </a:solidFill>
                <a:effectLst/>
                <a:latin typeface="Fira Code,  Courier New"/>
              </a:rPr>
              <a:t>search"</a:t>
            </a:r>
            <a:r>
              <a:rPr lang="en-US" sz="1200" b="0">
                <a:solidFill>
                  <a:srgbClr val="ABB2BF"/>
                </a:solidFill>
                <a:effectLst/>
                <a:latin typeface="Fira Code,  Courier New"/>
              </a:rPr>
              <a:t> </a:t>
            </a:r>
            <a:r>
              <a:rPr lang="en-US" sz="1200" b="0">
                <a:solidFill>
                  <a:srgbClr val="D19A66"/>
                </a:solidFill>
                <a:effectLst/>
                <a:latin typeface="Fira Code,  Courier New"/>
              </a:rPr>
              <a:t>value</a:t>
            </a:r>
            <a:r>
              <a:rPr lang="en-US" sz="1200" b="0">
                <a:solidFill>
                  <a:srgbClr val="ABB2BF"/>
                </a:solidFill>
                <a:effectLst/>
                <a:latin typeface="Fira Code,  Courier New"/>
              </a:rPr>
              <a:t>=</a:t>
            </a:r>
            <a:r>
              <a:rPr lang="en-US" sz="1200" b="0">
                <a:solidFill>
                  <a:srgbClr val="98C379"/>
                </a:solidFill>
                <a:effectLst/>
                <a:latin typeface="Fira Code,  Courier New"/>
              </a:rPr>
              <a:t>""</a:t>
            </a:r>
            <a:r>
              <a:rPr lang="en-US" sz="1200" b="0">
                <a:solidFill>
                  <a:srgbClr val="ABB2BF"/>
                </a:solidFill>
                <a:effectLst/>
                <a:latin typeface="Fira Code,  Courier New"/>
              </a:rPr>
              <a:t>/&gt;</a:t>
            </a:r>
            <a:endParaRPr lang="en-US" sz="1200" b="0" dirty="0">
              <a:solidFill>
                <a:srgbClr val="ABB2BF"/>
              </a:solidFill>
              <a:effectLst/>
              <a:latin typeface="Fira Code,  Courier New"/>
            </a:endParaRPr>
          </a:p>
          <a:p>
            <a:pPr marL="0" indent="0">
              <a:spcBef>
                <a:spcPts val="0"/>
              </a:spcBef>
              <a:buNone/>
            </a:pPr>
            <a:r>
              <a:rPr lang="en-US" sz="1200" b="0" dirty="0">
                <a:solidFill>
                  <a:srgbClr val="ABB2BF"/>
                </a:solidFill>
                <a:effectLst/>
                <a:latin typeface="Fira Code,  Courier New"/>
              </a:rPr>
              <a:t>    &lt;</a:t>
            </a:r>
            <a:r>
              <a:rPr lang="en-US" sz="1200" b="0" dirty="0" err="1">
                <a:solidFill>
                  <a:srgbClr val="E06C75"/>
                </a:solidFill>
                <a:effectLst/>
                <a:latin typeface="Fira Code,  Courier New"/>
              </a:rPr>
              <a:t>cvParam</a:t>
            </a:r>
            <a:r>
              <a:rPr lang="en-US" sz="1200" b="0" dirty="0">
                <a:solidFill>
                  <a:srgbClr val="ABB2BF"/>
                </a:solidFill>
                <a:effectLst/>
                <a:latin typeface="Fira Code,  Courier New"/>
              </a:rPr>
              <a:t> </a:t>
            </a:r>
            <a:r>
              <a:rPr lang="en-US" sz="1200" b="0" dirty="0">
                <a:solidFill>
                  <a:srgbClr val="D19A66"/>
                </a:solidFill>
                <a:effectLst/>
                <a:latin typeface="Fira Code,  Courier New"/>
              </a:rPr>
              <a:t>accession</a:t>
            </a:r>
            <a:r>
              <a:rPr lang="en-US" sz="1200" b="0" dirty="0">
                <a:solidFill>
                  <a:srgbClr val="ABB2BF"/>
                </a:solidFill>
                <a:effectLst/>
                <a:latin typeface="Fira Code,  Courier New"/>
              </a:rPr>
              <a:t>=</a:t>
            </a:r>
            <a:r>
              <a:rPr lang="en-US" sz="1200" b="0" dirty="0">
                <a:solidFill>
                  <a:srgbClr val="98C379"/>
                </a:solidFill>
                <a:effectLst/>
                <a:latin typeface="Fira Code,  Courier New"/>
              </a:rPr>
              <a:t>"MS:XXX108"</a:t>
            </a:r>
            <a:r>
              <a:rPr lang="en-US" sz="1200" b="0" dirty="0">
                <a:solidFill>
                  <a:srgbClr val="ABB2BF"/>
                </a:solidFill>
                <a:effectLst/>
                <a:latin typeface="Fira Code,  Courier New"/>
              </a:rPr>
              <a:t> </a:t>
            </a:r>
            <a:r>
              <a:rPr lang="en-US" sz="1200" b="0" dirty="0" err="1">
                <a:solidFill>
                  <a:srgbClr val="D19A66"/>
                </a:solidFill>
                <a:effectLst/>
                <a:latin typeface="Fira Code,  Courier New"/>
              </a:rPr>
              <a:t>cvRef</a:t>
            </a:r>
            <a:r>
              <a:rPr lang="en-US" sz="1200" b="0" dirty="0">
                <a:solidFill>
                  <a:srgbClr val="ABB2BF"/>
                </a:solidFill>
                <a:effectLst/>
                <a:latin typeface="Fira Code,  Courier New"/>
              </a:rPr>
              <a:t>=</a:t>
            </a:r>
            <a:r>
              <a:rPr lang="en-US" sz="1200" b="0" dirty="0">
                <a:solidFill>
                  <a:srgbClr val="98C379"/>
                </a:solidFill>
                <a:effectLst/>
                <a:latin typeface="Fira Code,  Courier New"/>
              </a:rPr>
              <a:t>"PSI-MS"</a:t>
            </a:r>
            <a:r>
              <a:rPr lang="en-US" sz="1200" b="0" dirty="0">
                <a:solidFill>
                  <a:srgbClr val="ABB2BF"/>
                </a:solidFill>
                <a:effectLst/>
                <a:latin typeface="Fira Code,  Courier New"/>
              </a:rPr>
              <a:t> </a:t>
            </a:r>
            <a:r>
              <a:rPr lang="en-US" sz="1200" b="0" dirty="0">
                <a:solidFill>
                  <a:srgbClr val="D19A66"/>
                </a:solidFill>
                <a:effectLst/>
                <a:latin typeface="Fira Code,  Courier New"/>
              </a:rPr>
              <a:t>name</a:t>
            </a:r>
            <a:r>
              <a:rPr lang="en-US" sz="1200" b="0" dirty="0">
                <a:solidFill>
                  <a:srgbClr val="ABB2BF"/>
                </a:solidFill>
                <a:effectLst/>
                <a:latin typeface="Fira Code,  Courier New"/>
              </a:rPr>
              <a:t>=</a:t>
            </a:r>
            <a:r>
              <a:rPr lang="en-US" sz="1200" b="0" dirty="0">
                <a:solidFill>
                  <a:srgbClr val="98C379"/>
                </a:solidFill>
                <a:effectLst/>
                <a:latin typeface="Fira Code,  Courier New"/>
              </a:rPr>
              <a:t>"glycopeptide false discovery rate control </a:t>
            </a:r>
            <a:r>
              <a:rPr lang="en-US" sz="1200" b="0">
                <a:solidFill>
                  <a:srgbClr val="98C379"/>
                </a:solidFill>
                <a:effectLst/>
                <a:latin typeface="Fira Code,  Courier New"/>
              </a:rPr>
              <a:t>strategy"</a:t>
            </a:r>
            <a:r>
              <a:rPr lang="en-US" sz="1200" b="0">
                <a:solidFill>
                  <a:srgbClr val="ABB2BF"/>
                </a:solidFill>
                <a:effectLst/>
                <a:latin typeface="Fira Code,  Courier New"/>
              </a:rPr>
              <a:t> </a:t>
            </a:r>
            <a:r>
              <a:rPr lang="en-US" sz="1200" b="0">
                <a:solidFill>
                  <a:srgbClr val="D19A66"/>
                </a:solidFill>
                <a:effectLst/>
                <a:latin typeface="Fira Code,  Courier New"/>
              </a:rPr>
              <a:t>value</a:t>
            </a:r>
            <a:r>
              <a:rPr lang="en-US" sz="1200" b="0">
                <a:solidFill>
                  <a:srgbClr val="ABB2BF"/>
                </a:solidFill>
                <a:effectLst/>
                <a:latin typeface="Fira Code,  Courier New"/>
              </a:rPr>
              <a:t>=</a:t>
            </a:r>
            <a:r>
              <a:rPr lang="en-US" sz="1200" b="0">
                <a:solidFill>
                  <a:srgbClr val="98C379"/>
                </a:solidFill>
                <a:effectLst/>
                <a:latin typeface="Fira Code,  Courier New"/>
              </a:rPr>
              <a:t>""</a:t>
            </a:r>
            <a:r>
              <a:rPr lang="en-US" sz="1200" b="0">
                <a:solidFill>
                  <a:srgbClr val="ABB2BF"/>
                </a:solidFill>
                <a:effectLst/>
                <a:latin typeface="Fira Code,  Courier New"/>
              </a:rPr>
              <a:t>/&gt;</a:t>
            </a:r>
            <a:endParaRPr lang="en-US" sz="1200" b="0" dirty="0">
              <a:solidFill>
                <a:srgbClr val="ABB2BF"/>
              </a:solidFill>
              <a:effectLst/>
              <a:latin typeface="Fira Code,  Courier New"/>
            </a:endParaRPr>
          </a:p>
          <a:p>
            <a:pPr marL="0" indent="0">
              <a:spcBef>
                <a:spcPts val="0"/>
              </a:spcBef>
              <a:buNone/>
            </a:pPr>
            <a:r>
              <a:rPr lang="en-US" sz="1200" b="0" dirty="0">
                <a:solidFill>
                  <a:srgbClr val="ABB2BF"/>
                </a:solidFill>
                <a:effectLst/>
                <a:latin typeface="Fira Code,  Courier New"/>
              </a:rPr>
              <a:t>    &lt;</a:t>
            </a:r>
            <a:r>
              <a:rPr lang="en-US" sz="1200" b="0" dirty="0" err="1">
                <a:solidFill>
                  <a:srgbClr val="E06C75"/>
                </a:solidFill>
                <a:effectLst/>
                <a:latin typeface="Fira Code,  Courier New"/>
              </a:rPr>
              <a:t>cvParam</a:t>
            </a:r>
            <a:r>
              <a:rPr lang="en-US" sz="1200" b="0" dirty="0">
                <a:solidFill>
                  <a:srgbClr val="ABB2BF"/>
                </a:solidFill>
                <a:effectLst/>
                <a:latin typeface="Fira Code,  Courier New"/>
              </a:rPr>
              <a:t> </a:t>
            </a:r>
            <a:r>
              <a:rPr lang="en-US" sz="1200" b="0" dirty="0">
                <a:solidFill>
                  <a:srgbClr val="D19A66"/>
                </a:solidFill>
                <a:effectLst/>
                <a:latin typeface="Fira Code,  Courier New"/>
              </a:rPr>
              <a:t>accession</a:t>
            </a:r>
            <a:r>
              <a:rPr lang="en-US" sz="1200" b="0" dirty="0">
                <a:solidFill>
                  <a:srgbClr val="ABB2BF"/>
                </a:solidFill>
                <a:effectLst/>
                <a:latin typeface="Fira Code,  Courier New"/>
              </a:rPr>
              <a:t>=</a:t>
            </a:r>
            <a:r>
              <a:rPr lang="en-US" sz="1200" b="0" dirty="0">
                <a:solidFill>
                  <a:srgbClr val="98C379"/>
                </a:solidFill>
                <a:effectLst/>
                <a:latin typeface="Fira Code,  Courier New"/>
              </a:rPr>
              <a:t>"MS:1001118"</a:t>
            </a:r>
            <a:r>
              <a:rPr lang="en-US" sz="1200" b="0" dirty="0">
                <a:solidFill>
                  <a:srgbClr val="ABB2BF"/>
                </a:solidFill>
                <a:effectLst/>
                <a:latin typeface="Fira Code,  Courier New"/>
              </a:rPr>
              <a:t> </a:t>
            </a:r>
            <a:r>
              <a:rPr lang="en-US" sz="1200" b="0" dirty="0" err="1">
                <a:solidFill>
                  <a:srgbClr val="D19A66"/>
                </a:solidFill>
                <a:effectLst/>
                <a:latin typeface="Fira Code,  Courier New"/>
              </a:rPr>
              <a:t>cvRef</a:t>
            </a:r>
            <a:r>
              <a:rPr lang="en-US" sz="1200" b="0" dirty="0">
                <a:solidFill>
                  <a:srgbClr val="ABB2BF"/>
                </a:solidFill>
                <a:effectLst/>
                <a:latin typeface="Fira Code,  Courier New"/>
              </a:rPr>
              <a:t>=</a:t>
            </a:r>
            <a:r>
              <a:rPr lang="en-US" sz="1200" b="0" dirty="0">
                <a:solidFill>
                  <a:srgbClr val="98C379"/>
                </a:solidFill>
                <a:effectLst/>
                <a:latin typeface="Fira Code,  Courier New"/>
              </a:rPr>
              <a:t>"PSI-MS"</a:t>
            </a:r>
            <a:r>
              <a:rPr lang="en-US" sz="1200" b="0" dirty="0">
                <a:solidFill>
                  <a:srgbClr val="ABB2BF"/>
                </a:solidFill>
                <a:effectLst/>
                <a:latin typeface="Fira Code,  Courier New"/>
              </a:rPr>
              <a:t> </a:t>
            </a:r>
            <a:r>
              <a:rPr lang="en-US" sz="1200" b="0" dirty="0">
                <a:solidFill>
                  <a:srgbClr val="D19A66"/>
                </a:solidFill>
                <a:effectLst/>
                <a:latin typeface="Fira Code,  Courier New"/>
              </a:rPr>
              <a:t>name</a:t>
            </a:r>
            <a:r>
              <a:rPr lang="en-US" sz="1200" b="0" dirty="0">
                <a:solidFill>
                  <a:srgbClr val="ABB2BF"/>
                </a:solidFill>
                <a:effectLst/>
                <a:latin typeface="Fira Code,  Courier New"/>
              </a:rPr>
              <a:t>=</a:t>
            </a:r>
            <a:r>
              <a:rPr lang="en-US" sz="1200" b="0" dirty="0">
                <a:solidFill>
                  <a:srgbClr val="98C379"/>
                </a:solidFill>
                <a:effectLst/>
                <a:latin typeface="Fira Code,  Courier New"/>
              </a:rPr>
              <a:t>"param: b </a:t>
            </a:r>
            <a:r>
              <a:rPr lang="en-US" sz="1200" b="0">
                <a:solidFill>
                  <a:srgbClr val="98C379"/>
                </a:solidFill>
                <a:effectLst/>
                <a:latin typeface="Fira Code,  Courier New"/>
              </a:rPr>
              <a:t>ion"</a:t>
            </a:r>
            <a:r>
              <a:rPr lang="en-US" sz="1200" b="0">
                <a:solidFill>
                  <a:srgbClr val="ABB2BF"/>
                </a:solidFill>
                <a:effectLst/>
                <a:latin typeface="Fira Code,  Courier New"/>
              </a:rPr>
              <a:t> </a:t>
            </a:r>
            <a:r>
              <a:rPr lang="en-US" sz="1200" b="0">
                <a:solidFill>
                  <a:srgbClr val="D19A66"/>
                </a:solidFill>
                <a:effectLst/>
                <a:latin typeface="Fira Code,  Courier New"/>
              </a:rPr>
              <a:t>value</a:t>
            </a:r>
            <a:r>
              <a:rPr lang="en-US" sz="1200" b="0">
                <a:solidFill>
                  <a:srgbClr val="ABB2BF"/>
                </a:solidFill>
                <a:effectLst/>
                <a:latin typeface="Fira Code,  Courier New"/>
              </a:rPr>
              <a:t>=</a:t>
            </a:r>
            <a:r>
              <a:rPr lang="en-US" sz="1200" b="0">
                <a:solidFill>
                  <a:srgbClr val="98C379"/>
                </a:solidFill>
                <a:effectLst/>
                <a:latin typeface="Fira Code,  Courier New"/>
              </a:rPr>
              <a:t>""</a:t>
            </a:r>
            <a:r>
              <a:rPr lang="en-US" sz="1200" b="0">
                <a:solidFill>
                  <a:srgbClr val="ABB2BF"/>
                </a:solidFill>
                <a:effectLst/>
                <a:latin typeface="Fira Code,  Courier New"/>
              </a:rPr>
              <a:t>/&gt;</a:t>
            </a:r>
            <a:endParaRPr lang="en-US" sz="1200" b="0" dirty="0">
              <a:solidFill>
                <a:srgbClr val="ABB2BF"/>
              </a:solidFill>
              <a:effectLst/>
              <a:latin typeface="Fira Code,  Courier New"/>
            </a:endParaRPr>
          </a:p>
          <a:p>
            <a:pPr marL="0" indent="0">
              <a:spcBef>
                <a:spcPts val="0"/>
              </a:spcBef>
              <a:buNone/>
            </a:pPr>
            <a:r>
              <a:rPr lang="en-US" sz="1200" b="0" dirty="0">
                <a:solidFill>
                  <a:srgbClr val="ABB2BF"/>
                </a:solidFill>
                <a:effectLst/>
                <a:latin typeface="Fira Code,  Courier New"/>
              </a:rPr>
              <a:t>    &lt;</a:t>
            </a:r>
            <a:r>
              <a:rPr lang="en-US" sz="1200" b="0" dirty="0" err="1">
                <a:solidFill>
                  <a:srgbClr val="E06C75"/>
                </a:solidFill>
                <a:effectLst/>
                <a:latin typeface="Fira Code,  Courier New"/>
              </a:rPr>
              <a:t>cvParam</a:t>
            </a:r>
            <a:r>
              <a:rPr lang="en-US" sz="1200" b="0" dirty="0">
                <a:solidFill>
                  <a:srgbClr val="ABB2BF"/>
                </a:solidFill>
                <a:effectLst/>
                <a:latin typeface="Fira Code,  Courier New"/>
              </a:rPr>
              <a:t> </a:t>
            </a:r>
            <a:r>
              <a:rPr lang="en-US" sz="1200" b="0" dirty="0">
                <a:solidFill>
                  <a:srgbClr val="D19A66"/>
                </a:solidFill>
                <a:effectLst/>
                <a:latin typeface="Fira Code,  Courier New"/>
              </a:rPr>
              <a:t>accession</a:t>
            </a:r>
            <a:r>
              <a:rPr lang="en-US" sz="1200" b="0" dirty="0">
                <a:solidFill>
                  <a:srgbClr val="ABB2BF"/>
                </a:solidFill>
                <a:effectLst/>
                <a:latin typeface="Fira Code,  Courier New"/>
              </a:rPr>
              <a:t>=</a:t>
            </a:r>
            <a:r>
              <a:rPr lang="en-US" sz="1200" b="0" dirty="0">
                <a:solidFill>
                  <a:srgbClr val="98C379"/>
                </a:solidFill>
                <a:effectLst/>
                <a:latin typeface="Fira Code,  Courier New"/>
              </a:rPr>
              <a:t>"MS:1001262"</a:t>
            </a:r>
            <a:r>
              <a:rPr lang="en-US" sz="1200" b="0" dirty="0">
                <a:solidFill>
                  <a:srgbClr val="ABB2BF"/>
                </a:solidFill>
                <a:effectLst/>
                <a:latin typeface="Fira Code,  Courier New"/>
              </a:rPr>
              <a:t> </a:t>
            </a:r>
            <a:r>
              <a:rPr lang="en-US" sz="1200" b="0" dirty="0" err="1">
                <a:solidFill>
                  <a:srgbClr val="D19A66"/>
                </a:solidFill>
                <a:effectLst/>
                <a:latin typeface="Fira Code,  Courier New"/>
              </a:rPr>
              <a:t>cvRef</a:t>
            </a:r>
            <a:r>
              <a:rPr lang="en-US" sz="1200" b="0" dirty="0">
                <a:solidFill>
                  <a:srgbClr val="ABB2BF"/>
                </a:solidFill>
                <a:effectLst/>
                <a:latin typeface="Fira Code,  Courier New"/>
              </a:rPr>
              <a:t>=</a:t>
            </a:r>
            <a:r>
              <a:rPr lang="en-US" sz="1200" b="0" dirty="0">
                <a:solidFill>
                  <a:srgbClr val="98C379"/>
                </a:solidFill>
                <a:effectLst/>
                <a:latin typeface="Fira Code,  Courier New"/>
              </a:rPr>
              <a:t>"PSI-MS"</a:t>
            </a:r>
            <a:r>
              <a:rPr lang="en-US" sz="1200" b="0" dirty="0">
                <a:solidFill>
                  <a:srgbClr val="ABB2BF"/>
                </a:solidFill>
                <a:effectLst/>
                <a:latin typeface="Fira Code,  Courier New"/>
              </a:rPr>
              <a:t> </a:t>
            </a:r>
            <a:r>
              <a:rPr lang="en-US" sz="1200" b="0" dirty="0">
                <a:solidFill>
                  <a:srgbClr val="D19A66"/>
                </a:solidFill>
                <a:effectLst/>
                <a:latin typeface="Fira Code,  Courier New"/>
              </a:rPr>
              <a:t>name</a:t>
            </a:r>
            <a:r>
              <a:rPr lang="en-US" sz="1200" b="0" dirty="0">
                <a:solidFill>
                  <a:srgbClr val="ABB2BF"/>
                </a:solidFill>
                <a:effectLst/>
                <a:latin typeface="Fira Code,  Courier New"/>
              </a:rPr>
              <a:t>=</a:t>
            </a:r>
            <a:r>
              <a:rPr lang="en-US" sz="1200" b="0" dirty="0">
                <a:solidFill>
                  <a:srgbClr val="98C379"/>
                </a:solidFill>
                <a:effectLst/>
                <a:latin typeface="Fira Code,  Courier New"/>
              </a:rPr>
              <a:t>"param: y </a:t>
            </a:r>
            <a:r>
              <a:rPr lang="en-US" sz="1200" b="0">
                <a:solidFill>
                  <a:srgbClr val="98C379"/>
                </a:solidFill>
                <a:effectLst/>
                <a:latin typeface="Fira Code,  Courier New"/>
              </a:rPr>
              <a:t>ion"</a:t>
            </a:r>
            <a:r>
              <a:rPr lang="en-US" sz="1200" b="0">
                <a:solidFill>
                  <a:srgbClr val="ABB2BF"/>
                </a:solidFill>
                <a:effectLst/>
                <a:latin typeface="Fira Code,  Courier New"/>
              </a:rPr>
              <a:t> </a:t>
            </a:r>
            <a:r>
              <a:rPr lang="en-US" sz="1200" b="0">
                <a:solidFill>
                  <a:srgbClr val="D19A66"/>
                </a:solidFill>
                <a:effectLst/>
                <a:latin typeface="Fira Code,  Courier New"/>
              </a:rPr>
              <a:t>value</a:t>
            </a:r>
            <a:r>
              <a:rPr lang="en-US" sz="1200" b="0">
                <a:solidFill>
                  <a:srgbClr val="ABB2BF"/>
                </a:solidFill>
                <a:effectLst/>
                <a:latin typeface="Fira Code,  Courier New"/>
              </a:rPr>
              <a:t>=</a:t>
            </a:r>
            <a:r>
              <a:rPr lang="en-US" sz="1200" b="0">
                <a:solidFill>
                  <a:srgbClr val="98C379"/>
                </a:solidFill>
                <a:effectLst/>
                <a:latin typeface="Fira Code,  Courier New"/>
              </a:rPr>
              <a:t>""</a:t>
            </a:r>
            <a:r>
              <a:rPr lang="en-US" sz="1200" b="0">
                <a:solidFill>
                  <a:srgbClr val="ABB2BF"/>
                </a:solidFill>
                <a:effectLst/>
                <a:latin typeface="Fira Code,  Courier New"/>
              </a:rPr>
              <a:t>/&gt;</a:t>
            </a:r>
            <a:endParaRPr lang="en-US" sz="1200" b="0" dirty="0">
              <a:solidFill>
                <a:srgbClr val="ABB2BF"/>
              </a:solidFill>
              <a:effectLst/>
              <a:latin typeface="Fira Code,  Courier New"/>
            </a:endParaRPr>
          </a:p>
          <a:p>
            <a:pPr marL="0" indent="0">
              <a:spcBef>
                <a:spcPts val="0"/>
              </a:spcBef>
              <a:buNone/>
            </a:pPr>
            <a:r>
              <a:rPr lang="en-US" sz="1200" b="0" dirty="0">
                <a:solidFill>
                  <a:srgbClr val="ABB2BF"/>
                </a:solidFill>
                <a:effectLst/>
                <a:latin typeface="Fira Code,  Courier New"/>
              </a:rPr>
              <a:t>    &lt;</a:t>
            </a:r>
            <a:r>
              <a:rPr lang="en-US" sz="1200" b="0" dirty="0" err="1">
                <a:solidFill>
                  <a:srgbClr val="E06C75"/>
                </a:solidFill>
                <a:effectLst/>
                <a:latin typeface="Fira Code,  Courier New"/>
              </a:rPr>
              <a:t>cvParam</a:t>
            </a:r>
            <a:r>
              <a:rPr lang="en-US" sz="1200" b="0" dirty="0">
                <a:solidFill>
                  <a:srgbClr val="ABB2BF"/>
                </a:solidFill>
                <a:effectLst/>
                <a:latin typeface="Fira Code,  Courier New"/>
              </a:rPr>
              <a:t> </a:t>
            </a:r>
            <a:r>
              <a:rPr lang="en-US" sz="1200" b="0" dirty="0">
                <a:solidFill>
                  <a:srgbClr val="D19A66"/>
                </a:solidFill>
                <a:effectLst/>
                <a:latin typeface="Fira Code,  Courier New"/>
              </a:rPr>
              <a:t>accession</a:t>
            </a:r>
            <a:r>
              <a:rPr lang="en-US" sz="1200" b="0" dirty="0">
                <a:solidFill>
                  <a:srgbClr val="ABB2BF"/>
                </a:solidFill>
                <a:effectLst/>
                <a:latin typeface="Fira Code,  Courier New"/>
              </a:rPr>
              <a:t>=</a:t>
            </a:r>
            <a:r>
              <a:rPr lang="en-US" sz="1200" b="0" dirty="0">
                <a:solidFill>
                  <a:srgbClr val="98C379"/>
                </a:solidFill>
                <a:effectLst/>
                <a:latin typeface="Fira Code,  Courier New"/>
              </a:rPr>
              <a:t>"MS:XXXX17"</a:t>
            </a:r>
            <a:r>
              <a:rPr lang="en-US" sz="1200" b="0" dirty="0">
                <a:solidFill>
                  <a:srgbClr val="ABB2BF"/>
                </a:solidFill>
                <a:effectLst/>
                <a:latin typeface="Fira Code,  Courier New"/>
              </a:rPr>
              <a:t> </a:t>
            </a:r>
            <a:r>
              <a:rPr lang="en-US" sz="1200" b="0" dirty="0" err="1">
                <a:solidFill>
                  <a:srgbClr val="D19A66"/>
                </a:solidFill>
                <a:effectLst/>
                <a:latin typeface="Fira Code,  Courier New"/>
              </a:rPr>
              <a:t>cvRef</a:t>
            </a:r>
            <a:r>
              <a:rPr lang="en-US" sz="1200" b="0" dirty="0">
                <a:solidFill>
                  <a:srgbClr val="ABB2BF"/>
                </a:solidFill>
                <a:effectLst/>
                <a:latin typeface="Fira Code,  Courier New"/>
              </a:rPr>
              <a:t>=</a:t>
            </a:r>
            <a:r>
              <a:rPr lang="en-US" sz="1200" b="0" dirty="0">
                <a:solidFill>
                  <a:srgbClr val="98C379"/>
                </a:solidFill>
                <a:effectLst/>
                <a:latin typeface="Fira Code,  Courier New"/>
              </a:rPr>
              <a:t>"PSI-MS"</a:t>
            </a:r>
            <a:r>
              <a:rPr lang="en-US" sz="1200" b="0" dirty="0">
                <a:solidFill>
                  <a:srgbClr val="ABB2BF"/>
                </a:solidFill>
                <a:effectLst/>
                <a:latin typeface="Fira Code,  Courier New"/>
              </a:rPr>
              <a:t> </a:t>
            </a:r>
            <a:r>
              <a:rPr lang="en-US" sz="1200" b="0" dirty="0">
                <a:solidFill>
                  <a:srgbClr val="D19A66"/>
                </a:solidFill>
                <a:effectLst/>
                <a:latin typeface="Fira Code,  Courier New"/>
              </a:rPr>
              <a:t>name</a:t>
            </a:r>
            <a:r>
              <a:rPr lang="en-US" sz="1200" b="0" dirty="0">
                <a:solidFill>
                  <a:srgbClr val="ABB2BF"/>
                </a:solidFill>
                <a:effectLst/>
                <a:latin typeface="Fira Code,  Courier New"/>
              </a:rPr>
              <a:t>=</a:t>
            </a:r>
            <a:r>
              <a:rPr lang="en-US" sz="1200" b="0" dirty="0">
                <a:solidFill>
                  <a:srgbClr val="98C379"/>
                </a:solidFill>
                <a:effectLst/>
                <a:latin typeface="Fira Code,  Courier New"/>
              </a:rPr>
              <a:t>"param: peptide + glycan Y </a:t>
            </a:r>
            <a:r>
              <a:rPr lang="en-US" sz="1200" b="0">
                <a:solidFill>
                  <a:srgbClr val="98C379"/>
                </a:solidFill>
                <a:effectLst/>
                <a:latin typeface="Fira Code,  Courier New"/>
              </a:rPr>
              <a:t>ion"</a:t>
            </a:r>
            <a:r>
              <a:rPr lang="en-US" sz="1200" b="0">
                <a:solidFill>
                  <a:srgbClr val="ABB2BF"/>
                </a:solidFill>
                <a:effectLst/>
                <a:latin typeface="Fira Code,  Courier New"/>
              </a:rPr>
              <a:t> </a:t>
            </a:r>
            <a:r>
              <a:rPr lang="en-US" sz="1200" b="0">
                <a:solidFill>
                  <a:srgbClr val="D19A66"/>
                </a:solidFill>
                <a:effectLst/>
                <a:latin typeface="Fira Code,  Courier New"/>
              </a:rPr>
              <a:t>value</a:t>
            </a:r>
            <a:r>
              <a:rPr lang="en-US" sz="1200" b="0">
                <a:solidFill>
                  <a:srgbClr val="ABB2BF"/>
                </a:solidFill>
                <a:effectLst/>
                <a:latin typeface="Fira Code,  Courier New"/>
              </a:rPr>
              <a:t>=</a:t>
            </a:r>
            <a:r>
              <a:rPr lang="en-US" sz="1200" b="0">
                <a:solidFill>
                  <a:srgbClr val="98C379"/>
                </a:solidFill>
                <a:effectLst/>
                <a:latin typeface="Fira Code,  Courier New"/>
              </a:rPr>
              <a:t>""</a:t>
            </a:r>
            <a:r>
              <a:rPr lang="en-US" sz="1200" b="0">
                <a:solidFill>
                  <a:srgbClr val="ABB2BF"/>
                </a:solidFill>
                <a:effectLst/>
                <a:latin typeface="Fira Code,  Courier New"/>
              </a:rPr>
              <a:t>/&gt;</a:t>
            </a:r>
            <a:endParaRPr lang="en-US" sz="1200" b="0" dirty="0">
              <a:solidFill>
                <a:srgbClr val="ABB2BF"/>
              </a:solidFill>
              <a:effectLst/>
              <a:latin typeface="Fira Code,  Courier New"/>
            </a:endParaRPr>
          </a:p>
          <a:p>
            <a:pPr marL="0" indent="0">
              <a:spcBef>
                <a:spcPts val="0"/>
              </a:spcBef>
              <a:buNone/>
            </a:pPr>
            <a:r>
              <a:rPr lang="en-US" sz="1200" b="0" dirty="0">
                <a:solidFill>
                  <a:srgbClr val="ABB2BF"/>
                </a:solidFill>
                <a:effectLst/>
                <a:latin typeface="Fira Code,  Courier New"/>
              </a:rPr>
              <a:t>    &lt;</a:t>
            </a:r>
            <a:r>
              <a:rPr lang="en-US" sz="1200" b="0" dirty="0" err="1">
                <a:solidFill>
                  <a:srgbClr val="E06C75"/>
                </a:solidFill>
                <a:effectLst/>
                <a:latin typeface="Fira Code,  Courier New"/>
              </a:rPr>
              <a:t>cvParam</a:t>
            </a:r>
            <a:r>
              <a:rPr lang="en-US" sz="1200" b="0" dirty="0">
                <a:solidFill>
                  <a:srgbClr val="ABB2BF"/>
                </a:solidFill>
                <a:effectLst/>
                <a:latin typeface="Fira Code,  Courier New"/>
              </a:rPr>
              <a:t> </a:t>
            </a:r>
            <a:r>
              <a:rPr lang="en-US" sz="1200" b="0" dirty="0">
                <a:solidFill>
                  <a:srgbClr val="D19A66"/>
                </a:solidFill>
                <a:effectLst/>
                <a:latin typeface="Fira Code,  Courier New"/>
              </a:rPr>
              <a:t>accession</a:t>
            </a:r>
            <a:r>
              <a:rPr lang="en-US" sz="1200" b="0" dirty="0">
                <a:solidFill>
                  <a:srgbClr val="ABB2BF"/>
                </a:solidFill>
                <a:effectLst/>
                <a:latin typeface="Fira Code,  Courier New"/>
              </a:rPr>
              <a:t>=</a:t>
            </a:r>
            <a:r>
              <a:rPr lang="en-US" sz="1200" b="0" dirty="0">
                <a:solidFill>
                  <a:srgbClr val="98C379"/>
                </a:solidFill>
                <a:effectLst/>
                <a:latin typeface="Fira Code,  Courier New"/>
              </a:rPr>
              <a:t>"MS:XXXX22"</a:t>
            </a:r>
            <a:r>
              <a:rPr lang="en-US" sz="1200" b="0" dirty="0">
                <a:solidFill>
                  <a:srgbClr val="ABB2BF"/>
                </a:solidFill>
                <a:effectLst/>
                <a:latin typeface="Fira Code,  Courier New"/>
              </a:rPr>
              <a:t> </a:t>
            </a:r>
            <a:r>
              <a:rPr lang="en-US" sz="1200" b="0" dirty="0" err="1">
                <a:solidFill>
                  <a:srgbClr val="D19A66"/>
                </a:solidFill>
                <a:effectLst/>
                <a:latin typeface="Fira Code,  Courier New"/>
              </a:rPr>
              <a:t>cvRef</a:t>
            </a:r>
            <a:r>
              <a:rPr lang="en-US" sz="1200" b="0" dirty="0">
                <a:solidFill>
                  <a:srgbClr val="ABB2BF"/>
                </a:solidFill>
                <a:effectLst/>
                <a:latin typeface="Fira Code,  Courier New"/>
              </a:rPr>
              <a:t>=</a:t>
            </a:r>
            <a:r>
              <a:rPr lang="en-US" sz="1200" b="0" dirty="0">
                <a:solidFill>
                  <a:srgbClr val="98C379"/>
                </a:solidFill>
                <a:effectLst/>
                <a:latin typeface="Fira Code,  Courier New"/>
              </a:rPr>
              <a:t>"PSI-MS"</a:t>
            </a:r>
            <a:r>
              <a:rPr lang="en-US" sz="1200" b="0" dirty="0">
                <a:solidFill>
                  <a:srgbClr val="ABB2BF"/>
                </a:solidFill>
                <a:effectLst/>
                <a:latin typeface="Fira Code,  Courier New"/>
              </a:rPr>
              <a:t> </a:t>
            </a:r>
            <a:r>
              <a:rPr lang="en-US" sz="1200" b="0" dirty="0">
                <a:solidFill>
                  <a:srgbClr val="D19A66"/>
                </a:solidFill>
                <a:effectLst/>
                <a:latin typeface="Fira Code,  Courier New"/>
              </a:rPr>
              <a:t>name</a:t>
            </a:r>
            <a:r>
              <a:rPr lang="en-US" sz="1200" b="0" dirty="0">
                <a:solidFill>
                  <a:srgbClr val="ABB2BF"/>
                </a:solidFill>
                <a:effectLst/>
                <a:latin typeface="Fira Code,  Courier New"/>
              </a:rPr>
              <a:t>=</a:t>
            </a:r>
            <a:r>
              <a:rPr lang="en-US" sz="1200" b="0" dirty="0">
                <a:solidFill>
                  <a:srgbClr val="98C379"/>
                </a:solidFill>
                <a:effectLst/>
                <a:latin typeface="Fira Code,  Courier New"/>
              </a:rPr>
              <a:t>"param: oxonium </a:t>
            </a:r>
            <a:r>
              <a:rPr lang="en-US" sz="1200" b="0">
                <a:solidFill>
                  <a:srgbClr val="98C379"/>
                </a:solidFill>
                <a:effectLst/>
                <a:latin typeface="Fira Code,  Courier New"/>
              </a:rPr>
              <a:t>ion"</a:t>
            </a:r>
            <a:r>
              <a:rPr lang="en-US" sz="1200" b="0">
                <a:solidFill>
                  <a:srgbClr val="ABB2BF"/>
                </a:solidFill>
                <a:effectLst/>
                <a:latin typeface="Fira Code,  Courier New"/>
              </a:rPr>
              <a:t> </a:t>
            </a:r>
            <a:r>
              <a:rPr lang="en-US" sz="1200" b="0">
                <a:solidFill>
                  <a:srgbClr val="D19A66"/>
                </a:solidFill>
                <a:effectLst/>
                <a:latin typeface="Fira Code,  Courier New"/>
              </a:rPr>
              <a:t>value</a:t>
            </a:r>
            <a:r>
              <a:rPr lang="en-US" sz="1200" b="0">
                <a:solidFill>
                  <a:srgbClr val="ABB2BF"/>
                </a:solidFill>
                <a:effectLst/>
                <a:latin typeface="Fira Code,  Courier New"/>
              </a:rPr>
              <a:t>=</a:t>
            </a:r>
            <a:r>
              <a:rPr lang="en-US" sz="1200" b="0">
                <a:solidFill>
                  <a:srgbClr val="98C379"/>
                </a:solidFill>
                <a:effectLst/>
                <a:latin typeface="Fira Code,  Courier New"/>
              </a:rPr>
              <a:t>""</a:t>
            </a:r>
            <a:r>
              <a:rPr lang="en-US" sz="1200" b="0">
                <a:solidFill>
                  <a:srgbClr val="ABB2BF"/>
                </a:solidFill>
                <a:effectLst/>
                <a:latin typeface="Fira Code,  Courier New"/>
              </a:rPr>
              <a:t>/&gt;</a:t>
            </a:r>
            <a:endParaRPr lang="en-US" sz="1200" b="0" dirty="0">
              <a:solidFill>
                <a:srgbClr val="ABB2BF"/>
              </a:solidFill>
              <a:effectLst/>
              <a:latin typeface="Fira Code,  Courier New"/>
            </a:endParaRPr>
          </a:p>
          <a:p>
            <a:pPr marL="0" indent="0">
              <a:spcBef>
                <a:spcPts val="0"/>
              </a:spcBef>
              <a:buNone/>
            </a:pPr>
            <a:r>
              <a:rPr lang="en-US" sz="1200" b="0" dirty="0">
                <a:solidFill>
                  <a:srgbClr val="ABB2BF"/>
                </a:solidFill>
                <a:effectLst/>
                <a:latin typeface="Fira Code,  Courier New"/>
              </a:rPr>
              <a:t>  &lt;/</a:t>
            </a:r>
            <a:r>
              <a:rPr lang="en-US" sz="1200" b="0" dirty="0" err="1">
                <a:solidFill>
                  <a:srgbClr val="E06C75"/>
                </a:solidFill>
                <a:effectLst/>
                <a:latin typeface="Fira Code,  Courier New"/>
              </a:rPr>
              <a:t>AdditionalSearchParams</a:t>
            </a:r>
            <a:r>
              <a:rPr lang="en-US" sz="1200" b="0" dirty="0">
                <a:solidFill>
                  <a:srgbClr val="ABB2BF"/>
                </a:solidFill>
                <a:effectLst/>
                <a:latin typeface="Fira Code,  Courier New"/>
              </a:rPr>
              <a:t>&gt;</a:t>
            </a:r>
          </a:p>
        </p:txBody>
      </p:sp>
      <p:sp>
        <p:nvSpPr>
          <p:cNvPr id="5" name="TextBox 4">
            <a:extLst>
              <a:ext uri="{FF2B5EF4-FFF2-40B4-BE49-F238E27FC236}">
                <a16:creationId xmlns:a16="http://schemas.microsoft.com/office/drawing/2014/main" id="{3D458CF0-4D94-40D5-839F-E8BC783490EA}"/>
              </a:ext>
            </a:extLst>
          </p:cNvPr>
          <p:cNvSpPr txBox="1"/>
          <p:nvPr/>
        </p:nvSpPr>
        <p:spPr>
          <a:xfrm>
            <a:off x="95250" y="5592041"/>
            <a:ext cx="12001500" cy="646331"/>
          </a:xfrm>
          <a:prstGeom prst="rect">
            <a:avLst/>
          </a:prstGeom>
          <a:solidFill>
            <a:schemeClr val="bg1">
              <a:lumMod val="95000"/>
            </a:schemeClr>
          </a:solidFill>
          <a:effectLst>
            <a:softEdge rad="25400"/>
          </a:effectLst>
        </p:spPr>
        <p:txBody>
          <a:bodyPr wrap="square" anchor="ctr">
            <a:spAutoFit/>
          </a:bodyPr>
          <a:lstStyle/>
          <a:p>
            <a:pPr marL="0" indent="0">
              <a:spcBef>
                <a:spcPts val="0"/>
              </a:spcBef>
              <a:buNone/>
            </a:pPr>
            <a:r>
              <a:rPr lang="en-US" sz="1200" b="0" dirty="0">
                <a:solidFill>
                  <a:srgbClr val="ABB2BF"/>
                </a:solidFill>
                <a:effectLst/>
                <a:latin typeface="Fira Code,  Courier New"/>
              </a:rPr>
              <a:t>&lt;</a:t>
            </a:r>
            <a:r>
              <a:rPr lang="en-US" sz="1200" b="0" dirty="0" err="1">
                <a:solidFill>
                  <a:srgbClr val="E06C75"/>
                </a:solidFill>
                <a:effectLst/>
                <a:latin typeface="Fira Code,  Courier New"/>
              </a:rPr>
              <a:t>cvParam</a:t>
            </a:r>
            <a:r>
              <a:rPr lang="en-US" sz="1200" b="0" dirty="0">
                <a:solidFill>
                  <a:srgbClr val="ABB2BF"/>
                </a:solidFill>
                <a:effectLst/>
                <a:latin typeface="Fira Code,  Courier New"/>
              </a:rPr>
              <a:t> </a:t>
            </a:r>
            <a:r>
              <a:rPr lang="en-US" sz="1200" b="0" dirty="0">
                <a:solidFill>
                  <a:srgbClr val="D19A66"/>
                </a:solidFill>
                <a:effectLst/>
                <a:latin typeface="Fira Code,  Courier New"/>
              </a:rPr>
              <a:t>accession</a:t>
            </a:r>
            <a:r>
              <a:rPr lang="en-US" sz="1200" b="0" dirty="0">
                <a:solidFill>
                  <a:srgbClr val="ABB2BF"/>
                </a:solidFill>
                <a:effectLst/>
                <a:latin typeface="Fira Code,  Courier New"/>
              </a:rPr>
              <a:t>=</a:t>
            </a:r>
            <a:r>
              <a:rPr lang="en-US" sz="1200" b="0" dirty="0">
                <a:solidFill>
                  <a:srgbClr val="98C379"/>
                </a:solidFill>
                <a:effectLst/>
                <a:latin typeface="Fira Code,  Courier New"/>
              </a:rPr>
              <a:t>"MS:XXX106"</a:t>
            </a:r>
            <a:r>
              <a:rPr lang="en-US" sz="1200" b="0" dirty="0">
                <a:solidFill>
                  <a:srgbClr val="ABB2BF"/>
                </a:solidFill>
                <a:effectLst/>
                <a:latin typeface="Fira Code,  Courier New"/>
              </a:rPr>
              <a:t> </a:t>
            </a:r>
            <a:r>
              <a:rPr lang="en-US" sz="1200" b="0" dirty="0" err="1">
                <a:solidFill>
                  <a:srgbClr val="D19A66"/>
                </a:solidFill>
                <a:effectLst/>
                <a:latin typeface="Fira Code,  Courier New"/>
              </a:rPr>
              <a:t>cvRef</a:t>
            </a:r>
            <a:r>
              <a:rPr lang="en-US" sz="1200" b="0" dirty="0">
                <a:solidFill>
                  <a:srgbClr val="ABB2BF"/>
                </a:solidFill>
                <a:effectLst/>
                <a:latin typeface="Fira Code,  Courier New"/>
              </a:rPr>
              <a:t>=</a:t>
            </a:r>
            <a:r>
              <a:rPr lang="en-US" sz="1200" b="0" dirty="0">
                <a:solidFill>
                  <a:srgbClr val="98C379"/>
                </a:solidFill>
                <a:effectLst/>
                <a:latin typeface="Fira Code,  Courier New"/>
              </a:rPr>
              <a:t>"PSI-MS"</a:t>
            </a:r>
            <a:r>
              <a:rPr lang="en-US" sz="1200" b="0" dirty="0">
                <a:solidFill>
                  <a:srgbClr val="ABB2BF"/>
                </a:solidFill>
                <a:effectLst/>
                <a:latin typeface="Fira Code,  Courier New"/>
              </a:rPr>
              <a:t> </a:t>
            </a:r>
            <a:r>
              <a:rPr lang="en-US" sz="1200" b="0" dirty="0">
                <a:solidFill>
                  <a:srgbClr val="D19A66"/>
                </a:solidFill>
                <a:effectLst/>
                <a:latin typeface="Fira Code,  Courier New"/>
              </a:rPr>
              <a:t>name</a:t>
            </a:r>
            <a:r>
              <a:rPr lang="en-US" sz="1200" b="0" dirty="0">
                <a:solidFill>
                  <a:srgbClr val="ABB2BF"/>
                </a:solidFill>
                <a:effectLst/>
                <a:latin typeface="Fira Code,  Courier New"/>
              </a:rPr>
              <a:t>=</a:t>
            </a:r>
            <a:r>
              <a:rPr lang="en-US" sz="1200" b="0" dirty="0">
                <a:solidFill>
                  <a:srgbClr val="98C379"/>
                </a:solidFill>
                <a:effectLst/>
                <a:latin typeface="Fira Code,  Courier New"/>
              </a:rPr>
              <a:t>"peptide glycopeptide false discovery rate control </a:t>
            </a:r>
            <a:r>
              <a:rPr lang="en-US" sz="1200" b="0">
                <a:solidFill>
                  <a:srgbClr val="98C379"/>
                </a:solidFill>
                <a:effectLst/>
                <a:latin typeface="Fira Code,  Courier New"/>
              </a:rPr>
              <a:t>strategy"</a:t>
            </a:r>
            <a:r>
              <a:rPr lang="en-US" sz="1200" b="0">
                <a:solidFill>
                  <a:srgbClr val="ABB2BF"/>
                </a:solidFill>
                <a:effectLst/>
                <a:latin typeface="Fira Code,  Courier New"/>
              </a:rPr>
              <a:t> </a:t>
            </a:r>
            <a:r>
              <a:rPr lang="en-US" sz="1200" b="0">
                <a:solidFill>
                  <a:srgbClr val="D19A66"/>
                </a:solidFill>
                <a:effectLst/>
                <a:latin typeface="Fira Code,  Courier New"/>
              </a:rPr>
              <a:t>value</a:t>
            </a:r>
            <a:r>
              <a:rPr lang="en-US" sz="1200" b="0">
                <a:solidFill>
                  <a:srgbClr val="ABB2BF"/>
                </a:solidFill>
                <a:effectLst/>
                <a:latin typeface="Fira Code,  Courier New"/>
              </a:rPr>
              <a:t>=</a:t>
            </a:r>
            <a:r>
              <a:rPr lang="en-US" sz="1200" b="0">
                <a:solidFill>
                  <a:srgbClr val="98C379"/>
                </a:solidFill>
                <a:effectLst/>
                <a:latin typeface="Fira Code,  Courier New"/>
              </a:rPr>
              <a:t>""</a:t>
            </a:r>
            <a:r>
              <a:rPr lang="en-US" sz="1200" b="0">
                <a:solidFill>
                  <a:srgbClr val="ABB2BF"/>
                </a:solidFill>
                <a:effectLst/>
                <a:latin typeface="Fira Code,  Courier New"/>
              </a:rPr>
              <a:t>/&gt;</a:t>
            </a:r>
            <a:endParaRPr lang="en-US" sz="1200" b="0" dirty="0">
              <a:solidFill>
                <a:srgbClr val="ABB2BF"/>
              </a:solidFill>
              <a:effectLst/>
              <a:latin typeface="Fira Code,  Courier New"/>
            </a:endParaRPr>
          </a:p>
          <a:p>
            <a:pPr marL="0" indent="0">
              <a:spcBef>
                <a:spcPts val="0"/>
              </a:spcBef>
              <a:buNone/>
            </a:pPr>
            <a:r>
              <a:rPr lang="en-US" sz="1200" b="0" dirty="0">
                <a:solidFill>
                  <a:srgbClr val="ABB2BF"/>
                </a:solidFill>
                <a:effectLst/>
                <a:latin typeface="Fira Code,  Courier New"/>
              </a:rPr>
              <a:t>&lt;</a:t>
            </a:r>
            <a:r>
              <a:rPr lang="en-US" sz="1200" b="0" dirty="0" err="1">
                <a:solidFill>
                  <a:srgbClr val="E06C75"/>
                </a:solidFill>
                <a:effectLst/>
                <a:latin typeface="Fira Code,  Courier New"/>
              </a:rPr>
              <a:t>cvParam</a:t>
            </a:r>
            <a:r>
              <a:rPr lang="en-US" sz="1200" b="0" dirty="0">
                <a:solidFill>
                  <a:srgbClr val="ABB2BF"/>
                </a:solidFill>
                <a:effectLst/>
                <a:latin typeface="Fira Code,  Courier New"/>
              </a:rPr>
              <a:t> </a:t>
            </a:r>
            <a:r>
              <a:rPr lang="en-US" sz="1200" b="0" dirty="0">
                <a:solidFill>
                  <a:srgbClr val="D19A66"/>
                </a:solidFill>
                <a:effectLst/>
                <a:latin typeface="Fira Code,  Courier New"/>
              </a:rPr>
              <a:t>accession</a:t>
            </a:r>
            <a:r>
              <a:rPr lang="en-US" sz="1200" b="0" dirty="0">
                <a:solidFill>
                  <a:srgbClr val="ABB2BF"/>
                </a:solidFill>
                <a:effectLst/>
                <a:latin typeface="Fira Code,  Courier New"/>
              </a:rPr>
              <a:t>=</a:t>
            </a:r>
            <a:r>
              <a:rPr lang="en-US" sz="1200" b="0" dirty="0">
                <a:solidFill>
                  <a:srgbClr val="98C379"/>
                </a:solidFill>
                <a:effectLst/>
                <a:latin typeface="Fira Code,  Courier New"/>
              </a:rPr>
              <a:t>"MS:XXX107"</a:t>
            </a:r>
            <a:r>
              <a:rPr lang="en-US" sz="1200" b="0" dirty="0">
                <a:solidFill>
                  <a:srgbClr val="ABB2BF"/>
                </a:solidFill>
                <a:effectLst/>
                <a:latin typeface="Fira Code,  Courier New"/>
              </a:rPr>
              <a:t> </a:t>
            </a:r>
            <a:r>
              <a:rPr lang="en-US" sz="1200" b="0" dirty="0" err="1">
                <a:solidFill>
                  <a:srgbClr val="D19A66"/>
                </a:solidFill>
                <a:effectLst/>
                <a:latin typeface="Fira Code,  Courier New"/>
              </a:rPr>
              <a:t>cvRef</a:t>
            </a:r>
            <a:r>
              <a:rPr lang="en-US" sz="1200" b="0" dirty="0">
                <a:solidFill>
                  <a:srgbClr val="ABB2BF"/>
                </a:solidFill>
                <a:effectLst/>
                <a:latin typeface="Fira Code,  Courier New"/>
              </a:rPr>
              <a:t>=</a:t>
            </a:r>
            <a:r>
              <a:rPr lang="en-US" sz="1200" b="0" dirty="0">
                <a:solidFill>
                  <a:srgbClr val="98C379"/>
                </a:solidFill>
                <a:effectLst/>
                <a:latin typeface="Fira Code,  Courier New"/>
              </a:rPr>
              <a:t>"PSI-MS"</a:t>
            </a:r>
            <a:r>
              <a:rPr lang="en-US" sz="1200" b="0" dirty="0">
                <a:solidFill>
                  <a:srgbClr val="ABB2BF"/>
                </a:solidFill>
                <a:effectLst/>
                <a:latin typeface="Fira Code,  Courier New"/>
              </a:rPr>
              <a:t> </a:t>
            </a:r>
            <a:r>
              <a:rPr lang="en-US" sz="1200" b="0" dirty="0">
                <a:solidFill>
                  <a:srgbClr val="D19A66"/>
                </a:solidFill>
                <a:effectLst/>
                <a:latin typeface="Fira Code,  Courier New"/>
              </a:rPr>
              <a:t>name</a:t>
            </a:r>
            <a:r>
              <a:rPr lang="en-US" sz="1200" b="0" dirty="0">
                <a:solidFill>
                  <a:srgbClr val="ABB2BF"/>
                </a:solidFill>
                <a:effectLst/>
                <a:latin typeface="Fira Code,  Courier New"/>
              </a:rPr>
              <a:t>=</a:t>
            </a:r>
            <a:r>
              <a:rPr lang="en-US" sz="1200" b="0" dirty="0">
                <a:solidFill>
                  <a:srgbClr val="98C379"/>
                </a:solidFill>
                <a:effectLst/>
                <a:latin typeface="Fira Code,  Courier New"/>
              </a:rPr>
              <a:t>"glycan glycopeptide false discovery rate control </a:t>
            </a:r>
            <a:r>
              <a:rPr lang="en-US" sz="1200" b="0">
                <a:solidFill>
                  <a:srgbClr val="98C379"/>
                </a:solidFill>
                <a:effectLst/>
                <a:latin typeface="Fira Code,  Courier New"/>
              </a:rPr>
              <a:t>strategy"</a:t>
            </a:r>
            <a:r>
              <a:rPr lang="en-US" sz="1200" b="0">
                <a:solidFill>
                  <a:srgbClr val="ABB2BF"/>
                </a:solidFill>
                <a:effectLst/>
                <a:latin typeface="Fira Code,  Courier New"/>
              </a:rPr>
              <a:t> </a:t>
            </a:r>
            <a:r>
              <a:rPr lang="en-US" sz="1200" b="0">
                <a:solidFill>
                  <a:srgbClr val="D19A66"/>
                </a:solidFill>
                <a:effectLst/>
                <a:latin typeface="Fira Code,  Courier New"/>
              </a:rPr>
              <a:t>value</a:t>
            </a:r>
            <a:r>
              <a:rPr lang="en-US" sz="1200" b="0">
                <a:solidFill>
                  <a:srgbClr val="ABB2BF"/>
                </a:solidFill>
                <a:effectLst/>
                <a:latin typeface="Fira Code,  Courier New"/>
              </a:rPr>
              <a:t>=</a:t>
            </a:r>
            <a:r>
              <a:rPr lang="en-US" sz="1200" b="0">
                <a:solidFill>
                  <a:srgbClr val="98C379"/>
                </a:solidFill>
                <a:effectLst/>
                <a:latin typeface="Fira Code,  Courier New"/>
              </a:rPr>
              <a:t>""</a:t>
            </a:r>
            <a:r>
              <a:rPr lang="en-US" sz="1200" b="0">
                <a:solidFill>
                  <a:srgbClr val="ABB2BF"/>
                </a:solidFill>
                <a:effectLst/>
                <a:latin typeface="Fira Code,  Courier New"/>
              </a:rPr>
              <a:t>/&gt;</a:t>
            </a:r>
            <a:endParaRPr lang="en-US" sz="1200" b="0" dirty="0">
              <a:solidFill>
                <a:srgbClr val="ABB2BF"/>
              </a:solidFill>
              <a:effectLst/>
              <a:latin typeface="Fira Code,  Courier New"/>
            </a:endParaRPr>
          </a:p>
          <a:p>
            <a:pPr marL="0" indent="0">
              <a:spcBef>
                <a:spcPts val="0"/>
              </a:spcBef>
              <a:buNone/>
            </a:pPr>
            <a:r>
              <a:rPr lang="en-US" sz="1200" b="0" dirty="0">
                <a:solidFill>
                  <a:srgbClr val="ABB2BF"/>
                </a:solidFill>
                <a:effectLst/>
                <a:latin typeface="Fira Code,  Courier New"/>
              </a:rPr>
              <a:t>&lt;</a:t>
            </a:r>
            <a:r>
              <a:rPr lang="en-US" sz="1200" b="0" dirty="0" err="1">
                <a:solidFill>
                  <a:srgbClr val="E06C75"/>
                </a:solidFill>
                <a:effectLst/>
                <a:latin typeface="Fira Code,  Courier New"/>
              </a:rPr>
              <a:t>cvParam</a:t>
            </a:r>
            <a:r>
              <a:rPr lang="en-US" sz="1200" b="0" dirty="0">
                <a:solidFill>
                  <a:srgbClr val="ABB2BF"/>
                </a:solidFill>
                <a:effectLst/>
                <a:latin typeface="Fira Code,  Courier New"/>
              </a:rPr>
              <a:t> </a:t>
            </a:r>
            <a:r>
              <a:rPr lang="en-US" sz="1200" b="0" dirty="0">
                <a:solidFill>
                  <a:srgbClr val="D19A66"/>
                </a:solidFill>
                <a:effectLst/>
                <a:latin typeface="Fira Code,  Courier New"/>
              </a:rPr>
              <a:t>accession</a:t>
            </a:r>
            <a:r>
              <a:rPr lang="en-US" sz="1200" b="0" dirty="0">
                <a:solidFill>
                  <a:srgbClr val="ABB2BF"/>
                </a:solidFill>
                <a:effectLst/>
                <a:latin typeface="Fira Code,  Courier New"/>
              </a:rPr>
              <a:t>=</a:t>
            </a:r>
            <a:r>
              <a:rPr lang="en-US" sz="1200" b="0" dirty="0">
                <a:solidFill>
                  <a:srgbClr val="98C379"/>
                </a:solidFill>
                <a:effectLst/>
                <a:latin typeface="Fira Code,  Courier New"/>
              </a:rPr>
              <a:t>"MS:XXX11A"</a:t>
            </a:r>
            <a:r>
              <a:rPr lang="en-US" sz="1200" b="0" dirty="0">
                <a:solidFill>
                  <a:srgbClr val="ABB2BF"/>
                </a:solidFill>
                <a:effectLst/>
                <a:latin typeface="Fira Code,  Courier New"/>
              </a:rPr>
              <a:t> </a:t>
            </a:r>
            <a:r>
              <a:rPr lang="en-US" sz="1200" b="0" dirty="0" err="1">
                <a:solidFill>
                  <a:srgbClr val="D19A66"/>
                </a:solidFill>
                <a:effectLst/>
                <a:latin typeface="Fira Code,  Courier New"/>
              </a:rPr>
              <a:t>cvRef</a:t>
            </a:r>
            <a:r>
              <a:rPr lang="en-US" sz="1200" b="0" dirty="0">
                <a:solidFill>
                  <a:srgbClr val="ABB2BF"/>
                </a:solidFill>
                <a:effectLst/>
                <a:latin typeface="Fira Code,  Courier New"/>
              </a:rPr>
              <a:t>=</a:t>
            </a:r>
            <a:r>
              <a:rPr lang="en-US" sz="1200" b="0" dirty="0">
                <a:solidFill>
                  <a:srgbClr val="98C379"/>
                </a:solidFill>
                <a:effectLst/>
                <a:latin typeface="Fira Code,  Courier New"/>
              </a:rPr>
              <a:t>"PSI-MS"</a:t>
            </a:r>
            <a:r>
              <a:rPr lang="en-US" sz="1200" b="0" dirty="0">
                <a:solidFill>
                  <a:srgbClr val="ABB2BF"/>
                </a:solidFill>
                <a:effectLst/>
                <a:latin typeface="Fira Code,  Courier New"/>
              </a:rPr>
              <a:t> </a:t>
            </a:r>
            <a:r>
              <a:rPr lang="en-US" sz="1200" b="0" dirty="0">
                <a:solidFill>
                  <a:srgbClr val="D19A66"/>
                </a:solidFill>
                <a:effectLst/>
                <a:latin typeface="Fira Code,  Courier New"/>
              </a:rPr>
              <a:t>name</a:t>
            </a:r>
            <a:r>
              <a:rPr lang="en-US" sz="1200" b="0" dirty="0">
                <a:solidFill>
                  <a:srgbClr val="ABB2BF"/>
                </a:solidFill>
                <a:effectLst/>
                <a:latin typeface="Fira Code,  Courier New"/>
              </a:rPr>
              <a:t>=</a:t>
            </a:r>
            <a:r>
              <a:rPr lang="en-US" sz="1200" b="0" dirty="0">
                <a:solidFill>
                  <a:srgbClr val="98C379"/>
                </a:solidFill>
                <a:effectLst/>
                <a:latin typeface="Fira Code,  Courier New"/>
              </a:rPr>
              <a:t>"joint glycopeptide false discovery rate control </a:t>
            </a:r>
            <a:r>
              <a:rPr lang="en-US" sz="1200" b="0">
                <a:solidFill>
                  <a:srgbClr val="98C379"/>
                </a:solidFill>
                <a:effectLst/>
                <a:latin typeface="Fira Code,  Courier New"/>
              </a:rPr>
              <a:t>strategy"</a:t>
            </a:r>
            <a:r>
              <a:rPr lang="en-US" sz="1200" b="0">
                <a:solidFill>
                  <a:srgbClr val="ABB2BF"/>
                </a:solidFill>
                <a:effectLst/>
                <a:latin typeface="Fira Code,  Courier New"/>
              </a:rPr>
              <a:t> </a:t>
            </a:r>
            <a:r>
              <a:rPr lang="en-US" sz="1200" b="0">
                <a:solidFill>
                  <a:srgbClr val="D19A66"/>
                </a:solidFill>
                <a:effectLst/>
                <a:latin typeface="Fira Code,  Courier New"/>
              </a:rPr>
              <a:t>value</a:t>
            </a:r>
            <a:r>
              <a:rPr lang="en-US" sz="1200" b="0">
                <a:solidFill>
                  <a:srgbClr val="ABB2BF"/>
                </a:solidFill>
                <a:effectLst/>
                <a:latin typeface="Fira Code,  Courier New"/>
              </a:rPr>
              <a:t>=</a:t>
            </a:r>
            <a:r>
              <a:rPr lang="en-US" sz="1200" b="0">
                <a:solidFill>
                  <a:srgbClr val="98C379"/>
                </a:solidFill>
                <a:effectLst/>
                <a:latin typeface="Fira Code,  Courier New"/>
              </a:rPr>
              <a:t>""</a:t>
            </a:r>
            <a:r>
              <a:rPr lang="en-US" sz="1200" b="0">
                <a:solidFill>
                  <a:srgbClr val="ABB2BF"/>
                </a:solidFill>
                <a:effectLst/>
                <a:latin typeface="Fira Code,  Courier New"/>
              </a:rPr>
              <a:t>/&gt;</a:t>
            </a:r>
            <a:endParaRPr lang="en-US" sz="1200" b="0" dirty="0">
              <a:solidFill>
                <a:srgbClr val="ABB2BF"/>
              </a:solidFill>
              <a:effectLst/>
              <a:latin typeface="Fira Code,  Courier New"/>
            </a:endParaRPr>
          </a:p>
        </p:txBody>
      </p:sp>
      <p:cxnSp>
        <p:nvCxnSpPr>
          <p:cNvPr id="6" name="Connector: Elbow 5">
            <a:extLst>
              <a:ext uri="{FF2B5EF4-FFF2-40B4-BE49-F238E27FC236}">
                <a16:creationId xmlns:a16="http://schemas.microsoft.com/office/drawing/2014/main" id="{9A090F01-F247-40CD-946C-B5DBD8B9252E}"/>
              </a:ext>
            </a:extLst>
          </p:cNvPr>
          <p:cNvCxnSpPr>
            <a:cxnSpLocks/>
          </p:cNvCxnSpPr>
          <p:nvPr/>
        </p:nvCxnSpPr>
        <p:spPr>
          <a:xfrm rot="5400000">
            <a:off x="-315176" y="3551138"/>
            <a:ext cx="1268528" cy="276225"/>
          </a:xfrm>
          <a:prstGeom prst="bentConnector3">
            <a:avLst>
              <a:gd name="adj1" fmla="val 443"/>
            </a:avLst>
          </a:prstGeom>
          <a:ln w="50800">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A378636-B5F2-47C6-9282-1BDFEBA3C180}"/>
              </a:ext>
            </a:extLst>
          </p:cNvPr>
          <p:cNvSpPr txBox="1"/>
          <p:nvPr/>
        </p:nvSpPr>
        <p:spPr>
          <a:xfrm>
            <a:off x="0" y="4275138"/>
            <a:ext cx="3670301" cy="369332"/>
          </a:xfrm>
          <a:prstGeom prst="rect">
            <a:avLst/>
          </a:prstGeom>
          <a:noFill/>
        </p:spPr>
        <p:txBody>
          <a:bodyPr wrap="square" rtlCol="0">
            <a:spAutoFit/>
          </a:bodyPr>
          <a:lstStyle/>
          <a:p>
            <a:r>
              <a:rPr lang="en-US" dirty="0"/>
              <a:t>Indicate search for glycopeptides.</a:t>
            </a:r>
          </a:p>
        </p:txBody>
      </p:sp>
      <p:grpSp>
        <p:nvGrpSpPr>
          <p:cNvPr id="16" name="Group 15">
            <a:extLst>
              <a:ext uri="{FF2B5EF4-FFF2-40B4-BE49-F238E27FC236}">
                <a16:creationId xmlns:a16="http://schemas.microsoft.com/office/drawing/2014/main" id="{8B285209-0F56-4E02-8A36-94532F5C9BCE}"/>
              </a:ext>
            </a:extLst>
          </p:cNvPr>
          <p:cNvGrpSpPr/>
          <p:nvPr/>
        </p:nvGrpSpPr>
        <p:grpSpPr>
          <a:xfrm>
            <a:off x="9267824" y="3429000"/>
            <a:ext cx="2638425" cy="1650259"/>
            <a:chOff x="9693786" y="1235634"/>
            <a:chExt cx="1595881" cy="1433445"/>
          </a:xfrm>
        </p:grpSpPr>
        <p:cxnSp>
          <p:nvCxnSpPr>
            <p:cNvPr id="17" name="Connector: Elbow 43">
              <a:extLst>
                <a:ext uri="{FF2B5EF4-FFF2-40B4-BE49-F238E27FC236}">
                  <a16:creationId xmlns:a16="http://schemas.microsoft.com/office/drawing/2014/main" id="{86F2B65D-6716-4AD3-A7A7-F0967382F86B}"/>
                </a:ext>
              </a:extLst>
            </p:cNvPr>
            <p:cNvCxnSpPr>
              <a:cxnSpLocks/>
              <a:endCxn id="18" idx="0"/>
            </p:cNvCxnSpPr>
            <p:nvPr/>
          </p:nvCxnSpPr>
          <p:spPr>
            <a:xfrm flipH="1">
              <a:off x="10491727" y="1235634"/>
              <a:ext cx="5" cy="872030"/>
            </a:xfrm>
            <a:prstGeom prst="straightConnector1">
              <a:avLst/>
            </a:prstGeom>
            <a:ln w="50800">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98C3C1E-D939-40EE-8080-92FC86011AB0}"/>
                </a:ext>
              </a:extLst>
            </p:cNvPr>
            <p:cNvSpPr txBox="1"/>
            <p:nvPr/>
          </p:nvSpPr>
          <p:spPr>
            <a:xfrm>
              <a:off x="9693786" y="2107664"/>
              <a:ext cx="1595881" cy="561415"/>
            </a:xfrm>
            <a:prstGeom prst="rect">
              <a:avLst/>
            </a:prstGeom>
            <a:noFill/>
          </p:spPr>
          <p:txBody>
            <a:bodyPr wrap="square" rtlCol="0">
              <a:spAutoFit/>
            </a:bodyPr>
            <a:lstStyle/>
            <a:p>
              <a:r>
                <a:rPr lang="en-US" dirty="0"/>
                <a:t>Denote glycopeptide FDR estimation procedures.</a:t>
              </a:r>
            </a:p>
          </p:txBody>
        </p:sp>
      </p:grpSp>
      <p:cxnSp>
        <p:nvCxnSpPr>
          <p:cNvPr id="19" name="Connector: Elbow 43">
            <a:extLst>
              <a:ext uri="{FF2B5EF4-FFF2-40B4-BE49-F238E27FC236}">
                <a16:creationId xmlns:a16="http://schemas.microsoft.com/office/drawing/2014/main" id="{E63892B6-B8FD-4B5A-B278-5A6C3F071AAF}"/>
              </a:ext>
            </a:extLst>
          </p:cNvPr>
          <p:cNvCxnSpPr>
            <a:cxnSpLocks/>
            <a:endCxn id="18" idx="2"/>
          </p:cNvCxnSpPr>
          <p:nvPr/>
        </p:nvCxnSpPr>
        <p:spPr>
          <a:xfrm flipV="1">
            <a:off x="10587037" y="5079259"/>
            <a:ext cx="0" cy="512782"/>
          </a:xfrm>
          <a:prstGeom prst="straightConnector1">
            <a:avLst/>
          </a:prstGeom>
          <a:ln w="50800">
            <a:solidFill>
              <a:schemeClr val="tx1">
                <a:lumMod val="75000"/>
                <a:lumOff val="2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F61CBA63-1794-4BDD-9253-EC88F29BA1F9}"/>
              </a:ext>
            </a:extLst>
          </p:cNvPr>
          <p:cNvGrpSpPr/>
          <p:nvPr/>
        </p:nvGrpSpPr>
        <p:grpSpPr>
          <a:xfrm>
            <a:off x="6821204" y="3413025"/>
            <a:ext cx="2646645" cy="1343068"/>
            <a:chOff x="6821204" y="3413025"/>
            <a:chExt cx="2646645" cy="1343068"/>
          </a:xfrm>
        </p:grpSpPr>
        <p:sp>
          <p:nvSpPr>
            <p:cNvPr id="22" name="Right Brace 21">
              <a:extLst>
                <a:ext uri="{FF2B5EF4-FFF2-40B4-BE49-F238E27FC236}">
                  <a16:creationId xmlns:a16="http://schemas.microsoft.com/office/drawing/2014/main" id="{8B265A39-F70B-4156-A958-FC7331E30BFB}"/>
                </a:ext>
              </a:extLst>
            </p:cNvPr>
            <p:cNvSpPr/>
            <p:nvPr/>
          </p:nvSpPr>
          <p:spPr>
            <a:xfrm>
              <a:off x="8040542" y="3413025"/>
              <a:ext cx="498628" cy="777975"/>
            </a:xfrm>
            <a:prstGeom prst="rightBrace">
              <a:avLst>
                <a:gd name="adj1" fmla="val 18147"/>
                <a:gd name="adj2" fmla="val 76738"/>
              </a:avLst>
            </a:prstGeom>
            <a:ln w="34925">
              <a:solidFill>
                <a:srgbClr val="40404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5F8F0D89-A2AD-45BF-BDCA-ACF2EB1EA36E}"/>
                </a:ext>
              </a:extLst>
            </p:cNvPr>
            <p:cNvSpPr txBox="1"/>
            <p:nvPr/>
          </p:nvSpPr>
          <p:spPr>
            <a:xfrm>
              <a:off x="6821204" y="4386761"/>
              <a:ext cx="2646645" cy="369332"/>
            </a:xfrm>
            <a:prstGeom prst="rect">
              <a:avLst/>
            </a:prstGeom>
            <a:noFill/>
          </p:spPr>
          <p:txBody>
            <a:bodyPr wrap="square" rtlCol="0">
              <a:spAutoFit/>
            </a:bodyPr>
            <a:lstStyle/>
            <a:p>
              <a:r>
                <a:rPr lang="en-US" dirty="0"/>
                <a:t>Fragment Ions Expected</a:t>
              </a:r>
            </a:p>
          </p:txBody>
        </p:sp>
        <p:cxnSp>
          <p:nvCxnSpPr>
            <p:cNvPr id="24" name="Connector: Elbow 43">
              <a:extLst>
                <a:ext uri="{FF2B5EF4-FFF2-40B4-BE49-F238E27FC236}">
                  <a16:creationId xmlns:a16="http://schemas.microsoft.com/office/drawing/2014/main" id="{7F8E77EF-E688-4182-9802-F75190BBB5AF}"/>
                </a:ext>
              </a:extLst>
            </p:cNvPr>
            <p:cNvCxnSpPr>
              <a:cxnSpLocks/>
            </p:cNvCxnSpPr>
            <p:nvPr/>
          </p:nvCxnSpPr>
          <p:spPr>
            <a:xfrm>
              <a:off x="8677285" y="3993559"/>
              <a:ext cx="0" cy="483778"/>
            </a:xfrm>
            <a:prstGeom prst="straightConnector1">
              <a:avLst/>
            </a:prstGeom>
            <a:ln w="5080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FF61D775-3C83-4E49-9DD0-77C7B896059E}"/>
              </a:ext>
            </a:extLst>
          </p:cNvPr>
          <p:cNvSpPr txBox="1"/>
          <p:nvPr/>
        </p:nvSpPr>
        <p:spPr>
          <a:xfrm>
            <a:off x="457201" y="6320980"/>
            <a:ext cx="11034706" cy="369332"/>
          </a:xfrm>
          <a:prstGeom prst="rect">
            <a:avLst/>
          </a:prstGeom>
          <a:noFill/>
        </p:spPr>
        <p:txBody>
          <a:bodyPr wrap="square" rtlCol="0">
            <a:spAutoFit/>
          </a:bodyPr>
          <a:lstStyle/>
          <a:p>
            <a:r>
              <a:rPr lang="en-US" dirty="0"/>
              <a:t>List additional FDR strategies if they were used. Mention them in the </a:t>
            </a:r>
            <a:r>
              <a:rPr lang="en-US" dirty="0">
                <a:latin typeface="Fira Code,  Courier New"/>
              </a:rPr>
              <a:t>&lt;Threshold&gt;</a:t>
            </a:r>
            <a:r>
              <a:rPr lang="en-US" dirty="0"/>
              <a:t> element if appropriate</a:t>
            </a:r>
          </a:p>
        </p:txBody>
      </p:sp>
    </p:spTree>
    <p:extLst>
      <p:ext uri="{BB962C8B-B14F-4D97-AF65-F5344CB8AC3E}">
        <p14:creationId xmlns:p14="http://schemas.microsoft.com/office/powerpoint/2010/main" val="151722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2606</TotalTime>
  <Words>2633</Words>
  <Application>Microsoft Office PowerPoint</Application>
  <PresentationFormat>Widescreen</PresentationFormat>
  <Paragraphs>226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Cambria Math</vt:lpstr>
      <vt:lpstr>Fira Code,  Courier New</vt:lpstr>
      <vt:lpstr>Office Theme</vt:lpstr>
      <vt:lpstr>mzIdentML for Glycopeptides</vt:lpstr>
      <vt:lpstr>What Is A Glycopeptide?</vt:lpstr>
      <vt:lpstr>Glycan Structures and Compositions</vt:lpstr>
      <vt:lpstr>Defining a Peptide in mzIdentML</vt:lpstr>
      <vt:lpstr>Defining a Glycopeptide in mzIdentML</vt:lpstr>
      <vt:lpstr>Defining Glycan Composition In-Line</vt:lpstr>
      <vt:lpstr>Multiply Glycosylated, Ambiguous Peptides</vt:lpstr>
      <vt:lpstr>Open Issues</vt:lpstr>
      <vt:lpstr>Encoding Search Strategy</vt:lpstr>
      <vt:lpstr>Encoding Glycan Databases</vt:lpstr>
      <vt:lpstr>Dissociation Schemes Control Interpretations</vt:lpstr>
      <vt:lpstr>Encode product ion series</vt:lpstr>
      <vt:lpstr>Alternative – Encode Fragmentation Expectations</vt:lpstr>
      <vt:lpstr>Open Issues</vt:lpstr>
      <vt:lpstr>Scoring Schemes</vt:lpstr>
      <vt:lpstr>Glycopeptide Identification</vt:lpstr>
      <vt:lpstr>Open Issues</vt:lpstr>
      <vt:lpstr>Acknowledgements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&lt;mzIdentML/&gt; for Glycopeptides</dc:title>
  <dc:creator>Joshua Klein</dc:creator>
  <cp:lastModifiedBy>Joshua Klein</cp:lastModifiedBy>
  <cp:revision>46</cp:revision>
  <dcterms:created xsi:type="dcterms:W3CDTF">2021-03-22T17:53:36Z</dcterms:created>
  <dcterms:modified xsi:type="dcterms:W3CDTF">2021-03-24T13:22:54Z</dcterms:modified>
</cp:coreProperties>
</file>