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0" r:id="rId3"/>
    <p:sldId id="256" r:id="rId4"/>
    <p:sldId id="257" r:id="rId5"/>
    <p:sldId id="258" r:id="rId6"/>
    <p:sldId id="262" r:id="rId7"/>
    <p:sldId id="261" r:id="rId8"/>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p:scale>
          <a:sx n="150" d="100"/>
          <a:sy n="150" d="100"/>
        </p:scale>
        <p:origin x="702" y="-720"/>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18/05/2016</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extLst>
      <p:ext uri="{BB962C8B-B14F-4D97-AF65-F5344CB8AC3E}">
        <p14:creationId xmlns:p14="http://schemas.microsoft.com/office/powerpoint/2010/main" val="543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18/05/2016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18/05/2016</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a:t>
            </a:r>
            <a:r>
              <a:rPr lang="en-GB" sz="800" dirty="0" smtClean="0"/>
              <a:t>MS:1002520</a:t>
            </a:r>
            <a:r>
              <a:rPr lang="en-GB" sz="800" dirty="0" smtClean="0">
                <a:latin typeface="+mj-lt"/>
                <a:cs typeface="Courier New" pitchFamily="49" charset="0"/>
              </a:rPr>
              <a:t>"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a:latin typeface="+mj-lt"/>
                <a:cs typeface="Courier New" pitchFamily="49" charset="0"/>
              </a:rPr>
              <a:t>="distinct peptide-level q-value" </a:t>
            </a:r>
            <a:r>
              <a:rPr lang="en-GB" sz="800" dirty="0" smtClean="0">
                <a:latin typeface="+mj-lt"/>
                <a:cs typeface="Courier New" pitchFamily="49" charset="0"/>
              </a:rPr>
              <a:t>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accession="MS:1002520" </a:t>
            </a:r>
            <a:r>
              <a:rPr lang="en-GB" sz="800" dirty="0" err="1" smtClean="0">
                <a:latin typeface="+mj-lt"/>
                <a:cs typeface="Courier New" pitchFamily="49" charset="0"/>
              </a:rPr>
              <a:t>cvRef</a:t>
            </a:r>
            <a:r>
              <a:rPr lang="en-GB" sz="800" dirty="0" smtClean="0">
                <a:latin typeface="+mj-lt"/>
                <a:cs typeface="Courier New" pitchFamily="49" charset="0"/>
              </a:rPr>
              <a:t>="PSI-MS" value="SSHAPVPHGVRLWK" name="peptide </a:t>
            </a:r>
            <a:r>
              <a:rPr lang="en-GB" sz="800" dirty="0">
                <a:latin typeface="+mj-lt"/>
                <a:cs typeface="Courier New" pitchFamily="49" charset="0"/>
              </a:rPr>
              <a:t>group </a:t>
            </a:r>
            <a:r>
              <a:rPr lang="en-GB" sz="800" dirty="0" smtClean="0">
                <a:latin typeface="+mj-lt"/>
                <a:cs typeface="Courier New" pitchFamily="49" charset="0"/>
              </a:rPr>
              <a:t>ID"/&gt;           </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accession="MS:1001868" </a:t>
            </a:r>
            <a:r>
              <a:rPr lang="en-GB" sz="800" dirty="0" err="1" smtClean="0">
                <a:latin typeface="+mj-lt"/>
                <a:cs typeface="Courier New" pitchFamily="49" charset="0"/>
              </a:rPr>
              <a:t>cvRef</a:t>
            </a:r>
            <a:r>
              <a:rPr lang="en-GB" sz="800" dirty="0" smtClean="0">
                <a:latin typeface="+mj-lt"/>
                <a:cs typeface="Courier New" pitchFamily="49" charset="0"/>
              </a:rPr>
              <a:t>="PSI-MS" value="</a:t>
            </a:r>
            <a:r>
              <a:rPr lang="en-GB" sz="800" dirty="0" smtClean="0">
                <a:latin typeface="+mj-lt"/>
              </a:rPr>
              <a:t>distinct </a:t>
            </a:r>
            <a:r>
              <a:rPr lang="en-GB" sz="800" dirty="0">
                <a:latin typeface="+mj-lt"/>
              </a:rPr>
              <a:t>peptide-level </a:t>
            </a:r>
            <a:r>
              <a:rPr lang="en-GB" sz="800" dirty="0" smtClean="0">
                <a:latin typeface="+mj-lt"/>
              </a:rPr>
              <a:t>q-value</a:t>
            </a:r>
            <a:r>
              <a:rPr lang="en-GB" sz="800" dirty="0" smtClean="0">
                <a:latin typeface="+mj-lt"/>
                <a:cs typeface="Courier New" pitchFamily="49" charset="0"/>
              </a:rPr>
              <a:t>" name="6.82544339808495E-4"/&gt;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accession="MS:1002500" </a:t>
            </a:r>
            <a:r>
              <a:rPr lang="en-GB" sz="800" dirty="0" err="1" smtClean="0">
                <a:latin typeface="+mj-lt"/>
                <a:cs typeface="Courier New" pitchFamily="49" charset="0"/>
              </a:rPr>
              <a:t>cvRef</a:t>
            </a:r>
            <a:r>
              <a:rPr lang="en-GB" sz="800"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1" name="TextBox 30"/>
          <p:cNvSpPr txBox="1"/>
          <p:nvPr/>
        </p:nvSpPr>
        <p:spPr>
          <a:xfrm>
            <a:off x="7989082" y="6430277"/>
            <a:ext cx="327334" cy="369332"/>
          </a:xfrm>
          <a:prstGeom prst="rect">
            <a:avLst/>
          </a:prstGeom>
          <a:noFill/>
        </p:spPr>
        <p:txBody>
          <a:bodyPr wrap="none" rtlCol="0">
            <a:spAutoFit/>
          </a:bodyPr>
          <a:lstStyle/>
          <a:p>
            <a:r>
              <a:rPr lang="en-GB" dirty="0" smtClean="0"/>
              <a:t>D</a:t>
            </a:r>
            <a:endParaRPr lang="en-GB" dirty="0"/>
          </a:p>
        </p:txBody>
      </p:sp>
      <p:sp>
        <p:nvSpPr>
          <p:cNvPr id="32" name="TextBox 31"/>
          <p:cNvSpPr txBox="1"/>
          <p:nvPr/>
        </p:nvSpPr>
        <p:spPr>
          <a:xfrm>
            <a:off x="7001810" y="6579552"/>
            <a:ext cx="306494" cy="369332"/>
          </a:xfrm>
          <a:prstGeom prst="rect">
            <a:avLst/>
          </a:prstGeom>
          <a:noFill/>
        </p:spPr>
        <p:txBody>
          <a:bodyPr wrap="none" rtlCol="0">
            <a:spAutoFit/>
          </a:bodyPr>
          <a:lstStyle/>
          <a:p>
            <a:r>
              <a:rPr lang="en-GB" dirty="0" smtClean="0"/>
              <a:t>E</a:t>
            </a:r>
            <a:endParaRPr lang="en-GB" dirty="0"/>
          </a:p>
        </p:txBody>
      </p:sp>
      <p:sp>
        <p:nvSpPr>
          <p:cNvPr id="33" name="TextBox 32"/>
          <p:cNvSpPr txBox="1"/>
          <p:nvPr/>
        </p:nvSpPr>
        <p:spPr>
          <a:xfrm>
            <a:off x="6116874" y="6799609"/>
            <a:ext cx="290464" cy="369332"/>
          </a:xfrm>
          <a:prstGeom prst="rect">
            <a:avLst/>
          </a:prstGeom>
          <a:noFill/>
        </p:spPr>
        <p:txBody>
          <a:bodyPr wrap="none" rtlCol="0">
            <a:spAutoFit/>
          </a:bodyPr>
          <a:lstStyle/>
          <a:p>
            <a:r>
              <a:rPr lang="en-GB" dirty="0" smtClean="0"/>
              <a:t>F</a:t>
            </a:r>
            <a:endParaRPr lang="en-GB" dirty="0"/>
          </a:p>
        </p:txBody>
      </p:sp>
      <p:sp>
        <p:nvSpPr>
          <p:cNvPr id="34" name="TextBox 33"/>
          <p:cNvSpPr txBox="1"/>
          <p:nvPr/>
        </p:nvSpPr>
        <p:spPr>
          <a:xfrm>
            <a:off x="107504" y="1044228"/>
            <a:ext cx="7632218" cy="4761820"/>
          </a:xfrm>
          <a:prstGeom prst="rect">
            <a:avLst/>
          </a:prstGeom>
          <a:noFill/>
          <a:ln w="28575">
            <a:solidFill>
              <a:schemeClr val="tx1"/>
            </a:solidFill>
            <a:prstDash val="sysDot"/>
          </a:ln>
        </p:spPr>
        <p:txBody>
          <a:bodyPr wrap="none" rtlCol="0">
            <a:no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dirty="0"/>
              <a:t>            &lt;</a:t>
            </a:r>
            <a:r>
              <a:rPr lang="en-GB" sz="800" dirty="0" err="1"/>
              <a:t>cvParam</a:t>
            </a:r>
            <a:r>
              <a:rPr lang="en-GB" sz="800" dirty="0"/>
              <a:t> accession</a:t>
            </a:r>
            <a:r>
              <a:rPr lang="en-GB" sz="800" dirty="0" smtClean="0"/>
              <a:t>="MS:1001868" </a:t>
            </a:r>
            <a:r>
              <a:rPr lang="en-GB" sz="800" dirty="0" err="1"/>
              <a:t>cvRef</a:t>
            </a:r>
            <a:r>
              <a:rPr lang="en-GB" sz="800" dirty="0"/>
              <a:t>="PSI-MS" name</a:t>
            </a:r>
            <a:r>
              <a:rPr lang="en-GB" sz="800" dirty="0" smtClean="0"/>
              <a:t>="distinct </a:t>
            </a:r>
            <a:r>
              <a:rPr lang="en-GB" sz="800" dirty="0"/>
              <a:t>peptide-level </a:t>
            </a:r>
            <a:r>
              <a:rPr lang="en-GB" sz="800" dirty="0" smtClean="0"/>
              <a:t>q-value" </a:t>
            </a:r>
            <a:r>
              <a:rPr lang="en-GB" sz="800" dirty="0"/>
              <a:t>value="0.01</a:t>
            </a:r>
            <a:r>
              <a:rPr lang="en-GB" sz="800" dirty="0" smtClean="0"/>
              <a:t>"/&gt;</a:t>
            </a:r>
            <a:br>
              <a:rPr lang="en-GB" sz="800" dirty="0" smtClean="0"/>
            </a:br>
            <a:r>
              <a:rPr lang="en-GB" sz="800" dirty="0" smtClean="0"/>
              <a:t>            </a:t>
            </a:r>
            <a:r>
              <a:rPr lang="en-GB" sz="800" dirty="0"/>
              <a:t>&lt;</a:t>
            </a:r>
            <a:r>
              <a:rPr lang="en-GB" sz="800" dirty="0" err="1"/>
              <a:t>cvParam</a:t>
            </a:r>
            <a:r>
              <a:rPr lang="en-GB" sz="800" dirty="0"/>
              <a:t> accession="MS:1002354" </a:t>
            </a:r>
            <a:r>
              <a:rPr lang="en-GB" sz="800" dirty="0" err="1"/>
              <a:t>cvRef</a:t>
            </a:r>
            <a:r>
              <a:rPr lang="en-GB" sz="800" dirty="0"/>
              <a:t>="PSI-MS" name="PSM-level q-value" value="0.01"/&gt;</a:t>
            </a:r>
            <a:br>
              <a:rPr lang="en-GB" sz="800"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608512" y="1984339"/>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4896544" y="5152691"/>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409728" y="5436715"/>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7812360" y="7816988"/>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6516216" y="8167736"/>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5940152" y="8249036"/>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3591021730"/>
              </p:ext>
            </p:extLst>
          </p:nvPr>
        </p:nvGraphicFramePr>
        <p:xfrm>
          <a:off x="179512" y="8749084"/>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251520" y="324148"/>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28404"/>
            <a:ext cx="5832648" cy="2308324"/>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id="KYYGNVVYYIGER_p@2|3"&gt;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accession="MS:1002504"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name="modification index" value="1"/&gt;    &lt;/Modification&gt;    </a:t>
            </a:r>
          </a:p>
          <a:p>
            <a:r>
              <a:rPr lang="en-GB" sz="800" dirty="0" smtClean="0">
                <a:latin typeface="Courier New" pitchFamily="49" charset="0"/>
                <a:cs typeface="Courier New" pitchFamily="49" charset="0"/>
              </a:rPr>
              <a:t>  &lt;/Peptide&gt;  </a:t>
            </a:r>
          </a:p>
          <a:p>
            <a:r>
              <a:rPr lang="en-GB" sz="800" dirty="0" smtClean="0">
                <a:latin typeface="Courier New" pitchFamily="49" charset="0"/>
                <a:cs typeface="Courier New" pitchFamily="49" charset="0"/>
              </a:rPr>
              <a:t>  &lt;Peptide id="KYYGNVVYYIGER_p@2|3_p@8|9"&gt;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&gt;KYYGNVVYYIGER&lt;/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location="2"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a:t>
            </a:r>
            <a:r>
              <a:rPr lang="en-GB" sz="800" dirty="0">
                <a:latin typeface="Courier New" pitchFamily="49" charset="0"/>
                <a:cs typeface="Courier New" pitchFamily="49" charset="0"/>
              </a:rPr>
              <a:t>="modification index" </a:t>
            </a:r>
            <a:r>
              <a:rPr lang="en-GB" sz="800" dirty="0" smtClean="0">
                <a:latin typeface="Courier New" pitchFamily="49" charset="0"/>
                <a:cs typeface="Courier New" pitchFamily="49" charset="0"/>
              </a:rPr>
              <a:t>value="1"/&gt;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="79.966331" location="8" residues="Y"&gt;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accession="UNIMOD:21"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="UNIMOD" name="</a:t>
            </a:r>
            <a:r>
              <a:rPr lang="en-GB" sz="800" dirty="0" err="1" smtClean="0">
                <a:latin typeface="Courier New" pitchFamily="49" charset="0"/>
                <a:cs typeface="Courier New" pitchFamily="49" charset="0"/>
              </a:rPr>
              <a:t>Phospho</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accession="MS:1002504"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index" value="2"/&gt;</a:t>
            </a:r>
          </a:p>
          <a:p>
            <a:r>
              <a:rPr lang="en-GB" sz="800" dirty="0" smtClean="0">
                <a:latin typeface="Courier New" pitchFamily="49" charset="0"/>
                <a:cs typeface="Courier New" pitchFamily="49" charset="0"/>
              </a:rPr>
              <a:t>    &lt;/Modification&gt;     </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5" name="TextBox 4"/>
          <p:cNvSpPr txBox="1"/>
          <p:nvPr/>
        </p:nvSpPr>
        <p:spPr>
          <a:xfrm>
            <a:off x="323528" y="5071105"/>
            <a:ext cx="6408712" cy="2062103"/>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="qExactive01819.mgf" </a:t>
            </a:r>
            <a:r>
              <a:rPr lang="en-GB" sz="800" dirty="0" err="1"/>
              <a:t>spectrumID</a:t>
            </a:r>
            <a:r>
              <a:rPr lang="en-GB" sz="800" dirty="0"/>
              <a:t>="index=2727" id="SIR_4207"&gt;</a:t>
            </a:r>
          </a:p>
          <a:p>
            <a:r>
              <a:rPr lang="en-GB" sz="800" dirty="0"/>
              <a:t>  &lt;</a:t>
            </a:r>
            <a:r>
              <a:rPr lang="en-GB" sz="800" dirty="0" err="1"/>
              <a:t>SpectrumIdentificationItem</a:t>
            </a:r>
            <a:r>
              <a:rPr lang="en-GB" sz="800" dirty="0"/>
              <a:t> </a:t>
            </a:r>
            <a:r>
              <a:rPr lang="en-GB" sz="800" dirty="0" err="1"/>
              <a:t>passThreshold</a:t>
            </a:r>
            <a:r>
              <a:rPr lang="en-GB" sz="800" dirty="0"/>
              <a:t>="true" rank="1"  </a:t>
            </a:r>
            <a:r>
              <a:rPr lang="en-GB" sz="800" dirty="0" err="1"/>
              <a:t>peptide_ref</a:t>
            </a:r>
            <a:r>
              <a:rPr lang="en-GB" sz="800" dirty="0"/>
              <a:t>="DNSTMGYMMAK_15.99491461956_15.99491461956" </a:t>
            </a:r>
          </a:p>
          <a:p>
            <a:r>
              <a:rPr lang="en-GB" sz="800" dirty="0"/>
              <a:t>      </a:t>
            </a:r>
            <a:r>
              <a:rPr lang="en-GB" sz="800" dirty="0" err="1"/>
              <a:t>calculatedMassToCharge</a:t>
            </a:r>
            <a:r>
              <a:rPr lang="en-GB" sz="800" dirty="0"/>
              <a:t>="640.751423992447"  </a:t>
            </a:r>
            <a:r>
              <a:rPr lang="en-GB" sz="800" dirty="0" err="1"/>
              <a:t>experimentalMassToCharge</a:t>
            </a:r>
            <a:r>
              <a:rPr lang="en-GB" sz="800" dirty="0"/>
              <a:t>="640.751992494115" </a:t>
            </a:r>
          </a:p>
          <a:p>
            <a:r>
              <a:rPr lang="en-GB" sz="800" dirty="0"/>
              <a:t>      </a:t>
            </a:r>
            <a:r>
              <a:rPr lang="en-GB" sz="800" dirty="0" err="1"/>
              <a:t>chargeState</a:t>
            </a:r>
            <a:r>
              <a:rPr lang="en-GB" sz="800" dirty="0"/>
              <a:t>="2" id="SII_4207_1"&gt;</a:t>
            </a:r>
          </a:p>
          <a:p>
            <a:r>
              <a:rPr lang="en-GB" sz="800" dirty="0"/>
              <a:t>    &lt;</a:t>
            </a:r>
            <a:r>
              <a:rPr lang="en-GB" sz="800" dirty="0" err="1"/>
              <a:t>PeptideEvidenceRef</a:t>
            </a:r>
            <a:r>
              <a:rPr lang="en-GB" sz="800" dirty="0"/>
              <a:t> </a:t>
            </a:r>
            <a:r>
              <a:rPr lang="en-GB" sz="800" dirty="0" err="1"/>
              <a:t>peptideEvidence_ref</a:t>
            </a:r>
            <a:r>
              <a:rPr lang="en-GB" sz="800" dirty="0"/>
              <a:t>="PepEv_9145"/&gt;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value="1:66.66666666:5:false"/&gt;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value="1:66.66666666:8:false"/&gt;</a:t>
            </a:r>
          </a:p>
          <a:p>
            <a:r>
              <a:rPr lang="en-GB" sz="800" dirty="0"/>
              <a:t>    &lt;</a:t>
            </a:r>
            <a:r>
              <a:rPr lang="en-GB" sz="800" dirty="0" err="1"/>
              <a:t>cvParam</a:t>
            </a:r>
            <a:r>
              <a:rPr lang="en-GB" sz="800" dirty="0"/>
              <a:t> </a:t>
            </a:r>
            <a:r>
              <a:rPr lang="en-GB" sz="800" dirty="0" err="1"/>
              <a:t>cvRef</a:t>
            </a:r>
            <a:r>
              <a:rPr lang="en-GB" sz="800" dirty="0"/>
              <a:t>="PSI-MS" accession="MS:1001969" name="</a:t>
            </a:r>
            <a:r>
              <a:rPr lang="en-GB" sz="800" dirty="0" err="1"/>
              <a:t>phosphoRS</a:t>
            </a:r>
            <a:r>
              <a:rPr lang="en-GB" sz="800" dirty="0"/>
              <a:t> score" value="1:66.66666666:9:false"/&gt;</a:t>
            </a:r>
          </a:p>
          <a:p>
            <a:r>
              <a:rPr lang="en-GB" sz="800" dirty="0" smtClean="0"/>
              <a:t>    </a:t>
            </a:r>
          </a:p>
          <a:p>
            <a:r>
              <a:rPr lang="en-GB" sz="800" dirty="0"/>
              <a:t> </a:t>
            </a:r>
            <a:r>
              <a:rPr lang="en-GB" sz="800" dirty="0" smtClean="0"/>
              <a:t>   &lt;</a:t>
            </a:r>
            <a:r>
              <a:rPr lang="en-GB" sz="800" dirty="0" err="1"/>
              <a:t>cvParam</a:t>
            </a:r>
            <a:r>
              <a:rPr lang="en-GB" sz="800" dirty="0"/>
              <a:t> </a:t>
            </a:r>
            <a:r>
              <a:rPr lang="en-GB" sz="800" dirty="0" err="1"/>
              <a:t>cvRef</a:t>
            </a:r>
            <a:r>
              <a:rPr lang="en-GB" sz="800" dirty="0"/>
              <a:t>="PSI-MS" accession="MS:1002539" name="D-score" value="1:62.37587272987858:5:false"/&gt;</a:t>
            </a:r>
          </a:p>
          <a:p>
            <a:r>
              <a:rPr lang="en-GB" sz="800" dirty="0"/>
              <a:t>    &lt;</a:t>
            </a:r>
            <a:r>
              <a:rPr lang="en-GB" sz="800" dirty="0" err="1"/>
              <a:t>cvParam</a:t>
            </a:r>
            <a:r>
              <a:rPr lang="en-GB" sz="800" dirty="0"/>
              <a:t> </a:t>
            </a:r>
            <a:r>
              <a:rPr lang="en-GB" sz="800" dirty="0" err="1"/>
              <a:t>cvRef</a:t>
            </a:r>
            <a:r>
              <a:rPr lang="en-GB" sz="800" dirty="0"/>
              <a:t>="PSI-MS" accession="MS:1002539" name="D-score" value="1:14.141586139372523:8:false"/&gt;</a:t>
            </a:r>
          </a:p>
          <a:p>
            <a:r>
              <a:rPr lang="en-GB" sz="800" dirty="0"/>
              <a:t>    &lt;</a:t>
            </a:r>
            <a:r>
              <a:rPr lang="en-GB" sz="800" dirty="0" err="1"/>
              <a:t>cvParam</a:t>
            </a:r>
            <a:r>
              <a:rPr lang="en-GB" sz="800" dirty="0"/>
              <a:t> </a:t>
            </a:r>
            <a:r>
              <a:rPr lang="en-GB" sz="800" dirty="0" err="1"/>
              <a:t>cvRef</a:t>
            </a:r>
            <a:r>
              <a:rPr lang="en-GB" sz="800" dirty="0"/>
              <a:t>="PSI-MS" accession="MS:1002539" name="D-score" value="1:36.626793239964236:9:false"/&gt;</a:t>
            </a:r>
          </a:p>
          <a:p>
            <a:r>
              <a:rPr lang="en-GB" sz="800" dirty="0"/>
              <a:t>    &lt;!--  Other PSM-level scores not shown...  --&gt;</a:t>
            </a:r>
          </a:p>
          <a:p>
            <a:r>
              <a:rPr lang="en-GB" sz="800" dirty="0"/>
              <a:t>  &lt;/</a:t>
            </a:r>
            <a:r>
              <a:rPr lang="en-GB" sz="800" dirty="0" err="1"/>
              <a:t>SpectrumIdentificationItem</a:t>
            </a:r>
            <a:r>
              <a:rPr lang="en-GB" sz="800" dirty="0"/>
              <a:t>&gt;</a:t>
            </a:r>
          </a:p>
          <a:p>
            <a:r>
              <a:rPr lang="en-GB" sz="800" dirty="0"/>
              <a:t>  &lt;!--  Other ranked identifications not shown...  --&gt;</a:t>
            </a:r>
          </a:p>
          <a:p>
            <a:r>
              <a:rPr lang="en-GB" sz="800" dirty="0"/>
              <a:t>&lt;/</a:t>
            </a:r>
            <a:r>
              <a:rPr lang="en-GB" sz="800" dirty="0" err="1"/>
              <a:t>SpectrumIdentificationResult</a:t>
            </a:r>
            <a:r>
              <a:rPr lang="en-GB" sz="800" dirty="0"/>
              <a:t>&gt;</a:t>
            </a:r>
          </a:p>
        </p:txBody>
      </p:sp>
      <p:graphicFrame>
        <p:nvGraphicFramePr>
          <p:cNvPr id="6" name="Table 5"/>
          <p:cNvGraphicFramePr>
            <a:graphicFrameLocks noGrp="1"/>
          </p:cNvGraphicFramePr>
          <p:nvPr>
            <p:extLst>
              <p:ext uri="{D42A27DB-BD31-4B8C-83A1-F6EECF244321}">
                <p14:modId xmlns:p14="http://schemas.microsoft.com/office/powerpoint/2010/main" val="978503157"/>
              </p:ext>
            </p:extLst>
          </p:nvPr>
        </p:nvGraphicFramePr>
        <p:xfrm>
          <a:off x="423291" y="8104034"/>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used as a unique identifier to 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MOD_INDEX:SCORE:POSITION:PASS_THRESHOLD</a:t>
                      </a:r>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a:t>
            </a:r>
            <a:r>
              <a:rPr lang="en-GB" sz="800" dirty="0" smtClean="0">
                <a:latin typeface="Courier New" pitchFamily="49" charset="0"/>
                <a:cs typeface="Courier New" pitchFamily="49" charset="0"/>
              </a:rPr>
              <a:t>MS:1002491"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name="Modification localization scoring"/&gt;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accession="MS:1002354"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name="PSM-level q-value" value="0.01"/&gt;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accession="MS:1002380"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name="false localization rate" value="0.05"/&gt;</a:t>
            </a:r>
            <a:br>
              <a:rPr lang="en-GB" sz="800" dirty="0">
                <a:latin typeface="Courier New" pitchFamily="49" charset="0"/>
                <a:cs typeface="Courier New" pitchFamily="49" charset="0"/>
              </a:rPr>
            </a:br>
            <a:r>
              <a:rPr lang="en-GB" sz="800" dirty="0" smtClean="0">
                <a:latin typeface="Courier New" pitchFamily="49" charset="0"/>
                <a:cs typeface="Courier New" pitchFamily="49" charset="0"/>
              </a:rPr>
              <a:t>    &lt;/</a:t>
            </a:r>
            <a:r>
              <a:rPr lang="en-GB" sz="800" dirty="0">
                <a:latin typeface="Courier New" pitchFamily="49" charset="0"/>
                <a:cs typeface="Courier New" pitchFamily="49" charset="0"/>
              </a:rPr>
              <a:t>Threshold&gt;</a:t>
            </a:r>
            <a:endParaRPr lang="en-GB" sz="800" dirty="0" smtClean="0">
              <a:latin typeface="Courier New" pitchFamily="49"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79036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5203308" y="5689363"/>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2507143" y="6723568"/>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3998426"/>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318257" y="26740"/>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pic>
        <p:nvPicPr>
          <p:cNvPr id="16" name="Picture 3"/>
          <p:cNvPicPr>
            <a:picLocks noChangeAspect="1" noChangeArrowheads="1"/>
          </p:cNvPicPr>
          <p:nvPr/>
        </p:nvPicPr>
        <p:blipFill>
          <a:blip r:embed="rId2" cstate="print"/>
          <a:srcRect/>
          <a:stretch>
            <a:fillRect/>
          </a:stretch>
        </p:blipFill>
        <p:spPr bwMode="auto">
          <a:xfrm>
            <a:off x="395536" y="7234363"/>
            <a:ext cx="4520091" cy="76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smtClean="0">
                <a:latin typeface="Courier New" pitchFamily="49" charset="0"/>
                <a:cs typeface="Courier New" pitchFamily="49" charset="0"/>
              </a:rPr>
              <a:t>="138.0680796"  </a:t>
            </a:r>
            <a:r>
              <a:rPr lang="en-GB" sz="800" dirty="0" smtClean="0">
                <a:latin typeface="Courier New" pitchFamily="49" charset="0"/>
                <a:cs typeface="Courier New" pitchFamily="49" charset="0"/>
              </a:rPr>
              <a:t>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accession="XL:00002"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a:latin typeface="Courier New" pitchFamily="49" charset="0"/>
                <a:cs typeface="Courier New" pitchFamily="49" charset="0"/>
              </a:rPr>
              <a:t>="</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smtClean="0">
                <a:latin typeface="Courier New" pitchFamily="49" charset="0"/>
                <a:cs typeface="Courier New" pitchFamily="49" charset="0"/>
              </a:rPr>
              <a:t>=</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a:t>
            </a:r>
            <a:r>
              <a:rPr lang="en-GB" sz="800" dirty="0" smtClean="0">
                <a:latin typeface="Courier New" pitchFamily="49" charset="0"/>
                <a:cs typeface="Courier New" pitchFamily="49" charset="0"/>
              </a:rPr>
              <a:t>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a:t>
            </a:r>
            <a:r>
              <a:rPr lang="en-GB" sz="800" dirty="0" smtClean="0">
                <a:latin typeface="Courier New" pitchFamily="49" charset="0"/>
                <a:cs typeface="Courier New" pitchFamily="49" charset="0"/>
              </a:rPr>
              <a:t>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760640"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name="cross-linking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5568751" y="1075586"/>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519167819"/>
              </p:ext>
            </p:extLst>
          </p:nvPr>
        </p:nvGraphicFramePr>
        <p:xfrm>
          <a:off x="395536" y="6220093"/>
          <a:ext cx="6516217" cy="49479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cross-linking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cross-linked peptides has been identified, one peptide’s Modification element MUST be flagged as “cross-link donor” and one MUST be flagged as “cross-link 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cross-link</a:t>
                      </a:r>
                      <a:r>
                        <a:rPr lang="en-GB" sz="1200" baseline="0" dirty="0" smtClean="0"/>
                        <a:t> donor peptide’s Modification element  MUST have a suitably sourced </a:t>
                      </a:r>
                      <a:r>
                        <a:rPr lang="en-GB" sz="1200" baseline="0" dirty="0" err="1" smtClean="0"/>
                        <a:t>cvParam</a:t>
                      </a:r>
                      <a:r>
                        <a:rPr lang="en-GB" sz="1200" baseline="0" dirty="0" smtClean="0"/>
                        <a:t> for the crosslink. The cross-link acceptor 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 cross-linked pair of peptides has been identified, there MUST be two &lt;</a:t>
                      </a:r>
                      <a:r>
                        <a:rPr lang="en-GB" sz="1200" i="0" baseline="0" dirty="0" err="1" smtClean="0"/>
                        <a:t>SpectrumIdentificationItem</a:t>
                      </a:r>
                      <a:r>
                        <a:rPr lang="en-GB" sz="1200" i="0" baseline="0" dirty="0" smtClean="0"/>
                        <a:t>&gt; elements with the same rank value. Both MUST have the “cross-link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 </a:t>
                      </a:r>
                      <a:r>
                        <a:rPr lang="en-GB" sz="1200" i="0" baseline="0" dirty="0" smtClean="0"/>
                        <a:t> </a:t>
                      </a:r>
                      <a:r>
                        <a:rPr lang="en-GB" sz="1200" i="0" baseline="0" dirty="0" smtClean="0">
                          <a:solidFill>
                            <a:schemeClr val="tx1"/>
                          </a:solidFill>
                        </a:rPr>
                        <a:t>The </a:t>
                      </a:r>
                      <a:r>
                        <a:rPr lang="en-GB" sz="1200" i="0" baseline="0" dirty="0" err="1" smtClean="0">
                          <a:solidFill>
                            <a:schemeClr val="tx1"/>
                          </a:solidFill>
                        </a:rPr>
                        <a:t>experimentalMassToCharge</a:t>
                      </a:r>
                      <a:r>
                        <a:rPr lang="en-GB" sz="1200" i="0" baseline="0" dirty="0" smtClean="0">
                          <a:solidFill>
                            <a:schemeClr val="tx1"/>
                          </a:solidFill>
                        </a:rPr>
                        <a:t>, </a:t>
                      </a:r>
                      <a:r>
                        <a:rPr lang="en-GB" sz="1200" i="0" baseline="0" dirty="0" err="1" smtClean="0">
                          <a:solidFill>
                            <a:schemeClr val="tx1"/>
                          </a:solidFill>
                        </a:rPr>
                        <a:t>calculateMassToCharge</a:t>
                      </a:r>
                      <a:r>
                        <a:rPr lang="en-GB" sz="1200" i="0" baseline="0" dirty="0" smtClean="0">
                          <a:solidFill>
                            <a:schemeClr val="tx1"/>
                          </a:solidFill>
                        </a:rPr>
                        <a:t> and </a:t>
                      </a:r>
                      <a:r>
                        <a:rPr lang="en-GB" sz="1200" i="0" baseline="0" dirty="0" err="1" smtClean="0">
                          <a:solidFill>
                            <a:schemeClr val="tx1"/>
                          </a:solidFill>
                        </a:rPr>
                        <a:t>chargeState</a:t>
                      </a:r>
                      <a:r>
                        <a:rPr lang="en-GB" sz="1200" i="0" baseline="0" dirty="0" smtClean="0">
                          <a:solidFill>
                            <a:schemeClr val="tx1"/>
                          </a:solidFill>
                        </a:rPr>
                        <a:t> MUST be identical over both SII elements, indicating the overall values for the pair</a:t>
                      </a:r>
                      <a:r>
                        <a:rPr lang="en-GB" sz="1200" i="0" baseline="0" dirty="0" smtClean="0">
                          <a:solidFill>
                            <a:schemeClr val="tx1"/>
                          </a:solidFill>
                        </a:rPr>
                        <a:t>.</a:t>
                      </a: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5" name="TextBox 14"/>
          <p:cNvSpPr txBox="1"/>
          <p:nvPr/>
        </p:nvSpPr>
        <p:spPr>
          <a:xfrm>
            <a:off x="360140" y="120730"/>
            <a:ext cx="3923575" cy="338554"/>
          </a:xfrm>
          <a:prstGeom prst="rect">
            <a:avLst/>
          </a:prstGeom>
          <a:noFill/>
        </p:spPr>
        <p:txBody>
          <a:bodyPr wrap="none" rtlCol="0">
            <a:spAutoFit/>
          </a:bodyPr>
          <a:lstStyle/>
          <a:p>
            <a:r>
              <a:rPr lang="en-GB" sz="1600" b="1" dirty="0" smtClean="0">
                <a:latin typeface="+mj-lt"/>
                <a:cs typeface="Courier New" pitchFamily="49" charset="0"/>
              </a:rPr>
              <a:t>Guidelines for cross-linking results encoding</a:t>
            </a:r>
          </a:p>
        </p:txBody>
      </p:sp>
      <p:sp>
        <p:nvSpPr>
          <p:cNvPr id="4" name="Rectangle 3"/>
          <p:cNvSpPr/>
          <p:nvPr/>
        </p:nvSpPr>
        <p:spPr>
          <a:xfrm>
            <a:off x="6435021" y="941438"/>
            <a:ext cx="1563248" cy="369332"/>
          </a:xfrm>
          <a:prstGeom prst="rect">
            <a:avLst/>
          </a:prstGeom>
        </p:spPr>
        <p:txBody>
          <a:bodyPr wrap="none">
            <a:spAutoFit/>
          </a:bodyPr>
          <a:lstStyle/>
          <a:p>
            <a:r>
              <a:rPr lang="en-GB" dirty="0">
                <a:latin typeface="Courier New" pitchFamily="49" charset="0"/>
                <a:cs typeface="Courier New" pitchFamily="49" charset="0"/>
              </a:rPr>
              <a:t>AAFTKQAADK</a:t>
            </a:r>
            <a:endParaRPr lang="en-GB" dirty="0"/>
          </a:p>
        </p:txBody>
      </p:sp>
      <p:sp>
        <p:nvSpPr>
          <p:cNvPr id="8" name="Rectangle 7"/>
          <p:cNvSpPr/>
          <p:nvPr/>
        </p:nvSpPr>
        <p:spPr>
          <a:xfrm>
            <a:off x="6314962" y="1426910"/>
            <a:ext cx="1425390" cy="369332"/>
          </a:xfrm>
          <a:prstGeom prst="rect">
            <a:avLst/>
          </a:prstGeom>
        </p:spPr>
        <p:txBody>
          <a:bodyPr wrap="none">
            <a:spAutoFit/>
          </a:bodyPr>
          <a:lstStyle/>
          <a:p>
            <a:r>
              <a:rPr lang="en-GB" dirty="0">
                <a:latin typeface="Courier New" pitchFamily="49" charset="0"/>
                <a:cs typeface="Courier New" pitchFamily="49" charset="0"/>
              </a:rPr>
              <a:t>AMYPPKEDR</a:t>
            </a:r>
            <a:endParaRPr lang="en-GB" dirty="0"/>
          </a:p>
        </p:txBody>
      </p:sp>
      <p:sp>
        <p:nvSpPr>
          <p:cNvPr id="16" name="Rectangle 15"/>
          <p:cNvSpPr/>
          <p:nvPr/>
        </p:nvSpPr>
        <p:spPr>
          <a:xfrm>
            <a:off x="7092280" y="1260252"/>
            <a:ext cx="109136" cy="2209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1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chemeClr val="tx1"/>
                </a:solidFill>
                <a:effectLst/>
                <a:latin typeface="Arial Unicode MS" panose="020B0604020202020204" pitchFamily="34" charset="-128"/>
              </a:rPr>
              <a:t>569.79054</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11" y="309165"/>
            <a:ext cx="4166461" cy="217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1</a:t>
            </a:r>
          </a:p>
          <a:p>
            <a:endParaRPr lang="en-GB" dirty="0">
              <a:solidFill>
                <a:schemeClr val="bg1"/>
              </a:solidFill>
            </a:endParaRPr>
          </a:p>
        </p:txBody>
      </p:sp>
      <p:sp>
        <p:nvSpPr>
          <p:cNvPr id="3" name="Oval 2"/>
          <p:cNvSpPr/>
          <p:nvPr/>
        </p:nvSpPr>
        <p:spPr>
          <a:xfrm>
            <a:off x="5718638" y="1034842"/>
            <a:ext cx="720080" cy="936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Oval 3"/>
          <p:cNvSpPr/>
          <p:nvPr/>
        </p:nvSpPr>
        <p:spPr>
          <a:xfrm>
            <a:off x="6613838" y="731372"/>
            <a:ext cx="720080" cy="93610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5" name="TextBox 4"/>
          <p:cNvSpPr txBox="1"/>
          <p:nvPr/>
        </p:nvSpPr>
        <p:spPr>
          <a:xfrm>
            <a:off x="4504744" y="925618"/>
            <a:ext cx="1557414" cy="646331"/>
          </a:xfrm>
          <a:prstGeom prst="rect">
            <a:avLst/>
          </a:prstGeom>
          <a:noFill/>
        </p:spPr>
        <p:txBody>
          <a:bodyPr wrap="none" rtlCol="0">
            <a:spAutoFit/>
          </a:bodyPr>
          <a:lstStyle/>
          <a:p>
            <a:r>
              <a:rPr lang="en-GB" dirty="0" err="1" smtClean="0"/>
              <a:t>Prot</a:t>
            </a:r>
            <a:r>
              <a:rPr lang="en-GB" dirty="0" smtClean="0"/>
              <a:t> A.1 or A.2</a:t>
            </a:r>
          </a:p>
          <a:p>
            <a:r>
              <a:rPr lang="en-GB" dirty="0" smtClean="0"/>
              <a:t>(ambiguous)</a:t>
            </a:r>
            <a:endParaRPr lang="en-GB" dirty="0"/>
          </a:p>
        </p:txBody>
      </p:sp>
      <p:sp>
        <p:nvSpPr>
          <p:cNvPr id="6" name="TextBox 5"/>
          <p:cNvSpPr txBox="1"/>
          <p:nvPr/>
        </p:nvSpPr>
        <p:spPr>
          <a:xfrm>
            <a:off x="7223018" y="1482810"/>
            <a:ext cx="931152" cy="369332"/>
          </a:xfrm>
          <a:prstGeom prst="rect">
            <a:avLst/>
          </a:prstGeom>
          <a:noFill/>
        </p:spPr>
        <p:txBody>
          <a:bodyPr wrap="none" rtlCol="0">
            <a:spAutoFit/>
          </a:bodyPr>
          <a:lstStyle/>
          <a:p>
            <a:r>
              <a:rPr lang="en-GB" dirty="0" err="1" smtClean="0"/>
              <a:t>Prot</a:t>
            </a:r>
            <a:r>
              <a:rPr lang="en-GB" dirty="0" smtClean="0"/>
              <a:t> B.1</a:t>
            </a:r>
            <a:endParaRPr lang="en-GB" dirty="0"/>
          </a:p>
        </p:txBody>
      </p:sp>
      <p:sp>
        <p:nvSpPr>
          <p:cNvPr id="7" name="Oval 6"/>
          <p:cNvSpPr/>
          <p:nvPr/>
        </p:nvSpPr>
        <p:spPr>
          <a:xfrm>
            <a:off x="6423517" y="2135528"/>
            <a:ext cx="720080" cy="9361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8" name="TextBox 7"/>
          <p:cNvSpPr txBox="1"/>
          <p:nvPr/>
        </p:nvSpPr>
        <p:spPr>
          <a:xfrm>
            <a:off x="6897062" y="2906575"/>
            <a:ext cx="929550" cy="369332"/>
          </a:xfrm>
          <a:prstGeom prst="rect">
            <a:avLst/>
          </a:prstGeom>
          <a:noFill/>
        </p:spPr>
        <p:txBody>
          <a:bodyPr wrap="none" rtlCol="0">
            <a:spAutoFit/>
          </a:bodyPr>
          <a:lstStyle/>
          <a:p>
            <a:r>
              <a:rPr lang="en-GB" dirty="0" err="1" smtClean="0"/>
              <a:t>Prot</a:t>
            </a:r>
            <a:r>
              <a:rPr lang="en-GB" dirty="0" smtClean="0"/>
              <a:t> C.1</a:t>
            </a:r>
            <a:endParaRPr lang="en-GB" dirty="0"/>
          </a:p>
        </p:txBody>
      </p:sp>
      <p:cxnSp>
        <p:nvCxnSpPr>
          <p:cNvPr id="9" name="Straight Connector 8"/>
          <p:cNvCxnSpPr/>
          <p:nvPr/>
        </p:nvCxnSpPr>
        <p:spPr>
          <a:xfrm flipV="1">
            <a:off x="6181790" y="1100704"/>
            <a:ext cx="601767" cy="33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25395" y="1367957"/>
            <a:ext cx="554782" cy="25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78678" y="1832058"/>
            <a:ext cx="535160" cy="65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5"/>
          </p:cNvCxnSpPr>
          <p:nvPr/>
        </p:nvCxnSpPr>
        <p:spPr>
          <a:xfrm>
            <a:off x="6333265" y="1833857"/>
            <a:ext cx="328966" cy="44055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0940" y="684188"/>
            <a:ext cx="380101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1.1</a:t>
            </a:r>
          </a:p>
          <a:p>
            <a:r>
              <a:rPr lang="en-GB" sz="1200" dirty="0" smtClean="0"/>
              <a:t> accession = </a:t>
            </a:r>
            <a:r>
              <a:rPr lang="en-GB" sz="1200" dirty="0" err="1" smtClean="0"/>
              <a:t>Prot</a:t>
            </a:r>
            <a:r>
              <a:rPr lang="en-GB" sz="1200" dirty="0" smtClean="0"/>
              <a:t> A.1</a:t>
            </a:r>
          </a:p>
          <a:p>
            <a:r>
              <a:rPr lang="en-GB" sz="1200" dirty="0" smtClean="0"/>
              <a:t> name=“interaction FDR” value=“1001.a:256:0.001:TRUE</a:t>
            </a:r>
          </a:p>
          <a:p>
            <a:r>
              <a:rPr lang="en-GB" sz="1200" dirty="0" smtClean="0"/>
              <a:t> name</a:t>
            </a:r>
            <a:r>
              <a:rPr lang="en-GB" sz="1200" dirty="0"/>
              <a:t>=“interaction FDR” value=“</a:t>
            </a:r>
            <a:r>
              <a:rPr lang="en-GB" sz="1200" dirty="0" smtClean="0"/>
              <a:t>1002.a:478:0.07:FALSE</a:t>
            </a:r>
            <a:endParaRPr lang="en-GB" sz="1200" dirty="0"/>
          </a:p>
        </p:txBody>
      </p:sp>
      <p:sp>
        <p:nvSpPr>
          <p:cNvPr id="14" name="TextBox 13"/>
          <p:cNvSpPr txBox="1"/>
          <p:nvPr/>
        </p:nvSpPr>
        <p:spPr>
          <a:xfrm>
            <a:off x="5622075" y="264834"/>
            <a:ext cx="1305165" cy="646331"/>
          </a:xfrm>
          <a:prstGeom prst="rect">
            <a:avLst/>
          </a:prstGeom>
          <a:noFill/>
        </p:spPr>
        <p:txBody>
          <a:bodyPr wrap="none" rtlCol="0">
            <a:spAutoFit/>
          </a:bodyPr>
          <a:lstStyle/>
          <a:p>
            <a:r>
              <a:rPr lang="en-GB" i="1" dirty="0" smtClean="0"/>
              <a:t>ID = 1001</a:t>
            </a:r>
          </a:p>
          <a:p>
            <a:r>
              <a:rPr lang="en-GB" i="1" dirty="0" smtClean="0"/>
              <a:t>FDR = 0.001</a:t>
            </a:r>
            <a:endParaRPr lang="en-GB" i="1" dirty="0"/>
          </a:p>
        </p:txBody>
      </p:sp>
      <p:sp>
        <p:nvSpPr>
          <p:cNvPr id="15" name="TextBox 14"/>
          <p:cNvSpPr txBox="1"/>
          <p:nvPr/>
        </p:nvSpPr>
        <p:spPr>
          <a:xfrm>
            <a:off x="5086512" y="2153723"/>
            <a:ext cx="1188146" cy="646331"/>
          </a:xfrm>
          <a:prstGeom prst="rect">
            <a:avLst/>
          </a:prstGeom>
          <a:noFill/>
        </p:spPr>
        <p:txBody>
          <a:bodyPr wrap="none" rtlCol="0">
            <a:spAutoFit/>
          </a:bodyPr>
          <a:lstStyle/>
          <a:p>
            <a:r>
              <a:rPr lang="en-GB" i="1" dirty="0" smtClean="0"/>
              <a:t>ID = 1002</a:t>
            </a:r>
          </a:p>
          <a:p>
            <a:r>
              <a:rPr lang="en-GB" i="1" dirty="0" smtClean="0"/>
              <a:t>FDR = 0.07</a:t>
            </a:r>
            <a:endParaRPr lang="en-GB" i="1" dirty="0"/>
          </a:p>
        </p:txBody>
      </p:sp>
      <p:sp>
        <p:nvSpPr>
          <p:cNvPr id="16" name="Rectangle 15"/>
          <p:cNvSpPr/>
          <p:nvPr/>
        </p:nvSpPr>
        <p:spPr>
          <a:xfrm>
            <a:off x="121924" y="2574705"/>
            <a:ext cx="4166461"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2</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0" name="TextBox 19"/>
          <p:cNvSpPr txBox="1"/>
          <p:nvPr/>
        </p:nvSpPr>
        <p:spPr>
          <a:xfrm>
            <a:off x="4381351" y="3420492"/>
            <a:ext cx="4655145" cy="2677656"/>
          </a:xfrm>
          <a:prstGeom prst="rect">
            <a:avLst/>
          </a:prstGeom>
          <a:noFill/>
        </p:spPr>
        <p:txBody>
          <a:bodyPr wrap="square" rtlCol="0">
            <a:spAutoFit/>
          </a:bodyPr>
          <a:lstStyle/>
          <a:p>
            <a:r>
              <a:rPr lang="en-GB" sz="1400" b="1" dirty="0" smtClean="0"/>
              <a:t>Explanation</a:t>
            </a:r>
          </a:p>
          <a:p>
            <a:r>
              <a:rPr lang="en-GB" sz="1400" dirty="0" smtClean="0"/>
              <a:t>IDs on Proteins are to name and describe the overall interaction evidence (potentially based off multiple peptides) for the pairwise interaction.</a:t>
            </a:r>
          </a:p>
          <a:p>
            <a:endParaRPr lang="en-GB" sz="1400" dirty="0"/>
          </a:p>
          <a:p>
            <a:r>
              <a:rPr lang="en-GB" sz="1400" dirty="0" smtClean="0"/>
              <a:t>In </a:t>
            </a:r>
            <a:r>
              <a:rPr lang="en-GB" sz="1400" dirty="0" err="1" smtClean="0"/>
              <a:t>mzIdentML</a:t>
            </a:r>
            <a:r>
              <a:rPr lang="en-GB" sz="1400" dirty="0" smtClean="0"/>
              <a:t>, they will be represented by different </a:t>
            </a:r>
            <a:r>
              <a:rPr lang="en-GB" sz="1400" dirty="0" err="1" smtClean="0"/>
              <a:t>ProteinDetectionHypothesis</a:t>
            </a:r>
            <a:r>
              <a:rPr lang="en-GB" sz="1400" dirty="0" smtClean="0"/>
              <a:t> (PDH) elements within different </a:t>
            </a:r>
            <a:r>
              <a:rPr lang="en-GB" sz="1400" dirty="0" err="1" smtClean="0"/>
              <a:t>ProteinAmbiguityGroup</a:t>
            </a:r>
            <a:r>
              <a:rPr lang="en-GB" sz="1400" dirty="0" smtClean="0"/>
              <a:t> (PAG) elements, sharing the same ID and score. </a:t>
            </a:r>
          </a:p>
          <a:p>
            <a:endParaRPr lang="en-GB" sz="1400" dirty="0"/>
          </a:p>
          <a:p>
            <a:r>
              <a:rPr lang="en-GB" sz="1400" dirty="0" smtClean="0"/>
              <a:t>These CV terms must have a paired structure of </a:t>
            </a:r>
            <a:r>
              <a:rPr lang="en-GB" sz="1400" dirty="0" err="1" smtClean="0"/>
              <a:t>int_ID.a|b:POS|null:SCORE_OR_VALUE:PASS_THRESHOLD</a:t>
            </a:r>
            <a:endParaRPr lang="en-GB" sz="1400" dirty="0"/>
          </a:p>
        </p:txBody>
      </p:sp>
      <p:sp>
        <p:nvSpPr>
          <p:cNvPr id="24" name="TextBox 23"/>
          <p:cNvSpPr txBox="1"/>
          <p:nvPr/>
        </p:nvSpPr>
        <p:spPr>
          <a:xfrm>
            <a:off x="383312" y="2927616"/>
            <a:ext cx="380101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2.1</a:t>
            </a:r>
          </a:p>
          <a:p>
            <a:r>
              <a:rPr lang="en-GB" sz="1200" dirty="0" smtClean="0"/>
              <a:t> accession = </a:t>
            </a:r>
            <a:r>
              <a:rPr lang="en-GB" sz="1200" dirty="0" err="1" smtClean="0"/>
              <a:t>Prot</a:t>
            </a:r>
            <a:r>
              <a:rPr lang="en-GB" sz="1200" dirty="0" smtClean="0"/>
              <a:t> B.1</a:t>
            </a:r>
          </a:p>
          <a:p>
            <a:r>
              <a:rPr lang="en-GB" sz="1200" dirty="0" smtClean="0"/>
              <a:t> name=“interaction FDR” value=“1001.b:135:0.001:TRUE</a:t>
            </a:r>
            <a:endParaRPr lang="en-GB" sz="1200" dirty="0"/>
          </a:p>
        </p:txBody>
      </p:sp>
      <p:sp>
        <p:nvSpPr>
          <p:cNvPr id="25" name="Rectangle 24"/>
          <p:cNvSpPr/>
          <p:nvPr/>
        </p:nvSpPr>
        <p:spPr>
          <a:xfrm>
            <a:off x="117507" y="3794871"/>
            <a:ext cx="4166461"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3</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6" name="TextBox 25"/>
          <p:cNvSpPr txBox="1"/>
          <p:nvPr/>
        </p:nvSpPr>
        <p:spPr>
          <a:xfrm>
            <a:off x="368892" y="4151752"/>
            <a:ext cx="3801019"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1.1</a:t>
            </a:r>
          </a:p>
          <a:p>
            <a:r>
              <a:rPr lang="en-GB" sz="1200" dirty="0" smtClean="0"/>
              <a:t> accession = </a:t>
            </a:r>
            <a:r>
              <a:rPr lang="en-GB" sz="1200" dirty="0" err="1" smtClean="0"/>
              <a:t>Prot</a:t>
            </a:r>
            <a:r>
              <a:rPr lang="en-GB" sz="1200" dirty="0" smtClean="0"/>
              <a:t> A.1</a:t>
            </a:r>
          </a:p>
          <a:p>
            <a:r>
              <a:rPr lang="en-GB" sz="1200" dirty="0" smtClean="0"/>
              <a:t> name=“interaction FDR” value=“1002.b:135:0.07:FALSE</a:t>
            </a:r>
            <a:endParaRPr lang="en-GB" sz="1200" dirty="0"/>
          </a:p>
        </p:txBody>
      </p:sp>
      <p:sp>
        <p:nvSpPr>
          <p:cNvPr id="27" name="TextBox 26"/>
          <p:cNvSpPr txBox="1"/>
          <p:nvPr/>
        </p:nvSpPr>
        <p:spPr>
          <a:xfrm>
            <a:off x="395536" y="1581383"/>
            <a:ext cx="380101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200" dirty="0" smtClean="0"/>
              <a:t>PDH 1.2</a:t>
            </a:r>
          </a:p>
          <a:p>
            <a:r>
              <a:rPr lang="en-GB" sz="1200" dirty="0" smtClean="0"/>
              <a:t> accession = </a:t>
            </a:r>
            <a:r>
              <a:rPr lang="en-GB" sz="1200" dirty="0" err="1" smtClean="0"/>
              <a:t>Prot</a:t>
            </a:r>
            <a:r>
              <a:rPr lang="en-GB" sz="1200" dirty="0" smtClean="0"/>
              <a:t> A.2</a:t>
            </a:r>
          </a:p>
          <a:p>
            <a:r>
              <a:rPr lang="en-GB" sz="1200" dirty="0" smtClean="0"/>
              <a:t> name=“interaction FDR” value=“1001.a:258:0.001:TRUE</a:t>
            </a:r>
          </a:p>
          <a:p>
            <a:r>
              <a:rPr lang="en-GB" sz="1200" dirty="0" smtClean="0"/>
              <a:t> name</a:t>
            </a:r>
            <a:r>
              <a:rPr lang="en-GB" sz="1200" dirty="0"/>
              <a:t>=“interaction FDR” value=“</a:t>
            </a:r>
            <a:r>
              <a:rPr lang="en-GB" sz="1200" dirty="0" smtClean="0"/>
              <a:t>1002.a:480:0.07:TRUE</a:t>
            </a:r>
            <a:endParaRPr lang="en-GB" sz="1200" dirty="0"/>
          </a:p>
        </p:txBody>
      </p:sp>
      <p:sp>
        <p:nvSpPr>
          <p:cNvPr id="28" name="Down Arrow 27"/>
          <p:cNvSpPr/>
          <p:nvPr/>
        </p:nvSpPr>
        <p:spPr>
          <a:xfrm flipV="1">
            <a:off x="4644008" y="6084788"/>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29" name="Down Arrow 28"/>
          <p:cNvSpPr/>
          <p:nvPr/>
        </p:nvSpPr>
        <p:spPr>
          <a:xfrm flipV="1">
            <a:off x="5253938" y="6096114"/>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0" name="Down Arrow 29"/>
          <p:cNvSpPr/>
          <p:nvPr/>
        </p:nvSpPr>
        <p:spPr>
          <a:xfrm flipV="1">
            <a:off x="6535287" y="610744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1" name="Down Arrow 30"/>
          <p:cNvSpPr/>
          <p:nvPr/>
        </p:nvSpPr>
        <p:spPr>
          <a:xfrm flipV="1">
            <a:off x="7999190" y="6084788"/>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2" name="TextBox 31"/>
          <p:cNvSpPr txBox="1"/>
          <p:nvPr/>
        </p:nvSpPr>
        <p:spPr>
          <a:xfrm>
            <a:off x="35496" y="5076676"/>
            <a:ext cx="4337482" cy="2862322"/>
          </a:xfrm>
          <a:prstGeom prst="rect">
            <a:avLst/>
          </a:prstGeom>
          <a:noFill/>
        </p:spPr>
        <p:txBody>
          <a:bodyPr wrap="square" rtlCol="0">
            <a:spAutoFit/>
          </a:bodyPr>
          <a:lstStyle/>
          <a:p>
            <a:pPr marL="228600" indent="-228600">
              <a:buAutoNum type="arabicParenR"/>
            </a:pPr>
            <a:r>
              <a:rPr lang="en-GB" sz="1200" dirty="0" smtClean="0">
                <a:latin typeface="+mj-lt"/>
                <a:cs typeface="Courier New" pitchFamily="49" charset="0"/>
              </a:rPr>
              <a:t>The two partners in the interaction share the same </a:t>
            </a:r>
            <a:r>
              <a:rPr lang="en-GB" sz="1200" i="1" dirty="0" smtClean="0">
                <a:latin typeface="+mj-lt"/>
                <a:cs typeface="Courier New" pitchFamily="49" charset="0"/>
              </a:rPr>
              <a:t>integer</a:t>
            </a:r>
            <a:r>
              <a:rPr lang="en-GB" sz="1200" dirty="0" smtClean="0">
                <a:latin typeface="+mj-lt"/>
                <a:cs typeface="Courier New" pitchFamily="49" charset="0"/>
              </a:rPr>
              <a:t> value for ID followed by </a:t>
            </a:r>
            <a:r>
              <a:rPr lang="en-GB" sz="1200" i="1" dirty="0" smtClean="0">
                <a:latin typeface="+mj-lt"/>
                <a:cs typeface="Courier New" pitchFamily="49" charset="0"/>
              </a:rPr>
              <a:t>a </a:t>
            </a:r>
            <a:r>
              <a:rPr lang="en-GB" sz="1200" dirty="0" smtClean="0">
                <a:latin typeface="+mj-lt"/>
                <a:cs typeface="Courier New" pitchFamily="49" charset="0"/>
              </a:rPr>
              <a:t>or </a:t>
            </a:r>
            <a:r>
              <a:rPr lang="en-GB" sz="1200" i="1" dirty="0" smtClean="0">
                <a:latin typeface="+mj-lt"/>
                <a:cs typeface="Courier New" pitchFamily="49" charset="0"/>
              </a:rPr>
              <a:t>b. </a:t>
            </a:r>
            <a:r>
              <a:rPr lang="en-GB" sz="1200" dirty="0" smtClean="0">
                <a:latin typeface="+mj-lt"/>
                <a:cs typeface="Courier New" pitchFamily="49" charset="0"/>
              </a:rPr>
              <a:t>If there is ambiguity in protein identification, two different </a:t>
            </a:r>
            <a:r>
              <a:rPr lang="en-GB" sz="1200" dirty="0" err="1" smtClean="0">
                <a:latin typeface="+mj-lt"/>
                <a:cs typeface="Courier New" pitchFamily="49" charset="0"/>
              </a:rPr>
              <a:t>ProteinDetectionHypothesis</a:t>
            </a:r>
            <a:r>
              <a:rPr lang="en-GB" sz="1200" dirty="0" smtClean="0">
                <a:latin typeface="+mj-lt"/>
                <a:cs typeface="Courier New" pitchFamily="49" charset="0"/>
              </a:rPr>
              <a:t> (PDH) elements, within the same </a:t>
            </a:r>
            <a:r>
              <a:rPr lang="en-GB" sz="1200" dirty="0" err="1" smtClean="0">
                <a:latin typeface="+mj-lt"/>
                <a:cs typeface="Courier New" pitchFamily="49" charset="0"/>
              </a:rPr>
              <a:t>ProteinAmbiguityGroup</a:t>
            </a:r>
            <a:r>
              <a:rPr lang="en-GB" sz="1200" dirty="0" smtClean="0">
                <a:latin typeface="+mj-lt"/>
                <a:cs typeface="Courier New" pitchFamily="49" charset="0"/>
              </a:rPr>
              <a:t> (PAG), MAY share the same ID and suffix (a or b). A given identifier (integer and suffix) value MUST NOT be used in more than PAG.</a:t>
            </a:r>
          </a:p>
          <a:p>
            <a:pPr marL="228600" indent="-228600">
              <a:buAutoNum type="arabicParenR"/>
            </a:pPr>
            <a:r>
              <a:rPr lang="en-GB" sz="1200" dirty="0" smtClean="0">
                <a:latin typeface="+mj-lt"/>
                <a:cs typeface="Courier New" pitchFamily="49" charset="0"/>
              </a:rPr>
              <a:t>The export software MAY indicate the general position of the interaction (potentially taking on board multiple pairs of cross-linked peptides), with respect to the protein sequence – using a 1-based counting system. A “null” MAY be used if the export software does not wish to include a value.</a:t>
            </a:r>
          </a:p>
          <a:p>
            <a:pPr marL="228600" indent="-228600">
              <a:buAutoNum type="arabicParenR"/>
            </a:pPr>
            <a:r>
              <a:rPr lang="en-GB" sz="1200" dirty="0" smtClean="0">
                <a:latin typeface="+mj-lt"/>
                <a:cs typeface="Courier New" pitchFamily="49" charset="0"/>
              </a:rPr>
              <a:t>The score or statistical value for the interaction.</a:t>
            </a:r>
          </a:p>
          <a:p>
            <a:pPr marL="228600" indent="-228600">
              <a:buAutoNum type="arabicParenR"/>
            </a:pPr>
            <a:r>
              <a:rPr lang="en-GB" sz="1200" dirty="0" smtClean="0">
                <a:latin typeface="+mj-lt"/>
                <a:cs typeface="Courier New" pitchFamily="49" charset="0"/>
              </a:rPr>
              <a:t>“true” or “false” to indicate whether the score or value has passed a reported threshold in the file. </a:t>
            </a:r>
            <a:r>
              <a:rPr lang="en-GB" sz="1200" dirty="0" smtClean="0">
                <a:solidFill>
                  <a:srgbClr val="FF0000"/>
                </a:solidFill>
                <a:latin typeface="+mj-lt"/>
                <a:cs typeface="Courier New" pitchFamily="49" charset="0"/>
              </a:rPr>
              <a:t>If no threshold, then PASS_THRESHOLD is always true.</a:t>
            </a:r>
          </a:p>
        </p:txBody>
      </p:sp>
      <p:sp>
        <p:nvSpPr>
          <p:cNvPr id="33" name="TextBox 32"/>
          <p:cNvSpPr txBox="1"/>
          <p:nvPr/>
        </p:nvSpPr>
        <p:spPr>
          <a:xfrm>
            <a:off x="4639403" y="6327439"/>
            <a:ext cx="309700" cy="276999"/>
          </a:xfrm>
          <a:prstGeom prst="rect">
            <a:avLst/>
          </a:prstGeom>
          <a:noFill/>
        </p:spPr>
        <p:txBody>
          <a:bodyPr wrap="none" rtlCol="0">
            <a:spAutoFit/>
          </a:bodyPr>
          <a:lstStyle/>
          <a:p>
            <a:r>
              <a:rPr lang="en-GB" sz="1200" dirty="0" smtClean="0">
                <a:cs typeface="Courier New" pitchFamily="49" charset="0"/>
              </a:rPr>
              <a:t>1)</a:t>
            </a:r>
          </a:p>
        </p:txBody>
      </p:sp>
      <p:sp>
        <p:nvSpPr>
          <p:cNvPr id="34" name="TextBox 33"/>
          <p:cNvSpPr txBox="1"/>
          <p:nvPr/>
        </p:nvSpPr>
        <p:spPr>
          <a:xfrm>
            <a:off x="5249074" y="6336670"/>
            <a:ext cx="309700" cy="276999"/>
          </a:xfrm>
          <a:prstGeom prst="rect">
            <a:avLst/>
          </a:prstGeom>
          <a:noFill/>
        </p:spPr>
        <p:txBody>
          <a:bodyPr wrap="none" rtlCol="0">
            <a:spAutoFit/>
          </a:bodyPr>
          <a:lstStyle/>
          <a:p>
            <a:r>
              <a:rPr lang="en-GB" sz="1200" dirty="0" smtClean="0">
                <a:cs typeface="Courier New" pitchFamily="49" charset="0"/>
              </a:rPr>
              <a:t>2)</a:t>
            </a:r>
          </a:p>
        </p:txBody>
      </p:sp>
      <p:sp>
        <p:nvSpPr>
          <p:cNvPr id="35" name="TextBox 34"/>
          <p:cNvSpPr txBox="1"/>
          <p:nvPr/>
        </p:nvSpPr>
        <p:spPr>
          <a:xfrm>
            <a:off x="6543919" y="6352063"/>
            <a:ext cx="309700" cy="276999"/>
          </a:xfrm>
          <a:prstGeom prst="rect">
            <a:avLst/>
          </a:prstGeom>
          <a:noFill/>
        </p:spPr>
        <p:txBody>
          <a:bodyPr wrap="none" rtlCol="0">
            <a:spAutoFit/>
          </a:bodyPr>
          <a:lstStyle/>
          <a:p>
            <a:r>
              <a:rPr lang="en-GB" sz="1200" dirty="0" smtClean="0">
                <a:cs typeface="Courier New" pitchFamily="49" charset="0"/>
              </a:rPr>
              <a:t>3)</a:t>
            </a:r>
          </a:p>
        </p:txBody>
      </p:sp>
      <p:sp>
        <p:nvSpPr>
          <p:cNvPr id="36" name="TextBox 35"/>
          <p:cNvSpPr txBox="1"/>
          <p:nvPr/>
        </p:nvSpPr>
        <p:spPr>
          <a:xfrm>
            <a:off x="7999319" y="6329272"/>
            <a:ext cx="309700" cy="276999"/>
          </a:xfrm>
          <a:prstGeom prst="rect">
            <a:avLst/>
          </a:prstGeom>
          <a:noFill/>
        </p:spPr>
        <p:txBody>
          <a:bodyPr wrap="none" rtlCol="0">
            <a:spAutoFit/>
          </a:bodyPr>
          <a:lstStyle/>
          <a:p>
            <a:r>
              <a:rPr lang="en-GB" sz="1200" dirty="0" smtClean="0">
                <a:cs typeface="Courier New" pitchFamily="49" charset="0"/>
              </a:rPr>
              <a:t>4)</a:t>
            </a:r>
          </a:p>
        </p:txBody>
      </p:sp>
      <p:sp>
        <p:nvSpPr>
          <p:cNvPr id="17" name="TextBox 16"/>
          <p:cNvSpPr txBox="1"/>
          <p:nvPr/>
        </p:nvSpPr>
        <p:spPr>
          <a:xfrm>
            <a:off x="1093064" y="8245028"/>
            <a:ext cx="4465710" cy="276999"/>
          </a:xfrm>
          <a:prstGeom prst="rect">
            <a:avLst/>
          </a:prstGeom>
          <a:noFill/>
        </p:spPr>
        <p:txBody>
          <a:bodyPr wrap="none" rtlCol="0">
            <a:spAutoFit/>
          </a:bodyPr>
          <a:lstStyle/>
          <a:p>
            <a:r>
              <a:rPr lang="en-GB" sz="1200" b="1" dirty="0" smtClean="0">
                <a:cs typeface="Courier New" pitchFamily="49" charset="0"/>
              </a:rPr>
              <a:t>Note: Need XML example of this and at least one genuine CV term</a:t>
            </a:r>
          </a:p>
        </p:txBody>
      </p:sp>
    </p:spTree>
    <p:extLst>
      <p:ext uri="{BB962C8B-B14F-4D97-AF65-F5344CB8AC3E}">
        <p14:creationId xmlns:p14="http://schemas.microsoft.com/office/powerpoint/2010/main" val="410539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24148"/>
            <a:ext cx="4241097" cy="338554"/>
          </a:xfrm>
          <a:prstGeom prst="rect">
            <a:avLst/>
          </a:prstGeom>
          <a:noFill/>
        </p:spPr>
        <p:txBody>
          <a:bodyPr wrap="none" rtlCol="0">
            <a:spAutoFit/>
          </a:bodyPr>
          <a:lstStyle/>
          <a:p>
            <a:r>
              <a:rPr lang="en-GB" sz="1600" b="1" dirty="0" smtClean="0">
                <a:latin typeface="+mj-lt"/>
                <a:cs typeface="Courier New" pitchFamily="49" charset="0"/>
              </a:rPr>
              <a:t>Guidelines for encoding </a:t>
            </a:r>
            <a:r>
              <a:rPr lang="en-GB" sz="1600" b="1" dirty="0" err="1" smtClean="0">
                <a:latin typeface="+mj-lt"/>
                <a:cs typeface="Courier New" pitchFamily="49" charset="0"/>
              </a:rPr>
              <a:t>proteogenomics</a:t>
            </a:r>
            <a:r>
              <a:rPr lang="en-GB" sz="1600" b="1" dirty="0" smtClean="0">
                <a:latin typeface="+mj-lt"/>
                <a:cs typeface="Courier New" pitchFamily="49" charset="0"/>
              </a:rPr>
              <a:t> results</a:t>
            </a:r>
          </a:p>
        </p:txBody>
      </p:sp>
      <p:sp>
        <p:nvSpPr>
          <p:cNvPr id="4" name="Rectangle 3"/>
          <p:cNvSpPr/>
          <p:nvPr/>
        </p:nvSpPr>
        <p:spPr>
          <a:xfrm>
            <a:off x="395536" y="819493"/>
            <a:ext cx="5958408" cy="1446550"/>
          </a:xfrm>
          <a:prstGeom prst="rect">
            <a:avLst/>
          </a:prstGeom>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&lt;</a:t>
            </a:r>
            <a:r>
              <a:rPr lang="en-GB" sz="800" dirty="0" err="1">
                <a:latin typeface="Courier New" panose="02070309020205020404" pitchFamily="49" charset="0"/>
                <a:cs typeface="Courier New" panose="02070309020205020404" pitchFamily="49" charset="0"/>
              </a:rPr>
              <a:t>SpectrumIdentificationProtocol</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analysisSoftware_ref</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ID_software</a:t>
            </a:r>
            <a:r>
              <a:rPr lang="en-GB" sz="800" dirty="0">
                <a:latin typeface="Courier New" panose="02070309020205020404" pitchFamily="49" charset="0"/>
                <a:cs typeface="Courier New" panose="02070309020205020404" pitchFamily="49" charset="0"/>
              </a:rPr>
              <a:t>" id="SearchProtocol_1"&gt;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accession="MS:1001083" name="</a:t>
            </a:r>
            <a:r>
              <a:rPr lang="en-GB" sz="800" dirty="0" err="1">
                <a:latin typeface="Courier New" panose="02070309020205020404" pitchFamily="49" charset="0"/>
                <a:cs typeface="Courier New" panose="02070309020205020404" pitchFamily="49" charset="0"/>
              </a:rPr>
              <a:t>ms-ms</a:t>
            </a:r>
            <a:r>
              <a:rPr lang="en-GB" sz="800"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accession="MS:1001211" name="parent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accession="MS:1001256" name="fragment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accession="MS:1002490" name="peptide-level scoring"/&gt;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accession="MS:1002496" name="group PSMs by sequence"/&gt;</a:t>
            </a:r>
          </a:p>
          <a:p>
            <a:r>
              <a:rPr lang="en-GB" sz="800" dirty="0">
                <a:latin typeface="Courier New" panose="02070309020205020404" pitchFamily="49" charset="0"/>
                <a:cs typeface="Courier New" panose="02070309020205020404" pitchFamily="49" charset="0"/>
              </a:rPr>
              <a:t>      </a:t>
            </a:r>
            <a:r>
              <a:rPr lang="en-GB" sz="800" b="1" dirty="0">
                <a:latin typeface="Courier New" panose="02070309020205020404" pitchFamily="49" charset="0"/>
                <a:cs typeface="Courier New" panose="02070309020205020404" pitchFamily="49" charset="0"/>
              </a:rPr>
              <a:t>&lt;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accession="MS:1002635" name="</a:t>
            </a:r>
            <a:r>
              <a:rPr lang="en-GB" sz="800" b="1" dirty="0" err="1">
                <a:latin typeface="Courier New" panose="02070309020205020404" pitchFamily="49" charset="0"/>
                <a:cs typeface="Courier New" panose="02070309020205020404" pitchFamily="49" charset="0"/>
              </a:rPr>
              <a:t>proteogenomics</a:t>
            </a:r>
            <a:r>
              <a:rPr lang="en-GB" sz="800" b="1"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p:txBody>
      </p:sp>
      <p:sp>
        <p:nvSpPr>
          <p:cNvPr id="5" name="Rectangle 4"/>
          <p:cNvSpPr/>
          <p:nvPr/>
        </p:nvSpPr>
        <p:spPr>
          <a:xfrm>
            <a:off x="395536" y="2367082"/>
            <a:ext cx="6657442" cy="1446550"/>
          </a:xfrm>
          <a:prstGeom prst="rect">
            <a:avLst/>
          </a:prstGeom>
          <a:noFill/>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PeptideEvidence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dBSequence_ref</a:t>
            </a:r>
            <a:r>
              <a:rPr lang="en-GB" sz="800" dirty="0">
                <a:latin typeface="Courier New" panose="02070309020205020404" pitchFamily="49" charset="0"/>
                <a:cs typeface="Courier New" panose="02070309020205020404" pitchFamily="49" charset="0"/>
              </a:rPr>
              <a:t>="dbseq_generic|A_ENSP00000354925|" </a:t>
            </a:r>
            <a:r>
              <a:rPr lang="en-GB" sz="800" dirty="0" err="1">
                <a:latin typeface="Courier New" panose="02070309020205020404" pitchFamily="49" charset="0"/>
                <a:cs typeface="Courier New" panose="02070309020205020404" pitchFamily="49" charset="0"/>
              </a:rPr>
              <a:t>peptide_ref</a:t>
            </a:r>
            <a:r>
              <a:rPr lang="en-GB" sz="800" dirty="0">
                <a:latin typeface="Courier New" panose="02070309020205020404" pitchFamily="49" charset="0"/>
                <a:cs typeface="Courier New" panose="02070309020205020404" pitchFamily="49" charset="0"/>
              </a:rPr>
              <a:t>="DVLEGDSSEDR_" start="23" end="33" pre="A" post="A" </a:t>
            </a:r>
            <a:r>
              <a:rPr lang="en-GB" sz="800" dirty="0" err="1">
                <a:latin typeface="Courier New" panose="02070309020205020404" pitchFamily="49" charset="0"/>
                <a:cs typeface="Courier New" panose="02070309020205020404" pitchFamily="49" charset="0"/>
              </a:rPr>
              <a:t>isDecoy</a:t>
            </a:r>
            <a:r>
              <a:rPr lang="en-GB" sz="800" dirty="0">
                <a:latin typeface="Courier New" panose="02070309020205020404" pitchFamily="49" charset="0"/>
                <a:cs typeface="Courier New" panose="02070309020205020404" pitchFamily="49" charset="0"/>
              </a:rPr>
              <a:t>="false" id="DVLEGDSSEDR_generic|A_ENSP00000354925|_23_33"&gt;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accession="MS:1002637" name="chromosome name" value="1"/&gt;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accession="MS:1002638" name="chromosome strand" value="+"/&gt;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accession="MS:1002639" name="peptide start on chromosome" value="156646123"/&gt;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accession="MS:1002640" name="peptide end on chromosome" value="156646808"/&gt;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accession="MS:1002641" name="peptide exon count" value="2"/&gt;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accession="MS:1002642" name="peptide exon nucleotide sizes" value="</a:t>
            </a:r>
            <a:r>
              <a:rPr lang="en-GB" sz="800" b="1" dirty="0" smtClean="0">
                <a:latin typeface="Courier New" panose="02070309020205020404" pitchFamily="49" charset="0"/>
                <a:cs typeface="Courier New" panose="02070309020205020404" pitchFamily="49" charset="0"/>
              </a:rPr>
              <a:t>25,8"/&gt;</a:t>
            </a:r>
            <a:endParaRPr lang="en-GB" sz="800" b="1" dirty="0">
              <a:latin typeface="Courier New" panose="02070309020205020404" pitchFamily="49" charset="0"/>
              <a:cs typeface="Courier New" panose="02070309020205020404" pitchFamily="49" charset="0"/>
            </a:endParaRP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accession="MS:1002643" name="peptide start positions on chromosome" value="</a:t>
            </a:r>
            <a:r>
              <a:rPr lang="en-GB" sz="800" b="1" dirty="0" smtClean="0">
                <a:latin typeface="Courier New" panose="02070309020205020404" pitchFamily="49" charset="0"/>
                <a:cs typeface="Courier New" panose="02070309020205020404" pitchFamily="49" charset="0"/>
              </a:rPr>
              <a:t>156646122,156646800"/&gt;</a:t>
            </a:r>
            <a:endParaRPr lang="en-GB" sz="800" b="1" dirty="0">
              <a:latin typeface="Courier New" panose="02070309020205020404" pitchFamily="49" charset="0"/>
              <a:cs typeface="Courier New" panose="02070309020205020404" pitchFamily="49" charset="0"/>
            </a:endParaRP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PeptideEvidence</a:t>
            </a:r>
            <a:r>
              <a:rPr lang="en-GB" sz="800" dirty="0">
                <a:latin typeface="Courier New" panose="02070309020205020404" pitchFamily="49" charset="0"/>
                <a:cs typeface="Courier New" panose="02070309020205020404" pitchFamily="49" charset="0"/>
              </a:rPr>
              <a:t>&gt;</a:t>
            </a: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8" name="TextBox 7"/>
          <p:cNvSpPr txBox="1"/>
          <p:nvPr/>
        </p:nvSpPr>
        <p:spPr>
          <a:xfrm>
            <a:off x="395536" y="3979228"/>
            <a:ext cx="6657442" cy="1446550"/>
          </a:xfrm>
          <a:prstGeom prst="rect">
            <a:avLst/>
          </a:prstGeom>
          <a:noFill/>
          <a:ln w="22225">
            <a:solidFill>
              <a:schemeClr val="tx1"/>
            </a:solidFill>
            <a:prstDash val="sysDot"/>
          </a:ln>
        </p:spPr>
        <p:txBody>
          <a:bodyPr wrap="square" rtlCol="0">
            <a:spAutoFit/>
          </a:bodyPr>
          <a:lstStyle/>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SearchDatabase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numDatabaseSequences</a:t>
            </a:r>
            <a:r>
              <a:rPr lang="en-GB" sz="800" dirty="0">
                <a:latin typeface="Courier New" panose="02070309020205020404" pitchFamily="49" charset="0"/>
                <a:cs typeface="Courier New" panose="02070309020205020404" pitchFamily="49" charset="0"/>
              </a:rPr>
              <a:t>="299106" location="PXD000764_34939_combined_concatenated_target_decoy.fasta" id="SearchDB_1"&gt;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FileFormat</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accession="MS:1001348" name="FASTA format"/&gt;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FileFormat</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DatabaseName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userParam</a:t>
            </a:r>
            <a:r>
              <a:rPr lang="en-GB" sz="800" dirty="0">
                <a:latin typeface="Courier New" panose="02070309020205020404" pitchFamily="49" charset="0"/>
                <a:cs typeface="Courier New" panose="02070309020205020404" pitchFamily="49" charset="0"/>
              </a:rPr>
              <a:t> name="PXD000764_34939_combined_concatenated_target_decoy.fasta"&gt;&lt;/</a:t>
            </a:r>
            <a:r>
              <a:rPr lang="en-GB" sz="800" dirty="0" err="1">
                <a:latin typeface="Courier New" panose="02070309020205020404" pitchFamily="49" charset="0"/>
                <a:cs typeface="Courier New" panose="02070309020205020404" pitchFamily="49" charset="0"/>
              </a:rPr>
              <a:t>userParam</a:t>
            </a:r>
            <a:r>
              <a:rPr lang="en-GB" sz="800" dirty="0">
                <a:latin typeface="Courier New" panose="02070309020205020404" pitchFamily="49" charset="0"/>
                <a:cs typeface="Courier New" panose="02070309020205020404" pitchFamily="49" charset="0"/>
              </a:rPr>
              <a:t>&gt;      </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DatabaseName</a:t>
            </a:r>
            <a:r>
              <a:rPr lang="en-GB" sz="800" dirty="0">
                <a:latin typeface="Courier New" panose="02070309020205020404" pitchFamily="49" charset="0"/>
                <a:cs typeface="Courier New" panose="02070309020205020404" pitchFamily="49" charset="0"/>
              </a:rPr>
              <a:t>&gt;</a:t>
            </a:r>
          </a:p>
          <a:p>
            <a:r>
              <a:rPr lang="en-GB" sz="800" b="1" dirty="0">
                <a:latin typeface="Courier New" panose="02070309020205020404" pitchFamily="49" charset="0"/>
                <a:cs typeface="Courier New" panose="02070309020205020404" pitchFamily="49" charset="0"/>
              </a:rPr>
              <a:t>    &lt;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accession="MS:1002644" name="genome reference version" value="Homo_sapiens.GRCh38.77.gff3"/&gt;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SearchDatabase</a:t>
            </a:r>
            <a:r>
              <a:rPr lang="en-GB" sz="800" dirty="0">
                <a:latin typeface="Courier New" panose="02070309020205020404" pitchFamily="49" charset="0"/>
                <a:cs typeface="Courier New" panose="02070309020205020404" pitchFamily="49" charset="0"/>
              </a:rPr>
              <a:t>&gt;</a:t>
            </a:r>
            <a:endParaRPr lang="en-GB" sz="800" dirty="0" smtClean="0">
              <a:latin typeface="Courier New" pitchFamily="49" charset="0"/>
              <a:cs typeface="Courier New"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636924488"/>
              </p:ext>
            </p:extLst>
          </p:nvPr>
        </p:nvGraphicFramePr>
        <p:xfrm>
          <a:off x="395536" y="5559128"/>
          <a:ext cx="6657442" cy="2941320"/>
        </p:xfrm>
        <a:graphic>
          <a:graphicData uri="http://schemas.openxmlformats.org/drawingml/2006/table">
            <a:tbl>
              <a:tblPr firstRow="1" bandRow="1">
                <a:tableStyleId>{5C22544A-7EE6-4342-B048-85BDC9FD1C3A}</a:tableStyleId>
              </a:tblPr>
              <a:tblGrid>
                <a:gridCol w="698385"/>
                <a:gridCol w="595905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a:t>
                      </a:r>
                      <a:r>
                        <a:rPr lang="en-GB" sz="1200" dirty="0" err="1" smtClean="0"/>
                        <a:t>proteogenomics</a:t>
                      </a:r>
                      <a:r>
                        <a:rPr lang="en-GB" sz="1200" dirty="0" smtClean="0"/>
                        <a:t>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latin typeface="+mj-lt"/>
                        </a:rPr>
                        <a:t>B</a:t>
                      </a:r>
                      <a:endParaRPr lang="en-GB" sz="1200" dirty="0">
                        <a:latin typeface="+mj-lt"/>
                      </a:endParaRPr>
                    </a:p>
                  </a:txBody>
                  <a:tcPr/>
                </a:tc>
                <a:tc>
                  <a:txBody>
                    <a:bodyPr/>
                    <a:lstStyle/>
                    <a:p>
                      <a:r>
                        <a:rPr lang="en-GB" sz="1200" dirty="0" smtClean="0">
                          <a:latin typeface="+mj-lt"/>
                        </a:rPr>
                        <a:t>These</a:t>
                      </a:r>
                      <a:r>
                        <a:rPr lang="en-GB" sz="1200" baseline="0" dirty="0" smtClean="0">
                          <a:latin typeface="+mj-lt"/>
                        </a:rPr>
                        <a:t> seven cv terms MUST be present on every </a:t>
                      </a:r>
                      <a:r>
                        <a:rPr lang="en-GB" sz="1200" baseline="0" dirty="0" err="1" smtClean="0">
                          <a:latin typeface="+mj-lt"/>
                        </a:rPr>
                        <a:t>PeptideEvidence</a:t>
                      </a:r>
                      <a:r>
                        <a:rPr lang="en-GB" sz="1200" baseline="0" dirty="0" smtClean="0">
                          <a:latin typeface="+mj-lt"/>
                        </a:rPr>
                        <a:t>, unless </a:t>
                      </a:r>
                      <a:r>
                        <a:rPr lang="en-GB" sz="1200" baseline="0" dirty="0" err="1" smtClean="0">
                          <a:latin typeface="+mj-lt"/>
                        </a:rPr>
                        <a:t>isDecoy</a:t>
                      </a:r>
                      <a:r>
                        <a:rPr lang="en-GB" sz="1200" baseline="0" dirty="0" smtClean="0">
                          <a:latin typeface="+mj-lt"/>
                        </a:rPr>
                        <a:t>=“true”, in which case they are optional.  In this example, peptide DVLEGDSSEDR crosses an exon boundary. The N-terminal region of the peptide is mapped to positions 156646123 – </a:t>
                      </a:r>
                      <a:r>
                        <a:rPr lang="en-GB" sz="1200" b="0" dirty="0" smtClean="0">
                          <a:latin typeface="+mj-lt"/>
                          <a:cs typeface="Courier New" panose="02070309020205020404" pitchFamily="49" charset="0"/>
                        </a:rPr>
                        <a:t>156646148 (start + 25</a:t>
                      </a:r>
                      <a:r>
                        <a:rPr lang="en-GB" sz="1200" b="0" baseline="0" dirty="0" smtClean="0">
                          <a:latin typeface="+mj-lt"/>
                          <a:cs typeface="Courier New" panose="02070309020205020404" pitchFamily="49" charset="0"/>
                        </a:rPr>
                        <a:t> from peptide exon nucleotide sizes). The C-terminal region of the peptide is mapped from 156646800 to 156646808 (second value of “peptide start positions on chromosome” + 8). Definitions of terms are provided below</a:t>
                      </a:r>
                      <a:endParaRPr lang="en-GB" sz="1200" b="0" dirty="0">
                        <a:latin typeface="+mj-lt"/>
                      </a:endParaRPr>
                    </a:p>
                  </a:txBody>
                  <a:tcPr/>
                </a:tc>
              </a:tr>
              <a:tr h="370840">
                <a:tc>
                  <a:txBody>
                    <a:bodyPr/>
                    <a:lstStyle/>
                    <a:p>
                      <a:r>
                        <a:rPr lang="en-GB" sz="1200" dirty="0" smtClean="0"/>
                        <a:t>C</a:t>
                      </a:r>
                      <a:endParaRPr lang="en-GB" sz="1200" dirty="0"/>
                    </a:p>
                  </a:txBody>
                  <a:tcPr/>
                </a:tc>
                <a:tc>
                  <a:txBody>
                    <a:bodyPr/>
                    <a:lstStyle/>
                    <a:p>
                      <a:r>
                        <a:rPr lang="en-GB" sz="1200" dirty="0" smtClean="0"/>
                        <a:t>Additional CV terms MAY be added at a later date to encode</a:t>
                      </a:r>
                      <a:r>
                        <a:rPr lang="en-GB" sz="1200" baseline="0" dirty="0" smtClean="0"/>
                        <a:t> classifications of peptide types, such as “novel junction”, “novel N-terminus” and so on. Such information MAY be encoded on </a:t>
                      </a:r>
                      <a:r>
                        <a:rPr lang="en-GB" sz="1200" baseline="0" dirty="0" err="1" smtClean="0"/>
                        <a:t>SpectrumIdentificationItem</a:t>
                      </a:r>
                      <a:r>
                        <a:rPr lang="en-GB" sz="1200" baseline="0" dirty="0" smtClean="0"/>
                        <a:t>, using the peptide-level scores type of encoding.</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baseline="0" dirty="0" smtClean="0"/>
                        <a:t>The </a:t>
                      </a:r>
                      <a:r>
                        <a:rPr lang="en-GB" sz="1200" i="0" baseline="0" dirty="0" err="1" smtClean="0"/>
                        <a:t>SearchDatabase</a:t>
                      </a:r>
                      <a:r>
                        <a:rPr lang="en-GB" sz="1200" i="0" baseline="0" dirty="0" smtClean="0"/>
                        <a:t> MUST store the genome reference version. </a:t>
                      </a:r>
                      <a:r>
                        <a:rPr lang="en-GB" sz="1200" i="0" baseline="0" dirty="0" smtClean="0">
                          <a:solidFill>
                            <a:srgbClr val="C00000"/>
                          </a:solidFill>
                        </a:rPr>
                        <a:t>STILL UNDER DISCUSSION.</a:t>
                      </a:r>
                    </a:p>
                  </a:txBody>
                  <a:tcPr/>
                </a:tc>
              </a:tr>
            </a:tbl>
          </a:graphicData>
        </a:graphic>
      </p:graphicFrame>
      <p:sp>
        <p:nvSpPr>
          <p:cNvPr id="11" name="TextBox 10"/>
          <p:cNvSpPr txBox="1"/>
          <p:nvPr/>
        </p:nvSpPr>
        <p:spPr>
          <a:xfrm>
            <a:off x="6413723" y="3476546"/>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6404906" y="3989894"/>
            <a:ext cx="327334" cy="369332"/>
          </a:xfrm>
          <a:prstGeom prst="rect">
            <a:avLst/>
          </a:prstGeom>
          <a:noFill/>
        </p:spPr>
        <p:txBody>
          <a:bodyPr wrap="none" rtlCol="0">
            <a:spAutoFit/>
          </a:bodyPr>
          <a:lstStyle/>
          <a:p>
            <a:r>
              <a:rPr lang="en-GB" dirty="0" smtClean="0"/>
              <a:t>D</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33994465"/>
              </p:ext>
            </p:extLst>
          </p:nvPr>
        </p:nvGraphicFramePr>
        <p:xfrm>
          <a:off x="395536" y="8643074"/>
          <a:ext cx="6624736" cy="4312920"/>
        </p:xfrm>
        <a:graphic>
          <a:graphicData uri="http://schemas.openxmlformats.org/drawingml/2006/table">
            <a:tbl>
              <a:tblPr firstRow="1" bandRow="1">
                <a:tableStyleId>{5C22544A-7EE6-4342-B048-85BDC9FD1C3A}</a:tableStyleId>
              </a:tblPr>
              <a:tblGrid>
                <a:gridCol w="2088233"/>
                <a:gridCol w="4536503"/>
              </a:tblGrid>
              <a:tr h="370840">
                <a:tc>
                  <a:txBody>
                    <a:bodyPr/>
                    <a:lstStyle/>
                    <a:p>
                      <a:r>
                        <a:rPr lang="en-GB" sz="1200" dirty="0" smtClean="0"/>
                        <a:t>CV term</a:t>
                      </a:r>
                      <a:endParaRPr lang="en-GB" sz="1200" dirty="0"/>
                    </a:p>
                  </a:txBody>
                  <a:tcPr/>
                </a:tc>
                <a:tc>
                  <a:txBody>
                    <a:bodyPr/>
                    <a:lstStyle/>
                    <a:p>
                      <a:r>
                        <a:rPr lang="en-GB" sz="1200" dirty="0" smtClean="0"/>
                        <a:t>Definition</a:t>
                      </a:r>
                      <a:endParaRPr lang="en-GB" sz="1200" dirty="0"/>
                    </a:p>
                  </a:txBody>
                  <a:tcPr/>
                </a:tc>
              </a:tr>
              <a:tr h="370840">
                <a:tc>
                  <a:txBody>
                    <a:bodyPr/>
                    <a:lstStyle/>
                    <a:p>
                      <a:r>
                        <a:rPr lang="en-GB" sz="1200" kern="1200" baseline="0" dirty="0" smtClean="0">
                          <a:solidFill>
                            <a:schemeClr val="dk1"/>
                          </a:solidFill>
                          <a:latin typeface="+mn-lt"/>
                          <a:ea typeface="+mn-ea"/>
                          <a:cs typeface="+mn-cs"/>
                        </a:rPr>
                        <a:t>chromosome name </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name or number of the chromosome to which a given peptide has been mapped.</a:t>
                      </a:r>
                      <a:endParaRPr lang="en-GB" sz="1200" dirty="0"/>
                    </a:p>
                  </a:txBody>
                  <a:tcPr/>
                </a:tc>
              </a:tr>
              <a:tr h="370840">
                <a:tc>
                  <a:txBody>
                    <a:bodyPr/>
                    <a:lstStyle/>
                    <a:p>
                      <a:r>
                        <a:rPr lang="en-GB" sz="1200" dirty="0" smtClean="0"/>
                        <a:t>chromosome strand</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strand (‘+’ or ‘-’) to which the peptide has been mapped.</a:t>
                      </a:r>
                      <a:endParaRPr lang="en-GB" sz="1200" dirty="0"/>
                    </a:p>
                  </a:txBody>
                  <a:tcPr/>
                </a:tc>
              </a:tr>
              <a:tr h="370840">
                <a:tc>
                  <a:txBody>
                    <a:bodyPr/>
                    <a:lstStyle/>
                    <a:p>
                      <a:r>
                        <a:rPr lang="en-GB" sz="1200" b="0" kern="1200" dirty="0" smtClean="0">
                          <a:solidFill>
                            <a:schemeClr val="dk1"/>
                          </a:solidFill>
                          <a:latin typeface="+mn-lt"/>
                          <a:ea typeface="+mn-ea"/>
                          <a:cs typeface="Courier New" panose="02070309020205020404" pitchFamily="49" charset="0"/>
                        </a:rPr>
                        <a:t>peptide start on chromosome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overall start position on the chromosome to which a peptide has been mapped i.e. the position of the first base of the first codon, using a zero-based counting system. </a:t>
                      </a:r>
                      <a:r>
                        <a:rPr lang="en-GB" sz="1200" dirty="0" smtClean="0">
                          <a:solidFill>
                            <a:srgbClr val="C00000"/>
                          </a:solidFill>
                        </a:rPr>
                        <a:t>MAY BE DELETED AS REDUNDANT</a:t>
                      </a:r>
                      <a:endParaRPr lang="en-GB" sz="1200" dirty="0">
                        <a:solidFill>
                          <a:srgbClr val="C00000"/>
                        </a:solidFill>
                      </a:endParaRPr>
                    </a:p>
                  </a:txBody>
                  <a:tcPr/>
                </a:tc>
              </a:tr>
              <a:tr h="370840">
                <a:tc>
                  <a:txBody>
                    <a:bodyPr/>
                    <a:lstStyle/>
                    <a:p>
                      <a:r>
                        <a:rPr lang="en-GB" sz="1200" b="0" kern="1200" dirty="0" smtClean="0">
                          <a:solidFill>
                            <a:schemeClr val="dk1"/>
                          </a:solidFill>
                          <a:latin typeface="+mn-lt"/>
                          <a:ea typeface="+mn-ea"/>
                          <a:cs typeface="Courier New" panose="02070309020205020404" pitchFamily="49" charset="0"/>
                        </a:rPr>
                        <a:t>peptide end on chromosome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dk1"/>
                          </a:solidFill>
                          <a:latin typeface="+mn-lt"/>
                          <a:ea typeface="+mn-ea"/>
                          <a:cs typeface="Courier New" panose="02070309020205020404" pitchFamily="49" charset="0"/>
                        </a:rPr>
                        <a:t>Overall end position on chromosome (zero-based</a:t>
                      </a:r>
                      <a:r>
                        <a:rPr lang="en-GB" sz="1200" b="0" kern="1200" baseline="0" dirty="0" smtClean="0">
                          <a:solidFill>
                            <a:schemeClr val="dk1"/>
                          </a:solidFill>
                          <a:latin typeface="+mn-lt"/>
                          <a:ea typeface="+mn-ea"/>
                          <a:cs typeface="Courier New" panose="02070309020205020404" pitchFamily="49" charset="0"/>
                        </a:rPr>
                        <a:t> coordinate) i.e. last base of last codon.</a:t>
                      </a:r>
                      <a:endParaRPr lang="en-GB" sz="1200" dirty="0"/>
                    </a:p>
                  </a:txBody>
                  <a:tcPr/>
                </a:tc>
              </a:tr>
              <a:tr h="370840">
                <a:tc>
                  <a:txBody>
                    <a:bodyPr/>
                    <a:lstStyle/>
                    <a:p>
                      <a:r>
                        <a:rPr lang="en-GB" sz="1200" dirty="0" smtClean="0"/>
                        <a:t>peptide exon count</a:t>
                      </a:r>
                      <a:endParaRPr lang="en-GB" sz="1200" dirty="0"/>
                    </a:p>
                  </a:txBody>
                  <a:tcPr/>
                </a:tc>
                <a:tc>
                  <a:txBody>
                    <a:bodyPr/>
                    <a:lstStyle/>
                    <a:p>
                      <a:r>
                        <a:rPr lang="en-GB" sz="1200" dirty="0" smtClean="0"/>
                        <a:t>The number of exons to which the peptide has been mapped.</a:t>
                      </a:r>
                      <a:endParaRPr lang="en-GB" sz="1200" dirty="0"/>
                    </a:p>
                  </a:txBody>
                  <a:tcPr/>
                </a:tc>
              </a:tr>
              <a:tr h="370840">
                <a:tc>
                  <a:txBody>
                    <a:bodyPr/>
                    <a:lstStyle/>
                    <a:p>
                      <a:r>
                        <a:rPr lang="en-GB" sz="1200" dirty="0" smtClean="0"/>
                        <a:t>peptide exon nucleotide sizes</a:t>
                      </a:r>
                      <a:endParaRPr lang="en-GB" sz="1200" dirty="0"/>
                    </a:p>
                  </a:txBody>
                  <a:tcPr/>
                </a:tc>
                <a:tc>
                  <a:txBody>
                    <a:bodyPr/>
                    <a:lstStyle/>
                    <a:p>
                      <a:r>
                        <a:rPr lang="en-GB" sz="1200" dirty="0" smtClean="0"/>
                        <a:t>A comma separated list of the number of DNA bases within each exon to which a peptide has been mapped. Assuming standard operation of a search engine, the peptide exon sizes should sum to exactly three times the peptide length.</a:t>
                      </a:r>
                      <a:endParaRPr lang="en-GB" sz="1200" dirty="0"/>
                    </a:p>
                  </a:txBody>
                  <a:tcPr/>
                </a:tc>
              </a:tr>
              <a:tr h="0">
                <a:tc>
                  <a:txBody>
                    <a:bodyPr/>
                    <a:lstStyle/>
                    <a:p>
                      <a:r>
                        <a:rPr lang="en-GB" sz="1200" dirty="0" smtClean="0"/>
                        <a:t>peptide start positions on chromosome</a:t>
                      </a:r>
                      <a:endParaRPr lang="en-GB" sz="1200" dirty="0"/>
                    </a:p>
                  </a:txBody>
                  <a:tcPr/>
                </a:tc>
                <a:tc>
                  <a:txBody>
                    <a:bodyPr/>
                    <a:lstStyle/>
                    <a:p>
                      <a:r>
                        <a:rPr lang="en-GB" sz="1200" dirty="0" smtClean="0"/>
                        <a:t>A comma separated list of start positions within exons to which the peptide has been mapped, relative to peptide-chromosome start, assuming a zero-based counting system. The first value MUST match the value in peptide start on chromosome</a:t>
                      </a:r>
                      <a:endParaRPr lang="en-GB" sz="1200" dirty="0"/>
                    </a:p>
                  </a:txBody>
                  <a:tcPr/>
                </a:tc>
              </a:tr>
            </a:tbl>
          </a:graphicData>
        </a:graphic>
      </p:graphicFrame>
    </p:spTree>
    <p:extLst>
      <p:ext uri="{BB962C8B-B14F-4D97-AF65-F5344CB8AC3E}">
        <p14:creationId xmlns:p14="http://schemas.microsoft.com/office/powerpoint/2010/main" val="43625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10165</TotalTime>
  <Words>3516</Words>
  <Application>Microsoft Office PowerPoint</Application>
  <PresentationFormat>Custom</PresentationFormat>
  <Paragraphs>314</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Unicode MS</vt:lpstr>
      <vt:lpstr>Arial</vt:lpstr>
      <vt:lpstr>Calibri</vt:lpstr>
      <vt:lpstr>Courier New</vt:lpstr>
      <vt:lpstr>Wingdings</vt: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 Andy</cp:lastModifiedBy>
  <cp:revision>266</cp:revision>
  <dcterms:created xsi:type="dcterms:W3CDTF">2014-04-16T12:08:21Z</dcterms:created>
  <dcterms:modified xsi:type="dcterms:W3CDTF">2016-05-18T11:39:34Z</dcterms:modified>
</cp:coreProperties>
</file>