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9" r:id="rId2"/>
    <p:sldId id="260" r:id="rId3"/>
    <p:sldId id="256" r:id="rId4"/>
    <p:sldId id="257" r:id="rId5"/>
    <p:sldId id="258" r:id="rId6"/>
    <p:sldId id="261" r:id="rId7"/>
  </p:sldIdLst>
  <p:sldSz cx="9144000" cy="1620202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10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660"/>
  </p:normalViewPr>
  <p:slideViewPr>
    <p:cSldViewPr>
      <p:cViewPr>
        <p:scale>
          <a:sx n="66" d="100"/>
          <a:sy n="66" d="100"/>
        </p:scale>
        <p:origin x="3132" y="-768"/>
      </p:cViewPr>
      <p:guideLst>
        <p:guide orient="horz" pos="5103"/>
        <p:guide pos="2880"/>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3B0BE5-311A-4B0A-9A39-DE24DD4BA79D}" type="datetimeFigureOut">
              <a:rPr lang="en-GB" smtClean="0"/>
              <a:pPr/>
              <a:t>25/04/2016</a:t>
            </a:fld>
            <a:endParaRPr lang="en-GB"/>
          </a:p>
        </p:txBody>
      </p:sp>
      <p:sp>
        <p:nvSpPr>
          <p:cNvPr id="4" name="Slide Image Placeholder 3"/>
          <p:cNvSpPr>
            <a:spLocks noGrp="1" noRot="1" noChangeAspect="1"/>
          </p:cNvSpPr>
          <p:nvPr>
            <p:ph type="sldImg" idx="2"/>
          </p:nvPr>
        </p:nvSpPr>
        <p:spPr>
          <a:xfrm>
            <a:off x="2460625" y="685800"/>
            <a:ext cx="193675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4125D3-FAA6-44D2-8591-A9F41A0366C5}" type="slidenum">
              <a:rPr lang="en-GB" smtClean="0"/>
              <a:pPr/>
              <a:t>‹#›</a:t>
            </a:fld>
            <a:endParaRPr lang="en-GB"/>
          </a:p>
        </p:txBody>
      </p:sp>
    </p:spTree>
    <p:extLst>
      <p:ext uri="{BB962C8B-B14F-4D97-AF65-F5344CB8AC3E}">
        <p14:creationId xmlns:p14="http://schemas.microsoft.com/office/powerpoint/2010/main" val="399655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60625" y="685800"/>
            <a:ext cx="193675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1D4125D3-FAA6-44D2-8591-A9F41A0366C5}" type="slidenum">
              <a:rPr lang="en-GB" smtClean="0"/>
              <a:pPr/>
              <a:t>3</a:t>
            </a:fld>
            <a:endParaRPr lang="en-GB"/>
          </a:p>
        </p:txBody>
      </p:sp>
    </p:spTree>
    <p:extLst>
      <p:ext uri="{BB962C8B-B14F-4D97-AF65-F5344CB8AC3E}">
        <p14:creationId xmlns:p14="http://schemas.microsoft.com/office/powerpoint/2010/main" val="543247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033131"/>
            <a:ext cx="7772400" cy="3472934"/>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9181148"/>
            <a:ext cx="6400800" cy="414051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A71EF3F3-5BE8-4F69-8C8F-88D570AA2740}" type="datetimeFigureOut">
              <a:rPr lang="en-GB" smtClean="0"/>
              <a:pPr/>
              <a:t>25/04/2016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71EF3F3-5BE8-4F69-8C8F-88D570AA2740}" type="datetimeFigureOut">
              <a:rPr lang="en-GB" smtClean="0"/>
              <a:pPr/>
              <a:t>25/04/2016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48834"/>
            <a:ext cx="2057400" cy="1382422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648834"/>
            <a:ext cx="6019800" cy="1382422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71EF3F3-5BE8-4F69-8C8F-88D570AA2740}" type="datetimeFigureOut">
              <a:rPr lang="en-GB" smtClean="0"/>
              <a:pPr/>
              <a:t>25/04/2016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71EF3F3-5BE8-4F69-8C8F-88D570AA2740}" type="datetimeFigureOut">
              <a:rPr lang="en-GB" smtClean="0"/>
              <a:pPr/>
              <a:t>25/04/2016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0411304"/>
            <a:ext cx="7772400" cy="3217902"/>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6867111"/>
            <a:ext cx="7772400" cy="3544192"/>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1EF3F3-5BE8-4F69-8C8F-88D570AA2740}" type="datetimeFigureOut">
              <a:rPr lang="en-GB" smtClean="0"/>
              <a:pPr/>
              <a:t>25/04/2016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3780474"/>
            <a:ext cx="4038600" cy="106925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3780474"/>
            <a:ext cx="4038600" cy="106925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A71EF3F3-5BE8-4F69-8C8F-88D570AA2740}" type="datetimeFigureOut">
              <a:rPr lang="en-GB" smtClean="0"/>
              <a:pPr/>
              <a:t>25/04/2016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3626705"/>
            <a:ext cx="4040188" cy="15114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5138143"/>
            <a:ext cx="4040188" cy="933491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7" y="3626705"/>
            <a:ext cx="4041775" cy="15114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5138143"/>
            <a:ext cx="4041775" cy="933491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A71EF3F3-5BE8-4F69-8C8F-88D570AA2740}" type="datetimeFigureOut">
              <a:rPr lang="en-GB" smtClean="0"/>
              <a:pPr/>
              <a:t>25/04/2016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71EF3F3-5BE8-4F69-8C8F-88D570AA2740}" type="datetimeFigureOut">
              <a:rPr lang="en-GB" smtClean="0"/>
              <a:pPr/>
              <a:t>25/04/2016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1EF3F3-5BE8-4F69-8C8F-88D570AA2740}" type="datetimeFigureOut">
              <a:rPr lang="en-GB" smtClean="0"/>
              <a:pPr/>
              <a:t>25/04/2016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645081"/>
            <a:ext cx="3008313" cy="2745343"/>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645082"/>
            <a:ext cx="5111750" cy="1382797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2" y="3390425"/>
            <a:ext cx="3008313" cy="110826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1EF3F3-5BE8-4F69-8C8F-88D570AA2740}" type="datetimeFigureOut">
              <a:rPr lang="en-GB" smtClean="0"/>
              <a:pPr/>
              <a:t>25/04/2016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11341419"/>
            <a:ext cx="5486400" cy="133891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1447682"/>
            <a:ext cx="5486400" cy="972121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12680336"/>
            <a:ext cx="5486400" cy="19014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1EF3F3-5BE8-4F69-8C8F-88D570AA2740}" type="datetimeFigureOut">
              <a:rPr lang="en-GB" smtClean="0"/>
              <a:pPr/>
              <a:t>25/04/2016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48833"/>
            <a:ext cx="8229600" cy="2700338"/>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3780474"/>
            <a:ext cx="8229600" cy="1069258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15016878"/>
            <a:ext cx="2133600" cy="862608"/>
          </a:xfrm>
          <a:prstGeom prst="rect">
            <a:avLst/>
          </a:prstGeom>
        </p:spPr>
        <p:txBody>
          <a:bodyPr vert="horz" lIns="91440" tIns="45720" rIns="91440" bIns="45720" rtlCol="0" anchor="ctr"/>
          <a:lstStyle>
            <a:lvl1pPr algn="l">
              <a:defRPr sz="1200">
                <a:solidFill>
                  <a:schemeClr val="tx1">
                    <a:tint val="75000"/>
                  </a:schemeClr>
                </a:solidFill>
              </a:defRPr>
            </a:lvl1pPr>
          </a:lstStyle>
          <a:p>
            <a:fld id="{A71EF3F3-5BE8-4F69-8C8F-88D570AA2740}" type="datetimeFigureOut">
              <a:rPr lang="en-GB" smtClean="0"/>
              <a:pPr/>
              <a:t>25/04/2016</a:t>
            </a:fld>
            <a:endParaRPr lang="en-GB"/>
          </a:p>
        </p:txBody>
      </p:sp>
      <p:sp>
        <p:nvSpPr>
          <p:cNvPr id="5" name="Footer Placeholder 4"/>
          <p:cNvSpPr>
            <a:spLocks noGrp="1"/>
          </p:cNvSpPr>
          <p:nvPr>
            <p:ph type="ftr" sz="quarter" idx="3"/>
          </p:nvPr>
        </p:nvSpPr>
        <p:spPr>
          <a:xfrm>
            <a:off x="3124200" y="15016878"/>
            <a:ext cx="2895600" cy="86260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15016878"/>
            <a:ext cx="2133600" cy="862608"/>
          </a:xfrm>
          <a:prstGeom prst="rect">
            <a:avLst/>
          </a:prstGeom>
        </p:spPr>
        <p:txBody>
          <a:bodyPr vert="horz" lIns="91440" tIns="45720" rIns="91440" bIns="45720" rtlCol="0" anchor="ctr"/>
          <a:lstStyle>
            <a:lvl1pPr algn="r">
              <a:defRPr sz="1200">
                <a:solidFill>
                  <a:schemeClr val="tx1">
                    <a:tint val="75000"/>
                  </a:schemeClr>
                </a:solidFill>
              </a:defRPr>
            </a:lvl1pPr>
          </a:lstStyle>
          <a:p>
            <a:fld id="{911BB5C1-E7C6-4763-80C5-243FBA18B09F}"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Proposed changes to </a:t>
            </a:r>
            <a:r>
              <a:rPr lang="en-GB" dirty="0" err="1" smtClean="0"/>
              <a:t>mzid</a:t>
            </a:r>
            <a:r>
              <a:rPr lang="en-GB" dirty="0" smtClean="0"/>
              <a:t> 1.2 discussed at PSI 2014</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sym typeface="Wingdings" pitchFamily="2" charset="2"/>
              </a:rPr>
              <a:t>Protein grouping changes</a:t>
            </a:r>
          </a:p>
          <a:p>
            <a:pPr lvl="1"/>
            <a:r>
              <a:rPr lang="en-GB" dirty="0" smtClean="0">
                <a:sym typeface="Wingdings" pitchFamily="2" charset="2"/>
              </a:rPr>
              <a:t>Documented in the </a:t>
            </a:r>
            <a:r>
              <a:rPr lang="en-GB" dirty="0" err="1" smtClean="0">
                <a:sym typeface="Wingdings" pitchFamily="2" charset="2"/>
              </a:rPr>
              <a:t>mzid</a:t>
            </a:r>
            <a:r>
              <a:rPr lang="en-GB" dirty="0" smtClean="0">
                <a:sym typeface="Wingdings" pitchFamily="2" charset="2"/>
              </a:rPr>
              <a:t> 1.2 draft specs already</a:t>
            </a:r>
          </a:p>
          <a:p>
            <a:r>
              <a:rPr lang="en-GB" dirty="0" smtClean="0">
                <a:sym typeface="Wingdings" pitchFamily="2" charset="2"/>
              </a:rPr>
              <a:t>Following slides describe the proposed updates to handle peptide-level stats, mod re-scoring and </a:t>
            </a:r>
            <a:r>
              <a:rPr lang="en-GB" dirty="0" err="1" smtClean="0">
                <a:sym typeface="Wingdings" pitchFamily="2" charset="2"/>
              </a:rPr>
              <a:t>crosslinking</a:t>
            </a:r>
            <a:endParaRPr lang="en-GB" dirty="0" smtClean="0">
              <a:sym typeface="Wingdings" pitchFamily="2" charset="2"/>
            </a:endParaRPr>
          </a:p>
          <a:p>
            <a:r>
              <a:rPr lang="en-GB" dirty="0" smtClean="0">
                <a:sym typeface="Wingdings" pitchFamily="2" charset="2"/>
              </a:rPr>
              <a:t>Clarification to encoding for de novo</a:t>
            </a:r>
          </a:p>
          <a:p>
            <a:pPr lvl="1"/>
            <a:r>
              <a:rPr lang="en-GB" dirty="0" smtClean="0">
                <a:sym typeface="Wingdings" pitchFamily="2" charset="2"/>
              </a:rPr>
              <a:t>Already documented in </a:t>
            </a:r>
            <a:r>
              <a:rPr lang="en-GB" dirty="0" err="1" smtClean="0">
                <a:sym typeface="Wingdings" pitchFamily="2" charset="2"/>
              </a:rPr>
              <a:t>mzid</a:t>
            </a:r>
            <a:r>
              <a:rPr lang="en-GB" dirty="0" smtClean="0">
                <a:sym typeface="Wingdings" pitchFamily="2" charset="2"/>
              </a:rPr>
              <a:t> 1.2 draft specs</a:t>
            </a:r>
          </a:p>
          <a:p>
            <a:pPr lvl="1"/>
            <a:r>
              <a:rPr lang="en-GB" dirty="0" smtClean="0">
                <a:sym typeface="Wingdings" pitchFamily="2" charset="2"/>
              </a:rPr>
              <a:t>Proposed following change:</a:t>
            </a:r>
          </a:p>
          <a:p>
            <a:pPr lvl="2"/>
            <a:r>
              <a:rPr lang="en-GB" dirty="0" smtClean="0">
                <a:sym typeface="Wingdings" pitchFamily="2" charset="2"/>
              </a:rPr>
              <a:t>Changes needed to cardinality of attributes and documentation for </a:t>
            </a:r>
            <a:r>
              <a:rPr lang="en-GB" dirty="0" err="1" smtClean="0">
                <a:sym typeface="Wingdings" pitchFamily="2" charset="2"/>
              </a:rPr>
              <a:t>PeptideEvidence</a:t>
            </a:r>
            <a:r>
              <a:rPr lang="en-GB" dirty="0" smtClean="0">
                <a:sym typeface="Wingdings" pitchFamily="2" charset="2"/>
              </a:rPr>
              <a:t> – proposed:</a:t>
            </a:r>
          </a:p>
          <a:p>
            <a:pPr lvl="3"/>
            <a:r>
              <a:rPr lang="en-GB" dirty="0" err="1" smtClean="0"/>
              <a:t>SpectrumIdentificationItem</a:t>
            </a:r>
            <a:r>
              <a:rPr lang="en-GB" dirty="0" smtClean="0"/>
              <a:t> </a:t>
            </a:r>
            <a:r>
              <a:rPr lang="en-GB" dirty="0" smtClean="0">
                <a:sym typeface="Wingdings" pitchFamily="2" charset="2"/>
              </a:rPr>
              <a:t> </a:t>
            </a:r>
            <a:r>
              <a:rPr lang="en-GB" dirty="0" err="1" smtClean="0">
                <a:sym typeface="Wingdings" pitchFamily="2" charset="2"/>
              </a:rPr>
              <a:t>PeptideEvidenceRef</a:t>
            </a:r>
            <a:r>
              <a:rPr lang="en-GB" dirty="0" smtClean="0">
                <a:sym typeface="Wingdings" pitchFamily="2" charset="2"/>
              </a:rPr>
              <a:t> changes from 1..n to 0..n</a:t>
            </a:r>
          </a:p>
          <a:p>
            <a:pPr lvl="4"/>
            <a:r>
              <a:rPr lang="en-GB" dirty="0" smtClean="0">
                <a:sym typeface="Wingdings" pitchFamily="2" charset="2"/>
              </a:rPr>
              <a:t>To support de novo approaches without a database for peptides</a:t>
            </a:r>
          </a:p>
          <a:p>
            <a:pPr lvl="4"/>
            <a:r>
              <a:rPr lang="en-GB" dirty="0" smtClean="0">
                <a:sym typeface="Wingdings" pitchFamily="2" charset="2"/>
              </a:rPr>
              <a:t>Semantic validation rule that no </a:t>
            </a:r>
            <a:r>
              <a:rPr lang="en-GB" dirty="0" err="1" smtClean="0">
                <a:sym typeface="Wingdings" pitchFamily="2" charset="2"/>
              </a:rPr>
              <a:t>PeptideEvidenceRef</a:t>
            </a:r>
            <a:r>
              <a:rPr lang="en-GB" dirty="0" smtClean="0">
                <a:sym typeface="Wingdings" pitchFamily="2" charset="2"/>
              </a:rPr>
              <a:t> element is only allowed if protocol has CV term for “de novo identification” other </a:t>
            </a:r>
            <a:r>
              <a:rPr lang="en-GB" dirty="0" err="1" smtClean="0">
                <a:sym typeface="Wingdings" pitchFamily="2" charset="2"/>
              </a:rPr>
              <a:t>PeptideEvidenceRef</a:t>
            </a:r>
            <a:r>
              <a:rPr lang="en-GB" dirty="0" smtClean="0">
                <a:sym typeface="Wingdings" pitchFamily="2" charset="2"/>
              </a:rPr>
              <a:t> remains 1..n</a:t>
            </a:r>
          </a:p>
          <a:p>
            <a:r>
              <a:rPr lang="en-GB" dirty="0" smtClean="0">
                <a:sym typeface="Wingdings" pitchFamily="2" charset="2"/>
              </a:rPr>
              <a:t>Updates for multi-search engine encoding</a:t>
            </a:r>
          </a:p>
          <a:p>
            <a:pPr lvl="1"/>
            <a:r>
              <a:rPr lang="en-GB" dirty="0" smtClean="0">
                <a:sym typeface="Wingdings" pitchFamily="2" charset="2"/>
              </a:rPr>
              <a:t>Already documented in </a:t>
            </a:r>
            <a:r>
              <a:rPr lang="en-GB" dirty="0" err="1" smtClean="0">
                <a:sym typeface="Wingdings" pitchFamily="2" charset="2"/>
              </a:rPr>
              <a:t>mzid</a:t>
            </a:r>
            <a:r>
              <a:rPr lang="en-GB" dirty="0" smtClean="0">
                <a:sym typeface="Wingdings" pitchFamily="2" charset="2"/>
              </a:rPr>
              <a:t> 1.2 draft spec</a:t>
            </a:r>
          </a:p>
          <a:p>
            <a:r>
              <a:rPr lang="en-GB" dirty="0" smtClean="0">
                <a:sym typeface="Wingdings" pitchFamily="2" charset="2"/>
              </a:rPr>
              <a:t>Improved support for pre-fractionation</a:t>
            </a:r>
          </a:p>
          <a:p>
            <a:pPr lvl="1"/>
            <a:r>
              <a:rPr lang="en-GB" dirty="0" smtClean="0">
                <a:sym typeface="Wingdings" pitchFamily="2" charset="2"/>
              </a:rPr>
              <a:t>Already documented in </a:t>
            </a:r>
            <a:r>
              <a:rPr lang="en-GB" dirty="0" err="1" smtClean="0">
                <a:sym typeface="Wingdings" pitchFamily="2" charset="2"/>
              </a:rPr>
              <a:t>mzid</a:t>
            </a:r>
            <a:r>
              <a:rPr lang="en-GB" dirty="0" smtClean="0">
                <a:sym typeface="Wingdings" pitchFamily="2" charset="2"/>
              </a:rPr>
              <a:t> 1.2 draft spec</a:t>
            </a:r>
          </a:p>
          <a:p>
            <a:r>
              <a:rPr lang="en-GB" dirty="0" err="1" smtClean="0">
                <a:sym typeface="Wingdings" pitchFamily="2" charset="2"/>
              </a:rPr>
              <a:t>IonType</a:t>
            </a:r>
            <a:endParaRPr lang="en-GB" dirty="0" smtClean="0">
              <a:sym typeface="Wingdings" pitchFamily="2" charset="2"/>
            </a:endParaRPr>
          </a:p>
          <a:p>
            <a:pPr lvl="1"/>
            <a:r>
              <a:rPr lang="en-GB" dirty="0" smtClean="0">
                <a:sym typeface="Wingdings" pitchFamily="2" charset="2"/>
              </a:rPr>
              <a:t>Change </a:t>
            </a:r>
            <a:r>
              <a:rPr lang="en-GB" dirty="0" err="1" smtClean="0">
                <a:sym typeface="Wingdings" pitchFamily="2" charset="2"/>
              </a:rPr>
              <a:t>cvParam</a:t>
            </a:r>
            <a:r>
              <a:rPr lang="en-GB" dirty="0" smtClean="0">
                <a:sym typeface="Wingdings" pitchFamily="2" charset="2"/>
              </a:rPr>
              <a:t> from 1:1 to 1:n to support combined terms for fragment ion and different term for neutral loss</a:t>
            </a:r>
          </a:p>
          <a:p>
            <a:pPr lvl="2"/>
            <a:r>
              <a:rPr lang="en-GB" dirty="0" smtClean="0">
                <a:sym typeface="Wingdings" pitchFamily="2" charset="2"/>
              </a:rPr>
              <a:t>This change may also be needed to support </a:t>
            </a:r>
            <a:r>
              <a:rPr lang="en-GB" dirty="0" err="1" smtClean="0">
                <a:sym typeface="Wingdings" pitchFamily="2" charset="2"/>
              </a:rPr>
              <a:t>crosslinking</a:t>
            </a:r>
            <a:r>
              <a:rPr lang="en-GB" dirty="0" smtClean="0">
                <a:sym typeface="Wingdings" pitchFamily="2" charset="2"/>
              </a:rPr>
              <a:t> fragments</a:t>
            </a:r>
          </a:p>
          <a:p>
            <a:r>
              <a:rPr lang="en-GB" dirty="0" smtClean="0">
                <a:sym typeface="Wingdings" pitchFamily="2" charset="2"/>
              </a:rPr>
              <a:t>Other items for consideration:	</a:t>
            </a:r>
          </a:p>
          <a:p>
            <a:pPr lvl="1"/>
            <a:r>
              <a:rPr lang="en-GB" dirty="0" smtClean="0">
                <a:sym typeface="Wingdings" pitchFamily="2" charset="2"/>
              </a:rPr>
              <a:t>Cardinality of </a:t>
            </a:r>
            <a:r>
              <a:rPr lang="en-GB" dirty="0" err="1" smtClean="0">
                <a:sym typeface="Wingdings" pitchFamily="2" charset="2"/>
              </a:rPr>
              <a:t>DBSequence_ref</a:t>
            </a:r>
            <a:r>
              <a:rPr lang="en-GB" dirty="0" smtClean="0">
                <a:sym typeface="Wingdings" pitchFamily="2" charset="2"/>
              </a:rPr>
              <a:t> on </a:t>
            </a:r>
            <a:r>
              <a:rPr lang="en-GB" dirty="0" err="1" smtClean="0">
                <a:sym typeface="Wingdings" pitchFamily="2" charset="2"/>
              </a:rPr>
              <a:t>ProteinDetectionHypothesis</a:t>
            </a:r>
            <a:r>
              <a:rPr lang="en-GB" dirty="0" smtClean="0">
                <a:sym typeface="Wingdings" pitchFamily="2" charset="2"/>
              </a:rPr>
              <a:t> should really be mandatory, currently optional</a:t>
            </a:r>
          </a:p>
          <a:p>
            <a:pPr lvl="2"/>
            <a:r>
              <a:rPr lang="en-GB" dirty="0" smtClean="0">
                <a:sym typeface="Wingdings" pitchFamily="2" charset="2"/>
              </a:rPr>
              <a:t>Mentioned in </a:t>
            </a:r>
            <a:r>
              <a:rPr lang="en-GB" dirty="0" err="1" smtClean="0">
                <a:sym typeface="Wingdings" pitchFamily="2" charset="2"/>
              </a:rPr>
              <a:t>mzid</a:t>
            </a:r>
            <a:r>
              <a:rPr lang="en-GB" dirty="0" smtClean="0">
                <a:sym typeface="Wingdings" pitchFamily="2" charset="2"/>
              </a:rPr>
              <a:t> 1.2 draft spec that this change will not be made; could be re-discussed</a:t>
            </a:r>
          </a:p>
          <a:p>
            <a:pPr lvl="2"/>
            <a:endParaRPr lang="en-GB" dirty="0" smtClean="0">
              <a:sym typeface="Wingdings" pitchFamily="2" charset="2"/>
            </a:endParaRPr>
          </a:p>
          <a:p>
            <a:endParaRPr lang="en-GB" dirty="0" smtClean="0">
              <a:sym typeface="Wingdings" pitchFamily="2" charset="2"/>
            </a:endParaRPr>
          </a:p>
          <a:p>
            <a:pPr lvl="2"/>
            <a:endParaRPr lang="en-GB" dirty="0" smtClean="0">
              <a:sym typeface="Wingdings" pitchFamily="2" charset="2"/>
            </a:endParaRPr>
          </a:p>
          <a:p>
            <a:pPr lvl="2"/>
            <a:endParaRPr lang="en-GB" dirty="0" smtClean="0">
              <a:sym typeface="Wingdings" pitchFamily="2" charset="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New mandatory CV list as </a:t>
            </a:r>
            <a:r>
              <a:rPr lang="en-GB" dirty="0" err="1" smtClean="0"/>
              <a:t>AdditionalParams</a:t>
            </a:r>
            <a:r>
              <a:rPr lang="en-GB" dirty="0" smtClean="0"/>
              <a:t> on </a:t>
            </a:r>
            <a:r>
              <a:rPr lang="en-GB" dirty="0" err="1" smtClean="0"/>
              <a:t>SpectrumIdentificationProtocol</a:t>
            </a:r>
            <a:endParaRPr lang="en-GB" dirty="0"/>
          </a:p>
        </p:txBody>
      </p:sp>
      <p:sp>
        <p:nvSpPr>
          <p:cNvPr id="3" name="Content Placeholder 2"/>
          <p:cNvSpPr>
            <a:spLocks noGrp="1"/>
          </p:cNvSpPr>
          <p:nvPr>
            <p:ph idx="1"/>
          </p:nvPr>
        </p:nvSpPr>
        <p:spPr/>
        <p:txBody>
          <a:bodyPr/>
          <a:lstStyle/>
          <a:p>
            <a:pPr>
              <a:buNone/>
            </a:pPr>
            <a:r>
              <a:rPr lang="en-GB" dirty="0" smtClean="0"/>
              <a:t>1..n  of the following terms MUST be present (checked by the validator)</a:t>
            </a:r>
          </a:p>
          <a:p>
            <a:r>
              <a:rPr lang="en-GB" dirty="0" smtClean="0"/>
              <a:t>Peptide-level scoring </a:t>
            </a:r>
            <a:r>
              <a:rPr lang="en-GB" dirty="0"/>
              <a:t>MS:1002490 </a:t>
            </a:r>
            <a:endParaRPr lang="en-GB" dirty="0" smtClean="0"/>
          </a:p>
          <a:p>
            <a:r>
              <a:rPr lang="en-GB" dirty="0" smtClean="0"/>
              <a:t>Modification localization scoring </a:t>
            </a:r>
            <a:r>
              <a:rPr lang="en-GB" dirty="0"/>
              <a:t>MS:1002491</a:t>
            </a:r>
            <a:endParaRPr lang="en-GB" dirty="0" smtClean="0"/>
          </a:p>
          <a:p>
            <a:r>
              <a:rPr lang="en-GB" dirty="0"/>
              <a:t>consensus </a:t>
            </a:r>
            <a:r>
              <a:rPr lang="en-GB" dirty="0" smtClean="0"/>
              <a:t>scoring MS:1002492</a:t>
            </a:r>
          </a:p>
          <a:p>
            <a:r>
              <a:rPr lang="en-GB" dirty="0"/>
              <a:t>sample </a:t>
            </a:r>
            <a:r>
              <a:rPr lang="en-GB" dirty="0" smtClean="0"/>
              <a:t>pre-fractionation MS:1002493</a:t>
            </a:r>
          </a:p>
          <a:p>
            <a:r>
              <a:rPr lang="en-GB" dirty="0" smtClean="0"/>
              <a:t>Crosslinking search MS:1002494</a:t>
            </a:r>
          </a:p>
          <a:p>
            <a:r>
              <a:rPr lang="en-GB" dirty="0" smtClean="0"/>
              <a:t>No special processing </a:t>
            </a:r>
            <a:r>
              <a:rPr lang="en-GB" dirty="0"/>
              <a:t>MS:1002495</a:t>
            </a:r>
            <a:endParaRPr lang="en-GB" dirty="0" smtClean="0"/>
          </a:p>
          <a:p>
            <a:pPr lvl="1"/>
            <a:r>
              <a:rPr lang="en-GB" dirty="0" smtClean="0"/>
              <a:t>(The inclusion of this term allows the validator to check for the MUST 1..n)</a:t>
            </a:r>
          </a:p>
          <a:p>
            <a:pPr lvl="1">
              <a:buNone/>
            </a:pPr>
            <a:endParaRPr lang="en-GB" dirty="0" smtClean="0"/>
          </a:p>
          <a:p>
            <a:endParaRPr lang="en-GB" dirty="0" smtClean="0"/>
          </a:p>
          <a:p>
            <a:endParaRPr lang="en-GB" dirty="0" smtClean="0"/>
          </a:p>
          <a:p>
            <a:endParaRPr lang="en-GB" dirty="0" smtClean="0"/>
          </a:p>
          <a:p>
            <a:endParaRPr lang="en-GB" dirty="0" smtClean="0"/>
          </a:p>
          <a:p>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107504" y="5872772"/>
            <a:ext cx="8892480" cy="2800767"/>
          </a:xfrm>
          <a:prstGeom prst="rect">
            <a:avLst/>
          </a:prstGeom>
          <a:noFill/>
          <a:ln w="28575">
            <a:solidFill>
              <a:schemeClr val="tx1"/>
            </a:solidFill>
            <a:prstDash val="sysDot"/>
          </a:ln>
        </p:spPr>
        <p:txBody>
          <a:bodyPr wrap="square" rtlCol="0">
            <a:spAutoFit/>
          </a:bodyPr>
          <a:lstStyle/>
          <a:p>
            <a:r>
              <a:rPr lang="en-GB" sz="800" dirty="0" smtClean="0">
                <a:latin typeface="+mj-lt"/>
                <a:cs typeface="Courier New" pitchFamily="49" charset="0"/>
              </a:rPr>
              <a:t>&lt;</a:t>
            </a:r>
            <a:r>
              <a:rPr lang="en-GB" sz="800" dirty="0" err="1" smtClean="0">
                <a:latin typeface="+mj-lt"/>
                <a:cs typeface="Courier New" pitchFamily="49" charset="0"/>
              </a:rPr>
              <a:t>SpectrumIdentificationResult</a:t>
            </a:r>
            <a:r>
              <a:rPr lang="en-GB" sz="800" dirty="0" smtClean="0">
                <a:latin typeface="+mj-lt"/>
                <a:cs typeface="Courier New" pitchFamily="49" charset="0"/>
              </a:rPr>
              <a:t> </a:t>
            </a:r>
            <a:r>
              <a:rPr lang="en-GB" sz="800" dirty="0" err="1" smtClean="0">
                <a:latin typeface="+mj-lt"/>
                <a:cs typeface="Courier New" pitchFamily="49" charset="0"/>
              </a:rPr>
              <a:t>spectraData_ref</a:t>
            </a:r>
            <a:r>
              <a:rPr lang="en-GB" sz="800" dirty="0" smtClean="0">
                <a:latin typeface="+mj-lt"/>
                <a:cs typeface="Courier New" pitchFamily="49" charset="0"/>
              </a:rPr>
              <a:t>="SID_1" </a:t>
            </a:r>
            <a:r>
              <a:rPr lang="en-GB" sz="800" dirty="0" err="1" smtClean="0">
                <a:latin typeface="+mj-lt"/>
                <a:cs typeface="Courier New" pitchFamily="49" charset="0"/>
              </a:rPr>
              <a:t>spectrumID</a:t>
            </a:r>
            <a:r>
              <a:rPr lang="en-GB" sz="800" dirty="0" smtClean="0">
                <a:latin typeface="+mj-lt"/>
                <a:cs typeface="Courier New" pitchFamily="49" charset="0"/>
              </a:rPr>
              <a:t>="index=145" id="SIR_5"&gt;</a:t>
            </a:r>
          </a:p>
          <a:p>
            <a:r>
              <a:rPr lang="en-GB" sz="800" dirty="0" smtClean="0">
                <a:latin typeface="+mj-lt"/>
                <a:cs typeface="Courier New" pitchFamily="49" charset="0"/>
              </a:rPr>
              <a:t>  &lt;</a:t>
            </a:r>
            <a:r>
              <a:rPr lang="en-GB" sz="800" dirty="0" err="1" smtClean="0">
                <a:latin typeface="+mj-lt"/>
                <a:cs typeface="Courier New" pitchFamily="49" charset="0"/>
              </a:rPr>
              <a:t>SpectrumIdentificationItem</a:t>
            </a:r>
            <a:r>
              <a:rPr lang="en-GB" sz="800" dirty="0" smtClean="0">
                <a:latin typeface="+mj-lt"/>
                <a:cs typeface="Courier New" pitchFamily="49" charset="0"/>
              </a:rPr>
              <a:t> </a:t>
            </a:r>
            <a:r>
              <a:rPr lang="en-GB" sz="800" dirty="0" err="1" smtClean="0">
                <a:latin typeface="+mj-lt"/>
                <a:cs typeface="Courier New" pitchFamily="49" charset="0"/>
              </a:rPr>
              <a:t>passThreshold</a:t>
            </a:r>
            <a:r>
              <a:rPr lang="en-GB" sz="800" dirty="0" smtClean="0">
                <a:latin typeface="+mj-lt"/>
                <a:cs typeface="Courier New" pitchFamily="49" charset="0"/>
              </a:rPr>
              <a:t>="false" rank="1" </a:t>
            </a:r>
            <a:r>
              <a:rPr lang="en-GB" sz="800" dirty="0" err="1" smtClean="0">
                <a:latin typeface="+mj-lt"/>
                <a:cs typeface="Courier New" pitchFamily="49" charset="0"/>
              </a:rPr>
              <a:t>peptide_ref</a:t>
            </a:r>
            <a:r>
              <a:rPr lang="en-GB" sz="800" dirty="0" smtClean="0">
                <a:latin typeface="+mj-lt"/>
                <a:cs typeface="Courier New" pitchFamily="49" charset="0"/>
              </a:rPr>
              <a:t>="SSHAPVPHGVRLWK" </a:t>
            </a:r>
            <a:r>
              <a:rPr lang="en-GB" sz="800" dirty="0" err="1" smtClean="0">
                <a:latin typeface="+mj-lt"/>
                <a:cs typeface="Courier New" pitchFamily="49" charset="0"/>
              </a:rPr>
              <a:t>calculatedMassToCharge</a:t>
            </a:r>
            <a:r>
              <a:rPr lang="en-GB" sz="800" dirty="0" smtClean="0">
                <a:latin typeface="+mj-lt"/>
                <a:cs typeface="Courier New" pitchFamily="49" charset="0"/>
              </a:rPr>
              <a:t>="523.284" </a:t>
            </a:r>
            <a:r>
              <a:rPr lang="en-GB" sz="800" dirty="0" err="1" smtClean="0">
                <a:latin typeface="+mj-lt"/>
                <a:cs typeface="Courier New" pitchFamily="49" charset="0"/>
              </a:rPr>
              <a:t>experimentalMassToCharge</a:t>
            </a:r>
            <a:r>
              <a:rPr lang="en-GB" sz="800" dirty="0" smtClean="0">
                <a:latin typeface="+mj-lt"/>
                <a:cs typeface="Courier New" pitchFamily="49" charset="0"/>
              </a:rPr>
              <a:t>="523.194" </a:t>
            </a:r>
            <a:r>
              <a:rPr lang="en-GB" sz="800" dirty="0" err="1" smtClean="0">
                <a:latin typeface="+mj-lt"/>
                <a:cs typeface="Courier New" pitchFamily="49" charset="0"/>
              </a:rPr>
              <a:t>chargeState</a:t>
            </a:r>
            <a:r>
              <a:rPr lang="en-GB" sz="800" dirty="0" smtClean="0">
                <a:latin typeface="+mj-lt"/>
                <a:cs typeface="Courier New" pitchFamily="49" charset="0"/>
              </a:rPr>
              <a:t>="3" id="SII_5_1"&gt;</a:t>
            </a:r>
          </a:p>
          <a:p>
            <a:r>
              <a:rPr lang="en-GB" sz="800" dirty="0" smtClean="0">
                <a:latin typeface="+mj-lt"/>
                <a:cs typeface="Courier New" pitchFamily="49" charset="0"/>
              </a:rPr>
              <a:t>    &lt;</a:t>
            </a:r>
            <a:r>
              <a:rPr lang="en-GB" sz="800" dirty="0" err="1" smtClean="0">
                <a:latin typeface="+mj-lt"/>
                <a:cs typeface="Courier New" pitchFamily="49" charset="0"/>
              </a:rPr>
              <a:t>PeptideEvidenceRef</a:t>
            </a:r>
            <a:r>
              <a:rPr lang="en-GB" sz="800" dirty="0" smtClean="0">
                <a:latin typeface="+mj-lt"/>
                <a:cs typeface="Courier New" pitchFamily="49" charset="0"/>
              </a:rPr>
              <a:t> </a:t>
            </a:r>
            <a:r>
              <a:rPr lang="en-GB" sz="800" dirty="0" err="1" smtClean="0">
                <a:latin typeface="+mj-lt"/>
                <a:cs typeface="Courier New" pitchFamily="49" charset="0"/>
              </a:rPr>
              <a:t>peptideEvidence_ref</a:t>
            </a:r>
            <a:r>
              <a:rPr lang="en-GB" sz="800" dirty="0" smtClean="0">
                <a:latin typeface="+mj-lt"/>
                <a:cs typeface="Courier New" pitchFamily="49" charset="0"/>
              </a:rPr>
              <a:t>="PE5_2_9"/&gt;</a:t>
            </a:r>
          </a:p>
          <a:p>
            <a:r>
              <a:rPr lang="en-GB" sz="800" dirty="0" smtClean="0">
                <a:latin typeface="+mj-lt"/>
                <a:cs typeface="Courier New" pitchFamily="49" charset="0"/>
              </a:rPr>
              <a:t>    &lt;</a:t>
            </a:r>
            <a:r>
              <a:rPr lang="en-GB" sz="800" dirty="0" err="1" smtClean="0">
                <a:latin typeface="+mj-lt"/>
                <a:cs typeface="Courier New" pitchFamily="49" charset="0"/>
              </a:rPr>
              <a:t>cvParam</a:t>
            </a:r>
            <a:r>
              <a:rPr lang="en-GB" sz="800" dirty="0" smtClean="0">
                <a:latin typeface="+mj-lt"/>
                <a:cs typeface="Courier New" pitchFamily="49" charset="0"/>
              </a:rPr>
              <a:t> accession="MS:1001328" </a:t>
            </a:r>
            <a:r>
              <a:rPr lang="en-GB" sz="800" dirty="0" err="1" smtClean="0">
                <a:latin typeface="+mj-lt"/>
                <a:cs typeface="Courier New" pitchFamily="49" charset="0"/>
              </a:rPr>
              <a:t>cvRef</a:t>
            </a:r>
            <a:r>
              <a:rPr lang="en-GB" sz="800" dirty="0" smtClean="0">
                <a:latin typeface="+mj-lt"/>
                <a:cs typeface="Courier New" pitchFamily="49" charset="0"/>
              </a:rPr>
              <a:t>="PSI-MS" value="3.05370337630321" name="</a:t>
            </a:r>
            <a:r>
              <a:rPr lang="en-GB" sz="800" dirty="0" err="1" smtClean="0">
                <a:latin typeface="+mj-lt"/>
                <a:cs typeface="Courier New" pitchFamily="49" charset="0"/>
              </a:rPr>
              <a:t>OMSSA:evalue</a:t>
            </a:r>
            <a:r>
              <a:rPr lang="en-GB" sz="800" dirty="0" smtClean="0">
                <a:latin typeface="+mj-lt"/>
                <a:cs typeface="Courier New" pitchFamily="49" charset="0"/>
              </a:rPr>
              <a:t>"/&gt;</a:t>
            </a:r>
          </a:p>
          <a:p>
            <a:r>
              <a:rPr lang="en-GB" sz="800" dirty="0" smtClean="0">
                <a:latin typeface="+mj-lt"/>
                <a:cs typeface="Courier New" pitchFamily="49" charset="0"/>
              </a:rPr>
              <a:t>    &lt;</a:t>
            </a:r>
            <a:r>
              <a:rPr lang="en-GB" sz="800" dirty="0" err="1" smtClean="0">
                <a:latin typeface="+mj-lt"/>
                <a:cs typeface="Courier New" pitchFamily="49" charset="0"/>
              </a:rPr>
              <a:t>cvParam</a:t>
            </a:r>
            <a:r>
              <a:rPr lang="en-GB" sz="800" dirty="0" smtClean="0">
                <a:latin typeface="+mj-lt"/>
                <a:cs typeface="Courier New" pitchFamily="49" charset="0"/>
              </a:rPr>
              <a:t> accession="MS:1001329" </a:t>
            </a:r>
            <a:r>
              <a:rPr lang="en-GB" sz="800" dirty="0" err="1" smtClean="0">
                <a:latin typeface="+mj-lt"/>
                <a:cs typeface="Courier New" pitchFamily="49" charset="0"/>
              </a:rPr>
              <a:t>cvRef</a:t>
            </a:r>
            <a:r>
              <a:rPr lang="en-GB" sz="800" dirty="0" smtClean="0">
                <a:latin typeface="+mj-lt"/>
                <a:cs typeface="Courier New" pitchFamily="49" charset="0"/>
              </a:rPr>
              <a:t>="PSI-MS" value="6.82544339808495E-4" name="</a:t>
            </a:r>
            <a:r>
              <a:rPr lang="en-GB" sz="800" dirty="0" err="1" smtClean="0">
                <a:latin typeface="+mj-lt"/>
                <a:cs typeface="Courier New" pitchFamily="49" charset="0"/>
              </a:rPr>
              <a:t>OMSSA:pvalue</a:t>
            </a:r>
            <a:r>
              <a:rPr lang="en-GB" sz="800" dirty="0" smtClean="0">
                <a:latin typeface="+mj-lt"/>
                <a:cs typeface="Courier New" pitchFamily="49" charset="0"/>
              </a:rPr>
              <a:t>"/&gt;</a:t>
            </a:r>
          </a:p>
          <a:p>
            <a:r>
              <a:rPr lang="en-GB" sz="800" dirty="0" smtClean="0">
                <a:latin typeface="+mj-lt"/>
                <a:cs typeface="Courier New" pitchFamily="49" charset="0"/>
              </a:rPr>
              <a:t>    &lt;</a:t>
            </a:r>
            <a:r>
              <a:rPr lang="en-GB" sz="800" dirty="0" err="1" smtClean="0">
                <a:latin typeface="+mj-lt"/>
                <a:cs typeface="Courier New" pitchFamily="49" charset="0"/>
              </a:rPr>
              <a:t>cvParam</a:t>
            </a:r>
            <a:r>
              <a:rPr lang="en-GB" sz="800" dirty="0" smtClean="0">
                <a:latin typeface="+mj-lt"/>
                <a:cs typeface="Courier New" pitchFamily="49" charset="0"/>
              </a:rPr>
              <a:t> accession="</a:t>
            </a:r>
            <a:r>
              <a:rPr lang="en-GB" sz="800" dirty="0" smtClean="0"/>
              <a:t>MS:1002520</a:t>
            </a:r>
            <a:r>
              <a:rPr lang="en-GB" sz="800" dirty="0" smtClean="0">
                <a:latin typeface="+mj-lt"/>
                <a:cs typeface="Courier New" pitchFamily="49" charset="0"/>
              </a:rPr>
              <a:t>" </a:t>
            </a:r>
            <a:r>
              <a:rPr lang="en-GB" sz="800" dirty="0" err="1" smtClean="0">
                <a:latin typeface="+mj-lt"/>
                <a:cs typeface="Courier New" pitchFamily="49" charset="0"/>
              </a:rPr>
              <a:t>cvRef</a:t>
            </a:r>
            <a:r>
              <a:rPr lang="en-GB" sz="800" dirty="0" smtClean="0">
                <a:latin typeface="+mj-lt"/>
                <a:cs typeface="Courier New" pitchFamily="49" charset="0"/>
              </a:rPr>
              <a:t>="PSI-MS" value="SSHAPVPHGVRLWK" name="peptide </a:t>
            </a:r>
            <a:r>
              <a:rPr lang="en-GB" sz="800" dirty="0">
                <a:latin typeface="+mj-lt"/>
                <a:cs typeface="Courier New" pitchFamily="49" charset="0"/>
              </a:rPr>
              <a:t>group </a:t>
            </a:r>
            <a:r>
              <a:rPr lang="en-GB" sz="800" dirty="0" smtClean="0">
                <a:latin typeface="+mj-lt"/>
                <a:cs typeface="Courier New" pitchFamily="49" charset="0"/>
              </a:rPr>
              <a:t>ID"/&gt;</a:t>
            </a:r>
          </a:p>
          <a:p>
            <a:r>
              <a:rPr lang="en-GB" sz="800" dirty="0" smtClean="0">
                <a:latin typeface="+mj-lt"/>
                <a:cs typeface="Courier New" pitchFamily="49" charset="0"/>
              </a:rPr>
              <a:t>    &lt;</a:t>
            </a:r>
            <a:r>
              <a:rPr lang="en-GB" sz="800" dirty="0" err="1" smtClean="0">
                <a:latin typeface="+mj-lt"/>
                <a:cs typeface="Courier New" pitchFamily="49" charset="0"/>
              </a:rPr>
              <a:t>cvParam</a:t>
            </a:r>
            <a:r>
              <a:rPr lang="en-GB" sz="800" dirty="0" smtClean="0">
                <a:latin typeface="+mj-lt"/>
                <a:cs typeface="Courier New" pitchFamily="49" charset="0"/>
              </a:rPr>
              <a:t> accession="MS:1001868" </a:t>
            </a:r>
            <a:r>
              <a:rPr lang="en-GB" sz="800" dirty="0" err="1" smtClean="0">
                <a:latin typeface="+mj-lt"/>
                <a:cs typeface="Courier New" pitchFamily="49" charset="0"/>
              </a:rPr>
              <a:t>cvRef</a:t>
            </a:r>
            <a:r>
              <a:rPr lang="en-GB" sz="800" dirty="0" smtClean="0">
                <a:latin typeface="+mj-lt"/>
                <a:cs typeface="Courier New" pitchFamily="49" charset="0"/>
              </a:rPr>
              <a:t>="PSI-MS" value</a:t>
            </a:r>
            <a:r>
              <a:rPr lang="en-GB" sz="800" dirty="0">
                <a:latin typeface="+mj-lt"/>
                <a:cs typeface="Courier New" pitchFamily="49" charset="0"/>
              </a:rPr>
              <a:t>="distinct peptide-level q-value" </a:t>
            </a:r>
            <a:r>
              <a:rPr lang="en-GB" sz="800" dirty="0" smtClean="0">
                <a:latin typeface="+mj-lt"/>
                <a:cs typeface="Courier New" pitchFamily="49" charset="0"/>
              </a:rPr>
              <a:t>name="6.82544339808495E-4"/&gt;</a:t>
            </a:r>
          </a:p>
          <a:p>
            <a:r>
              <a:rPr lang="en-GB" sz="800" dirty="0" smtClean="0">
                <a:latin typeface="+mj-lt"/>
                <a:cs typeface="Courier New" pitchFamily="49" charset="0"/>
              </a:rPr>
              <a:t>    &lt;</a:t>
            </a:r>
            <a:r>
              <a:rPr lang="en-GB" sz="800" dirty="0" err="1" smtClean="0">
                <a:latin typeface="+mj-lt"/>
                <a:cs typeface="Courier New" pitchFamily="49" charset="0"/>
              </a:rPr>
              <a:t>cvParam</a:t>
            </a:r>
            <a:r>
              <a:rPr lang="en-GB" sz="800" dirty="0" smtClean="0">
                <a:latin typeface="+mj-lt"/>
                <a:cs typeface="Courier New" pitchFamily="49" charset="0"/>
              </a:rPr>
              <a:t> accession="MS:1002500" </a:t>
            </a:r>
            <a:r>
              <a:rPr lang="en-GB" sz="800" dirty="0" err="1" smtClean="0">
                <a:latin typeface="+mj-lt"/>
                <a:cs typeface="Courier New" pitchFamily="49" charset="0"/>
              </a:rPr>
              <a:t>cvRef</a:t>
            </a:r>
            <a:r>
              <a:rPr lang="en-GB" sz="800" dirty="0" smtClean="0">
                <a:latin typeface="+mj-lt"/>
                <a:cs typeface="Courier New" pitchFamily="49" charset="0"/>
              </a:rPr>
              <a:t>="PSI-MS" value="peptide passes threshold" name="true"/&gt;</a:t>
            </a:r>
          </a:p>
          <a:p>
            <a:r>
              <a:rPr lang="en-GB" sz="800" dirty="0" smtClean="0">
                <a:latin typeface="+mj-lt"/>
                <a:cs typeface="Courier New" pitchFamily="49" charset="0"/>
              </a:rPr>
              <a:t>  &lt;/</a:t>
            </a:r>
            <a:r>
              <a:rPr lang="en-GB" sz="800" dirty="0" err="1" smtClean="0">
                <a:latin typeface="+mj-lt"/>
                <a:cs typeface="Courier New" pitchFamily="49" charset="0"/>
              </a:rPr>
              <a:t>SpectrumIdentificationItem</a:t>
            </a:r>
            <a:r>
              <a:rPr lang="en-GB" sz="800" dirty="0" smtClean="0">
                <a:latin typeface="+mj-lt"/>
                <a:cs typeface="Courier New" pitchFamily="49" charset="0"/>
              </a:rPr>
              <a:t>&gt;</a:t>
            </a:r>
          </a:p>
          <a:p>
            <a:r>
              <a:rPr lang="en-GB" sz="800" dirty="0" smtClean="0">
                <a:latin typeface="+mj-lt"/>
                <a:cs typeface="Courier New" pitchFamily="49" charset="0"/>
              </a:rPr>
              <a:t>  &lt;</a:t>
            </a:r>
            <a:r>
              <a:rPr lang="en-GB" sz="800" dirty="0" err="1" smtClean="0">
                <a:latin typeface="+mj-lt"/>
                <a:cs typeface="Courier New" pitchFamily="49" charset="0"/>
              </a:rPr>
              <a:t>cvParam</a:t>
            </a:r>
            <a:r>
              <a:rPr lang="en-GB" sz="800" dirty="0" smtClean="0">
                <a:latin typeface="+mj-lt"/>
                <a:cs typeface="Courier New" pitchFamily="49" charset="0"/>
              </a:rPr>
              <a:t> accession="MS:1000796" </a:t>
            </a:r>
            <a:r>
              <a:rPr lang="en-GB" sz="800" dirty="0" err="1" smtClean="0">
                <a:latin typeface="+mj-lt"/>
                <a:cs typeface="Courier New" pitchFamily="49" charset="0"/>
              </a:rPr>
              <a:t>cvRef</a:t>
            </a:r>
            <a:r>
              <a:rPr lang="en-GB" sz="800" dirty="0" smtClean="0">
                <a:latin typeface="+mj-lt"/>
                <a:cs typeface="Courier New" pitchFamily="49" charset="0"/>
              </a:rPr>
              <a:t>="PSI-MS" value="55.6021.6024.3.dta" name="spectrum title"/&gt;</a:t>
            </a:r>
          </a:p>
          <a:p>
            <a:r>
              <a:rPr lang="en-GB" sz="800" dirty="0" smtClean="0">
                <a:latin typeface="+mj-lt"/>
                <a:cs typeface="Courier New" pitchFamily="49" charset="0"/>
              </a:rPr>
              <a:t>&lt;/</a:t>
            </a:r>
            <a:r>
              <a:rPr lang="en-GB" sz="800" dirty="0" err="1" smtClean="0">
                <a:latin typeface="+mj-lt"/>
                <a:cs typeface="Courier New" pitchFamily="49" charset="0"/>
              </a:rPr>
              <a:t>SpectrumIdentificationResult</a:t>
            </a:r>
            <a:r>
              <a:rPr lang="en-GB" sz="800" dirty="0" smtClean="0">
                <a:latin typeface="+mj-lt"/>
                <a:cs typeface="Courier New" pitchFamily="49" charset="0"/>
              </a:rPr>
              <a:t>&gt;</a:t>
            </a:r>
          </a:p>
          <a:p>
            <a:r>
              <a:rPr lang="en-GB" sz="800" dirty="0" smtClean="0">
                <a:latin typeface="+mj-lt"/>
                <a:cs typeface="Courier New" pitchFamily="49" charset="0"/>
              </a:rPr>
              <a:t>&lt;</a:t>
            </a:r>
            <a:r>
              <a:rPr lang="en-GB" sz="800" dirty="0" err="1" smtClean="0">
                <a:latin typeface="+mj-lt"/>
                <a:cs typeface="Courier New" pitchFamily="49" charset="0"/>
              </a:rPr>
              <a:t>SpectrumIdentificationResult</a:t>
            </a:r>
            <a:r>
              <a:rPr lang="en-GB" sz="800" dirty="0" smtClean="0">
                <a:latin typeface="+mj-lt"/>
                <a:cs typeface="Courier New" pitchFamily="49" charset="0"/>
              </a:rPr>
              <a:t> </a:t>
            </a:r>
            <a:r>
              <a:rPr lang="en-GB" sz="800" dirty="0" err="1" smtClean="0">
                <a:latin typeface="+mj-lt"/>
                <a:cs typeface="Courier New" pitchFamily="49" charset="0"/>
              </a:rPr>
              <a:t>spectraData_ref</a:t>
            </a:r>
            <a:r>
              <a:rPr lang="en-GB" sz="800" dirty="0" smtClean="0">
                <a:latin typeface="+mj-lt"/>
                <a:cs typeface="Courier New" pitchFamily="49" charset="0"/>
              </a:rPr>
              <a:t>="SID_1" </a:t>
            </a:r>
            <a:r>
              <a:rPr lang="en-GB" sz="800" dirty="0" err="1" smtClean="0">
                <a:latin typeface="+mj-lt"/>
                <a:cs typeface="Courier New" pitchFamily="49" charset="0"/>
              </a:rPr>
              <a:t>spectrumID</a:t>
            </a:r>
            <a:r>
              <a:rPr lang="en-GB" sz="800" dirty="0" smtClean="0">
                <a:latin typeface="+mj-lt"/>
                <a:cs typeface="Courier New" pitchFamily="49" charset="0"/>
              </a:rPr>
              <a:t>="index=121" id="SIR_6"&gt;</a:t>
            </a:r>
          </a:p>
          <a:p>
            <a:r>
              <a:rPr lang="en-GB" sz="800" dirty="0" smtClean="0">
                <a:latin typeface="+mj-lt"/>
                <a:cs typeface="Courier New" pitchFamily="49" charset="0"/>
              </a:rPr>
              <a:t>  &lt;</a:t>
            </a:r>
            <a:r>
              <a:rPr lang="en-GB" sz="800" dirty="0" err="1" smtClean="0">
                <a:latin typeface="+mj-lt"/>
                <a:cs typeface="Courier New" pitchFamily="49" charset="0"/>
              </a:rPr>
              <a:t>SpectrumIdentificationItem</a:t>
            </a:r>
            <a:r>
              <a:rPr lang="en-GB" sz="800" dirty="0" smtClean="0">
                <a:latin typeface="+mj-lt"/>
                <a:cs typeface="Courier New" pitchFamily="49" charset="0"/>
              </a:rPr>
              <a:t> </a:t>
            </a:r>
            <a:r>
              <a:rPr lang="en-GB" sz="800" dirty="0" err="1" smtClean="0">
                <a:latin typeface="+mj-lt"/>
                <a:cs typeface="Courier New" pitchFamily="49" charset="0"/>
              </a:rPr>
              <a:t>passThreshold</a:t>
            </a:r>
            <a:r>
              <a:rPr lang="en-GB" sz="800" dirty="0" smtClean="0">
                <a:latin typeface="+mj-lt"/>
                <a:cs typeface="Courier New" pitchFamily="49" charset="0"/>
              </a:rPr>
              <a:t>="false" rank="1" </a:t>
            </a:r>
            <a:r>
              <a:rPr lang="en-GB" sz="800" dirty="0" err="1" smtClean="0">
                <a:latin typeface="+mj-lt"/>
                <a:cs typeface="Courier New" pitchFamily="49" charset="0"/>
              </a:rPr>
              <a:t>peptide_ref</a:t>
            </a:r>
            <a:r>
              <a:rPr lang="en-GB" sz="800" dirty="0" smtClean="0">
                <a:latin typeface="+mj-lt"/>
                <a:cs typeface="Courier New" pitchFamily="49" charset="0"/>
              </a:rPr>
              <a:t>="SSHAPVPHGVRLWK" </a:t>
            </a:r>
            <a:r>
              <a:rPr lang="en-GB" sz="800" dirty="0" err="1" smtClean="0">
                <a:latin typeface="+mj-lt"/>
                <a:cs typeface="Courier New" pitchFamily="49" charset="0"/>
              </a:rPr>
              <a:t>calculatedMassToCharge</a:t>
            </a:r>
            <a:r>
              <a:rPr lang="en-GB" sz="800" dirty="0" smtClean="0">
                <a:latin typeface="+mj-lt"/>
                <a:cs typeface="Courier New" pitchFamily="49" charset="0"/>
              </a:rPr>
              <a:t>="523.284" </a:t>
            </a:r>
            <a:r>
              <a:rPr lang="en-GB" sz="800" dirty="0" err="1" smtClean="0">
                <a:latin typeface="+mj-lt"/>
                <a:cs typeface="Courier New" pitchFamily="49" charset="0"/>
              </a:rPr>
              <a:t>experimentalMassToCharge</a:t>
            </a:r>
            <a:r>
              <a:rPr lang="en-GB" sz="800" dirty="0" smtClean="0">
                <a:latin typeface="+mj-lt"/>
                <a:cs typeface="Courier New" pitchFamily="49" charset="0"/>
              </a:rPr>
              <a:t>="523.194" </a:t>
            </a:r>
            <a:r>
              <a:rPr lang="en-GB" sz="800" dirty="0" err="1" smtClean="0">
                <a:latin typeface="+mj-lt"/>
                <a:cs typeface="Courier New" pitchFamily="49" charset="0"/>
              </a:rPr>
              <a:t>chargeState</a:t>
            </a:r>
            <a:r>
              <a:rPr lang="en-GB" sz="800" dirty="0" smtClean="0">
                <a:latin typeface="+mj-lt"/>
                <a:cs typeface="Courier New" pitchFamily="49" charset="0"/>
              </a:rPr>
              <a:t>="3" id="SII_6_1"&gt;</a:t>
            </a:r>
          </a:p>
          <a:p>
            <a:r>
              <a:rPr lang="en-GB" sz="800" dirty="0" smtClean="0">
                <a:latin typeface="+mj-lt"/>
                <a:cs typeface="Courier New" pitchFamily="49" charset="0"/>
              </a:rPr>
              <a:t>    &lt;</a:t>
            </a:r>
            <a:r>
              <a:rPr lang="en-GB" sz="800" dirty="0" err="1" smtClean="0">
                <a:latin typeface="+mj-lt"/>
                <a:cs typeface="Courier New" pitchFamily="49" charset="0"/>
              </a:rPr>
              <a:t>PeptideEvidenceRef</a:t>
            </a:r>
            <a:r>
              <a:rPr lang="en-GB" sz="800" dirty="0" smtClean="0">
                <a:latin typeface="+mj-lt"/>
                <a:cs typeface="Courier New" pitchFamily="49" charset="0"/>
              </a:rPr>
              <a:t> </a:t>
            </a:r>
            <a:r>
              <a:rPr lang="en-GB" sz="800" dirty="0" err="1" smtClean="0">
                <a:latin typeface="+mj-lt"/>
                <a:cs typeface="Courier New" pitchFamily="49" charset="0"/>
              </a:rPr>
              <a:t>peptideEvidence_ref</a:t>
            </a:r>
            <a:r>
              <a:rPr lang="en-GB" sz="800" dirty="0" smtClean="0">
                <a:latin typeface="+mj-lt"/>
                <a:cs typeface="Courier New" pitchFamily="49" charset="0"/>
              </a:rPr>
              <a:t>="PE5_2_9"/&gt;</a:t>
            </a:r>
          </a:p>
          <a:p>
            <a:r>
              <a:rPr lang="en-GB" sz="800" dirty="0" smtClean="0">
                <a:latin typeface="+mj-lt"/>
                <a:cs typeface="Courier New" pitchFamily="49" charset="0"/>
              </a:rPr>
              <a:t>    &lt;</a:t>
            </a:r>
            <a:r>
              <a:rPr lang="en-GB" sz="800" dirty="0" err="1" smtClean="0">
                <a:latin typeface="+mj-lt"/>
                <a:cs typeface="Courier New" pitchFamily="49" charset="0"/>
              </a:rPr>
              <a:t>cvParam</a:t>
            </a:r>
            <a:r>
              <a:rPr lang="en-GB" sz="800" dirty="0" smtClean="0">
                <a:latin typeface="+mj-lt"/>
                <a:cs typeface="Courier New" pitchFamily="49" charset="0"/>
              </a:rPr>
              <a:t> accession="MS:1001328" </a:t>
            </a:r>
            <a:r>
              <a:rPr lang="en-GB" sz="800" dirty="0" err="1" smtClean="0">
                <a:latin typeface="+mj-lt"/>
                <a:cs typeface="Courier New" pitchFamily="49" charset="0"/>
              </a:rPr>
              <a:t>cvRef</a:t>
            </a:r>
            <a:r>
              <a:rPr lang="en-GB" sz="800" dirty="0" smtClean="0">
                <a:latin typeface="+mj-lt"/>
                <a:cs typeface="Courier New" pitchFamily="49" charset="0"/>
              </a:rPr>
              <a:t>="PSI-MS" value="4.05370337630321" name="</a:t>
            </a:r>
            <a:r>
              <a:rPr lang="en-GB" sz="800" dirty="0" err="1" smtClean="0">
                <a:latin typeface="+mj-lt"/>
                <a:cs typeface="Courier New" pitchFamily="49" charset="0"/>
              </a:rPr>
              <a:t>OMSSA:evalue</a:t>
            </a:r>
            <a:r>
              <a:rPr lang="en-GB" sz="800" dirty="0" smtClean="0">
                <a:latin typeface="+mj-lt"/>
                <a:cs typeface="Courier New" pitchFamily="49" charset="0"/>
              </a:rPr>
              <a:t>"/&gt;</a:t>
            </a:r>
          </a:p>
          <a:p>
            <a:r>
              <a:rPr lang="en-GB" sz="800" dirty="0" smtClean="0">
                <a:latin typeface="+mj-lt"/>
                <a:cs typeface="Courier New" pitchFamily="49" charset="0"/>
              </a:rPr>
              <a:t>    &lt;</a:t>
            </a:r>
            <a:r>
              <a:rPr lang="en-GB" sz="800" dirty="0" err="1" smtClean="0">
                <a:latin typeface="+mj-lt"/>
                <a:cs typeface="Courier New" pitchFamily="49" charset="0"/>
              </a:rPr>
              <a:t>cvParam</a:t>
            </a:r>
            <a:r>
              <a:rPr lang="en-GB" sz="800" dirty="0" smtClean="0">
                <a:latin typeface="+mj-lt"/>
                <a:cs typeface="Courier New" pitchFamily="49" charset="0"/>
              </a:rPr>
              <a:t> accession="MS:1001329" </a:t>
            </a:r>
            <a:r>
              <a:rPr lang="en-GB" sz="800" dirty="0" err="1" smtClean="0">
                <a:latin typeface="+mj-lt"/>
                <a:cs typeface="Courier New" pitchFamily="49" charset="0"/>
              </a:rPr>
              <a:t>cvRef</a:t>
            </a:r>
            <a:r>
              <a:rPr lang="en-GB" sz="800" dirty="0" smtClean="0">
                <a:latin typeface="+mj-lt"/>
                <a:cs typeface="Courier New" pitchFamily="49" charset="0"/>
              </a:rPr>
              <a:t>="PSI-MS" value="7.82544339808495E-4" name="</a:t>
            </a:r>
            <a:r>
              <a:rPr lang="en-GB" sz="800" dirty="0" err="1" smtClean="0">
                <a:latin typeface="+mj-lt"/>
                <a:cs typeface="Courier New" pitchFamily="49" charset="0"/>
              </a:rPr>
              <a:t>OMSSA:pvalue</a:t>
            </a:r>
            <a:r>
              <a:rPr lang="en-GB" sz="800" dirty="0" smtClean="0">
                <a:latin typeface="+mj-lt"/>
                <a:cs typeface="Courier New" pitchFamily="49" charset="0"/>
              </a:rPr>
              <a:t>"/&gt;</a:t>
            </a:r>
          </a:p>
          <a:p>
            <a:r>
              <a:rPr lang="en-GB" sz="800" dirty="0" smtClean="0">
                <a:latin typeface="+mj-lt"/>
                <a:cs typeface="Courier New" pitchFamily="49" charset="0"/>
              </a:rPr>
              <a:t>    &lt;</a:t>
            </a:r>
            <a:r>
              <a:rPr lang="en-GB" sz="800" dirty="0" err="1" smtClean="0">
                <a:latin typeface="+mj-lt"/>
                <a:cs typeface="Courier New" pitchFamily="49" charset="0"/>
              </a:rPr>
              <a:t>cvParam</a:t>
            </a:r>
            <a:r>
              <a:rPr lang="en-GB" sz="800" dirty="0" smtClean="0">
                <a:latin typeface="+mj-lt"/>
                <a:cs typeface="Courier New" pitchFamily="49" charset="0"/>
              </a:rPr>
              <a:t> accession="MS:1002520" </a:t>
            </a:r>
            <a:r>
              <a:rPr lang="en-GB" sz="800" dirty="0" err="1" smtClean="0">
                <a:latin typeface="+mj-lt"/>
                <a:cs typeface="Courier New" pitchFamily="49" charset="0"/>
              </a:rPr>
              <a:t>cvRef</a:t>
            </a:r>
            <a:r>
              <a:rPr lang="en-GB" sz="800" dirty="0" smtClean="0">
                <a:latin typeface="+mj-lt"/>
                <a:cs typeface="Courier New" pitchFamily="49" charset="0"/>
              </a:rPr>
              <a:t>="PSI-MS" value="SSHAPVPHGVRLWK" name="peptide </a:t>
            </a:r>
            <a:r>
              <a:rPr lang="en-GB" sz="800" dirty="0">
                <a:latin typeface="+mj-lt"/>
                <a:cs typeface="Courier New" pitchFamily="49" charset="0"/>
              </a:rPr>
              <a:t>group </a:t>
            </a:r>
            <a:r>
              <a:rPr lang="en-GB" sz="800" dirty="0" smtClean="0">
                <a:latin typeface="+mj-lt"/>
                <a:cs typeface="Courier New" pitchFamily="49" charset="0"/>
              </a:rPr>
              <a:t>ID"/&gt;           </a:t>
            </a:r>
          </a:p>
          <a:p>
            <a:r>
              <a:rPr lang="en-GB" sz="800" dirty="0" smtClean="0">
                <a:latin typeface="+mj-lt"/>
                <a:cs typeface="Courier New" pitchFamily="49" charset="0"/>
              </a:rPr>
              <a:t>    &lt;</a:t>
            </a:r>
            <a:r>
              <a:rPr lang="en-GB" sz="800" dirty="0" err="1" smtClean="0">
                <a:latin typeface="+mj-lt"/>
                <a:cs typeface="Courier New" pitchFamily="49" charset="0"/>
              </a:rPr>
              <a:t>cvParam</a:t>
            </a:r>
            <a:r>
              <a:rPr lang="en-GB" sz="800" dirty="0" smtClean="0">
                <a:latin typeface="+mj-lt"/>
                <a:cs typeface="Courier New" pitchFamily="49" charset="0"/>
              </a:rPr>
              <a:t> accession="MS:1001868" </a:t>
            </a:r>
            <a:r>
              <a:rPr lang="en-GB" sz="800" dirty="0" err="1" smtClean="0">
                <a:latin typeface="+mj-lt"/>
                <a:cs typeface="Courier New" pitchFamily="49" charset="0"/>
              </a:rPr>
              <a:t>cvRef</a:t>
            </a:r>
            <a:r>
              <a:rPr lang="en-GB" sz="800" dirty="0" smtClean="0">
                <a:latin typeface="+mj-lt"/>
                <a:cs typeface="Courier New" pitchFamily="49" charset="0"/>
              </a:rPr>
              <a:t>="PSI-MS" value="</a:t>
            </a:r>
            <a:r>
              <a:rPr lang="en-GB" sz="800" dirty="0" smtClean="0">
                <a:latin typeface="+mj-lt"/>
              </a:rPr>
              <a:t>distinct </a:t>
            </a:r>
            <a:r>
              <a:rPr lang="en-GB" sz="800" dirty="0">
                <a:latin typeface="+mj-lt"/>
              </a:rPr>
              <a:t>peptide-level </a:t>
            </a:r>
            <a:r>
              <a:rPr lang="en-GB" sz="800" dirty="0" smtClean="0">
                <a:latin typeface="+mj-lt"/>
              </a:rPr>
              <a:t>q-value</a:t>
            </a:r>
            <a:r>
              <a:rPr lang="en-GB" sz="800" dirty="0" smtClean="0">
                <a:latin typeface="+mj-lt"/>
                <a:cs typeface="Courier New" pitchFamily="49" charset="0"/>
              </a:rPr>
              <a:t>" name="6.82544339808495E-4"/&gt;</a:t>
            </a:r>
          </a:p>
          <a:p>
            <a:r>
              <a:rPr lang="en-GB" sz="800" dirty="0" smtClean="0">
                <a:latin typeface="+mj-lt"/>
                <a:cs typeface="Courier New" pitchFamily="49" charset="0"/>
              </a:rPr>
              <a:t>    &lt;</a:t>
            </a:r>
            <a:r>
              <a:rPr lang="en-GB" sz="800" dirty="0" err="1" smtClean="0">
                <a:latin typeface="+mj-lt"/>
                <a:cs typeface="Courier New" pitchFamily="49" charset="0"/>
              </a:rPr>
              <a:t>cvParam</a:t>
            </a:r>
            <a:r>
              <a:rPr lang="en-GB" sz="800" dirty="0" smtClean="0">
                <a:latin typeface="+mj-lt"/>
                <a:cs typeface="Courier New" pitchFamily="49" charset="0"/>
              </a:rPr>
              <a:t> accession="MS:1002500" </a:t>
            </a:r>
            <a:r>
              <a:rPr lang="en-GB" sz="800" dirty="0" err="1" smtClean="0">
                <a:latin typeface="+mj-lt"/>
                <a:cs typeface="Courier New" pitchFamily="49" charset="0"/>
              </a:rPr>
              <a:t>cvRef</a:t>
            </a:r>
            <a:r>
              <a:rPr lang="en-GB" sz="800" dirty="0" smtClean="0">
                <a:latin typeface="+mj-lt"/>
                <a:cs typeface="Courier New" pitchFamily="49" charset="0"/>
              </a:rPr>
              <a:t>="PSI-MS" value="peptide passes threshold" name="true"/&gt;</a:t>
            </a:r>
          </a:p>
          <a:p>
            <a:r>
              <a:rPr lang="en-GB" sz="800" dirty="0" smtClean="0">
                <a:latin typeface="+mj-lt"/>
                <a:cs typeface="Courier New" pitchFamily="49" charset="0"/>
              </a:rPr>
              <a:t>  &lt;/</a:t>
            </a:r>
            <a:r>
              <a:rPr lang="en-GB" sz="800" dirty="0" err="1" smtClean="0">
                <a:latin typeface="+mj-lt"/>
                <a:cs typeface="Courier New" pitchFamily="49" charset="0"/>
              </a:rPr>
              <a:t>SpectrumIdentificationItem</a:t>
            </a:r>
            <a:r>
              <a:rPr lang="en-GB" sz="800" dirty="0" smtClean="0">
                <a:latin typeface="+mj-lt"/>
                <a:cs typeface="Courier New" pitchFamily="49" charset="0"/>
              </a:rPr>
              <a:t>&gt;</a:t>
            </a:r>
          </a:p>
          <a:p>
            <a:r>
              <a:rPr lang="en-GB" sz="800" dirty="0" smtClean="0">
                <a:latin typeface="+mj-lt"/>
                <a:cs typeface="Courier New" pitchFamily="49" charset="0"/>
              </a:rPr>
              <a:t>  &lt;</a:t>
            </a:r>
            <a:r>
              <a:rPr lang="en-GB" sz="800" dirty="0" err="1" smtClean="0">
                <a:latin typeface="+mj-lt"/>
                <a:cs typeface="Courier New" pitchFamily="49" charset="0"/>
              </a:rPr>
              <a:t>cvParam</a:t>
            </a:r>
            <a:r>
              <a:rPr lang="en-GB" sz="800" dirty="0" smtClean="0">
                <a:latin typeface="+mj-lt"/>
                <a:cs typeface="Courier New" pitchFamily="49" charset="0"/>
              </a:rPr>
              <a:t> accession="MS:1000796" </a:t>
            </a:r>
            <a:r>
              <a:rPr lang="en-GB" sz="800" dirty="0" err="1" smtClean="0">
                <a:latin typeface="+mj-lt"/>
                <a:cs typeface="Courier New" pitchFamily="49" charset="0"/>
              </a:rPr>
              <a:t>cvRef</a:t>
            </a:r>
            <a:r>
              <a:rPr lang="en-GB" sz="800" dirty="0" smtClean="0">
                <a:latin typeface="+mj-lt"/>
                <a:cs typeface="Courier New" pitchFamily="49" charset="0"/>
              </a:rPr>
              <a:t>="PSI-MS" value="55.6021.6025.3.dta" name="spectrum title"/&gt;</a:t>
            </a:r>
          </a:p>
          <a:p>
            <a:r>
              <a:rPr lang="en-GB" sz="800" dirty="0" smtClean="0">
                <a:latin typeface="+mj-lt"/>
                <a:cs typeface="Courier New" pitchFamily="49" charset="0"/>
              </a:rPr>
              <a:t>&lt;/</a:t>
            </a:r>
            <a:r>
              <a:rPr lang="en-GB" sz="800" dirty="0" err="1" smtClean="0">
                <a:latin typeface="+mj-lt"/>
                <a:cs typeface="Courier New" pitchFamily="49" charset="0"/>
              </a:rPr>
              <a:t>SpectrumIdentificationResult</a:t>
            </a:r>
            <a:r>
              <a:rPr lang="en-GB" sz="800" dirty="0" smtClean="0">
                <a:latin typeface="+mj-lt"/>
                <a:cs typeface="Courier New" pitchFamily="49" charset="0"/>
              </a:rPr>
              <a:t>&gt;</a:t>
            </a:r>
            <a:endParaRPr lang="en-GB" sz="800" dirty="0">
              <a:latin typeface="+mj-lt"/>
              <a:cs typeface="Courier New" pitchFamily="49" charset="0"/>
            </a:endParaRPr>
          </a:p>
        </p:txBody>
      </p:sp>
      <p:sp>
        <p:nvSpPr>
          <p:cNvPr id="31" name="TextBox 30"/>
          <p:cNvSpPr txBox="1"/>
          <p:nvPr/>
        </p:nvSpPr>
        <p:spPr>
          <a:xfrm>
            <a:off x="7989082" y="6430277"/>
            <a:ext cx="327334" cy="369332"/>
          </a:xfrm>
          <a:prstGeom prst="rect">
            <a:avLst/>
          </a:prstGeom>
          <a:noFill/>
        </p:spPr>
        <p:txBody>
          <a:bodyPr wrap="none" rtlCol="0">
            <a:spAutoFit/>
          </a:bodyPr>
          <a:lstStyle/>
          <a:p>
            <a:r>
              <a:rPr lang="en-GB" dirty="0" smtClean="0"/>
              <a:t>D</a:t>
            </a:r>
            <a:endParaRPr lang="en-GB" dirty="0"/>
          </a:p>
        </p:txBody>
      </p:sp>
      <p:sp>
        <p:nvSpPr>
          <p:cNvPr id="32" name="TextBox 31"/>
          <p:cNvSpPr txBox="1"/>
          <p:nvPr/>
        </p:nvSpPr>
        <p:spPr>
          <a:xfrm>
            <a:off x="7001810" y="6579552"/>
            <a:ext cx="306494" cy="369332"/>
          </a:xfrm>
          <a:prstGeom prst="rect">
            <a:avLst/>
          </a:prstGeom>
          <a:noFill/>
        </p:spPr>
        <p:txBody>
          <a:bodyPr wrap="none" rtlCol="0">
            <a:spAutoFit/>
          </a:bodyPr>
          <a:lstStyle/>
          <a:p>
            <a:r>
              <a:rPr lang="en-GB" dirty="0" smtClean="0"/>
              <a:t>E</a:t>
            </a:r>
            <a:endParaRPr lang="en-GB" dirty="0"/>
          </a:p>
        </p:txBody>
      </p:sp>
      <p:sp>
        <p:nvSpPr>
          <p:cNvPr id="33" name="TextBox 32"/>
          <p:cNvSpPr txBox="1"/>
          <p:nvPr/>
        </p:nvSpPr>
        <p:spPr>
          <a:xfrm>
            <a:off x="6116874" y="6799609"/>
            <a:ext cx="290464" cy="369332"/>
          </a:xfrm>
          <a:prstGeom prst="rect">
            <a:avLst/>
          </a:prstGeom>
          <a:noFill/>
        </p:spPr>
        <p:txBody>
          <a:bodyPr wrap="none" rtlCol="0">
            <a:spAutoFit/>
          </a:bodyPr>
          <a:lstStyle/>
          <a:p>
            <a:r>
              <a:rPr lang="en-GB" dirty="0" smtClean="0"/>
              <a:t>F</a:t>
            </a:r>
            <a:endParaRPr lang="en-GB" dirty="0"/>
          </a:p>
        </p:txBody>
      </p:sp>
      <p:sp>
        <p:nvSpPr>
          <p:cNvPr id="34" name="TextBox 33"/>
          <p:cNvSpPr txBox="1"/>
          <p:nvPr/>
        </p:nvSpPr>
        <p:spPr>
          <a:xfrm>
            <a:off x="107504" y="1044228"/>
            <a:ext cx="7632218" cy="4761820"/>
          </a:xfrm>
          <a:prstGeom prst="rect">
            <a:avLst/>
          </a:prstGeom>
          <a:noFill/>
          <a:ln w="28575">
            <a:solidFill>
              <a:schemeClr val="tx1"/>
            </a:solidFill>
            <a:prstDash val="sysDot"/>
          </a:ln>
        </p:spPr>
        <p:txBody>
          <a:bodyPr wrap="none" rtlCol="0">
            <a:noAutofit/>
          </a:bodyPr>
          <a:lstStyle/>
          <a:p>
            <a:r>
              <a:rPr lang="en-GB" sz="800" dirty="0"/>
              <a:t>&lt;</a:t>
            </a:r>
            <a:r>
              <a:rPr lang="en-GB" sz="800" dirty="0" err="1"/>
              <a:t>SpectrumIdentificationProtocol</a:t>
            </a:r>
            <a:r>
              <a:rPr lang="en-GB" sz="800" dirty="0"/>
              <a:t> </a:t>
            </a:r>
            <a:r>
              <a:rPr lang="en-GB" sz="800" dirty="0" err="1"/>
              <a:t>analysisSoftware_ref</a:t>
            </a:r>
            <a:r>
              <a:rPr lang="en-GB" sz="800" dirty="0"/>
              <a:t>="</a:t>
            </a:r>
            <a:r>
              <a:rPr lang="en-GB" sz="800" dirty="0" err="1"/>
              <a:t>ID_software</a:t>
            </a:r>
            <a:r>
              <a:rPr lang="en-GB" sz="800" dirty="0"/>
              <a:t>" id="SearchProtocol_1"&gt;</a:t>
            </a:r>
            <a:br>
              <a:rPr lang="en-GB" sz="800" dirty="0"/>
            </a:br>
            <a:r>
              <a:rPr lang="en-GB" sz="800" dirty="0"/>
              <a:t>        &lt;</a:t>
            </a:r>
            <a:r>
              <a:rPr lang="en-GB" sz="800" dirty="0" err="1"/>
              <a:t>SearchType</a:t>
            </a:r>
            <a:r>
              <a:rPr lang="en-GB" sz="800" dirty="0"/>
              <a:t>&gt;</a:t>
            </a:r>
            <a:br>
              <a:rPr lang="en-GB" sz="800" dirty="0"/>
            </a:br>
            <a:r>
              <a:rPr lang="en-GB" sz="800" dirty="0"/>
              <a:t>            &lt;</a:t>
            </a:r>
            <a:r>
              <a:rPr lang="en-GB" sz="800" dirty="0" err="1"/>
              <a:t>cvParam</a:t>
            </a:r>
            <a:r>
              <a:rPr lang="en-GB" sz="800" dirty="0"/>
              <a:t> accession="MS:1001083" </a:t>
            </a:r>
            <a:r>
              <a:rPr lang="en-GB" sz="800" dirty="0" err="1"/>
              <a:t>cvRef</a:t>
            </a:r>
            <a:r>
              <a:rPr lang="en-GB" sz="800" dirty="0"/>
              <a:t>="PSI-MS" name="ms-ms search"/&gt;</a:t>
            </a:r>
            <a:br>
              <a:rPr lang="en-GB" sz="800" dirty="0"/>
            </a:br>
            <a:r>
              <a:rPr lang="en-GB" sz="800" dirty="0"/>
              <a:t>        &lt;/</a:t>
            </a:r>
            <a:r>
              <a:rPr lang="en-GB" sz="800" dirty="0" err="1"/>
              <a:t>SearchType</a:t>
            </a:r>
            <a:r>
              <a:rPr lang="en-GB" sz="800" dirty="0"/>
              <a:t>&gt;</a:t>
            </a:r>
            <a:br>
              <a:rPr lang="en-GB" sz="800" dirty="0"/>
            </a:br>
            <a:r>
              <a:rPr lang="en-GB" sz="800" dirty="0"/>
              <a:t>        &lt;</a:t>
            </a:r>
            <a:r>
              <a:rPr lang="en-GB" sz="800" dirty="0" err="1"/>
              <a:t>AdditionalSearchParams</a:t>
            </a:r>
            <a:r>
              <a:rPr lang="en-GB" sz="800" dirty="0"/>
              <a:t>&gt;</a:t>
            </a:r>
            <a:br>
              <a:rPr lang="en-GB" sz="800" dirty="0"/>
            </a:br>
            <a:r>
              <a:rPr lang="en-GB" sz="800" dirty="0"/>
              <a:t>           </a:t>
            </a:r>
            <a:r>
              <a:rPr lang="en-GB" sz="800" dirty="0" smtClean="0"/>
              <a:t>&lt;</a:t>
            </a:r>
            <a:r>
              <a:rPr lang="en-GB" sz="800" dirty="0" err="1"/>
              <a:t>cvParam</a:t>
            </a:r>
            <a:r>
              <a:rPr lang="en-GB" sz="800" dirty="0"/>
              <a:t> accession="MS:1001211" </a:t>
            </a:r>
            <a:r>
              <a:rPr lang="en-GB" sz="800" dirty="0" err="1"/>
              <a:t>cvRef</a:t>
            </a:r>
            <a:r>
              <a:rPr lang="en-GB" sz="800" dirty="0"/>
              <a:t>="PSI-MS" name="parent mass type mono"/&gt;</a:t>
            </a:r>
            <a:br>
              <a:rPr lang="en-GB" sz="800" dirty="0"/>
            </a:br>
            <a:r>
              <a:rPr lang="en-GB" sz="800" dirty="0"/>
              <a:t>           </a:t>
            </a:r>
            <a:r>
              <a:rPr lang="en-GB" sz="800" dirty="0" smtClean="0"/>
              <a:t>&lt;</a:t>
            </a:r>
            <a:r>
              <a:rPr lang="en-GB" sz="800" dirty="0" err="1"/>
              <a:t>cvParam</a:t>
            </a:r>
            <a:r>
              <a:rPr lang="en-GB" sz="800" dirty="0"/>
              <a:t> accession="MS:1001256" </a:t>
            </a:r>
            <a:r>
              <a:rPr lang="en-GB" sz="800" dirty="0" err="1"/>
              <a:t>cvRef</a:t>
            </a:r>
            <a:r>
              <a:rPr lang="en-GB" sz="800" dirty="0"/>
              <a:t>="PSI-MS" name="fragment mass type mono"/&gt;</a:t>
            </a:r>
            <a:br>
              <a:rPr lang="en-GB" sz="800" dirty="0"/>
            </a:br>
            <a:r>
              <a:rPr lang="en-GB" sz="800" b="1" dirty="0"/>
              <a:t>           </a:t>
            </a:r>
            <a:r>
              <a:rPr lang="en-GB" sz="800" b="1" dirty="0" smtClean="0"/>
              <a:t>&lt;</a:t>
            </a:r>
            <a:r>
              <a:rPr lang="en-GB" sz="800" b="1" dirty="0" err="1"/>
              <a:t>cvParam</a:t>
            </a:r>
            <a:r>
              <a:rPr lang="en-GB" sz="800" b="1" dirty="0"/>
              <a:t> accession="MS:1002490" </a:t>
            </a:r>
            <a:r>
              <a:rPr lang="en-GB" sz="800" b="1" dirty="0" err="1"/>
              <a:t>cvRef</a:t>
            </a:r>
            <a:r>
              <a:rPr lang="en-GB" sz="800" b="1" dirty="0"/>
              <a:t>="PSI-MS" name="peptide-level </a:t>
            </a:r>
            <a:r>
              <a:rPr lang="en-GB" sz="800" b="1" dirty="0" smtClean="0"/>
              <a:t>scoring"/&gt;</a:t>
            </a:r>
          </a:p>
          <a:p>
            <a:r>
              <a:rPr lang="en-GB" sz="800" b="1" dirty="0" smtClean="0">
                <a:cs typeface="Courier New" pitchFamily="49" charset="0"/>
              </a:rPr>
              <a:t> </a:t>
            </a:r>
            <a:r>
              <a:rPr lang="en-GB" sz="800" b="1" dirty="0">
                <a:cs typeface="Courier New" pitchFamily="49" charset="0"/>
              </a:rPr>
              <a:t> </a:t>
            </a:r>
            <a:r>
              <a:rPr lang="en-GB" sz="800" b="1" dirty="0" smtClean="0">
                <a:cs typeface="Courier New" pitchFamily="49" charset="0"/>
              </a:rPr>
              <a:t>  &lt;</a:t>
            </a:r>
            <a:r>
              <a:rPr lang="en-GB" sz="800" b="1" dirty="0" err="1" smtClean="0">
                <a:cs typeface="Courier New" pitchFamily="49" charset="0"/>
              </a:rPr>
              <a:t>cvParam</a:t>
            </a:r>
            <a:r>
              <a:rPr lang="en-GB" sz="800" b="1" dirty="0" smtClean="0">
                <a:cs typeface="Courier New" pitchFamily="49" charset="0"/>
              </a:rPr>
              <a:t> accession =</a:t>
            </a:r>
            <a:r>
              <a:rPr lang="en-GB" sz="800" b="1" dirty="0"/>
              <a:t> " </a:t>
            </a:r>
            <a:r>
              <a:rPr lang="en-GB" sz="800" b="1" dirty="0" smtClean="0"/>
              <a:t>MS:1002496" </a:t>
            </a:r>
            <a:r>
              <a:rPr lang="en-GB" sz="800" b="1" dirty="0" err="1"/>
              <a:t>cvRef</a:t>
            </a:r>
            <a:r>
              <a:rPr lang="en-GB" sz="800" b="1" dirty="0"/>
              <a:t>="PSI-MS" </a:t>
            </a:r>
            <a:r>
              <a:rPr lang="en-GB" sz="800" b="1" dirty="0" smtClean="0"/>
              <a:t>name=“</a:t>
            </a:r>
            <a:r>
              <a:rPr lang="en-GB" sz="800" b="1" dirty="0">
                <a:cs typeface="Courier New" pitchFamily="49" charset="0"/>
              </a:rPr>
              <a:t>group PSMs by </a:t>
            </a:r>
            <a:r>
              <a:rPr lang="en-GB" sz="800" b="1" dirty="0" smtClean="0">
                <a:cs typeface="Courier New" pitchFamily="49" charset="0"/>
              </a:rPr>
              <a:t>sequence"/&gt;</a:t>
            </a:r>
            <a:r>
              <a:rPr lang="en-GB" sz="800" dirty="0"/>
              <a:t/>
            </a:r>
            <a:br>
              <a:rPr lang="en-GB" sz="800" dirty="0"/>
            </a:br>
            <a:r>
              <a:rPr lang="en-GB" sz="800" dirty="0"/>
              <a:t>        &lt;/</a:t>
            </a:r>
            <a:r>
              <a:rPr lang="en-GB" sz="800" dirty="0" err="1"/>
              <a:t>AdditionalSearchParams</a:t>
            </a:r>
            <a:r>
              <a:rPr lang="en-GB" sz="800" dirty="0"/>
              <a:t>&gt;</a:t>
            </a:r>
            <a:br>
              <a:rPr lang="en-GB" sz="800" dirty="0"/>
            </a:br>
            <a:r>
              <a:rPr lang="en-GB" sz="800" dirty="0"/>
              <a:t>        &lt;</a:t>
            </a:r>
            <a:r>
              <a:rPr lang="en-GB" sz="800" dirty="0" err="1"/>
              <a:t>ModificationParams</a:t>
            </a:r>
            <a:r>
              <a:rPr lang="en-GB" sz="800" dirty="0"/>
              <a:t>&gt;</a:t>
            </a:r>
            <a:br>
              <a:rPr lang="en-GB" sz="800" dirty="0"/>
            </a:br>
            <a:r>
              <a:rPr lang="en-GB" sz="800" dirty="0"/>
              <a:t>            &lt;</a:t>
            </a:r>
            <a:r>
              <a:rPr lang="en-GB" sz="800" dirty="0" err="1"/>
              <a:t>SearchModification</a:t>
            </a:r>
            <a:r>
              <a:rPr lang="en-GB" sz="800" dirty="0"/>
              <a:t> residues="C" </a:t>
            </a:r>
            <a:r>
              <a:rPr lang="en-GB" sz="800" dirty="0" err="1"/>
              <a:t>massDelta</a:t>
            </a:r>
            <a:r>
              <a:rPr lang="en-GB" sz="800" dirty="0"/>
              <a:t>="57.021465" </a:t>
            </a:r>
            <a:r>
              <a:rPr lang="en-GB" sz="800" dirty="0" err="1"/>
              <a:t>fixedMod</a:t>
            </a:r>
            <a:r>
              <a:rPr lang="en-GB" sz="800" dirty="0"/>
              <a:t>="true"&gt;</a:t>
            </a:r>
            <a:br>
              <a:rPr lang="en-GB" sz="800" dirty="0"/>
            </a:br>
            <a:r>
              <a:rPr lang="en-GB" sz="800" dirty="0"/>
              <a:t>                &lt;</a:t>
            </a:r>
            <a:r>
              <a:rPr lang="en-GB" sz="800" dirty="0" err="1"/>
              <a:t>cvParam</a:t>
            </a:r>
            <a:r>
              <a:rPr lang="en-GB" sz="800" dirty="0"/>
              <a:t> accession="UNIMOD:4" </a:t>
            </a:r>
            <a:r>
              <a:rPr lang="en-GB" sz="800" dirty="0" err="1"/>
              <a:t>cvRef</a:t>
            </a:r>
            <a:r>
              <a:rPr lang="en-GB" sz="800" dirty="0"/>
              <a:t>="UNIMOD" name="</a:t>
            </a:r>
            <a:r>
              <a:rPr lang="en-GB" sz="800" dirty="0" err="1"/>
              <a:t>Carbamidomethyl</a:t>
            </a:r>
            <a:r>
              <a:rPr lang="en-GB" sz="800" dirty="0"/>
              <a:t>"/&gt;</a:t>
            </a:r>
            <a:br>
              <a:rPr lang="en-GB" sz="800" dirty="0"/>
            </a:br>
            <a:r>
              <a:rPr lang="en-GB" sz="800" dirty="0"/>
              <a:t>            &lt;/</a:t>
            </a:r>
            <a:r>
              <a:rPr lang="en-GB" sz="800" dirty="0" err="1"/>
              <a:t>SearchModification</a:t>
            </a:r>
            <a:r>
              <a:rPr lang="en-GB" sz="800" dirty="0"/>
              <a:t>&gt;</a:t>
            </a:r>
            <a:br>
              <a:rPr lang="en-GB" sz="800" dirty="0"/>
            </a:br>
            <a:r>
              <a:rPr lang="en-GB" sz="800" dirty="0"/>
              <a:t>            &lt;</a:t>
            </a:r>
            <a:r>
              <a:rPr lang="en-GB" sz="800" dirty="0" err="1"/>
              <a:t>SearchModification</a:t>
            </a:r>
            <a:r>
              <a:rPr lang="en-GB" sz="800" dirty="0"/>
              <a:t> residues="M" </a:t>
            </a:r>
            <a:r>
              <a:rPr lang="en-GB" sz="800" dirty="0" err="1"/>
              <a:t>massDelta</a:t>
            </a:r>
            <a:r>
              <a:rPr lang="en-GB" sz="800" dirty="0"/>
              <a:t>="15.994915" </a:t>
            </a:r>
            <a:r>
              <a:rPr lang="en-GB" sz="800" dirty="0" err="1"/>
              <a:t>fixedMod</a:t>
            </a:r>
            <a:r>
              <a:rPr lang="en-GB" sz="800" dirty="0"/>
              <a:t>="false"&gt;</a:t>
            </a:r>
            <a:br>
              <a:rPr lang="en-GB" sz="800" dirty="0"/>
            </a:br>
            <a:r>
              <a:rPr lang="en-GB" sz="800" dirty="0"/>
              <a:t>                &lt;</a:t>
            </a:r>
            <a:r>
              <a:rPr lang="en-GB" sz="800" dirty="0" err="1"/>
              <a:t>cvParam</a:t>
            </a:r>
            <a:r>
              <a:rPr lang="en-GB" sz="800" dirty="0"/>
              <a:t> accession="UNIMOD:35" </a:t>
            </a:r>
            <a:r>
              <a:rPr lang="en-GB" sz="800" dirty="0" err="1"/>
              <a:t>cvRef</a:t>
            </a:r>
            <a:r>
              <a:rPr lang="en-GB" sz="800" dirty="0"/>
              <a:t>="UNIMOD" name="Oxidation"/&gt;</a:t>
            </a:r>
            <a:br>
              <a:rPr lang="en-GB" sz="800" dirty="0"/>
            </a:br>
            <a:r>
              <a:rPr lang="en-GB" sz="800" dirty="0"/>
              <a:t>            &lt;/</a:t>
            </a:r>
            <a:r>
              <a:rPr lang="en-GB" sz="800" dirty="0" err="1"/>
              <a:t>SearchModification</a:t>
            </a:r>
            <a:r>
              <a:rPr lang="en-GB" sz="800" dirty="0"/>
              <a:t>&gt;</a:t>
            </a:r>
            <a:br>
              <a:rPr lang="en-GB" sz="800" dirty="0"/>
            </a:br>
            <a:r>
              <a:rPr lang="en-GB" sz="800" dirty="0"/>
              <a:t>        &lt;/</a:t>
            </a:r>
            <a:r>
              <a:rPr lang="en-GB" sz="800" dirty="0" err="1"/>
              <a:t>ModificationParams</a:t>
            </a:r>
            <a:r>
              <a:rPr lang="en-GB" sz="800" dirty="0"/>
              <a:t>&gt;</a:t>
            </a:r>
            <a:br>
              <a:rPr lang="en-GB" sz="800" dirty="0"/>
            </a:br>
            <a:r>
              <a:rPr lang="en-GB" sz="800" dirty="0"/>
              <a:t>        &lt;Enzymes independent="false"&gt;</a:t>
            </a:r>
            <a:br>
              <a:rPr lang="en-GB" sz="800" dirty="0"/>
            </a:br>
            <a:r>
              <a:rPr lang="en-GB" sz="800" dirty="0"/>
              <a:t>            &lt;Enzyme </a:t>
            </a:r>
            <a:r>
              <a:rPr lang="en-GB" sz="800" dirty="0" err="1"/>
              <a:t>missedCleavages</a:t>
            </a:r>
            <a:r>
              <a:rPr lang="en-GB" sz="800" dirty="0"/>
              <a:t>="1" </a:t>
            </a:r>
            <a:r>
              <a:rPr lang="en-GB" sz="800" dirty="0" err="1"/>
              <a:t>semiSpecific</a:t>
            </a:r>
            <a:r>
              <a:rPr lang="en-GB" sz="800" dirty="0"/>
              <a:t>="false" </a:t>
            </a:r>
            <a:r>
              <a:rPr lang="en-GB" sz="800" dirty="0" err="1"/>
              <a:t>cTermGain</a:t>
            </a:r>
            <a:r>
              <a:rPr lang="en-GB" sz="800" dirty="0"/>
              <a:t>="OH" </a:t>
            </a:r>
            <a:r>
              <a:rPr lang="en-GB" sz="800" dirty="0" err="1"/>
              <a:t>nTermGain</a:t>
            </a:r>
            <a:r>
              <a:rPr lang="en-GB" sz="800" dirty="0"/>
              <a:t>="H" id="Enz1"&gt;</a:t>
            </a:r>
            <a:br>
              <a:rPr lang="en-GB" sz="800" dirty="0"/>
            </a:br>
            <a:r>
              <a:rPr lang="en-GB" sz="800" dirty="0"/>
              <a:t>                &lt;</a:t>
            </a:r>
            <a:r>
              <a:rPr lang="en-GB" sz="800" dirty="0" err="1"/>
              <a:t>EnzymeName</a:t>
            </a:r>
            <a:r>
              <a:rPr lang="en-GB" sz="800" dirty="0"/>
              <a:t>&gt;</a:t>
            </a:r>
            <a:br>
              <a:rPr lang="en-GB" sz="800" dirty="0"/>
            </a:br>
            <a:r>
              <a:rPr lang="en-GB" sz="800" dirty="0"/>
              <a:t>                    &lt;</a:t>
            </a:r>
            <a:r>
              <a:rPr lang="en-GB" sz="800" dirty="0" err="1"/>
              <a:t>cvParam</a:t>
            </a:r>
            <a:r>
              <a:rPr lang="en-GB" sz="800" dirty="0"/>
              <a:t> accession="MS:1001251" </a:t>
            </a:r>
            <a:r>
              <a:rPr lang="en-GB" sz="800" dirty="0" err="1"/>
              <a:t>cvRef</a:t>
            </a:r>
            <a:r>
              <a:rPr lang="en-GB" sz="800" dirty="0"/>
              <a:t>="PSI-MS" name="Trypsin"/&gt;</a:t>
            </a:r>
            <a:br>
              <a:rPr lang="en-GB" sz="800" dirty="0"/>
            </a:br>
            <a:r>
              <a:rPr lang="en-GB" sz="800" dirty="0"/>
              <a:t>                &lt;/</a:t>
            </a:r>
            <a:r>
              <a:rPr lang="en-GB" sz="800" dirty="0" err="1"/>
              <a:t>EnzymeName</a:t>
            </a:r>
            <a:r>
              <a:rPr lang="en-GB" sz="800" dirty="0"/>
              <a:t>&gt;</a:t>
            </a:r>
            <a:br>
              <a:rPr lang="en-GB" sz="800" dirty="0"/>
            </a:br>
            <a:r>
              <a:rPr lang="en-GB" sz="800" dirty="0"/>
              <a:t>            &lt;/Enzyme&gt;</a:t>
            </a:r>
            <a:br>
              <a:rPr lang="en-GB" sz="800" dirty="0"/>
            </a:br>
            <a:r>
              <a:rPr lang="en-GB" sz="800" dirty="0"/>
              <a:t>        &lt;/Enzymes&gt;</a:t>
            </a:r>
            <a:br>
              <a:rPr lang="en-GB" sz="800" dirty="0"/>
            </a:br>
            <a:r>
              <a:rPr lang="en-GB" sz="800" dirty="0"/>
              <a:t>        &lt;</a:t>
            </a:r>
            <a:r>
              <a:rPr lang="en-GB" sz="800" dirty="0" err="1"/>
              <a:t>FragmentTolerance</a:t>
            </a:r>
            <a:r>
              <a:rPr lang="en-GB" sz="800" dirty="0"/>
              <a:t>&gt;</a:t>
            </a:r>
            <a:br>
              <a:rPr lang="en-GB" sz="800" dirty="0"/>
            </a:br>
            <a:r>
              <a:rPr lang="en-GB" sz="800" dirty="0"/>
              <a:t>            &lt;</a:t>
            </a:r>
            <a:r>
              <a:rPr lang="en-GB" sz="800" dirty="0" err="1"/>
              <a:t>cvParam</a:t>
            </a:r>
            <a:r>
              <a:rPr lang="en-GB" sz="800" dirty="0"/>
              <a:t> accession="MS:1001412" </a:t>
            </a:r>
            <a:r>
              <a:rPr lang="en-GB" sz="800" dirty="0" err="1"/>
              <a:t>cvRef</a:t>
            </a:r>
            <a:r>
              <a:rPr lang="en-GB" sz="800" dirty="0"/>
              <a:t>="PSI-MS" </a:t>
            </a:r>
            <a:r>
              <a:rPr lang="en-GB" sz="800" dirty="0" err="1"/>
              <a:t>unitCvRef</a:t>
            </a:r>
            <a:r>
              <a:rPr lang="en-GB" sz="800" dirty="0"/>
              <a:t>="UO" </a:t>
            </a:r>
            <a:r>
              <a:rPr lang="en-GB" sz="800" dirty="0" err="1"/>
              <a:t>unitName</a:t>
            </a:r>
            <a:r>
              <a:rPr lang="en-GB" sz="800" dirty="0"/>
              <a:t>="</a:t>
            </a:r>
            <a:r>
              <a:rPr lang="en-GB" sz="800" dirty="0" err="1"/>
              <a:t>dalton</a:t>
            </a:r>
            <a:r>
              <a:rPr lang="en-GB" sz="800" dirty="0"/>
              <a:t>" </a:t>
            </a:r>
            <a:r>
              <a:rPr lang="en-GB" sz="800" dirty="0" err="1"/>
              <a:t>unitAccession</a:t>
            </a:r>
            <a:r>
              <a:rPr lang="en-GB" sz="800" dirty="0"/>
              <a:t>="UO:0000221" value="0.8" name="search tolerance plus value"/&gt;</a:t>
            </a:r>
            <a:br>
              <a:rPr lang="en-GB" sz="800" dirty="0"/>
            </a:br>
            <a:r>
              <a:rPr lang="en-GB" sz="800" dirty="0"/>
              <a:t>            &lt;</a:t>
            </a:r>
            <a:r>
              <a:rPr lang="en-GB" sz="800" dirty="0" err="1"/>
              <a:t>cvParam</a:t>
            </a:r>
            <a:r>
              <a:rPr lang="en-GB" sz="800" dirty="0"/>
              <a:t> accession="MS:1001413" </a:t>
            </a:r>
            <a:r>
              <a:rPr lang="en-GB" sz="800" dirty="0" err="1"/>
              <a:t>cvRef</a:t>
            </a:r>
            <a:r>
              <a:rPr lang="en-GB" sz="800" dirty="0"/>
              <a:t>="PSI-MS" </a:t>
            </a:r>
            <a:r>
              <a:rPr lang="en-GB" sz="800" dirty="0" err="1"/>
              <a:t>unitCvRef</a:t>
            </a:r>
            <a:r>
              <a:rPr lang="en-GB" sz="800" dirty="0"/>
              <a:t>="UO" </a:t>
            </a:r>
            <a:r>
              <a:rPr lang="en-GB" sz="800" dirty="0" err="1"/>
              <a:t>unitName</a:t>
            </a:r>
            <a:r>
              <a:rPr lang="en-GB" sz="800" dirty="0"/>
              <a:t>="</a:t>
            </a:r>
            <a:r>
              <a:rPr lang="en-GB" sz="800" dirty="0" err="1"/>
              <a:t>dalton</a:t>
            </a:r>
            <a:r>
              <a:rPr lang="en-GB" sz="800" dirty="0"/>
              <a:t>" </a:t>
            </a:r>
            <a:r>
              <a:rPr lang="en-GB" sz="800" dirty="0" err="1"/>
              <a:t>unitAccession</a:t>
            </a:r>
            <a:r>
              <a:rPr lang="en-GB" sz="800" dirty="0"/>
              <a:t>="UO:0000221" value="0.8" name="search tolerance minus value"/&gt;</a:t>
            </a:r>
            <a:br>
              <a:rPr lang="en-GB" sz="800" dirty="0"/>
            </a:br>
            <a:r>
              <a:rPr lang="en-GB" sz="800" dirty="0"/>
              <a:t>        &lt;/</a:t>
            </a:r>
            <a:r>
              <a:rPr lang="en-GB" sz="800" dirty="0" err="1"/>
              <a:t>FragmentTolerance</a:t>
            </a:r>
            <a:r>
              <a:rPr lang="en-GB" sz="800" dirty="0"/>
              <a:t>&gt;</a:t>
            </a:r>
            <a:br>
              <a:rPr lang="en-GB" sz="800" dirty="0"/>
            </a:br>
            <a:r>
              <a:rPr lang="en-GB" sz="800" dirty="0"/>
              <a:t>        &lt;</a:t>
            </a:r>
            <a:r>
              <a:rPr lang="en-GB" sz="800" dirty="0" err="1"/>
              <a:t>ParentTolerance</a:t>
            </a:r>
            <a:r>
              <a:rPr lang="en-GB" sz="800" dirty="0"/>
              <a:t>&gt;</a:t>
            </a:r>
            <a:br>
              <a:rPr lang="en-GB" sz="800" dirty="0"/>
            </a:br>
            <a:r>
              <a:rPr lang="en-GB" sz="800" dirty="0"/>
              <a:t>            &lt;</a:t>
            </a:r>
            <a:r>
              <a:rPr lang="en-GB" sz="800" dirty="0" err="1"/>
              <a:t>cvParam</a:t>
            </a:r>
            <a:r>
              <a:rPr lang="en-GB" sz="800" dirty="0"/>
              <a:t> accession="MS:1001412" </a:t>
            </a:r>
            <a:r>
              <a:rPr lang="en-GB" sz="800" dirty="0" err="1"/>
              <a:t>cvRef</a:t>
            </a:r>
            <a:r>
              <a:rPr lang="en-GB" sz="800" dirty="0"/>
              <a:t>="PSI-MS" </a:t>
            </a:r>
            <a:r>
              <a:rPr lang="en-GB" sz="800" dirty="0" err="1"/>
              <a:t>unitCvRef</a:t>
            </a:r>
            <a:r>
              <a:rPr lang="en-GB" sz="800" dirty="0"/>
              <a:t>="UO" </a:t>
            </a:r>
            <a:r>
              <a:rPr lang="en-GB" sz="800" dirty="0" err="1"/>
              <a:t>unitName</a:t>
            </a:r>
            <a:r>
              <a:rPr lang="en-GB" sz="800" dirty="0"/>
              <a:t>="</a:t>
            </a:r>
            <a:r>
              <a:rPr lang="en-GB" sz="800" dirty="0" err="1"/>
              <a:t>dalton</a:t>
            </a:r>
            <a:r>
              <a:rPr lang="en-GB" sz="800" dirty="0"/>
              <a:t>" </a:t>
            </a:r>
            <a:r>
              <a:rPr lang="en-GB" sz="800" dirty="0" err="1"/>
              <a:t>unitAccession</a:t>
            </a:r>
            <a:r>
              <a:rPr lang="en-GB" sz="800" dirty="0"/>
              <a:t>="UO:0000221" value="1.5" name="search tolerance plus value"/&gt;</a:t>
            </a:r>
            <a:br>
              <a:rPr lang="en-GB" sz="800" dirty="0"/>
            </a:br>
            <a:r>
              <a:rPr lang="en-GB" sz="800" dirty="0"/>
              <a:t>            &lt;</a:t>
            </a:r>
            <a:r>
              <a:rPr lang="en-GB" sz="800" dirty="0" err="1"/>
              <a:t>cvParam</a:t>
            </a:r>
            <a:r>
              <a:rPr lang="en-GB" sz="800" dirty="0"/>
              <a:t> accession="MS:1001413" </a:t>
            </a:r>
            <a:r>
              <a:rPr lang="en-GB" sz="800" dirty="0" err="1"/>
              <a:t>cvRef</a:t>
            </a:r>
            <a:r>
              <a:rPr lang="en-GB" sz="800" dirty="0"/>
              <a:t>="PSI-MS" </a:t>
            </a:r>
            <a:r>
              <a:rPr lang="en-GB" sz="800" dirty="0" err="1"/>
              <a:t>unitCvRef</a:t>
            </a:r>
            <a:r>
              <a:rPr lang="en-GB" sz="800" dirty="0"/>
              <a:t>="UO" </a:t>
            </a:r>
            <a:r>
              <a:rPr lang="en-GB" sz="800" dirty="0" err="1"/>
              <a:t>unitName</a:t>
            </a:r>
            <a:r>
              <a:rPr lang="en-GB" sz="800" dirty="0"/>
              <a:t>="</a:t>
            </a:r>
            <a:r>
              <a:rPr lang="en-GB" sz="800" dirty="0" err="1"/>
              <a:t>dalton</a:t>
            </a:r>
            <a:r>
              <a:rPr lang="en-GB" sz="800" dirty="0"/>
              <a:t>" </a:t>
            </a:r>
            <a:r>
              <a:rPr lang="en-GB" sz="800" dirty="0" err="1"/>
              <a:t>unitAccession</a:t>
            </a:r>
            <a:r>
              <a:rPr lang="en-GB" sz="800" dirty="0"/>
              <a:t>="UO:0000221" value="1.5" name="search tolerance minus value"/&gt;</a:t>
            </a:r>
            <a:br>
              <a:rPr lang="en-GB" sz="800" dirty="0"/>
            </a:br>
            <a:r>
              <a:rPr lang="en-GB" sz="800" dirty="0"/>
              <a:t>        &lt;/</a:t>
            </a:r>
            <a:r>
              <a:rPr lang="en-GB" sz="800" dirty="0" err="1"/>
              <a:t>ParentTolerance</a:t>
            </a:r>
            <a:r>
              <a:rPr lang="en-GB" sz="800" dirty="0"/>
              <a:t>&gt;</a:t>
            </a:r>
            <a:br>
              <a:rPr lang="en-GB" sz="800" dirty="0"/>
            </a:br>
            <a:r>
              <a:rPr lang="en-GB" sz="800" dirty="0"/>
              <a:t>        &lt;Threshold&gt;</a:t>
            </a:r>
            <a:br>
              <a:rPr lang="en-GB" sz="800" dirty="0"/>
            </a:br>
            <a:r>
              <a:rPr lang="en-GB" sz="800" dirty="0"/>
              <a:t>            &lt;</a:t>
            </a:r>
            <a:r>
              <a:rPr lang="en-GB" sz="800" dirty="0" err="1"/>
              <a:t>cvParam</a:t>
            </a:r>
            <a:r>
              <a:rPr lang="en-GB" sz="800" dirty="0"/>
              <a:t> accession</a:t>
            </a:r>
            <a:r>
              <a:rPr lang="en-GB" sz="800" dirty="0" smtClean="0"/>
              <a:t>="MS:1001868" </a:t>
            </a:r>
            <a:r>
              <a:rPr lang="en-GB" sz="800" dirty="0" err="1"/>
              <a:t>cvRef</a:t>
            </a:r>
            <a:r>
              <a:rPr lang="en-GB" sz="800" dirty="0"/>
              <a:t>="PSI-MS" name</a:t>
            </a:r>
            <a:r>
              <a:rPr lang="en-GB" sz="800" dirty="0" smtClean="0"/>
              <a:t>="distinct </a:t>
            </a:r>
            <a:r>
              <a:rPr lang="en-GB" sz="800" dirty="0"/>
              <a:t>peptide-level </a:t>
            </a:r>
            <a:r>
              <a:rPr lang="en-GB" sz="800" dirty="0" smtClean="0"/>
              <a:t>q-value" </a:t>
            </a:r>
            <a:r>
              <a:rPr lang="en-GB" sz="800" dirty="0"/>
              <a:t>value="0.01</a:t>
            </a:r>
            <a:r>
              <a:rPr lang="en-GB" sz="800" dirty="0" smtClean="0"/>
              <a:t>"/&gt;</a:t>
            </a:r>
            <a:br>
              <a:rPr lang="en-GB" sz="800" dirty="0" smtClean="0"/>
            </a:br>
            <a:r>
              <a:rPr lang="en-GB" sz="800" dirty="0" smtClean="0"/>
              <a:t>            </a:t>
            </a:r>
            <a:r>
              <a:rPr lang="en-GB" sz="800" dirty="0"/>
              <a:t>&lt;</a:t>
            </a:r>
            <a:r>
              <a:rPr lang="en-GB" sz="800" dirty="0" err="1"/>
              <a:t>cvParam</a:t>
            </a:r>
            <a:r>
              <a:rPr lang="en-GB" sz="800" dirty="0"/>
              <a:t> accession="MS:1002354" </a:t>
            </a:r>
            <a:r>
              <a:rPr lang="en-GB" sz="800" dirty="0" err="1"/>
              <a:t>cvRef</a:t>
            </a:r>
            <a:r>
              <a:rPr lang="en-GB" sz="800" dirty="0"/>
              <a:t>="PSI-MS" name="PSM-level q-value" value="0.01"/&gt;</a:t>
            </a:r>
            <a:br>
              <a:rPr lang="en-GB" sz="800" dirty="0"/>
            </a:br>
            <a:r>
              <a:rPr lang="en-GB" sz="800" dirty="0"/>
              <a:t>        &lt;/Threshold&gt;</a:t>
            </a:r>
            <a:br>
              <a:rPr lang="en-GB" sz="800" dirty="0"/>
            </a:br>
            <a:r>
              <a:rPr lang="en-GB" sz="800" dirty="0"/>
              <a:t>    &lt;/</a:t>
            </a:r>
            <a:r>
              <a:rPr lang="en-GB" sz="800" dirty="0" err="1"/>
              <a:t>SpectrumIdentificationProtocol</a:t>
            </a:r>
            <a:r>
              <a:rPr lang="en-GB" sz="800" dirty="0"/>
              <a:t>&gt;</a:t>
            </a:r>
            <a:endParaRPr lang="en-GB" sz="800" dirty="0" smtClean="0">
              <a:cs typeface="Courier New" pitchFamily="49" charset="0"/>
            </a:endParaRPr>
          </a:p>
        </p:txBody>
      </p:sp>
      <p:sp>
        <p:nvSpPr>
          <p:cNvPr id="35" name="TextBox 34"/>
          <p:cNvSpPr txBox="1"/>
          <p:nvPr/>
        </p:nvSpPr>
        <p:spPr>
          <a:xfrm>
            <a:off x="4608512" y="1984339"/>
            <a:ext cx="317716" cy="369332"/>
          </a:xfrm>
          <a:prstGeom prst="rect">
            <a:avLst/>
          </a:prstGeom>
          <a:noFill/>
        </p:spPr>
        <p:txBody>
          <a:bodyPr wrap="none" rtlCol="0">
            <a:spAutoFit/>
          </a:bodyPr>
          <a:lstStyle/>
          <a:p>
            <a:r>
              <a:rPr lang="en-GB" dirty="0" smtClean="0"/>
              <a:t>A</a:t>
            </a:r>
            <a:endParaRPr lang="en-GB" dirty="0"/>
          </a:p>
        </p:txBody>
      </p:sp>
      <p:sp>
        <p:nvSpPr>
          <p:cNvPr id="36" name="TextBox 35"/>
          <p:cNvSpPr txBox="1"/>
          <p:nvPr/>
        </p:nvSpPr>
        <p:spPr>
          <a:xfrm>
            <a:off x="4896544" y="5152691"/>
            <a:ext cx="309700" cy="369332"/>
          </a:xfrm>
          <a:prstGeom prst="rect">
            <a:avLst/>
          </a:prstGeom>
          <a:noFill/>
        </p:spPr>
        <p:txBody>
          <a:bodyPr wrap="none" rtlCol="0">
            <a:spAutoFit/>
          </a:bodyPr>
          <a:lstStyle/>
          <a:p>
            <a:r>
              <a:rPr lang="en-GB" dirty="0" smtClean="0"/>
              <a:t>B</a:t>
            </a:r>
            <a:endParaRPr lang="en-GB" dirty="0"/>
          </a:p>
        </p:txBody>
      </p:sp>
      <p:sp>
        <p:nvSpPr>
          <p:cNvPr id="37" name="TextBox 36"/>
          <p:cNvSpPr txBox="1"/>
          <p:nvPr/>
        </p:nvSpPr>
        <p:spPr>
          <a:xfrm>
            <a:off x="4409728" y="5436715"/>
            <a:ext cx="308098" cy="369332"/>
          </a:xfrm>
          <a:prstGeom prst="rect">
            <a:avLst/>
          </a:prstGeom>
          <a:noFill/>
        </p:spPr>
        <p:txBody>
          <a:bodyPr wrap="none" rtlCol="0">
            <a:spAutoFit/>
          </a:bodyPr>
          <a:lstStyle/>
          <a:p>
            <a:r>
              <a:rPr lang="en-GB" dirty="0" smtClean="0"/>
              <a:t>C</a:t>
            </a:r>
            <a:endParaRPr lang="en-GB" dirty="0"/>
          </a:p>
        </p:txBody>
      </p:sp>
      <p:sp>
        <p:nvSpPr>
          <p:cNvPr id="38" name="TextBox 37"/>
          <p:cNvSpPr txBox="1"/>
          <p:nvPr/>
        </p:nvSpPr>
        <p:spPr>
          <a:xfrm>
            <a:off x="7812360" y="7816988"/>
            <a:ext cx="327334" cy="369332"/>
          </a:xfrm>
          <a:prstGeom prst="rect">
            <a:avLst/>
          </a:prstGeom>
          <a:noFill/>
        </p:spPr>
        <p:txBody>
          <a:bodyPr wrap="none" rtlCol="0">
            <a:spAutoFit/>
          </a:bodyPr>
          <a:lstStyle/>
          <a:p>
            <a:r>
              <a:rPr lang="en-GB" dirty="0" smtClean="0"/>
              <a:t>D</a:t>
            </a:r>
            <a:endParaRPr lang="en-GB" dirty="0"/>
          </a:p>
        </p:txBody>
      </p:sp>
      <p:sp>
        <p:nvSpPr>
          <p:cNvPr id="39" name="TextBox 38"/>
          <p:cNvSpPr txBox="1"/>
          <p:nvPr/>
        </p:nvSpPr>
        <p:spPr>
          <a:xfrm>
            <a:off x="6516216" y="8167736"/>
            <a:ext cx="306494" cy="369332"/>
          </a:xfrm>
          <a:prstGeom prst="rect">
            <a:avLst/>
          </a:prstGeom>
          <a:noFill/>
        </p:spPr>
        <p:txBody>
          <a:bodyPr wrap="none" rtlCol="0">
            <a:spAutoFit/>
          </a:bodyPr>
          <a:lstStyle/>
          <a:p>
            <a:r>
              <a:rPr lang="en-GB" dirty="0" smtClean="0"/>
              <a:t>E</a:t>
            </a:r>
            <a:endParaRPr lang="en-GB" dirty="0"/>
          </a:p>
        </p:txBody>
      </p:sp>
      <p:sp>
        <p:nvSpPr>
          <p:cNvPr id="40" name="TextBox 39"/>
          <p:cNvSpPr txBox="1"/>
          <p:nvPr/>
        </p:nvSpPr>
        <p:spPr>
          <a:xfrm>
            <a:off x="5940152" y="8249036"/>
            <a:ext cx="290464" cy="369332"/>
          </a:xfrm>
          <a:prstGeom prst="rect">
            <a:avLst/>
          </a:prstGeom>
          <a:noFill/>
        </p:spPr>
        <p:txBody>
          <a:bodyPr wrap="none" rtlCol="0">
            <a:spAutoFit/>
          </a:bodyPr>
          <a:lstStyle/>
          <a:p>
            <a:r>
              <a:rPr lang="en-GB" dirty="0" smtClean="0"/>
              <a:t>F</a:t>
            </a:r>
            <a:endParaRPr lang="en-GB" dirty="0"/>
          </a:p>
        </p:txBody>
      </p:sp>
      <p:graphicFrame>
        <p:nvGraphicFramePr>
          <p:cNvPr id="41" name="Table 40"/>
          <p:cNvGraphicFramePr>
            <a:graphicFrameLocks noGrp="1"/>
          </p:cNvGraphicFramePr>
          <p:nvPr>
            <p:extLst>
              <p:ext uri="{D42A27DB-BD31-4B8C-83A1-F6EECF244321}">
                <p14:modId xmlns:p14="http://schemas.microsoft.com/office/powerpoint/2010/main" val="3591021730"/>
              </p:ext>
            </p:extLst>
          </p:nvPr>
        </p:nvGraphicFramePr>
        <p:xfrm>
          <a:off x="179512" y="8749084"/>
          <a:ext cx="8640960" cy="3845560"/>
        </p:xfrm>
        <a:graphic>
          <a:graphicData uri="http://schemas.openxmlformats.org/drawingml/2006/table">
            <a:tbl>
              <a:tblPr firstRow="1" bandRow="1">
                <a:tableStyleId>{5C22544A-7EE6-4342-B048-85BDC9FD1C3A}</a:tableStyleId>
              </a:tblPr>
              <a:tblGrid>
                <a:gridCol w="864096"/>
                <a:gridCol w="7776864"/>
              </a:tblGrid>
              <a:tr h="370840">
                <a:tc>
                  <a:txBody>
                    <a:bodyPr/>
                    <a:lstStyle/>
                    <a:p>
                      <a:r>
                        <a:rPr lang="en-GB" sz="1200" dirty="0" smtClean="0"/>
                        <a:t>Feature </a:t>
                      </a:r>
                      <a:endParaRPr lang="en-GB" sz="1200" dirty="0"/>
                    </a:p>
                  </a:txBody>
                  <a:tcPr/>
                </a:tc>
                <a:tc>
                  <a:txBody>
                    <a:bodyPr/>
                    <a:lstStyle/>
                    <a:p>
                      <a:r>
                        <a:rPr lang="en-GB" sz="1200" dirty="0" smtClean="0"/>
                        <a:t>Explanation</a:t>
                      </a:r>
                      <a:endParaRPr lang="en-GB" sz="1200" dirty="0"/>
                    </a:p>
                  </a:txBody>
                  <a:tcPr/>
                </a:tc>
              </a:tr>
              <a:tr h="370840">
                <a:tc>
                  <a:txBody>
                    <a:bodyPr/>
                    <a:lstStyle/>
                    <a:p>
                      <a:r>
                        <a:rPr lang="en-GB" sz="1200" dirty="0" smtClean="0"/>
                        <a:t>A</a:t>
                      </a:r>
                      <a:endParaRPr lang="en-GB" sz="1200" dirty="0"/>
                    </a:p>
                  </a:txBody>
                  <a:tcPr/>
                </a:tc>
                <a:tc>
                  <a:txBody>
                    <a:bodyPr/>
                    <a:lstStyle/>
                    <a:p>
                      <a:r>
                        <a:rPr lang="en-GB" sz="1200" dirty="0" err="1" smtClean="0"/>
                        <a:t>cvParam</a:t>
                      </a:r>
                      <a:r>
                        <a:rPr lang="en-GB" sz="1200" dirty="0" smtClean="0"/>
                        <a:t> indicating that</a:t>
                      </a:r>
                      <a:r>
                        <a:rPr lang="en-GB" sz="1200" baseline="0" dirty="0" smtClean="0"/>
                        <a:t> peptide-level scoring has been done and that feature B MAY be present and features D, E and F MUST be present. A </a:t>
                      </a:r>
                      <a:r>
                        <a:rPr lang="en-GB" sz="1200" baseline="0" dirty="0" err="1" smtClean="0"/>
                        <a:t>cvParam</a:t>
                      </a:r>
                      <a:r>
                        <a:rPr lang="en-GB" sz="1200" baseline="0" dirty="0" smtClean="0"/>
                        <a:t> MUST also be present indicating the type of grouping of PSMs to peptides done.</a:t>
                      </a:r>
                      <a:endParaRPr lang="en-GB" sz="1200" dirty="0"/>
                    </a:p>
                  </a:txBody>
                  <a:tcPr/>
                </a:tc>
              </a:tr>
              <a:tr h="370840">
                <a:tc>
                  <a:txBody>
                    <a:bodyPr/>
                    <a:lstStyle/>
                    <a:p>
                      <a:r>
                        <a:rPr lang="en-GB" sz="1200" dirty="0" smtClean="0"/>
                        <a:t>B</a:t>
                      </a:r>
                      <a:endParaRPr lang="en-GB" sz="1200" dirty="0"/>
                    </a:p>
                  </a:txBody>
                  <a:tcPr/>
                </a:tc>
                <a:tc>
                  <a:txBody>
                    <a:bodyPr/>
                    <a:lstStyle/>
                    <a:p>
                      <a:r>
                        <a:rPr lang="en-GB" sz="1200" dirty="0" smtClean="0"/>
                        <a:t>The threshold used to determine whether</a:t>
                      </a:r>
                      <a:r>
                        <a:rPr lang="en-GB" sz="1200" baseline="0" dirty="0" smtClean="0"/>
                        <a:t>  each distinct peptides group has been confidently identified – used to set the value of feature F</a:t>
                      </a:r>
                      <a:endParaRPr lang="en-GB" sz="1200" dirty="0"/>
                    </a:p>
                  </a:txBody>
                  <a:tcPr/>
                </a:tc>
              </a:tr>
              <a:tr h="370840">
                <a:tc>
                  <a:txBody>
                    <a:bodyPr/>
                    <a:lstStyle/>
                    <a:p>
                      <a:r>
                        <a:rPr lang="en-GB" sz="1200" dirty="0" smtClean="0"/>
                        <a:t>C</a:t>
                      </a:r>
                      <a:endParaRPr lang="en-GB" sz="1200" dirty="0"/>
                    </a:p>
                  </a:txBody>
                  <a:tcPr/>
                </a:tc>
                <a:tc>
                  <a:txBody>
                    <a:bodyPr/>
                    <a:lstStyle/>
                    <a:p>
                      <a:r>
                        <a:rPr lang="en-GB" sz="1200" dirty="0" smtClean="0"/>
                        <a:t>As for regular </a:t>
                      </a:r>
                      <a:r>
                        <a:rPr lang="en-GB" sz="1200" dirty="0" err="1" smtClean="0"/>
                        <a:t>mzIdentML</a:t>
                      </a:r>
                      <a:r>
                        <a:rPr lang="en-GB" sz="1200" dirty="0" smtClean="0"/>
                        <a:t> files, a threshold can be applied</a:t>
                      </a:r>
                      <a:r>
                        <a:rPr lang="en-GB" sz="1200" baseline="0" dirty="0" smtClean="0"/>
                        <a:t> at the level of PSMs – which is used to set the </a:t>
                      </a:r>
                      <a:r>
                        <a:rPr lang="en-GB" sz="1200" baseline="0" dirty="0" err="1" smtClean="0"/>
                        <a:t>passThreshold</a:t>
                      </a:r>
                      <a:r>
                        <a:rPr lang="en-GB" sz="1200" baseline="0" dirty="0" smtClean="0"/>
                        <a:t> attribute on &lt;</a:t>
                      </a:r>
                      <a:r>
                        <a:rPr lang="en-GB" sz="1200" baseline="0" dirty="0" err="1" smtClean="0"/>
                        <a:t>SpectrumIdentificationItem</a:t>
                      </a:r>
                      <a:r>
                        <a:rPr lang="en-GB" sz="1200" baseline="0" dirty="0" smtClean="0"/>
                        <a:t>&gt;</a:t>
                      </a:r>
                      <a:endParaRPr lang="en-GB" sz="1200" dirty="0"/>
                    </a:p>
                  </a:txBody>
                  <a:tcPr/>
                </a:tc>
              </a:tr>
              <a:tr h="370840">
                <a:tc>
                  <a:txBody>
                    <a:bodyPr/>
                    <a:lstStyle/>
                    <a:p>
                      <a:r>
                        <a:rPr lang="en-GB" sz="1200" dirty="0" smtClean="0"/>
                        <a:t>D</a:t>
                      </a:r>
                      <a:endParaRPr lang="en-GB" sz="1200" dirty="0"/>
                    </a:p>
                  </a:txBody>
                  <a:tcPr/>
                </a:tc>
                <a:tc>
                  <a:txBody>
                    <a:bodyPr/>
                    <a:lstStyle/>
                    <a:p>
                      <a:r>
                        <a:rPr lang="en-GB" sz="1200" baseline="0" dirty="0" smtClean="0"/>
                        <a:t>If feature A is present , ex</a:t>
                      </a:r>
                      <a:r>
                        <a:rPr lang="en-GB" sz="1200" dirty="0" smtClean="0"/>
                        <a:t>actly</a:t>
                      </a:r>
                      <a:r>
                        <a:rPr lang="en-GB" sz="1200" baseline="0" dirty="0" smtClean="0"/>
                        <a:t> one </a:t>
                      </a:r>
                      <a:r>
                        <a:rPr lang="en-GB" sz="1200" baseline="0" dirty="0" err="1" smtClean="0"/>
                        <a:t>cvParam</a:t>
                      </a:r>
                      <a:r>
                        <a:rPr lang="en-GB" sz="1200" baseline="0" dirty="0" smtClean="0"/>
                        <a:t> “peptide group ID” MUST be present in which t</a:t>
                      </a:r>
                      <a:r>
                        <a:rPr lang="en-GB" sz="1200" i="0" baseline="0" dirty="0" smtClean="0"/>
                        <a:t>he value slot contains a unique identifier (string) that MUST be given to all &lt;</a:t>
                      </a:r>
                      <a:r>
                        <a:rPr lang="en-GB" sz="1200" i="0" baseline="0" dirty="0" err="1" smtClean="0"/>
                        <a:t>SpectrumIdentificationItem</a:t>
                      </a:r>
                      <a:r>
                        <a:rPr lang="en-GB" sz="1200" i="0" baseline="0" dirty="0" smtClean="0"/>
                        <a:t>&gt; elements within the same distinct peptide group. There is no expectation that meaningful information SHOULD be conveyed by the value slot, but implementers MAY choose to use the peptide sequence or peptide sequence and a modification string (depending on the grouping mechanism) as the value.  </a:t>
                      </a:r>
                      <a:endParaRPr lang="en-GB" sz="1200" i="1" dirty="0"/>
                    </a:p>
                  </a:txBody>
                  <a:tcPr/>
                </a:tc>
              </a:tr>
              <a:tr h="370840">
                <a:tc>
                  <a:txBody>
                    <a:bodyPr/>
                    <a:lstStyle/>
                    <a:p>
                      <a:r>
                        <a:rPr lang="en-GB" sz="1200" dirty="0" smtClean="0"/>
                        <a:t>E</a:t>
                      </a:r>
                      <a:endParaRPr lang="en-GB" sz="1200" dirty="0"/>
                    </a:p>
                  </a:txBody>
                  <a:tcPr/>
                </a:tc>
                <a:tc>
                  <a:txBody>
                    <a:bodyPr/>
                    <a:lstStyle/>
                    <a:p>
                      <a:r>
                        <a:rPr lang="en-GB" sz="1200" dirty="0" smtClean="0"/>
                        <a:t>A </a:t>
                      </a:r>
                      <a:r>
                        <a:rPr lang="en-GB" sz="1200" dirty="0" err="1" smtClean="0"/>
                        <a:t>cvParam</a:t>
                      </a:r>
                      <a:r>
                        <a:rPr lang="en-GB" sz="1200" dirty="0" smtClean="0"/>
                        <a:t> containing</a:t>
                      </a:r>
                      <a:r>
                        <a:rPr lang="en-GB" sz="1200" baseline="0" dirty="0" smtClean="0"/>
                        <a:t> the peptide-level score used for ordering </a:t>
                      </a:r>
                      <a:r>
                        <a:rPr lang="en-GB" sz="1200" i="1" baseline="0" dirty="0" smtClean="0"/>
                        <a:t>distinct peptide</a:t>
                      </a:r>
                      <a:r>
                        <a:rPr lang="en-GB" sz="1200" i="0" baseline="0" dirty="0" smtClean="0"/>
                        <a:t> entities, which MUST be given to all &lt;</a:t>
                      </a:r>
                      <a:r>
                        <a:rPr lang="en-GB" sz="1200" i="0" baseline="0" dirty="0" err="1" smtClean="0"/>
                        <a:t>SpectrumIdentificationItem</a:t>
                      </a:r>
                      <a:r>
                        <a:rPr lang="en-GB" sz="1200" i="0" baseline="0" dirty="0" smtClean="0"/>
                        <a:t>&gt; elements within the same distinct peptide group with the same value.</a:t>
                      </a:r>
                      <a:endParaRPr lang="en-GB" sz="1200" dirty="0"/>
                    </a:p>
                  </a:txBody>
                  <a:tcPr/>
                </a:tc>
              </a:tr>
              <a:tr h="370840">
                <a:tc>
                  <a:txBody>
                    <a:bodyPr/>
                    <a:lstStyle/>
                    <a:p>
                      <a:r>
                        <a:rPr lang="en-GB" sz="1200" dirty="0" smtClean="0"/>
                        <a:t>F</a:t>
                      </a:r>
                      <a:endParaRPr lang="en-GB" sz="1200" dirty="0"/>
                    </a:p>
                  </a:txBody>
                  <a:tcPr/>
                </a:tc>
                <a:tc>
                  <a:txBody>
                    <a:bodyPr/>
                    <a:lstStyle/>
                    <a:p>
                      <a:r>
                        <a:rPr lang="en-GB" sz="1200" baseline="0" dirty="0" smtClean="0"/>
                        <a:t>If feature A is present , e</a:t>
                      </a:r>
                      <a:r>
                        <a:rPr lang="en-GB" sz="1200" dirty="0" smtClean="0"/>
                        <a:t>very</a:t>
                      </a:r>
                      <a:r>
                        <a:rPr lang="en-GB" sz="1200" baseline="0" dirty="0" smtClean="0"/>
                        <a:t> </a:t>
                      </a:r>
                      <a:r>
                        <a:rPr lang="en-GB" sz="1200" i="0" baseline="0" dirty="0" smtClean="0"/>
                        <a:t>&lt;</a:t>
                      </a:r>
                      <a:r>
                        <a:rPr lang="en-GB" sz="1200" i="0" baseline="0" dirty="0" err="1" smtClean="0"/>
                        <a:t>SpectrumIdentificationItem</a:t>
                      </a:r>
                      <a:r>
                        <a:rPr lang="en-GB" sz="1200" i="0" baseline="0" dirty="0" smtClean="0"/>
                        <a:t>&gt; element  MUST contain the “peptide passes threshold” </a:t>
                      </a:r>
                      <a:r>
                        <a:rPr lang="en-GB" sz="1200" i="0" baseline="0" dirty="0" err="1" smtClean="0"/>
                        <a:t>cvParam</a:t>
                      </a:r>
                      <a:r>
                        <a:rPr lang="en-GB" sz="1200" i="0" baseline="0" dirty="0" smtClean="0"/>
                        <a:t> with a Boolean value. All &lt;</a:t>
                      </a:r>
                      <a:r>
                        <a:rPr lang="en-GB" sz="1200" i="0" baseline="0" dirty="0" err="1" smtClean="0"/>
                        <a:t>SpectrumIdentificationItem</a:t>
                      </a:r>
                      <a:r>
                        <a:rPr lang="en-GB" sz="1200" i="0" baseline="0" dirty="0" smtClean="0"/>
                        <a:t>&gt; elements within the same distinct peptide group MUST have the same value.</a:t>
                      </a:r>
                      <a:endParaRPr lang="en-GB" sz="1200" dirty="0"/>
                    </a:p>
                  </a:txBody>
                  <a:tcPr/>
                </a:tc>
              </a:tr>
            </a:tbl>
          </a:graphicData>
        </a:graphic>
      </p:graphicFrame>
      <p:sp>
        <p:nvSpPr>
          <p:cNvPr id="14" name="TextBox 13"/>
          <p:cNvSpPr txBox="1"/>
          <p:nvPr/>
        </p:nvSpPr>
        <p:spPr>
          <a:xfrm>
            <a:off x="251520" y="324148"/>
            <a:ext cx="3193503" cy="338554"/>
          </a:xfrm>
          <a:prstGeom prst="rect">
            <a:avLst/>
          </a:prstGeom>
          <a:noFill/>
        </p:spPr>
        <p:txBody>
          <a:bodyPr wrap="none" rtlCol="0">
            <a:spAutoFit/>
          </a:bodyPr>
          <a:lstStyle/>
          <a:p>
            <a:r>
              <a:rPr lang="en-GB" sz="1600" b="1" dirty="0" smtClean="0">
                <a:latin typeface="+mj-lt"/>
                <a:cs typeface="Courier New" pitchFamily="49" charset="0"/>
              </a:rPr>
              <a:t>Guidelines for Peptide-level scoring</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3528" y="2628404"/>
            <a:ext cx="5832648" cy="2308324"/>
          </a:xfrm>
          <a:prstGeom prst="rect">
            <a:avLst/>
          </a:prstGeom>
          <a:ln w="22225">
            <a:solidFill>
              <a:schemeClr val="tx1"/>
            </a:solidFill>
            <a:prstDash val="sysDot"/>
          </a:ln>
        </p:spPr>
        <p:txBody>
          <a:bodyPr wrap="square">
            <a:spAutoFit/>
          </a:bodyPr>
          <a:lstStyle/>
          <a:p>
            <a:r>
              <a:rPr lang="en-GB" sz="800" dirty="0" smtClean="0">
                <a:latin typeface="Courier New" pitchFamily="49" charset="0"/>
                <a:cs typeface="Courier New" pitchFamily="49" charset="0"/>
              </a:rPr>
              <a:t> &lt;Peptide id="KYYGNVVYYIGER_p@2|3"&gt;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PeptideSequence</a:t>
            </a:r>
            <a:r>
              <a:rPr lang="en-GB" sz="800" dirty="0" smtClean="0">
                <a:latin typeface="Courier New" pitchFamily="49" charset="0"/>
                <a:cs typeface="Courier New" pitchFamily="49" charset="0"/>
              </a:rPr>
              <a:t>&gt;KYYGNVVYYIGER&lt;/</a:t>
            </a:r>
            <a:r>
              <a:rPr lang="en-GB" sz="800" dirty="0" err="1" smtClean="0">
                <a:latin typeface="Courier New" pitchFamily="49" charset="0"/>
                <a:cs typeface="Courier New" pitchFamily="49" charset="0"/>
              </a:rPr>
              <a:t>PeptideSequence</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&lt;Modification </a:t>
            </a:r>
            <a:r>
              <a:rPr lang="en-GB" sz="800" dirty="0" err="1" smtClean="0">
                <a:latin typeface="Courier New" pitchFamily="49" charset="0"/>
                <a:cs typeface="Courier New" pitchFamily="49" charset="0"/>
              </a:rPr>
              <a:t>monoisotopicMassDelta</a:t>
            </a:r>
            <a:r>
              <a:rPr lang="en-GB" sz="800" dirty="0" smtClean="0">
                <a:latin typeface="Courier New" pitchFamily="49" charset="0"/>
                <a:cs typeface="Courier New" pitchFamily="49" charset="0"/>
              </a:rPr>
              <a:t>="79.966331" location="2" residues="Y"&gt;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accession="UNIMOD:21"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="UNIMOD" name="</a:t>
            </a:r>
            <a:r>
              <a:rPr lang="en-GB" sz="800" dirty="0" err="1" smtClean="0">
                <a:latin typeface="Courier New" pitchFamily="49" charset="0"/>
                <a:cs typeface="Courier New" pitchFamily="49" charset="0"/>
              </a:rPr>
              <a:t>Phospho</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a:t>
            </a:r>
            <a:r>
              <a:rPr lang="en-GB" sz="800" dirty="0">
                <a:latin typeface="Courier New" pitchFamily="49" charset="0"/>
                <a:cs typeface="Courier New" pitchFamily="49" charset="0"/>
              </a:rPr>
              <a:t>&lt;</a:t>
            </a:r>
            <a:r>
              <a:rPr lang="en-GB" sz="800" dirty="0" err="1">
                <a:latin typeface="Courier New" pitchFamily="49" charset="0"/>
                <a:cs typeface="Courier New" pitchFamily="49" charset="0"/>
              </a:rPr>
              <a:t>cvParam</a:t>
            </a:r>
            <a:r>
              <a:rPr lang="en-GB" sz="800" dirty="0">
                <a:latin typeface="Courier New" pitchFamily="49" charset="0"/>
                <a:cs typeface="Courier New" pitchFamily="49" charset="0"/>
              </a:rPr>
              <a:t> accession="MS:1002504" </a:t>
            </a:r>
            <a:r>
              <a:rPr lang="en-GB" sz="800" dirty="0" err="1">
                <a:latin typeface="Courier New" pitchFamily="49" charset="0"/>
                <a:cs typeface="Courier New" pitchFamily="49" charset="0"/>
              </a:rPr>
              <a:t>cvRef</a:t>
            </a:r>
            <a:r>
              <a:rPr lang="en-GB" sz="800" dirty="0">
                <a:latin typeface="Courier New" pitchFamily="49" charset="0"/>
                <a:cs typeface="Courier New" pitchFamily="49" charset="0"/>
              </a:rPr>
              <a:t>="PSI-MS" name="modification index" value="1"/&gt;    &lt;/Modification&gt;    </a:t>
            </a:r>
          </a:p>
          <a:p>
            <a:r>
              <a:rPr lang="en-GB" sz="800" dirty="0" smtClean="0">
                <a:latin typeface="Courier New" pitchFamily="49" charset="0"/>
                <a:cs typeface="Courier New" pitchFamily="49" charset="0"/>
              </a:rPr>
              <a:t>  &lt;/Peptide&gt;  </a:t>
            </a:r>
          </a:p>
          <a:p>
            <a:r>
              <a:rPr lang="en-GB" sz="800" dirty="0" smtClean="0">
                <a:latin typeface="Courier New" pitchFamily="49" charset="0"/>
                <a:cs typeface="Courier New" pitchFamily="49" charset="0"/>
              </a:rPr>
              <a:t>  &lt;Peptide id="KYYGNVVYYIGER_p@2|3_p@8|9"&gt;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PeptideSequence</a:t>
            </a:r>
            <a:r>
              <a:rPr lang="en-GB" sz="800" dirty="0" smtClean="0">
                <a:latin typeface="Courier New" pitchFamily="49" charset="0"/>
                <a:cs typeface="Courier New" pitchFamily="49" charset="0"/>
              </a:rPr>
              <a:t>&gt;KYYGNVVYYIGER&lt;/</a:t>
            </a:r>
            <a:r>
              <a:rPr lang="en-GB" sz="800" dirty="0" err="1" smtClean="0">
                <a:latin typeface="Courier New" pitchFamily="49" charset="0"/>
                <a:cs typeface="Courier New" pitchFamily="49" charset="0"/>
              </a:rPr>
              <a:t>PeptideSequence</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&lt;Modification </a:t>
            </a:r>
            <a:r>
              <a:rPr lang="en-GB" sz="800" dirty="0" err="1" smtClean="0">
                <a:latin typeface="Courier New" pitchFamily="49" charset="0"/>
                <a:cs typeface="Courier New" pitchFamily="49" charset="0"/>
              </a:rPr>
              <a:t>monoisotopicMassDelta</a:t>
            </a:r>
            <a:r>
              <a:rPr lang="en-GB" sz="800" dirty="0" smtClean="0">
                <a:latin typeface="Courier New" pitchFamily="49" charset="0"/>
                <a:cs typeface="Courier New" pitchFamily="49" charset="0"/>
              </a:rPr>
              <a:t>="79.966331" location="2" residues="Y"&gt;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accession="UNIMOD:21"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="UNIMOD" name="</a:t>
            </a:r>
            <a:r>
              <a:rPr lang="en-GB" sz="800" dirty="0" err="1" smtClean="0">
                <a:latin typeface="Courier New" pitchFamily="49" charset="0"/>
                <a:cs typeface="Courier New" pitchFamily="49" charset="0"/>
              </a:rPr>
              <a:t>Phospho</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accession="MS:1002504"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="PSI-MS" name</a:t>
            </a:r>
            <a:r>
              <a:rPr lang="en-GB" sz="800" dirty="0">
                <a:latin typeface="Courier New" pitchFamily="49" charset="0"/>
                <a:cs typeface="Courier New" pitchFamily="49" charset="0"/>
              </a:rPr>
              <a:t>="modification index" </a:t>
            </a:r>
            <a:r>
              <a:rPr lang="en-GB" sz="800" dirty="0" smtClean="0">
                <a:latin typeface="Courier New" pitchFamily="49" charset="0"/>
                <a:cs typeface="Courier New" pitchFamily="49" charset="0"/>
              </a:rPr>
              <a:t>value="1"/&gt;</a:t>
            </a:r>
          </a:p>
          <a:p>
            <a:r>
              <a:rPr lang="en-GB" sz="800" dirty="0" smtClean="0">
                <a:latin typeface="Courier New" pitchFamily="49" charset="0"/>
                <a:cs typeface="Courier New" pitchFamily="49" charset="0"/>
              </a:rPr>
              <a:t>    &lt;/Modification&gt;</a:t>
            </a:r>
          </a:p>
          <a:p>
            <a:r>
              <a:rPr lang="en-GB" sz="800" dirty="0" smtClean="0">
                <a:latin typeface="Courier New" pitchFamily="49" charset="0"/>
                <a:cs typeface="Courier New" pitchFamily="49" charset="0"/>
              </a:rPr>
              <a:t>    &lt;Modification </a:t>
            </a:r>
            <a:r>
              <a:rPr lang="en-GB" sz="800" dirty="0" err="1" smtClean="0">
                <a:latin typeface="Courier New" pitchFamily="49" charset="0"/>
                <a:cs typeface="Courier New" pitchFamily="49" charset="0"/>
              </a:rPr>
              <a:t>monoisotopicMassDelta</a:t>
            </a:r>
            <a:r>
              <a:rPr lang="en-GB" sz="800" dirty="0" smtClean="0">
                <a:latin typeface="Courier New" pitchFamily="49" charset="0"/>
                <a:cs typeface="Courier New" pitchFamily="49" charset="0"/>
              </a:rPr>
              <a:t>="79.966331" location="8" residues="Y"&gt;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accession="UNIMOD:21"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="UNIMOD" name="</a:t>
            </a:r>
            <a:r>
              <a:rPr lang="en-GB" sz="800" dirty="0" err="1" smtClean="0">
                <a:latin typeface="Courier New" pitchFamily="49" charset="0"/>
                <a:cs typeface="Courier New" pitchFamily="49" charset="0"/>
              </a:rPr>
              <a:t>Phospho</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accession="MS:1002504"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="PSI-MS" name="modification index" value="2"/&gt;</a:t>
            </a:r>
          </a:p>
          <a:p>
            <a:r>
              <a:rPr lang="en-GB" sz="800" dirty="0" smtClean="0">
                <a:latin typeface="Courier New" pitchFamily="49" charset="0"/>
                <a:cs typeface="Courier New" pitchFamily="49" charset="0"/>
              </a:rPr>
              <a:t>    &lt;/Modification&gt;     </a:t>
            </a:r>
          </a:p>
          <a:p>
            <a:r>
              <a:rPr lang="en-GB" sz="800" dirty="0" smtClean="0">
                <a:latin typeface="Courier New" pitchFamily="49" charset="0"/>
                <a:cs typeface="Courier New" pitchFamily="49" charset="0"/>
              </a:rPr>
              <a:t>  &lt;/Peptide&gt;</a:t>
            </a:r>
            <a:endParaRPr lang="en-GB" sz="800" dirty="0">
              <a:latin typeface="Courier New" pitchFamily="49" charset="0"/>
              <a:cs typeface="Courier New" pitchFamily="49" charset="0"/>
            </a:endParaRPr>
          </a:p>
        </p:txBody>
      </p:sp>
      <p:sp>
        <p:nvSpPr>
          <p:cNvPr id="5" name="TextBox 4"/>
          <p:cNvSpPr txBox="1"/>
          <p:nvPr/>
        </p:nvSpPr>
        <p:spPr>
          <a:xfrm>
            <a:off x="323528" y="5071105"/>
            <a:ext cx="6408712" cy="2062103"/>
          </a:xfrm>
          <a:prstGeom prst="rect">
            <a:avLst/>
          </a:prstGeom>
          <a:noFill/>
          <a:ln w="22225">
            <a:solidFill>
              <a:schemeClr val="tx1"/>
            </a:solidFill>
            <a:prstDash val="sysDot"/>
          </a:ln>
        </p:spPr>
        <p:txBody>
          <a:bodyPr wrap="square" rtlCol="0">
            <a:spAutoFit/>
          </a:bodyPr>
          <a:lstStyle/>
          <a:p>
            <a:r>
              <a:rPr lang="en-GB" sz="800" dirty="0"/>
              <a:t>&lt;</a:t>
            </a:r>
            <a:r>
              <a:rPr lang="en-GB" sz="800" dirty="0" err="1"/>
              <a:t>SpectrumIdentificationResult</a:t>
            </a:r>
            <a:r>
              <a:rPr lang="en-GB" sz="800" dirty="0"/>
              <a:t> </a:t>
            </a:r>
            <a:r>
              <a:rPr lang="en-GB" sz="800" dirty="0" err="1"/>
              <a:t>spectraData_ref</a:t>
            </a:r>
            <a:r>
              <a:rPr lang="en-GB" sz="800" dirty="0"/>
              <a:t>="qExactive01819.mgf" </a:t>
            </a:r>
            <a:r>
              <a:rPr lang="en-GB" sz="800" dirty="0" err="1"/>
              <a:t>spectrumID</a:t>
            </a:r>
            <a:r>
              <a:rPr lang="en-GB" sz="800" dirty="0"/>
              <a:t>="index=2727" id="SIR_4207"&gt;</a:t>
            </a:r>
          </a:p>
          <a:p>
            <a:r>
              <a:rPr lang="en-GB" sz="800" dirty="0"/>
              <a:t>  &lt;</a:t>
            </a:r>
            <a:r>
              <a:rPr lang="en-GB" sz="800" dirty="0" err="1"/>
              <a:t>SpectrumIdentificationItem</a:t>
            </a:r>
            <a:r>
              <a:rPr lang="en-GB" sz="800" dirty="0"/>
              <a:t> </a:t>
            </a:r>
            <a:r>
              <a:rPr lang="en-GB" sz="800" dirty="0" err="1"/>
              <a:t>passThreshold</a:t>
            </a:r>
            <a:r>
              <a:rPr lang="en-GB" sz="800" dirty="0"/>
              <a:t>="true" rank="1"  </a:t>
            </a:r>
            <a:r>
              <a:rPr lang="en-GB" sz="800" dirty="0" err="1"/>
              <a:t>peptide_ref</a:t>
            </a:r>
            <a:r>
              <a:rPr lang="en-GB" sz="800" dirty="0"/>
              <a:t>="DNSTMGYMMAK_15.99491461956_15.99491461956" </a:t>
            </a:r>
          </a:p>
          <a:p>
            <a:r>
              <a:rPr lang="en-GB" sz="800" dirty="0"/>
              <a:t>      </a:t>
            </a:r>
            <a:r>
              <a:rPr lang="en-GB" sz="800" dirty="0" err="1"/>
              <a:t>calculatedMassToCharge</a:t>
            </a:r>
            <a:r>
              <a:rPr lang="en-GB" sz="800" dirty="0"/>
              <a:t>="640.751423992447"  </a:t>
            </a:r>
            <a:r>
              <a:rPr lang="en-GB" sz="800" dirty="0" err="1"/>
              <a:t>experimentalMassToCharge</a:t>
            </a:r>
            <a:r>
              <a:rPr lang="en-GB" sz="800" dirty="0"/>
              <a:t>="640.751992494115" </a:t>
            </a:r>
          </a:p>
          <a:p>
            <a:r>
              <a:rPr lang="en-GB" sz="800" dirty="0"/>
              <a:t>      </a:t>
            </a:r>
            <a:r>
              <a:rPr lang="en-GB" sz="800" dirty="0" err="1"/>
              <a:t>chargeState</a:t>
            </a:r>
            <a:r>
              <a:rPr lang="en-GB" sz="800" dirty="0"/>
              <a:t>="2" id="SII_4207_1"&gt;</a:t>
            </a:r>
          </a:p>
          <a:p>
            <a:r>
              <a:rPr lang="en-GB" sz="800" dirty="0"/>
              <a:t>    &lt;</a:t>
            </a:r>
            <a:r>
              <a:rPr lang="en-GB" sz="800" dirty="0" err="1"/>
              <a:t>PeptideEvidenceRef</a:t>
            </a:r>
            <a:r>
              <a:rPr lang="en-GB" sz="800" dirty="0"/>
              <a:t> </a:t>
            </a:r>
            <a:r>
              <a:rPr lang="en-GB" sz="800" dirty="0" err="1"/>
              <a:t>peptideEvidence_ref</a:t>
            </a:r>
            <a:r>
              <a:rPr lang="en-GB" sz="800" dirty="0"/>
              <a:t>="PepEv_9145"/&gt;</a:t>
            </a:r>
          </a:p>
          <a:p>
            <a:r>
              <a:rPr lang="en-GB" sz="800" dirty="0"/>
              <a:t>    &lt;</a:t>
            </a:r>
            <a:r>
              <a:rPr lang="en-GB" sz="800" dirty="0" err="1"/>
              <a:t>cvParam</a:t>
            </a:r>
            <a:r>
              <a:rPr lang="en-GB" sz="800" dirty="0"/>
              <a:t> </a:t>
            </a:r>
            <a:r>
              <a:rPr lang="en-GB" sz="800" dirty="0" err="1"/>
              <a:t>cvRef</a:t>
            </a:r>
            <a:r>
              <a:rPr lang="en-GB" sz="800" dirty="0"/>
              <a:t>="PSI-MS" accession="MS:1001969" name="</a:t>
            </a:r>
            <a:r>
              <a:rPr lang="en-GB" sz="800" dirty="0" err="1"/>
              <a:t>phosphoRS</a:t>
            </a:r>
            <a:r>
              <a:rPr lang="en-GB" sz="800" dirty="0"/>
              <a:t> score" value="1:66.66666666:5:false"/&gt;</a:t>
            </a:r>
          </a:p>
          <a:p>
            <a:r>
              <a:rPr lang="en-GB" sz="800" dirty="0"/>
              <a:t>    &lt;</a:t>
            </a:r>
            <a:r>
              <a:rPr lang="en-GB" sz="800" dirty="0" err="1"/>
              <a:t>cvParam</a:t>
            </a:r>
            <a:r>
              <a:rPr lang="en-GB" sz="800" dirty="0"/>
              <a:t> </a:t>
            </a:r>
            <a:r>
              <a:rPr lang="en-GB" sz="800" dirty="0" err="1"/>
              <a:t>cvRef</a:t>
            </a:r>
            <a:r>
              <a:rPr lang="en-GB" sz="800" dirty="0"/>
              <a:t>="PSI-MS" accession="MS:1001969" name="</a:t>
            </a:r>
            <a:r>
              <a:rPr lang="en-GB" sz="800" dirty="0" err="1"/>
              <a:t>phosphoRS</a:t>
            </a:r>
            <a:r>
              <a:rPr lang="en-GB" sz="800" dirty="0"/>
              <a:t> score" value="1:66.66666666:8:false"/&gt;</a:t>
            </a:r>
          </a:p>
          <a:p>
            <a:r>
              <a:rPr lang="en-GB" sz="800" dirty="0"/>
              <a:t>    &lt;</a:t>
            </a:r>
            <a:r>
              <a:rPr lang="en-GB" sz="800" dirty="0" err="1"/>
              <a:t>cvParam</a:t>
            </a:r>
            <a:r>
              <a:rPr lang="en-GB" sz="800" dirty="0"/>
              <a:t> </a:t>
            </a:r>
            <a:r>
              <a:rPr lang="en-GB" sz="800" dirty="0" err="1"/>
              <a:t>cvRef</a:t>
            </a:r>
            <a:r>
              <a:rPr lang="en-GB" sz="800" dirty="0"/>
              <a:t>="PSI-MS" accession="MS:1001969" name="</a:t>
            </a:r>
            <a:r>
              <a:rPr lang="en-GB" sz="800" dirty="0" err="1"/>
              <a:t>phosphoRS</a:t>
            </a:r>
            <a:r>
              <a:rPr lang="en-GB" sz="800" dirty="0"/>
              <a:t> score" value="1:66.66666666:9:false"/&gt;</a:t>
            </a:r>
          </a:p>
          <a:p>
            <a:r>
              <a:rPr lang="en-GB" sz="800" dirty="0" smtClean="0"/>
              <a:t>    </a:t>
            </a:r>
          </a:p>
          <a:p>
            <a:r>
              <a:rPr lang="en-GB" sz="800" dirty="0"/>
              <a:t> </a:t>
            </a:r>
            <a:r>
              <a:rPr lang="en-GB" sz="800" dirty="0" smtClean="0"/>
              <a:t>   &lt;</a:t>
            </a:r>
            <a:r>
              <a:rPr lang="en-GB" sz="800" dirty="0" err="1"/>
              <a:t>cvParam</a:t>
            </a:r>
            <a:r>
              <a:rPr lang="en-GB" sz="800" dirty="0"/>
              <a:t> </a:t>
            </a:r>
            <a:r>
              <a:rPr lang="en-GB" sz="800" dirty="0" err="1"/>
              <a:t>cvRef</a:t>
            </a:r>
            <a:r>
              <a:rPr lang="en-GB" sz="800" dirty="0"/>
              <a:t>="PSI-MS" accession="MS:1002539" name="D-score" value="1:62.37587272987858:5:false"/&gt;</a:t>
            </a:r>
          </a:p>
          <a:p>
            <a:r>
              <a:rPr lang="en-GB" sz="800" dirty="0"/>
              <a:t>    &lt;</a:t>
            </a:r>
            <a:r>
              <a:rPr lang="en-GB" sz="800" dirty="0" err="1"/>
              <a:t>cvParam</a:t>
            </a:r>
            <a:r>
              <a:rPr lang="en-GB" sz="800" dirty="0"/>
              <a:t> </a:t>
            </a:r>
            <a:r>
              <a:rPr lang="en-GB" sz="800" dirty="0" err="1"/>
              <a:t>cvRef</a:t>
            </a:r>
            <a:r>
              <a:rPr lang="en-GB" sz="800" dirty="0"/>
              <a:t>="PSI-MS" accession="MS:1002539" name="D-score" value="1:14.141586139372523:8:false"/&gt;</a:t>
            </a:r>
          </a:p>
          <a:p>
            <a:r>
              <a:rPr lang="en-GB" sz="800" dirty="0"/>
              <a:t>    &lt;</a:t>
            </a:r>
            <a:r>
              <a:rPr lang="en-GB" sz="800" dirty="0" err="1"/>
              <a:t>cvParam</a:t>
            </a:r>
            <a:r>
              <a:rPr lang="en-GB" sz="800" dirty="0"/>
              <a:t> </a:t>
            </a:r>
            <a:r>
              <a:rPr lang="en-GB" sz="800" dirty="0" err="1"/>
              <a:t>cvRef</a:t>
            </a:r>
            <a:r>
              <a:rPr lang="en-GB" sz="800" dirty="0"/>
              <a:t>="PSI-MS" accession="MS:1002539" name="D-score" value="1:36.626793239964236:9:false"/&gt;</a:t>
            </a:r>
          </a:p>
          <a:p>
            <a:r>
              <a:rPr lang="en-GB" sz="800" dirty="0"/>
              <a:t>    &lt;!--  Other PSM-level scores not shown...  --&gt;</a:t>
            </a:r>
          </a:p>
          <a:p>
            <a:r>
              <a:rPr lang="en-GB" sz="800" dirty="0"/>
              <a:t>  &lt;/</a:t>
            </a:r>
            <a:r>
              <a:rPr lang="en-GB" sz="800" dirty="0" err="1"/>
              <a:t>SpectrumIdentificationItem</a:t>
            </a:r>
            <a:r>
              <a:rPr lang="en-GB" sz="800" dirty="0"/>
              <a:t>&gt;</a:t>
            </a:r>
          </a:p>
          <a:p>
            <a:r>
              <a:rPr lang="en-GB" sz="800" dirty="0"/>
              <a:t>  &lt;!--  Other ranked identifications not shown...  --&gt;</a:t>
            </a:r>
          </a:p>
          <a:p>
            <a:r>
              <a:rPr lang="en-GB" sz="800" dirty="0"/>
              <a:t>&lt;/</a:t>
            </a:r>
            <a:r>
              <a:rPr lang="en-GB" sz="800" dirty="0" err="1"/>
              <a:t>SpectrumIdentificationResult</a:t>
            </a:r>
            <a:r>
              <a:rPr lang="en-GB" sz="800" dirty="0"/>
              <a:t>&gt;</a:t>
            </a:r>
          </a:p>
        </p:txBody>
      </p:sp>
      <p:graphicFrame>
        <p:nvGraphicFramePr>
          <p:cNvPr id="6" name="Table 5"/>
          <p:cNvGraphicFramePr>
            <a:graphicFrameLocks noGrp="1"/>
          </p:cNvGraphicFramePr>
          <p:nvPr>
            <p:extLst>
              <p:ext uri="{D42A27DB-BD31-4B8C-83A1-F6EECF244321}">
                <p14:modId xmlns:p14="http://schemas.microsoft.com/office/powerpoint/2010/main" val="978503157"/>
              </p:ext>
            </p:extLst>
          </p:nvPr>
        </p:nvGraphicFramePr>
        <p:xfrm>
          <a:off x="423291" y="8104034"/>
          <a:ext cx="6516217" cy="5405120"/>
        </p:xfrm>
        <a:graphic>
          <a:graphicData uri="http://schemas.openxmlformats.org/drawingml/2006/table">
            <a:tbl>
              <a:tblPr firstRow="1" bandRow="1">
                <a:tableStyleId>{5C22544A-7EE6-4342-B048-85BDC9FD1C3A}</a:tableStyleId>
              </a:tblPr>
              <a:tblGrid>
                <a:gridCol w="683570"/>
                <a:gridCol w="5832647"/>
              </a:tblGrid>
              <a:tr h="370840">
                <a:tc>
                  <a:txBody>
                    <a:bodyPr/>
                    <a:lstStyle/>
                    <a:p>
                      <a:r>
                        <a:rPr lang="en-GB" sz="1200" dirty="0" smtClean="0"/>
                        <a:t>Feature </a:t>
                      </a:r>
                      <a:endParaRPr lang="en-GB" sz="1200" dirty="0"/>
                    </a:p>
                  </a:txBody>
                  <a:tcPr/>
                </a:tc>
                <a:tc>
                  <a:txBody>
                    <a:bodyPr/>
                    <a:lstStyle/>
                    <a:p>
                      <a:r>
                        <a:rPr lang="en-GB" sz="1200" dirty="0" smtClean="0"/>
                        <a:t>Explanation</a:t>
                      </a:r>
                      <a:endParaRPr lang="en-GB" sz="1200" dirty="0"/>
                    </a:p>
                  </a:txBody>
                  <a:tcPr/>
                </a:tc>
              </a:tr>
              <a:tr h="370840">
                <a:tc>
                  <a:txBody>
                    <a:bodyPr/>
                    <a:lstStyle/>
                    <a:p>
                      <a:r>
                        <a:rPr lang="en-GB" sz="1200" dirty="0" smtClean="0"/>
                        <a:t>A</a:t>
                      </a:r>
                      <a:endParaRPr lang="en-GB" sz="1200" dirty="0"/>
                    </a:p>
                  </a:txBody>
                  <a:tcPr/>
                </a:tc>
                <a:tc>
                  <a:txBody>
                    <a:bodyPr/>
                    <a:lstStyle/>
                    <a:p>
                      <a:r>
                        <a:rPr lang="en-GB" sz="1200" dirty="0" smtClean="0"/>
                        <a:t>If modification</a:t>
                      </a:r>
                      <a:r>
                        <a:rPr lang="en-GB" sz="1200" baseline="0" dirty="0" smtClean="0"/>
                        <a:t> rescoring has been performed, this </a:t>
                      </a:r>
                      <a:r>
                        <a:rPr lang="en-GB" sz="1200" baseline="0" dirty="0" err="1" smtClean="0"/>
                        <a:t>cvParam</a:t>
                      </a:r>
                      <a:r>
                        <a:rPr lang="en-GB" sz="1200" baseline="0" dirty="0" smtClean="0"/>
                        <a:t> MUST be present.</a:t>
                      </a:r>
                      <a:endParaRPr lang="en-GB" sz="1200" dirty="0"/>
                    </a:p>
                  </a:txBody>
                  <a:tcPr/>
                </a:tc>
              </a:tr>
              <a:tr h="370840">
                <a:tc>
                  <a:txBody>
                    <a:bodyPr/>
                    <a:lstStyle/>
                    <a:p>
                      <a:r>
                        <a:rPr lang="en-GB" sz="1200" dirty="0" smtClean="0"/>
                        <a:t>B</a:t>
                      </a:r>
                      <a:endParaRPr lang="en-GB" sz="1200" dirty="0"/>
                    </a:p>
                  </a:txBody>
                  <a:tcPr/>
                </a:tc>
                <a:tc>
                  <a:txBody>
                    <a:bodyPr/>
                    <a:lstStyle/>
                    <a:p>
                      <a:r>
                        <a:rPr lang="en-GB" sz="1200" dirty="0" smtClean="0"/>
                        <a:t>A Threshold for modification localizations</a:t>
                      </a:r>
                      <a:r>
                        <a:rPr lang="en-GB" sz="1200" baseline="0" dirty="0" smtClean="0"/>
                        <a:t> MAY be inserted into the &lt;</a:t>
                      </a:r>
                      <a:r>
                        <a:rPr lang="en-GB" sz="1200" baseline="0" dirty="0" err="1" smtClean="0"/>
                        <a:t>SpectrumIdentificationProtocol</a:t>
                      </a:r>
                      <a:r>
                        <a:rPr lang="en-GB" sz="1200" baseline="0" dirty="0" smtClean="0"/>
                        <a:t>&gt;</a:t>
                      </a:r>
                      <a:endParaRPr lang="en-GB" sz="1200" dirty="0"/>
                    </a:p>
                  </a:txBody>
                  <a:tcPr/>
                </a:tc>
              </a:tr>
              <a:tr h="370840">
                <a:tc>
                  <a:txBody>
                    <a:bodyPr/>
                    <a:lstStyle/>
                    <a:p>
                      <a:r>
                        <a:rPr lang="en-GB" sz="1200" dirty="0" smtClean="0"/>
                        <a:t>C</a:t>
                      </a:r>
                      <a:endParaRPr lang="en-GB" sz="1200" dirty="0"/>
                    </a:p>
                  </a:txBody>
                  <a:tcPr/>
                </a:tc>
                <a:tc>
                  <a:txBody>
                    <a:bodyPr/>
                    <a:lstStyle/>
                    <a:p>
                      <a:r>
                        <a:rPr lang="en-GB" sz="1200" dirty="0" smtClean="0"/>
                        <a:t>The ambiguity with respect to</a:t>
                      </a:r>
                      <a:r>
                        <a:rPr lang="en-GB" sz="1200" baseline="0" dirty="0" smtClean="0"/>
                        <a:t> modification location is present at the level of &lt;</a:t>
                      </a:r>
                      <a:r>
                        <a:rPr lang="en-GB" sz="1200" baseline="0" dirty="0" err="1" smtClean="0"/>
                        <a:t>SpectrumIdentificationItem</a:t>
                      </a:r>
                      <a:r>
                        <a:rPr lang="en-GB" sz="1200" baseline="0" dirty="0" smtClean="0"/>
                        <a:t>&gt; but rescored software SHOULD use the residues and location attribute to insert the most likely location for the modification</a:t>
                      </a:r>
                      <a:endParaRPr lang="en-GB" sz="1200" dirty="0">
                        <a:solidFill>
                          <a:srgbClr val="C00000"/>
                        </a:solidFill>
                      </a:endParaRPr>
                    </a:p>
                  </a:txBody>
                  <a:tcPr/>
                </a:tc>
              </a:tr>
              <a:tr h="370840">
                <a:tc>
                  <a:txBody>
                    <a:bodyPr/>
                    <a:lstStyle/>
                    <a:p>
                      <a:r>
                        <a:rPr lang="en-GB" sz="1200" dirty="0" smtClean="0"/>
                        <a:t>D</a:t>
                      </a:r>
                      <a:endParaRPr lang="en-GB" sz="1200" dirty="0"/>
                    </a:p>
                  </a:txBody>
                  <a:tcPr/>
                </a:tc>
                <a:tc>
                  <a:txBody>
                    <a:bodyPr/>
                    <a:lstStyle/>
                    <a:p>
                      <a:r>
                        <a:rPr lang="en-GB" sz="1200" i="0" dirty="0" smtClean="0"/>
                        <a:t>If</a:t>
                      </a:r>
                      <a:r>
                        <a:rPr lang="en-GB" sz="1200" i="0" baseline="0" dirty="0" smtClean="0"/>
                        <a:t> Feature A is present, </a:t>
                      </a:r>
                      <a:r>
                        <a:rPr lang="en-GB" sz="1200" i="0" baseline="0" dirty="0" smtClean="0">
                          <a:solidFill>
                            <a:schemeClr val="tx1"/>
                          </a:solidFill>
                        </a:rPr>
                        <a:t>e</a:t>
                      </a:r>
                      <a:r>
                        <a:rPr lang="en-GB" sz="1200" baseline="0" dirty="0" smtClean="0">
                          <a:solidFill>
                            <a:schemeClr val="tx1"/>
                          </a:solidFill>
                        </a:rPr>
                        <a:t>very &lt;Modification&gt; element MUST have the </a:t>
                      </a:r>
                      <a:r>
                        <a:rPr lang="en-GB" sz="1200" baseline="0" dirty="0" err="1" smtClean="0">
                          <a:solidFill>
                            <a:schemeClr val="tx1"/>
                          </a:solidFill>
                        </a:rPr>
                        <a:t>cvParam</a:t>
                      </a:r>
                      <a:r>
                        <a:rPr lang="en-GB" sz="1200" baseline="0" dirty="0" smtClean="0">
                          <a:solidFill>
                            <a:schemeClr val="tx1"/>
                          </a:solidFill>
                        </a:rPr>
                        <a:t> used as a unique identifier to be referenced  by Feature F.</a:t>
                      </a:r>
                      <a:endParaRPr lang="en-GB" sz="1200" dirty="0">
                        <a:solidFill>
                          <a:schemeClr val="tx1"/>
                        </a:solidFill>
                      </a:endParaRPr>
                    </a:p>
                  </a:txBody>
                  <a:tcPr/>
                </a:tc>
              </a:tr>
              <a:tr h="370840">
                <a:tc>
                  <a:txBody>
                    <a:bodyPr/>
                    <a:lstStyle/>
                    <a:p>
                      <a:r>
                        <a:rPr lang="en-GB" sz="1200" dirty="0" smtClean="0"/>
                        <a:t>E</a:t>
                      </a:r>
                      <a:endParaRPr lang="en-GB" sz="1200" dirty="0"/>
                    </a:p>
                  </a:txBody>
                  <a:tcPr/>
                </a:tc>
                <a:tc>
                  <a:txBody>
                    <a:bodyPr/>
                    <a:lstStyle/>
                    <a:p>
                      <a:r>
                        <a:rPr lang="en-GB" sz="1200" i="0" dirty="0" smtClean="0"/>
                        <a:t>If</a:t>
                      </a:r>
                      <a:r>
                        <a:rPr lang="en-GB" sz="1200" i="0" baseline="0" dirty="0" smtClean="0"/>
                        <a:t> Feature A is present, every &lt;</a:t>
                      </a:r>
                      <a:r>
                        <a:rPr lang="en-GB" sz="1200" i="0" baseline="0" dirty="0" err="1" smtClean="0"/>
                        <a:t>SpectrumIdentificationItem</a:t>
                      </a:r>
                      <a:r>
                        <a:rPr lang="en-GB" sz="1200" i="0" baseline="0" dirty="0" smtClean="0"/>
                        <a:t>&gt; referencing a peptide with a variable modification MUST have a </a:t>
                      </a:r>
                      <a:r>
                        <a:rPr lang="en-GB" sz="1200" i="0" baseline="0" dirty="0" err="1" smtClean="0"/>
                        <a:t>cvParam</a:t>
                      </a:r>
                      <a:r>
                        <a:rPr lang="en-GB" sz="1200" i="0" baseline="0" dirty="0" smtClean="0"/>
                        <a:t> for the location score. The value slot takes the following format MOD_INDEX:SCORE:POSITION:PASS_THRESHOLD</a:t>
                      </a:r>
                    </a:p>
                    <a:p>
                      <a:endParaRPr lang="en-GB" sz="1200" i="0" baseline="0" dirty="0" smtClean="0"/>
                    </a:p>
                    <a:p>
                      <a:r>
                        <a:rPr lang="en-GB" sz="1200" b="1" i="0" baseline="0" dirty="0" smtClean="0"/>
                        <a:t>MOD_INDEX </a:t>
                      </a:r>
                      <a:r>
                        <a:rPr lang="en-GB" sz="1200" i="0" baseline="0" dirty="0" smtClean="0"/>
                        <a:t>= &lt;Modification&gt; index attribute in the referenced &lt;Peptide&gt; object</a:t>
                      </a:r>
                    </a:p>
                    <a:p>
                      <a:r>
                        <a:rPr lang="en-GB" sz="1200" b="1" i="0" baseline="0" dirty="0" smtClean="0"/>
                        <a:t>SCORE</a:t>
                      </a:r>
                      <a:r>
                        <a:rPr lang="en-GB" sz="1200" i="0" baseline="0" dirty="0" smtClean="0"/>
                        <a:t> = Score or statistical measure associated with the modification position</a:t>
                      </a:r>
                    </a:p>
                    <a:p>
                      <a:r>
                        <a:rPr lang="en-GB" sz="1200" b="1" i="0" baseline="0" dirty="0" smtClean="0"/>
                        <a:t>POSITION</a:t>
                      </a:r>
                      <a:r>
                        <a:rPr lang="en-GB" sz="1200" i="0" baseline="0" dirty="0" smtClean="0"/>
                        <a:t> = Position of the modification on the peptide (N-terminus = 0, C-terminus = peptide length + 1). If the score pertains to grouped positions, different positions MUST be separated by “|”</a:t>
                      </a:r>
                    </a:p>
                    <a:p>
                      <a:r>
                        <a:rPr lang="en-GB" sz="1200" b="1" i="0" baseline="0" dirty="0" smtClean="0"/>
                        <a:t>PASS_THRESHOLD </a:t>
                      </a:r>
                      <a:r>
                        <a:rPr lang="en-GB" sz="1200" i="0" baseline="0" dirty="0" smtClean="0"/>
                        <a:t>= true | false with regards to the threshold specified in Feature A. If no Threshold has been specified, this MUST always be true.</a:t>
                      </a:r>
                    </a:p>
                  </a:txBody>
                  <a:tcPr/>
                </a:tc>
              </a:tr>
              <a:tr h="370840">
                <a:tc>
                  <a:txBody>
                    <a:bodyPr/>
                    <a:lstStyle/>
                    <a:p>
                      <a:r>
                        <a:rPr lang="en-GB" sz="1200" dirty="0" smtClean="0"/>
                        <a:t>F</a:t>
                      </a:r>
                      <a:endParaRPr lang="en-GB" sz="1200" dirty="0"/>
                    </a:p>
                  </a:txBody>
                  <a:tcPr/>
                </a:tc>
                <a:tc>
                  <a:txBody>
                    <a:bodyPr/>
                    <a:lstStyle/>
                    <a:p>
                      <a:r>
                        <a:rPr lang="en-GB" sz="1200" dirty="0" smtClean="0"/>
                        <a:t>The modification</a:t>
                      </a:r>
                      <a:r>
                        <a:rPr lang="en-GB" sz="1200" baseline="0" dirty="0" smtClean="0"/>
                        <a:t> position rescoring software SHOULD NOT include additional equal or lower ranked &lt;</a:t>
                      </a:r>
                      <a:r>
                        <a:rPr lang="en-GB" sz="1200" baseline="0" dirty="0" err="1" smtClean="0"/>
                        <a:t>SpectrumIdentificationItem</a:t>
                      </a:r>
                      <a:r>
                        <a:rPr lang="en-GB" sz="1200" baseline="0" dirty="0" smtClean="0"/>
                        <a:t>&gt; elements referencing a different &lt;Peptide&gt; element with the same peptide sequence and the same set of modifications (but with different modification positions) i.e. the only expected mechanism for specifying modification position is the </a:t>
                      </a:r>
                      <a:r>
                        <a:rPr lang="en-GB" sz="1200" baseline="0" dirty="0" err="1" smtClean="0"/>
                        <a:t>cvParam</a:t>
                      </a:r>
                      <a:r>
                        <a:rPr lang="en-GB" sz="1200" baseline="0" dirty="0" smtClean="0"/>
                        <a:t> specified in Feature D.</a:t>
                      </a:r>
                      <a:endParaRPr lang="en-GB" sz="1200" dirty="0"/>
                    </a:p>
                  </a:txBody>
                  <a:tcPr/>
                </a:tc>
              </a:tr>
            </a:tbl>
          </a:graphicData>
        </a:graphic>
      </p:graphicFrame>
      <p:sp>
        <p:nvSpPr>
          <p:cNvPr id="7" name="TextBox 6"/>
          <p:cNvSpPr txBox="1"/>
          <p:nvPr/>
        </p:nvSpPr>
        <p:spPr>
          <a:xfrm>
            <a:off x="6404906" y="1404268"/>
            <a:ext cx="327334" cy="369332"/>
          </a:xfrm>
          <a:prstGeom prst="rect">
            <a:avLst/>
          </a:prstGeom>
          <a:noFill/>
        </p:spPr>
        <p:txBody>
          <a:bodyPr wrap="none" rtlCol="0">
            <a:spAutoFit/>
          </a:bodyPr>
          <a:lstStyle/>
          <a:p>
            <a:r>
              <a:rPr lang="en-GB" dirty="0" smtClean="0"/>
              <a:t>A</a:t>
            </a:r>
            <a:endParaRPr lang="en-GB" dirty="0"/>
          </a:p>
        </p:txBody>
      </p:sp>
      <p:sp>
        <p:nvSpPr>
          <p:cNvPr id="8" name="TextBox 7"/>
          <p:cNvSpPr txBox="1"/>
          <p:nvPr/>
        </p:nvSpPr>
        <p:spPr>
          <a:xfrm>
            <a:off x="323528" y="756196"/>
            <a:ext cx="6624736" cy="1815882"/>
          </a:xfrm>
          <a:prstGeom prst="rect">
            <a:avLst/>
          </a:prstGeom>
          <a:noFill/>
          <a:ln w="22225">
            <a:solidFill>
              <a:schemeClr val="tx1"/>
            </a:solidFill>
            <a:prstDash val="sysDot"/>
          </a:ln>
        </p:spPr>
        <p:txBody>
          <a:bodyPr wrap="square" rtlCol="0">
            <a:spAutoFit/>
          </a:bodyPr>
          <a:lstStyle/>
          <a:p>
            <a:r>
              <a:rPr lang="en-GB" sz="800" dirty="0" smtClean="0">
                <a:latin typeface="Courier New" pitchFamily="49" charset="0"/>
                <a:cs typeface="Courier New" pitchFamily="49" charset="0"/>
              </a:rPr>
              <a:t>&lt;</a:t>
            </a:r>
            <a:r>
              <a:rPr lang="en-GB" sz="800" dirty="0" err="1" smtClean="0">
                <a:latin typeface="Courier New" pitchFamily="49" charset="0"/>
                <a:cs typeface="Courier New" pitchFamily="49" charset="0"/>
              </a:rPr>
              <a:t>SpectrumIdentificationProtocol</a:t>
            </a:r>
            <a:r>
              <a:rPr lang="en-GB" sz="800" dirty="0" smtClean="0">
                <a:latin typeface="Courier New" pitchFamily="49" charset="0"/>
                <a:cs typeface="Courier New" pitchFamily="49" charset="0"/>
              </a:rPr>
              <a:t> </a:t>
            </a:r>
            <a:r>
              <a:rPr lang="en-GB" sz="800" dirty="0" err="1" smtClean="0">
                <a:latin typeface="Courier New" pitchFamily="49" charset="0"/>
                <a:cs typeface="Courier New" pitchFamily="49" charset="0"/>
              </a:rPr>
              <a:t>analysisSoftware_ref</a:t>
            </a:r>
            <a:r>
              <a:rPr lang="en-GB" sz="800" dirty="0" smtClean="0">
                <a:latin typeface="Courier New" pitchFamily="49" charset="0"/>
                <a:cs typeface="Courier New" pitchFamily="49" charset="0"/>
              </a:rPr>
              <a:t>="</a:t>
            </a:r>
            <a:r>
              <a:rPr lang="en-GB" sz="800" dirty="0" err="1" smtClean="0">
                <a:latin typeface="Courier New" pitchFamily="49" charset="0"/>
                <a:cs typeface="Courier New" pitchFamily="49" charset="0"/>
              </a:rPr>
              <a:t>ID_software</a:t>
            </a:r>
            <a:r>
              <a:rPr lang="en-GB" sz="800" dirty="0" smtClean="0">
                <a:latin typeface="Courier New" pitchFamily="49" charset="0"/>
                <a:cs typeface="Courier New" pitchFamily="49" charset="0"/>
              </a:rPr>
              <a:t>" id="SearchProtocol_1"&gt;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SearchType</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accession="MS:1001083"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="PSI-MS" name="ms-ms search"/&gt;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SearchType</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AdditionalSearchParams</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accession="MS:1001211"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="PSI-MS" name="parent mass type mono"/&gt;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accession="MS:1001256"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="PSI-MS" name="fragment mass type mono"/&gt;</a:t>
            </a:r>
          </a:p>
          <a:p>
            <a:r>
              <a:rPr lang="en-GB" sz="800" dirty="0">
                <a:latin typeface="Courier New" pitchFamily="49" charset="0"/>
                <a:cs typeface="Courier New" pitchFamily="49" charset="0"/>
              </a:rPr>
              <a:t>      &lt;</a:t>
            </a:r>
            <a:r>
              <a:rPr lang="en-GB" sz="800" dirty="0" err="1">
                <a:latin typeface="Courier New" pitchFamily="49" charset="0"/>
                <a:cs typeface="Courier New" pitchFamily="49" charset="0"/>
              </a:rPr>
              <a:t>cvParam</a:t>
            </a:r>
            <a:r>
              <a:rPr lang="en-GB" sz="800" dirty="0">
                <a:latin typeface="Courier New" pitchFamily="49" charset="0"/>
                <a:cs typeface="Courier New" pitchFamily="49" charset="0"/>
              </a:rPr>
              <a:t> accession="</a:t>
            </a:r>
            <a:r>
              <a:rPr lang="en-GB" sz="800" dirty="0" smtClean="0">
                <a:latin typeface="Courier New" pitchFamily="49" charset="0"/>
                <a:cs typeface="Courier New" pitchFamily="49" charset="0"/>
              </a:rPr>
              <a:t>MS:1002491"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="PSI-MS" name="Modification localization scoring"/&gt;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AdditionalSearchParams</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a:t>
            </a:r>
          </a:p>
          <a:p>
            <a:r>
              <a:rPr lang="en-GB" sz="800" dirty="0" smtClean="0">
                <a:latin typeface="Courier New" pitchFamily="49" charset="0"/>
                <a:cs typeface="Courier New" pitchFamily="49" charset="0"/>
              </a:rPr>
              <a:t>    &lt;</a:t>
            </a:r>
            <a:r>
              <a:rPr lang="en-GB" sz="800" dirty="0">
                <a:latin typeface="Courier New" pitchFamily="49" charset="0"/>
                <a:cs typeface="Courier New" pitchFamily="49" charset="0"/>
              </a:rPr>
              <a:t>Threshold&gt;</a:t>
            </a:r>
            <a:br>
              <a:rPr lang="en-GB" sz="800" dirty="0">
                <a:latin typeface="Courier New" pitchFamily="49" charset="0"/>
                <a:cs typeface="Courier New" pitchFamily="49" charset="0"/>
              </a:rPr>
            </a:br>
            <a:r>
              <a:rPr lang="en-GB" sz="800" dirty="0" smtClean="0">
                <a:latin typeface="Courier New" pitchFamily="49" charset="0"/>
                <a:cs typeface="Courier New" pitchFamily="49" charset="0"/>
              </a:rPr>
              <a:t>      &lt;</a:t>
            </a:r>
            <a:r>
              <a:rPr lang="en-GB" sz="800" dirty="0" err="1">
                <a:latin typeface="Courier New" pitchFamily="49" charset="0"/>
                <a:cs typeface="Courier New" pitchFamily="49" charset="0"/>
              </a:rPr>
              <a:t>cvParam</a:t>
            </a:r>
            <a:r>
              <a:rPr lang="en-GB" sz="800" dirty="0">
                <a:latin typeface="Courier New" pitchFamily="49" charset="0"/>
                <a:cs typeface="Courier New" pitchFamily="49" charset="0"/>
              </a:rPr>
              <a:t> accession="MS:1002354" </a:t>
            </a:r>
            <a:r>
              <a:rPr lang="en-GB" sz="800" dirty="0" err="1">
                <a:latin typeface="Courier New" pitchFamily="49" charset="0"/>
                <a:cs typeface="Courier New" pitchFamily="49" charset="0"/>
              </a:rPr>
              <a:t>cvRef</a:t>
            </a:r>
            <a:r>
              <a:rPr lang="en-GB" sz="800" dirty="0">
                <a:latin typeface="Courier New" pitchFamily="49" charset="0"/>
                <a:cs typeface="Courier New" pitchFamily="49" charset="0"/>
              </a:rPr>
              <a:t>="PSI-MS" name="PSM-level q-value" value="0.01"/&gt;</a:t>
            </a:r>
            <a:br>
              <a:rPr lang="en-GB" sz="800" dirty="0">
                <a:latin typeface="Courier New" pitchFamily="49" charset="0"/>
                <a:cs typeface="Courier New" pitchFamily="49" charset="0"/>
              </a:rPr>
            </a:br>
            <a:r>
              <a:rPr lang="en-GB" sz="800" dirty="0" smtClean="0">
                <a:latin typeface="Courier New" pitchFamily="49" charset="0"/>
                <a:cs typeface="Courier New" pitchFamily="49" charset="0"/>
              </a:rPr>
              <a:t>      &lt;</a:t>
            </a:r>
            <a:r>
              <a:rPr lang="en-GB" sz="800" dirty="0" err="1">
                <a:latin typeface="Courier New" pitchFamily="49" charset="0"/>
                <a:cs typeface="Courier New" pitchFamily="49" charset="0"/>
              </a:rPr>
              <a:t>cvParam</a:t>
            </a:r>
            <a:r>
              <a:rPr lang="en-GB" sz="800" dirty="0">
                <a:latin typeface="Courier New" pitchFamily="49" charset="0"/>
                <a:cs typeface="Courier New" pitchFamily="49" charset="0"/>
              </a:rPr>
              <a:t> accession="MS:1002380" </a:t>
            </a:r>
            <a:r>
              <a:rPr lang="en-GB" sz="800" dirty="0" err="1">
                <a:latin typeface="Courier New" pitchFamily="49" charset="0"/>
                <a:cs typeface="Courier New" pitchFamily="49" charset="0"/>
              </a:rPr>
              <a:t>cvRef</a:t>
            </a:r>
            <a:r>
              <a:rPr lang="en-GB" sz="800" dirty="0">
                <a:latin typeface="Courier New" pitchFamily="49" charset="0"/>
                <a:cs typeface="Courier New" pitchFamily="49" charset="0"/>
              </a:rPr>
              <a:t>="PSI-MS" name="false localization rate" value="0.05"/&gt;</a:t>
            </a:r>
            <a:br>
              <a:rPr lang="en-GB" sz="800" dirty="0">
                <a:latin typeface="Courier New" pitchFamily="49" charset="0"/>
                <a:cs typeface="Courier New" pitchFamily="49" charset="0"/>
              </a:rPr>
            </a:br>
            <a:r>
              <a:rPr lang="en-GB" sz="800" dirty="0" smtClean="0">
                <a:latin typeface="Courier New" pitchFamily="49" charset="0"/>
                <a:cs typeface="Courier New" pitchFamily="49" charset="0"/>
              </a:rPr>
              <a:t>    &lt;/</a:t>
            </a:r>
            <a:r>
              <a:rPr lang="en-GB" sz="800" dirty="0">
                <a:latin typeface="Courier New" pitchFamily="49" charset="0"/>
                <a:cs typeface="Courier New" pitchFamily="49" charset="0"/>
              </a:rPr>
              <a:t>Threshold&gt;</a:t>
            </a:r>
            <a:endParaRPr lang="en-GB" sz="800" dirty="0" smtClean="0">
              <a:latin typeface="Courier New" pitchFamily="49" charset="0"/>
              <a:cs typeface="Courier New" pitchFamily="49" charset="0"/>
            </a:endParaRPr>
          </a:p>
        </p:txBody>
      </p:sp>
      <p:sp>
        <p:nvSpPr>
          <p:cNvPr id="9" name="TextBox 8"/>
          <p:cNvSpPr txBox="1"/>
          <p:nvPr/>
        </p:nvSpPr>
        <p:spPr>
          <a:xfrm>
            <a:off x="6444208" y="2124348"/>
            <a:ext cx="309700" cy="369332"/>
          </a:xfrm>
          <a:prstGeom prst="rect">
            <a:avLst/>
          </a:prstGeom>
          <a:noFill/>
        </p:spPr>
        <p:txBody>
          <a:bodyPr wrap="none" rtlCol="0">
            <a:spAutoFit/>
          </a:bodyPr>
          <a:lstStyle/>
          <a:p>
            <a:r>
              <a:rPr lang="en-GB" dirty="0"/>
              <a:t>B</a:t>
            </a:r>
          </a:p>
        </p:txBody>
      </p:sp>
      <p:sp>
        <p:nvSpPr>
          <p:cNvPr id="11" name="TextBox 10"/>
          <p:cNvSpPr txBox="1"/>
          <p:nvPr/>
        </p:nvSpPr>
        <p:spPr>
          <a:xfrm>
            <a:off x="5364088" y="2790364"/>
            <a:ext cx="309700" cy="369332"/>
          </a:xfrm>
          <a:prstGeom prst="rect">
            <a:avLst/>
          </a:prstGeom>
          <a:noFill/>
        </p:spPr>
        <p:txBody>
          <a:bodyPr wrap="none" rtlCol="0">
            <a:spAutoFit/>
          </a:bodyPr>
          <a:lstStyle/>
          <a:p>
            <a:r>
              <a:rPr lang="en-GB" dirty="0" smtClean="0"/>
              <a:t>C</a:t>
            </a:r>
            <a:endParaRPr lang="en-GB" dirty="0"/>
          </a:p>
        </p:txBody>
      </p:sp>
      <p:sp>
        <p:nvSpPr>
          <p:cNvPr id="12" name="TextBox 11"/>
          <p:cNvSpPr txBox="1"/>
          <p:nvPr/>
        </p:nvSpPr>
        <p:spPr>
          <a:xfrm>
            <a:off x="5203308" y="5689363"/>
            <a:ext cx="296876" cy="369332"/>
          </a:xfrm>
          <a:prstGeom prst="rect">
            <a:avLst/>
          </a:prstGeom>
          <a:noFill/>
        </p:spPr>
        <p:txBody>
          <a:bodyPr wrap="none" rtlCol="0">
            <a:spAutoFit/>
          </a:bodyPr>
          <a:lstStyle/>
          <a:p>
            <a:r>
              <a:rPr lang="en-GB" dirty="0" smtClean="0"/>
              <a:t>E</a:t>
            </a:r>
            <a:endParaRPr lang="en-GB" dirty="0"/>
          </a:p>
        </p:txBody>
      </p:sp>
      <p:sp>
        <p:nvSpPr>
          <p:cNvPr id="13" name="TextBox 12"/>
          <p:cNvSpPr txBox="1"/>
          <p:nvPr/>
        </p:nvSpPr>
        <p:spPr>
          <a:xfrm>
            <a:off x="2507143" y="6723568"/>
            <a:ext cx="296876" cy="369332"/>
          </a:xfrm>
          <a:prstGeom prst="rect">
            <a:avLst/>
          </a:prstGeom>
          <a:noFill/>
        </p:spPr>
        <p:txBody>
          <a:bodyPr wrap="none" rtlCol="0">
            <a:spAutoFit/>
          </a:bodyPr>
          <a:lstStyle/>
          <a:p>
            <a:r>
              <a:rPr lang="en-GB" dirty="0" smtClean="0"/>
              <a:t>F</a:t>
            </a:r>
            <a:endParaRPr lang="en-GB" dirty="0"/>
          </a:p>
        </p:txBody>
      </p:sp>
      <p:sp>
        <p:nvSpPr>
          <p:cNvPr id="14" name="TextBox 13"/>
          <p:cNvSpPr txBox="1"/>
          <p:nvPr/>
        </p:nvSpPr>
        <p:spPr>
          <a:xfrm>
            <a:off x="5368900" y="3998426"/>
            <a:ext cx="327334" cy="369332"/>
          </a:xfrm>
          <a:prstGeom prst="rect">
            <a:avLst/>
          </a:prstGeom>
          <a:noFill/>
        </p:spPr>
        <p:txBody>
          <a:bodyPr wrap="none" rtlCol="0">
            <a:spAutoFit/>
          </a:bodyPr>
          <a:lstStyle/>
          <a:p>
            <a:r>
              <a:rPr lang="en-GB" dirty="0" smtClean="0"/>
              <a:t>D</a:t>
            </a:r>
            <a:endParaRPr lang="en-GB" dirty="0"/>
          </a:p>
        </p:txBody>
      </p:sp>
      <p:sp>
        <p:nvSpPr>
          <p:cNvPr id="15" name="TextBox 14"/>
          <p:cNvSpPr txBox="1"/>
          <p:nvPr/>
        </p:nvSpPr>
        <p:spPr>
          <a:xfrm>
            <a:off x="318257" y="26740"/>
            <a:ext cx="3317639" cy="338554"/>
          </a:xfrm>
          <a:prstGeom prst="rect">
            <a:avLst/>
          </a:prstGeom>
          <a:noFill/>
        </p:spPr>
        <p:txBody>
          <a:bodyPr wrap="none" rtlCol="0">
            <a:spAutoFit/>
          </a:bodyPr>
          <a:lstStyle/>
          <a:p>
            <a:r>
              <a:rPr lang="en-GB" sz="1600" b="1" dirty="0" smtClean="0">
                <a:latin typeface="+mj-lt"/>
                <a:cs typeface="Courier New" pitchFamily="49" charset="0"/>
              </a:rPr>
              <a:t>Guidelines for Mod position scoring</a:t>
            </a:r>
          </a:p>
        </p:txBody>
      </p:sp>
      <p:pic>
        <p:nvPicPr>
          <p:cNvPr id="16" name="Picture 3"/>
          <p:cNvPicPr>
            <a:picLocks noChangeAspect="1" noChangeArrowheads="1"/>
          </p:cNvPicPr>
          <p:nvPr/>
        </p:nvPicPr>
        <p:blipFill>
          <a:blip r:embed="rId2" cstate="print"/>
          <a:srcRect/>
          <a:stretch>
            <a:fillRect/>
          </a:stretch>
        </p:blipFill>
        <p:spPr bwMode="auto">
          <a:xfrm>
            <a:off x="395536" y="7234363"/>
            <a:ext cx="4520091" cy="7685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2367082"/>
            <a:ext cx="6657442" cy="1692771"/>
          </a:xfrm>
          <a:prstGeom prst="rect">
            <a:avLst/>
          </a:prstGeom>
          <a:noFill/>
          <a:ln w="22225">
            <a:solidFill>
              <a:schemeClr val="tx1"/>
            </a:solidFill>
            <a:prstDash val="sysDot"/>
          </a:ln>
        </p:spPr>
        <p:txBody>
          <a:bodyPr wrap="square">
            <a:spAutoFit/>
          </a:bodyPr>
          <a:lstStyle/>
          <a:p>
            <a:r>
              <a:rPr lang="en-GB" sz="800" dirty="0" smtClean="0">
                <a:latin typeface="Courier New" pitchFamily="49" charset="0"/>
                <a:cs typeface="Courier New" pitchFamily="49" charset="0"/>
              </a:rPr>
              <a:t>  &lt;Peptide id="30491856_30492180_2_4_p1"&gt;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PeptideSequence</a:t>
            </a:r>
            <a:r>
              <a:rPr lang="en-GB" sz="800" dirty="0" smtClean="0">
                <a:latin typeface="Courier New" pitchFamily="49" charset="0"/>
                <a:cs typeface="Courier New" pitchFamily="49" charset="0"/>
              </a:rPr>
              <a:t>&gt;AAFTKQAADK&lt;/</a:t>
            </a:r>
            <a:r>
              <a:rPr lang="en-GB" sz="800" dirty="0" err="1" smtClean="0">
                <a:latin typeface="Courier New" pitchFamily="49" charset="0"/>
                <a:cs typeface="Courier New" pitchFamily="49" charset="0"/>
              </a:rPr>
              <a:t>PeptideSequence</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&lt;Modification </a:t>
            </a:r>
            <a:r>
              <a:rPr lang="en-GB" sz="800" dirty="0" err="1" smtClean="0">
                <a:latin typeface="Courier New" pitchFamily="49" charset="0"/>
                <a:cs typeface="Courier New" pitchFamily="49" charset="0"/>
              </a:rPr>
              <a:t>monoisotopicMassDelta</a:t>
            </a:r>
            <a:r>
              <a:rPr lang="en-GB" sz="800" dirty="0" smtClean="0">
                <a:latin typeface="Courier New" pitchFamily="49" charset="0"/>
                <a:cs typeface="Courier New" pitchFamily="49" charset="0"/>
              </a:rPr>
              <a:t>="142.0931769836"  location="5"&gt;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a:t>
            </a:r>
            <a:r>
              <a:rPr lang="en-GB" sz="800" smtClean="0">
                <a:latin typeface="Courier New" pitchFamily="49" charset="0"/>
                <a:cs typeface="Courier New" pitchFamily="49" charset="0"/>
              </a:rPr>
              <a:t>="</a:t>
            </a:r>
            <a:r>
              <a:rPr lang="en-GB" sz="800" smtClean="0">
                <a:solidFill>
                  <a:srgbClr val="C00000"/>
                </a:solidFill>
                <a:latin typeface="Courier New" pitchFamily="49" charset="0"/>
                <a:cs typeface="Courier New" pitchFamily="49" charset="0"/>
              </a:rPr>
              <a:t>MS:100XXX</a:t>
            </a:r>
            <a:r>
              <a:rPr lang="en-GB" sz="800" dirty="0" smtClean="0">
                <a:latin typeface="Courier New" pitchFamily="49" charset="0"/>
                <a:cs typeface="Courier New" pitchFamily="49" charset="0"/>
              </a:rPr>
              <a:t>" </a:t>
            </a:r>
            <a:r>
              <a:rPr lang="en-GB" sz="800" dirty="0" err="1" smtClean="0">
                <a:latin typeface="Courier New" pitchFamily="49" charset="0"/>
                <a:cs typeface="Courier New" pitchFamily="49" charset="0"/>
              </a:rPr>
              <a:t>cvRef</a:t>
            </a:r>
            <a:r>
              <a:rPr lang="en-GB" sz="800" dirty="0">
                <a:latin typeface="Courier New" pitchFamily="49" charset="0"/>
                <a:cs typeface="Courier New" pitchFamily="49" charset="0"/>
              </a:rPr>
              <a:t>=" PSI-MS " </a:t>
            </a:r>
            <a:r>
              <a:rPr lang="en-GB" sz="800" dirty="0" smtClean="0">
                <a:latin typeface="Courier New" pitchFamily="49" charset="0"/>
                <a:cs typeface="Courier New" pitchFamily="49" charset="0"/>
              </a:rPr>
              <a:t>name="</a:t>
            </a:r>
            <a:r>
              <a:rPr lang="en-GB" sz="800" dirty="0" err="1" smtClean="0">
                <a:latin typeface="Courier New" pitchFamily="49" charset="0"/>
                <a:cs typeface="Courier New" pitchFamily="49" charset="0"/>
              </a:rPr>
              <a:t>xlink:dss</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a:t>
            </a:r>
            <a:r>
              <a:rPr lang="en-GB" sz="800" dirty="0">
                <a:latin typeface="Courier New" pitchFamily="49" charset="0"/>
                <a:cs typeface="Courier New" pitchFamily="49" charset="0"/>
              </a:rPr>
              <a:t>="MS:1002509"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="PSI-MS" name="cross-link donor" value="5448"/&gt;</a:t>
            </a:r>
          </a:p>
          <a:p>
            <a:r>
              <a:rPr lang="en-GB" sz="800" dirty="0" smtClean="0">
                <a:latin typeface="Courier New" pitchFamily="49" charset="0"/>
                <a:cs typeface="Courier New" pitchFamily="49" charset="0"/>
              </a:rPr>
              <a:t>    &lt;/Modification&gt;</a:t>
            </a:r>
          </a:p>
          <a:p>
            <a:r>
              <a:rPr lang="en-GB" sz="800" dirty="0" smtClean="0">
                <a:latin typeface="Courier New" pitchFamily="49" charset="0"/>
                <a:cs typeface="Courier New" pitchFamily="49" charset="0"/>
              </a:rPr>
              <a:t>  &lt;/Peptide&gt;</a:t>
            </a:r>
          </a:p>
          <a:p>
            <a:r>
              <a:rPr lang="en-GB" sz="800" dirty="0" smtClean="0">
                <a:latin typeface="Courier New" pitchFamily="49" charset="0"/>
                <a:cs typeface="Courier New" pitchFamily="49" charset="0"/>
              </a:rPr>
              <a:t>  &lt;Peptide id="30491856_30492180_2_4_p2"&gt;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PeptideSequence</a:t>
            </a:r>
            <a:r>
              <a:rPr lang="en-GB" sz="800" dirty="0" smtClean="0">
                <a:latin typeface="Courier New" pitchFamily="49" charset="0"/>
                <a:cs typeface="Courier New" pitchFamily="49" charset="0"/>
              </a:rPr>
              <a:t>&gt;AMYPPKEDR&lt;/</a:t>
            </a:r>
            <a:r>
              <a:rPr lang="en-GB" sz="800" dirty="0" err="1" smtClean="0">
                <a:latin typeface="Courier New" pitchFamily="49" charset="0"/>
                <a:cs typeface="Courier New" pitchFamily="49" charset="0"/>
              </a:rPr>
              <a:t>PeptideSequence</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&lt;Modification </a:t>
            </a:r>
            <a:r>
              <a:rPr lang="en-GB" sz="800" dirty="0" err="1" smtClean="0">
                <a:latin typeface="Courier New" pitchFamily="49" charset="0"/>
                <a:cs typeface="Courier New" pitchFamily="49" charset="0"/>
              </a:rPr>
              <a:t>monoisotopicMassDelta</a:t>
            </a:r>
            <a:r>
              <a:rPr lang="en-GB" sz="800" dirty="0" smtClean="0">
                <a:latin typeface="Courier New" pitchFamily="49" charset="0"/>
                <a:cs typeface="Courier New" pitchFamily="49" charset="0"/>
              </a:rPr>
              <a:t>="0.0" location="6"&gt;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accession="MS:1002510"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="PSI-MS" name="cross-link receiver" value="5448"/&gt;</a:t>
            </a:r>
          </a:p>
          <a:p>
            <a:r>
              <a:rPr lang="en-GB" sz="800" dirty="0" smtClean="0">
                <a:latin typeface="Courier New" pitchFamily="49" charset="0"/>
                <a:cs typeface="Courier New" pitchFamily="49" charset="0"/>
              </a:rPr>
              <a:t>    &lt;/Modification&gt;</a:t>
            </a:r>
          </a:p>
          <a:p>
            <a:r>
              <a:rPr lang="en-GB" sz="800" dirty="0" smtClean="0">
                <a:latin typeface="Courier New" pitchFamily="49" charset="0"/>
                <a:cs typeface="Courier New" pitchFamily="49" charset="0"/>
              </a:rPr>
              <a:t>  &lt;/Peptide&gt;</a:t>
            </a:r>
            <a:endParaRPr lang="en-GB" sz="800" dirty="0">
              <a:latin typeface="Courier New" pitchFamily="49" charset="0"/>
              <a:cs typeface="Courier New" pitchFamily="49" charset="0"/>
            </a:endParaRPr>
          </a:p>
        </p:txBody>
      </p:sp>
      <p:sp>
        <p:nvSpPr>
          <p:cNvPr id="3" name="TextBox 2"/>
          <p:cNvSpPr txBox="1"/>
          <p:nvPr/>
        </p:nvSpPr>
        <p:spPr>
          <a:xfrm>
            <a:off x="395536" y="4203869"/>
            <a:ext cx="7272808" cy="1938992"/>
          </a:xfrm>
          <a:prstGeom prst="rect">
            <a:avLst/>
          </a:prstGeom>
          <a:noFill/>
          <a:ln w="22225">
            <a:solidFill>
              <a:schemeClr val="tx1"/>
            </a:solidFill>
            <a:prstDash val="sysDot"/>
          </a:ln>
        </p:spPr>
        <p:txBody>
          <a:bodyPr wrap="square" rtlCol="0">
            <a:spAutoFit/>
          </a:bodyPr>
          <a:lstStyle/>
          <a:p>
            <a:r>
              <a:rPr lang="en-GB" sz="800" dirty="0" smtClean="0">
                <a:latin typeface="Courier New" pitchFamily="49" charset="0"/>
                <a:cs typeface="Courier New" pitchFamily="49" charset="0"/>
              </a:rPr>
              <a:t>&lt;</a:t>
            </a:r>
            <a:r>
              <a:rPr lang="en-GB" sz="800" dirty="0" err="1" smtClean="0">
                <a:latin typeface="Courier New" pitchFamily="49" charset="0"/>
                <a:cs typeface="Courier New" pitchFamily="49" charset="0"/>
              </a:rPr>
              <a:t>SpectrumIdentificationResult</a:t>
            </a:r>
            <a:r>
              <a:rPr lang="en-GB" sz="800" dirty="0" smtClean="0">
                <a:latin typeface="Courier New" pitchFamily="49" charset="0"/>
                <a:cs typeface="Courier New" pitchFamily="49" charset="0"/>
              </a:rPr>
              <a:t> </a:t>
            </a:r>
            <a:r>
              <a:rPr lang="en-GB" sz="800" dirty="0" err="1" smtClean="0">
                <a:latin typeface="Courier New" pitchFamily="49" charset="0"/>
                <a:cs typeface="Courier New" pitchFamily="49" charset="0"/>
              </a:rPr>
              <a:t>spectraData_ref</a:t>
            </a:r>
            <a:r>
              <a:rPr lang="en-GB" sz="800" dirty="0" smtClean="0">
                <a:latin typeface="Courier New" pitchFamily="49" charset="0"/>
                <a:cs typeface="Courier New" pitchFamily="49" charset="0"/>
              </a:rPr>
              <a:t>="SID_1" </a:t>
            </a:r>
            <a:r>
              <a:rPr lang="en-GB" sz="800" dirty="0" err="1" smtClean="0">
                <a:latin typeface="Courier New" pitchFamily="49" charset="0"/>
                <a:cs typeface="Courier New" pitchFamily="49" charset="0"/>
              </a:rPr>
              <a:t>spectrumID</a:t>
            </a:r>
            <a:r>
              <a:rPr lang="en-GB" sz="800" dirty="0" smtClean="0">
                <a:latin typeface="Courier New" pitchFamily="49" charset="0"/>
                <a:cs typeface="Courier New" pitchFamily="49" charset="0"/>
              </a:rPr>
              <a:t>="index=2776" id="SIR_1"&gt;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SpectrumIdentificationItem</a:t>
            </a:r>
            <a:r>
              <a:rPr lang="en-GB" sz="800" dirty="0" smtClean="0">
                <a:latin typeface="Courier New" pitchFamily="49" charset="0"/>
                <a:cs typeface="Courier New" pitchFamily="49" charset="0"/>
              </a:rPr>
              <a:t> </a:t>
            </a:r>
            <a:r>
              <a:rPr lang="en-GB" sz="800" dirty="0" err="1" smtClean="0">
                <a:latin typeface="Courier New" pitchFamily="49" charset="0"/>
                <a:cs typeface="Courier New" pitchFamily="49" charset="0"/>
              </a:rPr>
              <a:t>passThreshold</a:t>
            </a:r>
            <a:r>
              <a:rPr lang="en-GB" sz="800" dirty="0" smtClean="0">
                <a:latin typeface="Courier New" pitchFamily="49" charset="0"/>
                <a:cs typeface="Courier New" pitchFamily="49" charset="0"/>
              </a:rPr>
              <a:t>="true" rank="1" </a:t>
            </a:r>
            <a:r>
              <a:rPr lang="en-GB" sz="800" dirty="0" err="1" smtClean="0">
                <a:latin typeface="Courier New" pitchFamily="49" charset="0"/>
                <a:cs typeface="Courier New" pitchFamily="49" charset="0"/>
              </a:rPr>
              <a:t>peptide_ref</a:t>
            </a:r>
            <a:r>
              <a:rPr lang="en-GB" sz="800" dirty="0" smtClean="0">
                <a:latin typeface="Courier New" pitchFamily="49" charset="0"/>
                <a:cs typeface="Courier New" pitchFamily="49" charset="0"/>
              </a:rPr>
              <a:t>="30491856_30492180_2_4_p1" </a:t>
            </a:r>
            <a:r>
              <a:rPr lang="en-GB" sz="800" dirty="0" err="1" smtClean="0">
                <a:latin typeface="Courier New" pitchFamily="49" charset="0"/>
                <a:cs typeface="Courier New" pitchFamily="49" charset="0"/>
              </a:rPr>
              <a:t>experimentalMassToCharge</a:t>
            </a:r>
            <a:r>
              <a:rPr lang="en-GB" sz="800" dirty="0" smtClean="0">
                <a:latin typeface="Courier New" pitchFamily="49" charset="0"/>
                <a:cs typeface="Courier New" pitchFamily="49" charset="0"/>
              </a:rPr>
              <a:t>="345.6" </a:t>
            </a:r>
            <a:r>
              <a:rPr lang="en-GB" sz="800" dirty="0" err="1" smtClean="0">
                <a:latin typeface="Courier New" pitchFamily="49" charset="0"/>
                <a:cs typeface="Courier New" pitchFamily="49" charset="0"/>
              </a:rPr>
              <a:t>chargeState</a:t>
            </a:r>
            <a:r>
              <a:rPr lang="en-GB" sz="800" dirty="0" smtClean="0">
                <a:latin typeface="Courier New" pitchFamily="49" charset="0"/>
                <a:cs typeface="Courier New" pitchFamily="49" charset="0"/>
              </a:rPr>
              <a:t>="3" id="SII_1_1"&gt;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PeptideEvidenceRef</a:t>
            </a:r>
            <a:r>
              <a:rPr lang="en-GB" sz="800" dirty="0" smtClean="0">
                <a:latin typeface="Courier New" pitchFamily="49" charset="0"/>
                <a:cs typeface="Courier New" pitchFamily="49" charset="0"/>
              </a:rPr>
              <a:t> </a:t>
            </a:r>
            <a:r>
              <a:rPr lang="en-GB" sz="800" dirty="0" err="1" smtClean="0">
                <a:latin typeface="Courier New" pitchFamily="49" charset="0"/>
                <a:cs typeface="Courier New" pitchFamily="49" charset="0"/>
              </a:rPr>
              <a:t>peptideEvidence_ref</a:t>
            </a:r>
            <a:r>
              <a:rPr lang="en-GB" sz="800" dirty="0" smtClean="0">
                <a:latin typeface="Courier New" pitchFamily="49" charset="0"/>
                <a:cs typeface="Courier New" pitchFamily="49" charset="0"/>
              </a:rPr>
              <a:t>="pepevid_psm121558473_pep30491845_protP02768-A_target_535"/&gt;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accession="MS:1002511"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="PSI-MS" value="1" name</a:t>
            </a:r>
            <a:r>
              <a:rPr lang="en-GB" sz="800" dirty="0">
                <a:latin typeface="Courier New" pitchFamily="49" charset="0"/>
                <a:cs typeface="Courier New" pitchFamily="49" charset="0"/>
              </a:rPr>
              <a:t>="cross-link spectrum identification item"/&gt;</a:t>
            </a:r>
            <a:endParaRPr lang="en-GB" sz="800" dirty="0" smtClean="0">
              <a:latin typeface="Courier New" pitchFamily="49" charset="0"/>
              <a:cs typeface="Courier New" pitchFamily="49" charset="0"/>
            </a:endParaRPr>
          </a:p>
          <a:p>
            <a:r>
              <a:rPr lang="en-GB" sz="800" dirty="0" smtClean="0">
                <a:latin typeface="Courier New" pitchFamily="49" charset="0"/>
                <a:cs typeface="Courier New" pitchFamily="49" charset="0"/>
              </a:rPr>
              <a:t>     </a:t>
            </a:r>
            <a:r>
              <a:rPr lang="en-GB" sz="800" dirty="0">
                <a:latin typeface="Courier New" pitchFamily="49" charset="0"/>
                <a:cs typeface="Courier New" pitchFamily="49" charset="0"/>
              </a:rPr>
              <a:t>&lt;</a:t>
            </a:r>
            <a:r>
              <a:rPr lang="en-GB" sz="800" dirty="0" err="1">
                <a:latin typeface="Courier New" pitchFamily="49" charset="0"/>
                <a:cs typeface="Courier New" pitchFamily="49" charset="0"/>
              </a:rPr>
              <a:t>cvParam</a:t>
            </a:r>
            <a:r>
              <a:rPr lang="en-GB" sz="800" dirty="0">
                <a:latin typeface="Courier New" pitchFamily="49" charset="0"/>
                <a:cs typeface="Courier New" pitchFamily="49" charset="0"/>
              </a:rPr>
              <a:t> accession="MS:1002545" </a:t>
            </a:r>
            <a:r>
              <a:rPr lang="en-GB" sz="800" dirty="0" err="1">
                <a:latin typeface="Courier New" pitchFamily="49" charset="0"/>
                <a:cs typeface="Courier New" pitchFamily="49" charset="0"/>
              </a:rPr>
              <a:t>cvRef</a:t>
            </a:r>
            <a:r>
              <a:rPr lang="en-GB" sz="800" dirty="0">
                <a:latin typeface="Courier New" pitchFamily="49" charset="0"/>
                <a:cs typeface="Courier New" pitchFamily="49" charset="0"/>
              </a:rPr>
              <a:t>="PSI-MS" value="1.3111826921077734" name="</a:t>
            </a:r>
            <a:r>
              <a:rPr lang="en-GB" sz="800" dirty="0" err="1">
                <a:latin typeface="Courier New" pitchFamily="49" charset="0"/>
                <a:cs typeface="Courier New" pitchFamily="49" charset="0"/>
              </a:rPr>
              <a:t>xi:score</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SpectrumIdentificationItem</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SpectrumIdentificationItem</a:t>
            </a:r>
            <a:r>
              <a:rPr lang="en-GB" sz="800" dirty="0" smtClean="0">
                <a:latin typeface="Courier New" pitchFamily="49" charset="0"/>
                <a:cs typeface="Courier New" pitchFamily="49" charset="0"/>
              </a:rPr>
              <a:t> </a:t>
            </a:r>
            <a:r>
              <a:rPr lang="en-GB" sz="800" dirty="0" err="1" smtClean="0">
                <a:latin typeface="Courier New" pitchFamily="49" charset="0"/>
                <a:cs typeface="Courier New" pitchFamily="49" charset="0"/>
              </a:rPr>
              <a:t>passThreshold</a:t>
            </a:r>
            <a:r>
              <a:rPr lang="en-GB" sz="800" dirty="0" smtClean="0">
                <a:latin typeface="Courier New" pitchFamily="49" charset="0"/>
                <a:cs typeface="Courier New" pitchFamily="49" charset="0"/>
              </a:rPr>
              <a:t>="true" rank="1" </a:t>
            </a:r>
            <a:r>
              <a:rPr lang="en-GB" sz="800" dirty="0" err="1" smtClean="0">
                <a:latin typeface="Courier New" pitchFamily="49" charset="0"/>
                <a:cs typeface="Courier New" pitchFamily="49" charset="0"/>
              </a:rPr>
              <a:t>peptide_ref</a:t>
            </a:r>
            <a:r>
              <a:rPr lang="en-GB" sz="800" dirty="0" smtClean="0">
                <a:latin typeface="Courier New" pitchFamily="49" charset="0"/>
                <a:cs typeface="Courier New" pitchFamily="49" charset="0"/>
              </a:rPr>
              <a:t>="30491715_30491845_3_7_p0" </a:t>
            </a:r>
            <a:r>
              <a:rPr lang="en-GB" sz="800" dirty="0" err="1" smtClean="0">
                <a:latin typeface="Courier New" pitchFamily="49" charset="0"/>
                <a:cs typeface="Courier New" pitchFamily="49" charset="0"/>
              </a:rPr>
              <a:t>experimentalMassToCharge</a:t>
            </a:r>
            <a:r>
              <a:rPr lang="en-GB" sz="800" dirty="0" smtClean="0">
                <a:latin typeface="Courier New" pitchFamily="49" charset="0"/>
                <a:cs typeface="Courier New" pitchFamily="49" charset="0"/>
              </a:rPr>
              <a:t>="647.6" </a:t>
            </a:r>
            <a:r>
              <a:rPr lang="en-GB" sz="800" dirty="0" err="1" smtClean="0">
                <a:latin typeface="Courier New" pitchFamily="49" charset="0"/>
                <a:cs typeface="Courier New" pitchFamily="49" charset="0"/>
              </a:rPr>
              <a:t>chargeState</a:t>
            </a:r>
            <a:r>
              <a:rPr lang="en-GB" sz="800" dirty="0" smtClean="0">
                <a:latin typeface="Courier New" pitchFamily="49" charset="0"/>
                <a:cs typeface="Courier New" pitchFamily="49" charset="0"/>
              </a:rPr>
              <a:t>="3" id="SII_1_2"&gt;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PeptideEvidenceRef</a:t>
            </a:r>
            <a:r>
              <a:rPr lang="en-GB" sz="800" dirty="0" smtClean="0">
                <a:latin typeface="Courier New" pitchFamily="49" charset="0"/>
                <a:cs typeface="Courier New" pitchFamily="49" charset="0"/>
              </a:rPr>
              <a:t> </a:t>
            </a:r>
            <a:r>
              <a:rPr lang="en-GB" sz="800" dirty="0" err="1" smtClean="0">
                <a:latin typeface="Courier New" pitchFamily="49" charset="0"/>
                <a:cs typeface="Courier New" pitchFamily="49" charset="0"/>
              </a:rPr>
              <a:t>peptideEvidence_ref</a:t>
            </a:r>
            <a:r>
              <a:rPr lang="en-GB" sz="800" dirty="0" smtClean="0">
                <a:latin typeface="Courier New" pitchFamily="49" charset="0"/>
                <a:cs typeface="Courier New" pitchFamily="49" charset="0"/>
              </a:rPr>
              <a:t>="pepevid_psm121558473_pep30491715_protP02768-A_target_411"/&gt;</a:t>
            </a:r>
          </a:p>
          <a:p>
            <a:r>
              <a:rPr lang="en-GB" sz="800" dirty="0" smtClean="0">
                <a:latin typeface="Courier New" pitchFamily="49" charset="0"/>
                <a:cs typeface="Courier New" pitchFamily="49" charset="0"/>
              </a:rPr>
              <a:t>      &lt;</a:t>
            </a:r>
            <a:r>
              <a:rPr lang="en-GB" sz="800" dirty="0" err="1">
                <a:latin typeface="Courier New" pitchFamily="49" charset="0"/>
                <a:cs typeface="Courier New" pitchFamily="49" charset="0"/>
              </a:rPr>
              <a:t>cvParam</a:t>
            </a:r>
            <a:r>
              <a:rPr lang="en-GB" sz="800" dirty="0">
                <a:latin typeface="Courier New" pitchFamily="49" charset="0"/>
                <a:cs typeface="Courier New" pitchFamily="49" charset="0"/>
              </a:rPr>
              <a:t> accession="MS:1002511" </a:t>
            </a:r>
            <a:r>
              <a:rPr lang="en-GB" sz="800" dirty="0" err="1">
                <a:latin typeface="Courier New" pitchFamily="49" charset="0"/>
                <a:cs typeface="Courier New" pitchFamily="49" charset="0"/>
              </a:rPr>
              <a:t>cvRef</a:t>
            </a:r>
            <a:r>
              <a:rPr lang="en-GB" sz="800" dirty="0">
                <a:latin typeface="Courier New" pitchFamily="49" charset="0"/>
                <a:cs typeface="Courier New" pitchFamily="49" charset="0"/>
              </a:rPr>
              <a:t>="PSI-MS" value="1" name="cross-link spectrum identification item"/&gt;      </a:t>
            </a:r>
            <a:r>
              <a:rPr lang="en-GB" sz="800" dirty="0" smtClean="0">
                <a:latin typeface="Courier New" pitchFamily="49" charset="0"/>
                <a:cs typeface="Courier New" pitchFamily="49" charset="0"/>
              </a:rPr>
              <a:t>    </a:t>
            </a:r>
            <a:r>
              <a:rPr lang="en-GB" sz="800" dirty="0">
                <a:latin typeface="Courier New" pitchFamily="49" charset="0"/>
                <a:cs typeface="Courier New" pitchFamily="49" charset="0"/>
              </a:rPr>
              <a:t> </a:t>
            </a:r>
            <a:r>
              <a:rPr lang="en-GB" sz="800" dirty="0" smtClean="0">
                <a:latin typeface="Courier New" pitchFamily="49" charset="0"/>
                <a:cs typeface="Courier New" pitchFamily="49" charset="0"/>
              </a:rPr>
              <a:t>  </a:t>
            </a:r>
          </a:p>
          <a:p>
            <a:r>
              <a:rPr lang="en-GB" sz="800" dirty="0" smtClean="0">
                <a:latin typeface="Courier New" pitchFamily="49" charset="0"/>
                <a:cs typeface="Courier New" pitchFamily="49" charset="0"/>
              </a:rPr>
              <a:t>      &lt;</a:t>
            </a:r>
            <a:r>
              <a:rPr lang="en-GB" sz="800" dirty="0" err="1">
                <a:latin typeface="Courier New" pitchFamily="49" charset="0"/>
                <a:cs typeface="Courier New" pitchFamily="49" charset="0"/>
              </a:rPr>
              <a:t>cvParam</a:t>
            </a:r>
            <a:r>
              <a:rPr lang="en-GB" sz="800" dirty="0">
                <a:latin typeface="Courier New" pitchFamily="49" charset="0"/>
                <a:cs typeface="Courier New" pitchFamily="49" charset="0"/>
              </a:rPr>
              <a:t> accession="MS:1002545" </a:t>
            </a:r>
            <a:r>
              <a:rPr lang="en-GB" sz="800" dirty="0" err="1">
                <a:latin typeface="Courier New" pitchFamily="49" charset="0"/>
                <a:cs typeface="Courier New" pitchFamily="49" charset="0"/>
              </a:rPr>
              <a:t>cvRef</a:t>
            </a:r>
            <a:r>
              <a:rPr lang="en-GB" sz="800" dirty="0">
                <a:latin typeface="Courier New" pitchFamily="49" charset="0"/>
                <a:cs typeface="Courier New" pitchFamily="49" charset="0"/>
              </a:rPr>
              <a:t>="PSI-MS" value="1.3111826921077734" name="</a:t>
            </a:r>
            <a:r>
              <a:rPr lang="en-GB" sz="800" dirty="0" err="1">
                <a:latin typeface="Courier New" pitchFamily="49" charset="0"/>
                <a:cs typeface="Courier New" pitchFamily="49" charset="0"/>
              </a:rPr>
              <a:t>xi:score</a:t>
            </a:r>
            <a:r>
              <a:rPr lang="en-GB" sz="800" dirty="0">
                <a:latin typeface="Courier New" pitchFamily="49" charset="0"/>
                <a:cs typeface="Courier New" pitchFamily="49" charset="0"/>
              </a:rPr>
              <a:t>"/&gt;</a:t>
            </a:r>
            <a:endParaRPr lang="en-GB" sz="800" dirty="0" smtClean="0">
              <a:latin typeface="Courier New" pitchFamily="49" charset="0"/>
              <a:cs typeface="Courier New" pitchFamily="49" charset="0"/>
            </a:endParaRP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SpectrumIdentificationItem</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SpectrumIdentificationResult</a:t>
            </a:r>
            <a:r>
              <a:rPr lang="en-GB" sz="800" dirty="0" smtClean="0">
                <a:latin typeface="Courier New" pitchFamily="49" charset="0"/>
                <a:cs typeface="Courier New" pitchFamily="49" charset="0"/>
              </a:rPr>
              <a:t>&gt;</a:t>
            </a:r>
          </a:p>
          <a:p>
            <a:endParaRPr lang="en-GB" sz="800" dirty="0" smtClean="0">
              <a:latin typeface="Courier New" pitchFamily="49" charset="0"/>
              <a:cs typeface="Courier New" pitchFamily="49" charset="0"/>
            </a:endParaRPr>
          </a:p>
        </p:txBody>
      </p:sp>
      <p:sp>
        <p:nvSpPr>
          <p:cNvPr id="5" name="Rectangle 4"/>
          <p:cNvSpPr/>
          <p:nvPr/>
        </p:nvSpPr>
        <p:spPr>
          <a:xfrm>
            <a:off x="395536" y="819493"/>
            <a:ext cx="5958408" cy="1323439"/>
          </a:xfrm>
          <a:prstGeom prst="rect">
            <a:avLst/>
          </a:prstGeom>
          <a:ln w="22225">
            <a:solidFill>
              <a:schemeClr val="tx1"/>
            </a:solidFill>
            <a:prstDash val="sysDot"/>
          </a:ln>
        </p:spPr>
        <p:txBody>
          <a:bodyPr wrap="square">
            <a:spAutoFit/>
          </a:bodyPr>
          <a:lstStyle/>
          <a:p>
            <a:r>
              <a:rPr lang="en-GB" sz="800" dirty="0" smtClean="0">
                <a:latin typeface="Courier New" pitchFamily="49" charset="0"/>
                <a:cs typeface="Courier New" pitchFamily="49" charset="0"/>
              </a:rPr>
              <a:t>&lt;</a:t>
            </a:r>
            <a:r>
              <a:rPr lang="en-GB" sz="800" dirty="0" err="1" smtClean="0">
                <a:latin typeface="Courier New" pitchFamily="49" charset="0"/>
                <a:cs typeface="Courier New" pitchFamily="49" charset="0"/>
              </a:rPr>
              <a:t>AnalysisProtocolCollection</a:t>
            </a:r>
            <a:r>
              <a:rPr lang="en-GB" sz="800" dirty="0" smtClean="0">
                <a:latin typeface="Courier New" pitchFamily="49" charset="0"/>
                <a:cs typeface="Courier New" pitchFamily="49" charset="0"/>
              </a:rPr>
              <a:t>&gt;</a:t>
            </a:r>
            <a:endParaRPr lang="en-GB" sz="800" dirty="0" smtClean="0">
              <a:latin typeface="Courier New" pitchFamily="49" charset="0"/>
              <a:cs typeface="Courier New" pitchFamily="49" charset="0"/>
            </a:endParaRP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SpectrumIdentificationProtocol</a:t>
            </a:r>
            <a:r>
              <a:rPr lang="en-GB" sz="800" dirty="0" smtClean="0">
                <a:latin typeface="Courier New" pitchFamily="49" charset="0"/>
                <a:cs typeface="Courier New" pitchFamily="49" charset="0"/>
              </a:rPr>
              <a:t> </a:t>
            </a:r>
            <a:r>
              <a:rPr lang="en-GB" sz="800" dirty="0" err="1" smtClean="0">
                <a:latin typeface="Courier New" pitchFamily="49" charset="0"/>
                <a:cs typeface="Courier New" pitchFamily="49" charset="0"/>
              </a:rPr>
              <a:t>analysisSoftware_ref</a:t>
            </a:r>
            <a:r>
              <a:rPr lang="en-GB" sz="800" dirty="0" smtClean="0">
                <a:latin typeface="Courier New" pitchFamily="49" charset="0"/>
                <a:cs typeface="Courier New" pitchFamily="49" charset="0"/>
              </a:rPr>
              <a:t>="</a:t>
            </a:r>
            <a:r>
              <a:rPr lang="en-GB" sz="800" dirty="0" err="1" smtClean="0">
                <a:latin typeface="Courier New" pitchFamily="49" charset="0"/>
                <a:cs typeface="Courier New" pitchFamily="49" charset="0"/>
              </a:rPr>
              <a:t>ID_software</a:t>
            </a:r>
            <a:r>
              <a:rPr lang="en-GB" sz="800" dirty="0" smtClean="0">
                <a:latin typeface="Courier New" pitchFamily="49" charset="0"/>
                <a:cs typeface="Courier New" pitchFamily="49" charset="0"/>
              </a:rPr>
              <a:t>" id="SearchProtocol_1"&gt;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SearchType</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accession="MS:1001083"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="PSI-MS" name="ms-ms search"/&gt;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SearchType</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AdditionalSearchParams</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accession="MS:1001211"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="PSI-MS" name="parent mass type mono"/&gt;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accession="MS:1001256"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="PSI-MS" name="fragment mass type mono"/&gt;</a:t>
            </a:r>
          </a:p>
          <a:p>
            <a:r>
              <a:rPr lang="en-GB" sz="800" dirty="0" smtClean="0">
                <a:latin typeface="Courier New" pitchFamily="49" charset="0"/>
                <a:cs typeface="Courier New" pitchFamily="49" charset="0"/>
              </a:rPr>
              <a:t>      </a:t>
            </a:r>
            <a:r>
              <a:rPr lang="en-GB" sz="800" b="1" dirty="0">
                <a:latin typeface="Courier New" pitchFamily="49" charset="0"/>
                <a:cs typeface="Courier New" pitchFamily="49" charset="0"/>
              </a:rPr>
              <a:t>&lt;</a:t>
            </a:r>
            <a:r>
              <a:rPr lang="en-GB" sz="800" b="1" dirty="0" err="1">
                <a:latin typeface="Courier New" pitchFamily="49" charset="0"/>
                <a:cs typeface="Courier New" pitchFamily="49" charset="0"/>
              </a:rPr>
              <a:t>cvParam</a:t>
            </a:r>
            <a:r>
              <a:rPr lang="en-GB" sz="800" b="1" dirty="0">
                <a:latin typeface="Courier New" pitchFamily="49" charset="0"/>
                <a:cs typeface="Courier New" pitchFamily="49" charset="0"/>
              </a:rPr>
              <a:t> accession="</a:t>
            </a:r>
            <a:r>
              <a:rPr lang="en-GB" sz="800" b="1" dirty="0" smtClean="0">
                <a:latin typeface="Courier New" pitchFamily="49" charset="0"/>
                <a:cs typeface="Courier New" pitchFamily="49" charset="0"/>
              </a:rPr>
              <a:t>MS:1002494" </a:t>
            </a:r>
            <a:r>
              <a:rPr lang="en-GB" sz="800" b="1" dirty="0" err="1" smtClean="0">
                <a:latin typeface="Courier New" pitchFamily="49" charset="0"/>
                <a:cs typeface="Courier New" pitchFamily="49" charset="0"/>
              </a:rPr>
              <a:t>cvRef</a:t>
            </a:r>
            <a:r>
              <a:rPr lang="en-GB" sz="800" b="1" dirty="0" smtClean="0">
                <a:latin typeface="Courier New" pitchFamily="49" charset="0"/>
                <a:cs typeface="Courier New" pitchFamily="49" charset="0"/>
              </a:rPr>
              <a:t>="PSI-MS" name="cross-linking search"/&gt;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AdditionalSearchParams</a:t>
            </a:r>
            <a:r>
              <a:rPr lang="en-GB" sz="800" dirty="0" smtClean="0">
                <a:latin typeface="Courier New" pitchFamily="49" charset="0"/>
                <a:cs typeface="Courier New" pitchFamily="49" charset="0"/>
              </a:rPr>
              <a:t>&gt;</a:t>
            </a:r>
            <a:endParaRPr lang="en-GB" sz="800" dirty="0">
              <a:latin typeface="Courier New" pitchFamily="49" charset="0"/>
              <a:cs typeface="Courier New" pitchFamily="49" charset="0"/>
            </a:endParaRPr>
          </a:p>
        </p:txBody>
      </p:sp>
      <p:sp>
        <p:nvSpPr>
          <p:cNvPr id="6" name="TextBox 5"/>
          <p:cNvSpPr txBox="1"/>
          <p:nvPr/>
        </p:nvSpPr>
        <p:spPr>
          <a:xfrm>
            <a:off x="6404906" y="963509"/>
            <a:ext cx="327334" cy="369332"/>
          </a:xfrm>
          <a:prstGeom prst="rect">
            <a:avLst/>
          </a:prstGeom>
          <a:noFill/>
        </p:spPr>
        <p:txBody>
          <a:bodyPr wrap="none" rtlCol="0">
            <a:spAutoFit/>
          </a:bodyPr>
          <a:lstStyle/>
          <a:p>
            <a:r>
              <a:rPr lang="en-GB" dirty="0" smtClean="0"/>
              <a:t>A</a:t>
            </a:r>
            <a:endParaRPr lang="en-GB" dirty="0"/>
          </a:p>
        </p:txBody>
      </p:sp>
      <p:sp>
        <p:nvSpPr>
          <p:cNvPr id="7" name="TextBox 6"/>
          <p:cNvSpPr txBox="1"/>
          <p:nvPr/>
        </p:nvSpPr>
        <p:spPr>
          <a:xfrm>
            <a:off x="6422540" y="2511098"/>
            <a:ext cx="309700" cy="369332"/>
          </a:xfrm>
          <a:prstGeom prst="rect">
            <a:avLst/>
          </a:prstGeom>
          <a:noFill/>
        </p:spPr>
        <p:txBody>
          <a:bodyPr wrap="none" rtlCol="0">
            <a:spAutoFit/>
          </a:bodyPr>
          <a:lstStyle/>
          <a:p>
            <a:r>
              <a:rPr lang="en-GB" dirty="0"/>
              <a:t>B</a:t>
            </a:r>
          </a:p>
        </p:txBody>
      </p:sp>
      <p:sp>
        <p:nvSpPr>
          <p:cNvPr id="9" name="TextBox 8"/>
          <p:cNvSpPr txBox="1"/>
          <p:nvPr/>
        </p:nvSpPr>
        <p:spPr>
          <a:xfrm>
            <a:off x="7052978" y="4347885"/>
            <a:ext cx="327334" cy="369332"/>
          </a:xfrm>
          <a:prstGeom prst="rect">
            <a:avLst/>
          </a:prstGeom>
          <a:noFill/>
        </p:spPr>
        <p:txBody>
          <a:bodyPr wrap="none" rtlCol="0">
            <a:spAutoFit/>
          </a:bodyPr>
          <a:lstStyle/>
          <a:p>
            <a:r>
              <a:rPr lang="en-GB" dirty="0" smtClean="0"/>
              <a:t>D</a:t>
            </a:r>
            <a:endParaRPr lang="en-GB" dirty="0"/>
          </a:p>
        </p:txBody>
      </p:sp>
      <p:sp>
        <p:nvSpPr>
          <p:cNvPr id="10" name="TextBox 9"/>
          <p:cNvSpPr txBox="1"/>
          <p:nvPr/>
        </p:nvSpPr>
        <p:spPr>
          <a:xfrm>
            <a:off x="7052978" y="5202689"/>
            <a:ext cx="296876" cy="369332"/>
          </a:xfrm>
          <a:prstGeom prst="rect">
            <a:avLst/>
          </a:prstGeom>
          <a:noFill/>
        </p:spPr>
        <p:txBody>
          <a:bodyPr wrap="none" rtlCol="0">
            <a:spAutoFit/>
          </a:bodyPr>
          <a:lstStyle/>
          <a:p>
            <a:r>
              <a:rPr lang="en-GB" dirty="0" smtClean="0"/>
              <a:t>E</a:t>
            </a:r>
            <a:endParaRPr lang="en-GB" dirty="0"/>
          </a:p>
        </p:txBody>
      </p:sp>
      <p:graphicFrame>
        <p:nvGraphicFramePr>
          <p:cNvPr id="11" name="Table 10"/>
          <p:cNvGraphicFramePr>
            <a:graphicFrameLocks noGrp="1"/>
          </p:cNvGraphicFramePr>
          <p:nvPr>
            <p:extLst>
              <p:ext uri="{D42A27DB-BD31-4B8C-83A1-F6EECF244321}">
                <p14:modId xmlns:p14="http://schemas.microsoft.com/office/powerpoint/2010/main" val="2928940166"/>
              </p:ext>
            </p:extLst>
          </p:nvPr>
        </p:nvGraphicFramePr>
        <p:xfrm>
          <a:off x="395536" y="6220093"/>
          <a:ext cx="6516217" cy="4582160"/>
        </p:xfrm>
        <a:graphic>
          <a:graphicData uri="http://schemas.openxmlformats.org/drawingml/2006/table">
            <a:tbl>
              <a:tblPr firstRow="1" bandRow="1">
                <a:tableStyleId>{5C22544A-7EE6-4342-B048-85BDC9FD1C3A}</a:tableStyleId>
              </a:tblPr>
              <a:tblGrid>
                <a:gridCol w="683570"/>
                <a:gridCol w="5832647"/>
              </a:tblGrid>
              <a:tr h="370840">
                <a:tc>
                  <a:txBody>
                    <a:bodyPr/>
                    <a:lstStyle/>
                    <a:p>
                      <a:r>
                        <a:rPr lang="en-GB" sz="1200" dirty="0" smtClean="0"/>
                        <a:t>Feature </a:t>
                      </a:r>
                      <a:endParaRPr lang="en-GB" sz="1200" dirty="0"/>
                    </a:p>
                  </a:txBody>
                  <a:tcPr/>
                </a:tc>
                <a:tc>
                  <a:txBody>
                    <a:bodyPr/>
                    <a:lstStyle/>
                    <a:p>
                      <a:r>
                        <a:rPr lang="en-GB" sz="1200" dirty="0" smtClean="0"/>
                        <a:t>Explanation</a:t>
                      </a:r>
                      <a:endParaRPr lang="en-GB" sz="1200" dirty="0"/>
                    </a:p>
                  </a:txBody>
                  <a:tcPr/>
                </a:tc>
              </a:tr>
              <a:tr h="370840">
                <a:tc>
                  <a:txBody>
                    <a:bodyPr/>
                    <a:lstStyle/>
                    <a:p>
                      <a:r>
                        <a:rPr lang="en-GB" sz="1200" dirty="0" smtClean="0"/>
                        <a:t>A</a:t>
                      </a:r>
                      <a:endParaRPr lang="en-GB" sz="1200" dirty="0"/>
                    </a:p>
                  </a:txBody>
                  <a:tcPr/>
                </a:tc>
                <a:tc>
                  <a:txBody>
                    <a:bodyPr/>
                    <a:lstStyle/>
                    <a:p>
                      <a:r>
                        <a:rPr lang="en-GB" sz="1200" dirty="0" smtClean="0"/>
                        <a:t>If a </a:t>
                      </a:r>
                      <a:r>
                        <a:rPr lang="en-GB" sz="1200" dirty="0" smtClean="0"/>
                        <a:t>cross-linking </a:t>
                      </a:r>
                      <a:r>
                        <a:rPr lang="en-GB" sz="1200" dirty="0" smtClean="0"/>
                        <a:t>search </a:t>
                      </a:r>
                      <a:r>
                        <a:rPr lang="en-GB" sz="1200" baseline="0" dirty="0" smtClean="0"/>
                        <a:t>has been performed, this </a:t>
                      </a:r>
                      <a:r>
                        <a:rPr lang="en-GB" sz="1200" baseline="0" dirty="0" err="1" smtClean="0"/>
                        <a:t>cvParam</a:t>
                      </a:r>
                      <a:r>
                        <a:rPr lang="en-GB" sz="1200" baseline="0" dirty="0" smtClean="0"/>
                        <a:t> MUST be present.</a:t>
                      </a:r>
                      <a:endParaRPr lang="en-GB" sz="1200" dirty="0"/>
                    </a:p>
                  </a:txBody>
                  <a:tcPr/>
                </a:tc>
              </a:tr>
              <a:tr h="370840">
                <a:tc>
                  <a:txBody>
                    <a:bodyPr/>
                    <a:lstStyle/>
                    <a:p>
                      <a:r>
                        <a:rPr lang="en-GB" sz="1200" dirty="0" smtClean="0"/>
                        <a:t>B</a:t>
                      </a:r>
                      <a:endParaRPr lang="en-GB" sz="1200" dirty="0"/>
                    </a:p>
                  </a:txBody>
                  <a:tcPr/>
                </a:tc>
                <a:tc>
                  <a:txBody>
                    <a:bodyPr/>
                    <a:lstStyle/>
                    <a:p>
                      <a:r>
                        <a:rPr lang="en-GB" sz="1200" dirty="0" smtClean="0"/>
                        <a:t>If a pair</a:t>
                      </a:r>
                      <a:r>
                        <a:rPr lang="en-GB" sz="1200" baseline="0" dirty="0" smtClean="0"/>
                        <a:t> of </a:t>
                      </a:r>
                      <a:r>
                        <a:rPr lang="en-GB" sz="1200" baseline="0" dirty="0" smtClean="0"/>
                        <a:t>cross-linked </a:t>
                      </a:r>
                      <a:r>
                        <a:rPr lang="en-GB" sz="1200" baseline="0" dirty="0" smtClean="0"/>
                        <a:t>peptides has been identified, one peptide’s Modification element MUST be flagged as “</a:t>
                      </a:r>
                      <a:r>
                        <a:rPr lang="en-GB" sz="1200" baseline="0" dirty="0" smtClean="0"/>
                        <a:t>cross-link </a:t>
                      </a:r>
                      <a:r>
                        <a:rPr lang="en-GB" sz="1200" baseline="0" dirty="0" smtClean="0"/>
                        <a:t>donor” and one MUST be flagged as “</a:t>
                      </a:r>
                      <a:r>
                        <a:rPr lang="en-GB" sz="1200" baseline="0" dirty="0" smtClean="0"/>
                        <a:t>cross-link </a:t>
                      </a:r>
                      <a:r>
                        <a:rPr lang="en-GB" sz="1200" baseline="0" dirty="0" smtClean="0"/>
                        <a:t>receiver”. The export software SHOULD use the following rules to choose the crosslink donor as the: longer peptide, then higher peptide neutral mass, then alphabetical order. The crosslink donor Modification element MUST have the attribute </a:t>
                      </a:r>
                      <a:r>
                        <a:rPr lang="en-GB" sz="1200" baseline="0" dirty="0" err="1" smtClean="0"/>
                        <a:t>monoisotopicMassDelta</a:t>
                      </a:r>
                      <a:r>
                        <a:rPr lang="en-GB" sz="1200" baseline="0" dirty="0" smtClean="0"/>
                        <a:t> = the mass gain from the crosslink reagent. The crosslink receiver peptide’s Modification element MUST have </a:t>
                      </a:r>
                      <a:r>
                        <a:rPr lang="en-GB" sz="1200" baseline="0" dirty="0" err="1" smtClean="0"/>
                        <a:t>monoisotopicMassDelta</a:t>
                      </a:r>
                      <a:r>
                        <a:rPr lang="en-GB" sz="1200" baseline="0" dirty="0" smtClean="0"/>
                        <a:t> = 0. A unique identifier linking these two Modification elements together MUST be in the value slot.</a:t>
                      </a:r>
                      <a:endParaRPr lang="en-GB" sz="1200" dirty="0"/>
                    </a:p>
                  </a:txBody>
                  <a:tcPr/>
                </a:tc>
              </a:tr>
              <a:tr h="370840">
                <a:tc>
                  <a:txBody>
                    <a:bodyPr/>
                    <a:lstStyle/>
                    <a:p>
                      <a:r>
                        <a:rPr lang="en-GB" sz="1200" dirty="0" smtClean="0"/>
                        <a:t>C</a:t>
                      </a:r>
                      <a:endParaRPr lang="en-GB" sz="1200" dirty="0"/>
                    </a:p>
                  </a:txBody>
                  <a:tcPr/>
                </a:tc>
                <a:tc>
                  <a:txBody>
                    <a:bodyPr/>
                    <a:lstStyle/>
                    <a:p>
                      <a:r>
                        <a:rPr lang="en-GB" sz="1200" dirty="0" smtClean="0"/>
                        <a:t>The crosslink</a:t>
                      </a:r>
                      <a:r>
                        <a:rPr lang="en-GB" sz="1200" baseline="0" dirty="0" smtClean="0"/>
                        <a:t> donor peptide’s Modification element  MUST have a suitably sourced </a:t>
                      </a:r>
                      <a:r>
                        <a:rPr lang="en-GB" sz="1200" baseline="0" dirty="0" err="1" smtClean="0"/>
                        <a:t>cvParam</a:t>
                      </a:r>
                      <a:r>
                        <a:rPr lang="en-GB" sz="1200" baseline="0" dirty="0" smtClean="0"/>
                        <a:t> for the crosslink. The crosslink receiver peptide’s Modification element  MUST not have a </a:t>
                      </a:r>
                      <a:r>
                        <a:rPr lang="en-GB" sz="1200" baseline="0" dirty="0" err="1" smtClean="0"/>
                        <a:t>cvParam</a:t>
                      </a:r>
                      <a:r>
                        <a:rPr lang="en-GB" sz="1200" baseline="0" dirty="0" smtClean="0"/>
                        <a:t> for the reagent.</a:t>
                      </a:r>
                      <a:endParaRPr lang="en-GB" sz="1200" dirty="0">
                        <a:solidFill>
                          <a:srgbClr val="C00000"/>
                        </a:solidFill>
                      </a:endParaRPr>
                    </a:p>
                  </a:txBody>
                  <a:tcPr/>
                </a:tc>
              </a:tr>
              <a:tr h="370840">
                <a:tc>
                  <a:txBody>
                    <a:bodyPr/>
                    <a:lstStyle/>
                    <a:p>
                      <a:r>
                        <a:rPr lang="en-GB" sz="1200" dirty="0" smtClean="0"/>
                        <a:t>D</a:t>
                      </a:r>
                      <a:endParaRPr lang="en-GB" sz="1200" dirty="0"/>
                    </a:p>
                  </a:txBody>
                  <a:tcPr/>
                </a:tc>
                <a:tc>
                  <a:txBody>
                    <a:bodyPr/>
                    <a:lstStyle/>
                    <a:p>
                      <a:r>
                        <a:rPr lang="en-GB" sz="1200" i="0" dirty="0" smtClean="0"/>
                        <a:t>If</a:t>
                      </a:r>
                      <a:r>
                        <a:rPr lang="en-GB" sz="1200" i="0" baseline="0" dirty="0" smtClean="0"/>
                        <a:t> a </a:t>
                      </a:r>
                      <a:r>
                        <a:rPr lang="en-GB" sz="1200" i="0" baseline="0" dirty="0" err="1" smtClean="0"/>
                        <a:t>crosslinked</a:t>
                      </a:r>
                      <a:r>
                        <a:rPr lang="en-GB" sz="1200" i="0" baseline="0" dirty="0" smtClean="0"/>
                        <a:t> pair of peptides has been identified, there MUST be two &lt;</a:t>
                      </a:r>
                      <a:r>
                        <a:rPr lang="en-GB" sz="1200" i="0" baseline="0" dirty="0" err="1" smtClean="0"/>
                        <a:t>SpectrumIdentificationItem</a:t>
                      </a:r>
                      <a:r>
                        <a:rPr lang="en-GB" sz="1200" i="0" baseline="0" dirty="0" smtClean="0"/>
                        <a:t>&gt; elements with the same rank value. Both MUST have the “cross-link spectrum identification item” </a:t>
                      </a:r>
                      <a:r>
                        <a:rPr lang="en-GB" sz="1200" i="0" baseline="0" dirty="0" err="1" smtClean="0"/>
                        <a:t>cvParam</a:t>
                      </a:r>
                      <a:r>
                        <a:rPr lang="en-GB" sz="1200" i="0" baseline="0" dirty="0" smtClean="0"/>
                        <a:t>, and the value acts as a local identifier within the &lt;</a:t>
                      </a:r>
                      <a:r>
                        <a:rPr lang="en-GB" sz="1200" i="0" baseline="0" dirty="0" err="1" smtClean="0"/>
                        <a:t>SpectrumIdentificationResult</a:t>
                      </a:r>
                      <a:r>
                        <a:rPr lang="en-GB" sz="1200" i="0" baseline="0" dirty="0" smtClean="0"/>
                        <a:t>&gt; to group these two elements together.</a:t>
                      </a:r>
                    </a:p>
                  </a:txBody>
                  <a:tcPr/>
                </a:tc>
              </a:tr>
              <a:tr h="370840">
                <a:tc>
                  <a:txBody>
                    <a:bodyPr/>
                    <a:lstStyle/>
                    <a:p>
                      <a:r>
                        <a:rPr lang="en-GB" sz="1200" dirty="0" smtClean="0"/>
                        <a:t>E</a:t>
                      </a:r>
                      <a:endParaRPr lang="en-GB" sz="1200" dirty="0"/>
                    </a:p>
                  </a:txBody>
                  <a:tcPr/>
                </a:tc>
                <a:tc>
                  <a:txBody>
                    <a:bodyPr/>
                    <a:lstStyle/>
                    <a:p>
                      <a:r>
                        <a:rPr lang="en-GB" sz="1200" dirty="0" smtClean="0"/>
                        <a:t>If the</a:t>
                      </a:r>
                      <a:r>
                        <a:rPr lang="en-GB" sz="1200" baseline="0" dirty="0" smtClean="0"/>
                        <a:t> search engine applies a score to the paired identification, both &lt;</a:t>
                      </a:r>
                      <a:r>
                        <a:rPr lang="en-GB" sz="1200" baseline="0" dirty="0" err="1" smtClean="0"/>
                        <a:t>SpectrumIdentificationItem</a:t>
                      </a:r>
                      <a:r>
                        <a:rPr lang="en-GB" sz="1200" baseline="0" dirty="0" smtClean="0"/>
                        <a:t>&gt; elements  MUST have the same </a:t>
                      </a:r>
                      <a:r>
                        <a:rPr lang="en-GB" sz="1200" baseline="0" dirty="0" err="1" smtClean="0"/>
                        <a:t>cvParam</a:t>
                      </a:r>
                      <a:r>
                        <a:rPr lang="en-GB" sz="1200" baseline="0" dirty="0" smtClean="0"/>
                        <a:t> capturing the value. The two  &lt;</a:t>
                      </a:r>
                      <a:r>
                        <a:rPr lang="en-GB" sz="1200" baseline="0" dirty="0" err="1" smtClean="0"/>
                        <a:t>SpectrumIdentificationItem</a:t>
                      </a:r>
                      <a:r>
                        <a:rPr lang="en-GB" sz="1200" baseline="0" dirty="0" smtClean="0"/>
                        <a:t>&gt; elements MAY also have independent scores for the two chains. </a:t>
                      </a:r>
                      <a:endParaRPr lang="en-GB" sz="1200" dirty="0"/>
                    </a:p>
                  </a:txBody>
                  <a:tcPr/>
                </a:tc>
              </a:tr>
            </a:tbl>
          </a:graphicData>
        </a:graphic>
      </p:graphicFrame>
      <p:sp>
        <p:nvSpPr>
          <p:cNvPr id="12" name="TextBox 11"/>
          <p:cNvSpPr txBox="1"/>
          <p:nvPr/>
        </p:nvSpPr>
        <p:spPr>
          <a:xfrm>
            <a:off x="6422540" y="2799130"/>
            <a:ext cx="309700" cy="369332"/>
          </a:xfrm>
          <a:prstGeom prst="rect">
            <a:avLst/>
          </a:prstGeom>
          <a:noFill/>
        </p:spPr>
        <p:txBody>
          <a:bodyPr wrap="none" rtlCol="0">
            <a:spAutoFit/>
          </a:bodyPr>
          <a:lstStyle/>
          <a:p>
            <a:r>
              <a:rPr lang="en-GB" dirty="0" smtClean="0"/>
              <a:t>C</a:t>
            </a:r>
            <a:endParaRPr lang="en-GB" dirty="0"/>
          </a:p>
        </p:txBody>
      </p:sp>
      <p:sp>
        <p:nvSpPr>
          <p:cNvPr id="13" name="TextBox 12"/>
          <p:cNvSpPr txBox="1"/>
          <p:nvPr/>
        </p:nvSpPr>
        <p:spPr>
          <a:xfrm>
            <a:off x="6422540" y="3509918"/>
            <a:ext cx="309700" cy="369332"/>
          </a:xfrm>
          <a:prstGeom prst="rect">
            <a:avLst/>
          </a:prstGeom>
          <a:noFill/>
        </p:spPr>
        <p:txBody>
          <a:bodyPr wrap="none" rtlCol="0">
            <a:spAutoFit/>
          </a:bodyPr>
          <a:lstStyle/>
          <a:p>
            <a:r>
              <a:rPr lang="en-GB" dirty="0"/>
              <a:t>B</a:t>
            </a:r>
          </a:p>
        </p:txBody>
      </p:sp>
      <p:sp>
        <p:nvSpPr>
          <p:cNvPr id="14" name="TextBox 13"/>
          <p:cNvSpPr txBox="1"/>
          <p:nvPr/>
        </p:nvSpPr>
        <p:spPr>
          <a:xfrm>
            <a:off x="467544" y="10900613"/>
            <a:ext cx="3612271" cy="830997"/>
          </a:xfrm>
          <a:prstGeom prst="rect">
            <a:avLst/>
          </a:prstGeom>
          <a:noFill/>
        </p:spPr>
        <p:txBody>
          <a:bodyPr wrap="none" rtlCol="0">
            <a:spAutoFit/>
          </a:bodyPr>
          <a:lstStyle/>
          <a:p>
            <a:r>
              <a:rPr lang="en-GB" sz="1600" b="1" dirty="0" smtClean="0">
                <a:cs typeface="Courier New" pitchFamily="49" charset="0"/>
              </a:rPr>
              <a:t>Important notes</a:t>
            </a:r>
          </a:p>
          <a:p>
            <a:pPr marL="285750" indent="-285750">
              <a:buFontTx/>
              <a:buChar char="-"/>
            </a:pPr>
            <a:r>
              <a:rPr lang="en-GB" sz="1600" dirty="0" smtClean="0">
                <a:cs typeface="Courier New" pitchFamily="49" charset="0"/>
              </a:rPr>
              <a:t>Plan to create XL CV</a:t>
            </a:r>
          </a:p>
          <a:p>
            <a:pPr marL="285750" indent="-285750">
              <a:buFontTx/>
              <a:buChar char="-"/>
            </a:pPr>
            <a:r>
              <a:rPr lang="en-GB" sz="1600" dirty="0" smtClean="0">
                <a:cs typeface="Courier New" pitchFamily="49" charset="0"/>
              </a:rPr>
              <a:t>Add protein-level interaction example</a:t>
            </a:r>
            <a:endParaRPr lang="en-GB" sz="1600" dirty="0" smtClean="0">
              <a:cs typeface="Courier New" pitchFamily="49" charset="0"/>
            </a:endParaRPr>
          </a:p>
        </p:txBody>
      </p:sp>
      <p:sp>
        <p:nvSpPr>
          <p:cNvPr id="15" name="TextBox 14"/>
          <p:cNvSpPr txBox="1"/>
          <p:nvPr/>
        </p:nvSpPr>
        <p:spPr>
          <a:xfrm>
            <a:off x="251520" y="324148"/>
            <a:ext cx="3923575" cy="338554"/>
          </a:xfrm>
          <a:prstGeom prst="rect">
            <a:avLst/>
          </a:prstGeom>
          <a:noFill/>
        </p:spPr>
        <p:txBody>
          <a:bodyPr wrap="none" rtlCol="0">
            <a:spAutoFit/>
          </a:bodyPr>
          <a:lstStyle/>
          <a:p>
            <a:r>
              <a:rPr lang="en-GB" sz="1600" b="1" dirty="0" smtClean="0">
                <a:latin typeface="+mj-lt"/>
                <a:cs typeface="Courier New" pitchFamily="49" charset="0"/>
              </a:rPr>
              <a:t>Guidelines for cross-linking results encoding</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1520" y="324148"/>
            <a:ext cx="4241097" cy="338554"/>
          </a:xfrm>
          <a:prstGeom prst="rect">
            <a:avLst/>
          </a:prstGeom>
          <a:noFill/>
        </p:spPr>
        <p:txBody>
          <a:bodyPr wrap="none" rtlCol="0">
            <a:spAutoFit/>
          </a:bodyPr>
          <a:lstStyle/>
          <a:p>
            <a:r>
              <a:rPr lang="en-GB" sz="1600" b="1" dirty="0" smtClean="0">
                <a:latin typeface="+mj-lt"/>
                <a:cs typeface="Courier New" pitchFamily="49" charset="0"/>
              </a:rPr>
              <a:t>Guidelines for </a:t>
            </a:r>
            <a:r>
              <a:rPr lang="en-GB" sz="1600" b="1" dirty="0" smtClean="0">
                <a:latin typeface="+mj-lt"/>
                <a:cs typeface="Courier New" pitchFamily="49" charset="0"/>
              </a:rPr>
              <a:t>encoding </a:t>
            </a:r>
            <a:r>
              <a:rPr lang="en-GB" sz="1600" b="1" dirty="0" err="1" smtClean="0">
                <a:latin typeface="+mj-lt"/>
                <a:cs typeface="Courier New" pitchFamily="49" charset="0"/>
              </a:rPr>
              <a:t>proteogenomics</a:t>
            </a:r>
            <a:r>
              <a:rPr lang="en-GB" sz="1600" b="1" dirty="0" smtClean="0">
                <a:latin typeface="+mj-lt"/>
                <a:cs typeface="Courier New" pitchFamily="49" charset="0"/>
              </a:rPr>
              <a:t> results</a:t>
            </a:r>
            <a:endParaRPr lang="en-GB" sz="1600" b="1" dirty="0" smtClean="0">
              <a:latin typeface="+mj-lt"/>
              <a:cs typeface="Courier New" pitchFamily="49" charset="0"/>
            </a:endParaRPr>
          </a:p>
        </p:txBody>
      </p:sp>
      <p:sp>
        <p:nvSpPr>
          <p:cNvPr id="4" name="Rectangle 3"/>
          <p:cNvSpPr/>
          <p:nvPr/>
        </p:nvSpPr>
        <p:spPr>
          <a:xfrm>
            <a:off x="395536" y="819493"/>
            <a:ext cx="5958408" cy="1446550"/>
          </a:xfrm>
          <a:prstGeom prst="rect">
            <a:avLst/>
          </a:prstGeom>
          <a:ln w="22225">
            <a:solidFill>
              <a:schemeClr val="tx1"/>
            </a:solidFill>
            <a:prstDash val="sysDot"/>
          </a:ln>
        </p:spPr>
        <p:txBody>
          <a:bodyPr wrap="square">
            <a:spAutoFit/>
          </a:bodyPr>
          <a:lstStyle/>
          <a:p>
            <a:r>
              <a:rPr lang="en-GB" sz="800" dirty="0">
                <a:latin typeface="Courier New" panose="02070309020205020404" pitchFamily="49" charset="0"/>
                <a:cs typeface="Courier New" panose="02070309020205020404" pitchFamily="49" charset="0"/>
              </a:rPr>
              <a:t>&lt;</a:t>
            </a:r>
            <a:r>
              <a:rPr lang="en-GB" sz="800" dirty="0" err="1">
                <a:latin typeface="Courier New" panose="02070309020205020404" pitchFamily="49" charset="0"/>
                <a:cs typeface="Courier New" panose="02070309020205020404" pitchFamily="49" charset="0"/>
              </a:rPr>
              <a:t>SpectrumIdentificationProtocol</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analysisSoftware_ref</a:t>
            </a:r>
            <a:r>
              <a:rPr lang="en-GB" sz="800" dirty="0">
                <a:latin typeface="Courier New" panose="02070309020205020404" pitchFamily="49" charset="0"/>
                <a:cs typeface="Courier New" panose="02070309020205020404" pitchFamily="49" charset="0"/>
              </a:rPr>
              <a:t>="</a:t>
            </a:r>
            <a:r>
              <a:rPr lang="en-GB" sz="800" dirty="0" err="1">
                <a:latin typeface="Courier New" panose="02070309020205020404" pitchFamily="49" charset="0"/>
                <a:cs typeface="Courier New" panose="02070309020205020404" pitchFamily="49" charset="0"/>
              </a:rPr>
              <a:t>ID_software</a:t>
            </a:r>
            <a:r>
              <a:rPr lang="en-GB" sz="800" dirty="0">
                <a:latin typeface="Courier New" panose="02070309020205020404" pitchFamily="49" charset="0"/>
                <a:cs typeface="Courier New" panose="02070309020205020404" pitchFamily="49" charset="0"/>
              </a:rPr>
              <a:t>" id="SearchProtocol_1"&gt;</a:t>
            </a:r>
          </a:p>
          <a:p>
            <a:r>
              <a:rPr lang="en-GB" sz="800" dirty="0">
                <a:latin typeface="Courier New" panose="02070309020205020404" pitchFamily="49" charset="0"/>
                <a:cs typeface="Courier New" panose="02070309020205020404" pitchFamily="49" charset="0"/>
              </a:rPr>
              <a:t>    &lt;</a:t>
            </a:r>
            <a:r>
              <a:rPr lang="en-GB" sz="800" dirty="0" err="1">
                <a:latin typeface="Courier New" panose="02070309020205020404" pitchFamily="49" charset="0"/>
                <a:cs typeface="Courier New" panose="02070309020205020404" pitchFamily="49" charset="0"/>
              </a:rPr>
              <a:t>SearchType</a:t>
            </a:r>
            <a:r>
              <a:rPr lang="en-GB" sz="800" dirty="0">
                <a:latin typeface="Courier New" panose="02070309020205020404" pitchFamily="49" charset="0"/>
                <a:cs typeface="Courier New" panose="02070309020205020404" pitchFamily="49" charset="0"/>
              </a:rPr>
              <a:t>&gt;</a:t>
            </a:r>
          </a:p>
          <a:p>
            <a:r>
              <a:rPr lang="en-GB" sz="800" dirty="0">
                <a:latin typeface="Courier New" panose="02070309020205020404" pitchFamily="49" charset="0"/>
                <a:cs typeface="Courier New" panose="02070309020205020404" pitchFamily="49" charset="0"/>
              </a:rPr>
              <a:t>      &lt;</a:t>
            </a:r>
            <a:r>
              <a:rPr lang="en-GB" sz="800" dirty="0" err="1">
                <a:latin typeface="Courier New" panose="02070309020205020404" pitchFamily="49" charset="0"/>
                <a:cs typeface="Courier New" panose="02070309020205020404" pitchFamily="49" charset="0"/>
              </a:rPr>
              <a:t>cvParam</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cvRef</a:t>
            </a:r>
            <a:r>
              <a:rPr lang="en-GB" sz="800" dirty="0">
                <a:latin typeface="Courier New" panose="02070309020205020404" pitchFamily="49" charset="0"/>
                <a:cs typeface="Courier New" panose="02070309020205020404" pitchFamily="49" charset="0"/>
              </a:rPr>
              <a:t>="PSI-MS" accession="MS:1001083" name="</a:t>
            </a:r>
            <a:r>
              <a:rPr lang="en-GB" sz="800" dirty="0" err="1">
                <a:latin typeface="Courier New" panose="02070309020205020404" pitchFamily="49" charset="0"/>
                <a:cs typeface="Courier New" panose="02070309020205020404" pitchFamily="49" charset="0"/>
              </a:rPr>
              <a:t>ms-ms</a:t>
            </a:r>
            <a:r>
              <a:rPr lang="en-GB" sz="800" dirty="0">
                <a:latin typeface="Courier New" panose="02070309020205020404" pitchFamily="49" charset="0"/>
                <a:cs typeface="Courier New" panose="02070309020205020404" pitchFamily="49" charset="0"/>
              </a:rPr>
              <a:t> search"/&gt;</a:t>
            </a:r>
          </a:p>
          <a:p>
            <a:r>
              <a:rPr lang="en-GB" sz="800" dirty="0">
                <a:latin typeface="Courier New" panose="02070309020205020404" pitchFamily="49" charset="0"/>
                <a:cs typeface="Courier New" panose="02070309020205020404" pitchFamily="49" charset="0"/>
              </a:rPr>
              <a:t>    &lt;/</a:t>
            </a:r>
            <a:r>
              <a:rPr lang="en-GB" sz="800" dirty="0" err="1">
                <a:latin typeface="Courier New" panose="02070309020205020404" pitchFamily="49" charset="0"/>
                <a:cs typeface="Courier New" panose="02070309020205020404" pitchFamily="49" charset="0"/>
              </a:rPr>
              <a:t>SearchType</a:t>
            </a:r>
            <a:r>
              <a:rPr lang="en-GB" sz="800" dirty="0">
                <a:latin typeface="Courier New" panose="02070309020205020404" pitchFamily="49" charset="0"/>
                <a:cs typeface="Courier New" panose="02070309020205020404" pitchFamily="49" charset="0"/>
              </a:rPr>
              <a:t>&gt;</a:t>
            </a:r>
          </a:p>
          <a:p>
            <a:r>
              <a:rPr lang="en-GB" sz="800" dirty="0">
                <a:latin typeface="Courier New" panose="02070309020205020404" pitchFamily="49" charset="0"/>
                <a:cs typeface="Courier New" panose="02070309020205020404" pitchFamily="49" charset="0"/>
              </a:rPr>
              <a:t>    &lt;</a:t>
            </a:r>
            <a:r>
              <a:rPr lang="en-GB" sz="800" dirty="0" err="1">
                <a:latin typeface="Courier New" panose="02070309020205020404" pitchFamily="49" charset="0"/>
                <a:cs typeface="Courier New" panose="02070309020205020404" pitchFamily="49" charset="0"/>
              </a:rPr>
              <a:t>AdditionalSearchParams</a:t>
            </a:r>
            <a:r>
              <a:rPr lang="en-GB" sz="800" dirty="0">
                <a:latin typeface="Courier New" panose="02070309020205020404" pitchFamily="49" charset="0"/>
                <a:cs typeface="Courier New" panose="02070309020205020404" pitchFamily="49" charset="0"/>
              </a:rPr>
              <a:t>&gt;</a:t>
            </a:r>
          </a:p>
          <a:p>
            <a:r>
              <a:rPr lang="en-GB" sz="800" dirty="0">
                <a:latin typeface="Courier New" panose="02070309020205020404" pitchFamily="49" charset="0"/>
                <a:cs typeface="Courier New" panose="02070309020205020404" pitchFamily="49" charset="0"/>
              </a:rPr>
              <a:t>      &lt;</a:t>
            </a:r>
            <a:r>
              <a:rPr lang="en-GB" sz="800" dirty="0" err="1">
                <a:latin typeface="Courier New" panose="02070309020205020404" pitchFamily="49" charset="0"/>
                <a:cs typeface="Courier New" panose="02070309020205020404" pitchFamily="49" charset="0"/>
              </a:rPr>
              <a:t>cvParam</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cvRef</a:t>
            </a:r>
            <a:r>
              <a:rPr lang="en-GB" sz="800" dirty="0">
                <a:latin typeface="Courier New" panose="02070309020205020404" pitchFamily="49" charset="0"/>
                <a:cs typeface="Courier New" panose="02070309020205020404" pitchFamily="49" charset="0"/>
              </a:rPr>
              <a:t>="PSI-MS" accession="MS:1001211" name="parent mass type mono"/&gt;</a:t>
            </a:r>
          </a:p>
          <a:p>
            <a:r>
              <a:rPr lang="en-GB" sz="800" dirty="0">
                <a:latin typeface="Courier New" panose="02070309020205020404" pitchFamily="49" charset="0"/>
                <a:cs typeface="Courier New" panose="02070309020205020404" pitchFamily="49" charset="0"/>
              </a:rPr>
              <a:t>      &lt;</a:t>
            </a:r>
            <a:r>
              <a:rPr lang="en-GB" sz="800" dirty="0" err="1">
                <a:latin typeface="Courier New" panose="02070309020205020404" pitchFamily="49" charset="0"/>
                <a:cs typeface="Courier New" panose="02070309020205020404" pitchFamily="49" charset="0"/>
              </a:rPr>
              <a:t>cvParam</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cvRef</a:t>
            </a:r>
            <a:r>
              <a:rPr lang="en-GB" sz="800" dirty="0">
                <a:latin typeface="Courier New" panose="02070309020205020404" pitchFamily="49" charset="0"/>
                <a:cs typeface="Courier New" panose="02070309020205020404" pitchFamily="49" charset="0"/>
              </a:rPr>
              <a:t>="PSI-MS" accession="MS:1001256" name="fragment mass type mono"/&gt;</a:t>
            </a:r>
          </a:p>
          <a:p>
            <a:r>
              <a:rPr lang="en-GB" sz="800" dirty="0">
                <a:latin typeface="Courier New" panose="02070309020205020404" pitchFamily="49" charset="0"/>
                <a:cs typeface="Courier New" panose="02070309020205020404" pitchFamily="49" charset="0"/>
              </a:rPr>
              <a:t>      &lt;</a:t>
            </a:r>
            <a:r>
              <a:rPr lang="en-GB" sz="800" dirty="0" err="1">
                <a:latin typeface="Courier New" panose="02070309020205020404" pitchFamily="49" charset="0"/>
                <a:cs typeface="Courier New" panose="02070309020205020404" pitchFamily="49" charset="0"/>
              </a:rPr>
              <a:t>cvParam</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cvRef</a:t>
            </a:r>
            <a:r>
              <a:rPr lang="en-GB" sz="800" dirty="0">
                <a:latin typeface="Courier New" panose="02070309020205020404" pitchFamily="49" charset="0"/>
                <a:cs typeface="Courier New" panose="02070309020205020404" pitchFamily="49" charset="0"/>
              </a:rPr>
              <a:t>="PSI-MS" accession="MS:1002490" name="peptide-level scoring"/&gt;</a:t>
            </a:r>
          </a:p>
          <a:p>
            <a:r>
              <a:rPr lang="en-GB" sz="800" dirty="0">
                <a:latin typeface="Courier New" panose="02070309020205020404" pitchFamily="49" charset="0"/>
                <a:cs typeface="Courier New" panose="02070309020205020404" pitchFamily="49" charset="0"/>
              </a:rPr>
              <a:t>      &lt;</a:t>
            </a:r>
            <a:r>
              <a:rPr lang="en-GB" sz="800" dirty="0" err="1">
                <a:latin typeface="Courier New" panose="02070309020205020404" pitchFamily="49" charset="0"/>
                <a:cs typeface="Courier New" panose="02070309020205020404" pitchFamily="49" charset="0"/>
              </a:rPr>
              <a:t>cvParam</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cvRef</a:t>
            </a:r>
            <a:r>
              <a:rPr lang="en-GB" sz="800" dirty="0">
                <a:latin typeface="Courier New" panose="02070309020205020404" pitchFamily="49" charset="0"/>
                <a:cs typeface="Courier New" panose="02070309020205020404" pitchFamily="49" charset="0"/>
              </a:rPr>
              <a:t>="PSI-MS" accession="MS:1002496" name="group PSMs by sequence"/&gt;</a:t>
            </a:r>
          </a:p>
          <a:p>
            <a:r>
              <a:rPr lang="en-GB" sz="800" dirty="0">
                <a:latin typeface="Courier New" panose="02070309020205020404" pitchFamily="49" charset="0"/>
                <a:cs typeface="Courier New" panose="02070309020205020404" pitchFamily="49" charset="0"/>
              </a:rPr>
              <a:t>      </a:t>
            </a:r>
            <a:r>
              <a:rPr lang="en-GB" sz="800" b="1" dirty="0">
                <a:latin typeface="Courier New" panose="02070309020205020404" pitchFamily="49" charset="0"/>
                <a:cs typeface="Courier New" panose="02070309020205020404" pitchFamily="49" charset="0"/>
              </a:rPr>
              <a:t>&lt;</a:t>
            </a:r>
            <a:r>
              <a:rPr lang="en-GB" sz="800" b="1" dirty="0" err="1">
                <a:latin typeface="Courier New" panose="02070309020205020404" pitchFamily="49" charset="0"/>
                <a:cs typeface="Courier New" panose="02070309020205020404" pitchFamily="49" charset="0"/>
              </a:rPr>
              <a:t>cvParam</a:t>
            </a:r>
            <a:r>
              <a:rPr lang="en-GB" sz="800" b="1" dirty="0">
                <a:latin typeface="Courier New" panose="02070309020205020404" pitchFamily="49" charset="0"/>
                <a:cs typeface="Courier New" panose="02070309020205020404" pitchFamily="49" charset="0"/>
              </a:rPr>
              <a:t> </a:t>
            </a:r>
            <a:r>
              <a:rPr lang="en-GB" sz="800" b="1" dirty="0" err="1">
                <a:latin typeface="Courier New" panose="02070309020205020404" pitchFamily="49" charset="0"/>
                <a:cs typeface="Courier New" panose="02070309020205020404" pitchFamily="49" charset="0"/>
              </a:rPr>
              <a:t>cvRef</a:t>
            </a:r>
            <a:r>
              <a:rPr lang="en-GB" sz="800" b="1" dirty="0">
                <a:latin typeface="Courier New" panose="02070309020205020404" pitchFamily="49" charset="0"/>
                <a:cs typeface="Courier New" panose="02070309020205020404" pitchFamily="49" charset="0"/>
              </a:rPr>
              <a:t>="PSI-MS" accession="MS:1002635" name="</a:t>
            </a:r>
            <a:r>
              <a:rPr lang="en-GB" sz="800" b="1" dirty="0" err="1">
                <a:latin typeface="Courier New" panose="02070309020205020404" pitchFamily="49" charset="0"/>
                <a:cs typeface="Courier New" panose="02070309020205020404" pitchFamily="49" charset="0"/>
              </a:rPr>
              <a:t>proteogenomics</a:t>
            </a:r>
            <a:r>
              <a:rPr lang="en-GB" sz="800" b="1" dirty="0">
                <a:latin typeface="Courier New" panose="02070309020205020404" pitchFamily="49" charset="0"/>
                <a:cs typeface="Courier New" panose="02070309020205020404" pitchFamily="49" charset="0"/>
              </a:rPr>
              <a:t> search"/&gt;</a:t>
            </a:r>
          </a:p>
          <a:p>
            <a:r>
              <a:rPr lang="en-GB" sz="800" dirty="0">
                <a:latin typeface="Courier New" panose="02070309020205020404" pitchFamily="49" charset="0"/>
                <a:cs typeface="Courier New" panose="02070309020205020404" pitchFamily="49" charset="0"/>
              </a:rPr>
              <a:t>    &lt;/</a:t>
            </a:r>
            <a:r>
              <a:rPr lang="en-GB" sz="800" dirty="0" err="1">
                <a:latin typeface="Courier New" panose="02070309020205020404" pitchFamily="49" charset="0"/>
                <a:cs typeface="Courier New" panose="02070309020205020404" pitchFamily="49" charset="0"/>
              </a:rPr>
              <a:t>AdditionalSearchParams</a:t>
            </a:r>
            <a:r>
              <a:rPr lang="en-GB" sz="800" dirty="0">
                <a:latin typeface="Courier New" panose="02070309020205020404" pitchFamily="49" charset="0"/>
                <a:cs typeface="Courier New" panose="02070309020205020404" pitchFamily="49" charset="0"/>
              </a:rPr>
              <a:t>&gt;</a:t>
            </a:r>
          </a:p>
        </p:txBody>
      </p:sp>
      <p:sp>
        <p:nvSpPr>
          <p:cNvPr id="5" name="Rectangle 4"/>
          <p:cNvSpPr/>
          <p:nvPr/>
        </p:nvSpPr>
        <p:spPr>
          <a:xfrm>
            <a:off x="395536" y="2367082"/>
            <a:ext cx="6657442" cy="1446550"/>
          </a:xfrm>
          <a:prstGeom prst="rect">
            <a:avLst/>
          </a:prstGeom>
          <a:noFill/>
          <a:ln w="22225">
            <a:solidFill>
              <a:schemeClr val="tx1"/>
            </a:solidFill>
            <a:prstDash val="sysDot"/>
          </a:ln>
        </p:spPr>
        <p:txBody>
          <a:bodyPr wrap="square">
            <a:spAutoFit/>
          </a:bodyPr>
          <a:lstStyle/>
          <a:p>
            <a:r>
              <a:rPr lang="en-GB" sz="800" dirty="0">
                <a:latin typeface="Courier New" panose="02070309020205020404" pitchFamily="49" charset="0"/>
                <a:cs typeface="Courier New" panose="02070309020205020404" pitchFamily="49" charset="0"/>
              </a:rPr>
              <a:t> &lt;</a:t>
            </a:r>
            <a:r>
              <a:rPr lang="en-GB" sz="800" dirty="0" err="1">
                <a:latin typeface="Courier New" panose="02070309020205020404" pitchFamily="49" charset="0"/>
                <a:cs typeface="Courier New" panose="02070309020205020404" pitchFamily="49" charset="0"/>
              </a:rPr>
              <a:t>PeptideEvidence</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dBSequence_ref</a:t>
            </a:r>
            <a:r>
              <a:rPr lang="en-GB" sz="800" dirty="0">
                <a:latin typeface="Courier New" panose="02070309020205020404" pitchFamily="49" charset="0"/>
                <a:cs typeface="Courier New" panose="02070309020205020404" pitchFamily="49" charset="0"/>
              </a:rPr>
              <a:t>="dbseq_generic|A_ENSP00000354925|" </a:t>
            </a:r>
            <a:r>
              <a:rPr lang="en-GB" sz="800" dirty="0" err="1">
                <a:latin typeface="Courier New" panose="02070309020205020404" pitchFamily="49" charset="0"/>
                <a:cs typeface="Courier New" panose="02070309020205020404" pitchFamily="49" charset="0"/>
              </a:rPr>
              <a:t>peptide_ref</a:t>
            </a:r>
            <a:r>
              <a:rPr lang="en-GB" sz="800" dirty="0">
                <a:latin typeface="Courier New" panose="02070309020205020404" pitchFamily="49" charset="0"/>
                <a:cs typeface="Courier New" panose="02070309020205020404" pitchFamily="49" charset="0"/>
              </a:rPr>
              <a:t>="DVLEGDSSEDR_" start="23" end="33" pre="A" post="A" </a:t>
            </a:r>
            <a:r>
              <a:rPr lang="en-GB" sz="800" dirty="0" err="1">
                <a:latin typeface="Courier New" panose="02070309020205020404" pitchFamily="49" charset="0"/>
                <a:cs typeface="Courier New" panose="02070309020205020404" pitchFamily="49" charset="0"/>
              </a:rPr>
              <a:t>isDecoy</a:t>
            </a:r>
            <a:r>
              <a:rPr lang="en-GB" sz="800" dirty="0">
                <a:latin typeface="Courier New" panose="02070309020205020404" pitchFamily="49" charset="0"/>
                <a:cs typeface="Courier New" panose="02070309020205020404" pitchFamily="49" charset="0"/>
              </a:rPr>
              <a:t>="false" id="DVLEGDSSEDR_generic|A_ENSP00000354925|_23_33"&gt;</a:t>
            </a:r>
          </a:p>
          <a:p>
            <a:r>
              <a:rPr lang="en-GB" sz="800" b="1" dirty="0">
                <a:latin typeface="Courier New" panose="02070309020205020404" pitchFamily="49" charset="0"/>
                <a:cs typeface="Courier New" panose="02070309020205020404" pitchFamily="49" charset="0"/>
              </a:rPr>
              <a:t>    &lt;</a:t>
            </a:r>
            <a:r>
              <a:rPr lang="en-GB" sz="800" b="1" dirty="0" err="1">
                <a:latin typeface="Courier New" panose="02070309020205020404" pitchFamily="49" charset="0"/>
                <a:cs typeface="Courier New" panose="02070309020205020404" pitchFamily="49" charset="0"/>
              </a:rPr>
              <a:t>cvParam</a:t>
            </a:r>
            <a:r>
              <a:rPr lang="en-GB" sz="800" b="1" dirty="0">
                <a:latin typeface="Courier New" panose="02070309020205020404" pitchFamily="49" charset="0"/>
                <a:cs typeface="Courier New" panose="02070309020205020404" pitchFamily="49" charset="0"/>
              </a:rPr>
              <a:t> </a:t>
            </a:r>
            <a:r>
              <a:rPr lang="en-GB" sz="800" b="1" dirty="0" err="1">
                <a:latin typeface="Courier New" panose="02070309020205020404" pitchFamily="49" charset="0"/>
                <a:cs typeface="Courier New" panose="02070309020205020404" pitchFamily="49" charset="0"/>
              </a:rPr>
              <a:t>cvRef</a:t>
            </a:r>
            <a:r>
              <a:rPr lang="en-GB" sz="800" b="1" dirty="0">
                <a:latin typeface="Courier New" panose="02070309020205020404" pitchFamily="49" charset="0"/>
                <a:cs typeface="Courier New" panose="02070309020205020404" pitchFamily="49" charset="0"/>
              </a:rPr>
              <a:t>="PSI-MS" accession="MS:1002637" name="chromosome name" value="1"/&gt;</a:t>
            </a:r>
          </a:p>
          <a:p>
            <a:r>
              <a:rPr lang="en-GB" sz="800" b="1" dirty="0">
                <a:latin typeface="Courier New" panose="02070309020205020404" pitchFamily="49" charset="0"/>
                <a:cs typeface="Courier New" panose="02070309020205020404" pitchFamily="49" charset="0"/>
              </a:rPr>
              <a:t>    &lt;</a:t>
            </a:r>
            <a:r>
              <a:rPr lang="en-GB" sz="800" b="1" dirty="0" err="1">
                <a:latin typeface="Courier New" panose="02070309020205020404" pitchFamily="49" charset="0"/>
                <a:cs typeface="Courier New" panose="02070309020205020404" pitchFamily="49" charset="0"/>
              </a:rPr>
              <a:t>cvParam</a:t>
            </a:r>
            <a:r>
              <a:rPr lang="en-GB" sz="800" b="1" dirty="0">
                <a:latin typeface="Courier New" panose="02070309020205020404" pitchFamily="49" charset="0"/>
                <a:cs typeface="Courier New" panose="02070309020205020404" pitchFamily="49" charset="0"/>
              </a:rPr>
              <a:t> </a:t>
            </a:r>
            <a:r>
              <a:rPr lang="en-GB" sz="800" b="1" dirty="0" err="1">
                <a:latin typeface="Courier New" panose="02070309020205020404" pitchFamily="49" charset="0"/>
                <a:cs typeface="Courier New" panose="02070309020205020404" pitchFamily="49" charset="0"/>
              </a:rPr>
              <a:t>cvRef</a:t>
            </a:r>
            <a:r>
              <a:rPr lang="en-GB" sz="800" b="1" dirty="0">
                <a:latin typeface="Courier New" panose="02070309020205020404" pitchFamily="49" charset="0"/>
                <a:cs typeface="Courier New" panose="02070309020205020404" pitchFamily="49" charset="0"/>
              </a:rPr>
              <a:t>="PSI-MS" accession="MS:1002638" name="chromosome strand" value="+"/&gt;</a:t>
            </a:r>
          </a:p>
          <a:p>
            <a:r>
              <a:rPr lang="en-GB" sz="800" b="1" dirty="0">
                <a:latin typeface="Courier New" panose="02070309020205020404" pitchFamily="49" charset="0"/>
                <a:cs typeface="Courier New" panose="02070309020205020404" pitchFamily="49" charset="0"/>
              </a:rPr>
              <a:t>    &lt;</a:t>
            </a:r>
            <a:r>
              <a:rPr lang="en-GB" sz="800" b="1" dirty="0" err="1">
                <a:latin typeface="Courier New" panose="02070309020205020404" pitchFamily="49" charset="0"/>
                <a:cs typeface="Courier New" panose="02070309020205020404" pitchFamily="49" charset="0"/>
              </a:rPr>
              <a:t>cvParam</a:t>
            </a:r>
            <a:r>
              <a:rPr lang="en-GB" sz="800" b="1" dirty="0">
                <a:latin typeface="Courier New" panose="02070309020205020404" pitchFamily="49" charset="0"/>
                <a:cs typeface="Courier New" panose="02070309020205020404" pitchFamily="49" charset="0"/>
              </a:rPr>
              <a:t> </a:t>
            </a:r>
            <a:r>
              <a:rPr lang="en-GB" sz="800" b="1" dirty="0" err="1">
                <a:latin typeface="Courier New" panose="02070309020205020404" pitchFamily="49" charset="0"/>
                <a:cs typeface="Courier New" panose="02070309020205020404" pitchFamily="49" charset="0"/>
              </a:rPr>
              <a:t>cvRef</a:t>
            </a:r>
            <a:r>
              <a:rPr lang="en-GB" sz="800" b="1" dirty="0">
                <a:latin typeface="Courier New" panose="02070309020205020404" pitchFamily="49" charset="0"/>
                <a:cs typeface="Courier New" panose="02070309020205020404" pitchFamily="49" charset="0"/>
              </a:rPr>
              <a:t>="PSI-MS" accession="MS:1002639" name="peptide start on chromosome" value="156646123"/&gt;</a:t>
            </a:r>
          </a:p>
          <a:p>
            <a:r>
              <a:rPr lang="en-GB" sz="800" b="1" dirty="0">
                <a:latin typeface="Courier New" panose="02070309020205020404" pitchFamily="49" charset="0"/>
                <a:cs typeface="Courier New" panose="02070309020205020404" pitchFamily="49" charset="0"/>
              </a:rPr>
              <a:t>    &lt;</a:t>
            </a:r>
            <a:r>
              <a:rPr lang="en-GB" sz="800" b="1" dirty="0" err="1">
                <a:latin typeface="Courier New" panose="02070309020205020404" pitchFamily="49" charset="0"/>
                <a:cs typeface="Courier New" panose="02070309020205020404" pitchFamily="49" charset="0"/>
              </a:rPr>
              <a:t>cvParam</a:t>
            </a:r>
            <a:r>
              <a:rPr lang="en-GB" sz="800" b="1" dirty="0">
                <a:latin typeface="Courier New" panose="02070309020205020404" pitchFamily="49" charset="0"/>
                <a:cs typeface="Courier New" panose="02070309020205020404" pitchFamily="49" charset="0"/>
              </a:rPr>
              <a:t> </a:t>
            </a:r>
            <a:r>
              <a:rPr lang="en-GB" sz="800" b="1" dirty="0" err="1">
                <a:latin typeface="Courier New" panose="02070309020205020404" pitchFamily="49" charset="0"/>
                <a:cs typeface="Courier New" panose="02070309020205020404" pitchFamily="49" charset="0"/>
              </a:rPr>
              <a:t>cvRef</a:t>
            </a:r>
            <a:r>
              <a:rPr lang="en-GB" sz="800" b="1" dirty="0">
                <a:latin typeface="Courier New" panose="02070309020205020404" pitchFamily="49" charset="0"/>
                <a:cs typeface="Courier New" panose="02070309020205020404" pitchFamily="49" charset="0"/>
              </a:rPr>
              <a:t>="PSI-MS" accession="MS:1002640" name="peptide end on chromosome" value="156646808"/&gt;</a:t>
            </a:r>
          </a:p>
          <a:p>
            <a:r>
              <a:rPr lang="en-GB" sz="800" b="1" dirty="0">
                <a:latin typeface="Courier New" panose="02070309020205020404" pitchFamily="49" charset="0"/>
                <a:cs typeface="Courier New" panose="02070309020205020404" pitchFamily="49" charset="0"/>
              </a:rPr>
              <a:t>    &lt;</a:t>
            </a:r>
            <a:r>
              <a:rPr lang="en-GB" sz="800" b="1" dirty="0" err="1">
                <a:latin typeface="Courier New" panose="02070309020205020404" pitchFamily="49" charset="0"/>
                <a:cs typeface="Courier New" panose="02070309020205020404" pitchFamily="49" charset="0"/>
              </a:rPr>
              <a:t>cvParam</a:t>
            </a:r>
            <a:r>
              <a:rPr lang="en-GB" sz="800" b="1" dirty="0">
                <a:latin typeface="Courier New" panose="02070309020205020404" pitchFamily="49" charset="0"/>
                <a:cs typeface="Courier New" panose="02070309020205020404" pitchFamily="49" charset="0"/>
              </a:rPr>
              <a:t> </a:t>
            </a:r>
            <a:r>
              <a:rPr lang="en-GB" sz="800" b="1" dirty="0" err="1">
                <a:latin typeface="Courier New" panose="02070309020205020404" pitchFamily="49" charset="0"/>
                <a:cs typeface="Courier New" panose="02070309020205020404" pitchFamily="49" charset="0"/>
              </a:rPr>
              <a:t>cvRef</a:t>
            </a:r>
            <a:r>
              <a:rPr lang="en-GB" sz="800" b="1" dirty="0">
                <a:latin typeface="Courier New" panose="02070309020205020404" pitchFamily="49" charset="0"/>
                <a:cs typeface="Courier New" panose="02070309020205020404" pitchFamily="49" charset="0"/>
              </a:rPr>
              <a:t>="PSI-MS" accession="MS:1002641" name="peptide exon count" value="2"/&gt;</a:t>
            </a:r>
          </a:p>
          <a:p>
            <a:r>
              <a:rPr lang="en-GB" sz="800" b="1" dirty="0">
                <a:latin typeface="Courier New" panose="02070309020205020404" pitchFamily="49" charset="0"/>
                <a:cs typeface="Courier New" panose="02070309020205020404" pitchFamily="49" charset="0"/>
              </a:rPr>
              <a:t>    &lt;</a:t>
            </a:r>
            <a:r>
              <a:rPr lang="en-GB" sz="800" b="1" dirty="0" err="1">
                <a:latin typeface="Courier New" panose="02070309020205020404" pitchFamily="49" charset="0"/>
                <a:cs typeface="Courier New" panose="02070309020205020404" pitchFamily="49" charset="0"/>
              </a:rPr>
              <a:t>cvParam</a:t>
            </a:r>
            <a:r>
              <a:rPr lang="en-GB" sz="800" b="1" dirty="0">
                <a:latin typeface="Courier New" panose="02070309020205020404" pitchFamily="49" charset="0"/>
                <a:cs typeface="Courier New" panose="02070309020205020404" pitchFamily="49" charset="0"/>
              </a:rPr>
              <a:t> </a:t>
            </a:r>
            <a:r>
              <a:rPr lang="en-GB" sz="800" b="1" dirty="0" err="1">
                <a:latin typeface="Courier New" panose="02070309020205020404" pitchFamily="49" charset="0"/>
                <a:cs typeface="Courier New" panose="02070309020205020404" pitchFamily="49" charset="0"/>
              </a:rPr>
              <a:t>cvRef</a:t>
            </a:r>
            <a:r>
              <a:rPr lang="en-GB" sz="800" b="1" dirty="0">
                <a:latin typeface="Courier New" panose="02070309020205020404" pitchFamily="49" charset="0"/>
                <a:cs typeface="Courier New" panose="02070309020205020404" pitchFamily="49" charset="0"/>
              </a:rPr>
              <a:t>="PSI-MS" accession="MS:1002642" name="peptide exon nucleotide sizes" value="</a:t>
            </a:r>
            <a:r>
              <a:rPr lang="en-GB" sz="800" b="1" dirty="0" smtClean="0">
                <a:latin typeface="Courier New" panose="02070309020205020404" pitchFamily="49" charset="0"/>
                <a:cs typeface="Courier New" panose="02070309020205020404" pitchFamily="49" charset="0"/>
              </a:rPr>
              <a:t>25,8"/&gt;</a:t>
            </a:r>
            <a:endParaRPr lang="en-GB" sz="800" b="1" dirty="0">
              <a:latin typeface="Courier New" panose="02070309020205020404" pitchFamily="49" charset="0"/>
              <a:cs typeface="Courier New" panose="02070309020205020404" pitchFamily="49" charset="0"/>
            </a:endParaRPr>
          </a:p>
          <a:p>
            <a:r>
              <a:rPr lang="en-GB" sz="800" b="1" dirty="0">
                <a:latin typeface="Courier New" panose="02070309020205020404" pitchFamily="49" charset="0"/>
                <a:cs typeface="Courier New" panose="02070309020205020404" pitchFamily="49" charset="0"/>
              </a:rPr>
              <a:t>    &lt;</a:t>
            </a:r>
            <a:r>
              <a:rPr lang="en-GB" sz="800" b="1" dirty="0" err="1">
                <a:latin typeface="Courier New" panose="02070309020205020404" pitchFamily="49" charset="0"/>
                <a:cs typeface="Courier New" panose="02070309020205020404" pitchFamily="49" charset="0"/>
              </a:rPr>
              <a:t>cvParam</a:t>
            </a:r>
            <a:r>
              <a:rPr lang="en-GB" sz="800" b="1" dirty="0">
                <a:latin typeface="Courier New" panose="02070309020205020404" pitchFamily="49" charset="0"/>
                <a:cs typeface="Courier New" panose="02070309020205020404" pitchFamily="49" charset="0"/>
              </a:rPr>
              <a:t> </a:t>
            </a:r>
            <a:r>
              <a:rPr lang="en-GB" sz="800" b="1" dirty="0" err="1">
                <a:latin typeface="Courier New" panose="02070309020205020404" pitchFamily="49" charset="0"/>
                <a:cs typeface="Courier New" panose="02070309020205020404" pitchFamily="49" charset="0"/>
              </a:rPr>
              <a:t>cvRef</a:t>
            </a:r>
            <a:r>
              <a:rPr lang="en-GB" sz="800" b="1" dirty="0">
                <a:latin typeface="Courier New" panose="02070309020205020404" pitchFamily="49" charset="0"/>
                <a:cs typeface="Courier New" panose="02070309020205020404" pitchFamily="49" charset="0"/>
              </a:rPr>
              <a:t>="PSI-MS" accession="MS:1002643" name="peptide start positions on chromosome" value="</a:t>
            </a:r>
            <a:r>
              <a:rPr lang="en-GB" sz="800" b="1" dirty="0" smtClean="0">
                <a:latin typeface="Courier New" panose="02070309020205020404" pitchFamily="49" charset="0"/>
                <a:cs typeface="Courier New" panose="02070309020205020404" pitchFamily="49" charset="0"/>
              </a:rPr>
              <a:t>156646122,156646800"/&gt;</a:t>
            </a:r>
            <a:endParaRPr lang="en-GB" sz="800" b="1" dirty="0">
              <a:latin typeface="Courier New" panose="02070309020205020404" pitchFamily="49" charset="0"/>
              <a:cs typeface="Courier New" panose="02070309020205020404" pitchFamily="49" charset="0"/>
            </a:endParaRPr>
          </a:p>
          <a:p>
            <a:r>
              <a:rPr lang="en-GB" sz="800" dirty="0">
                <a:latin typeface="Courier New" panose="02070309020205020404" pitchFamily="49" charset="0"/>
                <a:cs typeface="Courier New" panose="02070309020205020404" pitchFamily="49" charset="0"/>
              </a:rPr>
              <a:t>  &lt;/</a:t>
            </a:r>
            <a:r>
              <a:rPr lang="en-GB" sz="800" dirty="0" err="1">
                <a:latin typeface="Courier New" panose="02070309020205020404" pitchFamily="49" charset="0"/>
                <a:cs typeface="Courier New" panose="02070309020205020404" pitchFamily="49" charset="0"/>
              </a:rPr>
              <a:t>PeptideEvidence</a:t>
            </a:r>
            <a:r>
              <a:rPr lang="en-GB" sz="800" dirty="0">
                <a:latin typeface="Courier New" panose="02070309020205020404" pitchFamily="49" charset="0"/>
                <a:cs typeface="Courier New" panose="02070309020205020404" pitchFamily="49" charset="0"/>
              </a:rPr>
              <a:t>&gt;</a:t>
            </a:r>
            <a:endParaRPr lang="en-GB" sz="800" dirty="0">
              <a:latin typeface="Courier New" pitchFamily="49" charset="0"/>
              <a:cs typeface="Courier New" pitchFamily="49" charset="0"/>
            </a:endParaRPr>
          </a:p>
        </p:txBody>
      </p:sp>
      <p:sp>
        <p:nvSpPr>
          <p:cNvPr id="6" name="TextBox 5"/>
          <p:cNvSpPr txBox="1"/>
          <p:nvPr/>
        </p:nvSpPr>
        <p:spPr>
          <a:xfrm>
            <a:off x="6404906" y="963509"/>
            <a:ext cx="327334" cy="369332"/>
          </a:xfrm>
          <a:prstGeom prst="rect">
            <a:avLst/>
          </a:prstGeom>
          <a:noFill/>
        </p:spPr>
        <p:txBody>
          <a:bodyPr wrap="none" rtlCol="0">
            <a:spAutoFit/>
          </a:bodyPr>
          <a:lstStyle/>
          <a:p>
            <a:r>
              <a:rPr lang="en-GB" dirty="0" smtClean="0"/>
              <a:t>A</a:t>
            </a:r>
            <a:endParaRPr lang="en-GB" dirty="0"/>
          </a:p>
        </p:txBody>
      </p:sp>
      <p:sp>
        <p:nvSpPr>
          <p:cNvPr id="7" name="TextBox 6"/>
          <p:cNvSpPr txBox="1"/>
          <p:nvPr/>
        </p:nvSpPr>
        <p:spPr>
          <a:xfrm>
            <a:off x="6422540" y="2511098"/>
            <a:ext cx="309700" cy="369332"/>
          </a:xfrm>
          <a:prstGeom prst="rect">
            <a:avLst/>
          </a:prstGeom>
          <a:noFill/>
        </p:spPr>
        <p:txBody>
          <a:bodyPr wrap="none" rtlCol="0">
            <a:spAutoFit/>
          </a:bodyPr>
          <a:lstStyle/>
          <a:p>
            <a:r>
              <a:rPr lang="en-GB" dirty="0"/>
              <a:t>B</a:t>
            </a:r>
          </a:p>
        </p:txBody>
      </p:sp>
      <p:sp>
        <p:nvSpPr>
          <p:cNvPr id="8" name="TextBox 7"/>
          <p:cNvSpPr txBox="1"/>
          <p:nvPr/>
        </p:nvSpPr>
        <p:spPr>
          <a:xfrm>
            <a:off x="395536" y="3979228"/>
            <a:ext cx="6657442" cy="1446550"/>
          </a:xfrm>
          <a:prstGeom prst="rect">
            <a:avLst/>
          </a:prstGeom>
          <a:noFill/>
          <a:ln w="22225">
            <a:solidFill>
              <a:schemeClr val="tx1"/>
            </a:solidFill>
            <a:prstDash val="sysDot"/>
          </a:ln>
        </p:spPr>
        <p:txBody>
          <a:bodyPr wrap="square" rtlCol="0">
            <a:spAutoFit/>
          </a:bodyPr>
          <a:lstStyle/>
          <a:p>
            <a:r>
              <a:rPr lang="en-GB" sz="800" dirty="0">
                <a:latin typeface="Courier New" panose="02070309020205020404" pitchFamily="49" charset="0"/>
                <a:cs typeface="Courier New" panose="02070309020205020404" pitchFamily="49" charset="0"/>
              </a:rPr>
              <a:t> &lt;</a:t>
            </a:r>
            <a:r>
              <a:rPr lang="en-GB" sz="800" dirty="0" err="1">
                <a:latin typeface="Courier New" panose="02070309020205020404" pitchFamily="49" charset="0"/>
                <a:cs typeface="Courier New" panose="02070309020205020404" pitchFamily="49" charset="0"/>
              </a:rPr>
              <a:t>SearchDatabase</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numDatabaseSequences</a:t>
            </a:r>
            <a:r>
              <a:rPr lang="en-GB" sz="800" dirty="0">
                <a:latin typeface="Courier New" panose="02070309020205020404" pitchFamily="49" charset="0"/>
                <a:cs typeface="Courier New" panose="02070309020205020404" pitchFamily="49" charset="0"/>
              </a:rPr>
              <a:t>="299106" location="PXD000764_34939_combined_concatenated_target_decoy.fasta" id="SearchDB_1"&gt;</a:t>
            </a:r>
          </a:p>
          <a:p>
            <a:r>
              <a:rPr lang="en-GB" sz="800" dirty="0">
                <a:latin typeface="Courier New" panose="02070309020205020404" pitchFamily="49" charset="0"/>
                <a:cs typeface="Courier New" panose="02070309020205020404" pitchFamily="49" charset="0"/>
              </a:rPr>
              <a:t>    &lt;</a:t>
            </a:r>
            <a:r>
              <a:rPr lang="en-GB" sz="800" dirty="0" err="1">
                <a:latin typeface="Courier New" panose="02070309020205020404" pitchFamily="49" charset="0"/>
                <a:cs typeface="Courier New" panose="02070309020205020404" pitchFamily="49" charset="0"/>
              </a:rPr>
              <a:t>FileFormat</a:t>
            </a:r>
            <a:r>
              <a:rPr lang="en-GB" sz="800" dirty="0">
                <a:latin typeface="Courier New" panose="02070309020205020404" pitchFamily="49" charset="0"/>
                <a:cs typeface="Courier New" panose="02070309020205020404" pitchFamily="49" charset="0"/>
              </a:rPr>
              <a:t>&gt;</a:t>
            </a:r>
          </a:p>
          <a:p>
            <a:r>
              <a:rPr lang="en-GB" sz="800" dirty="0">
                <a:latin typeface="Courier New" panose="02070309020205020404" pitchFamily="49" charset="0"/>
                <a:cs typeface="Courier New" panose="02070309020205020404" pitchFamily="49" charset="0"/>
              </a:rPr>
              <a:t>      &lt;</a:t>
            </a:r>
            <a:r>
              <a:rPr lang="en-GB" sz="800" dirty="0" err="1">
                <a:latin typeface="Courier New" panose="02070309020205020404" pitchFamily="49" charset="0"/>
                <a:cs typeface="Courier New" panose="02070309020205020404" pitchFamily="49" charset="0"/>
              </a:rPr>
              <a:t>cvParam</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cvRef</a:t>
            </a:r>
            <a:r>
              <a:rPr lang="en-GB" sz="800" dirty="0">
                <a:latin typeface="Courier New" panose="02070309020205020404" pitchFamily="49" charset="0"/>
                <a:cs typeface="Courier New" panose="02070309020205020404" pitchFamily="49" charset="0"/>
              </a:rPr>
              <a:t>="PSI-MS" accession="MS:1001348" name="FASTA format"/&gt;</a:t>
            </a:r>
          </a:p>
          <a:p>
            <a:r>
              <a:rPr lang="en-GB" sz="800" dirty="0">
                <a:latin typeface="Courier New" panose="02070309020205020404" pitchFamily="49" charset="0"/>
                <a:cs typeface="Courier New" panose="02070309020205020404" pitchFamily="49" charset="0"/>
              </a:rPr>
              <a:t>    &lt;/</a:t>
            </a:r>
            <a:r>
              <a:rPr lang="en-GB" sz="800" dirty="0" err="1">
                <a:latin typeface="Courier New" panose="02070309020205020404" pitchFamily="49" charset="0"/>
                <a:cs typeface="Courier New" panose="02070309020205020404" pitchFamily="49" charset="0"/>
              </a:rPr>
              <a:t>FileFormat</a:t>
            </a:r>
            <a:r>
              <a:rPr lang="en-GB" sz="800" dirty="0">
                <a:latin typeface="Courier New" panose="02070309020205020404" pitchFamily="49" charset="0"/>
                <a:cs typeface="Courier New" panose="02070309020205020404" pitchFamily="49" charset="0"/>
              </a:rPr>
              <a:t>&gt;</a:t>
            </a:r>
          </a:p>
          <a:p>
            <a:r>
              <a:rPr lang="en-GB" sz="800" dirty="0">
                <a:latin typeface="Courier New" panose="02070309020205020404" pitchFamily="49" charset="0"/>
                <a:cs typeface="Courier New" panose="02070309020205020404" pitchFamily="49" charset="0"/>
              </a:rPr>
              <a:t>    &lt;</a:t>
            </a:r>
            <a:r>
              <a:rPr lang="en-GB" sz="800" dirty="0" err="1">
                <a:latin typeface="Courier New" panose="02070309020205020404" pitchFamily="49" charset="0"/>
                <a:cs typeface="Courier New" panose="02070309020205020404" pitchFamily="49" charset="0"/>
              </a:rPr>
              <a:t>DatabaseName</a:t>
            </a:r>
            <a:r>
              <a:rPr lang="en-GB" sz="800" dirty="0">
                <a:latin typeface="Courier New" panose="02070309020205020404" pitchFamily="49" charset="0"/>
                <a:cs typeface="Courier New" panose="02070309020205020404" pitchFamily="49" charset="0"/>
              </a:rPr>
              <a:t>&gt;</a:t>
            </a:r>
          </a:p>
          <a:p>
            <a:r>
              <a:rPr lang="en-GB" sz="800" dirty="0">
                <a:latin typeface="Courier New" panose="02070309020205020404" pitchFamily="49" charset="0"/>
                <a:cs typeface="Courier New" panose="02070309020205020404" pitchFamily="49" charset="0"/>
              </a:rPr>
              <a:t>      &lt;</a:t>
            </a:r>
            <a:r>
              <a:rPr lang="en-GB" sz="800" dirty="0" err="1">
                <a:latin typeface="Courier New" panose="02070309020205020404" pitchFamily="49" charset="0"/>
                <a:cs typeface="Courier New" panose="02070309020205020404" pitchFamily="49" charset="0"/>
              </a:rPr>
              <a:t>userParam</a:t>
            </a:r>
            <a:r>
              <a:rPr lang="en-GB" sz="800" dirty="0">
                <a:latin typeface="Courier New" panose="02070309020205020404" pitchFamily="49" charset="0"/>
                <a:cs typeface="Courier New" panose="02070309020205020404" pitchFamily="49" charset="0"/>
              </a:rPr>
              <a:t> name="PXD000764_34939_combined_concatenated_target_decoy.fasta"&gt;&lt;/</a:t>
            </a:r>
            <a:r>
              <a:rPr lang="en-GB" sz="800" dirty="0" err="1">
                <a:latin typeface="Courier New" panose="02070309020205020404" pitchFamily="49" charset="0"/>
                <a:cs typeface="Courier New" panose="02070309020205020404" pitchFamily="49" charset="0"/>
              </a:rPr>
              <a:t>userParam</a:t>
            </a:r>
            <a:r>
              <a:rPr lang="en-GB" sz="800" dirty="0">
                <a:latin typeface="Courier New" panose="02070309020205020404" pitchFamily="49" charset="0"/>
                <a:cs typeface="Courier New" panose="02070309020205020404" pitchFamily="49" charset="0"/>
              </a:rPr>
              <a:t>&gt;      </a:t>
            </a:r>
          </a:p>
          <a:p>
            <a:r>
              <a:rPr lang="en-GB" sz="800" dirty="0">
                <a:latin typeface="Courier New" panose="02070309020205020404" pitchFamily="49" charset="0"/>
                <a:cs typeface="Courier New" panose="02070309020205020404" pitchFamily="49" charset="0"/>
              </a:rPr>
              <a:t>    &lt;/</a:t>
            </a:r>
            <a:r>
              <a:rPr lang="en-GB" sz="800" dirty="0" err="1">
                <a:latin typeface="Courier New" panose="02070309020205020404" pitchFamily="49" charset="0"/>
                <a:cs typeface="Courier New" panose="02070309020205020404" pitchFamily="49" charset="0"/>
              </a:rPr>
              <a:t>DatabaseName</a:t>
            </a:r>
            <a:r>
              <a:rPr lang="en-GB" sz="800" dirty="0">
                <a:latin typeface="Courier New" panose="02070309020205020404" pitchFamily="49" charset="0"/>
                <a:cs typeface="Courier New" panose="02070309020205020404" pitchFamily="49" charset="0"/>
              </a:rPr>
              <a:t>&gt;</a:t>
            </a:r>
          </a:p>
          <a:p>
            <a:r>
              <a:rPr lang="en-GB" sz="800" b="1" dirty="0">
                <a:latin typeface="Courier New" panose="02070309020205020404" pitchFamily="49" charset="0"/>
                <a:cs typeface="Courier New" panose="02070309020205020404" pitchFamily="49" charset="0"/>
              </a:rPr>
              <a:t>    &lt;</a:t>
            </a:r>
            <a:r>
              <a:rPr lang="en-GB" sz="800" b="1" dirty="0" err="1">
                <a:latin typeface="Courier New" panose="02070309020205020404" pitchFamily="49" charset="0"/>
                <a:cs typeface="Courier New" panose="02070309020205020404" pitchFamily="49" charset="0"/>
              </a:rPr>
              <a:t>cvParam</a:t>
            </a:r>
            <a:r>
              <a:rPr lang="en-GB" sz="800" b="1" dirty="0">
                <a:latin typeface="Courier New" panose="02070309020205020404" pitchFamily="49" charset="0"/>
                <a:cs typeface="Courier New" panose="02070309020205020404" pitchFamily="49" charset="0"/>
              </a:rPr>
              <a:t> </a:t>
            </a:r>
            <a:r>
              <a:rPr lang="en-GB" sz="800" b="1" dirty="0" err="1">
                <a:latin typeface="Courier New" panose="02070309020205020404" pitchFamily="49" charset="0"/>
                <a:cs typeface="Courier New" panose="02070309020205020404" pitchFamily="49" charset="0"/>
              </a:rPr>
              <a:t>cvRef</a:t>
            </a:r>
            <a:r>
              <a:rPr lang="en-GB" sz="800" b="1" dirty="0">
                <a:latin typeface="Courier New" panose="02070309020205020404" pitchFamily="49" charset="0"/>
                <a:cs typeface="Courier New" panose="02070309020205020404" pitchFamily="49" charset="0"/>
              </a:rPr>
              <a:t>="PSI-MS" accession="MS:1002644" name="genome reference version" value="Homo_sapiens.GRCh38.77.gff3"/&gt;</a:t>
            </a:r>
          </a:p>
          <a:p>
            <a:r>
              <a:rPr lang="en-GB" sz="800" dirty="0">
                <a:latin typeface="Courier New" panose="02070309020205020404" pitchFamily="49" charset="0"/>
                <a:cs typeface="Courier New" panose="02070309020205020404" pitchFamily="49" charset="0"/>
              </a:rPr>
              <a:t>  &lt;/</a:t>
            </a:r>
            <a:r>
              <a:rPr lang="en-GB" sz="800" dirty="0" err="1">
                <a:latin typeface="Courier New" panose="02070309020205020404" pitchFamily="49" charset="0"/>
                <a:cs typeface="Courier New" panose="02070309020205020404" pitchFamily="49" charset="0"/>
              </a:rPr>
              <a:t>SearchDatabase</a:t>
            </a:r>
            <a:r>
              <a:rPr lang="en-GB" sz="800" dirty="0">
                <a:latin typeface="Courier New" panose="02070309020205020404" pitchFamily="49" charset="0"/>
                <a:cs typeface="Courier New" panose="02070309020205020404" pitchFamily="49" charset="0"/>
              </a:rPr>
              <a:t>&gt;</a:t>
            </a:r>
            <a:endParaRPr lang="en-GB" sz="800" dirty="0" smtClean="0">
              <a:latin typeface="Courier New" pitchFamily="49" charset="0"/>
              <a:cs typeface="Courier New" pitchFamily="49"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636924488"/>
              </p:ext>
            </p:extLst>
          </p:nvPr>
        </p:nvGraphicFramePr>
        <p:xfrm>
          <a:off x="395536" y="5559128"/>
          <a:ext cx="6657442" cy="2941320"/>
        </p:xfrm>
        <a:graphic>
          <a:graphicData uri="http://schemas.openxmlformats.org/drawingml/2006/table">
            <a:tbl>
              <a:tblPr firstRow="1" bandRow="1">
                <a:tableStyleId>{5C22544A-7EE6-4342-B048-85BDC9FD1C3A}</a:tableStyleId>
              </a:tblPr>
              <a:tblGrid>
                <a:gridCol w="698385"/>
                <a:gridCol w="5959057"/>
              </a:tblGrid>
              <a:tr h="370840">
                <a:tc>
                  <a:txBody>
                    <a:bodyPr/>
                    <a:lstStyle/>
                    <a:p>
                      <a:r>
                        <a:rPr lang="en-GB" sz="1200" dirty="0" smtClean="0"/>
                        <a:t>Feature </a:t>
                      </a:r>
                      <a:endParaRPr lang="en-GB" sz="1200" dirty="0"/>
                    </a:p>
                  </a:txBody>
                  <a:tcPr/>
                </a:tc>
                <a:tc>
                  <a:txBody>
                    <a:bodyPr/>
                    <a:lstStyle/>
                    <a:p>
                      <a:r>
                        <a:rPr lang="en-GB" sz="1200" dirty="0" smtClean="0"/>
                        <a:t>Explanation</a:t>
                      </a:r>
                      <a:endParaRPr lang="en-GB" sz="1200" dirty="0"/>
                    </a:p>
                  </a:txBody>
                  <a:tcPr/>
                </a:tc>
              </a:tr>
              <a:tr h="370840">
                <a:tc>
                  <a:txBody>
                    <a:bodyPr/>
                    <a:lstStyle/>
                    <a:p>
                      <a:r>
                        <a:rPr lang="en-GB" sz="1200" dirty="0" smtClean="0"/>
                        <a:t>A</a:t>
                      </a:r>
                      <a:endParaRPr lang="en-GB" sz="1200" dirty="0"/>
                    </a:p>
                  </a:txBody>
                  <a:tcPr/>
                </a:tc>
                <a:tc>
                  <a:txBody>
                    <a:bodyPr/>
                    <a:lstStyle/>
                    <a:p>
                      <a:r>
                        <a:rPr lang="en-GB" sz="1200" dirty="0" smtClean="0"/>
                        <a:t>If a </a:t>
                      </a:r>
                      <a:r>
                        <a:rPr lang="en-GB" sz="1200" dirty="0" err="1" smtClean="0"/>
                        <a:t>proteogenomics</a:t>
                      </a:r>
                      <a:r>
                        <a:rPr lang="en-GB" sz="1200" dirty="0" smtClean="0"/>
                        <a:t> </a:t>
                      </a:r>
                      <a:r>
                        <a:rPr lang="en-GB" sz="1200" dirty="0" smtClean="0"/>
                        <a:t>search </a:t>
                      </a:r>
                      <a:r>
                        <a:rPr lang="en-GB" sz="1200" baseline="0" dirty="0" smtClean="0"/>
                        <a:t>has been performed, this </a:t>
                      </a:r>
                      <a:r>
                        <a:rPr lang="en-GB" sz="1200" baseline="0" dirty="0" err="1" smtClean="0"/>
                        <a:t>cvParam</a:t>
                      </a:r>
                      <a:r>
                        <a:rPr lang="en-GB" sz="1200" baseline="0" dirty="0" smtClean="0"/>
                        <a:t> MUST be present</a:t>
                      </a:r>
                      <a:r>
                        <a:rPr lang="en-GB" sz="1200" baseline="0" dirty="0" smtClean="0"/>
                        <a:t>.</a:t>
                      </a:r>
                      <a:endParaRPr lang="en-GB" sz="1200" dirty="0"/>
                    </a:p>
                  </a:txBody>
                  <a:tcPr/>
                </a:tc>
              </a:tr>
              <a:tr h="370840">
                <a:tc>
                  <a:txBody>
                    <a:bodyPr/>
                    <a:lstStyle/>
                    <a:p>
                      <a:r>
                        <a:rPr lang="en-GB" sz="1200" dirty="0" smtClean="0">
                          <a:latin typeface="+mj-lt"/>
                        </a:rPr>
                        <a:t>B</a:t>
                      </a:r>
                      <a:endParaRPr lang="en-GB" sz="1200" dirty="0">
                        <a:latin typeface="+mj-lt"/>
                      </a:endParaRPr>
                    </a:p>
                  </a:txBody>
                  <a:tcPr/>
                </a:tc>
                <a:tc>
                  <a:txBody>
                    <a:bodyPr/>
                    <a:lstStyle/>
                    <a:p>
                      <a:r>
                        <a:rPr lang="en-GB" sz="1200" dirty="0" smtClean="0">
                          <a:latin typeface="+mj-lt"/>
                        </a:rPr>
                        <a:t>These</a:t>
                      </a:r>
                      <a:r>
                        <a:rPr lang="en-GB" sz="1200" baseline="0" dirty="0" smtClean="0">
                          <a:latin typeface="+mj-lt"/>
                        </a:rPr>
                        <a:t> seven cv terms MUST be present on every </a:t>
                      </a:r>
                      <a:r>
                        <a:rPr lang="en-GB" sz="1200" baseline="0" dirty="0" err="1" smtClean="0">
                          <a:latin typeface="+mj-lt"/>
                        </a:rPr>
                        <a:t>PeptideEvidence</a:t>
                      </a:r>
                      <a:r>
                        <a:rPr lang="en-GB" sz="1200" baseline="0" dirty="0" smtClean="0">
                          <a:latin typeface="+mj-lt"/>
                        </a:rPr>
                        <a:t>, unless </a:t>
                      </a:r>
                      <a:r>
                        <a:rPr lang="en-GB" sz="1200" baseline="0" dirty="0" err="1" smtClean="0">
                          <a:latin typeface="+mj-lt"/>
                        </a:rPr>
                        <a:t>isDecoy</a:t>
                      </a:r>
                      <a:r>
                        <a:rPr lang="en-GB" sz="1200" baseline="0" dirty="0" smtClean="0">
                          <a:latin typeface="+mj-lt"/>
                        </a:rPr>
                        <a:t>=“true”, in which case they are optional.  In this example, peptide DVLEGDSSEDR crosses an exon boundary. The N-terminal region of the peptide is mapped to positions 156646123 – </a:t>
                      </a:r>
                      <a:r>
                        <a:rPr lang="en-GB" sz="1200" b="0" dirty="0" smtClean="0">
                          <a:latin typeface="+mj-lt"/>
                          <a:cs typeface="Courier New" panose="02070309020205020404" pitchFamily="49" charset="0"/>
                        </a:rPr>
                        <a:t>156646148 (start + 25</a:t>
                      </a:r>
                      <a:r>
                        <a:rPr lang="en-GB" sz="1200" b="0" baseline="0" dirty="0" smtClean="0">
                          <a:latin typeface="+mj-lt"/>
                          <a:cs typeface="Courier New" panose="02070309020205020404" pitchFamily="49" charset="0"/>
                        </a:rPr>
                        <a:t> from peptide exon nucleotide sizes). The C-terminal region of the peptide is mapped from 156646800 to 156646808 (second value of “peptide start positions on chromosome” + 8). Definitions of terms are provided below</a:t>
                      </a:r>
                      <a:endParaRPr lang="en-GB" sz="1200" b="0" dirty="0">
                        <a:latin typeface="+mj-lt"/>
                      </a:endParaRPr>
                    </a:p>
                  </a:txBody>
                  <a:tcPr/>
                </a:tc>
              </a:tr>
              <a:tr h="370840">
                <a:tc>
                  <a:txBody>
                    <a:bodyPr/>
                    <a:lstStyle/>
                    <a:p>
                      <a:r>
                        <a:rPr lang="en-GB" sz="1200" dirty="0" smtClean="0"/>
                        <a:t>C</a:t>
                      </a:r>
                      <a:endParaRPr lang="en-GB" sz="1200" dirty="0"/>
                    </a:p>
                  </a:txBody>
                  <a:tcPr/>
                </a:tc>
                <a:tc>
                  <a:txBody>
                    <a:bodyPr/>
                    <a:lstStyle/>
                    <a:p>
                      <a:r>
                        <a:rPr lang="en-GB" sz="1200" dirty="0" smtClean="0"/>
                        <a:t>Additional CV terms MAY be added at a later date to encode</a:t>
                      </a:r>
                      <a:r>
                        <a:rPr lang="en-GB" sz="1200" baseline="0" dirty="0" smtClean="0"/>
                        <a:t> classifications of peptide types, such as “novel junction”, “novel N-terminus” and so on. Such information MAY be encoded on </a:t>
                      </a:r>
                      <a:r>
                        <a:rPr lang="en-GB" sz="1200" baseline="0" dirty="0" err="1" smtClean="0"/>
                        <a:t>SpectrumIdentificationItem</a:t>
                      </a:r>
                      <a:r>
                        <a:rPr lang="en-GB" sz="1200" baseline="0" dirty="0" smtClean="0"/>
                        <a:t>, using the peptide-level scores type of encoding.</a:t>
                      </a:r>
                      <a:endParaRPr lang="en-GB" sz="1200" dirty="0">
                        <a:solidFill>
                          <a:srgbClr val="C00000"/>
                        </a:solidFill>
                      </a:endParaRPr>
                    </a:p>
                  </a:txBody>
                  <a:tcPr/>
                </a:tc>
              </a:tr>
              <a:tr h="370840">
                <a:tc>
                  <a:txBody>
                    <a:bodyPr/>
                    <a:lstStyle/>
                    <a:p>
                      <a:r>
                        <a:rPr lang="en-GB" sz="1200" dirty="0" smtClean="0"/>
                        <a:t>D</a:t>
                      </a:r>
                      <a:endParaRPr lang="en-GB" sz="1200" dirty="0"/>
                    </a:p>
                  </a:txBody>
                  <a:tcPr/>
                </a:tc>
                <a:tc>
                  <a:txBody>
                    <a:bodyPr/>
                    <a:lstStyle/>
                    <a:p>
                      <a:r>
                        <a:rPr lang="en-GB" sz="1200" i="0" baseline="0" dirty="0" smtClean="0"/>
                        <a:t>The </a:t>
                      </a:r>
                      <a:r>
                        <a:rPr lang="en-GB" sz="1200" i="0" baseline="0" dirty="0" err="1" smtClean="0"/>
                        <a:t>SearchDatabase</a:t>
                      </a:r>
                      <a:r>
                        <a:rPr lang="en-GB" sz="1200" i="0" baseline="0" dirty="0" smtClean="0"/>
                        <a:t> MUST store the genome reference version. </a:t>
                      </a:r>
                      <a:r>
                        <a:rPr lang="en-GB" sz="1200" i="0" baseline="0" dirty="0" smtClean="0">
                          <a:solidFill>
                            <a:srgbClr val="C00000"/>
                          </a:solidFill>
                        </a:rPr>
                        <a:t>STILL UNDER DISCUSSION.</a:t>
                      </a:r>
                      <a:endParaRPr lang="en-GB" sz="1200" i="0" baseline="0" dirty="0" smtClean="0">
                        <a:solidFill>
                          <a:srgbClr val="C00000"/>
                        </a:solidFill>
                      </a:endParaRPr>
                    </a:p>
                  </a:txBody>
                  <a:tcPr/>
                </a:tc>
              </a:tr>
            </a:tbl>
          </a:graphicData>
        </a:graphic>
      </p:graphicFrame>
      <p:sp>
        <p:nvSpPr>
          <p:cNvPr id="11" name="TextBox 10"/>
          <p:cNvSpPr txBox="1"/>
          <p:nvPr/>
        </p:nvSpPr>
        <p:spPr>
          <a:xfrm>
            <a:off x="6413723" y="3476546"/>
            <a:ext cx="309700" cy="369332"/>
          </a:xfrm>
          <a:prstGeom prst="rect">
            <a:avLst/>
          </a:prstGeom>
          <a:noFill/>
        </p:spPr>
        <p:txBody>
          <a:bodyPr wrap="none" rtlCol="0">
            <a:spAutoFit/>
          </a:bodyPr>
          <a:lstStyle/>
          <a:p>
            <a:r>
              <a:rPr lang="en-GB" dirty="0" smtClean="0"/>
              <a:t>C</a:t>
            </a:r>
            <a:endParaRPr lang="en-GB" dirty="0"/>
          </a:p>
        </p:txBody>
      </p:sp>
      <p:sp>
        <p:nvSpPr>
          <p:cNvPr id="12" name="TextBox 11"/>
          <p:cNvSpPr txBox="1"/>
          <p:nvPr/>
        </p:nvSpPr>
        <p:spPr>
          <a:xfrm>
            <a:off x="6404906" y="3989894"/>
            <a:ext cx="327334" cy="369332"/>
          </a:xfrm>
          <a:prstGeom prst="rect">
            <a:avLst/>
          </a:prstGeom>
          <a:noFill/>
        </p:spPr>
        <p:txBody>
          <a:bodyPr wrap="none" rtlCol="0">
            <a:spAutoFit/>
          </a:bodyPr>
          <a:lstStyle/>
          <a:p>
            <a:r>
              <a:rPr lang="en-GB" dirty="0" smtClean="0"/>
              <a:t>D</a:t>
            </a:r>
            <a:endParaRPr lang="en-GB" dirty="0"/>
          </a:p>
        </p:txBody>
      </p:sp>
      <p:graphicFrame>
        <p:nvGraphicFramePr>
          <p:cNvPr id="13" name="Table 12"/>
          <p:cNvGraphicFramePr>
            <a:graphicFrameLocks noGrp="1"/>
          </p:cNvGraphicFramePr>
          <p:nvPr>
            <p:extLst>
              <p:ext uri="{D42A27DB-BD31-4B8C-83A1-F6EECF244321}">
                <p14:modId xmlns:p14="http://schemas.microsoft.com/office/powerpoint/2010/main" val="33994465"/>
              </p:ext>
            </p:extLst>
          </p:nvPr>
        </p:nvGraphicFramePr>
        <p:xfrm>
          <a:off x="395536" y="8643074"/>
          <a:ext cx="6624736" cy="4312920"/>
        </p:xfrm>
        <a:graphic>
          <a:graphicData uri="http://schemas.openxmlformats.org/drawingml/2006/table">
            <a:tbl>
              <a:tblPr firstRow="1" bandRow="1">
                <a:tableStyleId>{5C22544A-7EE6-4342-B048-85BDC9FD1C3A}</a:tableStyleId>
              </a:tblPr>
              <a:tblGrid>
                <a:gridCol w="2088233"/>
                <a:gridCol w="4536503"/>
              </a:tblGrid>
              <a:tr h="370840">
                <a:tc>
                  <a:txBody>
                    <a:bodyPr/>
                    <a:lstStyle/>
                    <a:p>
                      <a:r>
                        <a:rPr lang="en-GB" sz="1200" dirty="0" smtClean="0"/>
                        <a:t>CV term</a:t>
                      </a:r>
                      <a:endParaRPr lang="en-GB" sz="1200" dirty="0"/>
                    </a:p>
                  </a:txBody>
                  <a:tcPr/>
                </a:tc>
                <a:tc>
                  <a:txBody>
                    <a:bodyPr/>
                    <a:lstStyle/>
                    <a:p>
                      <a:r>
                        <a:rPr lang="en-GB" sz="1200" dirty="0" smtClean="0"/>
                        <a:t>Definition</a:t>
                      </a:r>
                      <a:endParaRPr lang="en-GB" sz="1200" dirty="0"/>
                    </a:p>
                  </a:txBody>
                  <a:tcPr/>
                </a:tc>
              </a:tr>
              <a:tr h="370840">
                <a:tc>
                  <a:txBody>
                    <a:bodyPr/>
                    <a:lstStyle/>
                    <a:p>
                      <a:r>
                        <a:rPr lang="en-GB" sz="1200" kern="1200" baseline="0" dirty="0" smtClean="0">
                          <a:solidFill>
                            <a:schemeClr val="dk1"/>
                          </a:solidFill>
                          <a:latin typeface="+mn-lt"/>
                          <a:ea typeface="+mn-ea"/>
                          <a:cs typeface="+mn-cs"/>
                        </a:rPr>
                        <a:t>chromosome name </a:t>
                      </a:r>
                      <a:endParaRPr lang="en-GB"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smtClean="0"/>
                        <a:t>The name or number of the chromosome to which a given peptide has been mapped.</a:t>
                      </a:r>
                      <a:endParaRPr lang="en-GB" sz="1200" dirty="0"/>
                    </a:p>
                  </a:txBody>
                  <a:tcPr/>
                </a:tc>
              </a:tr>
              <a:tr h="370840">
                <a:tc>
                  <a:txBody>
                    <a:bodyPr/>
                    <a:lstStyle/>
                    <a:p>
                      <a:r>
                        <a:rPr lang="en-GB" sz="1200" dirty="0" smtClean="0"/>
                        <a:t>chromosome strand</a:t>
                      </a:r>
                      <a:endParaRPr lang="en-GB"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smtClean="0"/>
                        <a:t>The strand (‘+’ or ‘-’) to which the peptide has been mapped.</a:t>
                      </a:r>
                      <a:endParaRPr lang="en-GB" sz="1200" dirty="0"/>
                    </a:p>
                  </a:txBody>
                  <a:tcPr/>
                </a:tc>
              </a:tr>
              <a:tr h="370840">
                <a:tc>
                  <a:txBody>
                    <a:bodyPr/>
                    <a:lstStyle/>
                    <a:p>
                      <a:r>
                        <a:rPr lang="en-GB" sz="1200" b="0" kern="1200" dirty="0" smtClean="0">
                          <a:solidFill>
                            <a:schemeClr val="dk1"/>
                          </a:solidFill>
                          <a:latin typeface="+mn-lt"/>
                          <a:ea typeface="+mn-ea"/>
                          <a:cs typeface="Courier New" panose="02070309020205020404" pitchFamily="49" charset="0"/>
                        </a:rPr>
                        <a:t>peptide start on chromosome</a:t>
                      </a:r>
                      <a:endParaRPr lang="en-GB"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smtClean="0"/>
                        <a:t>The overall start position on the chromosome to which a peptide has been mapped i.e. the position of the first base of the first codon, using a zero-based counting system. </a:t>
                      </a:r>
                      <a:r>
                        <a:rPr lang="en-GB" sz="1200" dirty="0" smtClean="0">
                          <a:solidFill>
                            <a:srgbClr val="C00000"/>
                          </a:solidFill>
                        </a:rPr>
                        <a:t>MAY BE DELETED AS REDUNDANT</a:t>
                      </a:r>
                      <a:endParaRPr lang="en-GB" sz="1200" dirty="0">
                        <a:solidFill>
                          <a:srgbClr val="C00000"/>
                        </a:solidFill>
                      </a:endParaRPr>
                    </a:p>
                  </a:txBody>
                  <a:tcPr/>
                </a:tc>
              </a:tr>
              <a:tr h="370840">
                <a:tc>
                  <a:txBody>
                    <a:bodyPr/>
                    <a:lstStyle/>
                    <a:p>
                      <a:r>
                        <a:rPr lang="en-GB" sz="1200" b="0" kern="1200" dirty="0" smtClean="0">
                          <a:solidFill>
                            <a:schemeClr val="dk1"/>
                          </a:solidFill>
                          <a:latin typeface="+mn-lt"/>
                          <a:ea typeface="+mn-ea"/>
                          <a:cs typeface="Courier New" panose="02070309020205020404" pitchFamily="49" charset="0"/>
                        </a:rPr>
                        <a:t>peptide end on chromosome</a:t>
                      </a:r>
                      <a:endParaRPr lang="en-GB"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kern="1200" dirty="0" smtClean="0">
                          <a:solidFill>
                            <a:schemeClr val="dk1"/>
                          </a:solidFill>
                          <a:latin typeface="+mn-lt"/>
                          <a:ea typeface="+mn-ea"/>
                          <a:cs typeface="Courier New" panose="02070309020205020404" pitchFamily="49" charset="0"/>
                        </a:rPr>
                        <a:t>Overall end position on chromosome (zero-based</a:t>
                      </a:r>
                      <a:r>
                        <a:rPr lang="en-GB" sz="1200" b="0" kern="1200" baseline="0" dirty="0" smtClean="0">
                          <a:solidFill>
                            <a:schemeClr val="dk1"/>
                          </a:solidFill>
                          <a:latin typeface="+mn-lt"/>
                          <a:ea typeface="+mn-ea"/>
                          <a:cs typeface="Courier New" panose="02070309020205020404" pitchFamily="49" charset="0"/>
                        </a:rPr>
                        <a:t> coordinate) i.e. last base of last codon.</a:t>
                      </a:r>
                      <a:endParaRPr lang="en-GB" sz="1200" dirty="0"/>
                    </a:p>
                  </a:txBody>
                  <a:tcPr/>
                </a:tc>
              </a:tr>
              <a:tr h="370840">
                <a:tc>
                  <a:txBody>
                    <a:bodyPr/>
                    <a:lstStyle/>
                    <a:p>
                      <a:r>
                        <a:rPr lang="en-GB" sz="1200" dirty="0" smtClean="0"/>
                        <a:t>peptide exon count</a:t>
                      </a:r>
                      <a:endParaRPr lang="en-GB" sz="1200" dirty="0"/>
                    </a:p>
                  </a:txBody>
                  <a:tcPr/>
                </a:tc>
                <a:tc>
                  <a:txBody>
                    <a:bodyPr/>
                    <a:lstStyle/>
                    <a:p>
                      <a:r>
                        <a:rPr lang="en-GB" sz="1200" dirty="0" smtClean="0"/>
                        <a:t>The number of exons to which the peptide has been mapped.</a:t>
                      </a:r>
                      <a:endParaRPr lang="en-GB" sz="1200" dirty="0"/>
                    </a:p>
                  </a:txBody>
                  <a:tcPr/>
                </a:tc>
              </a:tr>
              <a:tr h="370840">
                <a:tc>
                  <a:txBody>
                    <a:bodyPr/>
                    <a:lstStyle/>
                    <a:p>
                      <a:r>
                        <a:rPr lang="en-GB" sz="1200" dirty="0" smtClean="0"/>
                        <a:t>peptide exon nucleotide sizes</a:t>
                      </a:r>
                      <a:endParaRPr lang="en-GB" sz="1200" dirty="0"/>
                    </a:p>
                  </a:txBody>
                  <a:tcPr/>
                </a:tc>
                <a:tc>
                  <a:txBody>
                    <a:bodyPr/>
                    <a:lstStyle/>
                    <a:p>
                      <a:r>
                        <a:rPr lang="en-GB" sz="1200" dirty="0" smtClean="0"/>
                        <a:t>A comma separated list of the number of DNA bases within each exon to which a peptide has been mapped. Assuming standard operation of a search engine, the peptide exon sizes should sum to exactly three times the peptide length.</a:t>
                      </a:r>
                      <a:endParaRPr lang="en-GB" sz="1200" dirty="0"/>
                    </a:p>
                  </a:txBody>
                  <a:tcPr/>
                </a:tc>
              </a:tr>
              <a:tr h="0">
                <a:tc>
                  <a:txBody>
                    <a:bodyPr/>
                    <a:lstStyle/>
                    <a:p>
                      <a:r>
                        <a:rPr lang="en-GB" sz="1200" dirty="0" smtClean="0"/>
                        <a:t>peptide start positions on chromosome</a:t>
                      </a:r>
                      <a:endParaRPr lang="en-GB" sz="1200" dirty="0"/>
                    </a:p>
                  </a:txBody>
                  <a:tcPr/>
                </a:tc>
                <a:tc>
                  <a:txBody>
                    <a:bodyPr/>
                    <a:lstStyle/>
                    <a:p>
                      <a:r>
                        <a:rPr lang="en-GB" sz="1200" dirty="0" smtClean="0"/>
                        <a:t>A comma separated list of start positions within exons to which the peptide has been mapped, relative to peptide-chromosome start, assuming a zero-based counting system. The first value MUST match the value in peptide start on chromosome</a:t>
                      </a:r>
                      <a:endParaRPr lang="en-GB" sz="1200" dirty="0"/>
                    </a:p>
                  </a:txBody>
                  <a:tcPr/>
                </a:tc>
              </a:tr>
            </a:tbl>
          </a:graphicData>
        </a:graphic>
      </p:graphicFrame>
    </p:spTree>
    <p:extLst>
      <p:ext uri="{BB962C8B-B14F-4D97-AF65-F5344CB8AC3E}">
        <p14:creationId xmlns:p14="http://schemas.microsoft.com/office/powerpoint/2010/main" val="4362517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a:spAutoFit/>
      </a:bodyPr>
      <a:lstStyle>
        <a:defPPr>
          <a:defRPr sz="800" dirty="0" smtClean="0">
            <a:latin typeface="Courier New" pitchFamily="49" charset="0"/>
            <a:cs typeface="Courier New" pitchFamily="49" charset="0"/>
          </a:defRPr>
        </a:defPPr>
      </a:lstStyle>
    </a:spDef>
    <a:txDef>
      <a:spPr>
        <a:noFill/>
      </a:spPr>
      <a:bodyPr wrap="square" rtlCol="0">
        <a:spAutoFit/>
      </a:bodyPr>
      <a:lstStyle>
        <a:defPPr>
          <a:defRPr sz="800" dirty="0" smtClean="0">
            <a:latin typeface="Courier New" pitchFamily="49" charset="0"/>
            <a:cs typeface="Courier New" pitchFamily="49"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7510</TotalTime>
  <Words>3123</Words>
  <Application>Microsoft Office PowerPoint</Application>
  <PresentationFormat>Custom</PresentationFormat>
  <Paragraphs>272</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Courier New</vt:lpstr>
      <vt:lpstr>Wingdings</vt:lpstr>
      <vt:lpstr>Office Theme</vt:lpstr>
      <vt:lpstr>Proposed changes to mzid 1.2 discussed at PSI 2014</vt:lpstr>
      <vt:lpstr>New mandatory CV list as AdditionalParams on SpectrumIdentificationProtocol</vt:lpstr>
      <vt:lpstr>PowerPoint Presentation</vt:lpstr>
      <vt:lpstr>PowerPoint Presentation</vt:lpstr>
      <vt:lpstr>PowerPoint Presentation</vt:lpstr>
      <vt:lpstr>PowerPoint Presentation</vt:lpstr>
    </vt:vector>
  </TitlesOfParts>
  <Company>The University of Liverpool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jonesar</dc:creator>
  <cp:lastModifiedBy>Jones, Andy</cp:lastModifiedBy>
  <cp:revision>240</cp:revision>
  <dcterms:created xsi:type="dcterms:W3CDTF">2014-04-16T12:08:21Z</dcterms:created>
  <dcterms:modified xsi:type="dcterms:W3CDTF">2016-04-25T15:40:30Z</dcterms:modified>
</cp:coreProperties>
</file>