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66" d="100"/>
          <a:sy n="66" d="100"/>
        </p:scale>
        <p:origin x="3132" y="48"/>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20/05/2016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20/05/2016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20/05/2016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896544" y="5152691"/>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09728" y="5436715"/>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location="8"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071105"/>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value="1:66.66666666:5:false"/&gt;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value="1:66.66666666:8:false"/&gt;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value="1:66.66666666:9:false"/&gt;</a:t>
            </a:r>
          </a:p>
          <a:p>
            <a:r>
              <a:rPr lang="en-GB" sz="800" dirty="0" smtClean="0"/>
              <a:t>    </a:t>
            </a:r>
          </a:p>
          <a:p>
            <a:r>
              <a:rPr lang="en-GB" sz="800" dirty="0"/>
              <a:t> </a:t>
            </a:r>
            <a:r>
              <a:rPr lang="en-GB" sz="800" dirty="0" smtClean="0"/>
              <a:t>   &lt;</a:t>
            </a:r>
            <a:r>
              <a:rPr lang="en-GB" sz="800" dirty="0" err="1"/>
              <a:t>cvParam</a:t>
            </a:r>
            <a:r>
              <a:rPr lang="en-GB" sz="800" dirty="0"/>
              <a:t> </a:t>
            </a:r>
            <a:r>
              <a:rPr lang="en-GB" sz="800" dirty="0" err="1"/>
              <a:t>cvRef</a:t>
            </a:r>
            <a:r>
              <a:rPr lang="en-GB" sz="800" dirty="0"/>
              <a:t>="PSI-MS" accession="MS:1002539" name="D-score" value="1:62.37587272987858:5:false"/&gt;</a:t>
            </a:r>
          </a:p>
          <a:p>
            <a:r>
              <a:rPr lang="en-GB" sz="800" dirty="0"/>
              <a:t>    &lt;</a:t>
            </a:r>
            <a:r>
              <a:rPr lang="en-GB" sz="800" dirty="0" err="1"/>
              <a:t>cvParam</a:t>
            </a:r>
            <a:r>
              <a:rPr lang="en-GB" sz="800" dirty="0"/>
              <a:t> </a:t>
            </a:r>
            <a:r>
              <a:rPr lang="en-GB" sz="800" dirty="0" err="1"/>
              <a:t>cvRef</a:t>
            </a:r>
            <a:r>
              <a:rPr lang="en-GB" sz="800" dirty="0"/>
              <a:t>="PSI-MS" accession="MS:1002539" name="D-score" value="1:14.141586139372523:8:false"/&gt;</a:t>
            </a:r>
          </a:p>
          <a:p>
            <a:r>
              <a:rPr lang="en-GB" sz="800" dirty="0"/>
              <a:t>    &lt;</a:t>
            </a:r>
            <a:r>
              <a:rPr lang="en-GB" sz="800" dirty="0" err="1"/>
              <a:t>cvParam</a:t>
            </a:r>
            <a:r>
              <a:rPr lang="en-GB" sz="800" dirty="0"/>
              <a:t> </a:t>
            </a:r>
            <a:r>
              <a:rPr lang="en-GB" sz="800" dirty="0" err="1"/>
              <a:t>cvRef</a:t>
            </a:r>
            <a:r>
              <a:rPr lang="en-GB" sz="800"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978503157"/>
              </p:ext>
            </p:extLst>
          </p:nvPr>
        </p:nvGraphicFramePr>
        <p:xfrm>
          <a:off x="423291" y="8104034"/>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689363"/>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723568"/>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18257" y="26740"/>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234363"/>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60140" y="12073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11" y="309165"/>
            <a:ext cx="4166461"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18638" y="1034842"/>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13838" y="731372"/>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04744" y="925618"/>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23018" y="1482810"/>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23517" y="2135528"/>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897062" y="2906575"/>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181790" y="1100704"/>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25395" y="1367957"/>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78678" y="1832058"/>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333265" y="1833857"/>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940" y="684188"/>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value=“1001.a:256:0.001:TRUE</a:t>
            </a:r>
          </a:p>
          <a:p>
            <a:r>
              <a:rPr lang="en-GB" sz="1200" dirty="0" smtClean="0"/>
              <a:t> name</a:t>
            </a:r>
            <a:r>
              <a:rPr lang="en-GB" sz="1200" dirty="0"/>
              <a:t>=“interaction FDR” value=“</a:t>
            </a:r>
            <a:r>
              <a:rPr lang="en-GB" sz="1200" dirty="0" smtClean="0"/>
              <a:t>1002.a:478:0.07:FALSE</a:t>
            </a:r>
            <a:endParaRPr lang="en-GB" sz="1200" dirty="0"/>
          </a:p>
        </p:txBody>
      </p:sp>
      <p:sp>
        <p:nvSpPr>
          <p:cNvPr id="14" name="TextBox 13"/>
          <p:cNvSpPr txBox="1"/>
          <p:nvPr/>
        </p:nvSpPr>
        <p:spPr>
          <a:xfrm>
            <a:off x="5622075" y="264834"/>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086512" y="2153723"/>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121924" y="2574705"/>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381351" y="3420492"/>
            <a:ext cx="4655145"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383312" y="2927616"/>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2.1</a:t>
            </a:r>
          </a:p>
          <a:p>
            <a:r>
              <a:rPr lang="en-GB" sz="1200" dirty="0" smtClean="0"/>
              <a:t> accession = </a:t>
            </a:r>
            <a:r>
              <a:rPr lang="en-GB" sz="1200" dirty="0" err="1" smtClean="0"/>
              <a:t>Prot</a:t>
            </a:r>
            <a:r>
              <a:rPr lang="en-GB" sz="1200" dirty="0" smtClean="0"/>
              <a:t> B.1</a:t>
            </a:r>
          </a:p>
          <a:p>
            <a:r>
              <a:rPr lang="en-GB" sz="1200" dirty="0" smtClean="0"/>
              <a:t> name=“interaction FDR” value=“1001.b:135:0.001:TRUE</a:t>
            </a:r>
            <a:endParaRPr lang="en-GB" sz="1200" dirty="0"/>
          </a:p>
        </p:txBody>
      </p:sp>
      <p:sp>
        <p:nvSpPr>
          <p:cNvPr id="25" name="Rectangle 24"/>
          <p:cNvSpPr/>
          <p:nvPr/>
        </p:nvSpPr>
        <p:spPr>
          <a:xfrm>
            <a:off x="117507" y="3794871"/>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368892" y="4151752"/>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value=“1002.b:135:0.07:FALSE</a:t>
            </a:r>
            <a:endParaRPr lang="en-GB" sz="1200" dirty="0"/>
          </a:p>
        </p:txBody>
      </p:sp>
      <p:sp>
        <p:nvSpPr>
          <p:cNvPr id="27" name="TextBox 26"/>
          <p:cNvSpPr txBox="1"/>
          <p:nvPr/>
        </p:nvSpPr>
        <p:spPr>
          <a:xfrm>
            <a:off x="395536" y="1581383"/>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1.2</a:t>
            </a:r>
          </a:p>
          <a:p>
            <a:r>
              <a:rPr lang="en-GB" sz="1200" dirty="0" smtClean="0"/>
              <a:t> accession = </a:t>
            </a:r>
            <a:r>
              <a:rPr lang="en-GB" sz="1200" dirty="0" err="1" smtClean="0"/>
              <a:t>Prot</a:t>
            </a:r>
            <a:r>
              <a:rPr lang="en-GB" sz="1200" dirty="0" smtClean="0"/>
              <a:t> A.2</a:t>
            </a:r>
          </a:p>
          <a:p>
            <a:r>
              <a:rPr lang="en-GB" sz="1200" dirty="0" smtClean="0"/>
              <a:t> name=“interaction FDR” value=“1001.a:258:0.001:TRUE</a:t>
            </a:r>
          </a:p>
          <a:p>
            <a:r>
              <a:rPr lang="en-GB" sz="1200" dirty="0" smtClean="0"/>
              <a:t> name</a:t>
            </a:r>
            <a:r>
              <a:rPr lang="en-GB" sz="1200" dirty="0"/>
              <a:t>=“interaction FDR” value=“</a:t>
            </a:r>
            <a:r>
              <a:rPr lang="en-GB" sz="1200" dirty="0" smtClean="0"/>
              <a:t>1002.a:480:0.07:TRUE</a:t>
            </a:r>
            <a:endParaRPr lang="en-GB" sz="1200" dirty="0"/>
          </a:p>
        </p:txBody>
      </p:sp>
      <p:sp>
        <p:nvSpPr>
          <p:cNvPr id="28" name="Down Arrow 27"/>
          <p:cNvSpPr/>
          <p:nvPr/>
        </p:nvSpPr>
        <p:spPr>
          <a:xfrm flipV="1">
            <a:off x="4644008"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253938" y="6096114"/>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535287" y="610744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7999190"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35496" y="5076676"/>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a:t>
            </a:r>
            <a:r>
              <a:rPr lang="en-GB" sz="1200" dirty="0" smtClean="0">
                <a:solidFill>
                  <a:srgbClr val="FF0000"/>
                </a:solidFill>
                <a:latin typeface="+mj-lt"/>
                <a:cs typeface="Courier New" pitchFamily="49" charset="0"/>
              </a:rPr>
              <a:t>If no threshold, then PASS_THRESHOLD is always true.</a:t>
            </a:r>
          </a:p>
        </p:txBody>
      </p:sp>
      <p:sp>
        <p:nvSpPr>
          <p:cNvPr id="33" name="TextBox 32"/>
          <p:cNvSpPr txBox="1"/>
          <p:nvPr/>
        </p:nvSpPr>
        <p:spPr>
          <a:xfrm>
            <a:off x="4639403" y="6327439"/>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249074" y="6336670"/>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543919" y="6352063"/>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7999319" y="6329272"/>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7" name="TextBox 16"/>
          <p:cNvSpPr txBox="1"/>
          <p:nvPr/>
        </p:nvSpPr>
        <p:spPr>
          <a:xfrm>
            <a:off x="1093064" y="8245028"/>
            <a:ext cx="4465710" cy="276999"/>
          </a:xfrm>
          <a:prstGeom prst="rect">
            <a:avLst/>
          </a:prstGeom>
          <a:noFill/>
        </p:spPr>
        <p:txBody>
          <a:bodyPr wrap="none" rtlCol="0">
            <a:spAutoFit/>
          </a:bodyPr>
          <a:lstStyle/>
          <a:p>
            <a:r>
              <a:rPr lang="en-GB" sz="1200" b="1" dirty="0" smtClean="0">
                <a:cs typeface="Courier New" pitchFamily="49" charset="0"/>
              </a:rPr>
              <a:t>Note: Need XML example of this and at least one genuine CV term</a:t>
            </a: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760640"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077218"/>
          </a:xfrm>
          <a:prstGeom prst="rect">
            <a:avLst/>
          </a:prstGeom>
          <a:noFill/>
          <a:ln w="22225">
            <a:solidFill>
              <a:schemeClr val="tx1"/>
            </a:solidFill>
            <a:prstDash val="sysDot"/>
          </a:ln>
        </p:spPr>
        <p:txBody>
          <a:bodyPr wrap="square">
            <a:spAutoFit/>
          </a:bodyPr>
          <a:lstStyle/>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 </a:t>
            </a:r>
            <a:r>
              <a:rPr lang="en-GB" sz="800" dirty="0" err="1" smtClean="0">
                <a:latin typeface="Courier New" panose="02070309020205020404" pitchFamily="49" charset="0"/>
                <a:cs typeface="Courier New" panose="02070309020205020404" pitchFamily="49" charset="0"/>
              </a:rPr>
              <a:t>dBSequence_ref</a:t>
            </a:r>
            <a:r>
              <a:rPr lang="en-GB" sz="800" dirty="0" smtClean="0">
                <a:latin typeface="Courier New" panose="02070309020205020404" pitchFamily="49" charset="0"/>
                <a:cs typeface="Courier New" panose="02070309020205020404" pitchFamily="49" charset="0"/>
              </a:rPr>
              <a:t>="dbseq_generic|A_ENSP00000354925|" </a:t>
            </a:r>
            <a:r>
              <a:rPr lang="en-GB" sz="800" dirty="0" err="1" smtClean="0">
                <a:latin typeface="Courier New" panose="02070309020205020404" pitchFamily="49" charset="0"/>
                <a:cs typeface="Courier New" panose="02070309020205020404" pitchFamily="49" charset="0"/>
              </a:rPr>
              <a:t>peptide_ref</a:t>
            </a:r>
            <a:r>
              <a:rPr lang="en-GB" sz="800" dirty="0" smtClean="0">
                <a:latin typeface="Courier New" panose="02070309020205020404" pitchFamily="49" charset="0"/>
                <a:cs typeface="Courier New" panose="02070309020205020404" pitchFamily="49" charset="0"/>
              </a:rPr>
              <a:t>="DVLEGDSSEDR_" start="23" end="33" pre="A" post="A" </a:t>
            </a:r>
            <a:r>
              <a:rPr lang="en-GB" sz="800" dirty="0" err="1" smtClean="0">
                <a:latin typeface="Courier New" panose="02070309020205020404" pitchFamily="49" charset="0"/>
                <a:cs typeface="Courier New" panose="02070309020205020404" pitchFamily="49" charset="0"/>
              </a:rPr>
              <a:t>isDecoy</a:t>
            </a:r>
            <a:r>
              <a:rPr lang="en-GB" sz="800" dirty="0" smtClean="0">
                <a:latin typeface="Courier New" panose="02070309020205020404" pitchFamily="49" charset="0"/>
                <a:cs typeface="Courier New" panose="02070309020205020404" pitchFamily="49" charset="0"/>
              </a:rPr>
              <a:t>="false" id="DVLEGDSSEDR_generic|A_ENSP00000354925|_23_33"&gt;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accession="MS:1002640" name="peptide end on chromosome" value="156646808"/&gt;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accession="MS:1002641" name="peptide exon count" value="2"/&gt;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accession="MS:1002642" name="peptide exon nucleotide sizes" value="25,8"/&gt;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accession="MS:1002643" name="peptide start positions on chromosome" value="156646122,156646800"/&gt;</a:t>
            </a:r>
          </a:p>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&gt;</a:t>
            </a:r>
            <a:endParaRPr lang="en-GB" sz="800" dirty="0">
              <a:latin typeface="Courier New" panose="02070309020205020404" pitchFamily="49" charset="0"/>
              <a:cs typeface="Courier New" panose="02070309020205020404"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564508"/>
            <a:ext cx="6657442" cy="954107"/>
          </a:xfrm>
          <a:prstGeom prst="rect">
            <a:avLst/>
          </a:prstGeom>
          <a:noFill/>
          <a:ln w="22225">
            <a:solidFill>
              <a:schemeClr val="tx1"/>
            </a:solidFill>
            <a:prstDash val="sysDot"/>
          </a:ln>
        </p:spPr>
        <p:txBody>
          <a:bodyPr wrap="square" rtlCol="0">
            <a:spAutoFit/>
          </a:bodyPr>
          <a:lstStyle/>
          <a:p>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searchDatabase_ref</a:t>
            </a:r>
            <a:r>
              <a:rPr lang="en-GB" sz="800" dirty="0">
                <a:latin typeface="Courier New" pitchFamily="49" charset="0"/>
                <a:cs typeface="Courier New" pitchFamily="49" charset="0"/>
              </a:rPr>
              <a:t>="SearchDB_1" accession="generic|A_ENSP00000389898|" id="dbseq_generic|A_ENSP00000389898|"&gt;    </a:t>
            </a:r>
            <a:endParaRPr lang="en-GB" sz="800" dirty="0" smtClean="0">
              <a:latin typeface="Courier New" pitchFamily="49" charset="0"/>
              <a:cs typeface="Courier New" pitchFamily="49" charset="0"/>
            </a:endParaRPr>
          </a:p>
          <a:p>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accession="MS:1002637" name="chromosome name" value="1</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accession="MS:1002638" name="chromosome strand" value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accession="MS:1002644" name="genome reference version" value="</a:t>
            </a:r>
            <a:r>
              <a:rPr lang="en-GB" sz="800" dirty="0" err="1">
                <a:latin typeface="Courier New" pitchFamily="49" charset="0"/>
                <a:cs typeface="Courier New" pitchFamily="49" charset="0"/>
              </a:rPr>
              <a:t>Ensembl</a:t>
            </a:r>
            <a:r>
              <a:rPr lang="en-GB" sz="800" dirty="0">
                <a:latin typeface="Courier New" pitchFamily="49" charset="0"/>
                <a:cs typeface="Courier New" pitchFamily="49" charset="0"/>
              </a:rPr>
              <a:t> release 84"/&gt;  </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47081707"/>
              </p:ext>
            </p:extLst>
          </p:nvPr>
        </p:nvGraphicFramePr>
        <p:xfrm>
          <a:off x="419944" y="4665037"/>
          <a:ext cx="6657442" cy="3017746"/>
        </p:xfrm>
        <a:graphic>
          <a:graphicData uri="http://schemas.openxmlformats.org/drawingml/2006/table">
            <a:tbl>
              <a:tblPr firstRow="1" bandRow="1">
                <a:tableStyleId>{5C22544A-7EE6-4342-B048-85BDC9FD1C3A}</a:tableStyleId>
              </a:tblPr>
              <a:tblGrid>
                <a:gridCol w="698385"/>
                <a:gridCol w="5959057"/>
              </a:tblGrid>
              <a:tr h="365873">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65873">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1172798">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These</a:t>
                      </a:r>
                      <a:r>
                        <a:rPr lang="en-GB" sz="1200" baseline="0" dirty="0" smtClean="0">
                          <a:latin typeface="+mj-lt"/>
                        </a:rPr>
                        <a:t> </a:t>
                      </a:r>
                      <a:r>
                        <a:rPr lang="en-GB" sz="1200" baseline="0" dirty="0" smtClean="0">
                          <a:latin typeface="+mj-lt"/>
                        </a:rPr>
                        <a:t>cv </a:t>
                      </a:r>
                      <a:r>
                        <a:rPr lang="en-GB" sz="1200" baseline="0" dirty="0" smtClean="0">
                          <a:latin typeface="+mj-lt"/>
                        </a:rPr>
                        <a:t>terms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631507">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65873">
                <a:tc>
                  <a:txBody>
                    <a:bodyPr/>
                    <a:lstStyle/>
                    <a:p>
                      <a:r>
                        <a:rPr lang="en-GB" sz="1200" dirty="0" smtClean="0"/>
                        <a:t>D</a:t>
                      </a:r>
                      <a:endParaRPr lang="en-GB" sz="1200" dirty="0"/>
                    </a:p>
                  </a:txBody>
                  <a:tcPr/>
                </a:tc>
                <a:tc>
                  <a:txBody>
                    <a:bodyPr/>
                    <a:lstStyle/>
                    <a:p>
                      <a:r>
                        <a:rPr lang="en-GB" sz="1200" i="0" baseline="0" dirty="0" smtClean="0"/>
                        <a:t>Each </a:t>
                      </a:r>
                      <a:r>
                        <a:rPr lang="en-GB" sz="1200" i="0" baseline="0" dirty="0" err="1" smtClean="0"/>
                        <a:t>DBSequence</a:t>
                      </a:r>
                      <a:r>
                        <a:rPr lang="en-GB" sz="1200" i="0" baseline="0" dirty="0" smtClean="0"/>
                        <a:t> value MUST </a:t>
                      </a:r>
                      <a:r>
                        <a:rPr lang="en-GB" sz="1200" i="0" baseline="0" dirty="0" smtClean="0"/>
                        <a:t>store the genome reference </a:t>
                      </a:r>
                      <a:r>
                        <a:rPr lang="en-GB" sz="1200" i="0" baseline="0" dirty="0" smtClean="0"/>
                        <a:t>version, chromosome name and strand. </a:t>
                      </a:r>
                      <a:endParaRPr lang="en-GB" sz="1200" i="0" baseline="0" dirty="0" smtClean="0">
                        <a:solidFill>
                          <a:srgbClr val="C00000"/>
                        </a:solidFill>
                      </a:endParaRPr>
                    </a:p>
                  </a:txBody>
                  <a:tcPr/>
                </a:tc>
              </a:tr>
            </a:tbl>
          </a:graphicData>
        </a:graphic>
      </p:graphicFrame>
      <p:sp>
        <p:nvSpPr>
          <p:cNvPr id="11" name="TextBox 10"/>
          <p:cNvSpPr txBox="1"/>
          <p:nvPr/>
        </p:nvSpPr>
        <p:spPr>
          <a:xfrm>
            <a:off x="6397638" y="313029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388821" y="4165940"/>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4060796121"/>
              </p:ext>
            </p:extLst>
          </p:nvPr>
        </p:nvGraphicFramePr>
        <p:xfrm>
          <a:off x="419944" y="7812548"/>
          <a:ext cx="6624736" cy="367284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10212</TotalTime>
  <Words>3411</Words>
  <Application>Microsoft Office PowerPoint</Application>
  <PresentationFormat>Custom</PresentationFormat>
  <Paragraphs>304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272</cp:revision>
  <dcterms:created xsi:type="dcterms:W3CDTF">2014-04-16T12:08:21Z</dcterms:created>
  <dcterms:modified xsi:type="dcterms:W3CDTF">2016-05-20T13:47:20Z</dcterms:modified>
</cp:coreProperties>
</file>