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60" r:id="rId3"/>
    <p:sldId id="256" r:id="rId4"/>
    <p:sldId id="257" r:id="rId5"/>
    <p:sldId id="258" r:id="rId6"/>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p:cViewPr>
        <p:scale>
          <a:sx n="66" d="100"/>
          <a:sy n="66" d="100"/>
        </p:scale>
        <p:origin x="2376" y="-768"/>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25/04/2016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25/04/2016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t>MS:1002520</a:t>
            </a:r>
            <a:r>
              <a:rPr lang="en-GB" sz="800" dirty="0" smtClean="0">
                <a:latin typeface="+mj-lt"/>
                <a:cs typeface="Courier New" pitchFamily="49" charset="0"/>
              </a:rPr>
              <a:t>"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a:latin typeface="+mj-lt"/>
                <a:cs typeface="Courier New" pitchFamily="49" charset="0"/>
              </a:rPr>
              <a:t>="distinct peptide-level q-value" </a:t>
            </a:r>
            <a:r>
              <a:rPr lang="en-GB" sz="800" dirty="0" smtClean="0">
                <a:latin typeface="+mj-lt"/>
                <a:cs typeface="Courier New" pitchFamily="49" charset="0"/>
              </a:rPr>
              <a:t>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accession="MS:1002520"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           </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smtClean="0">
                <a:latin typeface="+mj-lt"/>
              </a:rPr>
              <a:t>distinct </a:t>
            </a:r>
            <a:r>
              <a:rPr lang="en-GB" sz="800" dirty="0">
                <a:latin typeface="+mj-lt"/>
              </a:rPr>
              <a:t>peptide-level </a:t>
            </a:r>
            <a:r>
              <a:rPr lang="en-GB" sz="800" dirty="0" smtClean="0">
                <a:latin typeface="+mj-lt"/>
              </a:rPr>
              <a:t>q-value</a:t>
            </a:r>
            <a:r>
              <a:rPr lang="en-GB" sz="800" dirty="0" smtClean="0">
                <a:latin typeface="+mj-lt"/>
                <a:cs typeface="Courier New" pitchFamily="49" charset="0"/>
              </a:rPr>
              <a:t>" 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1" name="TextBox 30"/>
          <p:cNvSpPr txBox="1"/>
          <p:nvPr/>
        </p:nvSpPr>
        <p:spPr>
          <a:xfrm>
            <a:off x="7989082" y="6430277"/>
            <a:ext cx="327334" cy="369332"/>
          </a:xfrm>
          <a:prstGeom prst="rect">
            <a:avLst/>
          </a:prstGeom>
          <a:noFill/>
        </p:spPr>
        <p:txBody>
          <a:bodyPr wrap="none" rtlCol="0">
            <a:spAutoFit/>
          </a:bodyPr>
          <a:lstStyle/>
          <a:p>
            <a:r>
              <a:rPr lang="en-GB" dirty="0" smtClean="0"/>
              <a:t>D</a:t>
            </a:r>
            <a:endParaRPr lang="en-GB" dirty="0"/>
          </a:p>
        </p:txBody>
      </p:sp>
      <p:sp>
        <p:nvSpPr>
          <p:cNvPr id="32" name="TextBox 31"/>
          <p:cNvSpPr txBox="1"/>
          <p:nvPr/>
        </p:nvSpPr>
        <p:spPr>
          <a:xfrm>
            <a:off x="7001810" y="6579552"/>
            <a:ext cx="306494" cy="369332"/>
          </a:xfrm>
          <a:prstGeom prst="rect">
            <a:avLst/>
          </a:prstGeom>
          <a:noFill/>
        </p:spPr>
        <p:txBody>
          <a:bodyPr wrap="none" rtlCol="0">
            <a:spAutoFit/>
          </a:bodyPr>
          <a:lstStyle/>
          <a:p>
            <a:r>
              <a:rPr lang="en-GB" dirty="0" smtClean="0"/>
              <a:t>E</a:t>
            </a:r>
            <a:endParaRPr lang="en-GB" dirty="0"/>
          </a:p>
        </p:txBody>
      </p:sp>
      <p:sp>
        <p:nvSpPr>
          <p:cNvPr id="33" name="TextBox 32"/>
          <p:cNvSpPr txBox="1"/>
          <p:nvPr/>
        </p:nvSpPr>
        <p:spPr>
          <a:xfrm>
            <a:off x="6116874" y="6799609"/>
            <a:ext cx="290464" cy="369332"/>
          </a:xfrm>
          <a:prstGeom prst="rect">
            <a:avLst/>
          </a:prstGeom>
          <a:noFill/>
        </p:spPr>
        <p:txBody>
          <a:bodyPr wrap="none" rtlCol="0">
            <a:spAutoFit/>
          </a:bodyPr>
          <a:lstStyle/>
          <a:p>
            <a:r>
              <a:rPr lang="en-GB" dirty="0" smtClean="0"/>
              <a:t>F</a:t>
            </a:r>
            <a:endParaRPr lang="en-GB" dirty="0"/>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dirty="0"/>
              <a:t>            &lt;</a:t>
            </a:r>
            <a:r>
              <a:rPr lang="en-GB" sz="800" dirty="0" err="1"/>
              <a:t>cvParam</a:t>
            </a:r>
            <a:r>
              <a:rPr lang="en-GB" sz="800" dirty="0"/>
              <a:t> accession</a:t>
            </a:r>
            <a:r>
              <a:rPr lang="en-GB" sz="800" dirty="0" smtClean="0"/>
              <a:t>="MS:1001868" </a:t>
            </a:r>
            <a:r>
              <a:rPr lang="en-GB" sz="800" dirty="0" err="1"/>
              <a:t>cvRef</a:t>
            </a:r>
            <a:r>
              <a:rPr lang="en-GB" sz="800" dirty="0"/>
              <a:t>="PSI-MS" name</a:t>
            </a:r>
            <a:r>
              <a:rPr lang="en-GB" sz="800" dirty="0" smtClean="0"/>
              <a:t>="distinct </a:t>
            </a:r>
            <a:r>
              <a:rPr lang="en-GB" sz="800" dirty="0"/>
              <a:t>peptide-level </a:t>
            </a:r>
            <a:r>
              <a:rPr lang="en-GB" sz="800" dirty="0" smtClean="0"/>
              <a:t>q-value" </a:t>
            </a:r>
            <a:r>
              <a:rPr lang="en-GB" sz="800" dirty="0"/>
              <a:t>value="0.01</a:t>
            </a:r>
            <a:r>
              <a:rPr lang="en-GB" sz="800" dirty="0" smtClean="0"/>
              <a:t>"/&gt;</a:t>
            </a:r>
            <a:br>
              <a:rPr lang="en-GB" sz="800" dirty="0" smtClean="0"/>
            </a:br>
            <a:r>
              <a:rPr lang="en-GB" sz="800" dirty="0" smtClean="0"/>
              <a:t>            </a:t>
            </a:r>
            <a:r>
              <a:rPr lang="en-GB" sz="800" dirty="0"/>
              <a:t>&lt;</a:t>
            </a:r>
            <a:r>
              <a:rPr lang="en-GB" sz="800" dirty="0" err="1"/>
              <a:t>cvParam</a:t>
            </a:r>
            <a:r>
              <a:rPr lang="en-GB" sz="800" dirty="0"/>
              <a:t> accession="MS:1002354" </a:t>
            </a:r>
            <a:r>
              <a:rPr lang="en-GB" sz="800" dirty="0" err="1"/>
              <a:t>cvRef</a:t>
            </a:r>
            <a:r>
              <a:rPr lang="en-GB" sz="800" dirty="0"/>
              <a:t>="PSI-MS" name="PSM-level q-value" value="0.01"/&gt;</a:t>
            </a:r>
            <a:br>
              <a:rPr lang="en-GB" sz="800"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896544" y="5152691"/>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09728" y="5436715"/>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7812360" y="7816988"/>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6516216" y="8167736"/>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5940152" y="8249036"/>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251520" y="324148"/>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308324"/>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id="KYYGNVVYYIGER_p@2|3"&gt;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accession="MS:1002504"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name="modification index" value="1"/&gt;    &lt;/Modification&gt;    </a:t>
            </a:r>
          </a:p>
          <a:p>
            <a:r>
              <a:rPr lang="en-GB" sz="800" dirty="0" smtClean="0">
                <a:latin typeface="Courier New" pitchFamily="49" charset="0"/>
                <a:cs typeface="Courier New" pitchFamily="49" charset="0"/>
              </a:rPr>
              <a:t>  &lt;/Peptide&gt;  </a:t>
            </a:r>
          </a:p>
          <a:p>
            <a:r>
              <a:rPr lang="en-GB" sz="800" dirty="0" smtClean="0">
                <a:latin typeface="Courier New" pitchFamily="49" charset="0"/>
                <a:cs typeface="Courier New" pitchFamily="49" charset="0"/>
              </a:rPr>
              <a:t>  &lt;Peptide id="KYYGNVVYYIGER_p@2|3_p@8|9"&gt;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a:t>
            </a:r>
            <a:r>
              <a:rPr lang="en-GB" sz="800" dirty="0">
                <a:latin typeface="Courier New" pitchFamily="49" charset="0"/>
                <a:cs typeface="Courier New" pitchFamily="49" charset="0"/>
              </a:rPr>
              <a:t>="modification index" </a:t>
            </a:r>
            <a:r>
              <a:rPr lang="en-GB" sz="800" dirty="0" smtClean="0">
                <a:latin typeface="Courier New" pitchFamily="49" charset="0"/>
                <a:cs typeface="Courier New" pitchFamily="49" charset="0"/>
              </a:rPr>
              <a:t>value="1"/&gt;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location="8"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value="2"/&gt;</a:t>
            </a:r>
          </a:p>
          <a:p>
            <a:r>
              <a:rPr lang="en-GB" sz="800" dirty="0" smtClean="0">
                <a:latin typeface="Courier New" pitchFamily="49" charset="0"/>
                <a:cs typeface="Courier New" pitchFamily="49" charset="0"/>
              </a:rPr>
              <a:t>    &lt;/Modification&gt;     </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5" name="TextBox 4"/>
          <p:cNvSpPr txBox="1"/>
          <p:nvPr/>
        </p:nvSpPr>
        <p:spPr>
          <a:xfrm>
            <a:off x="323528" y="5071105"/>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value="1:66.66666666:5:false"/&gt;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value="1:66.66666666:8:false"/&gt;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value="1:66.66666666:9:false"/&gt;</a:t>
            </a:r>
          </a:p>
          <a:p>
            <a:r>
              <a:rPr lang="en-GB" sz="800" dirty="0" smtClean="0"/>
              <a:t>    </a:t>
            </a:r>
          </a:p>
          <a:p>
            <a:r>
              <a:rPr lang="en-GB" sz="800" dirty="0"/>
              <a:t> </a:t>
            </a:r>
            <a:r>
              <a:rPr lang="en-GB" sz="800" dirty="0" smtClean="0"/>
              <a:t>   &lt;</a:t>
            </a:r>
            <a:r>
              <a:rPr lang="en-GB" sz="800" dirty="0" err="1"/>
              <a:t>cvParam</a:t>
            </a:r>
            <a:r>
              <a:rPr lang="en-GB" sz="800" dirty="0"/>
              <a:t> </a:t>
            </a:r>
            <a:r>
              <a:rPr lang="en-GB" sz="800" dirty="0" err="1"/>
              <a:t>cvRef</a:t>
            </a:r>
            <a:r>
              <a:rPr lang="en-GB" sz="800" dirty="0"/>
              <a:t>="PSI-MS" accession="MS:1002539" name="D-score" value="1:62.37587272987858:5:false"/&gt;</a:t>
            </a:r>
          </a:p>
          <a:p>
            <a:r>
              <a:rPr lang="en-GB" sz="800" dirty="0"/>
              <a:t>    &lt;</a:t>
            </a:r>
            <a:r>
              <a:rPr lang="en-GB" sz="800" dirty="0" err="1"/>
              <a:t>cvParam</a:t>
            </a:r>
            <a:r>
              <a:rPr lang="en-GB" sz="800" dirty="0"/>
              <a:t> </a:t>
            </a:r>
            <a:r>
              <a:rPr lang="en-GB" sz="800" dirty="0" err="1"/>
              <a:t>cvRef</a:t>
            </a:r>
            <a:r>
              <a:rPr lang="en-GB" sz="800" dirty="0"/>
              <a:t>="PSI-MS" accession="MS:1002539" name="D-score" value="1:14.141586139372523:8:false"/&gt;</a:t>
            </a:r>
          </a:p>
          <a:p>
            <a:r>
              <a:rPr lang="en-GB" sz="800" dirty="0"/>
              <a:t>    &lt;</a:t>
            </a:r>
            <a:r>
              <a:rPr lang="en-GB" sz="800" dirty="0" err="1"/>
              <a:t>cvParam</a:t>
            </a:r>
            <a:r>
              <a:rPr lang="en-GB" sz="800" dirty="0"/>
              <a:t> </a:t>
            </a:r>
            <a:r>
              <a:rPr lang="en-GB" sz="800" dirty="0" err="1"/>
              <a:t>cvRef</a:t>
            </a:r>
            <a:r>
              <a:rPr lang="en-GB" sz="800"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978503157"/>
              </p:ext>
            </p:extLst>
          </p:nvPr>
        </p:nvGraphicFramePr>
        <p:xfrm>
          <a:off x="423291" y="8104034"/>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a:t>
            </a:r>
            <a:r>
              <a:rPr lang="en-GB" sz="800" dirty="0" smtClean="0">
                <a:latin typeface="Courier New" pitchFamily="49" charset="0"/>
                <a:cs typeface="Courier New" pitchFamily="49" charset="0"/>
              </a:rPr>
              <a:t>MS:1002491"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localization scoring"/&gt;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accession="MS:1002354"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name="PSM-level q-value" value="0.01"/&gt;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accession="MS:1002380"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name="false localization rate" value="0.05"/&gt;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endParaRPr lang="en-GB" sz="800" dirty="0" smtClean="0">
              <a:latin typeface="Courier New" pitchFamily="49"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689363"/>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723568"/>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18257" y="26740"/>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234363"/>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="142.0931769836"  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smtClean="0">
                <a:latin typeface="Courier New" pitchFamily="49" charset="0"/>
                <a:cs typeface="Courier New" pitchFamily="49" charset="0"/>
              </a:rPr>
              <a:t>="</a:t>
            </a:r>
            <a:r>
              <a:rPr lang="en-GB" sz="800" smtClean="0">
                <a:solidFill>
                  <a:srgbClr val="C00000"/>
                </a:solidFill>
                <a:latin typeface="Courier New" pitchFamily="49" charset="0"/>
                <a:cs typeface="Courier New" pitchFamily="49" charset="0"/>
              </a:rPr>
              <a:t>MS:100XXX</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="345.6"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="3"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="647.6"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="3"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958408"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xmlns</a:t>
            </a:r>
            <a:r>
              <a:rPr lang="en-GB" sz="800" dirty="0" smtClean="0">
                <a:latin typeface="Courier New" pitchFamily="49" charset="0"/>
                <a:cs typeface="Courier New" pitchFamily="49" charset="0"/>
              </a:rPr>
              <a:t>="http://psidev.info/psi/pi/mzIdentML/1.1"&gt;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a:t>
            </a:r>
            <a:r>
              <a:rPr lang="en-GB" sz="800" b="1" dirty="0" smtClean="0">
                <a:latin typeface="Courier New" pitchFamily="49" charset="0"/>
                <a:cs typeface="Courier New" pitchFamily="49" charset="0"/>
              </a:rPr>
              <a:t>cross-linking </a:t>
            </a:r>
            <a:r>
              <a:rPr lang="en-GB" sz="800" b="1" dirty="0" smtClean="0">
                <a:latin typeface="Courier New" pitchFamily="49" charset="0"/>
                <a:cs typeface="Courier New" pitchFamily="49" charset="0"/>
              </a:rPr>
              <a:t>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394033648"/>
              </p:ext>
            </p:extLst>
          </p:nvPr>
        </p:nvGraphicFramePr>
        <p:xfrm>
          <a:off x="395536" y="6220093"/>
          <a:ext cx="6516217" cy="458216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a:t>
                      </a:r>
                      <a:r>
                        <a:rPr lang="en-GB" sz="1200" dirty="0" err="1" smtClean="0"/>
                        <a:t>crosslinking</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a:t>
                      </a:r>
                      <a:r>
                        <a:rPr lang="en-GB" sz="1200" baseline="0" dirty="0" err="1" smtClean="0"/>
                        <a:t>crosslinked</a:t>
                      </a:r>
                      <a:r>
                        <a:rPr lang="en-GB" sz="1200" baseline="0" dirty="0" smtClean="0"/>
                        <a:t>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receiver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a:t>
                      </a:r>
                      <a:r>
                        <a:rPr lang="en-GB" sz="1200" i="0" baseline="0" dirty="0" err="1" smtClean="0"/>
                        <a:t>crosslinked</a:t>
                      </a:r>
                      <a:r>
                        <a:rPr lang="en-GB" sz="1200" i="0" baseline="0" dirty="0" smtClean="0"/>
                        <a:t>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4" name="TextBox 13"/>
          <p:cNvSpPr txBox="1"/>
          <p:nvPr/>
        </p:nvSpPr>
        <p:spPr>
          <a:xfrm>
            <a:off x="467544" y="10900613"/>
            <a:ext cx="5069849" cy="584775"/>
          </a:xfrm>
          <a:prstGeom prst="rect">
            <a:avLst/>
          </a:prstGeom>
          <a:noFill/>
        </p:spPr>
        <p:txBody>
          <a:bodyPr wrap="none" rtlCol="0">
            <a:spAutoFit/>
          </a:bodyPr>
          <a:lstStyle/>
          <a:p>
            <a:r>
              <a:rPr lang="en-GB" sz="1600" b="1" dirty="0" smtClean="0">
                <a:cs typeface="Courier New" pitchFamily="49" charset="0"/>
              </a:rPr>
              <a:t>Important notes</a:t>
            </a:r>
          </a:p>
          <a:p>
            <a:r>
              <a:rPr lang="en-GB" sz="1600" dirty="0" smtClean="0">
                <a:cs typeface="Courier New" pitchFamily="49" charset="0"/>
              </a:rPr>
              <a:t>- We need to get </a:t>
            </a:r>
            <a:r>
              <a:rPr lang="en-GB" sz="1600" dirty="0" err="1" smtClean="0">
                <a:cs typeface="Courier New" pitchFamily="49" charset="0"/>
              </a:rPr>
              <a:t>xlink</a:t>
            </a:r>
            <a:r>
              <a:rPr lang="en-GB" sz="1600" dirty="0" smtClean="0">
                <a:cs typeface="Courier New" pitchFamily="49" charset="0"/>
              </a:rPr>
              <a:t> mod terms into PSI-MOD or </a:t>
            </a:r>
            <a:r>
              <a:rPr lang="en-GB" sz="1600" dirty="0" err="1" smtClean="0">
                <a:cs typeface="Courier New" pitchFamily="49" charset="0"/>
              </a:rPr>
              <a:t>Unimod</a:t>
            </a:r>
            <a:endParaRPr lang="en-GB" sz="1600" dirty="0" smtClean="0">
              <a:cs typeface="Courier New" pitchFamily="49" charset="0"/>
            </a:endParaRPr>
          </a:p>
        </p:txBody>
      </p:sp>
      <p:sp>
        <p:nvSpPr>
          <p:cNvPr id="15" name="TextBox 14"/>
          <p:cNvSpPr txBox="1"/>
          <p:nvPr/>
        </p:nvSpPr>
        <p:spPr>
          <a:xfrm>
            <a:off x="251520" y="324148"/>
            <a:ext cx="3923575" cy="338554"/>
          </a:xfrm>
          <a:prstGeom prst="rect">
            <a:avLst/>
          </a:prstGeom>
          <a:noFill/>
        </p:spPr>
        <p:txBody>
          <a:bodyPr wrap="none" rtlCol="0">
            <a:spAutoFit/>
          </a:bodyPr>
          <a:lstStyle/>
          <a:p>
            <a:r>
              <a:rPr lang="en-GB" sz="1600" b="1" dirty="0" smtClean="0">
                <a:latin typeface="+mj-lt"/>
                <a:cs typeface="Courier New" pitchFamily="49" charset="0"/>
              </a:rPr>
              <a:t>Guidelines for </a:t>
            </a:r>
            <a:r>
              <a:rPr lang="en-GB" sz="1600" b="1" dirty="0" smtClean="0">
                <a:latin typeface="+mj-lt"/>
                <a:cs typeface="Courier New" pitchFamily="49" charset="0"/>
              </a:rPr>
              <a:t>cross-linking </a:t>
            </a:r>
            <a:r>
              <a:rPr lang="en-GB" sz="1600" b="1" dirty="0" smtClean="0">
                <a:latin typeface="+mj-lt"/>
                <a:cs typeface="Courier New" pitchFamily="49" charset="0"/>
              </a:rPr>
              <a:t>results encoding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7285</TotalTime>
  <Words>2349</Words>
  <Application>Microsoft Office PowerPoint</Application>
  <PresentationFormat>Custom</PresentationFormat>
  <Paragraphs>211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226</cp:revision>
  <dcterms:created xsi:type="dcterms:W3CDTF">2014-04-16T12:08:21Z</dcterms:created>
  <dcterms:modified xsi:type="dcterms:W3CDTF">2016-04-25T11:50:01Z</dcterms:modified>
</cp:coreProperties>
</file>