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60" r:id="rId3"/>
    <p:sldId id="256" r:id="rId4"/>
    <p:sldId id="257" r:id="rId5"/>
    <p:sldId id="258" r:id="rId6"/>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2160"/>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09/04/2015</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09/04/2015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09/04/2015</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t>MS:1002520</a:t>
            </a:r>
            <a:r>
              <a:rPr lang="en-GB" sz="800" dirty="0" smtClean="0">
                <a:latin typeface="+mj-lt"/>
                <a:cs typeface="Courier New" pitchFamily="49" charset="0"/>
              </a:rPr>
              <a:t>"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a:latin typeface="+mj-lt"/>
                <a:cs typeface="Courier New" pitchFamily="49" charset="0"/>
              </a:rPr>
              <a:t>="distinct peptide-level q-value" </a:t>
            </a:r>
            <a:r>
              <a:rPr lang="en-GB" sz="800" dirty="0" smtClean="0">
                <a:latin typeface="+mj-lt"/>
                <a:cs typeface="Courier New" pitchFamily="49" charset="0"/>
              </a:rPr>
              <a:t>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latin typeface="+mj-lt"/>
                <a:cs typeface="Courier New" pitchFamily="49" charset="0"/>
              </a:rPr>
              <a:t>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latin typeface="+mj-lt"/>
                <a:cs typeface="Courier New" pitchFamily="49" charset="0"/>
              </a:rPr>
              <a:t>MS:1002520"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           </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smtClean="0">
                <a:latin typeface="+mj-lt"/>
              </a:rPr>
              <a:t>distinct </a:t>
            </a:r>
            <a:r>
              <a:rPr lang="en-GB" sz="800" dirty="0">
                <a:latin typeface="+mj-lt"/>
              </a:rPr>
              <a:t>peptide-level </a:t>
            </a:r>
            <a:r>
              <a:rPr lang="en-GB" sz="800" dirty="0" smtClean="0">
                <a:latin typeface="+mj-lt"/>
              </a:rPr>
              <a:t>q-value</a:t>
            </a:r>
            <a:r>
              <a:rPr lang="en-GB" sz="800" dirty="0" smtClean="0">
                <a:latin typeface="+mj-lt"/>
                <a:cs typeface="Courier New" pitchFamily="49" charset="0"/>
              </a:rPr>
              <a:t>" 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latin typeface="+mj-lt"/>
                <a:cs typeface="Courier New" pitchFamily="49" charset="0"/>
              </a:rPr>
              <a:t>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1" name="TextBox 30"/>
          <p:cNvSpPr txBox="1"/>
          <p:nvPr/>
        </p:nvSpPr>
        <p:spPr>
          <a:xfrm>
            <a:off x="7989082" y="6430277"/>
            <a:ext cx="327334" cy="369332"/>
          </a:xfrm>
          <a:prstGeom prst="rect">
            <a:avLst/>
          </a:prstGeom>
          <a:noFill/>
        </p:spPr>
        <p:txBody>
          <a:bodyPr wrap="none" rtlCol="0">
            <a:spAutoFit/>
          </a:bodyPr>
          <a:lstStyle/>
          <a:p>
            <a:r>
              <a:rPr lang="en-GB" dirty="0" smtClean="0"/>
              <a:t>D</a:t>
            </a:r>
            <a:endParaRPr lang="en-GB" dirty="0"/>
          </a:p>
        </p:txBody>
      </p:sp>
      <p:sp>
        <p:nvSpPr>
          <p:cNvPr id="32" name="TextBox 31"/>
          <p:cNvSpPr txBox="1"/>
          <p:nvPr/>
        </p:nvSpPr>
        <p:spPr>
          <a:xfrm>
            <a:off x="7001810" y="6579552"/>
            <a:ext cx="306494" cy="369332"/>
          </a:xfrm>
          <a:prstGeom prst="rect">
            <a:avLst/>
          </a:prstGeom>
          <a:noFill/>
        </p:spPr>
        <p:txBody>
          <a:bodyPr wrap="none" rtlCol="0">
            <a:spAutoFit/>
          </a:bodyPr>
          <a:lstStyle/>
          <a:p>
            <a:r>
              <a:rPr lang="en-GB" dirty="0" smtClean="0"/>
              <a:t>E</a:t>
            </a:r>
            <a:endParaRPr lang="en-GB" dirty="0"/>
          </a:p>
        </p:txBody>
      </p:sp>
      <p:sp>
        <p:nvSpPr>
          <p:cNvPr id="33" name="TextBox 32"/>
          <p:cNvSpPr txBox="1"/>
          <p:nvPr/>
        </p:nvSpPr>
        <p:spPr>
          <a:xfrm>
            <a:off x="6116874" y="6799609"/>
            <a:ext cx="290464" cy="369332"/>
          </a:xfrm>
          <a:prstGeom prst="rect">
            <a:avLst/>
          </a:prstGeom>
          <a:noFill/>
        </p:spPr>
        <p:txBody>
          <a:bodyPr wrap="none" rtlCol="0">
            <a:spAutoFit/>
          </a:bodyPr>
          <a:lstStyle/>
          <a:p>
            <a:r>
              <a:rPr lang="en-GB" dirty="0" smtClean="0"/>
              <a:t>F</a:t>
            </a:r>
            <a:endParaRPr lang="en-GB" dirty="0"/>
          </a:p>
        </p:txBody>
      </p:sp>
      <p:sp>
        <p:nvSpPr>
          <p:cNvPr id="34" name="TextBox 33"/>
          <p:cNvSpPr txBox="1"/>
          <p:nvPr/>
        </p:nvSpPr>
        <p:spPr>
          <a:xfrm>
            <a:off x="251520" y="972220"/>
            <a:ext cx="7632218" cy="4924425"/>
          </a:xfrm>
          <a:prstGeom prst="rect">
            <a:avLst/>
          </a:prstGeom>
          <a:noFill/>
          <a:ln w="28575">
            <a:solidFill>
              <a:schemeClr val="tx1"/>
            </a:solidFill>
            <a:prstDash val="sysDot"/>
          </a:ln>
        </p:spPr>
        <p:txBody>
          <a:bodyPr wrap="none" rtlCol="0">
            <a:sp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dirty="0"/>
              <a:t>            &lt;</a:t>
            </a:r>
            <a:r>
              <a:rPr lang="en-GB" sz="800" dirty="0" err="1"/>
              <a:t>cvParam</a:t>
            </a:r>
            <a:r>
              <a:rPr lang="en-GB" sz="800" dirty="0"/>
              <a:t> accession</a:t>
            </a:r>
            <a:r>
              <a:rPr lang="en-GB" sz="800" dirty="0" smtClean="0"/>
              <a:t>="MS:1001868" </a:t>
            </a:r>
            <a:r>
              <a:rPr lang="en-GB" sz="800" dirty="0" err="1"/>
              <a:t>cvRef</a:t>
            </a:r>
            <a:r>
              <a:rPr lang="en-GB" sz="800" dirty="0"/>
              <a:t>="PSI-MS" name</a:t>
            </a:r>
            <a:r>
              <a:rPr lang="en-GB" sz="800" dirty="0" smtClean="0"/>
              <a:t>="distinct </a:t>
            </a:r>
            <a:r>
              <a:rPr lang="en-GB" sz="800" dirty="0"/>
              <a:t>peptide-level </a:t>
            </a:r>
            <a:r>
              <a:rPr lang="en-GB" sz="800" dirty="0" smtClean="0"/>
              <a:t>q-value" </a:t>
            </a:r>
            <a:r>
              <a:rPr lang="en-GB" sz="800" dirty="0"/>
              <a:t>value="0.01</a:t>
            </a:r>
            <a:r>
              <a:rPr lang="en-GB" sz="800" dirty="0" smtClean="0"/>
              <a:t>"/&gt;</a:t>
            </a:r>
            <a:br>
              <a:rPr lang="en-GB" sz="800" dirty="0" smtClean="0"/>
            </a:br>
            <a:r>
              <a:rPr lang="en-GB" sz="800" dirty="0" smtClean="0"/>
              <a:t>            </a:t>
            </a:r>
            <a:r>
              <a:rPr lang="en-GB" sz="800" dirty="0"/>
              <a:t>&lt;</a:t>
            </a:r>
            <a:r>
              <a:rPr lang="en-GB" sz="800" dirty="0" err="1"/>
              <a:t>cvParam</a:t>
            </a:r>
            <a:r>
              <a:rPr lang="en-GB" sz="800" dirty="0"/>
              <a:t> accession="MS:1002354" </a:t>
            </a:r>
            <a:r>
              <a:rPr lang="en-GB" sz="800" dirty="0" err="1"/>
              <a:t>cvRef</a:t>
            </a:r>
            <a:r>
              <a:rPr lang="en-GB" sz="800" dirty="0"/>
              <a:t>="PSI-MS" name="PSM-level q-value" value="0.01"/&gt;</a:t>
            </a:r>
            <a:br>
              <a:rPr lang="en-GB" sz="800"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752528" y="1840324"/>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5040560" y="5008676"/>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553744" y="5292700"/>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7812360" y="7816988"/>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6516216" y="8167736"/>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5940152" y="8249036"/>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2574417118"/>
              </p:ext>
            </p:extLst>
          </p:nvPr>
        </p:nvGraphicFramePr>
        <p:xfrm>
          <a:off x="251520" y="9185140"/>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251520" y="324148"/>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772420"/>
            <a:ext cx="5832648" cy="2308324"/>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id="KYYGNVVYYIGER_p@2|3"&gt;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accession="MS:1002504"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name="modification index" value="1"/&gt;    &lt;/Modification&gt;    </a:t>
            </a:r>
          </a:p>
          <a:p>
            <a:r>
              <a:rPr lang="en-GB" sz="800" dirty="0" smtClean="0">
                <a:latin typeface="Courier New" pitchFamily="49" charset="0"/>
                <a:cs typeface="Courier New" pitchFamily="49" charset="0"/>
              </a:rPr>
              <a:t>  </a:t>
            </a:r>
            <a:r>
              <a:rPr lang="en-GB" sz="800" dirty="0" smtClean="0">
                <a:latin typeface="Courier New" pitchFamily="49" charset="0"/>
                <a:cs typeface="Courier New" pitchFamily="49" charset="0"/>
              </a:rPr>
              <a:t>&lt;/Peptide&gt;  </a:t>
            </a:r>
          </a:p>
          <a:p>
            <a:r>
              <a:rPr lang="en-GB" sz="800" dirty="0" smtClean="0">
                <a:latin typeface="Courier New" pitchFamily="49" charset="0"/>
                <a:cs typeface="Courier New" pitchFamily="49" charset="0"/>
              </a:rPr>
              <a:t>  &lt;Peptide id="KYYGNVVYYIGER_p@2|3_p@8|9"&gt;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a:t>
            </a:r>
            <a:r>
              <a:rPr lang="en-GB" sz="800" dirty="0">
                <a:latin typeface="Courier New" pitchFamily="49" charset="0"/>
                <a:cs typeface="Courier New" pitchFamily="49" charset="0"/>
              </a:rPr>
              <a:t>="modification index" </a:t>
            </a:r>
            <a:r>
              <a:rPr lang="en-GB" sz="800" dirty="0" smtClean="0">
                <a:latin typeface="Courier New" pitchFamily="49" charset="0"/>
                <a:cs typeface="Courier New" pitchFamily="49" charset="0"/>
              </a:rPr>
              <a:t>value="1"/&gt;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a:t>
            </a:r>
            <a:r>
              <a:rPr lang="en-GB" sz="800" dirty="0" smtClean="0">
                <a:latin typeface="Courier New" pitchFamily="49" charset="0"/>
                <a:cs typeface="Courier New" pitchFamily="49" charset="0"/>
              </a:rPr>
              <a:t>="8" </a:t>
            </a:r>
            <a:r>
              <a:rPr lang="en-GB" sz="800" dirty="0" smtClean="0">
                <a:latin typeface="Courier New" pitchFamily="49" charset="0"/>
                <a:cs typeface="Courier New" pitchFamily="49" charset="0"/>
              </a:rPr>
              <a:t>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index" value="2"/&gt;</a:t>
            </a:r>
          </a:p>
          <a:p>
            <a:r>
              <a:rPr lang="en-GB" sz="800" dirty="0" smtClean="0">
                <a:latin typeface="Courier New" pitchFamily="49" charset="0"/>
                <a:cs typeface="Courier New" pitchFamily="49" charset="0"/>
              </a:rPr>
              <a:t>    &lt;/Modification&gt;     </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5" name="TextBox 4"/>
          <p:cNvSpPr txBox="1"/>
          <p:nvPr/>
        </p:nvSpPr>
        <p:spPr>
          <a:xfrm>
            <a:off x="323528" y="5220692"/>
            <a:ext cx="6408712" cy="3416320"/>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="SID_1" </a:t>
            </a:r>
            <a:r>
              <a:rPr lang="en-GB" sz="800" dirty="0" err="1"/>
              <a:t>spectrumID</a:t>
            </a:r>
            <a:r>
              <a:rPr lang="en-GB" sz="800" dirty="0"/>
              <a:t>="index=137" id="SIR_1"&gt;</a:t>
            </a:r>
            <a:br>
              <a:rPr lang="en-GB" sz="800" dirty="0"/>
            </a:br>
            <a:r>
              <a:rPr lang="en-GB" sz="800" dirty="0"/>
              <a:t>        &lt;</a:t>
            </a:r>
            <a:r>
              <a:rPr lang="en-GB" sz="800" dirty="0" err="1"/>
              <a:t>SpectrumIdentificationItem</a:t>
            </a:r>
            <a:r>
              <a:rPr lang="en-GB" sz="800" dirty="0"/>
              <a:t> </a:t>
            </a:r>
            <a:r>
              <a:rPr lang="en-GB" sz="800" dirty="0" err="1"/>
              <a:t>passThreshold</a:t>
            </a:r>
            <a:r>
              <a:rPr lang="en-GB" sz="800" dirty="0"/>
              <a:t>="false" rank="1" </a:t>
            </a:r>
            <a:r>
              <a:rPr lang="en-GB" sz="800" dirty="0" err="1"/>
              <a:t>peptide_ref</a:t>
            </a:r>
            <a:r>
              <a:rPr lang="en-GB" sz="800" dirty="0"/>
              <a:t>="KYYGNVVYYIGER_p@2|3" </a:t>
            </a:r>
            <a:r>
              <a:rPr lang="en-GB" sz="800" dirty="0" err="1"/>
              <a:t>calculatedMassToCharge</a:t>
            </a:r>
            <a:r>
              <a:rPr lang="en-GB" sz="800" dirty="0"/>
              <a:t>="582.954" </a:t>
            </a:r>
            <a:r>
              <a:rPr lang="en-GB" sz="800" dirty="0" err="1"/>
              <a:t>experimentalMassToCharge</a:t>
            </a:r>
            <a:r>
              <a:rPr lang="en-GB" sz="800" dirty="0"/>
              <a:t>="582.931" </a:t>
            </a:r>
            <a:r>
              <a:rPr lang="en-GB" sz="800" dirty="0" err="1"/>
              <a:t>chargeState</a:t>
            </a:r>
            <a:r>
              <a:rPr lang="en-GB" sz="800" dirty="0"/>
              <a:t>="3" id="SII_1_1"&gt;</a:t>
            </a:r>
            <a:br>
              <a:rPr lang="en-GB" sz="800" dirty="0"/>
            </a:br>
            <a:r>
              <a:rPr lang="en-GB" sz="800" dirty="0"/>
              <a:t>            &lt;</a:t>
            </a:r>
            <a:r>
              <a:rPr lang="en-GB" sz="800" dirty="0" err="1"/>
              <a:t>PeptideEvidenceRef</a:t>
            </a:r>
            <a:r>
              <a:rPr lang="en-GB" sz="800" dirty="0"/>
              <a:t> </a:t>
            </a:r>
            <a:r>
              <a:rPr lang="en-GB" sz="800" dirty="0" err="1"/>
              <a:t>peptideEvidence_ref</a:t>
            </a:r>
            <a:r>
              <a:rPr lang="en-GB" sz="800" dirty="0"/>
              <a:t>="PE1_2_0"/&gt;</a:t>
            </a:r>
            <a:br>
              <a:rPr lang="en-GB" sz="800" dirty="0"/>
            </a:br>
            <a:r>
              <a:rPr lang="en-GB" sz="800" dirty="0"/>
              <a:t>            &lt;</a:t>
            </a:r>
            <a:r>
              <a:rPr lang="en-GB" sz="800" dirty="0" err="1"/>
              <a:t>cvParam</a:t>
            </a:r>
            <a:r>
              <a:rPr lang="en-GB" sz="800" dirty="0"/>
              <a:t> accession="MS:1001328" </a:t>
            </a:r>
            <a:r>
              <a:rPr lang="en-GB" sz="800" dirty="0" err="1"/>
              <a:t>cvRef</a:t>
            </a:r>
            <a:r>
              <a:rPr lang="en-GB" sz="800" dirty="0"/>
              <a:t>="PSI-MS" value="0.0560993822629918" name="</a:t>
            </a:r>
            <a:r>
              <a:rPr lang="en-GB" sz="800" dirty="0" err="1"/>
              <a:t>OMSSA:evalue</a:t>
            </a:r>
            <a:r>
              <a:rPr lang="en-GB" sz="800" dirty="0"/>
              <a:t>"/&gt;</a:t>
            </a:r>
            <a:br>
              <a:rPr lang="en-GB" sz="800" dirty="0"/>
            </a:br>
            <a:r>
              <a:rPr lang="en-GB" sz="800" dirty="0"/>
              <a:t>            &lt;</a:t>
            </a:r>
            <a:r>
              <a:rPr lang="en-GB" sz="800" dirty="0" err="1"/>
              <a:t>cvParam</a:t>
            </a:r>
            <a:r>
              <a:rPr lang="en-GB" sz="800" dirty="0"/>
              <a:t> accession="MS:1001329" </a:t>
            </a:r>
            <a:r>
              <a:rPr lang="en-GB" sz="800" dirty="0" err="1"/>
              <a:t>cvRef</a:t>
            </a:r>
            <a:r>
              <a:rPr lang="en-GB" sz="800" dirty="0"/>
              <a:t>="PSI-MS" value="1.34757103682421E-5" name="</a:t>
            </a:r>
            <a:r>
              <a:rPr lang="en-GB" sz="800" dirty="0" err="1"/>
              <a:t>OMSSA:pvalue</a:t>
            </a:r>
            <a:r>
              <a:rPr lang="en-GB" sz="800" dirty="0"/>
              <a:t>"/&gt;</a:t>
            </a:r>
            <a:br>
              <a:rPr lang="en-GB" sz="800" dirty="0"/>
            </a:br>
            <a:r>
              <a:rPr lang="en-GB" sz="800" dirty="0"/>
              <a:t>            &lt;</a:t>
            </a:r>
            <a:r>
              <a:rPr lang="en-GB" sz="800" dirty="0" err="1"/>
              <a:t>cvParam</a:t>
            </a:r>
            <a:r>
              <a:rPr lang="en-GB" sz="800" dirty="0"/>
              <a:t> accession="MS:1002380" </a:t>
            </a:r>
            <a:r>
              <a:rPr lang="en-GB" sz="800" dirty="0" err="1"/>
              <a:t>cvRef</a:t>
            </a:r>
            <a:r>
              <a:rPr lang="en-GB" sz="800" dirty="0"/>
              <a:t>="PSI-MS" value="</a:t>
            </a:r>
            <a:r>
              <a:rPr lang="en-GB" sz="800" dirty="0" smtClean="0"/>
              <a:t>1:0.03:2|3:true</a:t>
            </a:r>
            <a:r>
              <a:rPr lang="en-GB" sz="800" dirty="0"/>
              <a:t>" name</a:t>
            </a:r>
            <a:r>
              <a:rPr lang="en-GB" sz="800" dirty="0" smtClean="0"/>
              <a:t>="modification rescored by false localization rate"/&gt; </a:t>
            </a:r>
            <a:r>
              <a:rPr lang="en-GB" sz="800" dirty="0"/>
              <a:t/>
            </a:r>
            <a:br>
              <a:rPr lang="en-GB" sz="800" dirty="0"/>
            </a:br>
            <a:r>
              <a:rPr lang="en-GB" sz="800" dirty="0"/>
              <a:t>            &lt;</a:t>
            </a:r>
            <a:r>
              <a:rPr lang="en-GB" sz="800" dirty="0" err="1"/>
              <a:t>cvParam</a:t>
            </a:r>
            <a:r>
              <a:rPr lang="en-GB" sz="800" dirty="0"/>
              <a:t> accession="MS:1002380" </a:t>
            </a:r>
            <a:r>
              <a:rPr lang="en-GB" sz="800" dirty="0" err="1"/>
              <a:t>cvRef</a:t>
            </a:r>
            <a:r>
              <a:rPr lang="en-GB" sz="800" dirty="0"/>
              <a:t>="PSI-MS" value="</a:t>
            </a:r>
            <a:r>
              <a:rPr lang="en-GB" sz="800" dirty="0" smtClean="0"/>
              <a:t>1:0.97:8|9:false</a:t>
            </a:r>
            <a:r>
              <a:rPr lang="en-GB" sz="800" dirty="0"/>
              <a:t>" name</a:t>
            </a:r>
            <a:r>
              <a:rPr lang="en-GB" sz="800" dirty="0" smtClean="0"/>
              <a:t>="modification rescored by false localization rate"/&gt; </a:t>
            </a:r>
            <a:r>
              <a:rPr lang="en-GB" sz="800" dirty="0"/>
              <a:t/>
            </a:r>
            <a:br>
              <a:rPr lang="en-GB" sz="800" dirty="0"/>
            </a:br>
            <a:r>
              <a:rPr lang="en-GB" sz="800" dirty="0"/>
              <a:t>            &lt;!-- </a:t>
            </a:r>
            <a:br>
              <a:rPr lang="en-GB" sz="800" dirty="0"/>
            </a:br>
            <a:r>
              <a:rPr lang="en-GB" sz="800" dirty="0"/>
              <a:t>            Example alternative if position 2 had more evidence than position 3:</a:t>
            </a:r>
            <a:br>
              <a:rPr lang="en-GB" sz="800" dirty="0"/>
            </a:br>
            <a:r>
              <a:rPr lang="en-GB" sz="800" dirty="0"/>
              <a:t>            &lt;</a:t>
            </a:r>
            <a:r>
              <a:rPr lang="en-GB" sz="800" dirty="0" err="1"/>
              <a:t>cvParam</a:t>
            </a:r>
            <a:r>
              <a:rPr lang="en-GB" sz="800" dirty="0"/>
              <a:t> accession="MS:1002380" </a:t>
            </a:r>
            <a:r>
              <a:rPr lang="en-GB" sz="800" dirty="0" err="1"/>
              <a:t>cvRef</a:t>
            </a:r>
            <a:r>
              <a:rPr lang="en-GB" sz="800" dirty="0"/>
              <a:t>="PSI-MS" value="</a:t>
            </a:r>
            <a:r>
              <a:rPr lang="en-GB" sz="800" dirty="0" smtClean="0"/>
              <a:t>1:0.01:2:true</a:t>
            </a:r>
            <a:r>
              <a:rPr lang="en-GB" sz="800" dirty="0"/>
              <a:t>" name</a:t>
            </a:r>
            <a:r>
              <a:rPr lang="en-GB" sz="800" dirty="0" smtClean="0"/>
              <a:t>="modification rescored by false localization rate"/&gt; </a:t>
            </a:r>
            <a:r>
              <a:rPr lang="en-GB" sz="800" dirty="0"/>
              <a:t/>
            </a:r>
            <a:br>
              <a:rPr lang="en-GB" sz="800" dirty="0"/>
            </a:br>
            <a:r>
              <a:rPr lang="en-GB" sz="800" dirty="0"/>
              <a:t>            &lt;</a:t>
            </a:r>
            <a:r>
              <a:rPr lang="en-GB" sz="800" dirty="0" err="1"/>
              <a:t>cvParam</a:t>
            </a:r>
            <a:r>
              <a:rPr lang="en-GB" sz="800" dirty="0"/>
              <a:t> accession="MS:1002380" </a:t>
            </a:r>
            <a:r>
              <a:rPr lang="en-GB" sz="800" dirty="0" err="1"/>
              <a:t>cvRef</a:t>
            </a:r>
            <a:r>
              <a:rPr lang="en-GB" sz="800" dirty="0"/>
              <a:t>="PSI-MS" value="</a:t>
            </a:r>
            <a:r>
              <a:rPr lang="en-GB" sz="800" dirty="0" smtClean="0"/>
              <a:t>1:0.4:3:true</a:t>
            </a:r>
            <a:r>
              <a:rPr lang="en-GB" sz="800" dirty="0"/>
              <a:t>" name</a:t>
            </a:r>
            <a:r>
              <a:rPr lang="en-GB" sz="800" dirty="0" smtClean="0"/>
              <a:t>="modification rescored by false localization rate"/&gt;</a:t>
            </a:r>
            <a:r>
              <a:rPr lang="en-GB" sz="800" dirty="0"/>
              <a:t/>
            </a:r>
            <a:br>
              <a:rPr lang="en-GB" sz="800" dirty="0"/>
            </a:br>
            <a:r>
              <a:rPr lang="en-GB" sz="800" dirty="0"/>
              <a:t>            --&gt;         </a:t>
            </a:r>
            <a:br>
              <a:rPr lang="en-GB" sz="800" dirty="0"/>
            </a:br>
            <a:r>
              <a:rPr lang="en-GB" sz="800" dirty="0"/>
              <a:t>        &lt;/</a:t>
            </a:r>
            <a:r>
              <a:rPr lang="en-GB" sz="800" dirty="0" err="1"/>
              <a:t>SpectrumIdentificationItem</a:t>
            </a:r>
            <a:r>
              <a:rPr lang="en-GB" sz="800" dirty="0"/>
              <a:t>&gt;      </a:t>
            </a:r>
            <a:br>
              <a:rPr lang="en-GB" sz="800" dirty="0"/>
            </a:br>
            <a:r>
              <a:rPr lang="en-GB" sz="800" dirty="0"/>
              <a:t>        &lt;</a:t>
            </a:r>
            <a:r>
              <a:rPr lang="en-GB" sz="800" dirty="0" err="1"/>
              <a:t>cvParam</a:t>
            </a:r>
            <a:r>
              <a:rPr lang="en-GB" sz="800" dirty="0"/>
              <a:t> accession="MS:1000796" </a:t>
            </a:r>
            <a:r>
              <a:rPr lang="en-GB" sz="800" dirty="0" err="1"/>
              <a:t>cvRef</a:t>
            </a:r>
            <a:r>
              <a:rPr lang="en-GB" sz="800" dirty="0"/>
              <a:t>="PSI-MS" value="55.574.579.3.dta" name="spectrum title"/&gt;</a:t>
            </a:r>
            <a:br>
              <a:rPr lang="en-GB" sz="800" dirty="0"/>
            </a:br>
            <a:r>
              <a:rPr lang="en-GB" sz="800" dirty="0"/>
              <a:t>    &lt;/</a:t>
            </a:r>
            <a:r>
              <a:rPr lang="en-GB" sz="800" dirty="0" err="1"/>
              <a:t>SpectrumIdentificationResult</a:t>
            </a:r>
            <a:r>
              <a:rPr lang="en-GB" sz="800" dirty="0"/>
              <a:t>&gt;</a:t>
            </a:r>
            <a:br>
              <a:rPr lang="en-GB" sz="800" dirty="0"/>
            </a:br>
            <a:r>
              <a:rPr lang="en-GB" sz="800" dirty="0"/>
              <a:t>    &lt;</a:t>
            </a:r>
            <a:r>
              <a:rPr lang="en-GB" sz="800" dirty="0" err="1"/>
              <a:t>SpectrumIdentificationResult</a:t>
            </a:r>
            <a:r>
              <a:rPr lang="en-GB" sz="800" dirty="0"/>
              <a:t> </a:t>
            </a:r>
            <a:r>
              <a:rPr lang="en-GB" sz="800" dirty="0" err="1"/>
              <a:t>spectraData_ref</a:t>
            </a:r>
            <a:r>
              <a:rPr lang="en-GB" sz="800" dirty="0"/>
              <a:t>="SID_1" </a:t>
            </a:r>
            <a:r>
              <a:rPr lang="en-GB" sz="800" dirty="0" err="1"/>
              <a:t>spectrumID</a:t>
            </a:r>
            <a:r>
              <a:rPr lang="en-GB" sz="800" dirty="0"/>
              <a:t>="index=136" id="SIR_2"&gt;</a:t>
            </a:r>
            <a:br>
              <a:rPr lang="en-GB" sz="800" dirty="0"/>
            </a:br>
            <a:r>
              <a:rPr lang="en-GB" sz="800" dirty="0"/>
              <a:t>        &lt;</a:t>
            </a:r>
            <a:r>
              <a:rPr lang="en-GB" sz="800" dirty="0" err="1"/>
              <a:t>SpectrumIdentificationItem</a:t>
            </a:r>
            <a:r>
              <a:rPr lang="en-GB" sz="800" dirty="0"/>
              <a:t> </a:t>
            </a:r>
            <a:r>
              <a:rPr lang="en-GB" sz="800" dirty="0" err="1"/>
              <a:t>passThreshold</a:t>
            </a:r>
            <a:r>
              <a:rPr lang="en-GB" sz="800" dirty="0"/>
              <a:t>="false" rank="1" </a:t>
            </a:r>
            <a:r>
              <a:rPr lang="en-GB" sz="800" dirty="0" err="1"/>
              <a:t>peptide_ref</a:t>
            </a:r>
            <a:r>
              <a:rPr lang="en-GB" sz="800" dirty="0"/>
              <a:t>="KYYGNVVYYIGER_p@2|3_p@8|9" </a:t>
            </a:r>
            <a:r>
              <a:rPr lang="en-GB" sz="800" dirty="0" err="1"/>
              <a:t>calculatedMassToCharge</a:t>
            </a:r>
            <a:r>
              <a:rPr lang="en-GB" sz="800" dirty="0"/>
              <a:t>="588.316" </a:t>
            </a:r>
            <a:r>
              <a:rPr lang="en-GB" sz="800" dirty="0" err="1"/>
              <a:t>experimentalMassToCharge</a:t>
            </a:r>
            <a:r>
              <a:rPr lang="en-GB" sz="800" dirty="0"/>
              <a:t>="588.4" </a:t>
            </a:r>
            <a:r>
              <a:rPr lang="en-GB" sz="800" dirty="0" err="1"/>
              <a:t>chargeState</a:t>
            </a:r>
            <a:r>
              <a:rPr lang="en-GB" sz="800" dirty="0"/>
              <a:t>="3" id="SII_2_1"&gt;</a:t>
            </a:r>
            <a:br>
              <a:rPr lang="en-GB" sz="800" dirty="0"/>
            </a:br>
            <a:r>
              <a:rPr lang="en-GB" sz="800" dirty="0"/>
              <a:t>            &lt;</a:t>
            </a:r>
            <a:r>
              <a:rPr lang="en-GB" sz="800" dirty="0" err="1"/>
              <a:t>PeptideEvidenceRef</a:t>
            </a:r>
            <a:r>
              <a:rPr lang="en-GB" sz="800" dirty="0"/>
              <a:t> </a:t>
            </a:r>
            <a:r>
              <a:rPr lang="en-GB" sz="800" dirty="0" err="1"/>
              <a:t>peptideEvidence_ref</a:t>
            </a:r>
            <a:r>
              <a:rPr lang="en-GB" sz="800" dirty="0"/>
              <a:t>="PE2_2_4"/&gt;</a:t>
            </a:r>
            <a:br>
              <a:rPr lang="en-GB" sz="800" dirty="0"/>
            </a:br>
            <a:r>
              <a:rPr lang="en-GB" sz="800" dirty="0"/>
              <a:t>            &lt;</a:t>
            </a:r>
            <a:r>
              <a:rPr lang="en-GB" sz="800" dirty="0" err="1"/>
              <a:t>cvParam</a:t>
            </a:r>
            <a:r>
              <a:rPr lang="en-GB" sz="800" dirty="0"/>
              <a:t> accession="MS:1001328" </a:t>
            </a:r>
            <a:r>
              <a:rPr lang="en-GB" sz="800" dirty="0" err="1"/>
              <a:t>cvRef</a:t>
            </a:r>
            <a:r>
              <a:rPr lang="en-GB" sz="800" dirty="0"/>
              <a:t>="PSI-MS" value="5.92798649659846" name="</a:t>
            </a:r>
            <a:r>
              <a:rPr lang="en-GB" sz="800" dirty="0" err="1"/>
              <a:t>OMSSA:evalue</a:t>
            </a:r>
            <a:r>
              <a:rPr lang="en-GB" sz="800" dirty="0"/>
              <a:t>"/&gt;</a:t>
            </a:r>
            <a:br>
              <a:rPr lang="en-GB" sz="800" dirty="0"/>
            </a:br>
            <a:r>
              <a:rPr lang="en-GB" sz="800" dirty="0"/>
              <a:t>            &lt;</a:t>
            </a:r>
            <a:r>
              <a:rPr lang="en-GB" sz="800" dirty="0" err="1"/>
              <a:t>cvParam</a:t>
            </a:r>
            <a:r>
              <a:rPr lang="en-GB" sz="800" dirty="0"/>
              <a:t> accession="MS:1001329" </a:t>
            </a:r>
            <a:r>
              <a:rPr lang="en-GB" sz="800" dirty="0" err="1"/>
              <a:t>cvRef</a:t>
            </a:r>
            <a:r>
              <a:rPr lang="en-GB" sz="800" dirty="0"/>
              <a:t>="PSI-MS" value="0.00145794060418064" name="</a:t>
            </a:r>
            <a:r>
              <a:rPr lang="en-GB" sz="800" dirty="0" err="1"/>
              <a:t>OMSSA:pvalue</a:t>
            </a:r>
            <a:r>
              <a:rPr lang="en-GB" sz="800" dirty="0"/>
              <a:t>"/&gt;</a:t>
            </a:r>
            <a:br>
              <a:rPr lang="en-GB" sz="800" dirty="0"/>
            </a:br>
            <a:r>
              <a:rPr lang="en-GB" sz="800" dirty="0"/>
              <a:t>            &lt;</a:t>
            </a:r>
            <a:r>
              <a:rPr lang="en-GB" sz="800" dirty="0" err="1"/>
              <a:t>cvParam</a:t>
            </a:r>
            <a:r>
              <a:rPr lang="en-GB" sz="800" dirty="0"/>
              <a:t> accession="MS:1002380" </a:t>
            </a:r>
            <a:r>
              <a:rPr lang="en-GB" sz="800" dirty="0" err="1"/>
              <a:t>cvRef</a:t>
            </a:r>
            <a:r>
              <a:rPr lang="en-GB" sz="800" dirty="0"/>
              <a:t>="PSI-MS" value="</a:t>
            </a:r>
            <a:r>
              <a:rPr lang="en-GB" sz="800" dirty="0" smtClean="0"/>
              <a:t>1:0.03:2|3:true</a:t>
            </a:r>
            <a:r>
              <a:rPr lang="en-GB" sz="800" dirty="0"/>
              <a:t>" name</a:t>
            </a:r>
            <a:r>
              <a:rPr lang="en-GB" sz="800" dirty="0" smtClean="0"/>
              <a:t>="modification rescored by false localization rate"/&gt; </a:t>
            </a:r>
            <a:r>
              <a:rPr lang="en-GB" sz="800" dirty="0"/>
              <a:t/>
            </a:r>
            <a:br>
              <a:rPr lang="en-GB" sz="800" dirty="0"/>
            </a:br>
            <a:r>
              <a:rPr lang="en-GB" sz="800" dirty="0"/>
              <a:t>            &lt;</a:t>
            </a:r>
            <a:r>
              <a:rPr lang="en-GB" sz="800" dirty="0" err="1"/>
              <a:t>cvParam</a:t>
            </a:r>
            <a:r>
              <a:rPr lang="en-GB" sz="800" dirty="0"/>
              <a:t> accession="MS:1002380" </a:t>
            </a:r>
            <a:r>
              <a:rPr lang="en-GB" sz="800" dirty="0" err="1"/>
              <a:t>cvRef</a:t>
            </a:r>
            <a:r>
              <a:rPr lang="en-GB" sz="800" dirty="0"/>
              <a:t>="PSI-MS" value="</a:t>
            </a:r>
            <a:r>
              <a:rPr lang="en-GB" sz="800" dirty="0" smtClean="0"/>
              <a:t>2:0.01:8|9:true</a:t>
            </a:r>
            <a:r>
              <a:rPr lang="en-GB" sz="800" dirty="0"/>
              <a:t>" name</a:t>
            </a:r>
            <a:r>
              <a:rPr lang="en-GB" sz="800" dirty="0" smtClean="0"/>
              <a:t>="modification rescored by false localization rate"/&gt;</a:t>
            </a:r>
            <a:r>
              <a:rPr lang="en-GB" sz="800" dirty="0"/>
              <a:t/>
            </a:r>
            <a:br>
              <a:rPr lang="en-GB" sz="800" dirty="0"/>
            </a:br>
            <a:r>
              <a:rPr lang="en-GB" sz="800" dirty="0"/>
              <a:t>        &lt;/</a:t>
            </a:r>
            <a:r>
              <a:rPr lang="en-GB" sz="800" dirty="0" err="1"/>
              <a:t>SpectrumIdentificationItem</a:t>
            </a:r>
            <a:r>
              <a:rPr lang="en-GB" sz="800" dirty="0"/>
              <a:t>&gt;</a:t>
            </a:r>
            <a:br>
              <a:rPr lang="en-GB" sz="800" dirty="0"/>
            </a:br>
            <a:r>
              <a:rPr lang="en-GB" sz="800" dirty="0"/>
              <a:t>        &lt;</a:t>
            </a:r>
            <a:r>
              <a:rPr lang="en-GB" sz="800" dirty="0" err="1"/>
              <a:t>cvParam</a:t>
            </a:r>
            <a:r>
              <a:rPr lang="en-GB" sz="800" dirty="0"/>
              <a:t> accession="MS:1000796" </a:t>
            </a:r>
            <a:r>
              <a:rPr lang="en-GB" sz="800" dirty="0" err="1"/>
              <a:t>cvRef</a:t>
            </a:r>
            <a:r>
              <a:rPr lang="en-GB" sz="800" dirty="0"/>
              <a:t>="PSI-MS" value="55.567.572.3.dta" name="spectrum title"/&gt;</a:t>
            </a:r>
            <a:br>
              <a:rPr lang="en-GB" sz="800" dirty="0"/>
            </a:br>
            <a:r>
              <a:rPr lang="en-GB" sz="800" dirty="0"/>
              <a:t>    &lt;/</a:t>
            </a:r>
            <a:r>
              <a:rPr lang="en-GB" sz="800" dirty="0" err="1"/>
              <a:t>SpectrumIdentificationResult</a:t>
            </a:r>
            <a:r>
              <a:rPr lang="en-GB" sz="800" dirty="0"/>
              <a:t>&gt;</a:t>
            </a:r>
            <a:endParaRPr lang="en-GB" sz="800" dirty="0" smtClean="0">
              <a:latin typeface="Courier New" pitchFamily="49" charset="0"/>
              <a:cs typeface="Courier New"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96369240"/>
              </p:ext>
            </p:extLst>
          </p:nvPr>
        </p:nvGraphicFramePr>
        <p:xfrm>
          <a:off x="251520" y="9253140"/>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a:t>
                      </a:r>
                      <a:r>
                        <a:rPr lang="en-GB" sz="1200" baseline="0" dirty="0" smtClean="0">
                          <a:solidFill>
                            <a:schemeClr val="tx1"/>
                          </a:solidFill>
                        </a:rPr>
                        <a:t>used as a unique identifier to </a:t>
                      </a:r>
                      <a:r>
                        <a:rPr lang="en-GB" sz="1200" baseline="0" dirty="0" smtClean="0">
                          <a:solidFill>
                            <a:schemeClr val="tx1"/>
                          </a:solidFill>
                        </a:rPr>
                        <a:t>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a:t>
                      </a:r>
                      <a:r>
                        <a:rPr lang="en-GB" sz="1200" i="0" baseline="0" dirty="0" smtClean="0"/>
                        <a:t>MOD_INDEX:SCORE:POSITION:PASS_THRESHOLD</a:t>
                      </a:r>
                      <a:endParaRPr lang="en-GB" sz="1200" i="0" baseline="0" dirty="0" smtClean="0"/>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a:t>
            </a:r>
            <a:r>
              <a:rPr lang="en-GB" sz="800" dirty="0" smtClean="0">
                <a:latin typeface="Courier New" pitchFamily="49" charset="0"/>
                <a:cs typeface="Courier New" pitchFamily="49" charset="0"/>
              </a:rPr>
              <a:t>MS:1002491"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localization scoring"/&gt;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accession="MS:1002354"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name="PSM-level q-value" value="0.01"/&gt;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accession="MS:1002380"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name="false localization rate" value="0.05"/&gt;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endParaRPr lang="en-GB" sz="800" dirty="0" smtClean="0">
              <a:latin typeface="Courier New" pitchFamily="49"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934380"/>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335690" y="6534780"/>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6335690" y="7398876"/>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4142442"/>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251520" y="324148"/>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sp>
        <p:nvSpPr>
          <p:cNvPr id="2" name="TextBox 1"/>
          <p:cNvSpPr txBox="1"/>
          <p:nvPr/>
        </p:nvSpPr>
        <p:spPr>
          <a:xfrm>
            <a:off x="6300192" y="2556396"/>
            <a:ext cx="2682145" cy="215444"/>
          </a:xfrm>
          <a:prstGeom prst="rect">
            <a:avLst/>
          </a:prstGeom>
          <a:noFill/>
        </p:spPr>
        <p:txBody>
          <a:bodyPr wrap="none" rtlCol="0">
            <a:spAutoFit/>
          </a:bodyPr>
          <a:lstStyle/>
          <a:p>
            <a:r>
              <a:rPr lang="en-GB" sz="800" dirty="0" smtClean="0">
                <a:latin typeface="Courier New" pitchFamily="49" charset="0"/>
                <a:cs typeface="Courier New" pitchFamily="49" charset="0"/>
              </a:rPr>
              <a:t>OR explicitly “no mod scoring threshold”?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="142.0931769836"  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smtClean="0">
                <a:latin typeface="Courier New" pitchFamily="49" charset="0"/>
                <a:cs typeface="Courier New" pitchFamily="49" charset="0"/>
              </a:rPr>
              <a:t>="</a:t>
            </a:r>
            <a:r>
              <a:rPr lang="en-GB" sz="800" smtClean="0">
                <a:solidFill>
                  <a:srgbClr val="C00000"/>
                </a:solidFill>
                <a:latin typeface="Courier New" pitchFamily="49" charset="0"/>
                <a:cs typeface="Courier New" pitchFamily="49" charset="0"/>
              </a:rPr>
              <a:t>MS:100XXX</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smtClean="0">
                <a:latin typeface="Courier New" pitchFamily="49" charset="0"/>
                <a:cs typeface="Courier New" pitchFamily="49" charset="0"/>
              </a:rPr>
              <a:t>="345.6"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="3" 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smtClean="0">
                <a:latin typeface="Courier New" pitchFamily="49" charset="0"/>
                <a:cs typeface="Courier New" pitchFamily="49" charset="0"/>
              </a:rPr>
              <a:t>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smtClean="0">
                <a:latin typeface="Courier New" pitchFamily="49" charset="0"/>
                <a:cs typeface="Courier New" pitchFamily="49" charset="0"/>
              </a:rPr>
              <a:t>="647.6"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="3" 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a:t>
            </a:r>
            <a:r>
              <a:rPr lang="en-GB" sz="800" dirty="0" smtClean="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958408"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xmlns</a:t>
            </a:r>
            <a:r>
              <a:rPr lang="en-GB" sz="800" dirty="0" smtClean="0">
                <a:latin typeface="Courier New" pitchFamily="49" charset="0"/>
                <a:cs typeface="Courier New" pitchFamily="49" charset="0"/>
              </a:rPr>
              <a:t>="http://psidev.info/psi/pi/mzIdentML/1.1"&gt;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394033648"/>
              </p:ext>
            </p:extLst>
          </p:nvPr>
        </p:nvGraphicFramePr>
        <p:xfrm>
          <a:off x="395536" y="6220093"/>
          <a:ext cx="6516217" cy="458216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a:t>
                      </a:r>
                      <a:r>
                        <a:rPr lang="en-GB" sz="1200" dirty="0" err="1" smtClean="0"/>
                        <a:t>crosslinking</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a:t>
                      </a:r>
                      <a:r>
                        <a:rPr lang="en-GB" sz="1200" baseline="0" dirty="0" err="1" smtClean="0"/>
                        <a:t>crosslinked</a:t>
                      </a:r>
                      <a:r>
                        <a:rPr lang="en-GB" sz="1200" baseline="0" dirty="0" smtClean="0"/>
                        <a:t>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receiver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a:t>
                      </a:r>
                      <a:r>
                        <a:rPr lang="en-GB" sz="1200" i="0" baseline="0" dirty="0" err="1" smtClean="0"/>
                        <a:t>crosslinked</a:t>
                      </a:r>
                      <a:r>
                        <a:rPr lang="en-GB" sz="1200" i="0" baseline="0" dirty="0" smtClean="0"/>
                        <a:t> pair of peptides has been identified, there MUST be two &lt;</a:t>
                      </a:r>
                      <a:r>
                        <a:rPr lang="en-GB" sz="1200" i="0" baseline="0" dirty="0" err="1" smtClean="0"/>
                        <a:t>SpectrumIdentificationItem</a:t>
                      </a:r>
                      <a:r>
                        <a:rPr lang="en-GB" sz="1200" i="0" baseline="0" dirty="0" smtClean="0"/>
                        <a:t>&gt; elements with the same rank value. Both MUST have the </a:t>
                      </a:r>
                      <a:r>
                        <a:rPr lang="en-GB" sz="1200" i="0" baseline="0" dirty="0" smtClean="0"/>
                        <a:t>“cross-link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4" name="TextBox 13"/>
          <p:cNvSpPr txBox="1"/>
          <p:nvPr/>
        </p:nvSpPr>
        <p:spPr>
          <a:xfrm>
            <a:off x="467544" y="10900613"/>
            <a:ext cx="5069849" cy="584775"/>
          </a:xfrm>
          <a:prstGeom prst="rect">
            <a:avLst/>
          </a:prstGeom>
          <a:noFill/>
        </p:spPr>
        <p:txBody>
          <a:bodyPr wrap="none" rtlCol="0">
            <a:spAutoFit/>
          </a:bodyPr>
          <a:lstStyle/>
          <a:p>
            <a:r>
              <a:rPr lang="en-GB" sz="1600" b="1" dirty="0" smtClean="0">
                <a:cs typeface="Courier New" pitchFamily="49" charset="0"/>
              </a:rPr>
              <a:t>Important notes</a:t>
            </a:r>
          </a:p>
          <a:p>
            <a:r>
              <a:rPr lang="en-GB" sz="1600" dirty="0" smtClean="0">
                <a:cs typeface="Courier New" pitchFamily="49" charset="0"/>
              </a:rPr>
              <a:t>- We need to get </a:t>
            </a:r>
            <a:r>
              <a:rPr lang="en-GB" sz="1600" dirty="0" err="1" smtClean="0">
                <a:cs typeface="Courier New" pitchFamily="49" charset="0"/>
              </a:rPr>
              <a:t>xlink</a:t>
            </a:r>
            <a:r>
              <a:rPr lang="en-GB" sz="1600" dirty="0" smtClean="0">
                <a:cs typeface="Courier New" pitchFamily="49" charset="0"/>
              </a:rPr>
              <a:t> mod terms into PSI-MOD or </a:t>
            </a:r>
            <a:r>
              <a:rPr lang="en-GB" sz="1600" dirty="0" err="1" smtClean="0">
                <a:cs typeface="Courier New" pitchFamily="49" charset="0"/>
              </a:rPr>
              <a:t>Unimod</a:t>
            </a:r>
            <a:endParaRPr lang="en-GB" sz="1600" dirty="0" smtClean="0">
              <a:cs typeface="Courier New" pitchFamily="49" charset="0"/>
            </a:endParaRPr>
          </a:p>
        </p:txBody>
      </p:sp>
      <p:sp>
        <p:nvSpPr>
          <p:cNvPr id="15" name="TextBox 14"/>
          <p:cNvSpPr txBox="1"/>
          <p:nvPr/>
        </p:nvSpPr>
        <p:spPr>
          <a:xfrm>
            <a:off x="251520" y="324148"/>
            <a:ext cx="3861057" cy="338554"/>
          </a:xfrm>
          <a:prstGeom prst="rect">
            <a:avLst/>
          </a:prstGeom>
          <a:noFill/>
        </p:spPr>
        <p:txBody>
          <a:bodyPr wrap="none" rtlCol="0">
            <a:spAutoFit/>
          </a:bodyPr>
          <a:lstStyle/>
          <a:p>
            <a:r>
              <a:rPr lang="en-GB" sz="1600" b="1" dirty="0" smtClean="0">
                <a:latin typeface="+mj-lt"/>
                <a:cs typeface="Courier New" pitchFamily="49" charset="0"/>
              </a:rPr>
              <a:t>Guidelines for </a:t>
            </a:r>
            <a:r>
              <a:rPr lang="en-GB" sz="1600" b="1" dirty="0" err="1" smtClean="0">
                <a:latin typeface="+mj-lt"/>
                <a:cs typeface="Courier New" pitchFamily="49" charset="0"/>
              </a:rPr>
              <a:t>crosslinking</a:t>
            </a:r>
            <a:r>
              <a:rPr lang="en-GB" sz="1600" b="1" dirty="0" smtClean="0">
                <a:latin typeface="+mj-lt"/>
                <a:cs typeface="Courier New" pitchFamily="49" charset="0"/>
              </a:rPr>
              <a:t> results encoding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7156</TotalTime>
  <Words>2174</Words>
  <Application>Microsoft Office PowerPoint</Application>
  <PresentationFormat>Custom</PresentationFormat>
  <Paragraphs>197</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jonesar</cp:lastModifiedBy>
  <cp:revision>222</cp:revision>
  <dcterms:created xsi:type="dcterms:W3CDTF">2014-04-16T12:08:21Z</dcterms:created>
  <dcterms:modified xsi:type="dcterms:W3CDTF">2015-04-09T09:47:33Z</dcterms:modified>
</cp:coreProperties>
</file>