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100" d="100"/>
          <a:sy n="100" d="100"/>
        </p:scale>
        <p:origin x="2142" y="-2664"/>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19/07/2016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19/07/2016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19/07/2016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a:t>
            </a:r>
            <a:r>
              <a:rPr lang="en-GB" sz="800" b="1" dirty="0" smtClean="0"/>
              <a:t>MS:1002520</a:t>
            </a:r>
            <a:r>
              <a:rPr lang="en-GB" sz="800" b="1" dirty="0" smtClean="0">
                <a:latin typeface="+mj-lt"/>
                <a:cs typeface="Courier New" pitchFamily="49" charset="0"/>
              </a:rPr>
              <a:t>"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a:latin typeface="+mj-lt"/>
                <a:cs typeface="Courier New" pitchFamily="49" charset="0"/>
              </a:rPr>
              <a:t>="distinct peptide-level q-value" </a:t>
            </a:r>
            <a:r>
              <a:rPr lang="en-GB" sz="800" b="1" dirty="0" smtClean="0">
                <a:latin typeface="+mj-lt"/>
                <a:cs typeface="Courier New" pitchFamily="49" charset="0"/>
              </a:rPr>
              <a:t>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accession="MS:1002520"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 </a:t>
            </a:r>
            <a:r>
              <a:rPr lang="en-GB" sz="800" dirty="0" smtClean="0">
                <a:latin typeface="+mj-lt"/>
                <a:cs typeface="Courier New" pitchFamily="49" charset="0"/>
              </a:rPr>
              <a:t>          </a:t>
            </a:r>
          </a:p>
          <a:p>
            <a:r>
              <a:rPr lang="en-GB" sz="800" dirty="0" smtClean="0">
                <a:latin typeface="+mj-lt"/>
                <a:cs typeface="Courier New" pitchFamily="49" charset="0"/>
              </a:rPr>
              <a:t>    </a:t>
            </a:r>
            <a:r>
              <a:rPr lang="en-GB" sz="800" b="1" dirty="0" smtClean="0">
                <a:latin typeface="+mj-lt"/>
                <a:cs typeface="Courier New" pitchFamily="49" charset="0"/>
              </a:rPr>
              <a:t>&lt;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smtClean="0">
                <a:latin typeface="+mj-lt"/>
              </a:rPr>
              <a:t>distinct </a:t>
            </a:r>
            <a:r>
              <a:rPr lang="en-GB" sz="800" b="1" dirty="0">
                <a:latin typeface="+mj-lt"/>
              </a:rPr>
              <a:t>peptide-level </a:t>
            </a:r>
            <a:r>
              <a:rPr lang="en-GB" sz="800" b="1" dirty="0" smtClean="0">
                <a:latin typeface="+mj-lt"/>
              </a:rPr>
              <a:t>q-value</a:t>
            </a:r>
            <a:r>
              <a:rPr lang="en-GB" sz="800" b="1" dirty="0" smtClean="0">
                <a:latin typeface="+mj-lt"/>
                <a:cs typeface="Courier New" pitchFamily="49" charset="0"/>
              </a:rPr>
              <a:t>" 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b="1" dirty="0"/>
              <a:t>            &lt;</a:t>
            </a:r>
            <a:r>
              <a:rPr lang="en-GB" sz="800" b="1" dirty="0" err="1"/>
              <a:t>cvParam</a:t>
            </a:r>
            <a:r>
              <a:rPr lang="en-GB" sz="800" b="1" dirty="0"/>
              <a:t> accession</a:t>
            </a:r>
            <a:r>
              <a:rPr lang="en-GB" sz="800" b="1" dirty="0" smtClean="0"/>
              <a:t>="MS:1001868" </a:t>
            </a:r>
            <a:r>
              <a:rPr lang="en-GB" sz="800" b="1" dirty="0" err="1"/>
              <a:t>cvRef</a:t>
            </a:r>
            <a:r>
              <a:rPr lang="en-GB" sz="800" b="1" dirty="0"/>
              <a:t>="PSI-MS" name</a:t>
            </a:r>
            <a:r>
              <a:rPr lang="en-GB" sz="800" b="1" dirty="0" smtClean="0"/>
              <a:t>="distinct </a:t>
            </a:r>
            <a:r>
              <a:rPr lang="en-GB" sz="800" b="1" dirty="0"/>
              <a:t>peptide-level </a:t>
            </a:r>
            <a:r>
              <a:rPr lang="en-GB" sz="800" b="1" dirty="0" smtClean="0"/>
              <a:t>q-value" </a:t>
            </a:r>
            <a:r>
              <a:rPr lang="en-GB" sz="800" b="1" dirty="0"/>
              <a:t>value="0.01</a:t>
            </a:r>
            <a:r>
              <a:rPr lang="en-GB" sz="800" b="1" dirty="0" smtClean="0"/>
              <a:t>"/&gt;</a:t>
            </a:r>
            <a:br>
              <a:rPr lang="en-GB" sz="800" b="1" dirty="0" smtClean="0"/>
            </a:br>
            <a:r>
              <a:rPr lang="en-GB" sz="800" b="1" dirty="0" smtClean="0"/>
              <a:t>            </a:t>
            </a:r>
            <a:r>
              <a:rPr lang="en-GB" sz="800" b="1" dirty="0"/>
              <a:t>&lt;</a:t>
            </a:r>
            <a:r>
              <a:rPr lang="en-GB" sz="800" b="1" dirty="0" err="1"/>
              <a:t>cvParam</a:t>
            </a:r>
            <a:r>
              <a:rPr lang="en-GB" sz="800" b="1" dirty="0"/>
              <a:t> accession="MS:1002354" </a:t>
            </a:r>
            <a:r>
              <a:rPr lang="en-GB" sz="800" b="1" dirty="0" err="1"/>
              <a:t>cvRef</a:t>
            </a:r>
            <a:r>
              <a:rPr lang="en-GB" sz="800" b="1" dirty="0"/>
              <a:t>="PSI-MS" name="PSM-level q-value" value="0.01"/&gt;</a:t>
            </a:r>
            <a:br>
              <a:rPr lang="en-GB" sz="800" b="1"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910372" y="5004668"/>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23556" y="5288692"/>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4962066" y="7668964"/>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5561650" y="7816988"/>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4593080" y="8001654"/>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107172" y="705674"/>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
        <p:nvSpPr>
          <p:cNvPr id="15" name="TextBox 14"/>
          <p:cNvSpPr txBox="1"/>
          <p:nvPr/>
        </p:nvSpPr>
        <p:spPr>
          <a:xfrm>
            <a:off x="4962066" y="6337191"/>
            <a:ext cx="327334" cy="369332"/>
          </a:xfrm>
          <a:prstGeom prst="rect">
            <a:avLst/>
          </a:prstGeom>
          <a:noFill/>
        </p:spPr>
        <p:txBody>
          <a:bodyPr wrap="none" rtlCol="0">
            <a:spAutoFit/>
          </a:bodyPr>
          <a:lstStyle/>
          <a:p>
            <a:r>
              <a:rPr lang="en-GB" dirty="0" smtClean="0"/>
              <a:t>D</a:t>
            </a:r>
            <a:endParaRPr lang="en-GB" dirty="0"/>
          </a:p>
        </p:txBody>
      </p:sp>
      <p:sp>
        <p:nvSpPr>
          <p:cNvPr id="16" name="TextBox 15"/>
          <p:cNvSpPr txBox="1"/>
          <p:nvPr/>
        </p:nvSpPr>
        <p:spPr>
          <a:xfrm>
            <a:off x="5561650" y="6485215"/>
            <a:ext cx="306494" cy="369332"/>
          </a:xfrm>
          <a:prstGeom prst="rect">
            <a:avLst/>
          </a:prstGeom>
          <a:noFill/>
        </p:spPr>
        <p:txBody>
          <a:bodyPr wrap="none" rtlCol="0">
            <a:spAutoFit/>
          </a:bodyPr>
          <a:lstStyle/>
          <a:p>
            <a:r>
              <a:rPr lang="en-GB" dirty="0" smtClean="0"/>
              <a:t>E</a:t>
            </a:r>
            <a:endParaRPr lang="en-GB" dirty="0"/>
          </a:p>
        </p:txBody>
      </p:sp>
      <p:sp>
        <p:nvSpPr>
          <p:cNvPr id="17" name="TextBox 16"/>
          <p:cNvSpPr txBox="1"/>
          <p:nvPr/>
        </p:nvSpPr>
        <p:spPr>
          <a:xfrm>
            <a:off x="4593080" y="6669881"/>
            <a:ext cx="290464" cy="369332"/>
          </a:xfrm>
          <a:prstGeom prst="rect">
            <a:avLst/>
          </a:prstGeom>
          <a:noFill/>
        </p:spPr>
        <p:txBody>
          <a:bodyPr wrap="none" rtlCol="0">
            <a:spAutoFit/>
          </a:bodyPr>
          <a:lstStyle/>
          <a:p>
            <a:r>
              <a:rPr lang="en-GB" dirty="0" smtClean="0"/>
              <a:t>F</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185214"/>
          </a:xfrm>
          <a:prstGeom prst="rect">
            <a:avLst/>
          </a:prstGeom>
          <a:ln w="22225">
            <a:solidFill>
              <a:schemeClr val="tx1"/>
            </a:solidFill>
            <a:prstDash val="sysDot"/>
          </a:ln>
        </p:spPr>
        <p:txBody>
          <a:bodyPr wrap="square">
            <a:spAutoFit/>
          </a:bodyPr>
          <a:lstStyle/>
          <a:p>
            <a:r>
              <a:rPr lang="en-GB" sz="800" dirty="0" smtClean="0">
                <a:latin typeface="Calibri" panose="020F0502020204030204" pitchFamily="34" charset="0"/>
                <a:cs typeface="Courier New" pitchFamily="49" charset="0"/>
              </a:rPr>
              <a:t> &lt;Peptide id="KYYGNVVYYIGER_p@2|3"&gt;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    </a:t>
            </a:r>
            <a:r>
              <a:rPr lang="en-GB" sz="800" dirty="0" smtClean="0">
                <a:latin typeface="Calibri" panose="020F0502020204030204" pitchFamily="34" charset="0"/>
                <a:cs typeface="Courier New" pitchFamily="49" charset="0"/>
              </a:rPr>
              <a:t>&lt;/Modification&gt;    </a:t>
            </a:r>
          </a:p>
          <a:p>
            <a:r>
              <a:rPr lang="en-GB" sz="800" dirty="0" smtClean="0">
                <a:latin typeface="Calibri" panose="020F0502020204030204" pitchFamily="34" charset="0"/>
                <a:cs typeface="Courier New" pitchFamily="49" charset="0"/>
              </a:rPr>
              <a:t>  &lt;/Peptide&gt;  </a:t>
            </a:r>
          </a:p>
          <a:p>
            <a:r>
              <a:rPr lang="en-GB" sz="800" dirty="0" smtClean="0">
                <a:latin typeface="Calibri" panose="020F0502020204030204" pitchFamily="34" charset="0"/>
                <a:cs typeface="Courier New" pitchFamily="49" charset="0"/>
              </a:rPr>
              <a:t>  &lt;Peptide id="KYYGNVVYYIGER_p@2|3_p@8|9"&gt;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a:t>
            </a:r>
          </a:p>
          <a:p>
            <a:r>
              <a:rPr lang="en-GB" sz="800" dirty="0" smtClean="0">
                <a:latin typeface="Calibri" panose="020F0502020204030204" pitchFamily="34" charset="0"/>
                <a:cs typeface="Courier New" pitchFamily="49" charset="0"/>
              </a:rPr>
              <a:t>    &lt;/Modification&gt;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location="8"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value="2"/&gt;</a:t>
            </a:r>
          </a:p>
          <a:p>
            <a:r>
              <a:rPr lang="en-GB" sz="800" dirty="0" smtClean="0">
                <a:latin typeface="Calibri" panose="020F0502020204030204" pitchFamily="34" charset="0"/>
                <a:cs typeface="Courier New" pitchFamily="49" charset="0"/>
              </a:rPr>
              <a:t>    &lt;/Modification&gt;     </a:t>
            </a:r>
          </a:p>
          <a:p>
            <a:r>
              <a:rPr lang="en-GB" sz="800" dirty="0" smtClean="0">
                <a:latin typeface="Calibri" panose="020F0502020204030204" pitchFamily="34" charset="0"/>
                <a:cs typeface="Courier New" pitchFamily="49" charset="0"/>
              </a:rPr>
              <a:t>  &lt;/Peptide&gt;</a:t>
            </a:r>
            <a:endParaRPr lang="en-GB" sz="800" dirty="0">
              <a:latin typeface="Calibri" panose="020F0502020204030204" pitchFamily="34" charset="0"/>
              <a:cs typeface="Courier New" pitchFamily="49" charset="0"/>
            </a:endParaRPr>
          </a:p>
        </p:txBody>
      </p:sp>
      <p:sp>
        <p:nvSpPr>
          <p:cNvPr id="5" name="TextBox 4"/>
          <p:cNvSpPr txBox="1"/>
          <p:nvPr/>
        </p:nvSpPr>
        <p:spPr>
          <a:xfrm>
            <a:off x="323528" y="4932660"/>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value="1:66.66666666:5:false"/&gt;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value="1:66.66666666:8:false"/&gt;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value="1:66.66666666:9:false"/&gt;</a:t>
            </a:r>
          </a:p>
          <a:p>
            <a:r>
              <a:rPr lang="en-GB" sz="800" dirty="0" smtClean="0"/>
              <a:t>    </a:t>
            </a:r>
          </a:p>
          <a:p>
            <a:r>
              <a:rPr lang="en-GB" sz="800" b="1" dirty="0"/>
              <a:t> </a:t>
            </a:r>
            <a:r>
              <a:rPr lang="en-GB" sz="800" b="1" dirty="0" smtClean="0"/>
              <a:t>   &lt;</a:t>
            </a:r>
            <a:r>
              <a:rPr lang="en-GB" sz="800" b="1" dirty="0" err="1"/>
              <a:t>cvParam</a:t>
            </a:r>
            <a:r>
              <a:rPr lang="en-GB" sz="800" b="1" dirty="0"/>
              <a:t> </a:t>
            </a:r>
            <a:r>
              <a:rPr lang="en-GB" sz="800" b="1" dirty="0" err="1"/>
              <a:t>cvRef</a:t>
            </a:r>
            <a:r>
              <a:rPr lang="en-GB" sz="800" b="1" dirty="0"/>
              <a:t>="PSI-MS" accession="MS:1002539" name="D-score" value="1:62.37587272987858:5:false"/&gt;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value="1:14.141586139372523:8:false"/&gt;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2193397795"/>
              </p:ext>
            </p:extLst>
          </p:nvPr>
        </p:nvGraphicFramePr>
        <p:xfrm>
          <a:off x="423291" y="7965589"/>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alibri" panose="020F0502020204030204" pitchFamily="34" charset="0"/>
                <a:cs typeface="Courier New" pitchFamily="49" charset="0"/>
              </a:rPr>
              <a:t>&lt;</a:t>
            </a:r>
            <a:r>
              <a:rPr lang="en-GB" sz="800" dirty="0" err="1" smtClean="0">
                <a:latin typeface="Calibri" panose="020F0502020204030204" pitchFamily="34" charset="0"/>
                <a:cs typeface="Courier New" pitchFamily="49" charset="0"/>
              </a:rPr>
              <a:t>SpectrumIdentificationProtocol</a:t>
            </a:r>
            <a:r>
              <a:rPr lang="en-GB" sz="800" dirty="0" smtClean="0">
                <a:latin typeface="Calibri" panose="020F0502020204030204" pitchFamily="34" charset="0"/>
                <a:cs typeface="Courier New" pitchFamily="49" charset="0"/>
              </a:rPr>
              <a:t> </a:t>
            </a:r>
            <a:r>
              <a:rPr lang="en-GB" sz="800" dirty="0" err="1" smtClean="0">
                <a:latin typeface="Calibri" panose="020F0502020204030204" pitchFamily="34" charset="0"/>
                <a:cs typeface="Courier New" pitchFamily="49" charset="0"/>
              </a:rPr>
              <a:t>analysisSoftware_ref</a:t>
            </a:r>
            <a:r>
              <a:rPr lang="en-GB" sz="800" dirty="0" smtClean="0">
                <a:latin typeface="Calibri" panose="020F0502020204030204" pitchFamily="34" charset="0"/>
                <a:cs typeface="Courier New" pitchFamily="49" charset="0"/>
              </a:rPr>
              <a:t>="</a:t>
            </a:r>
            <a:r>
              <a:rPr lang="en-GB" sz="800" dirty="0" err="1" smtClean="0">
                <a:latin typeface="Calibri" panose="020F0502020204030204" pitchFamily="34" charset="0"/>
                <a:cs typeface="Courier New" pitchFamily="49" charset="0"/>
              </a:rPr>
              <a:t>ID_software</a:t>
            </a:r>
            <a:r>
              <a:rPr lang="en-GB" sz="800" dirty="0" smtClean="0">
                <a:latin typeface="Calibri" panose="020F0502020204030204" pitchFamily="34" charset="0"/>
                <a:cs typeface="Courier New" pitchFamily="49" charset="0"/>
              </a:rPr>
              <a:t>" id="SearchProtocol_1"&gt;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accession="MS:1001083"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name="ms-ms search"/&gt;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accession="MS:1001211"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name="parent mass type mono"/&gt;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accession="MS:1001256"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name="fragment mass type mono"/&gt;</a:t>
            </a:r>
          </a:p>
          <a:p>
            <a:r>
              <a:rPr lang="en-GB" sz="800" b="1" dirty="0">
                <a:latin typeface="Calibri" panose="020F0502020204030204" pitchFamily="34" charset="0"/>
                <a:cs typeface="Courier New" pitchFamily="49" charset="0"/>
              </a:rPr>
              <a:t>      &lt;</a:t>
            </a:r>
            <a:r>
              <a:rPr lang="en-GB" sz="800" b="1" dirty="0" err="1">
                <a:latin typeface="Calibri" panose="020F0502020204030204" pitchFamily="34" charset="0"/>
                <a:cs typeface="Courier New" pitchFamily="49" charset="0"/>
              </a:rPr>
              <a:t>cvParam</a:t>
            </a:r>
            <a:r>
              <a:rPr lang="en-GB" sz="800" b="1" dirty="0">
                <a:latin typeface="Calibri" panose="020F0502020204030204" pitchFamily="34" charset="0"/>
                <a:cs typeface="Courier New" pitchFamily="49" charset="0"/>
              </a:rPr>
              <a:t> accession="</a:t>
            </a:r>
            <a:r>
              <a:rPr lang="en-GB" sz="800" b="1" dirty="0" smtClean="0">
                <a:latin typeface="Calibri" panose="020F0502020204030204" pitchFamily="34" charset="0"/>
                <a:cs typeface="Courier New" pitchFamily="49" charset="0"/>
              </a:rPr>
              <a:t>MS:1002491"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localization scoring"/&gt;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a:t>
            </a:r>
          </a:p>
          <a:p>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accession="MS:1002354"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name="PSM-level q-value" value="0.01"/&gt;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accession="MS:1002380"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name="false localization rate" value="0.05"/&gt;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endParaRPr lang="en-GB" sz="800" dirty="0" smtClean="0">
              <a:latin typeface="Calibri" panose="020F0502020204030204" pitchFamily="34"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550918"/>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585123"/>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02273" y="417642"/>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095918"/>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smtClean="0">
                <a:latin typeface="Courier New" pitchFamily="49" charset="0"/>
                <a:cs typeface="Courier New" pitchFamily="49" charset="0"/>
              </a:rPr>
              <a:t>="138.0680796"  </a:t>
            </a:r>
            <a:r>
              <a:rPr lang="en-GB" sz="800" dirty="0" smtClean="0">
                <a:latin typeface="Courier New" pitchFamily="49" charset="0"/>
                <a:cs typeface="Courier New" pitchFamily="49" charset="0"/>
              </a:rPr>
              <a:t>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568751" y="107558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519167819"/>
              </p:ext>
            </p:extLst>
          </p:nvPr>
        </p:nvGraphicFramePr>
        <p:xfrm>
          <a:off x="395536" y="6220093"/>
          <a:ext cx="6516217" cy="49479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acceptor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cross-linked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r>
                        <a:rPr lang="en-GB" sz="1200" i="0" baseline="0" dirty="0" smtClean="0">
                          <a:solidFill>
                            <a:schemeClr val="tx1"/>
                          </a:solidFill>
                        </a:rPr>
                        <a:t>The </a:t>
                      </a:r>
                      <a:r>
                        <a:rPr lang="en-GB" sz="1200" i="0" baseline="0" dirty="0" err="1" smtClean="0">
                          <a:solidFill>
                            <a:schemeClr val="tx1"/>
                          </a:solidFill>
                        </a:rPr>
                        <a:t>experimentalMassToCharge</a:t>
                      </a:r>
                      <a:r>
                        <a:rPr lang="en-GB" sz="1200" i="0" baseline="0" dirty="0" smtClean="0">
                          <a:solidFill>
                            <a:schemeClr val="tx1"/>
                          </a:solidFill>
                        </a:rPr>
                        <a:t>, </a:t>
                      </a:r>
                      <a:r>
                        <a:rPr lang="en-GB" sz="1200" i="0" baseline="0" dirty="0" err="1" smtClean="0">
                          <a:solidFill>
                            <a:schemeClr val="tx1"/>
                          </a:solidFill>
                        </a:rPr>
                        <a:t>calculateMassToCharge</a:t>
                      </a:r>
                      <a:r>
                        <a:rPr lang="en-GB" sz="1200" i="0" baseline="0" dirty="0" smtClean="0">
                          <a:solidFill>
                            <a:schemeClr val="tx1"/>
                          </a:solidFill>
                        </a:rPr>
                        <a:t> and </a:t>
                      </a:r>
                      <a:r>
                        <a:rPr lang="en-GB" sz="1200" i="0" baseline="0" dirty="0" err="1" smtClean="0">
                          <a:solidFill>
                            <a:schemeClr val="tx1"/>
                          </a:solidFill>
                        </a:rPr>
                        <a:t>chargeState</a:t>
                      </a:r>
                      <a:r>
                        <a:rPr lang="en-GB" sz="1200" i="0" baseline="0" dirty="0" smtClean="0">
                          <a:solidFill>
                            <a:schemeClr val="tx1"/>
                          </a:solidFill>
                        </a:rPr>
                        <a:t> MUST be identical over both SII elements, indicating the overall values for the pair.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314687" y="506200"/>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08" y="440487"/>
            <a:ext cx="4433984"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90646" y="1166164"/>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85846" y="862694"/>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76752" y="1056940"/>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95026" y="1614132"/>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95525" y="2266850"/>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969070" y="3037897"/>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253798" y="1232026"/>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97403" y="1499279"/>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50686" y="1963380"/>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405273" y="1965179"/>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815510"/>
            <a:ext cx="428483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1.1</a:t>
            </a:r>
          </a:p>
          <a:p>
            <a:r>
              <a:rPr lang="en-GB" sz="1100" dirty="0" smtClean="0"/>
              <a:t> accession = </a:t>
            </a:r>
            <a:r>
              <a:rPr lang="en-GB" sz="1100" dirty="0" err="1" smtClean="0"/>
              <a:t>Prot</a:t>
            </a:r>
            <a:r>
              <a:rPr lang="en-GB" sz="1100" dirty="0" smtClean="0"/>
              <a:t> A.1</a:t>
            </a:r>
          </a:p>
          <a:p>
            <a:r>
              <a:rPr lang="en-GB" sz="1100" dirty="0" smtClean="0"/>
              <a:t> name=“protein-pair-level global FDR” value=“1001.a:256:0.001:TRUE”</a:t>
            </a:r>
          </a:p>
          <a:p>
            <a:r>
              <a:rPr lang="en-GB" sz="1100" dirty="0" smtClean="0"/>
              <a:t> name=“protein-pair-level global FDR” </a:t>
            </a:r>
            <a:r>
              <a:rPr lang="en-GB" sz="1100" dirty="0"/>
              <a:t>value=“</a:t>
            </a:r>
            <a:r>
              <a:rPr lang="en-GB" sz="1100" dirty="0" smtClean="0"/>
              <a:t>1002.a:478:0.07:FALSE”</a:t>
            </a:r>
            <a:endParaRPr lang="en-GB" sz="1100" dirty="0"/>
          </a:p>
        </p:txBody>
      </p:sp>
      <p:sp>
        <p:nvSpPr>
          <p:cNvPr id="14" name="TextBox 13"/>
          <p:cNvSpPr txBox="1"/>
          <p:nvPr/>
        </p:nvSpPr>
        <p:spPr>
          <a:xfrm>
            <a:off x="5694083" y="396156"/>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158520" y="2285045"/>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66008" y="2706027"/>
            <a:ext cx="4433984"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669383" y="3551814"/>
            <a:ext cx="4367113"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179512" y="3058938"/>
            <a:ext cx="4284837"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2.1</a:t>
            </a:r>
          </a:p>
          <a:p>
            <a:r>
              <a:rPr lang="en-GB" sz="1100" dirty="0" smtClean="0"/>
              <a:t> accession = </a:t>
            </a:r>
            <a:r>
              <a:rPr lang="en-GB" sz="1100" dirty="0" err="1" smtClean="0"/>
              <a:t>Prot</a:t>
            </a:r>
            <a:r>
              <a:rPr lang="en-GB" sz="1100" dirty="0" smtClean="0"/>
              <a:t> B.1</a:t>
            </a:r>
          </a:p>
          <a:p>
            <a:r>
              <a:rPr lang="en-GB" sz="1100" dirty="0" smtClean="0"/>
              <a:t> name=“protein-pair-level global FDR” value=“1001.b:135:0.001:TRUE”</a:t>
            </a:r>
            <a:endParaRPr lang="en-GB" sz="1100" dirty="0"/>
          </a:p>
        </p:txBody>
      </p:sp>
      <p:sp>
        <p:nvSpPr>
          <p:cNvPr id="25" name="Rectangle 24"/>
          <p:cNvSpPr/>
          <p:nvPr/>
        </p:nvSpPr>
        <p:spPr>
          <a:xfrm>
            <a:off x="61423" y="3926193"/>
            <a:ext cx="4433984"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168522" y="4283074"/>
            <a:ext cx="4284837"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1.1</a:t>
            </a:r>
          </a:p>
          <a:p>
            <a:r>
              <a:rPr lang="en-GB" sz="1100" dirty="0" smtClean="0"/>
              <a:t> accession = </a:t>
            </a:r>
            <a:r>
              <a:rPr lang="en-GB" sz="1100" dirty="0" err="1" smtClean="0"/>
              <a:t>Prot</a:t>
            </a:r>
            <a:r>
              <a:rPr lang="en-GB" sz="1100" dirty="0" smtClean="0"/>
              <a:t> A.1</a:t>
            </a:r>
          </a:p>
          <a:p>
            <a:r>
              <a:rPr lang="en-GB" sz="1100" dirty="0" smtClean="0"/>
              <a:t> name=“protein-pair-level global FDR” value=“1002.b:135:0.07:FALSE”</a:t>
            </a:r>
            <a:endParaRPr lang="en-GB" sz="1100" dirty="0"/>
          </a:p>
        </p:txBody>
      </p:sp>
      <p:sp>
        <p:nvSpPr>
          <p:cNvPr id="27" name="TextBox 26"/>
          <p:cNvSpPr txBox="1"/>
          <p:nvPr/>
        </p:nvSpPr>
        <p:spPr>
          <a:xfrm>
            <a:off x="179512" y="1712705"/>
            <a:ext cx="428483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1.2</a:t>
            </a:r>
          </a:p>
          <a:p>
            <a:r>
              <a:rPr lang="en-GB" sz="1100" dirty="0" smtClean="0"/>
              <a:t> accession = </a:t>
            </a:r>
            <a:r>
              <a:rPr lang="en-GB" sz="1100" dirty="0" err="1" smtClean="0"/>
              <a:t>Prot</a:t>
            </a:r>
            <a:r>
              <a:rPr lang="en-GB" sz="1100" dirty="0" smtClean="0"/>
              <a:t> A.2</a:t>
            </a:r>
          </a:p>
          <a:p>
            <a:r>
              <a:rPr lang="en-GB" sz="1100" dirty="0" smtClean="0"/>
              <a:t> name=“protein-pair-level global FDR” value=“1001.a:258:0.001:TRUE”</a:t>
            </a:r>
          </a:p>
          <a:p>
            <a:r>
              <a:rPr lang="en-GB" sz="1100" dirty="0" smtClean="0"/>
              <a:t> name=“protein-pair-level global FDR” </a:t>
            </a:r>
            <a:r>
              <a:rPr lang="en-GB" sz="1100" dirty="0"/>
              <a:t>value=“</a:t>
            </a:r>
            <a:r>
              <a:rPr lang="en-GB" sz="1100" dirty="0" smtClean="0"/>
              <a:t>1002.a:480:0.07:TRUE</a:t>
            </a:r>
            <a:endParaRPr lang="en-GB" sz="1100" dirty="0"/>
          </a:p>
        </p:txBody>
      </p:sp>
      <p:sp>
        <p:nvSpPr>
          <p:cNvPr id="28" name="Down Arrow 27"/>
          <p:cNvSpPr/>
          <p:nvPr/>
        </p:nvSpPr>
        <p:spPr>
          <a:xfrm flipV="1">
            <a:off x="4932040" y="621611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541970" y="6227436"/>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823319" y="6238762"/>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8287222" y="621611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20588" y="5207998"/>
            <a:ext cx="4337482" cy="2862322"/>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 If no threshold is defined, then PASS_THRESHOLD is always true.</a:t>
            </a:r>
          </a:p>
        </p:txBody>
      </p:sp>
      <p:sp>
        <p:nvSpPr>
          <p:cNvPr id="33" name="TextBox 32"/>
          <p:cNvSpPr txBox="1"/>
          <p:nvPr/>
        </p:nvSpPr>
        <p:spPr>
          <a:xfrm>
            <a:off x="4799343" y="6458761"/>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409014" y="6467992"/>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703859" y="6483385"/>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8159259" y="6460594"/>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8" name="Rectangle 17"/>
          <p:cNvSpPr/>
          <p:nvPr/>
        </p:nvSpPr>
        <p:spPr>
          <a:xfrm>
            <a:off x="173483" y="8354843"/>
            <a:ext cx="8797470" cy="4108817"/>
          </a:xfrm>
          <a:prstGeom prst="rect">
            <a:avLst/>
          </a:prstGeom>
        </p:spPr>
        <p:txBody>
          <a:bodyPr wrap="square">
            <a:spAutoFit/>
          </a:bodyPr>
          <a:lstStyle/>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 id="PAG_0"&gt;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dBSequence_ref</a:t>
            </a:r>
            <a:r>
              <a:rPr lang="en-GB" sz="900" dirty="0">
                <a:latin typeface="Courier New" panose="02070309020205020404" pitchFamily="49" charset="0"/>
                <a:cs typeface="Courier New" panose="02070309020205020404" pitchFamily="49" charset="0"/>
              </a:rPr>
              <a:t>="dbseq_P02771" </a:t>
            </a:r>
            <a:r>
              <a:rPr lang="en-GB" sz="900" dirty="0" err="1">
                <a:latin typeface="Courier New" panose="02070309020205020404" pitchFamily="49" charset="0"/>
                <a:cs typeface="Courier New" panose="02070309020205020404" pitchFamily="49" charset="0"/>
              </a:rPr>
              <a:t>passThreshold</a:t>
            </a:r>
            <a:r>
              <a:rPr lang="en-GB" sz="900" dirty="0">
                <a:latin typeface="Courier New" panose="02070309020205020404" pitchFamily="49" charset="0"/>
                <a:cs typeface="Courier New" panose="02070309020205020404" pitchFamily="49" charset="0"/>
              </a:rPr>
              <a:t>="true" id="PAG_0_PDH_0"&gt;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="pepevid_psm252637369_pep54601081"&gt;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="SII_1_1"/&gt;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  </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accession="MS:1002676" name="protein-pair-level global FDR" value="</a:t>
            </a:r>
            <a:r>
              <a:rPr lang="en-GB" sz="900" dirty="0" smtClean="0">
                <a:latin typeface="Courier New" panose="02070309020205020404" pitchFamily="49" charset="0"/>
                <a:cs typeface="Courier New" panose="02070309020205020404" pitchFamily="49" charset="0"/>
              </a:rPr>
              <a:t>100.b:null:0.001:true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accession="MS:1002677" name="residue-pair-level global FDR" value="</a:t>
            </a:r>
            <a:r>
              <a:rPr lang="en-GB" sz="900" dirty="0" smtClean="0">
                <a:latin typeface="Courier New" panose="02070309020205020404" pitchFamily="49" charset="0"/>
                <a:cs typeface="Courier New" panose="02070309020205020404" pitchFamily="49" charset="0"/>
              </a:rPr>
              <a:t>106.b:146:0.0294:true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accession="MS:1002415" name="protein group passes threshold" value="true"/&gt;</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 id="PAG_1"&gt;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dBSequence_ref</a:t>
            </a:r>
            <a:r>
              <a:rPr lang="en-GB" sz="900" dirty="0">
                <a:latin typeface="Courier New" panose="02070309020205020404" pitchFamily="49" charset="0"/>
                <a:cs typeface="Courier New" panose="02070309020205020404" pitchFamily="49" charset="0"/>
              </a:rPr>
              <a:t>="dbseq_P02768" </a:t>
            </a:r>
            <a:r>
              <a:rPr lang="en-GB" sz="900" dirty="0" err="1">
                <a:latin typeface="Courier New" panose="02070309020205020404" pitchFamily="49" charset="0"/>
                <a:cs typeface="Courier New" panose="02070309020205020404" pitchFamily="49" charset="0"/>
              </a:rPr>
              <a:t>passThreshold</a:t>
            </a:r>
            <a:r>
              <a:rPr lang="en-GB" sz="900" dirty="0">
                <a:latin typeface="Courier New" panose="02070309020205020404" pitchFamily="49" charset="0"/>
                <a:cs typeface="Courier New" panose="02070309020205020404" pitchFamily="49" charset="0"/>
              </a:rPr>
              <a:t>="true" id="PAG_1_PDH_0"&gt;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="pepevid_psm252637369_pep54600650"&gt;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="SII_1_2"/&gt;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="pepevid_psm252633422_pep54604445_protP02768-A_target_52"&gt;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="SII_2_1"/&gt;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accession="MS:1002676" name="protein-pair-level global FDR" value="</a:t>
            </a:r>
            <a:r>
              <a:rPr lang="en-GB" sz="900" dirty="0" smtClean="0">
                <a:latin typeface="Courier New" panose="02070309020205020404" pitchFamily="49" charset="0"/>
                <a:cs typeface="Courier New" panose="02070309020205020404" pitchFamily="49" charset="0"/>
              </a:rPr>
              <a:t>100.a:null:</a:t>
            </a:r>
            <a:r>
              <a:rPr lang="en-GB" sz="900" dirty="0">
                <a:latin typeface="Courier New" panose="02070309020205020404" pitchFamily="49" charset="0"/>
                <a:cs typeface="Courier New" panose="02070309020205020404" pitchFamily="49" charset="0"/>
              </a:rPr>
              <a:t>0.001</a:t>
            </a:r>
            <a:r>
              <a:rPr lang="en-GB" sz="900" dirty="0" smtClean="0">
                <a:latin typeface="Courier New" panose="02070309020205020404" pitchFamily="49" charset="0"/>
                <a:cs typeface="Courier New" panose="02070309020205020404" pitchFamily="49" charset="0"/>
              </a:rPr>
              <a:t>:true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accession="MS:1002677" name="residue-pair-level global FDR" value="</a:t>
            </a:r>
            <a:r>
              <a:rPr lang="en-GB" sz="900" dirty="0" smtClean="0">
                <a:latin typeface="Courier New" panose="02070309020205020404" pitchFamily="49" charset="0"/>
                <a:cs typeface="Courier New" panose="02070309020205020404" pitchFamily="49" charset="0"/>
              </a:rPr>
              <a:t>106.a:436:0.0294:true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smtClean="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r>
              <a:rPr lang="en-GB" sz="900" dirty="0" smtClean="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accession="MS:1002415" name="protein group passes threshold" value="true"/&gt;</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&gt;</a:t>
            </a:r>
          </a:p>
        </p:txBody>
      </p:sp>
      <p:sp>
        <p:nvSpPr>
          <p:cNvPr id="19" name="TextBox 18"/>
          <p:cNvSpPr txBox="1"/>
          <p:nvPr/>
        </p:nvSpPr>
        <p:spPr>
          <a:xfrm>
            <a:off x="35496" y="108124"/>
            <a:ext cx="5584793" cy="276999"/>
          </a:xfrm>
          <a:prstGeom prst="rect">
            <a:avLst/>
          </a:prstGeom>
          <a:noFill/>
        </p:spPr>
        <p:txBody>
          <a:bodyPr wrap="square" rtlCol="0">
            <a:spAutoFit/>
          </a:bodyPr>
          <a:lstStyle/>
          <a:p>
            <a:r>
              <a:rPr lang="en-GB" sz="1200" b="1" dirty="0" smtClean="0">
                <a:latin typeface="Calibri" panose="020F0502020204030204" pitchFamily="34" charset="0"/>
                <a:cs typeface="Courier New" pitchFamily="49" charset="0"/>
              </a:rPr>
              <a:t>Hypothetical/stylized example of  encoding evidence for protein interactions</a:t>
            </a:r>
          </a:p>
        </p:txBody>
      </p:sp>
      <p:sp>
        <p:nvSpPr>
          <p:cNvPr id="37" name="TextBox 36"/>
          <p:cNvSpPr txBox="1"/>
          <p:nvPr/>
        </p:nvSpPr>
        <p:spPr>
          <a:xfrm>
            <a:off x="214407" y="8116321"/>
            <a:ext cx="4257940" cy="276999"/>
          </a:xfrm>
          <a:prstGeom prst="rect">
            <a:avLst/>
          </a:prstGeom>
          <a:noFill/>
        </p:spPr>
        <p:txBody>
          <a:bodyPr wrap="square" rtlCol="0">
            <a:spAutoFit/>
          </a:bodyPr>
          <a:lstStyle/>
          <a:p>
            <a:r>
              <a:rPr lang="en-GB" sz="1200" b="1" i="1" dirty="0" smtClean="0">
                <a:latin typeface="Calibri" panose="020F0502020204030204" pitchFamily="34" charset="0"/>
                <a:cs typeface="Courier New" pitchFamily="49" charset="0"/>
              </a:rPr>
              <a:t>XML Snippet</a:t>
            </a: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760640"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077218"/>
          </a:xfrm>
          <a:prstGeom prst="rect">
            <a:avLst/>
          </a:prstGeom>
          <a:noFill/>
          <a:ln w="22225">
            <a:solidFill>
              <a:schemeClr val="tx1"/>
            </a:solidFill>
            <a:prstDash val="sysDot"/>
          </a:ln>
        </p:spPr>
        <p:txBody>
          <a:bodyPr wrap="square">
            <a:spAutoFit/>
          </a:bodyPr>
          <a:lstStyle/>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 </a:t>
            </a:r>
            <a:r>
              <a:rPr lang="en-GB" sz="800" dirty="0" err="1" smtClean="0">
                <a:latin typeface="Courier New" panose="02070309020205020404" pitchFamily="49" charset="0"/>
                <a:cs typeface="Courier New" panose="02070309020205020404" pitchFamily="49" charset="0"/>
              </a:rPr>
              <a:t>dBSequence_ref</a:t>
            </a:r>
            <a:r>
              <a:rPr lang="en-GB" sz="800" dirty="0" smtClean="0">
                <a:latin typeface="Courier New" panose="02070309020205020404" pitchFamily="49" charset="0"/>
                <a:cs typeface="Courier New" panose="02070309020205020404" pitchFamily="49" charset="0"/>
              </a:rPr>
              <a:t>="dbseq_generic|A_ENSP00000354925|" </a:t>
            </a:r>
            <a:r>
              <a:rPr lang="en-GB" sz="800" dirty="0" err="1" smtClean="0">
                <a:latin typeface="Courier New" panose="02070309020205020404" pitchFamily="49" charset="0"/>
                <a:cs typeface="Courier New" panose="02070309020205020404" pitchFamily="49" charset="0"/>
              </a:rPr>
              <a:t>peptide_ref</a:t>
            </a:r>
            <a:r>
              <a:rPr lang="en-GB" sz="800" dirty="0" smtClean="0">
                <a:latin typeface="Courier New" panose="02070309020205020404" pitchFamily="49" charset="0"/>
                <a:cs typeface="Courier New" panose="02070309020205020404" pitchFamily="49" charset="0"/>
              </a:rPr>
              <a:t>="DVLEGDSSEDR_" start="23" end="33" pre="A" post="A" </a:t>
            </a:r>
            <a:r>
              <a:rPr lang="en-GB" sz="800" dirty="0" err="1" smtClean="0">
                <a:latin typeface="Courier New" panose="02070309020205020404" pitchFamily="49" charset="0"/>
                <a:cs typeface="Courier New" panose="02070309020205020404" pitchFamily="49" charset="0"/>
              </a:rPr>
              <a:t>isDecoy</a:t>
            </a:r>
            <a:r>
              <a:rPr lang="en-GB" sz="800" dirty="0" smtClean="0">
                <a:latin typeface="Courier New" panose="02070309020205020404" pitchFamily="49" charset="0"/>
                <a:cs typeface="Courier New" panose="02070309020205020404" pitchFamily="49" charset="0"/>
              </a:rPr>
              <a:t>="false" id="DVLEGDSSEDR_generic|A_ENSP00000354925|_23_33"&gt;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accession="MS:1002640" name="peptide end on chromosome" value="156646808"/&gt;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accession="MS:1002641" name="peptide exon count" value="2"/&gt;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accession="MS:1002642" name="peptide exon nucleotide sizes" value="25,8"/&gt;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accession="MS:1002643" name="peptide start positions on chromosome" value="156646122,156646800"/&gt;</a:t>
            </a:r>
          </a:p>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&gt;</a:t>
            </a:r>
            <a:endParaRPr lang="en-GB" sz="800" dirty="0">
              <a:latin typeface="Courier New" panose="02070309020205020404" pitchFamily="49" charset="0"/>
              <a:cs typeface="Courier New" panose="02070309020205020404"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710572"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564508"/>
            <a:ext cx="6657442" cy="954107"/>
          </a:xfrm>
          <a:prstGeom prst="rect">
            <a:avLst/>
          </a:prstGeom>
          <a:noFill/>
          <a:ln w="22225">
            <a:solidFill>
              <a:schemeClr val="tx1"/>
            </a:solidFill>
            <a:prstDash val="sysDot"/>
          </a:ln>
        </p:spPr>
        <p:txBody>
          <a:bodyPr wrap="square" rtlCol="0">
            <a:spAutoFit/>
          </a:bodyPr>
          <a:lstStyle/>
          <a:p>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searchDatabase_ref</a:t>
            </a:r>
            <a:r>
              <a:rPr lang="en-GB" sz="800" dirty="0">
                <a:latin typeface="Courier New" pitchFamily="49" charset="0"/>
                <a:cs typeface="Courier New" pitchFamily="49" charset="0"/>
              </a:rPr>
              <a:t>="SearchDB_1" accession="generic|A_ENSP00000389898|" id="dbseq_generic|A_ENSP00000389898|"&gt;    </a:t>
            </a:r>
            <a:endParaRPr lang="en-GB" sz="800" dirty="0" smtClean="0">
              <a:latin typeface="Courier New" pitchFamily="49" charset="0"/>
              <a:cs typeface="Courier New" pitchFamily="49" charset="0"/>
            </a:endParaRPr>
          </a:p>
          <a:p>
            <a:r>
              <a:rPr lang="en-GB" sz="800" b="1" dirty="0">
                <a:latin typeface="Courier New" pitchFamily="49" charset="0"/>
                <a:cs typeface="Courier New" pitchFamily="49" charset="0"/>
              </a:rPr>
              <a:t> </a:t>
            </a:r>
            <a:r>
              <a:rPr lang="en-GB" sz="800" b="1" dirty="0" smtClean="0">
                <a:latin typeface="Courier New" pitchFamily="49" charset="0"/>
                <a:cs typeface="Courier New" pitchFamily="49" charset="0"/>
              </a:rPr>
              <a:t>  &lt;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accession="MS:1002637" name="chromosome name" value="1</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accession="MS:1002638" name="chromosome strand" value</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&lt;</a:t>
            </a:r>
            <a:r>
              <a:rPr lang="en-GB" sz="800" b="1" dirty="0" err="1" smtClean="0">
                <a:latin typeface="Courier New" pitchFamily="49" charset="0"/>
                <a:cs typeface="Courier New" pitchFamily="49" charset="0"/>
              </a:rPr>
              <a:t>cvParam</a:t>
            </a:r>
            <a:r>
              <a:rPr lang="en-GB" sz="800" b="1" dirty="0" smtClean="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accession="MS:1002644" name="genome reference version" value="</a:t>
            </a:r>
            <a:r>
              <a:rPr lang="en-GB" sz="800" b="1" dirty="0" err="1">
                <a:latin typeface="Courier New" pitchFamily="49" charset="0"/>
                <a:cs typeface="Courier New" pitchFamily="49" charset="0"/>
              </a:rPr>
              <a:t>Ensembl</a:t>
            </a:r>
            <a:r>
              <a:rPr lang="en-GB" sz="800" b="1" dirty="0">
                <a:latin typeface="Courier New" pitchFamily="49" charset="0"/>
                <a:cs typeface="Courier New" pitchFamily="49" charset="0"/>
              </a:rPr>
              <a:t> release 84"/&gt;  </a:t>
            </a:r>
            <a:endParaRPr lang="en-GB" sz="800" b="1" dirty="0" smtClean="0">
              <a:latin typeface="Courier New" pitchFamily="49" charset="0"/>
              <a:cs typeface="Courier New" pitchFamily="49" charset="0"/>
            </a:endParaRPr>
          </a:p>
          <a:p>
            <a:r>
              <a:rPr lang="en-GB" sz="800" dirty="0" smtClean="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34962061"/>
              </p:ext>
            </p:extLst>
          </p:nvPr>
        </p:nvGraphicFramePr>
        <p:xfrm>
          <a:off x="419944" y="4665037"/>
          <a:ext cx="6657442" cy="3017746"/>
        </p:xfrm>
        <a:graphic>
          <a:graphicData uri="http://schemas.openxmlformats.org/drawingml/2006/table">
            <a:tbl>
              <a:tblPr firstRow="1" bandRow="1">
                <a:tableStyleId>{5C22544A-7EE6-4342-B048-85BDC9FD1C3A}</a:tableStyleId>
              </a:tblPr>
              <a:tblGrid>
                <a:gridCol w="698385"/>
                <a:gridCol w="5959057"/>
              </a:tblGrid>
              <a:tr h="365873">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65873">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1172798">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a:t>
                      </a:r>
                      <a:r>
                        <a:rPr lang="en-GB" sz="1200" baseline="0" dirty="0" smtClean="0">
                          <a:latin typeface="+mj-lt"/>
                        </a:rPr>
                        <a:t> cv terms in bold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631507">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65873">
                <a:tc>
                  <a:txBody>
                    <a:bodyPr/>
                    <a:lstStyle/>
                    <a:p>
                      <a:r>
                        <a:rPr lang="en-GB" sz="1200" dirty="0" smtClean="0"/>
                        <a:t>D</a:t>
                      </a:r>
                      <a:endParaRPr lang="en-GB" sz="1200" dirty="0"/>
                    </a:p>
                  </a:txBody>
                  <a:tcPr/>
                </a:tc>
                <a:tc>
                  <a:txBody>
                    <a:bodyPr/>
                    <a:lstStyle/>
                    <a:p>
                      <a:r>
                        <a:rPr lang="en-GB" sz="1200" i="0" baseline="0" dirty="0" smtClean="0"/>
                        <a:t>Each </a:t>
                      </a:r>
                      <a:r>
                        <a:rPr lang="en-GB" sz="1200" i="0" baseline="0" dirty="0" err="1" smtClean="0"/>
                        <a:t>DBSequence</a:t>
                      </a:r>
                      <a:r>
                        <a:rPr lang="en-GB" sz="1200" i="0" baseline="0" dirty="0" smtClean="0"/>
                        <a:t> value MUST store the genome reference version, chromosome name and strand. </a:t>
                      </a:r>
                      <a:endParaRPr lang="en-GB" sz="1200" i="0" baseline="0" dirty="0" smtClean="0">
                        <a:solidFill>
                          <a:srgbClr val="C00000"/>
                        </a:solidFill>
                      </a:endParaRPr>
                    </a:p>
                  </a:txBody>
                  <a:tcPr/>
                </a:tc>
              </a:tr>
            </a:tbl>
          </a:graphicData>
        </a:graphic>
      </p:graphicFrame>
      <p:sp>
        <p:nvSpPr>
          <p:cNvPr id="11" name="TextBox 10"/>
          <p:cNvSpPr txBox="1"/>
          <p:nvPr/>
        </p:nvSpPr>
        <p:spPr>
          <a:xfrm>
            <a:off x="6701755" y="313029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692938" y="4165940"/>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1694497512"/>
              </p:ext>
            </p:extLst>
          </p:nvPr>
        </p:nvGraphicFramePr>
        <p:xfrm>
          <a:off x="419944" y="7812548"/>
          <a:ext cx="6624737" cy="4028440"/>
        </p:xfrm>
        <a:graphic>
          <a:graphicData uri="http://schemas.openxmlformats.org/drawingml/2006/table">
            <a:tbl>
              <a:tblPr firstRow="1" bandRow="1">
                <a:tableStyleId>{5C22544A-7EE6-4342-B048-85BDC9FD1C3A}</a:tableStyleId>
              </a:tblPr>
              <a:tblGrid>
                <a:gridCol w="1199728"/>
                <a:gridCol w="1008112"/>
                <a:gridCol w="4416897"/>
              </a:tblGrid>
              <a:tr h="370840">
                <a:tc>
                  <a:txBody>
                    <a:bodyPr/>
                    <a:lstStyle/>
                    <a:p>
                      <a:r>
                        <a:rPr lang="en-GB" sz="1100" dirty="0" smtClean="0"/>
                        <a:t>CV term</a:t>
                      </a:r>
                      <a:endParaRPr lang="en-GB" sz="1100" dirty="0"/>
                    </a:p>
                  </a:txBody>
                  <a:tcPr/>
                </a:tc>
                <a:tc>
                  <a:txBody>
                    <a:bodyPr/>
                    <a:lstStyle/>
                    <a:p>
                      <a:r>
                        <a:rPr lang="en-GB" sz="1100" dirty="0" smtClean="0"/>
                        <a:t>Accession</a:t>
                      </a:r>
                      <a:endParaRPr lang="en-GB" sz="1100" dirty="0"/>
                    </a:p>
                  </a:txBody>
                  <a:tcPr/>
                </a:tc>
                <a:tc>
                  <a:txBody>
                    <a:bodyPr/>
                    <a:lstStyle/>
                    <a:p>
                      <a:r>
                        <a:rPr lang="en-GB" sz="1100" dirty="0" smtClean="0"/>
                        <a:t>Definition</a:t>
                      </a:r>
                      <a:endParaRPr lang="en-GB" sz="1100" dirty="0"/>
                    </a:p>
                  </a:txBody>
                  <a:tcPr/>
                </a:tc>
              </a:tr>
              <a:tr h="370840">
                <a:tc>
                  <a:txBody>
                    <a:bodyPr/>
                    <a:lstStyle/>
                    <a:p>
                      <a:r>
                        <a:rPr lang="en-GB" sz="1100" kern="1200" baseline="0" dirty="0" smtClean="0">
                          <a:solidFill>
                            <a:schemeClr val="dk1"/>
                          </a:solidFill>
                          <a:latin typeface="+mn-lt"/>
                          <a:ea typeface="+mn-ea"/>
                          <a:cs typeface="+mn-cs"/>
                        </a:rPr>
                        <a:t>chromosome name </a:t>
                      </a:r>
                      <a:endParaRPr lang="en-GB" sz="1100" dirty="0"/>
                    </a:p>
                  </a:txBody>
                  <a:tcPr/>
                </a:tc>
                <a:tc>
                  <a:txBody>
                    <a:bodyPr/>
                    <a:lstStyle/>
                    <a:p>
                      <a:r>
                        <a:rPr lang="en-GB" sz="1100" dirty="0" smtClean="0"/>
                        <a:t>MS:1002637</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The name or number of the chromosome to which a given peptide has been mapped.</a:t>
                      </a:r>
                      <a:endParaRPr lang="en-GB" sz="1100" dirty="0"/>
                    </a:p>
                  </a:txBody>
                  <a:tcPr/>
                </a:tc>
              </a:tr>
              <a:tr h="370840">
                <a:tc>
                  <a:txBody>
                    <a:bodyPr/>
                    <a:lstStyle/>
                    <a:p>
                      <a:r>
                        <a:rPr lang="en-GB" sz="1100" dirty="0" smtClean="0"/>
                        <a:t>chromosome strand</a:t>
                      </a:r>
                      <a:endParaRPr lang="en-GB" sz="1100" dirty="0"/>
                    </a:p>
                  </a:txBody>
                  <a:tcPr/>
                </a:tc>
                <a:tc>
                  <a:txBody>
                    <a:bodyPr/>
                    <a:lstStyle/>
                    <a:p>
                      <a:r>
                        <a:rPr lang="en-GB" sz="1100" dirty="0" smtClean="0"/>
                        <a:t>MS:1002638</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The strand (‘+’ or ‘-’) to which the peptide has been mapped.</a:t>
                      </a:r>
                      <a:endParaRPr lang="en-GB" sz="1100" dirty="0"/>
                    </a:p>
                  </a:txBody>
                  <a:tcPr/>
                </a:tc>
              </a:tr>
              <a:tr h="370840">
                <a:tc>
                  <a:txBody>
                    <a:bodyPr/>
                    <a:lstStyle/>
                    <a:p>
                      <a:r>
                        <a:rPr lang="en-GB" sz="1100" dirty="0" smtClean="0"/>
                        <a:t>genome </a:t>
                      </a:r>
                      <a:r>
                        <a:rPr lang="en-GB" sz="1100" dirty="0" smtClean="0"/>
                        <a:t>reference version</a:t>
                      </a:r>
                      <a:endParaRPr lang="en-GB" sz="1100" dirty="0"/>
                    </a:p>
                  </a:txBody>
                  <a:tcPr/>
                </a:tc>
                <a:tc>
                  <a:txBody>
                    <a:bodyPr/>
                    <a:lstStyle/>
                    <a:p>
                      <a:r>
                        <a:rPr lang="en-GB" sz="1100" dirty="0" smtClean="0"/>
                        <a:t>MS:1002644</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The genome reference version to which the peptides have</a:t>
                      </a:r>
                      <a:r>
                        <a:rPr lang="en-GB" sz="1100" baseline="0" dirty="0" smtClean="0"/>
                        <a:t> been </a:t>
                      </a:r>
                      <a:r>
                        <a:rPr lang="en-GB" sz="1100" baseline="0" dirty="0" smtClean="0"/>
                        <a:t>mapped.</a:t>
                      </a:r>
                      <a:endParaRPr lang="en-GB" sz="1100" dirty="0"/>
                    </a:p>
                  </a:txBody>
                  <a:tcPr/>
                </a:tc>
              </a:tr>
              <a:tr h="370840">
                <a:tc>
                  <a:txBody>
                    <a:bodyPr/>
                    <a:lstStyle/>
                    <a:p>
                      <a:r>
                        <a:rPr lang="en-GB" sz="1100" b="0" kern="1200" dirty="0" smtClean="0">
                          <a:solidFill>
                            <a:schemeClr val="dk1"/>
                          </a:solidFill>
                          <a:latin typeface="+mn-lt"/>
                          <a:ea typeface="+mn-ea"/>
                          <a:cs typeface="Courier New" panose="02070309020205020404" pitchFamily="49" charset="0"/>
                        </a:rPr>
                        <a:t>peptide end on chromosome</a:t>
                      </a:r>
                      <a:endParaRPr lang="en-GB" sz="1100" dirty="0"/>
                    </a:p>
                  </a:txBody>
                  <a:tcPr/>
                </a:tc>
                <a:tc>
                  <a:txBody>
                    <a:bodyPr/>
                    <a:lstStyle/>
                    <a:p>
                      <a:r>
                        <a:rPr lang="en-GB" sz="1100" dirty="0" smtClean="0"/>
                        <a:t>MS:1002640</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Courier New" panose="02070309020205020404" pitchFamily="49" charset="0"/>
                        </a:rPr>
                        <a:t>Overall end position on chromosome (zero-based</a:t>
                      </a:r>
                      <a:r>
                        <a:rPr lang="en-GB" sz="1100" b="0" kern="1200" baseline="0" dirty="0" smtClean="0">
                          <a:solidFill>
                            <a:schemeClr val="dk1"/>
                          </a:solidFill>
                          <a:latin typeface="+mn-lt"/>
                          <a:ea typeface="+mn-ea"/>
                          <a:cs typeface="Courier New" panose="02070309020205020404" pitchFamily="49" charset="0"/>
                        </a:rPr>
                        <a:t> coordinate) i.e. last base of last codon.</a:t>
                      </a:r>
                      <a:endParaRPr lang="en-GB" sz="1100" dirty="0"/>
                    </a:p>
                  </a:txBody>
                  <a:tcPr/>
                </a:tc>
              </a:tr>
              <a:tr h="370840">
                <a:tc>
                  <a:txBody>
                    <a:bodyPr/>
                    <a:lstStyle/>
                    <a:p>
                      <a:r>
                        <a:rPr lang="en-GB" sz="1100" dirty="0" smtClean="0"/>
                        <a:t>peptide exon count</a:t>
                      </a:r>
                      <a:endParaRPr lang="en-GB" sz="1100" dirty="0"/>
                    </a:p>
                  </a:txBody>
                  <a:tcPr/>
                </a:tc>
                <a:tc>
                  <a:txBody>
                    <a:bodyPr/>
                    <a:lstStyle/>
                    <a:p>
                      <a:r>
                        <a:rPr lang="en-GB" sz="1100" dirty="0" smtClean="0"/>
                        <a:t>MS:1002641</a:t>
                      </a:r>
                      <a:endParaRPr lang="en-GB" sz="1100" dirty="0"/>
                    </a:p>
                  </a:txBody>
                  <a:tcPr/>
                </a:tc>
                <a:tc>
                  <a:txBody>
                    <a:bodyPr/>
                    <a:lstStyle/>
                    <a:p>
                      <a:r>
                        <a:rPr lang="en-GB" sz="1100" dirty="0" smtClean="0"/>
                        <a:t>The number of exons to which the peptide has been mapped.</a:t>
                      </a:r>
                      <a:endParaRPr lang="en-GB" sz="1100" dirty="0"/>
                    </a:p>
                  </a:txBody>
                  <a:tcPr/>
                </a:tc>
              </a:tr>
              <a:tr h="370840">
                <a:tc>
                  <a:txBody>
                    <a:bodyPr/>
                    <a:lstStyle/>
                    <a:p>
                      <a:r>
                        <a:rPr lang="en-GB" sz="1100" dirty="0" smtClean="0"/>
                        <a:t>peptide exon nucleotide sizes</a:t>
                      </a:r>
                      <a:endParaRPr lang="en-GB" sz="1100" dirty="0"/>
                    </a:p>
                  </a:txBody>
                  <a:tcPr/>
                </a:tc>
                <a:tc>
                  <a:txBody>
                    <a:bodyPr/>
                    <a:lstStyle/>
                    <a:p>
                      <a:r>
                        <a:rPr lang="en-GB" sz="1100" dirty="0" smtClean="0"/>
                        <a:t>MS:1002642</a:t>
                      </a:r>
                      <a:endParaRPr lang="en-GB" sz="1100" dirty="0"/>
                    </a:p>
                  </a:txBody>
                  <a:tcPr/>
                </a:tc>
                <a:tc>
                  <a:txBody>
                    <a:bodyPr/>
                    <a:lstStyle/>
                    <a:p>
                      <a:r>
                        <a:rPr lang="en-GB" sz="1100" dirty="0" smtClean="0"/>
                        <a:t>A comma separated list of the number of DNA bases within each exon to which a peptide has been mapped. Assuming standard operation of a search engine, the peptide exon sizes should sum to exactly three times the peptide length.</a:t>
                      </a:r>
                      <a:endParaRPr lang="en-GB" sz="1100" dirty="0"/>
                    </a:p>
                  </a:txBody>
                  <a:tcPr/>
                </a:tc>
              </a:tr>
              <a:tr h="0">
                <a:tc>
                  <a:txBody>
                    <a:bodyPr/>
                    <a:lstStyle/>
                    <a:p>
                      <a:r>
                        <a:rPr lang="en-GB" sz="1100" dirty="0" smtClean="0"/>
                        <a:t>peptide start positions on chromosome</a:t>
                      </a:r>
                      <a:endParaRPr lang="en-GB" sz="1100" dirty="0"/>
                    </a:p>
                  </a:txBody>
                  <a:tcPr/>
                </a:tc>
                <a:tc>
                  <a:txBody>
                    <a:bodyPr/>
                    <a:lstStyle/>
                    <a:p>
                      <a:r>
                        <a:rPr lang="en-GB" sz="1100" dirty="0" smtClean="0"/>
                        <a:t>MS:1002643</a:t>
                      </a:r>
                      <a:endParaRPr lang="en-GB" sz="1100" dirty="0"/>
                    </a:p>
                  </a:txBody>
                  <a:tcPr/>
                </a:tc>
                <a:tc>
                  <a:txBody>
                    <a:bodyPr/>
                    <a:lstStyle/>
                    <a:p>
                      <a:r>
                        <a:rPr lang="en-GB" sz="1100" dirty="0" smtClean="0"/>
                        <a:t>A comma separated list of start positions within exons to which the peptide has been mapped, relative to peptide-chromosome start, assuming a zero-based counting system. The first value MUST match the value in peptide start on </a:t>
                      </a:r>
                      <a:r>
                        <a:rPr lang="en-GB" sz="1100" dirty="0" smtClean="0"/>
                        <a:t>chromosome.</a:t>
                      </a:r>
                      <a:endParaRPr lang="en-GB" sz="11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10272</TotalTime>
  <Words>3691</Words>
  <Application>Microsoft Office PowerPoint</Application>
  <PresentationFormat>Custom</PresentationFormat>
  <Paragraphs>343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291</cp:revision>
  <dcterms:created xsi:type="dcterms:W3CDTF">2014-04-16T12:08:21Z</dcterms:created>
  <dcterms:modified xsi:type="dcterms:W3CDTF">2016-07-19T13:08:10Z</dcterms:modified>
</cp:coreProperties>
</file>