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2" r:id="rId6"/>
    <p:sldId id="277" r:id="rId7"/>
    <p:sldId id="273" r:id="rId8"/>
    <p:sldId id="278" r:id="rId9"/>
    <p:sldId id="274" r:id="rId10"/>
    <p:sldId id="276" r:id="rId11"/>
    <p:sldId id="275" r:id="rId12"/>
    <p:sldId id="271" r:id="rId13"/>
  </p:sldIdLst>
  <p:sldSz cx="9144000" cy="6858000" type="screen4x3"/>
  <p:notesSz cx="7099300" cy="10234613"/>
  <p:custDataLst>
    <p:tags r:id="rId16"/>
  </p:custDataLst>
  <p:defaultTextStyle>
    <a:defPPr>
      <a:defRPr lang="en-Z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66FF"/>
    <a:srgbClr val="60223C"/>
    <a:srgbClr val="60223B"/>
    <a:srgbClr val="602240"/>
    <a:srgbClr val="004086"/>
    <a:srgbClr val="DD3F32"/>
    <a:srgbClr val="FFFFFF"/>
    <a:srgbClr val="006666"/>
    <a:srgbClr val="967140"/>
    <a:srgbClr val="8C97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90" d="100"/>
          <a:sy n="90" d="100"/>
        </p:scale>
        <p:origin x="140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27" cy="49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71405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7673" y="0"/>
            <a:ext cx="3041627" cy="49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71405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8745"/>
            <a:ext cx="3041627" cy="49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71405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7673" y="9708745"/>
            <a:ext cx="3041627" cy="49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71405" eaLnBrk="0" hangingPunct="0">
              <a:defRPr sz="1300"/>
            </a:lvl1pPr>
          </a:lstStyle>
          <a:p>
            <a:pPr>
              <a:defRPr/>
            </a:pPr>
            <a:fld id="{10061313-B5DD-45AF-BEB7-436A314D7E65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944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21" cy="51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t" anchorCtr="0" compatLnSpc="1">
            <a:prstTxWarp prst="textNoShape">
              <a:avLst/>
            </a:prstTxWarp>
          </a:bodyPr>
          <a:lstStyle>
            <a:lvl1pPr defTabSz="988241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480" y="0"/>
            <a:ext cx="3075820" cy="51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t" anchorCtr="0" compatLnSpc="1">
            <a:prstTxWarp prst="textNoShape">
              <a:avLst/>
            </a:prstTxWarp>
          </a:bodyPr>
          <a:lstStyle>
            <a:lvl1pPr algn="r" defTabSz="988241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63588"/>
            <a:ext cx="5099050" cy="3824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032" y="4841441"/>
            <a:ext cx="5207239" cy="458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/>
              <a:t>Click to edit Master text styles</a:t>
            </a:r>
          </a:p>
          <a:p>
            <a:pPr lvl="1"/>
            <a:r>
              <a:rPr lang="en-ZA" noProof="0"/>
              <a:t>Second level</a:t>
            </a:r>
          </a:p>
          <a:p>
            <a:pPr lvl="2"/>
            <a:r>
              <a:rPr lang="en-ZA" noProof="0"/>
              <a:t>Third level</a:t>
            </a:r>
          </a:p>
          <a:p>
            <a:pPr lvl="3"/>
            <a:r>
              <a:rPr lang="en-ZA" noProof="0"/>
              <a:t>Fourth level</a:t>
            </a:r>
          </a:p>
          <a:p>
            <a:pPr lvl="4"/>
            <a:r>
              <a:rPr lang="en-ZA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4606"/>
            <a:ext cx="3075821" cy="50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b" anchorCtr="0" compatLnSpc="1">
            <a:prstTxWarp prst="textNoShape">
              <a:avLst/>
            </a:prstTxWarp>
          </a:bodyPr>
          <a:lstStyle>
            <a:lvl1pPr defTabSz="988241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480" y="9684606"/>
            <a:ext cx="3075820" cy="50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b" anchorCtr="0" compatLnSpc="1">
            <a:prstTxWarp prst="textNoShape">
              <a:avLst/>
            </a:prstTxWarp>
          </a:bodyPr>
          <a:lstStyle>
            <a:lvl1pPr algn="r" defTabSz="988241" eaLnBrk="0" hangingPunct="0">
              <a:defRPr sz="1300"/>
            </a:lvl1pPr>
          </a:lstStyle>
          <a:p>
            <a:pPr>
              <a:defRPr/>
            </a:pPr>
            <a:fld id="{0EC8CD59-D76F-4FF3-AB77-A1AA7723B3A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3461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4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4E4C9-2318-4CD7-B806-95DFF6900069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808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5AF02-0F03-4051-90D5-14D5FAD7E47C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323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90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FC1AE-E80E-40B3-B2BA-7A6209CFEEE7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83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3C5DF-899F-475C-B3D9-E185CE53CBC8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18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77574-4E30-4500-85A7-A08EC48D56BE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7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9F3F3-918E-4247-90C5-2B4D15E62726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507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6BCFA-1FEE-46AF-B0AE-C42F6CB6E9CB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603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F33B069-CFDC-4A94-8BA4-4DDC5B15B10B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245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AD71-EF0A-42BC-A53E-CDAE3CE83835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7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01E201-A06D-4C44-A239-A37341068DDF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us logo master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92280" y="35471"/>
            <a:ext cx="1981200" cy="657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989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qcML</a:t>
            </a:r>
            <a:r>
              <a:rPr lang="en-US" sz="7200" dirty="0"/>
              <a:t> is writeable &amp; may be readable</a:t>
            </a:r>
            <a:endParaRPr lang="en-US" sz="7200" i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Tabb, Stellenbosch University</a:t>
            </a:r>
          </a:p>
          <a:p>
            <a:r>
              <a:rPr lang="en-US" dirty="0"/>
              <a:t>April 20,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1</a:t>
            </a:fld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1ADBA-9950-4CA2-969A-D1EEA08124B8}"/>
              </a:ext>
            </a:extLst>
          </p:cNvPr>
          <p:cNvSpPr txBox="1"/>
          <p:nvPr/>
        </p:nvSpPr>
        <p:spPr>
          <a:xfrm>
            <a:off x="8321040" y="2594029"/>
            <a:ext cx="80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Disney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1940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E5637-A701-4304-A616-FF896FC02D17}"/>
              </a:ext>
            </a:extLst>
          </p:cNvPr>
          <p:cNvSpPr txBox="1"/>
          <p:nvPr/>
        </p:nvSpPr>
        <p:spPr>
          <a:xfrm>
            <a:off x="0" y="6358809"/>
            <a:ext cx="9131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“We have met the enemy and he is us.” --Pogo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F58D-5201-4AF3-9FEA-7CC37AD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vector looks:</a:t>
            </a:r>
            <a:br>
              <a:rPr lang="en-US" dirty="0"/>
            </a:br>
            <a:r>
              <a:rPr lang="en-US" dirty="0"/>
              <a:t>unlabeled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3E9F-01F2-45F6-998C-FAE00DF8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8192820" cy="4517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qualityParameter</a:t>
            </a:r>
            <a:r>
              <a:rPr lang="en-US" sz="2400" dirty="0">
                <a:latin typeface="Consolas" panose="020B0609020204030204" pitchFamily="49" charset="0"/>
              </a:rPr>
              <a:t> ID="metric01" </a:t>
            </a:r>
            <a:r>
              <a:rPr lang="en-US" sz="2400" dirty="0" err="1">
                <a:latin typeface="Consolas" panose="020B0609020204030204" pitchFamily="49" charset="0"/>
              </a:rPr>
              <a:t>cvRef</a:t>
            </a:r>
            <a:r>
              <a:rPr lang="en-US" sz="2400" dirty="0">
                <a:latin typeface="Consolas" panose="020B0609020204030204" pitchFamily="49" charset="0"/>
              </a:rPr>
              <a:t>="PSI-QC-CV" accession="QC:3000031" name="</a:t>
            </a:r>
            <a:r>
              <a:rPr lang="en-US" sz="2400" dirty="0" err="1">
                <a:latin typeface="Consolas" panose="020B0609020204030204" pitchFamily="49" charset="0"/>
              </a:rPr>
              <a:t>QuaMeter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IDFree</a:t>
            </a:r>
            <a:r>
              <a:rPr lang="en-US" sz="2400" dirty="0">
                <a:latin typeface="Consolas" panose="020B0609020204030204" pitchFamily="49" charset="0"/>
              </a:rPr>
              <a:t> Metric- Distribution of peak widths for the wide XICs"&gt;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&lt;content </a:t>
            </a:r>
            <a:r>
              <a:rPr lang="en-US" sz="2400" dirty="0" err="1">
                <a:latin typeface="Consolas" panose="020B0609020204030204" pitchFamily="49" charset="0"/>
              </a:rPr>
              <a:t>cvRef</a:t>
            </a:r>
            <a:r>
              <a:rPr lang="en-US" sz="2400" dirty="0">
                <a:latin typeface="Consolas" panose="020B0609020204030204" pitchFamily="49" charset="0"/>
              </a:rPr>
              <a:t>="PSI-QC-CV" accession="QC:3000008"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unitCvRef</a:t>
            </a:r>
            <a:r>
              <a:rPr lang="en-US" sz="2400" dirty="0">
                <a:latin typeface="Consolas" panose="020B0609020204030204" pitchFamily="49" charset="0"/>
              </a:rPr>
              <a:t>="UO-CV" </a:t>
            </a:r>
            <a:r>
              <a:rPr lang="en-US" sz="2400" dirty="0" err="1">
                <a:latin typeface="Consolas" panose="020B0609020204030204" pitchFamily="49" charset="0"/>
              </a:rPr>
              <a:t>unitAccession</a:t>
            </a:r>
            <a:r>
              <a:rPr lang="en-US" sz="2400" dirty="0">
                <a:latin typeface="Consolas" panose="020B0609020204030204" pitchFamily="49" charset="0"/>
              </a:rPr>
              <a:t>="UO:0000010" value="5"&gt;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{'XIC-FWHM':[10.2653, 12.5377,14.2244,16.9234, 20.6274]}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&lt;/content&gt;&lt;/</a:t>
            </a:r>
            <a:r>
              <a:rPr lang="en-US" sz="2400" dirty="0" err="1">
                <a:latin typeface="Consolas" panose="020B0609020204030204" pitchFamily="49" charset="0"/>
              </a:rPr>
              <a:t>qualityParameter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27ED3-0730-40CE-B8B0-3E330C9F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1CCFB-FEE9-4F2E-B444-98693C2FC767}"/>
              </a:ext>
            </a:extLst>
          </p:cNvPr>
          <p:cNvSpPr txBox="1"/>
          <p:nvPr/>
        </p:nvSpPr>
        <p:spPr>
          <a:xfrm>
            <a:off x="5868144" y="3426176"/>
            <a:ext cx="168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n</a:t>
            </a:r>
            <a:r>
              <a:rPr lang="en-US" dirty="0">
                <a:latin typeface="+mj-lt"/>
              </a:rPr>
              <a:t>-way Tuple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EFCCAF-CF5C-467A-A8CB-DB03200DC75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88024" y="3657009"/>
            <a:ext cx="1080120" cy="43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C092A7-867A-4EB8-AE4A-F03B12CD3775}"/>
              </a:ext>
            </a:extLst>
          </p:cNvPr>
          <p:cNvSpPr txBox="1"/>
          <p:nvPr/>
        </p:nvSpPr>
        <p:spPr>
          <a:xfrm>
            <a:off x="8425124" y="3424814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Sec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A83FE8-AA3C-4E40-9799-1D43A5AA4DB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28384" y="3655647"/>
            <a:ext cx="396740" cy="493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06F024-D47B-44B2-B41E-0DA10C879974}"/>
              </a:ext>
            </a:extLst>
          </p:cNvPr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Maybe we write just JSON at some future point.</a:t>
            </a:r>
          </a:p>
        </p:txBody>
      </p:sp>
    </p:spTree>
    <p:extLst>
      <p:ext uri="{BB962C8B-B14F-4D97-AF65-F5344CB8AC3E}">
        <p14:creationId xmlns:p14="http://schemas.microsoft.com/office/powerpoint/2010/main" val="88046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6189-7F79-4253-BE5D-467A44E9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EF68-B47A-4A14-A1D7-B12A4741E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140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qualityParameter</a:t>
            </a:r>
            <a:r>
              <a:rPr lang="en-US" dirty="0">
                <a:latin typeface="Consolas" panose="020B0609020204030204" pitchFamily="49" charset="0"/>
              </a:rPr>
              <a:t> ID="metric001" </a:t>
            </a:r>
            <a:r>
              <a:rPr lang="en-US" dirty="0" err="1">
                <a:latin typeface="Consolas" panose="020B0609020204030204" pitchFamily="49" charset="0"/>
              </a:rPr>
              <a:t>cvRef</a:t>
            </a:r>
            <a:r>
              <a:rPr lang="en-US" dirty="0">
                <a:latin typeface="Consolas" panose="020B0609020204030204" pitchFamily="49" charset="0"/>
              </a:rPr>
              <a:t>="QC" accession="QC:TODO" name="</a:t>
            </a:r>
            <a:r>
              <a:rPr lang="en-US" dirty="0" err="1">
                <a:latin typeface="Consolas" panose="020B0609020204030204" pitchFamily="49" charset="0"/>
              </a:rPr>
              <a:t>iMonDB</a:t>
            </a:r>
            <a:r>
              <a:rPr lang="en-US" dirty="0">
                <a:latin typeface="Consolas" panose="020B0609020204030204" pitchFamily="49" charset="0"/>
              </a:rPr>
              <a:t> Ambient Humidity"&gt;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&lt;content </a:t>
            </a:r>
            <a:r>
              <a:rPr lang="en-US" dirty="0" err="1">
                <a:latin typeface="Consolas" panose="020B0609020204030204" pitchFamily="49" charset="0"/>
              </a:rPr>
              <a:t>cvRef</a:t>
            </a:r>
            <a:r>
              <a:rPr lang="en-US" dirty="0">
                <a:latin typeface="Consolas" panose="020B0609020204030204" pitchFamily="49" charset="0"/>
              </a:rPr>
              <a:t>="QC" accession="QC: 3000008" </a:t>
            </a:r>
            <a:r>
              <a:rPr lang="en-US" dirty="0" err="1">
                <a:latin typeface="Consolas" panose="020B0609020204030204" pitchFamily="49" charset="0"/>
              </a:rPr>
              <a:t>unitCvRef</a:t>
            </a:r>
            <a:r>
              <a:rPr lang="en-US" dirty="0">
                <a:latin typeface="Consolas" panose="020B0609020204030204" pitchFamily="49" charset="0"/>
              </a:rPr>
              <a:t>="UO-CV" </a:t>
            </a:r>
            <a:r>
              <a:rPr lang="en-US" dirty="0" err="1">
                <a:latin typeface="Consolas" panose="020B0609020204030204" pitchFamily="49" charset="0"/>
              </a:rPr>
              <a:t>unitAccession</a:t>
            </a:r>
            <a:r>
              <a:rPr lang="en-US" dirty="0">
                <a:latin typeface="Consolas" panose="020B0609020204030204" pitchFamily="49" charset="0"/>
              </a:rPr>
              <a:t>="UO:0000187" value="5"&gt; {'min':48.3,'Q1':48.9, 'Q2':49.3,'Q3':49.6,'max':51.3}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&lt;/content&gt;&lt;/</a:t>
            </a:r>
            <a:r>
              <a:rPr lang="en-US" dirty="0" err="1">
                <a:latin typeface="Consolas" panose="020B0609020204030204" pitchFamily="49" charset="0"/>
              </a:rPr>
              <a:t>qualityParameter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53AE2-967B-4A0A-95EB-B6574D64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66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83D2-BDE8-4AB6-8206-D0CD4ED2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structure: matrix</a:t>
            </a:r>
            <a:br>
              <a:rPr lang="en-US" dirty="0"/>
            </a:br>
            <a:r>
              <a:rPr lang="en-US" sz="3100" dirty="0"/>
              <a:t>(up to three dimensions, one unit/type)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19EB8-4F88-459A-A437-C5D7C2936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762190"/>
            <a:ext cx="7997513" cy="49791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qualityParameter</a:t>
            </a:r>
            <a:r>
              <a:rPr lang="en-US" dirty="0">
                <a:latin typeface="Consolas" panose="020B0609020204030204" pitchFamily="49" charset="0"/>
              </a:rPr>
              <a:t> ID="metric01" </a:t>
            </a:r>
            <a:r>
              <a:rPr lang="en-US" dirty="0" err="1">
                <a:latin typeface="Consolas" panose="020B0609020204030204" pitchFamily="49" charset="0"/>
              </a:rPr>
              <a:t>cvRef</a:t>
            </a:r>
            <a:r>
              <a:rPr lang="en-US" dirty="0">
                <a:latin typeface="Consolas" panose="020B0609020204030204" pitchFamily="49" charset="0"/>
              </a:rPr>
              <a:t>="PSI-QC-CV" accession="QC:40000001" name="</a:t>
            </a:r>
            <a:r>
              <a:rPr lang="en-US" dirty="0" err="1">
                <a:latin typeface="Consolas" panose="020B0609020204030204" pitchFamily="49" charset="0"/>
              </a:rPr>
              <a:t>QuaMeter</a:t>
            </a:r>
            <a:r>
              <a:rPr lang="en-US" dirty="0">
                <a:latin typeface="Consolas" panose="020B0609020204030204" pitchFamily="49" charset="0"/>
              </a:rPr>
              <a:t> SWATH Metric- </a:t>
            </a:r>
            <a:r>
              <a:rPr lang="en-US" dirty="0" err="1">
                <a:latin typeface="Consolas" panose="020B0609020204030204" pitchFamily="49" charset="0"/>
              </a:rPr>
              <a:t>Distn</a:t>
            </a:r>
            <a:r>
              <a:rPr lang="en-US" dirty="0">
                <a:latin typeface="Consolas" panose="020B0609020204030204" pitchFamily="49" charset="0"/>
              </a:rPr>
              <a:t> of TIC log intensity ratios by SWATH" </a:t>
            </a:r>
            <a:r>
              <a:rPr lang="en-US" dirty="0" err="1">
                <a:latin typeface="Consolas" panose="020B0609020204030204" pitchFamily="49" charset="0"/>
              </a:rPr>
              <a:t>unitCvRef</a:t>
            </a:r>
            <a:r>
              <a:rPr lang="en-US" dirty="0">
                <a:latin typeface="Consolas" panose="020B0609020204030204" pitchFamily="49" charset="0"/>
              </a:rPr>
              <a:t>="UO-CV" </a:t>
            </a:r>
            <a:r>
              <a:rPr lang="en-US" dirty="0" err="1">
                <a:latin typeface="Consolas" panose="020B0609020204030204" pitchFamily="49" charset="0"/>
              </a:rPr>
              <a:t>unitAccession</a:t>
            </a:r>
            <a:r>
              <a:rPr lang="en-US" dirty="0">
                <a:latin typeface="Consolas" panose="020B0609020204030204" pitchFamily="49" charset="0"/>
              </a:rPr>
              <a:t>="UO:0000191"&gt;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&lt;content </a:t>
            </a:r>
            <a:r>
              <a:rPr lang="en-US" dirty="0" err="1">
                <a:latin typeface="Consolas" panose="020B0609020204030204" pitchFamily="49" charset="0"/>
              </a:rPr>
              <a:t>cvRef</a:t>
            </a:r>
            <a:r>
              <a:rPr lang="en-US" dirty="0">
                <a:latin typeface="Consolas" panose="020B0609020204030204" pitchFamily="49" charset="0"/>
              </a:rPr>
              <a:t>="PSI-QC-CV" accession="QC:XXXXXXX" value="3 10" dim1Labels="Q1 Q2 Q3"&gt;{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'SWATH01':[0.07,0.20,0.29],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'SWATH02':[0.19,0.88,1.14],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'SWATH03':[0.23,0.30,0.39],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'SWATH09':[0.12,0.64,0.82],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'SWATH10':[0.11,0.26,0.49]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}&lt;/content&gt;&lt;/</a:t>
            </a:r>
            <a:r>
              <a:rPr lang="en-US" dirty="0" err="1">
                <a:latin typeface="Consolas" panose="020B0609020204030204" pitchFamily="49" charset="0"/>
              </a:rPr>
              <a:t>qualityParameter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9B124-FB4B-49E7-9B97-37B05BA6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376243"/>
            <a:ext cx="984019" cy="365125"/>
          </a:xfrm>
        </p:spPr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C07B40-6F40-4E6B-85EB-375AADD370AC}"/>
              </a:ext>
            </a:extLst>
          </p:cNvPr>
          <p:cNvSpPr txBox="1"/>
          <p:nvPr/>
        </p:nvSpPr>
        <p:spPr>
          <a:xfrm>
            <a:off x="7554546" y="2830676"/>
            <a:ext cx="1324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Need CV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for data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structure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96A4A5-0FF6-4D62-9174-1BF33367B1B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88026" y="3430841"/>
            <a:ext cx="2766520" cy="214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17899-3C22-4483-BF33-3884CEB97554}"/>
              </a:ext>
            </a:extLst>
          </p:cNvPr>
          <p:cNvSpPr txBox="1"/>
          <p:nvPr/>
        </p:nvSpPr>
        <p:spPr>
          <a:xfrm>
            <a:off x="7760100" y="4468580"/>
            <a:ext cx="68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A7FAC7-1D0C-4562-BD27-D0C2DB24322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516216" y="4031006"/>
            <a:ext cx="1588690" cy="437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416E8C-20EE-4E2F-BE6B-2C759F3EB1FD}"/>
              </a:ext>
            </a:extLst>
          </p:cNvPr>
          <p:cNvSpPr txBox="1"/>
          <p:nvPr/>
        </p:nvSpPr>
        <p:spPr>
          <a:xfrm>
            <a:off x="251520" y="5343599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labels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0D61D2-0CF3-4D6C-838B-B0C6AD0B04A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06132" y="4293096"/>
            <a:ext cx="769524" cy="1050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98A4DC-FA5F-471D-988D-289ADB4CC46F}"/>
              </a:ext>
            </a:extLst>
          </p:cNvPr>
          <p:cNvCxnSpPr>
            <a:cxnSpLocks/>
          </p:cNvCxnSpPr>
          <p:nvPr/>
        </p:nvCxnSpPr>
        <p:spPr>
          <a:xfrm flipV="1">
            <a:off x="1160743" y="5589240"/>
            <a:ext cx="6749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0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157D-B800-48A0-AF6E-9533F155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allow for 3D matrices?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6CD1-22F2-4DBB-8483-ED7F0774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want to categorize all precursors for a RAW file by three categorical variables:</a:t>
            </a:r>
          </a:p>
          <a:p>
            <a:pPr lvl="1"/>
            <a:r>
              <a:rPr lang="en-US" dirty="0"/>
              <a:t>Precursor charge state</a:t>
            </a:r>
          </a:p>
          <a:p>
            <a:pPr lvl="1"/>
            <a:r>
              <a:rPr lang="en-US" dirty="0"/>
              <a:t>Tryptic status (fully, semi, unconstrained)</a:t>
            </a:r>
          </a:p>
          <a:p>
            <a:pPr lvl="1"/>
            <a:r>
              <a:rPr lang="en-US" dirty="0"/>
              <a:t>Which SWATH it appears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1CF89-92DB-4871-862F-3FD1BD11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466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1158-6172-45B6-99A2-1F99119D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structure: data frame</a:t>
            </a:r>
            <a:br>
              <a:rPr lang="en-US" dirty="0"/>
            </a:br>
            <a:r>
              <a:rPr lang="en-US" dirty="0"/>
              <a:t>(each column its own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85CB-C350-42C0-8A5E-C7CB5E10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45734"/>
            <a:ext cx="8820472" cy="439157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</a:rPr>
              <a:t>qualityParameter</a:t>
            </a:r>
            <a:r>
              <a:rPr lang="en-US" sz="1800" dirty="0">
                <a:latin typeface="Consolas" panose="020B0609020204030204" pitchFamily="49" charset="0"/>
              </a:rPr>
              <a:t> ID="metric01" </a:t>
            </a:r>
            <a:r>
              <a:rPr lang="en-US" sz="1800" dirty="0" err="1">
                <a:latin typeface="Consolas" panose="020B0609020204030204" pitchFamily="49" charset="0"/>
              </a:rPr>
              <a:t>cvRef</a:t>
            </a:r>
            <a:r>
              <a:rPr lang="en-US" sz="1800" dirty="0">
                <a:latin typeface="Consolas" panose="020B0609020204030204" pitchFamily="49" charset="0"/>
              </a:rPr>
              <a:t>="PSI-QC-CV" accession="QC:40000002" name="What are the measurements for peptides targeted for depletion?"&gt;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&lt;content </a:t>
            </a:r>
            <a:r>
              <a:rPr lang="en-US" sz="1800" dirty="0" err="1">
                <a:latin typeface="Consolas" panose="020B0609020204030204" pitchFamily="49" charset="0"/>
              </a:rPr>
              <a:t>cvRef</a:t>
            </a:r>
            <a:r>
              <a:rPr lang="en-US" sz="1800" dirty="0">
                <a:latin typeface="Consolas" panose="020B0609020204030204" pitchFamily="49" charset="0"/>
              </a:rPr>
              <a:t>="PSI-QC-CV" accession="QC:3000XXXX" value="5 4"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unitCvRef</a:t>
            </a:r>
            <a:r>
              <a:rPr lang="en-US" sz="1800" dirty="0">
                <a:latin typeface="Consolas" panose="020B0609020204030204" pitchFamily="49" charset="0"/>
              </a:rPr>
              <a:t>="UO-CV" </a:t>
            </a:r>
            <a:r>
              <a:rPr lang="en-US" sz="1800" dirty="0" err="1">
                <a:latin typeface="Consolas" panose="020B0609020204030204" pitchFamily="49" charset="0"/>
              </a:rPr>
              <a:t>unitAccession</a:t>
            </a:r>
            <a:r>
              <a:rPr lang="en-US" sz="1800" dirty="0">
                <a:latin typeface="Consolas" panose="020B0609020204030204" pitchFamily="49" charset="0"/>
              </a:rPr>
              <a:t>="UO:XXXXXXX </a:t>
            </a:r>
            <a:r>
              <a:rPr lang="en-US" sz="1800" dirty="0" err="1">
                <a:latin typeface="Consolas" panose="020B0609020204030204" pitchFamily="49" charset="0"/>
              </a:rPr>
              <a:t>UO:XXXXXXX</a:t>
            </a:r>
            <a:r>
              <a:rPr lang="en-US" sz="1800" dirty="0">
                <a:latin typeface="Consolas" panose="020B0609020204030204" pitchFamily="49" charset="0"/>
              </a:rPr>
              <a:t> UO:0000189 UO:0000010"&gt;{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 'Label':    ["</a:t>
            </a:r>
            <a:r>
              <a:rPr lang="en-US" sz="1800" dirty="0" err="1">
                <a:latin typeface="Consolas" panose="020B0609020204030204" pitchFamily="49" charset="0"/>
              </a:rPr>
              <a:t>Biognosis</a:t>
            </a:r>
            <a:r>
              <a:rPr lang="en-US" sz="1800" dirty="0">
                <a:latin typeface="Consolas" panose="020B0609020204030204" pitchFamily="49" charset="0"/>
              </a:rPr>
              <a:t>","ALBU","FIBR","FIBR","</a:t>
            </a:r>
            <a:r>
              <a:rPr lang="en-US" sz="1800" dirty="0" err="1">
                <a:latin typeface="Consolas" panose="020B0609020204030204" pitchFamily="49" charset="0"/>
              </a:rPr>
              <a:t>HbA</a:t>
            </a:r>
            <a:r>
              <a:rPr lang="en-US" sz="1800" dirty="0">
                <a:latin typeface="Consolas" panose="020B0609020204030204" pitchFamily="49" charset="0"/>
              </a:rPr>
              <a:t>"],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 'Peptide':  ["VLTNASR","GVSGAR","GILLEAK","YEVCNK","WGAAPR"],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 'Intensity':[27636,3767,3575,33763,1663],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 'RT':       [2635,3752,1643,2974,2287]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 }&lt;/content&gt;&lt;/</a:t>
            </a:r>
            <a:r>
              <a:rPr lang="en-US" sz="1800" dirty="0" err="1">
                <a:latin typeface="Consolas" panose="020B0609020204030204" pitchFamily="49" charset="0"/>
              </a:rPr>
              <a:t>qualityParameter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C793D-E6CD-47BC-B14D-406ECBB5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5D14F-5AD5-4E2E-BE18-C8815BCAF315}"/>
              </a:ext>
            </a:extLst>
          </p:cNvPr>
          <p:cNvSpPr txBox="1"/>
          <p:nvPr/>
        </p:nvSpPr>
        <p:spPr>
          <a:xfrm>
            <a:off x="6012160" y="2492896"/>
            <a:ext cx="311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Need CV for data frame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6D5B7F-5465-45C7-A0A1-E4990505A51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508104" y="2723729"/>
            <a:ext cx="504056" cy="3392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1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3AB4-79E4-4798-ADD8-C33ECA40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yet ready: reporting quality analysis in </a:t>
            </a:r>
            <a:r>
              <a:rPr lang="en-US" dirty="0" err="1"/>
              <a:t>qcML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2630-4CDA-412C-994C-EE1A8D93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1578"/>
          </a:xfrm>
        </p:spPr>
        <p:txBody>
          <a:bodyPr>
            <a:normAutofit/>
          </a:bodyPr>
          <a:lstStyle/>
          <a:p>
            <a:r>
              <a:rPr lang="en-US" dirty="0"/>
              <a:t>We hope to appropriate sample hierarchy / data relationships, perhaps from </a:t>
            </a:r>
            <a:r>
              <a:rPr lang="en-US" dirty="0" err="1"/>
              <a:t>QuantML</a:t>
            </a:r>
            <a:r>
              <a:rPr lang="en-US" dirty="0"/>
              <a:t>.</a:t>
            </a:r>
          </a:p>
          <a:p>
            <a:r>
              <a:rPr lang="en-US" dirty="0"/>
              <a:t>We need to represent data transforms, such as principal components analysis.</a:t>
            </a:r>
          </a:p>
          <a:p>
            <a:r>
              <a:rPr lang="en-US" dirty="0"/>
              <a:t>Results for an individual file (such as declaring RAW an outlier) requires context.</a:t>
            </a:r>
          </a:p>
          <a:p>
            <a:r>
              <a:rPr lang="en-US" dirty="0"/>
              <a:t>Judgments may be recorded in </a:t>
            </a:r>
            <a:r>
              <a:rPr lang="en-US" dirty="0" err="1"/>
              <a:t>qcML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78609-0D38-4AED-8248-595693DE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426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6BFD-07E8-422D-9003-FD206C4D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MIAPE-QC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8E66-83EB-4BE3-B475-D6224735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012266"/>
          </a:xfrm>
        </p:spPr>
        <p:txBody>
          <a:bodyPr/>
          <a:lstStyle/>
          <a:p>
            <a:r>
              <a:rPr lang="en-US" dirty="0"/>
              <a:t>Decision: The Quality Control MIAPE educates users on describing quality process.</a:t>
            </a:r>
          </a:p>
          <a:p>
            <a:r>
              <a:rPr lang="en-US" dirty="0"/>
              <a:t>Sample Handling: what strategies did you use to control or monitor </a:t>
            </a:r>
            <a:r>
              <a:rPr lang="en-US" dirty="0" err="1"/>
              <a:t>carbamylation</a:t>
            </a:r>
            <a:r>
              <a:rPr lang="en-US" dirty="0"/>
              <a:t>, IAM artifacts, and digestion efficiency?</a:t>
            </a:r>
          </a:p>
          <a:p>
            <a:r>
              <a:rPr lang="en-US" dirty="0"/>
              <a:t>Repeatability: what methods did you use to test extent of technical replicate similarity?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7BB5A-34FE-404D-B592-C6267517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8</a:t>
            </a:fld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00322-C6F1-4438-AAF7-0E67D873ED9D}"/>
              </a:ext>
            </a:extLst>
          </p:cNvPr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  <a:latin typeface="+mj-lt"/>
              </a:rPr>
              <a:t>MIAPE-QC is not necessarily about the </a:t>
            </a:r>
            <a:r>
              <a:rPr lang="en-US" i="1" dirty="0" err="1">
                <a:solidFill>
                  <a:schemeClr val="bg1"/>
                </a:solidFill>
                <a:latin typeface="+mj-lt"/>
              </a:rPr>
              <a:t>qcML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57337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/>
          </a:bodyPr>
          <a:lstStyle/>
          <a:p>
            <a:r>
              <a:rPr lang="en-US" dirty="0"/>
              <a:t>The Quality Control Working Group is not here to tell you your experiment is bad.</a:t>
            </a:r>
          </a:p>
          <a:p>
            <a:r>
              <a:rPr lang="en-US" dirty="0"/>
              <a:t>We want to arm the proteomics and metabolomics community with processes to limit variability.</a:t>
            </a:r>
          </a:p>
          <a:p>
            <a:r>
              <a:rPr lang="en-US" dirty="0"/>
              <a:t>We produce formats and tools that empower experimentalists to evaluate the quality status of their workflows.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9</a:t>
            </a:fld>
            <a:endParaRPr lang="en-ZA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0907-Sol-Plaatje-Bioinfo-Intro.pptx" id="{360400D3-F8E3-4ED0-8366-08F3179B3794}" vid="{CF0F6BBA-DFD7-4D5E-8D68-3EE7E7D27EC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7482067833B48B6D998945E30988C" ma:contentTypeVersion="1" ma:contentTypeDescription="Create a new document." ma:contentTypeScope="" ma:versionID="6183944f84f562298e48e489766c84e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18eccab7e06c40e5fe83bf06182e4b5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E941F3-6DA3-44E4-8467-CA18C8CA5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BCD466-D352-4302-8094-679B3FB6E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13C10E-ED65-47F9-A45E-6BEF16A0B7D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3525</TotalTime>
  <Words>484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Consolas</vt:lpstr>
      <vt:lpstr>Times New Roman</vt:lpstr>
      <vt:lpstr>Wingdings</vt:lpstr>
      <vt:lpstr>Retrospect</vt:lpstr>
      <vt:lpstr>qcML is writeable &amp; may be readable</vt:lpstr>
      <vt:lpstr>Two different vector looks: unlabeled vector</vt:lpstr>
      <vt:lpstr>Named vector</vt:lpstr>
      <vt:lpstr>New structure: matrix (up to three dimensions, one unit/type)</vt:lpstr>
      <vt:lpstr>Why allow for 3D matrices?</vt:lpstr>
      <vt:lpstr>New structure: data frame (each column its own unit)</vt:lpstr>
      <vt:lpstr>Not yet ready: reporting quality analysis in qcML</vt:lpstr>
      <vt:lpstr>MIAPE-QC</vt:lpstr>
      <vt:lpstr>Closing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 Suggested Usages</dc:title>
  <dc:creator>hadi</dc:creator>
  <cp:lastModifiedBy>David Tabb</cp:lastModifiedBy>
  <cp:revision>364</cp:revision>
  <cp:lastPrinted>2018-04-11T09:52:03Z</cp:lastPrinted>
  <dcterms:created xsi:type="dcterms:W3CDTF">2014-01-10T09:59:36Z</dcterms:created>
  <dcterms:modified xsi:type="dcterms:W3CDTF">2018-04-20T12:44:00Z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0x010100C887482067833B48B6D998945E30988C</vt:lpwstr>
  </property>
</Properties>
</file>