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5" r:id="rId6"/>
    <p:sldId id="258" r:id="rId7"/>
    <p:sldId id="273" r:id="rId8"/>
    <p:sldId id="274" r:id="rId9"/>
    <p:sldId id="277" r:id="rId10"/>
    <p:sldId id="276" r:id="rId11"/>
    <p:sldId id="271" r:id="rId12"/>
  </p:sldIdLst>
  <p:sldSz cx="9144000" cy="6858000" type="screen4x3"/>
  <p:notesSz cx="7099300" cy="10234613"/>
  <p:custDataLst>
    <p:tags r:id="rId15"/>
  </p:custDataLst>
  <p:defaultTextStyle>
    <a:defPPr>
      <a:defRPr lang="en-Z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6666FF"/>
    <a:srgbClr val="60223C"/>
    <a:srgbClr val="60223B"/>
    <a:srgbClr val="602240"/>
    <a:srgbClr val="004086"/>
    <a:srgbClr val="DD3F32"/>
    <a:srgbClr val="FFFFFF"/>
    <a:srgbClr val="006666"/>
    <a:srgbClr val="967140"/>
    <a:srgbClr val="8C97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116" d="100"/>
          <a:sy n="116" d="100"/>
        </p:scale>
        <p:origin x="-1494" y="-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1627" cy="49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defTabSz="971405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57673" y="0"/>
            <a:ext cx="3041627" cy="496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7045" tIns="48523" rIns="97045" bIns="48523" numCol="1" anchor="t" anchorCtr="0" compatLnSpc="1">
            <a:prstTxWarp prst="textNoShape">
              <a:avLst/>
            </a:prstTxWarp>
          </a:bodyPr>
          <a:lstStyle>
            <a:lvl1pPr algn="r" defTabSz="971405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8745"/>
            <a:ext cx="3041627" cy="49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defTabSz="971405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57673" y="9708745"/>
            <a:ext cx="3041627" cy="49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7045" tIns="48523" rIns="97045" bIns="48523" numCol="1" anchor="b" anchorCtr="0" compatLnSpc="1">
            <a:prstTxWarp prst="textNoShape">
              <a:avLst/>
            </a:prstTxWarp>
          </a:bodyPr>
          <a:lstStyle>
            <a:lvl1pPr algn="r" defTabSz="971405" eaLnBrk="0" hangingPunct="0">
              <a:defRPr sz="1300"/>
            </a:lvl1pPr>
          </a:lstStyle>
          <a:p>
            <a:pPr>
              <a:defRPr/>
            </a:pPr>
            <a:fld id="{10061313-B5DD-45AF-BEB7-436A314D7E65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39944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5821" cy="51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t" anchorCtr="0" compatLnSpc="1">
            <a:prstTxWarp prst="textNoShape">
              <a:avLst/>
            </a:prstTxWarp>
          </a:bodyPr>
          <a:lstStyle>
            <a:lvl1pPr defTabSz="988241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480" y="0"/>
            <a:ext cx="3075820" cy="51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t" anchorCtr="0" compatLnSpc="1">
            <a:prstTxWarp prst="textNoShape">
              <a:avLst/>
            </a:prstTxWarp>
          </a:bodyPr>
          <a:lstStyle>
            <a:lvl1pPr algn="r" defTabSz="988241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12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63588"/>
            <a:ext cx="5099050" cy="38242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97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032" y="4841441"/>
            <a:ext cx="5207239" cy="458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ZA" noProof="0"/>
              <a:t>Click to edit Master text styles</a:t>
            </a:r>
          </a:p>
          <a:p>
            <a:pPr lvl="1"/>
            <a:r>
              <a:rPr lang="en-ZA" noProof="0"/>
              <a:t>Second level</a:t>
            </a:r>
          </a:p>
          <a:p>
            <a:pPr lvl="2"/>
            <a:r>
              <a:rPr lang="en-ZA" noProof="0"/>
              <a:t>Third level</a:t>
            </a:r>
          </a:p>
          <a:p>
            <a:pPr lvl="3"/>
            <a:r>
              <a:rPr lang="en-ZA" noProof="0"/>
              <a:t>Fourth level</a:t>
            </a:r>
          </a:p>
          <a:p>
            <a:pPr lvl="4"/>
            <a:r>
              <a:rPr lang="en-ZA" noProof="0"/>
              <a:t>Fifth level</a:t>
            </a:r>
          </a:p>
        </p:txBody>
      </p:sp>
      <p:sp>
        <p:nvSpPr>
          <p:cNvPr id="297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4606"/>
            <a:ext cx="3075821" cy="50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b" anchorCtr="0" compatLnSpc="1">
            <a:prstTxWarp prst="textNoShape">
              <a:avLst/>
            </a:prstTxWarp>
          </a:bodyPr>
          <a:lstStyle>
            <a:lvl1pPr defTabSz="988241" eaLnBrk="0" hangingPunct="0">
              <a:defRPr sz="1300"/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480" y="9684606"/>
            <a:ext cx="3075820" cy="508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825" tIns="49412" rIns="98825" bIns="49412" numCol="1" anchor="b" anchorCtr="0" compatLnSpc="1">
            <a:prstTxWarp prst="textNoShape">
              <a:avLst/>
            </a:prstTxWarp>
          </a:bodyPr>
          <a:lstStyle>
            <a:lvl1pPr algn="r" defTabSz="988241" eaLnBrk="0" hangingPunct="0">
              <a:defRPr sz="1300"/>
            </a:lvl1pPr>
          </a:lstStyle>
          <a:p>
            <a:pPr>
              <a:defRPr/>
            </a:pPr>
            <a:fld id="{0EC8CD59-D76F-4FF3-AB77-A1AA7723B3A9}" type="slidenum">
              <a:rPr lang="en-ZA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7634612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8184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4E4C9-2318-4CD7-B806-95DFF6900069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40808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5AF02-0F03-4051-90D5-14D5FAD7E47C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04323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0790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4FC1AE-E80E-40B3-B2BA-7A6209CFEEE7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2083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3C5DF-899F-475C-B3D9-E185CE53CBC8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1018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77574-4E30-4500-85A7-A08EC48D56BE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3807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29F3F3-918E-4247-90C5-2B4D15E62726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422507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46BCFA-1FEE-46AF-B0AE-C42F6CB6E9CB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50603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F33B069-CFDC-4A94-8BA4-4DDC5B15B10B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682450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AD71-EF0A-42BC-A53E-CDAE3CE83835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22773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01E201-A06D-4C44-A239-A37341068DDF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us logo master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92280" y="35471"/>
            <a:ext cx="1981200" cy="657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4989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Tx/>
        <a:buSzPct val="100000"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qcML</a:t>
            </a:r>
            <a:r>
              <a:rPr lang="en-US" dirty="0"/>
              <a:t> gets </a:t>
            </a:r>
            <a:r>
              <a:rPr lang="en-US" i="1" dirty="0"/>
              <a:t>real</a:t>
            </a:r>
            <a:endParaRPr lang="en-US" sz="4800" i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Tabb, Stellenbosch University</a:t>
            </a:r>
          </a:p>
          <a:p>
            <a:r>
              <a:rPr lang="en-US" dirty="0"/>
              <a:t>April 18,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1</a:t>
            </a:fld>
            <a:endParaRPr lang="en-ZA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02DE453-A76E-4573-921D-770E978F6B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8899"/>
          <a:stretch/>
        </p:blipFill>
        <p:spPr>
          <a:xfrm>
            <a:off x="5612461" y="0"/>
            <a:ext cx="3531539" cy="3240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BE1ADBA-9950-4CA2-969A-D1EEA08124B8}"/>
              </a:ext>
            </a:extLst>
          </p:cNvPr>
          <p:cNvSpPr txBox="1"/>
          <p:nvPr/>
        </p:nvSpPr>
        <p:spPr>
          <a:xfrm>
            <a:off x="8321040" y="2594029"/>
            <a:ext cx="809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Disney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1940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biological MS quality </a:t>
            </a:r>
            <a:r>
              <a:rPr lang="en-US" dirty="0"/>
              <a:t>control information </a:t>
            </a:r>
            <a:r>
              <a:rPr lang="en-US" dirty="0" smtClean="0"/>
              <a:t>could be structured in a flexible but defined format (</a:t>
            </a:r>
            <a:r>
              <a:rPr lang="en-US" dirty="0" err="1" smtClean="0"/>
              <a:t>qcML</a:t>
            </a:r>
            <a:r>
              <a:rPr lang="en-US" dirty="0" smtClean="0"/>
              <a:t>), that advance would facilitate </a:t>
            </a:r>
            <a:r>
              <a:rPr lang="en-US" dirty="0"/>
              <a:t>interoperation </a:t>
            </a:r>
            <a:r>
              <a:rPr lang="en-US" dirty="0" smtClean="0"/>
              <a:t>and development of </a:t>
            </a:r>
            <a:r>
              <a:rPr lang="en-US" dirty="0"/>
              <a:t>quality metric generators, </a:t>
            </a:r>
            <a:r>
              <a:rPr lang="en-US" dirty="0" smtClean="0"/>
              <a:t>databases and repositories, </a:t>
            </a:r>
            <a:r>
              <a:rPr lang="en-US" dirty="0"/>
              <a:t>statistical frameworks, and decision-support systems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45102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solidifying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sets of numbers: </a:t>
            </a:r>
            <a:r>
              <a:rPr lang="en-US" dirty="0" smtClean="0"/>
              <a:t>JSON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&lt;content </a:t>
            </a:r>
            <a:r>
              <a:rPr lang="en-US" sz="1800" dirty="0" err="1" smtClean="0">
                <a:latin typeface="Consolas" panose="020B0609020204030204" pitchFamily="49" charset="0"/>
              </a:rPr>
              <a:t>cvRef</a:t>
            </a:r>
            <a:r>
              <a:rPr lang="en-US" sz="1800" dirty="0" smtClean="0">
                <a:latin typeface="Consolas" panose="020B0609020204030204" pitchFamily="49" charset="0"/>
              </a:rPr>
              <a:t>="PSI-QC-CV" accession="QC:3000008" value="4"&gt; {'UO:0000191':[0.301236,0.13286,0.174576,0.391328]} &lt;/content&gt;</a:t>
            </a:r>
          </a:p>
          <a:p>
            <a:r>
              <a:rPr lang="en-US" dirty="0" smtClean="0"/>
              <a:t>Queueing </a:t>
            </a:r>
            <a:r>
              <a:rPr lang="en-US" dirty="0"/>
              <a:t>additions for CV: </a:t>
            </a:r>
            <a:r>
              <a:rPr lang="en-US" dirty="0" err="1" smtClean="0"/>
              <a:t>qcML</a:t>
            </a:r>
            <a:r>
              <a:rPr lang="en-US" dirty="0" smtClean="0"/>
              <a:t>-dev</a:t>
            </a:r>
          </a:p>
          <a:p>
            <a:r>
              <a:rPr lang="en-US" dirty="0" err="1" smtClean="0"/>
              <a:t>EuBIC</a:t>
            </a:r>
            <a:r>
              <a:rPr lang="en-US" dirty="0" smtClean="0"/>
              <a:t> </a:t>
            </a:r>
            <a:r>
              <a:rPr lang="en-US" dirty="0" err="1" smtClean="0"/>
              <a:t>Hackathon</a:t>
            </a:r>
            <a:r>
              <a:rPr lang="en-US" dirty="0" smtClean="0"/>
              <a:t> 2018: QC Dashboard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3</a:t>
            </a:fld>
            <a:endParaRPr lang="en-ZA"/>
          </a:p>
        </p:txBody>
      </p:sp>
      <p:sp>
        <p:nvSpPr>
          <p:cNvPr id="6" name="TextBox 5"/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https://github.com/HUPO-PSI/qcML-development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E49320C-9DF7-4624-8102-3632578B53F6}"/>
              </a:ext>
            </a:extLst>
          </p:cNvPr>
          <p:cNvSpPr txBox="1"/>
          <p:nvPr/>
        </p:nvSpPr>
        <p:spPr>
          <a:xfrm>
            <a:off x="6444208" y="1693578"/>
            <a:ext cx="185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+mj-lt"/>
              </a:rPr>
              <a:t>n</a:t>
            </a:r>
            <a:r>
              <a:rPr lang="en-US" b="1" dirty="0" smtClean="0">
                <a:latin typeface="+mj-lt"/>
              </a:rPr>
              <a:t>-way metric</a:t>
            </a:r>
            <a:endParaRPr lang="en-US" b="1" dirty="0">
              <a:latin typeface="+mj-l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CA0B990F-09D5-414D-AAAD-276BC5EB0E9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804248" y="2155243"/>
            <a:ext cx="567554" cy="265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E49320C-9DF7-4624-8102-3632578B53F6}"/>
              </a:ext>
            </a:extLst>
          </p:cNvPr>
          <p:cNvSpPr txBox="1"/>
          <p:nvPr/>
        </p:nvSpPr>
        <p:spPr>
          <a:xfrm>
            <a:off x="2627784" y="2996952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+mj-lt"/>
              </a:rPr>
              <a:t>A fraction</a:t>
            </a:r>
            <a:endParaRPr lang="en-US" b="1" dirty="0">
              <a:latin typeface="+mj-l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CA0B990F-09D5-414D-AAAD-276BC5EB0E9E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267744" y="2996952"/>
            <a:ext cx="360040" cy="23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69160"/>
            <a:ext cx="9144000" cy="10748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7F45D5-591A-428F-874A-883C61C9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</a:t>
            </a:r>
            <a:r>
              <a:rPr lang="en-US" dirty="0" smtClean="0"/>
              <a:t>youngsters</a:t>
            </a:r>
            <a:br>
              <a:rPr lang="en-US" dirty="0" smtClean="0"/>
            </a:br>
            <a:r>
              <a:rPr lang="en-US" dirty="0" smtClean="0"/>
              <a:t>to the fore!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417F48-17A2-41BD-8834-F5DD6110C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580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Developing metrics for SWATH QC</a:t>
            </a:r>
          </a:p>
          <a:p>
            <a:pPr lvl="1"/>
            <a:r>
              <a:rPr lang="en-US" dirty="0"/>
              <a:t>Marina </a:t>
            </a:r>
            <a:r>
              <a:rPr lang="en-US" dirty="0" err="1"/>
              <a:t>Pauw</a:t>
            </a:r>
            <a:r>
              <a:rPr lang="en-US" dirty="0"/>
              <a:t>, Ph.D. </a:t>
            </a:r>
            <a:r>
              <a:rPr lang="en-US" dirty="0" smtClean="0"/>
              <a:t>candidate</a:t>
            </a:r>
            <a:br>
              <a:rPr lang="en-US" dirty="0" smtClean="0"/>
            </a:br>
            <a:r>
              <a:rPr lang="en-US" dirty="0" smtClean="0"/>
              <a:t>http://sun.ac.za</a:t>
            </a:r>
          </a:p>
          <a:p>
            <a:r>
              <a:rPr lang="en-US" dirty="0" smtClean="0"/>
              <a:t>Defining metrics for MALDI-TOF profiling</a:t>
            </a:r>
          </a:p>
          <a:p>
            <a:pPr lvl="1"/>
            <a:r>
              <a:rPr lang="en-US" dirty="0" smtClean="0"/>
              <a:t>Hugo </a:t>
            </a:r>
            <a:r>
              <a:rPr lang="en-US" dirty="0" err="1"/>
              <a:t>López</a:t>
            </a:r>
            <a:r>
              <a:rPr lang="en-US" dirty="0"/>
              <a:t> </a:t>
            </a:r>
            <a:r>
              <a:rPr lang="en-US" dirty="0" err="1" smtClean="0"/>
              <a:t>Fernández</a:t>
            </a:r>
            <a:r>
              <a:rPr lang="en-US" dirty="0"/>
              <a:t>, Ph.D. http://sing.ei.uvigo.es</a:t>
            </a:r>
          </a:p>
          <a:p>
            <a:r>
              <a:rPr lang="en-US" dirty="0" smtClean="0"/>
              <a:t>Demonstrating </a:t>
            </a:r>
            <a:r>
              <a:rPr lang="en-US" dirty="0"/>
              <a:t>text for MIAPE-QC</a:t>
            </a:r>
          </a:p>
          <a:p>
            <a:pPr lvl="1"/>
            <a:r>
              <a:rPr lang="en-US" dirty="0" err="1"/>
              <a:t>Jinmeng</a:t>
            </a:r>
            <a:r>
              <a:rPr lang="en-US" dirty="0"/>
              <a:t> Jia, Ph.D. </a:t>
            </a:r>
            <a:r>
              <a:rPr lang="en-US" dirty="0" smtClean="0"/>
              <a:t>candidate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http://faculty.ecnu.edu.cn/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470E14A-DA9E-4E60-9341-4E84FB68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4</a:t>
            </a:fld>
            <a:endParaRPr lang="en-Z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62896" y="4509120"/>
            <a:ext cx="2181103" cy="2348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2292" y="219"/>
            <a:ext cx="2441707" cy="27087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37421" y="2702543"/>
            <a:ext cx="1806577" cy="18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403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of Attack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April 19</a:t>
            </a:r>
            <a:r>
              <a:rPr lang="en-US" baseline="30000" dirty="0" smtClean="0"/>
              <a:t>th</a:t>
            </a:r>
            <a:r>
              <a:rPr lang="en-US" dirty="0" smtClean="0"/>
              <a:t> AM and PM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65497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Formalize suggested CV edits</a:t>
            </a:r>
          </a:p>
          <a:p>
            <a:pPr>
              <a:lnSpc>
                <a:spcPct val="170000"/>
              </a:lnSpc>
            </a:pPr>
            <a:r>
              <a:rPr lang="en-US" dirty="0"/>
              <a:t>Formulate new material for CV</a:t>
            </a:r>
          </a:p>
          <a:p>
            <a:pPr>
              <a:lnSpc>
                <a:spcPct val="170000"/>
              </a:lnSpc>
            </a:pPr>
            <a:r>
              <a:rPr lang="en-US" dirty="0"/>
              <a:t>Develop examples of CV terms</a:t>
            </a:r>
          </a:p>
          <a:p>
            <a:pPr>
              <a:lnSpc>
                <a:spcPct val="170000"/>
              </a:lnSpc>
            </a:pPr>
            <a:r>
              <a:rPr lang="en-US" dirty="0"/>
              <a:t>Review updated MIAPE-QC with demonstrator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April 20</a:t>
            </a:r>
            <a:r>
              <a:rPr lang="en-US" baseline="30000" dirty="0" smtClean="0"/>
              <a:t>th</a:t>
            </a:r>
            <a:r>
              <a:rPr lang="en-US" dirty="0" smtClean="0"/>
              <a:t> AM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4229040" cy="3286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Envision </a:t>
            </a:r>
            <a:r>
              <a:rPr lang="en-US" sz="2200" dirty="0" smtClean="0"/>
              <a:t>repository implementations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Evaluating current implementations:</a:t>
            </a:r>
            <a:br>
              <a:rPr lang="en-US" sz="2200" dirty="0"/>
            </a:br>
            <a:r>
              <a:rPr lang="en-US" sz="2200" dirty="0">
                <a:solidFill>
                  <a:srgbClr val="C00000"/>
                </a:solidFill>
              </a:rPr>
              <a:t>Getting to 1.0</a:t>
            </a:r>
            <a:r>
              <a:rPr lang="en-US" sz="2200" dirty="0" smtClean="0">
                <a:solidFill>
                  <a:srgbClr val="C00000"/>
                </a:solidFill>
              </a:rPr>
              <a:t>!</a:t>
            </a: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xmlns="" val="175768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sz="3600" dirty="0" err="1" smtClean="0"/>
              <a:t>cv</a:t>
            </a:r>
            <a:r>
              <a:rPr lang="en-US" dirty="0" smtClean="0"/>
              <a:t> to </a:t>
            </a:r>
            <a:r>
              <a:rPr lang="en-US" sz="7200" dirty="0" smtClean="0">
                <a:solidFill>
                  <a:schemeClr val="accent2"/>
                </a:solidFill>
              </a:rPr>
              <a:t>CV!</a:t>
            </a:r>
            <a:endParaRPr lang="en-US" sz="7200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Tackle Essentials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Broaden pool of committers</a:t>
            </a:r>
          </a:p>
          <a:p>
            <a:r>
              <a:rPr lang="en-US" sz="2400" dirty="0" smtClean="0"/>
              <a:t>Establish process for new software, new terms</a:t>
            </a:r>
          </a:p>
          <a:p>
            <a:r>
              <a:rPr lang="en-US" sz="2400" dirty="0" smtClean="0"/>
              <a:t>Canonize set of essential metrics: MIAPE-QC</a:t>
            </a:r>
          </a:p>
          <a:p>
            <a:r>
              <a:rPr lang="en-US" sz="2400" dirty="0" smtClean="0"/>
              <a:t>Determine integration plan with HUPO-PSI-MS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Dream of what is possible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Spiking defined standards yields intensity ratios</a:t>
            </a:r>
          </a:p>
          <a:p>
            <a:r>
              <a:rPr lang="en-US" sz="2400" dirty="0" err="1" smtClean="0"/>
              <a:t>Metabolomics</a:t>
            </a:r>
            <a:r>
              <a:rPr lang="en-US" sz="2400" dirty="0" smtClean="0"/>
              <a:t> dwarfs proteomics for potential </a:t>
            </a:r>
            <a:r>
              <a:rPr lang="en-US" sz="2400" dirty="0" err="1" smtClean="0"/>
              <a:t>analytes</a:t>
            </a:r>
            <a:endParaRPr lang="en-US" sz="2400" dirty="0" smtClean="0"/>
          </a:p>
          <a:p>
            <a:r>
              <a:rPr lang="en-US" sz="2400" dirty="0" smtClean="0"/>
              <a:t>RPLC-</a:t>
            </a:r>
            <a:r>
              <a:rPr lang="en-US" sz="2400" dirty="0" err="1" smtClean="0"/>
              <a:t>nESI</a:t>
            </a:r>
            <a:r>
              <a:rPr lang="en-US" sz="2400" dirty="0" smtClean="0"/>
              <a:t> is not universal! MALDI, GC, CE…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77574-4E30-4500-85A7-A08EC48D56BE}" type="slidenum">
              <a:rPr lang="en-ZA" smtClean="0"/>
              <a:pPr>
                <a:defRPr/>
              </a:pPr>
              <a:t>6</a:t>
            </a:fld>
            <a:endParaRPr lang="en-Z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Seeking v1.0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467544" y="1845734"/>
            <a:ext cx="4058736" cy="43915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Stepping toward MIAPE-QC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What metrics are essential and unambiguous?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Can we produce text that meets our criteria?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Is a manuscript the right way to communicate expectation?</a:t>
            </a:r>
            <a:endParaRPr lang="en-US" sz="2400" dirty="0" smtClean="0"/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Defining a role for repositories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Which sets are assayed?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Which metrics do we want</a:t>
            </a:r>
            <a:r>
              <a:rPr lang="en-US" sz="2400" dirty="0" smtClean="0"/>
              <a:t>?</a:t>
            </a:r>
            <a:endParaRPr lang="en-US" sz="2400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4013016" cy="40233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Hand-crafting </a:t>
            </a:r>
            <a:r>
              <a:rPr lang="en-US" sz="2400" dirty="0" err="1" smtClean="0">
                <a:solidFill>
                  <a:schemeClr val="accent2"/>
                </a:solidFill>
              </a:rPr>
              <a:t>qcML</a:t>
            </a:r>
            <a:r>
              <a:rPr lang="en-US" sz="2400" dirty="0" smtClean="0">
                <a:solidFill>
                  <a:schemeClr val="accent2"/>
                </a:solidFill>
              </a:rPr>
              <a:t> examples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QuaMeter</a:t>
            </a:r>
            <a:r>
              <a:rPr lang="en-US" sz="2400" dirty="0" smtClean="0"/>
              <a:t> </a:t>
            </a:r>
            <a:r>
              <a:rPr lang="en-US" sz="2400" dirty="0" err="1" smtClean="0"/>
              <a:t>IDFree</a:t>
            </a:r>
            <a:endParaRPr lang="en-US" sz="2400" dirty="0" smtClean="0"/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OpenMS</a:t>
            </a:r>
            <a:r>
              <a:rPr lang="en-US" sz="2400" dirty="0" smtClean="0"/>
              <a:t> NIST </a:t>
            </a:r>
            <a:r>
              <a:rPr lang="en-US" sz="2400" dirty="0" smtClean="0"/>
              <a:t>metrics</a:t>
            </a:r>
          </a:p>
          <a:p>
            <a:pPr lvl="1">
              <a:lnSpc>
                <a:spcPct val="100000"/>
              </a:lnSpc>
            </a:pPr>
            <a:r>
              <a:rPr lang="en-US" sz="2400" dirty="0" smtClean="0"/>
              <a:t>Mass-UP MALDI metrics</a:t>
            </a:r>
          </a:p>
          <a:p>
            <a:pPr lvl="1">
              <a:lnSpc>
                <a:spcPct val="100000"/>
              </a:lnSpc>
            </a:pPr>
            <a:r>
              <a:rPr lang="en-US" sz="2400" dirty="0" err="1" smtClean="0"/>
              <a:t>iMonDB</a:t>
            </a:r>
            <a:r>
              <a:rPr lang="en-US" sz="2400" dirty="0" smtClean="0"/>
              <a:t> multi-file assessment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F77574-4E30-4500-85A7-A08EC48D56BE}" type="slidenum">
              <a:rPr lang="en-ZA" smtClean="0"/>
              <a:pPr>
                <a:defRPr/>
              </a:pPr>
              <a:t>7</a:t>
            </a:fld>
            <a:endParaRPr lang="en-Z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implementations are essential to demonstrating </a:t>
            </a:r>
            <a:r>
              <a:rPr lang="en-US" dirty="0" err="1" smtClean="0"/>
              <a:t>qcML</a:t>
            </a:r>
            <a:r>
              <a:rPr lang="en-US" dirty="0" smtClean="0"/>
              <a:t> value and impelling the CV to become a solid foundation.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qcML</a:t>
            </a:r>
            <a:r>
              <a:rPr lang="en-US" dirty="0" smtClean="0"/>
              <a:t> conversation is now becoming applied rather than theoretical.</a:t>
            </a:r>
          </a:p>
          <a:p>
            <a:r>
              <a:rPr lang="en-US" dirty="0" smtClean="0"/>
              <a:t>New partners inject energy and variety</a:t>
            </a:r>
            <a:br>
              <a:rPr lang="en-US" dirty="0" smtClean="0"/>
            </a:br>
            <a:r>
              <a:rPr lang="en-US" dirty="0" smtClean="0"/>
              <a:t>into our discussions.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B9544-0E69-4C14-BF35-403AE82CDD41}" type="slidenum">
              <a:rPr lang="en-ZA" smtClean="0"/>
              <a:pPr>
                <a:defRPr/>
              </a:pPr>
              <a:t>8</a:t>
            </a:fld>
            <a:endParaRPr lang="en-ZA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HOTSPOTTYPE" val="None"/>
  <p:tag name="BRANCHTO" val="264"/>
</p:tagLst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20160907-Sol-Plaatje-Bioinfo-Intro.pptx" id="{360400D3-F8E3-4ED0-8366-08F3179B3794}" vid="{CF0F6BBA-DFD7-4D5E-8D68-3EE7E7D27EC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7482067833B48B6D998945E30988C" ma:contentTypeVersion="1" ma:contentTypeDescription="Create a new document." ma:contentTypeScope="" ma:versionID="6183944f84f562298e48e489766c84e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18eccab7e06c40e5fe83bf06182e4b5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E941F3-6DA3-44E4-8467-CA18C8CA57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13C10E-ED65-47F9-A45E-6BEF16A0B7D1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1BCD466-D352-4302-8094-679B3FB6E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</TotalTime>
  <Words>324</Words>
  <Application>Microsoft Office PowerPoint</Application>
  <PresentationFormat>On-screen Show (4:3)</PresentationFormat>
  <Paragraphs>65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qcML gets real</vt:lpstr>
      <vt:lpstr>Our hypothesis</vt:lpstr>
      <vt:lpstr>Update: solidifying format</vt:lpstr>
      <vt:lpstr>Update: youngsters to the fore!</vt:lpstr>
      <vt:lpstr>Plan of Attack</vt:lpstr>
      <vt:lpstr>From cv to CV!</vt:lpstr>
      <vt:lpstr>Seeking v1.0</vt:lpstr>
      <vt:lpstr>Closing thoughts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 Suggested Usages</dc:title>
  <dc:creator>hadi</dc:creator>
  <cp:lastModifiedBy>David Tabb</cp:lastModifiedBy>
  <cp:revision>325</cp:revision>
  <cp:lastPrinted>2018-04-11T09:52:03Z</cp:lastPrinted>
  <dcterms:created xsi:type="dcterms:W3CDTF">2014-01-10T09:59:36Z</dcterms:created>
  <dcterms:modified xsi:type="dcterms:W3CDTF">2018-04-14T11:29:45Z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ContentTypeId">
    <vt:lpwstr>0x010100C887482067833B48B6D998945E30988C</vt:lpwstr>
  </property>
</Properties>
</file>