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  <p:sldMasterId id="2147483651" r:id="rId5"/>
    <p:sldMasterId id="2147483655" r:id="rId6"/>
    <p:sldMasterId id="2147483664" r:id="rId7"/>
  </p:sldMasterIdLst>
  <p:notesMasterIdLst>
    <p:notesMasterId r:id="rId11"/>
  </p:notesMasterIdLst>
  <p:handoutMasterIdLst>
    <p:handoutMasterId r:id="rId12"/>
  </p:handoutMasterIdLst>
  <p:sldIdLst>
    <p:sldId id="344" r:id="rId8"/>
    <p:sldId id="348" r:id="rId9"/>
    <p:sldId id="350" r:id="rId10"/>
  </p:sldIdLst>
  <p:sldSz cx="10080625" cy="7561263"/>
  <p:notesSz cx="6858000" cy="9144000"/>
  <p:defaultTextStyle>
    <a:defPPr>
      <a:defRPr lang="de-DE"/>
    </a:defPPr>
    <a:lvl1pPr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503238" indent="-460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006475" indent="-92075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511300" indent="-139700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014538" indent="-1857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60"/>
    <a:srgbClr val="8DAE10"/>
    <a:srgbClr val="FF0000"/>
    <a:srgbClr val="94C11C"/>
    <a:srgbClr val="E7E7E7"/>
    <a:srgbClr val="0000FF"/>
    <a:srgbClr val="00FF00"/>
    <a:srgbClr val="E6E4E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5" autoAdjust="0"/>
    <p:restoredTop sz="97568" autoAdjust="0"/>
  </p:normalViewPr>
  <p:slideViewPr>
    <p:cSldViewPr snapToGrid="0" showGuides="1">
      <p:cViewPr varScale="1">
        <p:scale>
          <a:sx n="99" d="100"/>
          <a:sy n="99" d="100"/>
        </p:scale>
        <p:origin x="-1572" y="-102"/>
      </p:cViewPr>
      <p:guideLst>
        <p:guide orient="horz" pos="2380"/>
        <p:guide pos="3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5CEA6-86A3-43E0-8CFE-44063D54725C}" type="datetimeFigureOut">
              <a:rPr lang="de-DE" smtClean="0"/>
              <a:pPr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FD253-87E3-4DA3-9265-D4F65D246E4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E406518-32A2-174D-8F9C-49DC2ADA905A}" type="datetime1">
              <a:rPr lang="de-DE"/>
              <a:pPr>
                <a:defRPr/>
              </a:pPr>
              <a:t>13.04.2011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7CC24750-EC75-9543-8B41-F80443513C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5032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006475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511300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0145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520086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57225" y="1762125"/>
            <a:ext cx="8915399" cy="1628775"/>
          </a:xfrm>
          <a:prstGeom prst="rect">
            <a:avLst/>
          </a:prstGeom>
        </p:spPr>
        <p:txBody>
          <a:bodyPr/>
          <a:lstStyle>
            <a:lvl1pPr algn="ctr">
              <a:buNone/>
              <a:defRPr sz="4800" b="1">
                <a:solidFill>
                  <a:srgbClr val="8DAE1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Titel einfügen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7225" y="3543300"/>
            <a:ext cx="8915399" cy="542925"/>
          </a:xfrm>
          <a:prstGeom prst="rect">
            <a:avLst/>
          </a:prstGeom>
        </p:spPr>
        <p:txBody>
          <a:bodyPr/>
          <a:lstStyle>
            <a:lvl1pPr algn="ctr">
              <a:buNone/>
              <a:defRPr sz="2800" b="0" baseline="0">
                <a:solidFill>
                  <a:srgbClr val="0035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Dr. Martin Eisenacher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57225" y="4086225"/>
            <a:ext cx="8915399" cy="714375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0" baseline="0">
                <a:solidFill>
                  <a:srgbClr val="0035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err="1" smtClean="0"/>
              <a:t>Bioinformatics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, Medizinisches </a:t>
            </a:r>
            <a:r>
              <a:rPr lang="de-DE" dirty="0" err="1" smtClean="0"/>
              <a:t>Proteom</a:t>
            </a:r>
            <a:r>
              <a:rPr lang="de-DE" dirty="0" smtClean="0"/>
              <a:t>-Center, Ruhr-Universität Bochum</a:t>
            </a:r>
            <a:br>
              <a:rPr lang="de-DE" dirty="0" smtClean="0"/>
            </a:br>
            <a:r>
              <a:rPr lang="de-DE" dirty="0" smtClean="0"/>
              <a:t>Dr. Christian Stephan, Prof. Dr. Helmut E. Meyer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57225" y="4943475"/>
            <a:ext cx="8915399" cy="1076325"/>
          </a:xfrm>
          <a:prstGeom prst="rect">
            <a:avLst/>
          </a:prstGeom>
        </p:spPr>
        <p:txBody>
          <a:bodyPr/>
          <a:lstStyle>
            <a:lvl1pPr algn="l">
              <a:buNone/>
              <a:tabLst>
                <a:tab pos="8696325" algn="r"/>
              </a:tabLst>
              <a:defRPr sz="2800" b="0" baseline="0">
                <a:solidFill>
                  <a:srgbClr val="8DAE1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Konferenz einfügen	Datum einfügen</a:t>
            </a:r>
          </a:p>
        </p:txBody>
      </p:sp>
      <p:pic>
        <p:nvPicPr>
          <p:cNvPr id="7" name="Picture 2" descr="http://www.psidev.info/files/psi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8031" y="6143625"/>
            <a:ext cx="1707769" cy="1133475"/>
          </a:xfrm>
          <a:prstGeom prst="rect">
            <a:avLst/>
          </a:prstGeom>
          <a:noFill/>
        </p:spPr>
      </p:pic>
      <p:pic>
        <p:nvPicPr>
          <p:cNvPr id="10" name="Picture 4" descr="http://www.psidev.info/files/hupo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406" y="6162675"/>
            <a:ext cx="1707769" cy="113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0" y="0"/>
            <a:ext cx="6448425" cy="1543050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8DAE1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rm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g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21775" cy="706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1027" name="Inhaltsplatzhalter 5" descr="Label_RUB_WEISS-BLAU_srgb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Grafik 3" descr="Wortmarke_BLAU_srg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" y="468313"/>
            <a:ext cx="2376488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 144" descr="Logo_MPC.tiff"/>
          <p:cNvPicPr>
            <a:picLocks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6219825"/>
            <a:ext cx="326072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690812" y="0"/>
            <a:ext cx="6427788" cy="143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3200" b="1" dirty="0">
              <a:solidFill>
                <a:srgbClr val="0035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Inhaltsplatzhalter 5" descr="Label_RUB_WEISS-BLAU_srgb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676" y="0"/>
            <a:ext cx="438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Grafik 9" descr="Wortmarke_BLAU_srg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550" y="152400"/>
            <a:ext cx="1728788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feld 22"/>
          <p:cNvSpPr txBox="1"/>
          <p:nvPr userDrawn="1"/>
        </p:nvSpPr>
        <p:spPr>
          <a:xfrm>
            <a:off x="9194800" y="7138988"/>
            <a:ext cx="366713" cy="138112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A15E680C-7DDB-FA41-8F86-DB20703FB184}" type="slidenum">
              <a:rPr lang="de-DE" sz="900">
                <a:ea typeface="Arial" charset="0"/>
                <a:cs typeface="Arial" charset="0"/>
              </a:rPr>
              <a:pPr algn="r">
                <a:defRPr/>
              </a:pPr>
              <a:t>‹Nr.›</a:t>
            </a:fld>
            <a:endParaRPr lang="de-DE" sz="900">
              <a:ea typeface="Arial" charset="0"/>
              <a:cs typeface="Arial" charset="0"/>
            </a:endParaRPr>
          </a:p>
        </p:txBody>
      </p:sp>
      <p:pic>
        <p:nvPicPr>
          <p:cNvPr id="6" name="Bild 144" descr="Logo_MPC.tiff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3867" y="390530"/>
            <a:ext cx="1538284" cy="4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 descr="http://www.psidev.info/files/psi.gif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94750" y="0"/>
            <a:ext cx="1076325" cy="714375"/>
          </a:xfrm>
          <a:prstGeom prst="rect">
            <a:avLst/>
          </a:prstGeom>
          <a:noFill/>
        </p:spPr>
      </p:pic>
      <p:pic>
        <p:nvPicPr>
          <p:cNvPr id="34820" name="Picture 4" descr="http://www.psidev.info/files/hupo.g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7450" y="0"/>
            <a:ext cx="1076325" cy="7143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436563" y="433388"/>
            <a:ext cx="7216775" cy="1552575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3400" b="1" dirty="0">
                <a:solidFill>
                  <a:srgbClr val="003560"/>
                </a:solidFill>
                <a:ea typeface="Arial" charset="0"/>
                <a:cs typeface="Arial" charset="0"/>
              </a:rPr>
              <a:t>Titel der Präsentation</a:t>
            </a:r>
          </a:p>
          <a:p>
            <a:pPr>
              <a:defRPr/>
            </a:pPr>
            <a:r>
              <a:rPr lang="de-DE" sz="3400" dirty="0">
                <a:solidFill>
                  <a:srgbClr val="003560"/>
                </a:solidFill>
                <a:ea typeface="Arial" charset="0"/>
                <a:cs typeface="Arial" charset="0"/>
              </a:rPr>
              <a:t>Sub-Titel der Präsentation</a:t>
            </a:r>
          </a:p>
          <a:p>
            <a:pPr>
              <a:defRPr/>
            </a:pPr>
            <a:r>
              <a:rPr lang="de-DE" sz="3400" b="1" dirty="0">
                <a:solidFill>
                  <a:srgbClr val="8DAE10"/>
                </a:solidFill>
                <a:ea typeface="Arial" charset="0"/>
                <a:cs typeface="Arial" charset="0"/>
              </a:rPr>
              <a:t>Datum XX.XX. – XX.XX.20XX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36563" y="2208213"/>
            <a:ext cx="7216775" cy="430212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1400" b="1" dirty="0">
                <a:solidFill>
                  <a:srgbClr val="003560"/>
                </a:solidFill>
                <a:ea typeface="Arial" charset="0"/>
                <a:cs typeface="Arial" charset="0"/>
              </a:rPr>
              <a:t>FAKULTÄT XY</a:t>
            </a:r>
          </a:p>
          <a:p>
            <a:pPr>
              <a:defRPr/>
            </a:pPr>
            <a:r>
              <a:rPr lang="de-DE" sz="1400" dirty="0">
                <a:solidFill>
                  <a:srgbClr val="003560"/>
                </a:solidFill>
                <a:ea typeface="Arial" charset="0"/>
                <a:cs typeface="Arial" charset="0"/>
              </a:rPr>
              <a:t>Lehrstuhl für XY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47675" y="2838450"/>
            <a:ext cx="7215188" cy="923925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3000" b="1" dirty="0">
                <a:solidFill>
                  <a:srgbClr val="003560"/>
                </a:solidFill>
                <a:ea typeface="Arial" charset="0"/>
                <a:cs typeface="Arial" charset="0"/>
              </a:rPr>
              <a:t>Headline bei längeren Headlines</a:t>
            </a:r>
          </a:p>
          <a:p>
            <a:pPr>
              <a:defRPr/>
            </a:pPr>
            <a:r>
              <a:rPr lang="de-DE" sz="3000" dirty="0">
                <a:solidFill>
                  <a:srgbClr val="003560"/>
                </a:solidFill>
                <a:ea typeface="Arial" charset="0"/>
                <a:cs typeface="Arial" charset="0"/>
              </a:rPr>
              <a:t>Subheadline – optional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436563" y="3997325"/>
            <a:ext cx="4460875" cy="1193800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indent="287338">
              <a:lnSpc>
                <a:spcPts val="2700"/>
              </a:lnSpc>
              <a:spcAft>
                <a:spcPts val="600"/>
              </a:spcAft>
              <a:buSzPct val="130000"/>
              <a:buFont typeface="Wingdings" charset="2"/>
              <a:buChar char="§"/>
              <a:defRPr/>
            </a:pPr>
            <a:r>
              <a:rPr lang="de-DE" dirty="0" err="1">
                <a:ea typeface="Arial" charset="0"/>
                <a:cs typeface="Arial" charset="0"/>
              </a:rPr>
              <a:t>Bulletpoint</a:t>
            </a:r>
            <a:r>
              <a:rPr lang="de-DE" dirty="0">
                <a:ea typeface="Arial" charset="0"/>
                <a:cs typeface="Arial" charset="0"/>
              </a:rPr>
              <a:t> 1</a:t>
            </a:r>
          </a:p>
          <a:p>
            <a:pPr indent="287338">
              <a:lnSpc>
                <a:spcPts val="2700"/>
              </a:lnSpc>
              <a:spcAft>
                <a:spcPts val="600"/>
              </a:spcAft>
              <a:buSzPct val="130000"/>
              <a:buFont typeface="Wingdings" charset="2"/>
              <a:buChar char="§"/>
              <a:defRPr/>
            </a:pPr>
            <a:r>
              <a:rPr lang="de-DE" dirty="0" err="1">
                <a:ea typeface="Arial" charset="0"/>
                <a:cs typeface="Arial" charset="0"/>
              </a:rPr>
              <a:t>Bulletpoint</a:t>
            </a:r>
            <a:r>
              <a:rPr lang="de-DE" dirty="0">
                <a:ea typeface="Arial" charset="0"/>
                <a:cs typeface="Arial" charset="0"/>
              </a:rPr>
              <a:t> 2</a:t>
            </a:r>
          </a:p>
          <a:p>
            <a:pPr indent="287338">
              <a:lnSpc>
                <a:spcPts val="2700"/>
              </a:lnSpc>
              <a:spcAft>
                <a:spcPts val="600"/>
              </a:spcAft>
              <a:buSzPct val="130000"/>
              <a:buFont typeface="Wingdings" charset="2"/>
              <a:buChar char="§"/>
              <a:defRPr/>
            </a:pPr>
            <a:r>
              <a:rPr lang="de-DE" dirty="0" err="1">
                <a:ea typeface="Arial" charset="0"/>
                <a:cs typeface="Arial" charset="0"/>
              </a:rPr>
              <a:t>Bulletpoint</a:t>
            </a:r>
            <a:r>
              <a:rPr lang="de-DE" dirty="0">
                <a:ea typeface="Arial" charset="0"/>
                <a:cs typeface="Arial" charset="0"/>
              </a:rPr>
              <a:t> 3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313" y="7142163"/>
            <a:ext cx="8429625" cy="152400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1000" b="1">
                <a:solidFill>
                  <a:srgbClr val="003560"/>
                </a:solidFill>
                <a:ea typeface="Arial" charset="0"/>
                <a:cs typeface="Arial" charset="0"/>
              </a:rPr>
              <a:t>TITEL PRÄSENTATION </a:t>
            </a:r>
            <a:r>
              <a:rPr lang="de-DE" sz="1000">
                <a:solidFill>
                  <a:srgbClr val="003560"/>
                </a:solidFill>
                <a:ea typeface="Arial" charset="0"/>
                <a:cs typeface="Arial" charset="0"/>
              </a:rPr>
              <a:t>TITEL PRÄSENTATION | Bochum | XX. – XX. Monat Jahr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36563" y="5348288"/>
            <a:ext cx="4460875" cy="1384300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0"/>
              </a:lnSpc>
              <a:buSzPct val="130000"/>
              <a:defRPr/>
            </a:pPr>
            <a:r>
              <a:rPr lang="de-DE" dirty="0" err="1">
                <a:ea typeface="Arial" charset="0"/>
                <a:cs typeface="Arial" charset="0"/>
              </a:rPr>
              <a:t>Cidunt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adignis</a:t>
            </a:r>
            <a:r>
              <a:rPr lang="de-DE" dirty="0">
                <a:ea typeface="Arial" charset="0"/>
                <a:cs typeface="Arial" charset="0"/>
              </a:rPr>
              <a:t> am </a:t>
            </a:r>
            <a:r>
              <a:rPr lang="de-DE" dirty="0" err="1">
                <a:ea typeface="Arial" charset="0"/>
                <a:cs typeface="Arial" charset="0"/>
              </a:rPr>
              <a:t>venibh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etue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alit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erostio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dipisisi</a:t>
            </a:r>
            <a:r>
              <a:rPr lang="de-DE" dirty="0">
                <a:ea typeface="Arial" charset="0"/>
                <a:cs typeface="Arial" charset="0"/>
              </a:rPr>
              <a:t> er </a:t>
            </a:r>
            <a:r>
              <a:rPr lang="de-DE" dirty="0" err="1">
                <a:ea typeface="Arial" charset="0"/>
                <a:cs typeface="Arial" charset="0"/>
              </a:rPr>
              <a:t>aliquissi</a:t>
            </a:r>
            <a:r>
              <a:rPr lang="de-DE" dirty="0">
                <a:ea typeface="Arial" charset="0"/>
                <a:cs typeface="Arial" charset="0"/>
              </a:rPr>
              <a:t>. </a:t>
            </a:r>
            <a:r>
              <a:rPr lang="de-DE" dirty="0" err="1">
                <a:ea typeface="Arial" charset="0"/>
                <a:cs typeface="Arial" charset="0"/>
              </a:rPr>
              <a:t>Unt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lortio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digna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cor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sum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vel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il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utem</a:t>
            </a:r>
            <a:r>
              <a:rPr lang="de-DE" dirty="0">
                <a:ea typeface="Arial" charset="0"/>
                <a:cs typeface="Arial" charset="0"/>
              </a:rPr>
              <a:t> ad et </a:t>
            </a:r>
            <a:r>
              <a:rPr lang="de-DE" dirty="0" err="1">
                <a:ea typeface="Arial" charset="0"/>
                <a:cs typeface="Arial" charset="0"/>
              </a:rPr>
              <a:t>nosto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od</a:t>
            </a:r>
            <a:r>
              <a:rPr lang="de-DE" dirty="0">
                <a:ea typeface="Arial" charset="0"/>
                <a:cs typeface="Arial" charset="0"/>
              </a:rPr>
              <a:t> magna </a:t>
            </a:r>
            <a:r>
              <a:rPr lang="de-DE" dirty="0" err="1">
                <a:ea typeface="Arial" charset="0"/>
                <a:cs typeface="Arial" charset="0"/>
              </a:rPr>
              <a:t>feugait</a:t>
            </a:r>
            <a:r>
              <a:rPr lang="de-DE" dirty="0">
                <a:ea typeface="Arial" charset="0"/>
                <a:cs typeface="Arial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601200" cy="143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3075" name="Inhaltsplatzhalter 5" descr="Label_RUB_WEISS-BLAU_srgb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8600" y="0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Grafik 9" descr="Wortmarke_BLAU_srg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" y="228600"/>
            <a:ext cx="1728788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feld 22"/>
          <p:cNvSpPr txBox="1"/>
          <p:nvPr userDrawn="1"/>
        </p:nvSpPr>
        <p:spPr>
          <a:xfrm>
            <a:off x="9194800" y="7138988"/>
            <a:ext cx="366713" cy="138112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A15E680C-7DDB-FA41-8F86-DB20703FB184}" type="slidenum">
              <a:rPr lang="de-DE" sz="900">
                <a:solidFill>
                  <a:prstClr val="black"/>
                </a:solidFill>
                <a:ea typeface="Arial" charset="0"/>
                <a:cs typeface="Arial" charset="0"/>
              </a:rPr>
              <a:pPr algn="r">
                <a:defRPr/>
              </a:pPr>
              <a:t>‹Nr.›</a:t>
            </a:fld>
            <a:endParaRPr lang="de-DE" sz="90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 Verbindung mit Pfeil 52"/>
          <p:cNvCxnSpPr/>
          <p:nvPr/>
        </p:nvCxnSpPr>
        <p:spPr>
          <a:xfrm rot="10800000" flipV="1">
            <a:off x="2517059" y="4073142"/>
            <a:ext cx="3267724" cy="120246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29600" y="-98320"/>
            <a:ext cx="6448425" cy="1543050"/>
          </a:xfrm>
        </p:spPr>
        <p:txBody>
          <a:bodyPr/>
          <a:lstStyle/>
          <a:p>
            <a:r>
              <a:rPr lang="en-US" sz="3600" smtClean="0"/>
              <a:t>mzQuantML</a:t>
            </a:r>
            <a:br>
              <a:rPr lang="en-US" sz="3600" smtClean="0"/>
            </a:br>
            <a:r>
              <a:rPr lang="en-US" sz="3200" b="0" smtClean="0"/>
              <a:t>sketch of OpenMS alternative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2400" b="0" smtClean="0"/>
              <a:t>(version 0.1.2d)</a:t>
            </a:r>
            <a:endParaRPr lang="en-US" sz="2800" b="0"/>
          </a:p>
        </p:txBody>
      </p:sp>
      <p:sp>
        <p:nvSpPr>
          <p:cNvPr id="4" name="Rechteck 3"/>
          <p:cNvSpPr/>
          <p:nvPr/>
        </p:nvSpPr>
        <p:spPr>
          <a:xfrm>
            <a:off x="395747" y="2309946"/>
            <a:ext cx="2111480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ProteinList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95747" y="2826755"/>
            <a:ext cx="2111480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PeptideList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748" y="4557829"/>
            <a:ext cx="2111480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AssayList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748" y="3807654"/>
            <a:ext cx="2087569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QuantList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56419" y="6126076"/>
            <a:ext cx="2111480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FeatureList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95747" y="6912059"/>
            <a:ext cx="2111480" cy="26548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DataProcessingList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95748" y="5221507"/>
            <a:ext cx="2111480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StudyVariableList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95747" y="1602042"/>
            <a:ext cx="2111480" cy="26548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cvList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180-Grad-Pfeil 35"/>
          <p:cNvSpPr/>
          <p:nvPr/>
        </p:nvSpPr>
        <p:spPr>
          <a:xfrm rot="5400000" flipV="1">
            <a:off x="-57595" y="2613347"/>
            <a:ext cx="600404" cy="249240"/>
          </a:xfrm>
          <a:prstGeom prst="uturnArrow">
            <a:avLst>
              <a:gd name="adj1" fmla="val 0"/>
              <a:gd name="adj2" fmla="val 25000"/>
              <a:gd name="adj3" fmla="val 30236"/>
              <a:gd name="adj4" fmla="val 43750"/>
              <a:gd name="adj5" fmla="val 10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89941" y="3087333"/>
            <a:ext cx="2123762" cy="255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seq., mod., external ref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65360" y="4813491"/>
            <a:ext cx="2227001" cy="255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raw file, label, ident. file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0277" y="5487001"/>
            <a:ext cx="1946782" cy="255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replicates, exp. cond.</a:t>
            </a:r>
          </a:p>
        </p:txBody>
      </p:sp>
      <p:sp>
        <p:nvSpPr>
          <p:cNvPr id="61" name="180-Grad-Pfeil 60"/>
          <p:cNvSpPr/>
          <p:nvPr/>
        </p:nvSpPr>
        <p:spPr>
          <a:xfrm rot="16200000">
            <a:off x="-52679" y="4850784"/>
            <a:ext cx="600404" cy="249240"/>
          </a:xfrm>
          <a:prstGeom prst="uturnArrow">
            <a:avLst>
              <a:gd name="adj1" fmla="val 0"/>
              <a:gd name="adj2" fmla="val 25000"/>
              <a:gd name="adj3" fmla="val 30236"/>
              <a:gd name="adj4" fmla="val 43750"/>
              <a:gd name="adj5" fmla="val 10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4693" y="6396465"/>
            <a:ext cx="1597734" cy="255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mass trace</a:t>
            </a:r>
          </a:p>
        </p:txBody>
      </p:sp>
      <p:sp>
        <p:nvSpPr>
          <p:cNvPr id="63" name="180-Grad-Pfeil 62"/>
          <p:cNvSpPr/>
          <p:nvPr/>
        </p:nvSpPr>
        <p:spPr>
          <a:xfrm rot="16200000">
            <a:off x="-639091" y="5260856"/>
            <a:ext cx="1681316" cy="265467"/>
          </a:xfrm>
          <a:prstGeom prst="uturnArrow">
            <a:avLst>
              <a:gd name="adj1" fmla="val 0"/>
              <a:gd name="adj2" fmla="val 25000"/>
              <a:gd name="adj3" fmla="val 29631"/>
              <a:gd name="adj4" fmla="val 43750"/>
              <a:gd name="adj5" fmla="val 10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660273" y="3797803"/>
            <a:ext cx="2051707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QuantValue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180-Grad-Pfeil 46"/>
          <p:cNvSpPr/>
          <p:nvPr/>
        </p:nvSpPr>
        <p:spPr>
          <a:xfrm>
            <a:off x="6719648" y="3532246"/>
            <a:ext cx="644892" cy="246307"/>
          </a:xfrm>
          <a:prstGeom prst="uturnArrow">
            <a:avLst>
              <a:gd name="adj1" fmla="val 0"/>
              <a:gd name="adj2" fmla="val 16791"/>
              <a:gd name="adj3" fmla="val 16045"/>
              <a:gd name="adj4" fmla="val 43750"/>
              <a:gd name="adj5" fmla="val 975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Geschweifte Klammer rechts 47"/>
          <p:cNvSpPr/>
          <p:nvPr/>
        </p:nvSpPr>
        <p:spPr>
          <a:xfrm>
            <a:off x="2625004" y="3807654"/>
            <a:ext cx="206477" cy="2556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/>
          <p:cNvSpPr/>
          <p:nvPr/>
        </p:nvSpPr>
        <p:spPr>
          <a:xfrm>
            <a:off x="2991281" y="3807654"/>
            <a:ext cx="2051707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QuantLayer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" name="Geschweifte Klammer rechts 49"/>
          <p:cNvSpPr/>
          <p:nvPr/>
        </p:nvSpPr>
        <p:spPr>
          <a:xfrm>
            <a:off x="5270296" y="3807654"/>
            <a:ext cx="206477" cy="2556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3146533" y="4073143"/>
            <a:ext cx="2330239" cy="479788"/>
          </a:xfrm>
          <a:prstGeom prst="rect">
            <a:avLst/>
          </a:prstGeom>
          <a:solidFill>
            <a:schemeClr val="bg1">
              <a:alpha val="66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CV : type of data / layer description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901037" y="4058791"/>
            <a:ext cx="2330239" cy="479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CV: transformation / aggregation function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743611" y="5275606"/>
            <a:ext cx="5659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discussion about optional studyVariableRef attr. in &lt;QuantValue&gt; (could „explain“ the aggregation further)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rot="10800000">
            <a:off x="3859734" y="4842988"/>
            <a:ext cx="943273" cy="452287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29600" y="-127195"/>
            <a:ext cx="6448425" cy="1543050"/>
          </a:xfrm>
        </p:spPr>
        <p:txBody>
          <a:bodyPr/>
          <a:lstStyle/>
          <a:p>
            <a:r>
              <a:rPr lang="en-US" sz="3200" smtClean="0"/>
              <a:t>mzQuantML</a:t>
            </a:r>
            <a:br>
              <a:rPr lang="en-US" sz="3200" smtClean="0"/>
            </a:br>
            <a:r>
              <a:rPr lang="en-US" sz="2800" b="0" smtClean="0"/>
              <a:t>QuantList</a:t>
            </a:r>
            <a:r>
              <a:rPr lang="en-US" sz="3200" smtClean="0"/>
              <a:t/>
            </a:r>
            <a:br>
              <a:rPr lang="en-US" sz="3200" smtClean="0"/>
            </a:br>
            <a:endParaRPr lang="en-US" sz="2800" b="0"/>
          </a:p>
        </p:txBody>
      </p:sp>
      <p:sp>
        <p:nvSpPr>
          <p:cNvPr id="45" name="Rechteck 44"/>
          <p:cNvSpPr/>
          <p:nvPr/>
        </p:nvSpPr>
        <p:spPr>
          <a:xfrm>
            <a:off x="2233656" y="5823271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511181" y="58216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791613" y="58216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071061" y="58216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348556" y="5821671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626081" y="58200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906513" y="58200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185961" y="58200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464475" y="5826471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742000" y="58248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022432" y="58248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5301880" y="58248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579375" y="5824871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866525" y="58232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137332" y="58232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6416780" y="582327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233657" y="5098176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71061" y="5099776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627999" y="5099776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63486" y="5106176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57" name="Gerade Verbindung mit Pfeil 56"/>
          <p:cNvCxnSpPr>
            <a:stCxn id="42" idx="2"/>
          </p:cNvCxnSpPr>
          <p:nvPr/>
        </p:nvCxnSpPr>
        <p:spPr>
          <a:xfrm rot="16200000" flipH="1">
            <a:off x="2146162" y="5588817"/>
            <a:ext cx="458006" cy="45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endCxn id="26" idx="0"/>
          </p:cNvCxnSpPr>
          <p:nvPr/>
        </p:nvCxnSpPr>
        <p:spPr>
          <a:xfrm rot="16200000" flipH="1">
            <a:off x="2285724" y="5456957"/>
            <a:ext cx="456406" cy="273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endCxn id="27" idx="0"/>
          </p:cNvCxnSpPr>
          <p:nvPr/>
        </p:nvCxnSpPr>
        <p:spPr>
          <a:xfrm>
            <a:off x="2377416" y="5365265"/>
            <a:ext cx="553454" cy="456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rot="16200000" flipH="1">
            <a:off x="2980791" y="5593617"/>
            <a:ext cx="458006" cy="45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6200000" flipH="1">
            <a:off x="3120353" y="5461757"/>
            <a:ext cx="456406" cy="273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6" idx="2"/>
          </p:cNvCxnSpPr>
          <p:nvPr/>
        </p:nvCxnSpPr>
        <p:spPr>
          <a:xfrm rot="5400000">
            <a:off x="3535775" y="5594990"/>
            <a:ext cx="461206" cy="1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endCxn id="31" idx="0"/>
          </p:cNvCxnSpPr>
          <p:nvPr/>
        </p:nvCxnSpPr>
        <p:spPr>
          <a:xfrm rot="16200000" flipH="1">
            <a:off x="3681511" y="5455811"/>
            <a:ext cx="450005" cy="2785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5020514" y="5093374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577452" y="5093374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 rot="16200000" flipH="1">
            <a:off x="4930244" y="5587215"/>
            <a:ext cx="458006" cy="45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rot="16200000" flipH="1">
            <a:off x="5069806" y="5455355"/>
            <a:ext cx="456406" cy="273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8" idx="2"/>
          </p:cNvCxnSpPr>
          <p:nvPr/>
        </p:nvCxnSpPr>
        <p:spPr>
          <a:xfrm rot="5400000">
            <a:off x="5485228" y="5588588"/>
            <a:ext cx="461206" cy="1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6200000" flipH="1">
            <a:off x="5641522" y="5444609"/>
            <a:ext cx="450005" cy="2785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55" idx="2"/>
          </p:cNvCxnSpPr>
          <p:nvPr/>
        </p:nvCxnSpPr>
        <p:spPr>
          <a:xfrm rot="5400000">
            <a:off x="4205980" y="5431308"/>
            <a:ext cx="458006" cy="335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55" idx="2"/>
          </p:cNvCxnSpPr>
          <p:nvPr/>
        </p:nvCxnSpPr>
        <p:spPr>
          <a:xfrm rot="5400000">
            <a:off x="4341691" y="5568619"/>
            <a:ext cx="459606" cy="624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5" idx="2"/>
          </p:cNvCxnSpPr>
          <p:nvPr/>
        </p:nvCxnSpPr>
        <p:spPr>
          <a:xfrm rot="16200000" flipH="1">
            <a:off x="4481907" y="5490901"/>
            <a:ext cx="459606" cy="217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2685468" y="3984846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92" name="Gerade Verbindung mit Pfeil 91"/>
          <p:cNvCxnSpPr>
            <a:endCxn id="42" idx="0"/>
          </p:cNvCxnSpPr>
          <p:nvPr/>
        </p:nvCxnSpPr>
        <p:spPr>
          <a:xfrm rot="5400000">
            <a:off x="2159305" y="4459144"/>
            <a:ext cx="852641" cy="425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endCxn id="42" idx="0"/>
          </p:cNvCxnSpPr>
          <p:nvPr/>
        </p:nvCxnSpPr>
        <p:spPr>
          <a:xfrm rot="5400000">
            <a:off x="2163156" y="4458493"/>
            <a:ext cx="849441" cy="429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42" idx="0"/>
          </p:cNvCxnSpPr>
          <p:nvPr/>
        </p:nvCxnSpPr>
        <p:spPr>
          <a:xfrm rot="5400000">
            <a:off x="2163156" y="4458493"/>
            <a:ext cx="849441" cy="429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91" idx="2"/>
          </p:cNvCxnSpPr>
          <p:nvPr/>
        </p:nvCxnSpPr>
        <p:spPr>
          <a:xfrm rot="16200000" flipH="1">
            <a:off x="2866392" y="4207068"/>
            <a:ext cx="857441" cy="9407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91" idx="2"/>
            <a:endCxn id="43" idx="0"/>
          </p:cNvCxnSpPr>
          <p:nvPr/>
        </p:nvCxnSpPr>
        <p:spPr>
          <a:xfrm rot="16200000" flipH="1">
            <a:off x="2592001" y="4481458"/>
            <a:ext cx="851041" cy="3855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/>
          <p:cNvSpPr/>
          <p:nvPr/>
        </p:nvSpPr>
        <p:spPr>
          <a:xfrm>
            <a:off x="4883175" y="3972044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07" name="Gerade Verbindung mit Pfeil 106"/>
          <p:cNvCxnSpPr>
            <a:endCxn id="77" idx="0"/>
          </p:cNvCxnSpPr>
          <p:nvPr/>
        </p:nvCxnSpPr>
        <p:spPr>
          <a:xfrm rot="16200000" flipH="1">
            <a:off x="4647586" y="4581189"/>
            <a:ext cx="860642" cy="1637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106" idx="2"/>
            <a:endCxn id="78" idx="0"/>
          </p:cNvCxnSpPr>
          <p:nvPr/>
        </p:nvCxnSpPr>
        <p:spPr>
          <a:xfrm rot="16200000" flipH="1">
            <a:off x="4940850" y="4317514"/>
            <a:ext cx="857441" cy="6942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06" idx="2"/>
            <a:endCxn id="55" idx="0"/>
          </p:cNvCxnSpPr>
          <p:nvPr/>
        </p:nvCxnSpPr>
        <p:spPr>
          <a:xfrm rot="5400000">
            <a:off x="4377467" y="4461210"/>
            <a:ext cx="870243" cy="4196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3904595" y="2887566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24" name="Gerade Verbindung mit Pfeil 123"/>
          <p:cNvCxnSpPr>
            <a:stCxn id="123" idx="2"/>
            <a:endCxn id="91" idx="0"/>
          </p:cNvCxnSpPr>
          <p:nvPr/>
        </p:nvCxnSpPr>
        <p:spPr>
          <a:xfrm rot="5400000">
            <a:off x="3017594" y="2958587"/>
            <a:ext cx="833391" cy="12191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123" idx="2"/>
            <a:endCxn id="106" idx="0"/>
          </p:cNvCxnSpPr>
          <p:nvPr/>
        </p:nvCxnSpPr>
        <p:spPr>
          <a:xfrm rot="16200000" flipH="1">
            <a:off x="4122848" y="3072459"/>
            <a:ext cx="820589" cy="9785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2241681" y="6764921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2519206" y="67633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799638" y="67633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079086" y="67633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356581" y="6763321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634106" y="67617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914538" y="67617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193986" y="67617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472500" y="6768121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750025" y="67665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5030457" y="67665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5309905" y="67665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587400" y="6766521"/>
            <a:ext cx="278514" cy="2638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874550" y="67649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6145357" y="67649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424805" y="6764921"/>
            <a:ext cx="278514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173" name="Gruppieren 172"/>
          <p:cNvGrpSpPr/>
          <p:nvPr/>
        </p:nvGrpSpPr>
        <p:grpSpPr>
          <a:xfrm>
            <a:off x="4536721" y="2833385"/>
            <a:ext cx="5471744" cy="4239918"/>
            <a:chOff x="4382721" y="2352135"/>
            <a:chExt cx="5471744" cy="4239918"/>
          </a:xfrm>
        </p:grpSpPr>
        <p:sp>
          <p:nvSpPr>
            <p:cNvPr id="134" name="Textfeld 133"/>
            <p:cNvSpPr txBox="1"/>
            <p:nvPr/>
          </p:nvSpPr>
          <p:spPr>
            <a:xfrm>
              <a:off x="4382721" y="2352135"/>
              <a:ext cx="2379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/>
                <a:t>layer „protein ratios “</a:t>
              </a:r>
              <a:endParaRPr lang="en-US" sz="1800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5426394" y="3490794"/>
              <a:ext cx="2907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/>
                <a:t>layer „protein values“</a:t>
              </a:r>
              <a:endParaRPr lang="en-US" sz="1800"/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6410228" y="4519483"/>
              <a:ext cx="3195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/>
                <a:t>layer „peptide values“</a:t>
              </a:r>
              <a:endParaRPr lang="en-US" sz="1800"/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6658699" y="6222721"/>
              <a:ext cx="3195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/>
                <a:t>layer „raw values“</a:t>
              </a:r>
              <a:endParaRPr lang="en-US" sz="1800"/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6657099" y="5277893"/>
              <a:ext cx="3195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/>
                <a:t>layer „normalized values“</a:t>
              </a:r>
              <a:endParaRPr lang="en-US" sz="1800"/>
            </a:p>
          </p:txBody>
        </p:sp>
      </p:grpSp>
      <p:cxnSp>
        <p:nvCxnSpPr>
          <p:cNvPr id="156" name="Gerade Verbindung mit Pfeil 155"/>
          <p:cNvCxnSpPr>
            <a:stCxn id="45" idx="2"/>
            <a:endCxn id="138" idx="0"/>
          </p:cNvCxnSpPr>
          <p:nvPr/>
        </p:nvCxnSpPr>
        <p:spPr>
          <a:xfrm rot="16200000" flipH="1">
            <a:off x="2038045" y="6422027"/>
            <a:ext cx="677761" cy="8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endCxn id="139" idx="0"/>
          </p:cNvCxnSpPr>
          <p:nvPr/>
        </p:nvCxnSpPr>
        <p:spPr>
          <a:xfrm rot="5400000">
            <a:off x="2326799" y="6431655"/>
            <a:ext cx="66333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/>
          <p:cNvCxnSpPr>
            <a:endCxn id="140" idx="0"/>
          </p:cNvCxnSpPr>
          <p:nvPr/>
        </p:nvCxnSpPr>
        <p:spPr>
          <a:xfrm rot="16200000" flipH="1">
            <a:off x="2605617" y="6430043"/>
            <a:ext cx="658530" cy="8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uppieren 173"/>
          <p:cNvGrpSpPr/>
          <p:nvPr/>
        </p:nvGrpSpPr>
        <p:grpSpPr>
          <a:xfrm>
            <a:off x="2000689" y="2777692"/>
            <a:ext cx="6277029" cy="2689445"/>
            <a:chOff x="1846689" y="2296442"/>
            <a:chExt cx="6277029" cy="2689445"/>
          </a:xfrm>
        </p:grpSpPr>
        <p:sp>
          <p:nvSpPr>
            <p:cNvPr id="83" name="Rechteck 82"/>
            <p:cNvSpPr/>
            <p:nvPr/>
          </p:nvSpPr>
          <p:spPr>
            <a:xfrm>
              <a:off x="2333124" y="3394544"/>
              <a:ext cx="724922" cy="479638"/>
            </a:xfrm>
            <a:prstGeom prst="rect">
              <a:avLst/>
            </a:prstGeom>
            <a:noFill/>
            <a:ln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4108721" y="4506249"/>
              <a:ext cx="1976363" cy="479638"/>
            </a:xfrm>
            <a:prstGeom prst="rect">
              <a:avLst/>
            </a:prstGeom>
            <a:noFill/>
            <a:ln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1846689" y="4506249"/>
              <a:ext cx="1968082" cy="479638"/>
            </a:xfrm>
            <a:prstGeom prst="rect">
              <a:avLst/>
            </a:prstGeom>
            <a:noFill/>
            <a:ln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3624493" y="2296442"/>
              <a:ext cx="517606" cy="479638"/>
            </a:xfrm>
            <a:prstGeom prst="rect">
              <a:avLst/>
            </a:prstGeom>
            <a:noFill/>
            <a:ln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5484628" y="4171383"/>
              <a:ext cx="263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FF0000"/>
                  </a:solidFill>
                </a:rPr>
                <a:t>layer „mutant samples“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4504053" y="3394544"/>
              <a:ext cx="724922" cy="479638"/>
            </a:xfrm>
            <a:prstGeom prst="rect">
              <a:avLst/>
            </a:prstGeom>
            <a:noFill/>
            <a:ln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2908210" y="4175417"/>
              <a:ext cx="122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FF0000"/>
                  </a:solidFill>
                </a:rPr>
                <a:t>„wildtype “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4765539" y="3025212"/>
              <a:ext cx="263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FF0000"/>
                  </a:solidFill>
                </a:rPr>
                <a:t>layer „mutant“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3000296" y="3169587"/>
              <a:ext cx="122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FF0000"/>
                  </a:solidFill>
                </a:rPr>
                <a:t>„wildtype “</a:t>
              </a:r>
              <a:endParaRPr 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72" name="Gruppieren 171"/>
          <p:cNvGrpSpPr/>
          <p:nvPr/>
        </p:nvGrpSpPr>
        <p:grpSpPr>
          <a:xfrm>
            <a:off x="-48141" y="3151454"/>
            <a:ext cx="3335580" cy="3752738"/>
            <a:chOff x="-202141" y="2670204"/>
            <a:chExt cx="3335580" cy="3752738"/>
          </a:xfrm>
        </p:grpSpPr>
        <p:sp>
          <p:nvSpPr>
            <p:cNvPr id="160" name="Textfeld 159"/>
            <p:cNvSpPr txBox="1"/>
            <p:nvPr/>
          </p:nvSpPr>
          <p:spPr>
            <a:xfrm>
              <a:off x="228435" y="5838167"/>
              <a:ext cx="1897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mtClean="0"/>
                <a:t>aggregation:</a:t>
              </a:r>
            </a:p>
            <a:p>
              <a:pPr algn="r"/>
              <a:r>
                <a:rPr lang="en-US" sz="1600" smtClean="0"/>
                <a:t>„normalization“</a:t>
              </a:r>
              <a:endParaRPr lang="en-US" sz="1600"/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-202141" y="4888181"/>
              <a:ext cx="23279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mtClean="0"/>
                <a:t>aggregation:</a:t>
              </a:r>
            </a:p>
            <a:p>
              <a:pPr algn="r"/>
              <a:r>
                <a:rPr lang="en-US" sz="1600" smtClean="0"/>
                <a:t>„condense peptides“ / “average“</a:t>
              </a:r>
              <a:endParaRPr lang="en-US" sz="1600"/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393009" y="3702706"/>
              <a:ext cx="18290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mtClean="0"/>
                <a:t>aggregation:</a:t>
              </a:r>
            </a:p>
            <a:p>
              <a:pPr algn="r"/>
              <a:r>
                <a:rPr lang="en-US" sz="1600" smtClean="0"/>
                <a:t>„condense proteins“ / „sum“ </a:t>
              </a:r>
              <a:endParaRPr lang="en-US" sz="1600"/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304384" y="2670204"/>
              <a:ext cx="182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mtClean="0"/>
                <a:t>aggregation:</a:t>
              </a:r>
            </a:p>
            <a:p>
              <a:pPr algn="r"/>
              <a:r>
                <a:rPr lang="en-US" sz="1600" smtClean="0"/>
                <a:t>„ratio“ </a:t>
              </a:r>
              <a:endParaRPr lang="en-US" sz="1600"/>
            </a:p>
          </p:txBody>
        </p:sp>
      </p:grpSp>
      <p:sp>
        <p:nvSpPr>
          <p:cNvPr id="95" name="Textfeld 94"/>
          <p:cNvSpPr txBox="1"/>
          <p:nvPr/>
        </p:nvSpPr>
        <p:spPr>
          <a:xfrm>
            <a:off x="3077296" y="6056053"/>
            <a:ext cx="166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…</a:t>
            </a:r>
            <a:endParaRPr lang="en-US" sz="2800" b="1"/>
          </a:p>
        </p:txBody>
      </p:sp>
      <p:sp>
        <p:nvSpPr>
          <p:cNvPr id="96" name="Textfeld 95"/>
          <p:cNvSpPr txBox="1"/>
          <p:nvPr/>
        </p:nvSpPr>
        <p:spPr>
          <a:xfrm>
            <a:off x="26309" y="856651"/>
            <a:ext cx="10054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Self-References from &lt;QuantValue&gt; to &lt;QuantValue&gt; enable description of: 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„aggregation / transformation“ (CV term in &lt;QuantValue&gt;)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/>
              <a:t>„type of data / layer description“ (CV term in &lt;QuantLayer&gt;)</a:t>
            </a:r>
          </a:p>
          <a:p>
            <a:r>
              <a:rPr lang="en-US" sz="1800" smtClean="0"/>
              <a:t>If we had </a:t>
            </a:r>
            <a:r>
              <a:rPr lang="en-US" sz="1800" smtClean="0">
                <a:solidFill>
                  <a:srgbClr val="FF0000"/>
                </a:solidFill>
              </a:rPr>
              <a:t>studyvariable_ref</a:t>
            </a:r>
            <a:r>
              <a:rPr lang="en-US" sz="1800" smtClean="0"/>
              <a:t>, there would be finer grained „parallel“ layers (red) corresponding to the experiment structure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29600" y="26804"/>
            <a:ext cx="6448425" cy="1426611"/>
          </a:xfrm>
        </p:spPr>
        <p:txBody>
          <a:bodyPr/>
          <a:lstStyle/>
          <a:p>
            <a:r>
              <a:rPr lang="en-US" sz="3200" dirty="0" err="1" smtClean="0"/>
              <a:t>mzQuantML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0" dirty="0" smtClean="0"/>
              <a:t>references to and from </a:t>
            </a:r>
            <a:r>
              <a:rPr lang="en-US" sz="2800" b="0" dirty="0" err="1" smtClean="0"/>
              <a:t>QuantList</a:t>
            </a:r>
            <a:r>
              <a:rPr lang="en-US" sz="2800" b="0" dirty="0" smtClean="0"/>
              <a:t/>
            </a:r>
            <a:br>
              <a:rPr lang="en-US" sz="2800" b="0" dirty="0" smtClean="0"/>
            </a:br>
            <a:r>
              <a:rPr lang="en-US" sz="2800" b="0" dirty="0" smtClean="0"/>
              <a:t>(proposal for next schema version)</a:t>
            </a:r>
            <a:endParaRPr lang="en-US" sz="2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0646" y="3807654"/>
            <a:ext cx="4418485" cy="22719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7" name="Rechteck 96"/>
          <p:cNvSpPr/>
          <p:nvPr/>
        </p:nvSpPr>
        <p:spPr>
          <a:xfrm>
            <a:off x="6050851" y="3532540"/>
            <a:ext cx="2087569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QuantList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2600351" y="1799924"/>
            <a:ext cx="2111480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Peptide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853630" y="2065413"/>
            <a:ext cx="2123762" cy="255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seq., mod., external ref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02" name="Gerade Verbindung mit Pfeil 101"/>
          <p:cNvCxnSpPr>
            <a:stCxn id="101" idx="0"/>
          </p:cNvCxnSpPr>
          <p:nvPr/>
        </p:nvCxnSpPr>
        <p:spPr>
          <a:xfrm rot="16200000" flipH="1">
            <a:off x="2805308" y="3175615"/>
            <a:ext cx="3016725" cy="7963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101" idx="0"/>
          </p:cNvCxnSpPr>
          <p:nvPr/>
        </p:nvCxnSpPr>
        <p:spPr>
          <a:xfrm rot="16200000" flipH="1">
            <a:off x="2415484" y="3565439"/>
            <a:ext cx="3796375" cy="7963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101" idx="0"/>
          </p:cNvCxnSpPr>
          <p:nvPr/>
        </p:nvCxnSpPr>
        <p:spPr>
          <a:xfrm rot="16200000" flipH="1">
            <a:off x="2607990" y="3372933"/>
            <a:ext cx="3411365" cy="796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/>
          <p:cNvSpPr/>
          <p:nvPr/>
        </p:nvSpPr>
        <p:spPr>
          <a:xfrm>
            <a:off x="5755833" y="1799924"/>
            <a:ext cx="2111480" cy="2654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Protein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4"/>
          <p:cNvCxnSpPr>
            <a:stCxn id="133" idx="2"/>
          </p:cNvCxnSpPr>
          <p:nvPr/>
        </p:nvCxnSpPr>
        <p:spPr>
          <a:xfrm rot="5400000">
            <a:off x="4636377" y="2406429"/>
            <a:ext cx="2516212" cy="18341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133" idx="2"/>
          </p:cNvCxnSpPr>
          <p:nvPr/>
        </p:nvCxnSpPr>
        <p:spPr>
          <a:xfrm rot="5400000">
            <a:off x="5222951" y="2396239"/>
            <a:ext cx="1919449" cy="12577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hteck 172"/>
          <p:cNvSpPr/>
          <p:nvPr/>
        </p:nvSpPr>
        <p:spPr>
          <a:xfrm>
            <a:off x="3858225" y="6687548"/>
            <a:ext cx="1707219" cy="26548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Feature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74" name="Gerade Verbindung mit Pfeil 173"/>
          <p:cNvCxnSpPr>
            <a:endCxn id="173" idx="0"/>
          </p:cNvCxnSpPr>
          <p:nvPr/>
        </p:nvCxnSpPr>
        <p:spPr>
          <a:xfrm rot="5400000">
            <a:off x="4407105" y="6320522"/>
            <a:ext cx="671756" cy="622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163630" y="3195542"/>
            <a:ext cx="3282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&lt;QuantList&gt; could be the central mandatory element of the schema;</a:t>
            </a:r>
            <a:br>
              <a:rPr lang="en-US" sz="1800" smtClean="0"/>
            </a:br>
            <a:r>
              <a:rPr lang="en-US" sz="1800" smtClean="0"/>
              <a:t>&lt;FeatureList&gt;, &lt;PeptideList&gt; and &lt;ProteinList&gt; could be optional!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folie mit Tex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Textform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545C376B2684BB63EE73B5DC70336" ma:contentTypeVersion="2" ma:contentTypeDescription="Create a new document." ma:contentTypeScope="" ma:versionID="165685c16c5eee52d76a378aa170d70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DCF16B3-23E5-4B5A-AA28-30A80376CF2C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B6E736D-B584-48D2-9978-638721D6B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56E55F-61A6-423A-9F67-27307F854D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RUB-Praesentationsfolien</Template>
  <TotalTime>0</TotalTime>
  <Words>227</Words>
  <Application>Microsoft Office PowerPoint</Application>
  <PresentationFormat>Benutzerdefiniert</PresentationFormat>
  <Paragraphs>51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Titelfolie mit Text</vt:lpstr>
      <vt:lpstr>Contentfolie</vt:lpstr>
      <vt:lpstr>Textformate</vt:lpstr>
      <vt:lpstr>1_Contentfolie</vt:lpstr>
      <vt:lpstr>mzQuantML sketch of OpenMS alternative (version 0.1.2d)</vt:lpstr>
      <vt:lpstr>mzQuantML QuantList </vt:lpstr>
      <vt:lpstr>mzQuantML references to and from QuantList (proposal for next schema version)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 Eisenacher</dc:creator>
  <cp:lastModifiedBy>Martin Eisenacher</cp:lastModifiedBy>
  <cp:revision>1114</cp:revision>
  <dcterms:created xsi:type="dcterms:W3CDTF">2010-01-20T07:53:19Z</dcterms:created>
  <dcterms:modified xsi:type="dcterms:W3CDTF">2011-04-13T16:33:08Z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0x010100395545C376B2684BB63EE73B5DC70336</vt:lpwstr>
  </property>
</Properties>
</file>