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1" r:id="rId1"/>
  </p:sldMasterIdLst>
  <p:notesMasterIdLst>
    <p:notesMasterId r:id="rId10"/>
  </p:notesMasterIdLst>
  <p:sldIdLst>
    <p:sldId id="1968" r:id="rId2"/>
    <p:sldId id="1618" r:id="rId3"/>
    <p:sldId id="1970" r:id="rId4"/>
    <p:sldId id="416" r:id="rId5"/>
    <p:sldId id="790" r:id="rId6"/>
    <p:sldId id="1971" r:id="rId7"/>
    <p:sldId id="1967" r:id="rId8"/>
    <p:sldId id="160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ghNatJbQtE232p3/kkAWF689yN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E00"/>
    <a:srgbClr val="70AD47"/>
    <a:srgbClr val="000000"/>
    <a:srgbClr val="ED7D31"/>
    <a:srgbClr val="5B9BD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BB88DD-5E1F-4AF0-A427-B0F6C9CB6644}">
  <a:tblStyle styleId="{66BB88DD-5E1F-4AF0-A427-B0F6C9CB66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1"/>
    <p:restoredTop sz="94635"/>
  </p:normalViewPr>
  <p:slideViewPr>
    <p:cSldViewPr snapToGrid="0" showGuides="1">
      <p:cViewPr varScale="1">
        <p:scale>
          <a:sx n="160" d="100"/>
          <a:sy n="160" d="100"/>
        </p:scale>
        <p:origin x="232" y="184"/>
      </p:cViewPr>
      <p:guideLst>
        <p:guide orient="horz" pos="2160"/>
        <p:guide pos="3840"/>
      </p:guideLst>
    </p:cSldViewPr>
  </p:slideViewPr>
  <p:notesTextViewPr>
    <p:cViewPr>
      <p:scale>
        <a:sx n="1" d="1"/>
        <a:sy n="1" d="1"/>
      </p:scale>
      <p:origin x="0" y="0"/>
    </p:cViewPr>
  </p:notesTextViewPr>
  <p:sorterViewPr>
    <p:cViewPr>
      <p:scale>
        <a:sx n="100" d="100"/>
        <a:sy n="100" d="100"/>
      </p:scale>
      <p:origin x="0" y="-6114"/>
    </p:cViewPr>
  </p:sorterViewPr>
  <p:notesViewPr>
    <p:cSldViewPr snapToGrid="0">
      <p:cViewPr varScale="1">
        <p:scale>
          <a:sx n="62" d="100"/>
          <a:sy n="62" d="100"/>
        </p:scale>
        <p:origin x="322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59"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8" Type="http://schemas.openxmlformats.org/officeDocument/2006/relationships/presProps" Target="presProps.xml"/><Relationship Id="rId5" Type="http://schemas.openxmlformats.org/officeDocument/2006/relationships/slide" Target="slides/slide4.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03079-8680-411D-AF0C-9DF25036E6A9}" type="doc">
      <dgm:prSet loTypeId="urn:diagrams.loki3.com/BracketList" loCatId="list" qsTypeId="urn:microsoft.com/office/officeart/2005/8/quickstyle/simple1" qsCatId="simple" csTypeId="urn:microsoft.com/office/officeart/2005/8/colors/accent1_2" csCatId="accent1" phldr="1"/>
      <dgm:spPr/>
      <dgm:t>
        <a:bodyPr/>
        <a:lstStyle/>
        <a:p>
          <a:endParaRPr lang="de-DE"/>
        </a:p>
      </dgm:t>
    </dgm:pt>
    <dgm:pt modelId="{C0229EAD-63A2-40AE-A6A2-927DC8B29E2E}">
      <dgm:prSet phldrT="[Text]" custT="1"/>
      <dgm:spPr/>
      <dgm:t>
        <a:bodyPr/>
        <a:lstStyle/>
        <a:p>
          <a:r>
            <a:rPr lang="de-DE" sz="1200" dirty="0"/>
            <a:t>Level 1: </a:t>
          </a:r>
          <a:r>
            <a:rPr lang="de-DE" sz="1200" dirty="0" err="1"/>
            <a:t>Identified</a:t>
          </a:r>
          <a:r>
            <a:rPr lang="de-DE" sz="1200" dirty="0"/>
            <a:t> Metabolite</a:t>
          </a:r>
        </a:p>
      </dgm:t>
    </dgm:pt>
    <dgm:pt modelId="{18246BD8-774A-4943-96BD-E926C5E05241}" type="parTrans" cxnId="{380CA24A-2871-4D24-8E24-F2D279F045DB}">
      <dgm:prSet/>
      <dgm:spPr/>
      <dgm:t>
        <a:bodyPr/>
        <a:lstStyle/>
        <a:p>
          <a:endParaRPr lang="de-DE"/>
        </a:p>
      </dgm:t>
    </dgm:pt>
    <dgm:pt modelId="{90F21858-E1C4-4D18-8AB1-D92AE02ED79B}" type="sibTrans" cxnId="{380CA24A-2871-4D24-8E24-F2D279F045DB}">
      <dgm:prSet/>
      <dgm:spPr/>
      <dgm:t>
        <a:bodyPr/>
        <a:lstStyle/>
        <a:p>
          <a:endParaRPr lang="de-DE"/>
        </a:p>
      </dgm:t>
    </dgm:pt>
    <dgm:pt modelId="{0596E62B-6ED9-4309-810E-0CBC6C8D4942}">
      <dgm:prSet phldrT="[Text]" custT="1"/>
      <dgm:spPr>
        <a:gradFill flip="none" rotWithShape="0">
          <a:gsLst>
            <a:gs pos="30000">
              <a:schemeClr val="accent1"/>
            </a:gs>
            <a:gs pos="100000">
              <a:srgbClr val="7FB4E6"/>
            </a:gs>
          </a:gsLst>
          <a:lin ang="5400000" scaled="1"/>
          <a:tileRect/>
        </a:gradFill>
      </dgm:spPr>
      <dgm:t>
        <a:bodyPr/>
        <a:lstStyle/>
        <a:p>
          <a:r>
            <a:rPr lang="de-DE" sz="1200" dirty="0"/>
            <a:t>Level 2: </a:t>
          </a:r>
          <a:r>
            <a:rPr lang="de-DE" sz="1200" dirty="0" err="1"/>
            <a:t>Putatively</a:t>
          </a:r>
          <a:r>
            <a:rPr lang="de-DE" sz="1200" dirty="0"/>
            <a:t> </a:t>
          </a:r>
          <a:r>
            <a:rPr lang="de-DE" sz="1200" dirty="0" err="1"/>
            <a:t>annotated</a:t>
          </a:r>
          <a:r>
            <a:rPr lang="de-DE" sz="1200" dirty="0"/>
            <a:t> compounds</a:t>
          </a:r>
        </a:p>
      </dgm:t>
    </dgm:pt>
    <dgm:pt modelId="{33B8AF10-C4ED-4BDC-8496-05173045475C}" type="parTrans" cxnId="{75FBC820-BBF5-4146-8992-5B00658ABF55}">
      <dgm:prSet/>
      <dgm:spPr/>
      <dgm:t>
        <a:bodyPr/>
        <a:lstStyle/>
        <a:p>
          <a:endParaRPr lang="de-DE"/>
        </a:p>
      </dgm:t>
    </dgm:pt>
    <dgm:pt modelId="{E5C7EC48-8149-4B4D-AA25-F369F3068F8B}" type="sibTrans" cxnId="{75FBC820-BBF5-4146-8992-5B00658ABF55}">
      <dgm:prSet/>
      <dgm:spPr/>
      <dgm:t>
        <a:bodyPr/>
        <a:lstStyle/>
        <a:p>
          <a:endParaRPr lang="de-DE"/>
        </a:p>
      </dgm:t>
    </dgm:pt>
    <dgm:pt modelId="{A0F932F1-6E86-4A6F-8BF3-54658AF45729}">
      <dgm:prSet phldrT="[Text]" custT="1"/>
      <dgm:spPr/>
      <dgm:t>
        <a:bodyPr/>
        <a:lstStyle/>
        <a:p>
          <a:endParaRPr lang="de-DE" sz="1200" dirty="0"/>
        </a:p>
      </dgm:t>
    </dgm:pt>
    <dgm:pt modelId="{D3836B47-3A8D-4E31-BBDE-35C2252C80F1}" type="parTrans" cxnId="{0A5827FE-166A-4260-9E85-E94AAEC69FF6}">
      <dgm:prSet/>
      <dgm:spPr/>
      <dgm:t>
        <a:bodyPr/>
        <a:lstStyle/>
        <a:p>
          <a:endParaRPr lang="de-DE"/>
        </a:p>
      </dgm:t>
    </dgm:pt>
    <dgm:pt modelId="{EC36061C-EB6A-4058-94B0-F2B7755B9798}" type="sibTrans" cxnId="{0A5827FE-166A-4260-9E85-E94AAEC69FF6}">
      <dgm:prSet/>
      <dgm:spPr/>
      <dgm:t>
        <a:bodyPr/>
        <a:lstStyle/>
        <a:p>
          <a:endParaRPr lang="de-DE"/>
        </a:p>
      </dgm:t>
    </dgm:pt>
    <dgm:pt modelId="{995F1FA5-C7D3-4C10-BA34-66CB8012B8B2}">
      <dgm:prSet phldrT="[Text]" custT="1"/>
      <dgm:spPr>
        <a:solidFill>
          <a:srgbClr val="7FB4E6"/>
        </a:solidFill>
      </dgm:spPr>
      <dgm:t>
        <a:bodyPr/>
        <a:lstStyle/>
        <a:p>
          <a:r>
            <a:rPr lang="de-DE" sz="1200" dirty="0">
              <a:solidFill>
                <a:schemeClr val="accent1"/>
              </a:solidFill>
            </a:rPr>
            <a:t>Level 3: </a:t>
          </a:r>
          <a:r>
            <a:rPr lang="de-DE" sz="1200" dirty="0" err="1">
              <a:solidFill>
                <a:schemeClr val="accent1"/>
              </a:solidFill>
            </a:rPr>
            <a:t>Putatively</a:t>
          </a:r>
          <a:r>
            <a:rPr lang="de-DE" sz="1200" dirty="0">
              <a:solidFill>
                <a:schemeClr val="accent1"/>
              </a:solidFill>
            </a:rPr>
            <a:t> </a:t>
          </a:r>
          <a:r>
            <a:rPr lang="de-DE" sz="1200" dirty="0" err="1">
              <a:solidFill>
                <a:schemeClr val="accent1"/>
              </a:solidFill>
            </a:rPr>
            <a:t>characterized</a:t>
          </a:r>
          <a:r>
            <a:rPr lang="de-DE" sz="1200" dirty="0">
              <a:solidFill>
                <a:schemeClr val="accent1"/>
              </a:solidFill>
            </a:rPr>
            <a:t> compound </a:t>
          </a:r>
          <a:r>
            <a:rPr lang="de-DE" sz="1200" dirty="0" err="1">
              <a:solidFill>
                <a:schemeClr val="accent1"/>
              </a:solidFill>
            </a:rPr>
            <a:t>classes</a:t>
          </a:r>
          <a:endParaRPr lang="de-DE" sz="1200" dirty="0">
            <a:solidFill>
              <a:schemeClr val="accent1"/>
            </a:solidFill>
          </a:endParaRPr>
        </a:p>
      </dgm:t>
    </dgm:pt>
    <dgm:pt modelId="{5314B578-EAC5-4CB2-86CD-09B86A993020}" type="parTrans" cxnId="{DD8FA722-3765-4C4A-A7FE-0C5FF6EFE367}">
      <dgm:prSet/>
      <dgm:spPr/>
      <dgm:t>
        <a:bodyPr/>
        <a:lstStyle/>
        <a:p>
          <a:endParaRPr lang="de-DE"/>
        </a:p>
      </dgm:t>
    </dgm:pt>
    <dgm:pt modelId="{665C16DE-1253-4AE3-8130-6A825D366791}" type="sibTrans" cxnId="{DD8FA722-3765-4C4A-A7FE-0C5FF6EFE367}">
      <dgm:prSet/>
      <dgm:spPr/>
      <dgm:t>
        <a:bodyPr/>
        <a:lstStyle/>
        <a:p>
          <a:endParaRPr lang="de-DE"/>
        </a:p>
      </dgm:t>
    </dgm:pt>
    <dgm:pt modelId="{2BDECA9D-789F-4C1E-84BD-EF45EF823491}">
      <dgm:prSet phldrT="[Text]" custT="1"/>
      <dgm:spPr/>
      <dgm:t>
        <a:bodyPr/>
        <a:lstStyle/>
        <a:p>
          <a:endParaRPr lang="de-DE" sz="1200" dirty="0"/>
        </a:p>
      </dgm:t>
    </dgm:pt>
    <dgm:pt modelId="{E79DBDC8-1F5A-44FA-92C1-4F8D04DAC4D6}" type="parTrans" cxnId="{4012F08D-975B-4809-97AB-DAF1433CB4E5}">
      <dgm:prSet/>
      <dgm:spPr/>
      <dgm:t>
        <a:bodyPr/>
        <a:lstStyle/>
        <a:p>
          <a:endParaRPr lang="de-DE"/>
        </a:p>
      </dgm:t>
    </dgm:pt>
    <dgm:pt modelId="{2756D5A9-0D20-41AC-B7EA-A260F12427AB}" type="sibTrans" cxnId="{4012F08D-975B-4809-97AB-DAF1433CB4E5}">
      <dgm:prSet/>
      <dgm:spPr/>
      <dgm:t>
        <a:bodyPr/>
        <a:lstStyle/>
        <a:p>
          <a:endParaRPr lang="de-DE"/>
        </a:p>
      </dgm:t>
    </dgm:pt>
    <dgm:pt modelId="{2F2A2B06-1969-4088-955D-8CF0AA5C4379}">
      <dgm:prSet phldrT="[Text]" custT="1"/>
      <dgm:spPr>
        <a:solidFill>
          <a:srgbClr val="95E0F5"/>
        </a:solidFill>
        <a:ln>
          <a:noFill/>
        </a:ln>
      </dgm:spPr>
      <dgm:t>
        <a:bodyPr/>
        <a:lstStyle/>
        <a:p>
          <a:r>
            <a:rPr lang="de-DE" sz="1200" dirty="0">
              <a:solidFill>
                <a:schemeClr val="accent1"/>
              </a:solidFill>
            </a:rPr>
            <a:t>Level 4: </a:t>
          </a:r>
          <a:r>
            <a:rPr lang="de-DE" sz="1200" dirty="0" err="1">
              <a:solidFill>
                <a:schemeClr val="accent1"/>
              </a:solidFill>
            </a:rPr>
            <a:t>Unknown</a:t>
          </a:r>
          <a:r>
            <a:rPr lang="de-DE" sz="1200" dirty="0">
              <a:solidFill>
                <a:schemeClr val="accent1"/>
              </a:solidFill>
            </a:rPr>
            <a:t> compounds</a:t>
          </a:r>
        </a:p>
      </dgm:t>
    </dgm:pt>
    <dgm:pt modelId="{F33F5745-3B6E-45AD-9EA8-89D078A6B4A1}" type="parTrans" cxnId="{276E6BB8-894E-4650-A8C5-1F2A4CD92DDC}">
      <dgm:prSet/>
      <dgm:spPr/>
      <dgm:t>
        <a:bodyPr/>
        <a:lstStyle/>
        <a:p>
          <a:endParaRPr lang="de-DE"/>
        </a:p>
      </dgm:t>
    </dgm:pt>
    <dgm:pt modelId="{644DDB00-4561-4D53-A0BA-1A4D34E3026B}" type="sibTrans" cxnId="{276E6BB8-894E-4650-A8C5-1F2A4CD92DDC}">
      <dgm:prSet/>
      <dgm:spPr/>
      <dgm:t>
        <a:bodyPr/>
        <a:lstStyle/>
        <a:p>
          <a:endParaRPr lang="de-DE"/>
        </a:p>
      </dgm:t>
    </dgm:pt>
    <dgm:pt modelId="{1A4E11F4-44F3-44F0-B970-E93C14E487ED}">
      <dgm:prSet phldrT="[Text]" custT="1"/>
      <dgm:spPr/>
      <dgm:t>
        <a:bodyPr/>
        <a:lstStyle/>
        <a:p>
          <a:r>
            <a:rPr lang="de-DE" sz="1200" dirty="0"/>
            <a:t>	</a:t>
          </a:r>
        </a:p>
      </dgm:t>
    </dgm:pt>
    <dgm:pt modelId="{2BB485AF-BCC6-4700-AEAB-83AD322611C2}" type="sibTrans" cxnId="{2C4A0E1D-9475-4E04-91DF-46F6AE209BF3}">
      <dgm:prSet/>
      <dgm:spPr/>
      <dgm:t>
        <a:bodyPr/>
        <a:lstStyle/>
        <a:p>
          <a:endParaRPr lang="de-DE"/>
        </a:p>
      </dgm:t>
    </dgm:pt>
    <dgm:pt modelId="{7867FD0F-F967-4D1D-9A41-99A4B0AD7439}" type="parTrans" cxnId="{2C4A0E1D-9475-4E04-91DF-46F6AE209BF3}">
      <dgm:prSet/>
      <dgm:spPr/>
      <dgm:t>
        <a:bodyPr/>
        <a:lstStyle/>
        <a:p>
          <a:endParaRPr lang="de-DE"/>
        </a:p>
      </dgm:t>
    </dgm:pt>
    <dgm:pt modelId="{308D1415-6CE8-4AD0-8FCB-B51B12147E42}">
      <dgm:prSet phldrT="[Text]" custT="1"/>
      <dgm:spPr/>
      <dgm:t>
        <a:bodyPr/>
        <a:lstStyle/>
        <a:p>
          <a:r>
            <a:rPr lang="de-DE" sz="1200" dirty="0"/>
            <a:t>	</a:t>
          </a:r>
        </a:p>
      </dgm:t>
    </dgm:pt>
    <dgm:pt modelId="{CE81834E-2CBB-4C32-B8E2-4491DFB0568A}" type="sibTrans" cxnId="{CE710C60-6DF6-4B8A-84AB-D1A480590603}">
      <dgm:prSet/>
      <dgm:spPr/>
      <dgm:t>
        <a:bodyPr/>
        <a:lstStyle/>
        <a:p>
          <a:endParaRPr lang="de-DE"/>
        </a:p>
      </dgm:t>
    </dgm:pt>
    <dgm:pt modelId="{7EF59551-B7E5-4191-9927-4F17C44DC688}" type="parTrans" cxnId="{CE710C60-6DF6-4B8A-84AB-D1A480590603}">
      <dgm:prSet/>
      <dgm:spPr/>
      <dgm:t>
        <a:bodyPr/>
        <a:lstStyle/>
        <a:p>
          <a:endParaRPr lang="de-DE"/>
        </a:p>
      </dgm:t>
    </dgm:pt>
    <dgm:pt modelId="{911920B3-0146-406F-AF7D-E354DEFFE3F6}" type="pres">
      <dgm:prSet presAssocID="{4AB03079-8680-411D-AF0C-9DF25036E6A9}" presName="Name0" presStyleCnt="0">
        <dgm:presLayoutVars>
          <dgm:dir/>
          <dgm:animLvl val="lvl"/>
          <dgm:resizeHandles val="exact"/>
        </dgm:presLayoutVars>
      </dgm:prSet>
      <dgm:spPr/>
    </dgm:pt>
    <dgm:pt modelId="{65D2440D-FEE5-4909-88BB-A9200936A82A}" type="pres">
      <dgm:prSet presAssocID="{1A4E11F4-44F3-44F0-B970-E93C14E487ED}" presName="linNode" presStyleCnt="0"/>
      <dgm:spPr/>
    </dgm:pt>
    <dgm:pt modelId="{2E8A0B5F-0659-4DA0-964E-7B2D5B5965ED}" type="pres">
      <dgm:prSet presAssocID="{1A4E11F4-44F3-44F0-B970-E93C14E487ED}" presName="parTx" presStyleLbl="revTx" presStyleIdx="0" presStyleCnt="4">
        <dgm:presLayoutVars>
          <dgm:chMax val="1"/>
          <dgm:bulletEnabled val="1"/>
        </dgm:presLayoutVars>
      </dgm:prSet>
      <dgm:spPr/>
    </dgm:pt>
    <dgm:pt modelId="{7B2044C4-C588-4376-B290-140D2C957CAC}" type="pres">
      <dgm:prSet presAssocID="{1A4E11F4-44F3-44F0-B970-E93C14E487ED}" presName="bracket" presStyleLbl="parChTrans1D1" presStyleIdx="0" presStyleCnt="4"/>
      <dgm:spPr>
        <a:ln>
          <a:noFill/>
        </a:ln>
      </dgm:spPr>
    </dgm:pt>
    <dgm:pt modelId="{2C01CE00-00EF-4171-872B-03ACC992FC41}" type="pres">
      <dgm:prSet presAssocID="{1A4E11F4-44F3-44F0-B970-E93C14E487ED}" presName="spH" presStyleCnt="0"/>
      <dgm:spPr/>
    </dgm:pt>
    <dgm:pt modelId="{29A4610C-A84C-4098-A54E-ED8EE6B382F9}" type="pres">
      <dgm:prSet presAssocID="{1A4E11F4-44F3-44F0-B970-E93C14E487ED}" presName="desTx" presStyleLbl="node1" presStyleIdx="0" presStyleCnt="4">
        <dgm:presLayoutVars>
          <dgm:bulletEnabled val="1"/>
        </dgm:presLayoutVars>
      </dgm:prSet>
      <dgm:spPr/>
    </dgm:pt>
    <dgm:pt modelId="{F297AEC7-8613-41DB-8227-52861D2ED668}" type="pres">
      <dgm:prSet presAssocID="{2BB485AF-BCC6-4700-AEAB-83AD322611C2}" presName="spV" presStyleCnt="0"/>
      <dgm:spPr/>
    </dgm:pt>
    <dgm:pt modelId="{19F405D7-1FD7-49AF-9AB4-18B785561715}" type="pres">
      <dgm:prSet presAssocID="{308D1415-6CE8-4AD0-8FCB-B51B12147E42}" presName="linNode" presStyleCnt="0"/>
      <dgm:spPr/>
    </dgm:pt>
    <dgm:pt modelId="{337E990F-DC75-422A-89D7-9EC1893A618B}" type="pres">
      <dgm:prSet presAssocID="{308D1415-6CE8-4AD0-8FCB-B51B12147E42}" presName="parTx" presStyleLbl="revTx" presStyleIdx="1" presStyleCnt="4">
        <dgm:presLayoutVars>
          <dgm:chMax val="1"/>
          <dgm:bulletEnabled val="1"/>
        </dgm:presLayoutVars>
      </dgm:prSet>
      <dgm:spPr/>
    </dgm:pt>
    <dgm:pt modelId="{57052A33-DB8C-4FE4-9EC5-E0715C26A03F}" type="pres">
      <dgm:prSet presAssocID="{308D1415-6CE8-4AD0-8FCB-B51B12147E42}" presName="bracket" presStyleLbl="parChTrans1D1" presStyleIdx="1" presStyleCnt="4" custLinFactNeighborX="9492"/>
      <dgm:spPr>
        <a:ln>
          <a:noFill/>
        </a:ln>
      </dgm:spPr>
    </dgm:pt>
    <dgm:pt modelId="{CAC47EAE-50EB-40ED-8EA9-A9A89C05FEF1}" type="pres">
      <dgm:prSet presAssocID="{308D1415-6CE8-4AD0-8FCB-B51B12147E42}" presName="spH" presStyleCnt="0"/>
      <dgm:spPr/>
    </dgm:pt>
    <dgm:pt modelId="{0A805CB2-5ED4-4554-BFA3-241338E94BA7}" type="pres">
      <dgm:prSet presAssocID="{308D1415-6CE8-4AD0-8FCB-B51B12147E42}" presName="desTx" presStyleLbl="node1" presStyleIdx="1" presStyleCnt="4">
        <dgm:presLayoutVars>
          <dgm:bulletEnabled val="1"/>
        </dgm:presLayoutVars>
      </dgm:prSet>
      <dgm:spPr/>
    </dgm:pt>
    <dgm:pt modelId="{0F725E33-A557-434A-A8AC-D79254EA528D}" type="pres">
      <dgm:prSet presAssocID="{CE81834E-2CBB-4C32-B8E2-4491DFB0568A}" presName="spV" presStyleCnt="0"/>
      <dgm:spPr/>
    </dgm:pt>
    <dgm:pt modelId="{0BADAEAF-6FF6-469A-8E9B-FC86DF7E16C6}" type="pres">
      <dgm:prSet presAssocID="{A0F932F1-6E86-4A6F-8BF3-54658AF45729}" presName="linNode" presStyleCnt="0"/>
      <dgm:spPr/>
    </dgm:pt>
    <dgm:pt modelId="{96697F5F-2404-46E6-9658-EEB37DB9714C}" type="pres">
      <dgm:prSet presAssocID="{A0F932F1-6E86-4A6F-8BF3-54658AF45729}" presName="parTx" presStyleLbl="revTx" presStyleIdx="2" presStyleCnt="4">
        <dgm:presLayoutVars>
          <dgm:chMax val="1"/>
          <dgm:bulletEnabled val="1"/>
        </dgm:presLayoutVars>
      </dgm:prSet>
      <dgm:spPr/>
    </dgm:pt>
    <dgm:pt modelId="{389712E8-1CBC-488A-B59C-E9FC08E1BA25}" type="pres">
      <dgm:prSet presAssocID="{A0F932F1-6E86-4A6F-8BF3-54658AF45729}" presName="bracket" presStyleLbl="parChTrans1D1" presStyleIdx="2" presStyleCnt="4" custLinFactNeighborX="9492"/>
      <dgm:spPr>
        <a:ln>
          <a:noFill/>
        </a:ln>
      </dgm:spPr>
    </dgm:pt>
    <dgm:pt modelId="{C6C62A26-D581-44DC-A0B9-4876B7706E31}" type="pres">
      <dgm:prSet presAssocID="{A0F932F1-6E86-4A6F-8BF3-54658AF45729}" presName="spH" presStyleCnt="0"/>
      <dgm:spPr/>
    </dgm:pt>
    <dgm:pt modelId="{83E19F32-4CB4-42FF-A10C-6FD24FE495D1}" type="pres">
      <dgm:prSet presAssocID="{A0F932F1-6E86-4A6F-8BF3-54658AF45729}" presName="desTx" presStyleLbl="node1" presStyleIdx="2" presStyleCnt="4">
        <dgm:presLayoutVars>
          <dgm:bulletEnabled val="1"/>
        </dgm:presLayoutVars>
      </dgm:prSet>
      <dgm:spPr/>
    </dgm:pt>
    <dgm:pt modelId="{108F1552-AC0F-4A5B-8356-34B3F6AADD77}" type="pres">
      <dgm:prSet presAssocID="{EC36061C-EB6A-4058-94B0-F2B7755B9798}" presName="spV" presStyleCnt="0"/>
      <dgm:spPr/>
    </dgm:pt>
    <dgm:pt modelId="{2BC20BC8-8FAA-4C6B-A452-8642A777BE5D}" type="pres">
      <dgm:prSet presAssocID="{2BDECA9D-789F-4C1E-84BD-EF45EF823491}" presName="linNode" presStyleCnt="0"/>
      <dgm:spPr/>
    </dgm:pt>
    <dgm:pt modelId="{31C66709-3AB6-45C4-B0B4-B7C53EF78DB2}" type="pres">
      <dgm:prSet presAssocID="{2BDECA9D-789F-4C1E-84BD-EF45EF823491}" presName="parTx" presStyleLbl="revTx" presStyleIdx="3" presStyleCnt="4">
        <dgm:presLayoutVars>
          <dgm:chMax val="1"/>
          <dgm:bulletEnabled val="1"/>
        </dgm:presLayoutVars>
      </dgm:prSet>
      <dgm:spPr/>
    </dgm:pt>
    <dgm:pt modelId="{A76B2CAE-7A99-4F4E-BFE2-1035427E972F}" type="pres">
      <dgm:prSet presAssocID="{2BDECA9D-789F-4C1E-84BD-EF45EF823491}" presName="bracket" presStyleLbl="parChTrans1D1" presStyleIdx="3" presStyleCnt="4" custLinFactNeighborX="9492"/>
      <dgm:spPr>
        <a:ln>
          <a:noFill/>
        </a:ln>
      </dgm:spPr>
    </dgm:pt>
    <dgm:pt modelId="{06A506F8-5733-45AE-A061-8E5C2512A90C}" type="pres">
      <dgm:prSet presAssocID="{2BDECA9D-789F-4C1E-84BD-EF45EF823491}" presName="spH" presStyleCnt="0"/>
      <dgm:spPr/>
    </dgm:pt>
    <dgm:pt modelId="{4C7D5EB4-BC25-4CE6-9D07-52F8E72B70B5}" type="pres">
      <dgm:prSet presAssocID="{2BDECA9D-789F-4C1E-84BD-EF45EF823491}" presName="desTx" presStyleLbl="node1" presStyleIdx="3" presStyleCnt="4">
        <dgm:presLayoutVars>
          <dgm:bulletEnabled val="1"/>
        </dgm:presLayoutVars>
      </dgm:prSet>
      <dgm:spPr/>
    </dgm:pt>
  </dgm:ptLst>
  <dgm:cxnLst>
    <dgm:cxn modelId="{C5E4A409-49B4-4EFA-B845-CA3E50C17E32}" type="presOf" srcId="{0596E62B-6ED9-4309-810E-0CBC6C8D4942}" destId="{0A805CB2-5ED4-4554-BFA3-241338E94BA7}" srcOrd="0" destOrd="0" presId="urn:diagrams.loki3.com/BracketList"/>
    <dgm:cxn modelId="{2C4A0E1D-9475-4E04-91DF-46F6AE209BF3}" srcId="{4AB03079-8680-411D-AF0C-9DF25036E6A9}" destId="{1A4E11F4-44F3-44F0-B970-E93C14E487ED}" srcOrd="0" destOrd="0" parTransId="{7867FD0F-F967-4D1D-9A41-99A4B0AD7439}" sibTransId="{2BB485AF-BCC6-4700-AEAB-83AD322611C2}"/>
    <dgm:cxn modelId="{75FBC820-BBF5-4146-8992-5B00658ABF55}" srcId="{308D1415-6CE8-4AD0-8FCB-B51B12147E42}" destId="{0596E62B-6ED9-4309-810E-0CBC6C8D4942}" srcOrd="0" destOrd="0" parTransId="{33B8AF10-C4ED-4BDC-8496-05173045475C}" sibTransId="{E5C7EC48-8149-4B4D-AA25-F369F3068F8B}"/>
    <dgm:cxn modelId="{DD8FA722-3765-4C4A-A7FE-0C5FF6EFE367}" srcId="{A0F932F1-6E86-4A6F-8BF3-54658AF45729}" destId="{995F1FA5-C7D3-4C10-BA34-66CB8012B8B2}" srcOrd="0" destOrd="0" parTransId="{5314B578-EAC5-4CB2-86CD-09B86A993020}" sibTransId="{665C16DE-1253-4AE3-8130-6A825D366791}"/>
    <dgm:cxn modelId="{94AD9825-9625-476F-9887-558040A528BB}" type="presOf" srcId="{308D1415-6CE8-4AD0-8FCB-B51B12147E42}" destId="{337E990F-DC75-422A-89D7-9EC1893A618B}" srcOrd="0" destOrd="0" presId="urn:diagrams.loki3.com/BracketList"/>
    <dgm:cxn modelId="{23FA0427-3C95-43F6-BFBF-ED06FB9CD61D}" type="presOf" srcId="{2BDECA9D-789F-4C1E-84BD-EF45EF823491}" destId="{31C66709-3AB6-45C4-B0B4-B7C53EF78DB2}" srcOrd="0" destOrd="0" presId="urn:diagrams.loki3.com/BracketList"/>
    <dgm:cxn modelId="{A87C2547-F1A4-439A-BE47-54385C8747B2}" type="presOf" srcId="{C0229EAD-63A2-40AE-A6A2-927DC8B29E2E}" destId="{29A4610C-A84C-4098-A54E-ED8EE6B382F9}" srcOrd="0" destOrd="0" presId="urn:diagrams.loki3.com/BracketList"/>
    <dgm:cxn modelId="{380CA24A-2871-4D24-8E24-F2D279F045DB}" srcId="{1A4E11F4-44F3-44F0-B970-E93C14E487ED}" destId="{C0229EAD-63A2-40AE-A6A2-927DC8B29E2E}" srcOrd="0" destOrd="0" parTransId="{18246BD8-774A-4943-96BD-E926C5E05241}" sibTransId="{90F21858-E1C4-4D18-8AB1-D92AE02ED79B}"/>
    <dgm:cxn modelId="{CE710C60-6DF6-4B8A-84AB-D1A480590603}" srcId="{4AB03079-8680-411D-AF0C-9DF25036E6A9}" destId="{308D1415-6CE8-4AD0-8FCB-B51B12147E42}" srcOrd="1" destOrd="0" parTransId="{7EF59551-B7E5-4191-9927-4F17C44DC688}" sibTransId="{CE81834E-2CBB-4C32-B8E2-4491DFB0568A}"/>
    <dgm:cxn modelId="{A6717168-244A-40B4-A23C-97FABC783300}" type="presOf" srcId="{2F2A2B06-1969-4088-955D-8CF0AA5C4379}" destId="{4C7D5EB4-BC25-4CE6-9D07-52F8E72B70B5}" srcOrd="0" destOrd="0" presId="urn:diagrams.loki3.com/BracketList"/>
    <dgm:cxn modelId="{4012F08D-975B-4809-97AB-DAF1433CB4E5}" srcId="{4AB03079-8680-411D-AF0C-9DF25036E6A9}" destId="{2BDECA9D-789F-4C1E-84BD-EF45EF823491}" srcOrd="3" destOrd="0" parTransId="{E79DBDC8-1F5A-44FA-92C1-4F8D04DAC4D6}" sibTransId="{2756D5A9-0D20-41AC-B7EA-A260F12427AB}"/>
    <dgm:cxn modelId="{62EA858E-5CFE-4CE7-AB97-13DA25E70FEB}" type="presOf" srcId="{A0F932F1-6E86-4A6F-8BF3-54658AF45729}" destId="{96697F5F-2404-46E6-9658-EEB37DB9714C}" srcOrd="0" destOrd="0" presId="urn:diagrams.loki3.com/BracketList"/>
    <dgm:cxn modelId="{F039FD8E-5691-4D91-8944-C2CC53551630}" type="presOf" srcId="{1A4E11F4-44F3-44F0-B970-E93C14E487ED}" destId="{2E8A0B5F-0659-4DA0-964E-7B2D5B5965ED}" srcOrd="0" destOrd="0" presId="urn:diagrams.loki3.com/BracketList"/>
    <dgm:cxn modelId="{276E6BB8-894E-4650-A8C5-1F2A4CD92DDC}" srcId="{2BDECA9D-789F-4C1E-84BD-EF45EF823491}" destId="{2F2A2B06-1969-4088-955D-8CF0AA5C4379}" srcOrd="0" destOrd="0" parTransId="{F33F5745-3B6E-45AD-9EA8-89D078A6B4A1}" sibTransId="{644DDB00-4561-4D53-A0BA-1A4D34E3026B}"/>
    <dgm:cxn modelId="{9AC7C2DA-9B68-4D20-BBB6-B9BFBB3A0F57}" type="presOf" srcId="{4AB03079-8680-411D-AF0C-9DF25036E6A9}" destId="{911920B3-0146-406F-AF7D-E354DEFFE3F6}" srcOrd="0" destOrd="0" presId="urn:diagrams.loki3.com/BracketList"/>
    <dgm:cxn modelId="{7E823FF3-9885-45E9-B725-4D52F1417285}" type="presOf" srcId="{995F1FA5-C7D3-4C10-BA34-66CB8012B8B2}" destId="{83E19F32-4CB4-42FF-A10C-6FD24FE495D1}" srcOrd="0" destOrd="0" presId="urn:diagrams.loki3.com/BracketList"/>
    <dgm:cxn modelId="{0A5827FE-166A-4260-9E85-E94AAEC69FF6}" srcId="{4AB03079-8680-411D-AF0C-9DF25036E6A9}" destId="{A0F932F1-6E86-4A6F-8BF3-54658AF45729}" srcOrd="2" destOrd="0" parTransId="{D3836B47-3A8D-4E31-BBDE-35C2252C80F1}" sibTransId="{EC36061C-EB6A-4058-94B0-F2B7755B9798}"/>
    <dgm:cxn modelId="{1C662BCA-7037-49FE-A6FB-80CA3FC5C7D2}" type="presParOf" srcId="{911920B3-0146-406F-AF7D-E354DEFFE3F6}" destId="{65D2440D-FEE5-4909-88BB-A9200936A82A}" srcOrd="0" destOrd="0" presId="urn:diagrams.loki3.com/BracketList"/>
    <dgm:cxn modelId="{4E628E90-AAE9-4C01-869A-D407066288F5}" type="presParOf" srcId="{65D2440D-FEE5-4909-88BB-A9200936A82A}" destId="{2E8A0B5F-0659-4DA0-964E-7B2D5B5965ED}" srcOrd="0" destOrd="0" presId="urn:diagrams.loki3.com/BracketList"/>
    <dgm:cxn modelId="{63C88EB9-F9A1-450C-93E1-FE315B37B222}" type="presParOf" srcId="{65D2440D-FEE5-4909-88BB-A9200936A82A}" destId="{7B2044C4-C588-4376-B290-140D2C957CAC}" srcOrd="1" destOrd="0" presId="urn:diagrams.loki3.com/BracketList"/>
    <dgm:cxn modelId="{95137E96-C6F9-4E52-9F4D-7AF446FA705D}" type="presParOf" srcId="{65D2440D-FEE5-4909-88BB-A9200936A82A}" destId="{2C01CE00-00EF-4171-872B-03ACC992FC41}" srcOrd="2" destOrd="0" presId="urn:diagrams.loki3.com/BracketList"/>
    <dgm:cxn modelId="{B3A6B53D-FD86-4CF1-9FF3-32316C6D86DA}" type="presParOf" srcId="{65D2440D-FEE5-4909-88BB-A9200936A82A}" destId="{29A4610C-A84C-4098-A54E-ED8EE6B382F9}" srcOrd="3" destOrd="0" presId="urn:diagrams.loki3.com/BracketList"/>
    <dgm:cxn modelId="{721670A0-AB70-489C-9C0A-0A3EC50A58A8}" type="presParOf" srcId="{911920B3-0146-406F-AF7D-E354DEFFE3F6}" destId="{F297AEC7-8613-41DB-8227-52861D2ED668}" srcOrd="1" destOrd="0" presId="urn:diagrams.loki3.com/BracketList"/>
    <dgm:cxn modelId="{1202A290-2B5A-4A29-9587-5D9C7C0AC65E}" type="presParOf" srcId="{911920B3-0146-406F-AF7D-E354DEFFE3F6}" destId="{19F405D7-1FD7-49AF-9AB4-18B785561715}" srcOrd="2" destOrd="0" presId="urn:diagrams.loki3.com/BracketList"/>
    <dgm:cxn modelId="{A6C00374-09F7-4EB3-8AD3-015754434979}" type="presParOf" srcId="{19F405D7-1FD7-49AF-9AB4-18B785561715}" destId="{337E990F-DC75-422A-89D7-9EC1893A618B}" srcOrd="0" destOrd="0" presId="urn:diagrams.loki3.com/BracketList"/>
    <dgm:cxn modelId="{CEE521F3-BE86-4315-AA10-54FA1F34F7DB}" type="presParOf" srcId="{19F405D7-1FD7-49AF-9AB4-18B785561715}" destId="{57052A33-DB8C-4FE4-9EC5-E0715C26A03F}" srcOrd="1" destOrd="0" presId="urn:diagrams.loki3.com/BracketList"/>
    <dgm:cxn modelId="{7112C35D-3F90-44BA-A7EA-98C4755620A4}" type="presParOf" srcId="{19F405D7-1FD7-49AF-9AB4-18B785561715}" destId="{CAC47EAE-50EB-40ED-8EA9-A9A89C05FEF1}" srcOrd="2" destOrd="0" presId="urn:diagrams.loki3.com/BracketList"/>
    <dgm:cxn modelId="{8D5AC6A3-BB7A-4862-BC16-B45974609DE9}" type="presParOf" srcId="{19F405D7-1FD7-49AF-9AB4-18B785561715}" destId="{0A805CB2-5ED4-4554-BFA3-241338E94BA7}" srcOrd="3" destOrd="0" presId="urn:diagrams.loki3.com/BracketList"/>
    <dgm:cxn modelId="{702E3557-DA3A-47C6-B0A0-447CFF5FDA02}" type="presParOf" srcId="{911920B3-0146-406F-AF7D-E354DEFFE3F6}" destId="{0F725E33-A557-434A-A8AC-D79254EA528D}" srcOrd="3" destOrd="0" presId="urn:diagrams.loki3.com/BracketList"/>
    <dgm:cxn modelId="{A42D0188-6A05-4A63-BFE3-69BF9EA3A5A1}" type="presParOf" srcId="{911920B3-0146-406F-AF7D-E354DEFFE3F6}" destId="{0BADAEAF-6FF6-469A-8E9B-FC86DF7E16C6}" srcOrd="4" destOrd="0" presId="urn:diagrams.loki3.com/BracketList"/>
    <dgm:cxn modelId="{36A15197-DF86-4955-A411-238FCF7072BF}" type="presParOf" srcId="{0BADAEAF-6FF6-469A-8E9B-FC86DF7E16C6}" destId="{96697F5F-2404-46E6-9658-EEB37DB9714C}" srcOrd="0" destOrd="0" presId="urn:diagrams.loki3.com/BracketList"/>
    <dgm:cxn modelId="{4360A8FD-7534-44F8-A5B5-E69615B9C740}" type="presParOf" srcId="{0BADAEAF-6FF6-469A-8E9B-FC86DF7E16C6}" destId="{389712E8-1CBC-488A-B59C-E9FC08E1BA25}" srcOrd="1" destOrd="0" presId="urn:diagrams.loki3.com/BracketList"/>
    <dgm:cxn modelId="{587764F3-3116-47AD-9FDA-5CB8F0AD427E}" type="presParOf" srcId="{0BADAEAF-6FF6-469A-8E9B-FC86DF7E16C6}" destId="{C6C62A26-D581-44DC-A0B9-4876B7706E31}" srcOrd="2" destOrd="0" presId="urn:diagrams.loki3.com/BracketList"/>
    <dgm:cxn modelId="{1F5BB9BB-6B2E-4E69-B60B-CA6729D04D6F}" type="presParOf" srcId="{0BADAEAF-6FF6-469A-8E9B-FC86DF7E16C6}" destId="{83E19F32-4CB4-42FF-A10C-6FD24FE495D1}" srcOrd="3" destOrd="0" presId="urn:diagrams.loki3.com/BracketList"/>
    <dgm:cxn modelId="{25B8D4A9-5B67-4B0A-8F12-B2288F4B854F}" type="presParOf" srcId="{911920B3-0146-406F-AF7D-E354DEFFE3F6}" destId="{108F1552-AC0F-4A5B-8356-34B3F6AADD77}" srcOrd="5" destOrd="0" presId="urn:diagrams.loki3.com/BracketList"/>
    <dgm:cxn modelId="{FCD7D45C-7F25-46AE-828D-BBEA412B8EE9}" type="presParOf" srcId="{911920B3-0146-406F-AF7D-E354DEFFE3F6}" destId="{2BC20BC8-8FAA-4C6B-A452-8642A777BE5D}" srcOrd="6" destOrd="0" presId="urn:diagrams.loki3.com/BracketList"/>
    <dgm:cxn modelId="{FB255ED1-90A6-441F-9D35-2CD4068BEEF3}" type="presParOf" srcId="{2BC20BC8-8FAA-4C6B-A452-8642A777BE5D}" destId="{31C66709-3AB6-45C4-B0B4-B7C53EF78DB2}" srcOrd="0" destOrd="0" presId="urn:diagrams.loki3.com/BracketList"/>
    <dgm:cxn modelId="{A1DA9A4D-B736-424B-AE7D-56650468A272}" type="presParOf" srcId="{2BC20BC8-8FAA-4C6B-A452-8642A777BE5D}" destId="{A76B2CAE-7A99-4F4E-BFE2-1035427E972F}" srcOrd="1" destOrd="0" presId="urn:diagrams.loki3.com/BracketList"/>
    <dgm:cxn modelId="{120DEEA1-134D-43D8-9ED0-68D0CC918BCD}" type="presParOf" srcId="{2BC20BC8-8FAA-4C6B-A452-8642A777BE5D}" destId="{06A506F8-5733-45AE-A061-8E5C2512A90C}" srcOrd="2" destOrd="0" presId="urn:diagrams.loki3.com/BracketList"/>
    <dgm:cxn modelId="{FCF650B9-985E-4B10-8525-52D6ACADAE90}" type="presParOf" srcId="{2BC20BC8-8FAA-4C6B-A452-8642A777BE5D}" destId="{4C7D5EB4-BC25-4CE6-9D07-52F8E72B70B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A0B5F-0659-4DA0-964E-7B2D5B5965ED}">
      <dsp:nvSpPr>
        <dsp:cNvPr id="0" name=""/>
        <dsp:cNvSpPr/>
      </dsp:nvSpPr>
      <dsp:spPr>
        <a:xfrm>
          <a:off x="0" y="16169"/>
          <a:ext cx="1294721"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de-DE" sz="1200" kern="1200" dirty="0"/>
            <a:t>	</a:t>
          </a:r>
        </a:p>
      </dsp:txBody>
      <dsp:txXfrm>
        <a:off x="0" y="16169"/>
        <a:ext cx="1294721" cy="574200"/>
      </dsp:txXfrm>
    </dsp:sp>
    <dsp:sp modelId="{7B2044C4-C588-4376-B290-140D2C957CAC}">
      <dsp:nvSpPr>
        <dsp:cNvPr id="0" name=""/>
        <dsp:cNvSpPr/>
      </dsp:nvSpPr>
      <dsp:spPr>
        <a:xfrm>
          <a:off x="1294721" y="16169"/>
          <a:ext cx="258944" cy="574200"/>
        </a:xfrm>
        <a:prstGeom prst="leftBrace">
          <a:avLst>
            <a:gd name="adj1" fmla="val 35000"/>
            <a:gd name="adj2" fmla="val 50000"/>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29A4610C-A84C-4098-A54E-ED8EE6B382F9}">
      <dsp:nvSpPr>
        <dsp:cNvPr id="0" name=""/>
        <dsp:cNvSpPr/>
      </dsp:nvSpPr>
      <dsp:spPr>
        <a:xfrm>
          <a:off x="1657243" y="16169"/>
          <a:ext cx="3521641" cy="574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DE" sz="1200" kern="1200" dirty="0"/>
            <a:t>Level 1: </a:t>
          </a:r>
          <a:r>
            <a:rPr lang="de-DE" sz="1200" kern="1200" dirty="0" err="1"/>
            <a:t>Identified</a:t>
          </a:r>
          <a:r>
            <a:rPr lang="de-DE" sz="1200" kern="1200" dirty="0"/>
            <a:t> Metabolite</a:t>
          </a:r>
        </a:p>
      </dsp:txBody>
      <dsp:txXfrm>
        <a:off x="1657243" y="16169"/>
        <a:ext cx="3521641" cy="574200"/>
      </dsp:txXfrm>
    </dsp:sp>
    <dsp:sp modelId="{337E990F-DC75-422A-89D7-9EC1893A618B}">
      <dsp:nvSpPr>
        <dsp:cNvPr id="0" name=""/>
        <dsp:cNvSpPr/>
      </dsp:nvSpPr>
      <dsp:spPr>
        <a:xfrm>
          <a:off x="0" y="694769"/>
          <a:ext cx="1294721"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de-DE" sz="1200" kern="1200" dirty="0"/>
            <a:t>	</a:t>
          </a:r>
        </a:p>
      </dsp:txBody>
      <dsp:txXfrm>
        <a:off x="0" y="694769"/>
        <a:ext cx="1294721" cy="574200"/>
      </dsp:txXfrm>
    </dsp:sp>
    <dsp:sp modelId="{57052A33-DB8C-4FE4-9EC5-E0715C26A03F}">
      <dsp:nvSpPr>
        <dsp:cNvPr id="0" name=""/>
        <dsp:cNvSpPr/>
      </dsp:nvSpPr>
      <dsp:spPr>
        <a:xfrm>
          <a:off x="1304552" y="694769"/>
          <a:ext cx="258944" cy="574200"/>
        </a:xfrm>
        <a:prstGeom prst="leftBrace">
          <a:avLst>
            <a:gd name="adj1" fmla="val 35000"/>
            <a:gd name="adj2" fmla="val 50000"/>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0A805CB2-5ED4-4554-BFA3-241338E94BA7}">
      <dsp:nvSpPr>
        <dsp:cNvPr id="0" name=""/>
        <dsp:cNvSpPr/>
      </dsp:nvSpPr>
      <dsp:spPr>
        <a:xfrm>
          <a:off x="1657243" y="694769"/>
          <a:ext cx="3521641" cy="574200"/>
        </a:xfrm>
        <a:prstGeom prst="rect">
          <a:avLst/>
        </a:prstGeom>
        <a:gradFill flip="none" rotWithShape="0">
          <a:gsLst>
            <a:gs pos="30000">
              <a:schemeClr val="accent1"/>
            </a:gs>
            <a:gs pos="100000">
              <a:srgbClr val="7FB4E6"/>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DE" sz="1200" kern="1200" dirty="0"/>
            <a:t>Level 2: </a:t>
          </a:r>
          <a:r>
            <a:rPr lang="de-DE" sz="1200" kern="1200" dirty="0" err="1"/>
            <a:t>Putatively</a:t>
          </a:r>
          <a:r>
            <a:rPr lang="de-DE" sz="1200" kern="1200" dirty="0"/>
            <a:t> </a:t>
          </a:r>
          <a:r>
            <a:rPr lang="de-DE" sz="1200" kern="1200" dirty="0" err="1"/>
            <a:t>annotated</a:t>
          </a:r>
          <a:r>
            <a:rPr lang="de-DE" sz="1200" kern="1200" dirty="0"/>
            <a:t> compounds</a:t>
          </a:r>
        </a:p>
      </dsp:txBody>
      <dsp:txXfrm>
        <a:off x="1657243" y="694769"/>
        <a:ext cx="3521641" cy="574200"/>
      </dsp:txXfrm>
    </dsp:sp>
    <dsp:sp modelId="{96697F5F-2404-46E6-9658-EEB37DB9714C}">
      <dsp:nvSpPr>
        <dsp:cNvPr id="0" name=""/>
        <dsp:cNvSpPr/>
      </dsp:nvSpPr>
      <dsp:spPr>
        <a:xfrm>
          <a:off x="0" y="1373370"/>
          <a:ext cx="1294721"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endParaRPr lang="de-DE" sz="1200" kern="1200" dirty="0"/>
        </a:p>
      </dsp:txBody>
      <dsp:txXfrm>
        <a:off x="0" y="1373370"/>
        <a:ext cx="1294721" cy="574200"/>
      </dsp:txXfrm>
    </dsp:sp>
    <dsp:sp modelId="{389712E8-1CBC-488A-B59C-E9FC08E1BA25}">
      <dsp:nvSpPr>
        <dsp:cNvPr id="0" name=""/>
        <dsp:cNvSpPr/>
      </dsp:nvSpPr>
      <dsp:spPr>
        <a:xfrm>
          <a:off x="1304552" y="1373370"/>
          <a:ext cx="258944" cy="574200"/>
        </a:xfrm>
        <a:prstGeom prst="leftBrace">
          <a:avLst>
            <a:gd name="adj1" fmla="val 35000"/>
            <a:gd name="adj2" fmla="val 50000"/>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83E19F32-4CB4-42FF-A10C-6FD24FE495D1}">
      <dsp:nvSpPr>
        <dsp:cNvPr id="0" name=""/>
        <dsp:cNvSpPr/>
      </dsp:nvSpPr>
      <dsp:spPr>
        <a:xfrm>
          <a:off x="1657243" y="1373370"/>
          <a:ext cx="3521641" cy="574200"/>
        </a:xfrm>
        <a:prstGeom prst="rect">
          <a:avLst/>
        </a:prstGeom>
        <a:solidFill>
          <a:srgbClr val="7FB4E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DE" sz="1200" kern="1200" dirty="0">
              <a:solidFill>
                <a:schemeClr val="accent1"/>
              </a:solidFill>
            </a:rPr>
            <a:t>Level 3: </a:t>
          </a:r>
          <a:r>
            <a:rPr lang="de-DE" sz="1200" kern="1200" dirty="0" err="1">
              <a:solidFill>
                <a:schemeClr val="accent1"/>
              </a:solidFill>
            </a:rPr>
            <a:t>Putatively</a:t>
          </a:r>
          <a:r>
            <a:rPr lang="de-DE" sz="1200" kern="1200" dirty="0">
              <a:solidFill>
                <a:schemeClr val="accent1"/>
              </a:solidFill>
            </a:rPr>
            <a:t> </a:t>
          </a:r>
          <a:r>
            <a:rPr lang="de-DE" sz="1200" kern="1200" dirty="0" err="1">
              <a:solidFill>
                <a:schemeClr val="accent1"/>
              </a:solidFill>
            </a:rPr>
            <a:t>characterized</a:t>
          </a:r>
          <a:r>
            <a:rPr lang="de-DE" sz="1200" kern="1200" dirty="0">
              <a:solidFill>
                <a:schemeClr val="accent1"/>
              </a:solidFill>
            </a:rPr>
            <a:t> compound </a:t>
          </a:r>
          <a:r>
            <a:rPr lang="de-DE" sz="1200" kern="1200" dirty="0" err="1">
              <a:solidFill>
                <a:schemeClr val="accent1"/>
              </a:solidFill>
            </a:rPr>
            <a:t>classes</a:t>
          </a:r>
          <a:endParaRPr lang="de-DE" sz="1200" kern="1200" dirty="0">
            <a:solidFill>
              <a:schemeClr val="accent1"/>
            </a:solidFill>
          </a:endParaRPr>
        </a:p>
      </dsp:txBody>
      <dsp:txXfrm>
        <a:off x="1657243" y="1373370"/>
        <a:ext cx="3521641" cy="574200"/>
      </dsp:txXfrm>
    </dsp:sp>
    <dsp:sp modelId="{31C66709-3AB6-45C4-B0B4-B7C53EF78DB2}">
      <dsp:nvSpPr>
        <dsp:cNvPr id="0" name=""/>
        <dsp:cNvSpPr/>
      </dsp:nvSpPr>
      <dsp:spPr>
        <a:xfrm>
          <a:off x="0" y="2051970"/>
          <a:ext cx="1294721"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endParaRPr lang="de-DE" sz="1200" kern="1200" dirty="0"/>
        </a:p>
      </dsp:txBody>
      <dsp:txXfrm>
        <a:off x="0" y="2051970"/>
        <a:ext cx="1294721" cy="574200"/>
      </dsp:txXfrm>
    </dsp:sp>
    <dsp:sp modelId="{A76B2CAE-7A99-4F4E-BFE2-1035427E972F}">
      <dsp:nvSpPr>
        <dsp:cNvPr id="0" name=""/>
        <dsp:cNvSpPr/>
      </dsp:nvSpPr>
      <dsp:spPr>
        <a:xfrm>
          <a:off x="1304552" y="2051970"/>
          <a:ext cx="258944" cy="574200"/>
        </a:xfrm>
        <a:prstGeom prst="leftBrace">
          <a:avLst>
            <a:gd name="adj1" fmla="val 35000"/>
            <a:gd name="adj2" fmla="val 50000"/>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C7D5EB4-BC25-4CE6-9D07-52F8E72B70B5}">
      <dsp:nvSpPr>
        <dsp:cNvPr id="0" name=""/>
        <dsp:cNvSpPr/>
      </dsp:nvSpPr>
      <dsp:spPr>
        <a:xfrm>
          <a:off x="1657243" y="2051970"/>
          <a:ext cx="3521641" cy="574200"/>
        </a:xfrm>
        <a:prstGeom prst="rect">
          <a:avLst/>
        </a:prstGeom>
        <a:solidFill>
          <a:srgbClr val="95E0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DE" sz="1200" kern="1200" dirty="0">
              <a:solidFill>
                <a:schemeClr val="accent1"/>
              </a:solidFill>
            </a:rPr>
            <a:t>Level 4: </a:t>
          </a:r>
          <a:r>
            <a:rPr lang="de-DE" sz="1200" kern="1200" dirty="0" err="1">
              <a:solidFill>
                <a:schemeClr val="accent1"/>
              </a:solidFill>
            </a:rPr>
            <a:t>Unknown</a:t>
          </a:r>
          <a:r>
            <a:rPr lang="de-DE" sz="1200" kern="1200" dirty="0">
              <a:solidFill>
                <a:schemeClr val="accent1"/>
              </a:solidFill>
            </a:rPr>
            <a:t> compounds</a:t>
          </a:r>
        </a:p>
      </dsp:txBody>
      <dsp:txXfrm>
        <a:off x="1657243" y="2051970"/>
        <a:ext cx="3521641" cy="5742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rgbClr val="000000"/>
              </a:buClr>
              <a:buSzPts val="1400"/>
              <a:buFont typeface="Calibri"/>
              <a:buNone/>
            </a:pPr>
            <a:fld id="{00000000-1234-1234-1234-123412341234}" type="slidenum">
              <a:rPr lang="en-US" sz="1400" b="0" i="0" u="none" strike="noStrike" cap="none">
                <a:solidFill>
                  <a:srgbClr val="000000"/>
                </a:solidFill>
                <a:latin typeface="Calibri"/>
                <a:ea typeface="Calibri"/>
                <a:cs typeface="Calibri"/>
                <a:sym typeface="Calibri"/>
              </a:rPr>
              <a:t>‹Nr.›</a:t>
            </a:fld>
            <a:endParaRPr sz="14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a:extLst>
              <a:ext uri="{FF2B5EF4-FFF2-40B4-BE49-F238E27FC236}">
                <a16:creationId xmlns:a16="http://schemas.microsoft.com/office/drawing/2014/main" id="{AA2867A7-DC0E-4768-9DED-03ABAF681C08}"/>
              </a:ext>
            </a:extLst>
          </p:cNvPr>
          <p:cNvSpPr>
            <a:spLocks noGrp="1" noRot="1" noChangeAspect="1" noChangeArrowheads="1" noTextEdit="1"/>
          </p:cNvSpPr>
          <p:nvPr>
            <p:ph type="sldImg"/>
          </p:nvPr>
        </p:nvSpPr>
        <p:spPr bwMode="auto">
          <a:xfrm>
            <a:off x="533400" y="763588"/>
            <a:ext cx="6704013" cy="3771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izenplatzhalter 2">
            <a:extLst>
              <a:ext uri="{FF2B5EF4-FFF2-40B4-BE49-F238E27FC236}">
                <a16:creationId xmlns:a16="http://schemas.microsoft.com/office/drawing/2014/main" id="{72EB677C-8412-43A1-9E39-0B3B65FCC0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de-DE"/>
              <a:t>Click: mzTab-M is a common output format to report final quantitative results from analytical approaches using MS on small molecules, as well as the evidence trail in terms of features measured directly from MS and different types of approaches used to identify molecules. It was developed in a collaboration of the Proteomics Standards Initiative and the Metabolomics Society Data Standards Task Group and was originally published in 2019. </a:t>
            </a:r>
          </a:p>
          <a:p>
            <a:pPr eaLnBrk="1" hangingPunct="1">
              <a:spcBef>
                <a:spcPct val="0"/>
              </a:spcBef>
            </a:pPr>
            <a:r>
              <a:rPr lang="en-US" altLang="de-DE"/>
              <a:t>mzTab-M is a spreadsheet-friendly, column-based, tab-separated format and consists of four different sections or “levels”: Metadata, summary, ms feature and quantitation, and the identification evidence level.</a:t>
            </a:r>
          </a:p>
          <a:p>
            <a:pPr eaLnBrk="1" hangingPunct="1">
              <a:spcBef>
                <a:spcPct val="0"/>
              </a:spcBef>
            </a:pPr>
            <a:r>
              <a:rPr lang="en-US" altLang="de-DE"/>
              <a:t>Click: It defines minimal reporting requirements, but is extensible via user-defined elements, e.g. CCV, 2</a:t>
            </a:r>
            <a:r>
              <a:rPr lang="en-US" altLang="de-DE" baseline="30000"/>
              <a:t>nd</a:t>
            </a:r>
            <a:r>
              <a:rPr lang="en-US" altLang="de-DE"/>
              <a:t> column retention times and CV terms.</a:t>
            </a:r>
          </a:p>
          <a:p>
            <a:pPr eaLnBrk="1" hangingPunct="1"/>
            <a:endParaRPr lang="en-US" altLang="de-DE"/>
          </a:p>
          <a:p>
            <a:pPr eaLnBrk="1" hangingPunct="1"/>
            <a:r>
              <a:rPr lang="en-US" altLang="de-DE"/>
              <a:t>Click: The metadata section captures </a:t>
            </a:r>
          </a:p>
          <a:p>
            <a:pPr eaLnBrk="1" hangingPunct="1"/>
            <a:r>
              <a:rPr lang="en-US" altLang="de-DE"/>
              <a:t>Click: controlled vocabularies, analytical and MS method details, study variables and assay information, as well as the software used for processing, and other background information. </a:t>
            </a:r>
          </a:p>
          <a:p>
            <a:pPr eaLnBrk="1" hangingPunct="1"/>
            <a:r>
              <a:rPr lang="en-US" altLang="de-DE"/>
              <a:t>Click: The format was specifically designed to support the communication of levels of confidence and ambiguity in the identification of small molecules and allows to report supporting evidence for identification to be linked to individual ion features from the evidence section. </a:t>
            </a:r>
          </a:p>
        </p:txBody>
      </p:sp>
      <p:sp>
        <p:nvSpPr>
          <p:cNvPr id="4" name="Foliennummernplatzhalter 3">
            <a:extLst>
              <a:ext uri="{FF2B5EF4-FFF2-40B4-BE49-F238E27FC236}">
                <a16:creationId xmlns:a16="http://schemas.microsoft.com/office/drawing/2014/main" id="{56CDDB23-EFB1-40D9-B83E-71F5F2D991A1}"/>
              </a:ext>
            </a:extLst>
          </p:cNvPr>
          <p:cNvSpPr>
            <a:spLocks noGrp="1"/>
          </p:cNvSpPr>
          <p:nvPr>
            <p:ph type="sldNum" sz="quarter" idx="5"/>
          </p:nvPr>
        </p:nvSpPr>
        <p:spPr/>
        <p:txBody>
          <a:bodyPr/>
          <a:lstStyle/>
          <a:p>
            <a:pPr>
              <a:defRPr/>
            </a:pPr>
            <a:fld id="{0ABA99F6-EA73-4A02-A813-9E737A80B092}" type="slidenum">
              <a:rPr lang="de-DE" smtClean="0"/>
              <a:pPr>
                <a:defRPr/>
              </a:pPr>
              <a:t>3</a:t>
            </a:fld>
            <a:endParaRPr lang="de-DE"/>
          </a:p>
        </p:txBody>
      </p:sp>
    </p:spTree>
    <p:extLst>
      <p:ext uri="{BB962C8B-B14F-4D97-AF65-F5344CB8AC3E}">
        <p14:creationId xmlns:p14="http://schemas.microsoft.com/office/powerpoint/2010/main" val="316297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a:extLst>
              <a:ext uri="{FF2B5EF4-FFF2-40B4-BE49-F238E27FC236}">
                <a16:creationId xmlns:a16="http://schemas.microsoft.com/office/drawing/2014/main" id="{AA2867A7-DC0E-4768-9DED-03ABAF681C08}"/>
              </a:ext>
            </a:extLst>
          </p:cNvPr>
          <p:cNvSpPr>
            <a:spLocks noGrp="1" noRot="1" noChangeAspect="1" noChangeArrowheads="1" noTextEdit="1"/>
          </p:cNvSpPr>
          <p:nvPr>
            <p:ph type="sldImg"/>
          </p:nvPr>
        </p:nvSpPr>
        <p:spPr bwMode="auto">
          <a:xfrm>
            <a:off x="533400" y="763588"/>
            <a:ext cx="6704013" cy="3771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izenplatzhalter 2">
            <a:extLst>
              <a:ext uri="{FF2B5EF4-FFF2-40B4-BE49-F238E27FC236}">
                <a16:creationId xmlns:a16="http://schemas.microsoft.com/office/drawing/2014/main" id="{72EB677C-8412-43A1-9E39-0B3B65FCC0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de-DE" dirty="0"/>
          </a:p>
        </p:txBody>
      </p:sp>
      <p:sp>
        <p:nvSpPr>
          <p:cNvPr id="4" name="Foliennummernplatzhalter 3">
            <a:extLst>
              <a:ext uri="{FF2B5EF4-FFF2-40B4-BE49-F238E27FC236}">
                <a16:creationId xmlns:a16="http://schemas.microsoft.com/office/drawing/2014/main" id="{56CDDB23-EFB1-40D9-B83E-71F5F2D991A1}"/>
              </a:ext>
            </a:extLst>
          </p:cNvPr>
          <p:cNvSpPr>
            <a:spLocks noGrp="1"/>
          </p:cNvSpPr>
          <p:nvPr>
            <p:ph type="sldNum" sz="quarter" idx="5"/>
          </p:nvPr>
        </p:nvSpPr>
        <p:spPr/>
        <p:txBody>
          <a:bodyPr/>
          <a:lstStyle/>
          <a:p>
            <a:pPr>
              <a:defRPr/>
            </a:pPr>
            <a:fld id="{0ABA99F6-EA73-4A02-A813-9E737A80B092}" type="slidenum">
              <a:rPr lang="de-DE" smtClean="0"/>
              <a:pPr>
                <a:defRPr/>
              </a:pPr>
              <a:t>5</a:t>
            </a:fld>
            <a:endParaRPr lang="de-DE"/>
          </a:p>
        </p:txBody>
      </p:sp>
    </p:spTree>
    <p:extLst>
      <p:ext uri="{BB962C8B-B14F-4D97-AF65-F5344CB8AC3E}">
        <p14:creationId xmlns:p14="http://schemas.microsoft.com/office/powerpoint/2010/main" val="104340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EF52B-739A-1227-7A2E-C64B846D0D0F}"/>
            </a:ext>
          </a:extLst>
        </p:cNvPr>
        <p:cNvGrpSpPr/>
        <p:nvPr/>
      </p:nvGrpSpPr>
      <p:grpSpPr>
        <a:xfrm>
          <a:off x="0" y="0"/>
          <a:ext cx="0" cy="0"/>
          <a:chOff x="0" y="0"/>
          <a:chExt cx="0" cy="0"/>
        </a:xfrm>
      </p:grpSpPr>
      <p:sp>
        <p:nvSpPr>
          <p:cNvPr id="24578" name="Folienbildplatzhalter 1">
            <a:extLst>
              <a:ext uri="{FF2B5EF4-FFF2-40B4-BE49-F238E27FC236}">
                <a16:creationId xmlns:a16="http://schemas.microsoft.com/office/drawing/2014/main" id="{9482C602-4A27-D0E5-A283-F951AF6EBE1E}"/>
              </a:ext>
            </a:extLst>
          </p:cNvPr>
          <p:cNvSpPr>
            <a:spLocks noGrp="1" noRot="1" noChangeAspect="1" noChangeArrowheads="1" noTextEdit="1"/>
          </p:cNvSpPr>
          <p:nvPr>
            <p:ph type="sldImg"/>
          </p:nvPr>
        </p:nvSpPr>
        <p:spPr bwMode="auto">
          <a:xfrm>
            <a:off x="533400" y="763588"/>
            <a:ext cx="6704013" cy="3771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izenplatzhalter 2">
            <a:extLst>
              <a:ext uri="{FF2B5EF4-FFF2-40B4-BE49-F238E27FC236}">
                <a16:creationId xmlns:a16="http://schemas.microsoft.com/office/drawing/2014/main" id="{FEABA324-5BED-2110-8307-9A1FFB9BA1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de-DE" dirty="0"/>
          </a:p>
        </p:txBody>
      </p:sp>
      <p:sp>
        <p:nvSpPr>
          <p:cNvPr id="4" name="Foliennummernplatzhalter 3">
            <a:extLst>
              <a:ext uri="{FF2B5EF4-FFF2-40B4-BE49-F238E27FC236}">
                <a16:creationId xmlns:a16="http://schemas.microsoft.com/office/drawing/2014/main" id="{FDBE2708-7476-F731-E07A-B01CA2C3DC76}"/>
              </a:ext>
            </a:extLst>
          </p:cNvPr>
          <p:cNvSpPr>
            <a:spLocks noGrp="1"/>
          </p:cNvSpPr>
          <p:nvPr>
            <p:ph type="sldNum" sz="quarter" idx="5"/>
          </p:nvPr>
        </p:nvSpPr>
        <p:spPr/>
        <p:txBody>
          <a:bodyPr/>
          <a:lstStyle/>
          <a:p>
            <a:pPr>
              <a:defRPr/>
            </a:pPr>
            <a:fld id="{0ABA99F6-EA73-4A02-A813-9E737A80B092}" type="slidenum">
              <a:rPr lang="de-DE" smtClean="0"/>
              <a:pPr>
                <a:defRPr/>
              </a:pPr>
              <a:t>6</a:t>
            </a:fld>
            <a:endParaRPr lang="de-DE"/>
          </a:p>
        </p:txBody>
      </p:sp>
    </p:spTree>
    <p:extLst>
      <p:ext uri="{BB962C8B-B14F-4D97-AF65-F5344CB8AC3E}">
        <p14:creationId xmlns:p14="http://schemas.microsoft.com/office/powerpoint/2010/main" val="422333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elfolie 3" preserve="1">
  <p:cSld name="1_Titelfolie 3">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382401" y="341313"/>
            <a:ext cx="3816000" cy="3087600"/>
          </a:xfrm>
          <a:prstGeom prst="rect">
            <a:avLst/>
          </a:prstGeom>
          <a:solidFill>
            <a:schemeClr val="lt2"/>
          </a:solidFill>
          <a:ln>
            <a:noFill/>
          </a:ln>
        </p:spPr>
      </p:sp>
      <p:sp>
        <p:nvSpPr>
          <p:cNvPr id="16" name="Google Shape;16;p2"/>
          <p:cNvSpPr/>
          <p:nvPr/>
        </p:nvSpPr>
        <p:spPr>
          <a:xfrm>
            <a:off x="0" y="3429001"/>
            <a:ext cx="12192000" cy="1980300"/>
          </a:xfrm>
          <a:prstGeom prst="rect">
            <a:avLst/>
          </a:prstGeom>
          <a:solidFill>
            <a:schemeClr val="accent1"/>
          </a:solidFill>
          <a:ln w="12700" cap="flat" cmpd="sng">
            <a:solidFill>
              <a:srgbClr val="012C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7;p2"/>
          <p:cNvSpPr txBox="1">
            <a:spLocks noGrp="1"/>
          </p:cNvSpPr>
          <p:nvPr>
            <p:ph type="ctrTitle"/>
          </p:nvPr>
        </p:nvSpPr>
        <p:spPr>
          <a:xfrm>
            <a:off x="731839" y="3633688"/>
            <a:ext cx="10728300" cy="6234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lt1"/>
              </a:buClr>
              <a:buSzPts val="3200"/>
              <a:buFont typeface="Arial"/>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731838" y="4970823"/>
            <a:ext cx="10728300" cy="3600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lt1"/>
              </a:buClr>
              <a:buSzPts val="1600"/>
              <a:buNone/>
              <a:defRPr sz="1600" cap="none">
                <a:solidFill>
                  <a:schemeClr val="lt1"/>
                </a:solidFill>
              </a:defRPr>
            </a:lvl1pPr>
            <a:lvl2pPr lvl="1" algn="ctr">
              <a:lnSpc>
                <a:spcPct val="113999"/>
              </a:lnSpc>
              <a:spcBef>
                <a:spcPts val="600"/>
              </a:spcBef>
              <a:spcAft>
                <a:spcPts val="0"/>
              </a:spcAft>
              <a:buClr>
                <a:schemeClr val="dk1"/>
              </a:buClr>
              <a:buSzPts val="2000"/>
              <a:buNone/>
              <a:defRPr sz="2000"/>
            </a:lvl2pPr>
            <a:lvl3pPr lvl="2" algn="ctr">
              <a:lnSpc>
                <a:spcPct val="113999"/>
              </a:lnSpc>
              <a:spcBef>
                <a:spcPts val="600"/>
              </a:spcBef>
              <a:spcAft>
                <a:spcPts val="0"/>
              </a:spcAft>
              <a:buClr>
                <a:schemeClr val="dk1"/>
              </a:buClr>
              <a:buSzPts val="1800"/>
              <a:buNone/>
              <a:defRPr sz="1800"/>
            </a:lvl3pPr>
            <a:lvl4pPr lvl="3" algn="ctr">
              <a:lnSpc>
                <a:spcPct val="113999"/>
              </a:lnSpc>
              <a:spcBef>
                <a:spcPts val="600"/>
              </a:spcBef>
              <a:spcAft>
                <a:spcPts val="0"/>
              </a:spcAft>
              <a:buClr>
                <a:schemeClr val="dk1"/>
              </a:buClr>
              <a:buSzPts val="1600"/>
              <a:buNone/>
              <a:defRPr sz="1600"/>
            </a:lvl4pPr>
            <a:lvl5pPr lvl="4" algn="ctr">
              <a:lnSpc>
                <a:spcPct val="113999"/>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9" name="Google Shape;19;p2"/>
          <p:cNvSpPr txBox="1">
            <a:spLocks noGrp="1"/>
          </p:cNvSpPr>
          <p:nvPr>
            <p:ph type="body" idx="3"/>
          </p:nvPr>
        </p:nvSpPr>
        <p:spPr>
          <a:xfrm>
            <a:off x="731838" y="4185084"/>
            <a:ext cx="10728300" cy="727200"/>
          </a:xfrm>
          <a:prstGeom prst="rect">
            <a:avLst/>
          </a:prstGeom>
          <a:noFill/>
          <a:ln>
            <a:noFill/>
          </a:ln>
        </p:spPr>
        <p:txBody>
          <a:bodyPr spcFirstLastPara="1" wrap="square" lIns="0" tIns="0" rIns="0" bIns="0" anchor="t" anchorCtr="0">
            <a:noAutofit/>
          </a:bodyPr>
          <a:lstStyle>
            <a:lvl1pPr marL="457189" lvl="0" indent="-228594" algn="l">
              <a:lnSpc>
                <a:spcPct val="113999"/>
              </a:lnSpc>
              <a:spcBef>
                <a:spcPts val="0"/>
              </a:spcBef>
              <a:spcAft>
                <a:spcPts val="0"/>
              </a:spcAft>
              <a:buClr>
                <a:schemeClr val="accent2"/>
              </a:buClr>
              <a:buSzPts val="3200"/>
              <a:buNone/>
              <a:defRPr sz="3200" b="1" cap="none">
                <a:solidFill>
                  <a:schemeClr val="accent2"/>
                </a:solidFill>
              </a:defRPr>
            </a:lvl1pPr>
            <a:lvl2pPr marL="914377" lvl="1" indent="-342891" algn="l">
              <a:lnSpc>
                <a:spcPct val="113999"/>
              </a:lnSpc>
              <a:spcBef>
                <a:spcPts val="0"/>
              </a:spcBef>
              <a:spcAft>
                <a:spcPts val="0"/>
              </a:spcAft>
              <a:buClr>
                <a:schemeClr val="dk1"/>
              </a:buClr>
              <a:buSzPts val="1800"/>
              <a:buChar char="•"/>
              <a:defRPr/>
            </a:lvl2pPr>
            <a:lvl3pPr marL="1371566" lvl="2" indent="-342891" algn="l">
              <a:lnSpc>
                <a:spcPct val="113999"/>
              </a:lnSpc>
              <a:spcBef>
                <a:spcPts val="600"/>
              </a:spcBef>
              <a:spcAft>
                <a:spcPts val="0"/>
              </a:spcAft>
              <a:buClr>
                <a:schemeClr val="dk1"/>
              </a:buClr>
              <a:buSzPts val="1800"/>
              <a:buChar char="•"/>
              <a:defRPr/>
            </a:lvl3pPr>
            <a:lvl4pPr marL="1828754" lvl="3" indent="-342891" algn="l">
              <a:lnSpc>
                <a:spcPct val="113999"/>
              </a:lnSpc>
              <a:spcBef>
                <a:spcPts val="600"/>
              </a:spcBef>
              <a:spcAft>
                <a:spcPts val="0"/>
              </a:spcAft>
              <a:buClr>
                <a:schemeClr val="dk1"/>
              </a:buClr>
              <a:buSzPts val="1800"/>
              <a:buChar char="•"/>
              <a:defRPr/>
            </a:lvl4pPr>
            <a:lvl5pPr marL="2285943" lvl="4" indent="-342891" algn="l">
              <a:lnSpc>
                <a:spcPct val="113999"/>
              </a:lnSpc>
              <a:spcBef>
                <a:spcPts val="600"/>
              </a:spcBef>
              <a:spcAft>
                <a:spcPts val="0"/>
              </a:spcAft>
              <a:buClr>
                <a:schemeClr val="dk1"/>
              </a:buClr>
              <a:buSzPts val="1800"/>
              <a:buChar char="•"/>
              <a:defRPr/>
            </a:lvl5pPr>
            <a:lvl6pPr marL="2743131" lvl="5" indent="-342891" algn="l">
              <a:lnSpc>
                <a:spcPct val="90000"/>
              </a:lnSpc>
              <a:spcBef>
                <a:spcPts val="6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dirty="0"/>
          </a:p>
        </p:txBody>
      </p:sp>
      <p:sp>
        <p:nvSpPr>
          <p:cNvPr id="20" name="Google Shape;20;p2"/>
          <p:cNvSpPr>
            <a:spLocks noGrp="1"/>
          </p:cNvSpPr>
          <p:nvPr>
            <p:ph type="pic" idx="4"/>
          </p:nvPr>
        </p:nvSpPr>
        <p:spPr>
          <a:xfrm>
            <a:off x="4197727" y="341313"/>
            <a:ext cx="3816000" cy="3087600"/>
          </a:xfrm>
          <a:prstGeom prst="rect">
            <a:avLst/>
          </a:prstGeom>
          <a:solidFill>
            <a:schemeClr val="lt2"/>
          </a:solidFill>
          <a:ln>
            <a:noFill/>
          </a:ln>
        </p:spPr>
      </p:sp>
      <p:sp>
        <p:nvSpPr>
          <p:cNvPr id="21" name="Google Shape;21;p2"/>
          <p:cNvSpPr>
            <a:spLocks noGrp="1"/>
          </p:cNvSpPr>
          <p:nvPr>
            <p:ph type="pic" idx="5"/>
          </p:nvPr>
        </p:nvSpPr>
        <p:spPr>
          <a:xfrm>
            <a:off x="8013053" y="341313"/>
            <a:ext cx="3816000" cy="3087600"/>
          </a:xfrm>
          <a:prstGeom prst="rect">
            <a:avLst/>
          </a:prstGeom>
          <a:solidFill>
            <a:schemeClr val="lt2"/>
          </a:solidFill>
          <a:ln>
            <a:noFill/>
          </a:ln>
        </p:spPr>
      </p:sp>
    </p:spTree>
    <p:extLst>
      <p:ext uri="{BB962C8B-B14F-4D97-AF65-F5344CB8AC3E}">
        <p14:creationId xmlns:p14="http://schemas.microsoft.com/office/powerpoint/2010/main" val="37341028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ldraster 5" preserve="1">
  <p:cSld name="Bildraster 5">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371475" y="324001"/>
            <a:ext cx="11448900" cy="548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80" name="Google Shape;80;p11"/>
          <p:cNvSpPr>
            <a:spLocks noGrp="1"/>
          </p:cNvSpPr>
          <p:nvPr>
            <p:ph type="pic" idx="2"/>
          </p:nvPr>
        </p:nvSpPr>
        <p:spPr>
          <a:xfrm>
            <a:off x="371475" y="944563"/>
            <a:ext cx="4537200" cy="4680000"/>
          </a:xfrm>
          <a:prstGeom prst="rect">
            <a:avLst/>
          </a:prstGeom>
          <a:solidFill>
            <a:schemeClr val="lt2"/>
          </a:solidFill>
          <a:ln>
            <a:noFill/>
          </a:ln>
        </p:spPr>
      </p:sp>
      <p:sp>
        <p:nvSpPr>
          <p:cNvPr id="81" name="Google Shape;81;p11"/>
          <p:cNvSpPr>
            <a:spLocks noGrp="1"/>
          </p:cNvSpPr>
          <p:nvPr>
            <p:ph type="pic" idx="3"/>
          </p:nvPr>
        </p:nvSpPr>
        <p:spPr>
          <a:xfrm>
            <a:off x="4979987" y="944563"/>
            <a:ext cx="6840600" cy="3097200"/>
          </a:xfrm>
          <a:prstGeom prst="rect">
            <a:avLst/>
          </a:prstGeom>
          <a:solidFill>
            <a:schemeClr val="lt2"/>
          </a:solidFill>
          <a:ln>
            <a:noFill/>
          </a:ln>
        </p:spPr>
      </p:sp>
      <p:sp>
        <p:nvSpPr>
          <p:cNvPr id="82" name="Google Shape;82;p11"/>
          <p:cNvSpPr>
            <a:spLocks noGrp="1"/>
          </p:cNvSpPr>
          <p:nvPr>
            <p:ph type="pic" idx="4"/>
          </p:nvPr>
        </p:nvSpPr>
        <p:spPr>
          <a:xfrm>
            <a:off x="4979987" y="4116983"/>
            <a:ext cx="2232000" cy="1512900"/>
          </a:xfrm>
          <a:prstGeom prst="rect">
            <a:avLst/>
          </a:prstGeom>
          <a:solidFill>
            <a:schemeClr val="lt2"/>
          </a:solidFill>
          <a:ln>
            <a:noFill/>
          </a:ln>
        </p:spPr>
      </p:sp>
      <p:sp>
        <p:nvSpPr>
          <p:cNvPr id="83" name="Google Shape;83;p11"/>
          <p:cNvSpPr>
            <a:spLocks noGrp="1"/>
          </p:cNvSpPr>
          <p:nvPr>
            <p:ph type="pic" idx="5"/>
          </p:nvPr>
        </p:nvSpPr>
        <p:spPr>
          <a:xfrm>
            <a:off x="7283450" y="4116983"/>
            <a:ext cx="2233500" cy="1512900"/>
          </a:xfrm>
          <a:prstGeom prst="rect">
            <a:avLst/>
          </a:prstGeom>
          <a:solidFill>
            <a:schemeClr val="lt2"/>
          </a:solidFill>
          <a:ln>
            <a:noFill/>
          </a:ln>
        </p:spPr>
      </p:sp>
      <p:sp>
        <p:nvSpPr>
          <p:cNvPr id="84" name="Google Shape;84;p11"/>
          <p:cNvSpPr>
            <a:spLocks noGrp="1"/>
          </p:cNvSpPr>
          <p:nvPr>
            <p:ph type="pic" idx="6"/>
          </p:nvPr>
        </p:nvSpPr>
        <p:spPr>
          <a:xfrm>
            <a:off x="9588500" y="4116983"/>
            <a:ext cx="2232000" cy="1512900"/>
          </a:xfrm>
          <a:prstGeom prst="rect">
            <a:avLst/>
          </a:prstGeom>
          <a:solidFill>
            <a:schemeClr val="lt2"/>
          </a:solidFill>
          <a:ln>
            <a:noFill/>
          </a:ln>
        </p:spPr>
      </p:sp>
    </p:spTree>
    <p:extLst>
      <p:ext uri="{BB962C8B-B14F-4D97-AF65-F5344CB8AC3E}">
        <p14:creationId xmlns:p14="http://schemas.microsoft.com/office/powerpoint/2010/main" val="121038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ldraster 3" preserve="1">
  <p:cSld name="Bildraster 3">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371475" y="324001"/>
            <a:ext cx="11448900" cy="548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89" name="Google Shape;89;p12"/>
          <p:cNvSpPr>
            <a:spLocks noGrp="1"/>
          </p:cNvSpPr>
          <p:nvPr>
            <p:ph type="pic" idx="2"/>
          </p:nvPr>
        </p:nvSpPr>
        <p:spPr>
          <a:xfrm>
            <a:off x="371475" y="944563"/>
            <a:ext cx="6840600" cy="4680000"/>
          </a:xfrm>
          <a:prstGeom prst="rect">
            <a:avLst/>
          </a:prstGeom>
          <a:solidFill>
            <a:schemeClr val="lt2"/>
          </a:solidFill>
          <a:ln>
            <a:noFill/>
          </a:ln>
        </p:spPr>
      </p:sp>
      <p:sp>
        <p:nvSpPr>
          <p:cNvPr id="90" name="Google Shape;90;p12"/>
          <p:cNvSpPr>
            <a:spLocks noGrp="1"/>
          </p:cNvSpPr>
          <p:nvPr>
            <p:ph type="pic" idx="3"/>
          </p:nvPr>
        </p:nvSpPr>
        <p:spPr>
          <a:xfrm>
            <a:off x="7283449" y="944563"/>
            <a:ext cx="4537200" cy="3097200"/>
          </a:xfrm>
          <a:prstGeom prst="rect">
            <a:avLst/>
          </a:prstGeom>
          <a:solidFill>
            <a:schemeClr val="lt2"/>
          </a:solidFill>
          <a:ln>
            <a:noFill/>
          </a:ln>
        </p:spPr>
      </p:sp>
      <p:sp>
        <p:nvSpPr>
          <p:cNvPr id="91" name="Google Shape;91;p12"/>
          <p:cNvSpPr>
            <a:spLocks noGrp="1"/>
          </p:cNvSpPr>
          <p:nvPr>
            <p:ph type="pic" idx="4"/>
          </p:nvPr>
        </p:nvSpPr>
        <p:spPr>
          <a:xfrm>
            <a:off x="7283449" y="4116983"/>
            <a:ext cx="4537200" cy="1512900"/>
          </a:xfrm>
          <a:prstGeom prst="rect">
            <a:avLst/>
          </a:prstGeom>
          <a:solidFill>
            <a:schemeClr val="lt2"/>
          </a:solidFill>
          <a:ln>
            <a:noFill/>
          </a:ln>
        </p:spPr>
      </p:sp>
    </p:spTree>
    <p:extLst>
      <p:ext uri="{BB962C8B-B14F-4D97-AF65-F5344CB8AC3E}">
        <p14:creationId xmlns:p14="http://schemas.microsoft.com/office/powerpoint/2010/main" val="12764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19403" y="332656"/>
            <a:ext cx="10871100" cy="5760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88194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preserve="1">
  <p:cSld name="Titel und Inhal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71475" y="324001"/>
            <a:ext cx="11448900" cy="1124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371475" y="1563143"/>
            <a:ext cx="11448900" cy="4214400"/>
          </a:xfrm>
          <a:prstGeom prst="rect">
            <a:avLst/>
          </a:prstGeom>
          <a:noFill/>
          <a:ln>
            <a:noFill/>
          </a:ln>
        </p:spPr>
        <p:txBody>
          <a:bodyPr spcFirstLastPara="1" wrap="square" lIns="0" tIns="0" rIns="0" bIns="0" anchor="t" anchorCtr="0">
            <a:noAutofit/>
          </a:bodyPr>
          <a:lstStyle>
            <a:lvl1pPr marL="457189" lvl="0" indent="-342891" algn="l">
              <a:lnSpc>
                <a:spcPct val="113999"/>
              </a:lnSpc>
              <a:spcBef>
                <a:spcPts val="0"/>
              </a:spcBef>
              <a:spcAft>
                <a:spcPts val="0"/>
              </a:spcAft>
              <a:buClr>
                <a:schemeClr val="dk1"/>
              </a:buClr>
              <a:buSzPts val="1800"/>
              <a:buChar char="•"/>
              <a:defRPr/>
            </a:lvl1pPr>
            <a:lvl2pPr marL="914377" lvl="1" indent="-342891" algn="l">
              <a:lnSpc>
                <a:spcPct val="113999"/>
              </a:lnSpc>
              <a:spcBef>
                <a:spcPts val="600"/>
              </a:spcBef>
              <a:spcAft>
                <a:spcPts val="0"/>
              </a:spcAft>
              <a:buClr>
                <a:schemeClr val="dk1"/>
              </a:buClr>
              <a:buSzPts val="1800"/>
              <a:buChar char="•"/>
              <a:defRPr/>
            </a:lvl2pPr>
            <a:lvl3pPr marL="1371566" lvl="2" indent="-342891" algn="l">
              <a:lnSpc>
                <a:spcPct val="113999"/>
              </a:lnSpc>
              <a:spcBef>
                <a:spcPts val="600"/>
              </a:spcBef>
              <a:spcAft>
                <a:spcPts val="0"/>
              </a:spcAft>
              <a:buClr>
                <a:schemeClr val="dk1"/>
              </a:buClr>
              <a:buSzPts val="1800"/>
              <a:buChar char="•"/>
              <a:defRPr/>
            </a:lvl3pPr>
            <a:lvl4pPr marL="1828754" lvl="3" indent="-342891" algn="l">
              <a:lnSpc>
                <a:spcPct val="113999"/>
              </a:lnSpc>
              <a:spcBef>
                <a:spcPts val="600"/>
              </a:spcBef>
              <a:spcAft>
                <a:spcPts val="0"/>
              </a:spcAft>
              <a:buClr>
                <a:schemeClr val="dk1"/>
              </a:buClr>
              <a:buSzPts val="1800"/>
              <a:buChar char="•"/>
              <a:defRPr/>
            </a:lvl4pPr>
            <a:lvl5pPr marL="2285943" lvl="4" indent="-342891" algn="l">
              <a:lnSpc>
                <a:spcPct val="113999"/>
              </a:lnSpc>
              <a:spcBef>
                <a:spcPts val="600"/>
              </a:spcBef>
              <a:spcAft>
                <a:spcPts val="0"/>
              </a:spcAft>
              <a:buClr>
                <a:schemeClr val="dk1"/>
              </a:buClr>
              <a:buSzPts val="1800"/>
              <a:buChar char="•"/>
              <a:defRPr/>
            </a:lvl5pPr>
            <a:lvl6pPr marL="2743131" lvl="5" indent="-342891" algn="l">
              <a:lnSpc>
                <a:spcPct val="90000"/>
              </a:lnSpc>
              <a:spcBef>
                <a:spcPts val="6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29" name="Google Shape;29;p4"/>
          <p:cNvSpPr txBox="1">
            <a:spLocks noGrp="1"/>
          </p:cNvSpPr>
          <p:nvPr>
            <p:ph type="body" idx="2"/>
          </p:nvPr>
        </p:nvSpPr>
        <p:spPr>
          <a:xfrm>
            <a:off x="358775" y="938787"/>
            <a:ext cx="11448900" cy="510000"/>
          </a:xfrm>
          <a:prstGeom prst="rect">
            <a:avLst/>
          </a:prstGeom>
          <a:noFill/>
          <a:ln>
            <a:noFill/>
          </a:ln>
        </p:spPr>
        <p:txBody>
          <a:bodyPr spcFirstLastPara="1" wrap="square" lIns="0" tIns="0" rIns="0" bIns="0" anchor="t" anchorCtr="0">
            <a:noAutofit/>
          </a:bodyPr>
          <a:lstStyle>
            <a:lvl1pPr marL="457189" lvl="0" indent="-228594" algn="l">
              <a:lnSpc>
                <a:spcPct val="113999"/>
              </a:lnSpc>
              <a:spcBef>
                <a:spcPts val="0"/>
              </a:spcBef>
              <a:spcAft>
                <a:spcPts val="0"/>
              </a:spcAft>
              <a:buClr>
                <a:schemeClr val="accent1"/>
              </a:buClr>
              <a:buSzPts val="1800"/>
              <a:buNone/>
              <a:defRPr sz="1800" b="1">
                <a:solidFill>
                  <a:schemeClr val="accent1"/>
                </a:solidFill>
              </a:defRPr>
            </a:lvl1pPr>
            <a:lvl2pPr marL="914377" lvl="1" indent="-342891" algn="l">
              <a:lnSpc>
                <a:spcPct val="113999"/>
              </a:lnSpc>
              <a:spcBef>
                <a:spcPts val="0"/>
              </a:spcBef>
              <a:spcAft>
                <a:spcPts val="0"/>
              </a:spcAft>
              <a:buClr>
                <a:schemeClr val="dk1"/>
              </a:buClr>
              <a:buSzPts val="1800"/>
              <a:buChar char="•"/>
              <a:defRPr/>
            </a:lvl2pPr>
            <a:lvl3pPr marL="1371566" lvl="2" indent="-342891" algn="l">
              <a:lnSpc>
                <a:spcPct val="113999"/>
              </a:lnSpc>
              <a:spcBef>
                <a:spcPts val="600"/>
              </a:spcBef>
              <a:spcAft>
                <a:spcPts val="0"/>
              </a:spcAft>
              <a:buClr>
                <a:schemeClr val="dk1"/>
              </a:buClr>
              <a:buSzPts val="1800"/>
              <a:buChar char="•"/>
              <a:defRPr/>
            </a:lvl3pPr>
            <a:lvl4pPr marL="1828754" lvl="3" indent="-342891" algn="l">
              <a:lnSpc>
                <a:spcPct val="113999"/>
              </a:lnSpc>
              <a:spcBef>
                <a:spcPts val="600"/>
              </a:spcBef>
              <a:spcAft>
                <a:spcPts val="0"/>
              </a:spcAft>
              <a:buClr>
                <a:schemeClr val="dk1"/>
              </a:buClr>
              <a:buSzPts val="1800"/>
              <a:buChar char="•"/>
              <a:defRPr/>
            </a:lvl4pPr>
            <a:lvl5pPr marL="2285943" lvl="4" indent="-342891" algn="l">
              <a:lnSpc>
                <a:spcPct val="113999"/>
              </a:lnSpc>
              <a:spcBef>
                <a:spcPts val="600"/>
              </a:spcBef>
              <a:spcAft>
                <a:spcPts val="0"/>
              </a:spcAft>
              <a:buClr>
                <a:schemeClr val="dk1"/>
              </a:buClr>
              <a:buSzPts val="1800"/>
              <a:buChar char="•"/>
              <a:defRPr/>
            </a:lvl5pPr>
            <a:lvl6pPr marL="2743131" lvl="5" indent="-342891" algn="l">
              <a:lnSpc>
                <a:spcPct val="90000"/>
              </a:lnSpc>
              <a:spcBef>
                <a:spcPts val="6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017198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1" y="212367"/>
            <a:ext cx="11360700" cy="7635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15601" y="850825"/>
            <a:ext cx="11360700" cy="5354100"/>
          </a:xfrm>
          <a:prstGeom prst="rect">
            <a:avLst/>
          </a:prstGeom>
          <a:noFill/>
          <a:ln>
            <a:noFill/>
          </a:ln>
        </p:spPr>
        <p:txBody>
          <a:bodyPr spcFirstLastPara="1" wrap="square" lIns="0" tIns="0" rIns="0" bIns="0" anchor="t" anchorCtr="0">
            <a:noAutofit/>
          </a:bodyPr>
          <a:lstStyle>
            <a:lvl1pPr marL="457189" lvl="0" indent="-368291" algn="l">
              <a:lnSpc>
                <a:spcPct val="113999"/>
              </a:lnSpc>
              <a:spcBef>
                <a:spcPts val="0"/>
              </a:spcBef>
              <a:spcAft>
                <a:spcPts val="0"/>
              </a:spcAft>
              <a:buSzPts val="2200"/>
              <a:buChar char="•"/>
              <a:defRPr/>
            </a:lvl1pPr>
            <a:lvl2pPr marL="914377" lvl="1" indent="-368291" algn="l">
              <a:lnSpc>
                <a:spcPct val="113999"/>
              </a:lnSpc>
              <a:spcBef>
                <a:spcPts val="600"/>
              </a:spcBef>
              <a:spcAft>
                <a:spcPts val="0"/>
              </a:spcAft>
              <a:buSzPts val="2200"/>
              <a:buChar char="•"/>
              <a:defRPr/>
            </a:lvl2pPr>
            <a:lvl3pPr marL="1371566" lvl="2" indent="-368291" algn="l">
              <a:lnSpc>
                <a:spcPct val="113999"/>
              </a:lnSpc>
              <a:spcBef>
                <a:spcPts val="600"/>
              </a:spcBef>
              <a:spcAft>
                <a:spcPts val="0"/>
              </a:spcAft>
              <a:buSzPts val="2200"/>
              <a:buChar char="•"/>
              <a:defRPr/>
            </a:lvl3pPr>
            <a:lvl4pPr marL="1828754" lvl="3" indent="-368291" algn="l">
              <a:lnSpc>
                <a:spcPct val="113999"/>
              </a:lnSpc>
              <a:spcBef>
                <a:spcPts val="600"/>
              </a:spcBef>
              <a:spcAft>
                <a:spcPts val="0"/>
              </a:spcAft>
              <a:buSzPts val="2200"/>
              <a:buChar char="•"/>
              <a:defRPr/>
            </a:lvl4pPr>
            <a:lvl5pPr marL="2285943" lvl="4" indent="-368291" algn="l">
              <a:lnSpc>
                <a:spcPct val="113999"/>
              </a:lnSpc>
              <a:spcBef>
                <a:spcPts val="600"/>
              </a:spcBef>
              <a:spcAft>
                <a:spcPts val="0"/>
              </a:spcAft>
              <a:buSzPts val="2200"/>
              <a:buChar char="•"/>
              <a:defRPr/>
            </a:lvl5pPr>
            <a:lvl6pPr marL="2743131" lvl="5" indent="-342891" algn="l">
              <a:lnSpc>
                <a:spcPct val="90000"/>
              </a:lnSpc>
              <a:spcBef>
                <a:spcPts val="600"/>
              </a:spcBef>
              <a:spcAft>
                <a:spcPts val="0"/>
              </a:spcAft>
              <a:buSzPts val="1800"/>
              <a:buChar char="•"/>
              <a:defRPr/>
            </a:lvl6pPr>
            <a:lvl7pPr marL="3200320" lvl="6" indent="-342891" algn="l">
              <a:lnSpc>
                <a:spcPct val="90000"/>
              </a:lnSpc>
              <a:spcBef>
                <a:spcPts val="500"/>
              </a:spcBef>
              <a:spcAft>
                <a:spcPts val="0"/>
              </a:spcAft>
              <a:buSzPts val="1800"/>
              <a:buChar char="•"/>
              <a:defRPr/>
            </a:lvl7pPr>
            <a:lvl8pPr marL="3657509" lvl="7" indent="-342891" algn="l">
              <a:lnSpc>
                <a:spcPct val="90000"/>
              </a:lnSpc>
              <a:spcBef>
                <a:spcPts val="500"/>
              </a:spcBef>
              <a:spcAft>
                <a:spcPts val="0"/>
              </a:spcAft>
              <a:buSzPts val="1800"/>
              <a:buChar char="•"/>
              <a:defRPr/>
            </a:lvl8pPr>
            <a:lvl9pPr marL="4114697" lvl="8" indent="-342891"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236578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elfolie" preserve="1">
  <p:cSld name="Titelfolie">
    <p:spTree>
      <p:nvGrpSpPr>
        <p:cNvPr id="1" name="Shape 33"/>
        <p:cNvGrpSpPr/>
        <p:nvPr/>
      </p:nvGrpSpPr>
      <p:grpSpPr>
        <a:xfrm>
          <a:off x="0" y="0"/>
          <a:ext cx="0" cy="0"/>
          <a:chOff x="0" y="0"/>
          <a:chExt cx="0" cy="0"/>
        </a:xfrm>
      </p:grpSpPr>
      <p:sp>
        <p:nvSpPr>
          <p:cNvPr id="34" name="Google Shape;34;p6"/>
          <p:cNvSpPr/>
          <p:nvPr/>
        </p:nvSpPr>
        <p:spPr>
          <a:xfrm>
            <a:off x="0" y="342001"/>
            <a:ext cx="12192000" cy="5067300"/>
          </a:xfrm>
          <a:prstGeom prst="rect">
            <a:avLst/>
          </a:prstGeom>
          <a:solidFill>
            <a:schemeClr val="accent1"/>
          </a:solidFill>
          <a:ln w="12700" cap="flat" cmpd="sng">
            <a:solidFill>
              <a:srgbClr val="012C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6"/>
          <p:cNvSpPr txBox="1">
            <a:spLocks noGrp="1"/>
          </p:cNvSpPr>
          <p:nvPr>
            <p:ph type="ctrTitle"/>
          </p:nvPr>
        </p:nvSpPr>
        <p:spPr>
          <a:xfrm>
            <a:off x="731839" y="537344"/>
            <a:ext cx="10728300" cy="6234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lt1"/>
              </a:buClr>
              <a:buSzPts val="3200"/>
              <a:buFont typeface="Arial"/>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ubTitle" idx="1"/>
          </p:nvPr>
        </p:nvSpPr>
        <p:spPr>
          <a:xfrm>
            <a:off x="731838" y="2444193"/>
            <a:ext cx="10728300" cy="5169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lt1"/>
              </a:buClr>
              <a:buSzPts val="1600"/>
              <a:buNone/>
              <a:defRPr sz="1600" cap="none">
                <a:solidFill>
                  <a:schemeClr val="lt1"/>
                </a:solidFill>
              </a:defRPr>
            </a:lvl1pPr>
            <a:lvl2pPr lvl="1" algn="ctr">
              <a:lnSpc>
                <a:spcPct val="113999"/>
              </a:lnSpc>
              <a:spcBef>
                <a:spcPts val="600"/>
              </a:spcBef>
              <a:spcAft>
                <a:spcPts val="0"/>
              </a:spcAft>
              <a:buClr>
                <a:schemeClr val="dk1"/>
              </a:buClr>
              <a:buSzPts val="2000"/>
              <a:buNone/>
              <a:defRPr sz="2000"/>
            </a:lvl2pPr>
            <a:lvl3pPr lvl="2" algn="ctr">
              <a:lnSpc>
                <a:spcPct val="113999"/>
              </a:lnSpc>
              <a:spcBef>
                <a:spcPts val="600"/>
              </a:spcBef>
              <a:spcAft>
                <a:spcPts val="0"/>
              </a:spcAft>
              <a:buClr>
                <a:schemeClr val="dk1"/>
              </a:buClr>
              <a:buSzPts val="1800"/>
              <a:buNone/>
              <a:defRPr sz="1800"/>
            </a:lvl3pPr>
            <a:lvl4pPr lvl="3" algn="ctr">
              <a:lnSpc>
                <a:spcPct val="113999"/>
              </a:lnSpc>
              <a:spcBef>
                <a:spcPts val="600"/>
              </a:spcBef>
              <a:spcAft>
                <a:spcPts val="0"/>
              </a:spcAft>
              <a:buClr>
                <a:schemeClr val="dk1"/>
              </a:buClr>
              <a:buSzPts val="1600"/>
              <a:buNone/>
              <a:defRPr sz="1600"/>
            </a:lvl4pPr>
            <a:lvl5pPr lvl="4" algn="ctr">
              <a:lnSpc>
                <a:spcPct val="113999"/>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6"/>
          <p:cNvSpPr txBox="1">
            <a:spLocks noGrp="1"/>
          </p:cNvSpPr>
          <p:nvPr>
            <p:ph type="body" idx="2"/>
          </p:nvPr>
        </p:nvSpPr>
        <p:spPr>
          <a:xfrm>
            <a:off x="731838" y="1088740"/>
            <a:ext cx="10728300" cy="727200"/>
          </a:xfrm>
          <a:prstGeom prst="rect">
            <a:avLst/>
          </a:prstGeom>
          <a:noFill/>
          <a:ln>
            <a:noFill/>
          </a:ln>
        </p:spPr>
        <p:txBody>
          <a:bodyPr spcFirstLastPara="1" wrap="square" lIns="0" tIns="0" rIns="0" bIns="0" anchor="t" anchorCtr="0">
            <a:noAutofit/>
          </a:bodyPr>
          <a:lstStyle>
            <a:lvl1pPr marL="457189" lvl="0" indent="-228594" algn="l">
              <a:lnSpc>
                <a:spcPct val="113999"/>
              </a:lnSpc>
              <a:spcBef>
                <a:spcPts val="0"/>
              </a:spcBef>
              <a:spcAft>
                <a:spcPts val="0"/>
              </a:spcAft>
              <a:buClr>
                <a:schemeClr val="accent2"/>
              </a:buClr>
              <a:buSzPts val="3200"/>
              <a:buNone/>
              <a:defRPr sz="3200" b="1" cap="none">
                <a:solidFill>
                  <a:schemeClr val="accent2"/>
                </a:solidFill>
              </a:defRPr>
            </a:lvl1pPr>
            <a:lvl2pPr marL="914377" lvl="1" indent="-342891" algn="l">
              <a:lnSpc>
                <a:spcPct val="113999"/>
              </a:lnSpc>
              <a:spcBef>
                <a:spcPts val="0"/>
              </a:spcBef>
              <a:spcAft>
                <a:spcPts val="0"/>
              </a:spcAft>
              <a:buClr>
                <a:schemeClr val="dk1"/>
              </a:buClr>
              <a:buSzPts val="1800"/>
              <a:buChar char="•"/>
              <a:defRPr/>
            </a:lvl2pPr>
            <a:lvl3pPr marL="1371566" lvl="2" indent="-342891" algn="l">
              <a:lnSpc>
                <a:spcPct val="113999"/>
              </a:lnSpc>
              <a:spcBef>
                <a:spcPts val="600"/>
              </a:spcBef>
              <a:spcAft>
                <a:spcPts val="0"/>
              </a:spcAft>
              <a:buClr>
                <a:schemeClr val="dk1"/>
              </a:buClr>
              <a:buSzPts val="1800"/>
              <a:buChar char="•"/>
              <a:defRPr/>
            </a:lvl3pPr>
            <a:lvl4pPr marL="1828754" lvl="3" indent="-342891" algn="l">
              <a:lnSpc>
                <a:spcPct val="113999"/>
              </a:lnSpc>
              <a:spcBef>
                <a:spcPts val="600"/>
              </a:spcBef>
              <a:spcAft>
                <a:spcPts val="0"/>
              </a:spcAft>
              <a:buClr>
                <a:schemeClr val="dk1"/>
              </a:buClr>
              <a:buSzPts val="1800"/>
              <a:buChar char="•"/>
              <a:defRPr/>
            </a:lvl4pPr>
            <a:lvl5pPr marL="2285943" lvl="4" indent="-342891" algn="l">
              <a:lnSpc>
                <a:spcPct val="113999"/>
              </a:lnSpc>
              <a:spcBef>
                <a:spcPts val="600"/>
              </a:spcBef>
              <a:spcAft>
                <a:spcPts val="0"/>
              </a:spcAft>
              <a:buClr>
                <a:schemeClr val="dk1"/>
              </a:buClr>
              <a:buSzPts val="1800"/>
              <a:buChar char="•"/>
              <a:defRPr/>
            </a:lvl5pPr>
            <a:lvl6pPr marL="2743131" lvl="5" indent="-342891" algn="l">
              <a:lnSpc>
                <a:spcPct val="90000"/>
              </a:lnSpc>
              <a:spcBef>
                <a:spcPts val="6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719246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preserve="1">
  <p:cSld name="Nur Titel">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71475" y="324001"/>
            <a:ext cx="11448900" cy="1124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44" name="Google Shape;44;p7"/>
          <p:cNvSpPr txBox="1">
            <a:spLocks noGrp="1"/>
          </p:cNvSpPr>
          <p:nvPr>
            <p:ph type="body" idx="1"/>
          </p:nvPr>
        </p:nvSpPr>
        <p:spPr>
          <a:xfrm>
            <a:off x="358775" y="938787"/>
            <a:ext cx="11448900" cy="510000"/>
          </a:xfrm>
          <a:prstGeom prst="rect">
            <a:avLst/>
          </a:prstGeom>
          <a:noFill/>
          <a:ln>
            <a:noFill/>
          </a:ln>
        </p:spPr>
        <p:txBody>
          <a:bodyPr spcFirstLastPara="1" wrap="square" lIns="0" tIns="0" rIns="0" bIns="0" anchor="t" anchorCtr="0">
            <a:noAutofit/>
          </a:bodyPr>
          <a:lstStyle>
            <a:lvl1pPr marL="457189" lvl="0" indent="-228594" algn="l">
              <a:lnSpc>
                <a:spcPct val="113999"/>
              </a:lnSpc>
              <a:spcBef>
                <a:spcPts val="0"/>
              </a:spcBef>
              <a:spcAft>
                <a:spcPts val="0"/>
              </a:spcAft>
              <a:buClr>
                <a:schemeClr val="accent1"/>
              </a:buClr>
              <a:buSzPts val="1800"/>
              <a:buNone/>
              <a:defRPr sz="1800" b="1">
                <a:solidFill>
                  <a:schemeClr val="accent1"/>
                </a:solidFill>
              </a:defRPr>
            </a:lvl1pPr>
            <a:lvl2pPr marL="914377" lvl="1" indent="-342891" algn="l">
              <a:lnSpc>
                <a:spcPct val="113999"/>
              </a:lnSpc>
              <a:spcBef>
                <a:spcPts val="0"/>
              </a:spcBef>
              <a:spcAft>
                <a:spcPts val="0"/>
              </a:spcAft>
              <a:buClr>
                <a:schemeClr val="dk1"/>
              </a:buClr>
              <a:buSzPts val="1800"/>
              <a:buChar char="•"/>
              <a:defRPr/>
            </a:lvl2pPr>
            <a:lvl3pPr marL="1371566" lvl="2" indent="-342891" algn="l">
              <a:lnSpc>
                <a:spcPct val="113999"/>
              </a:lnSpc>
              <a:spcBef>
                <a:spcPts val="600"/>
              </a:spcBef>
              <a:spcAft>
                <a:spcPts val="0"/>
              </a:spcAft>
              <a:buClr>
                <a:schemeClr val="dk1"/>
              </a:buClr>
              <a:buSzPts val="1800"/>
              <a:buChar char="•"/>
              <a:defRPr/>
            </a:lvl3pPr>
            <a:lvl4pPr marL="1828754" lvl="3" indent="-342891" algn="l">
              <a:lnSpc>
                <a:spcPct val="113999"/>
              </a:lnSpc>
              <a:spcBef>
                <a:spcPts val="600"/>
              </a:spcBef>
              <a:spcAft>
                <a:spcPts val="0"/>
              </a:spcAft>
              <a:buClr>
                <a:schemeClr val="dk1"/>
              </a:buClr>
              <a:buSzPts val="1800"/>
              <a:buChar char="•"/>
              <a:defRPr/>
            </a:lvl4pPr>
            <a:lvl5pPr marL="2285943" lvl="4" indent="-342891" algn="l">
              <a:lnSpc>
                <a:spcPct val="113999"/>
              </a:lnSpc>
              <a:spcBef>
                <a:spcPts val="600"/>
              </a:spcBef>
              <a:spcAft>
                <a:spcPts val="0"/>
              </a:spcAft>
              <a:buClr>
                <a:schemeClr val="dk1"/>
              </a:buClr>
              <a:buSzPts val="1800"/>
              <a:buChar char="•"/>
              <a:defRPr/>
            </a:lvl5pPr>
            <a:lvl6pPr marL="2743131" lvl="5" indent="-342891" algn="l">
              <a:lnSpc>
                <a:spcPct val="90000"/>
              </a:lnSpc>
              <a:spcBef>
                <a:spcPts val="6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6739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ldraster 10" preserve="1">
  <p:cSld name="Bildraster 10">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71475" y="324001"/>
            <a:ext cx="11448900" cy="548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8"/>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49" name="Google Shape;49;p8"/>
          <p:cNvSpPr>
            <a:spLocks noGrp="1"/>
          </p:cNvSpPr>
          <p:nvPr>
            <p:ph type="pic" idx="2"/>
          </p:nvPr>
        </p:nvSpPr>
        <p:spPr>
          <a:xfrm>
            <a:off x="371475" y="944563"/>
            <a:ext cx="2232000" cy="1512900"/>
          </a:xfrm>
          <a:prstGeom prst="rect">
            <a:avLst/>
          </a:prstGeom>
          <a:solidFill>
            <a:schemeClr val="lt2"/>
          </a:solidFill>
          <a:ln>
            <a:noFill/>
          </a:ln>
        </p:spPr>
      </p:sp>
      <p:sp>
        <p:nvSpPr>
          <p:cNvPr id="50" name="Google Shape;50;p8"/>
          <p:cNvSpPr>
            <a:spLocks noGrp="1"/>
          </p:cNvSpPr>
          <p:nvPr>
            <p:ph type="pic" idx="3"/>
          </p:nvPr>
        </p:nvSpPr>
        <p:spPr>
          <a:xfrm>
            <a:off x="371475" y="2530772"/>
            <a:ext cx="2232000" cy="3097200"/>
          </a:xfrm>
          <a:prstGeom prst="rect">
            <a:avLst/>
          </a:prstGeom>
          <a:solidFill>
            <a:schemeClr val="lt2"/>
          </a:solidFill>
          <a:ln>
            <a:noFill/>
          </a:ln>
        </p:spPr>
      </p:sp>
      <p:sp>
        <p:nvSpPr>
          <p:cNvPr id="51" name="Google Shape;51;p8"/>
          <p:cNvSpPr>
            <a:spLocks noGrp="1"/>
          </p:cNvSpPr>
          <p:nvPr>
            <p:ph type="pic" idx="4"/>
          </p:nvPr>
        </p:nvSpPr>
        <p:spPr>
          <a:xfrm>
            <a:off x="2674939" y="944563"/>
            <a:ext cx="2233500" cy="1512900"/>
          </a:xfrm>
          <a:prstGeom prst="rect">
            <a:avLst/>
          </a:prstGeom>
          <a:solidFill>
            <a:schemeClr val="lt2"/>
          </a:solidFill>
          <a:ln>
            <a:noFill/>
          </a:ln>
        </p:spPr>
      </p:sp>
      <p:sp>
        <p:nvSpPr>
          <p:cNvPr id="52" name="Google Shape;52;p8"/>
          <p:cNvSpPr>
            <a:spLocks noGrp="1"/>
          </p:cNvSpPr>
          <p:nvPr>
            <p:ph type="pic" idx="5"/>
          </p:nvPr>
        </p:nvSpPr>
        <p:spPr>
          <a:xfrm>
            <a:off x="2674939" y="2530774"/>
            <a:ext cx="4537200" cy="1512900"/>
          </a:xfrm>
          <a:prstGeom prst="rect">
            <a:avLst/>
          </a:prstGeom>
          <a:solidFill>
            <a:schemeClr val="lt2"/>
          </a:solidFill>
          <a:ln>
            <a:noFill/>
          </a:ln>
        </p:spPr>
      </p:sp>
      <p:sp>
        <p:nvSpPr>
          <p:cNvPr id="53" name="Google Shape;53;p8"/>
          <p:cNvSpPr>
            <a:spLocks noGrp="1"/>
          </p:cNvSpPr>
          <p:nvPr>
            <p:ph type="pic" idx="6"/>
          </p:nvPr>
        </p:nvSpPr>
        <p:spPr>
          <a:xfrm>
            <a:off x="2674939" y="4116983"/>
            <a:ext cx="2233500" cy="1512900"/>
          </a:xfrm>
          <a:prstGeom prst="rect">
            <a:avLst/>
          </a:prstGeom>
          <a:solidFill>
            <a:schemeClr val="lt2"/>
          </a:solidFill>
          <a:ln>
            <a:noFill/>
          </a:ln>
        </p:spPr>
      </p:sp>
      <p:sp>
        <p:nvSpPr>
          <p:cNvPr id="54" name="Google Shape;54;p8"/>
          <p:cNvSpPr>
            <a:spLocks noGrp="1"/>
          </p:cNvSpPr>
          <p:nvPr>
            <p:ph type="pic" idx="7"/>
          </p:nvPr>
        </p:nvSpPr>
        <p:spPr>
          <a:xfrm>
            <a:off x="4979987" y="944563"/>
            <a:ext cx="2232000" cy="1512900"/>
          </a:xfrm>
          <a:prstGeom prst="rect">
            <a:avLst/>
          </a:prstGeom>
          <a:solidFill>
            <a:schemeClr val="lt2"/>
          </a:solidFill>
          <a:ln>
            <a:noFill/>
          </a:ln>
        </p:spPr>
      </p:sp>
      <p:sp>
        <p:nvSpPr>
          <p:cNvPr id="55" name="Google Shape;55;p8"/>
          <p:cNvSpPr>
            <a:spLocks noGrp="1"/>
          </p:cNvSpPr>
          <p:nvPr>
            <p:ph type="pic" idx="8"/>
          </p:nvPr>
        </p:nvSpPr>
        <p:spPr>
          <a:xfrm>
            <a:off x="4979987" y="4116983"/>
            <a:ext cx="2232000" cy="1512900"/>
          </a:xfrm>
          <a:prstGeom prst="rect">
            <a:avLst/>
          </a:prstGeom>
          <a:solidFill>
            <a:schemeClr val="lt2"/>
          </a:solidFill>
          <a:ln>
            <a:noFill/>
          </a:ln>
        </p:spPr>
      </p:sp>
      <p:sp>
        <p:nvSpPr>
          <p:cNvPr id="56" name="Google Shape;56;p8"/>
          <p:cNvSpPr>
            <a:spLocks noGrp="1"/>
          </p:cNvSpPr>
          <p:nvPr>
            <p:ph type="pic" idx="9"/>
          </p:nvPr>
        </p:nvSpPr>
        <p:spPr>
          <a:xfrm>
            <a:off x="7283449" y="944563"/>
            <a:ext cx="4537200" cy="3097200"/>
          </a:xfrm>
          <a:prstGeom prst="rect">
            <a:avLst/>
          </a:prstGeom>
          <a:solidFill>
            <a:schemeClr val="lt2"/>
          </a:solidFill>
          <a:ln>
            <a:noFill/>
          </a:ln>
        </p:spPr>
      </p:sp>
      <p:sp>
        <p:nvSpPr>
          <p:cNvPr id="57" name="Google Shape;57;p8"/>
          <p:cNvSpPr>
            <a:spLocks noGrp="1"/>
          </p:cNvSpPr>
          <p:nvPr>
            <p:ph type="pic" idx="13"/>
          </p:nvPr>
        </p:nvSpPr>
        <p:spPr>
          <a:xfrm>
            <a:off x="7283450" y="4116983"/>
            <a:ext cx="2233500" cy="1512900"/>
          </a:xfrm>
          <a:prstGeom prst="rect">
            <a:avLst/>
          </a:prstGeom>
          <a:solidFill>
            <a:schemeClr val="lt2"/>
          </a:solidFill>
          <a:ln>
            <a:noFill/>
          </a:ln>
        </p:spPr>
      </p:sp>
      <p:sp>
        <p:nvSpPr>
          <p:cNvPr id="58" name="Google Shape;58;p8"/>
          <p:cNvSpPr>
            <a:spLocks noGrp="1"/>
          </p:cNvSpPr>
          <p:nvPr>
            <p:ph type="pic" idx="14"/>
          </p:nvPr>
        </p:nvSpPr>
        <p:spPr>
          <a:xfrm>
            <a:off x="9588500" y="4116983"/>
            <a:ext cx="2232000" cy="1512900"/>
          </a:xfrm>
          <a:prstGeom prst="rect">
            <a:avLst/>
          </a:prstGeom>
          <a:solidFill>
            <a:schemeClr val="lt2"/>
          </a:solidFill>
          <a:ln>
            <a:noFill/>
          </a:ln>
        </p:spPr>
      </p:sp>
    </p:spTree>
    <p:extLst>
      <p:ext uri="{BB962C8B-B14F-4D97-AF65-F5344CB8AC3E}">
        <p14:creationId xmlns:p14="http://schemas.microsoft.com/office/powerpoint/2010/main" val="188071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ldraster 3 B" preserve="1">
  <p:cSld name="Bildraster 3 B">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71475" y="324001"/>
            <a:ext cx="11448900" cy="548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63" name="Google Shape;63;p9"/>
          <p:cNvSpPr>
            <a:spLocks noGrp="1"/>
          </p:cNvSpPr>
          <p:nvPr>
            <p:ph type="pic" idx="2"/>
          </p:nvPr>
        </p:nvSpPr>
        <p:spPr>
          <a:xfrm>
            <a:off x="371475" y="944563"/>
            <a:ext cx="3780000" cy="4680000"/>
          </a:xfrm>
          <a:prstGeom prst="rect">
            <a:avLst/>
          </a:prstGeom>
          <a:solidFill>
            <a:schemeClr val="lt2"/>
          </a:solidFill>
          <a:ln>
            <a:noFill/>
          </a:ln>
        </p:spPr>
      </p:sp>
      <p:sp>
        <p:nvSpPr>
          <p:cNvPr id="64" name="Google Shape;64;p9"/>
          <p:cNvSpPr>
            <a:spLocks noGrp="1"/>
          </p:cNvSpPr>
          <p:nvPr>
            <p:ph type="pic" idx="3"/>
          </p:nvPr>
        </p:nvSpPr>
        <p:spPr>
          <a:xfrm>
            <a:off x="4224000" y="944563"/>
            <a:ext cx="3744000" cy="4680000"/>
          </a:xfrm>
          <a:prstGeom prst="rect">
            <a:avLst/>
          </a:prstGeom>
          <a:solidFill>
            <a:schemeClr val="lt2"/>
          </a:solidFill>
          <a:ln>
            <a:noFill/>
          </a:ln>
        </p:spPr>
      </p:sp>
      <p:sp>
        <p:nvSpPr>
          <p:cNvPr id="65" name="Google Shape;65;p9"/>
          <p:cNvSpPr>
            <a:spLocks noGrp="1"/>
          </p:cNvSpPr>
          <p:nvPr>
            <p:ph type="pic" idx="4"/>
          </p:nvPr>
        </p:nvSpPr>
        <p:spPr>
          <a:xfrm>
            <a:off x="8040525" y="944563"/>
            <a:ext cx="3780000" cy="4680000"/>
          </a:xfrm>
          <a:prstGeom prst="rect">
            <a:avLst/>
          </a:prstGeom>
          <a:solidFill>
            <a:schemeClr val="lt2"/>
          </a:solidFill>
          <a:ln>
            <a:noFill/>
          </a:ln>
        </p:spPr>
      </p:sp>
    </p:spTree>
    <p:extLst>
      <p:ext uri="{BB962C8B-B14F-4D97-AF65-F5344CB8AC3E}">
        <p14:creationId xmlns:p14="http://schemas.microsoft.com/office/powerpoint/2010/main" val="312710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raster 6" preserve="1">
  <p:cSld name="Bildraster 6">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371475" y="324001"/>
            <a:ext cx="11448900" cy="548700"/>
          </a:xfrm>
          <a:prstGeom prst="rect">
            <a:avLst/>
          </a:prstGeom>
          <a:noFill/>
          <a:ln>
            <a:noFill/>
          </a:ln>
        </p:spPr>
        <p:txBody>
          <a:bodyPr spcFirstLastPara="1" wrap="square" lIns="0" tIns="0" rIns="0" bIns="0" anchor="t" anchorCtr="0">
            <a:noAutofit/>
          </a:bodyPr>
          <a:lstStyle>
            <a:lvl1pPr lvl="0" algn="l">
              <a:lnSpc>
                <a:spcPct val="113999"/>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70" name="Google Shape;70;p10"/>
          <p:cNvSpPr>
            <a:spLocks noGrp="1"/>
          </p:cNvSpPr>
          <p:nvPr>
            <p:ph type="pic" idx="2"/>
          </p:nvPr>
        </p:nvSpPr>
        <p:spPr>
          <a:xfrm>
            <a:off x="371475" y="944563"/>
            <a:ext cx="4537200" cy="1512900"/>
          </a:xfrm>
          <a:prstGeom prst="rect">
            <a:avLst/>
          </a:prstGeom>
          <a:solidFill>
            <a:schemeClr val="lt2"/>
          </a:solidFill>
          <a:ln>
            <a:noFill/>
          </a:ln>
        </p:spPr>
      </p:sp>
      <p:sp>
        <p:nvSpPr>
          <p:cNvPr id="71" name="Google Shape;71;p10"/>
          <p:cNvSpPr>
            <a:spLocks noGrp="1"/>
          </p:cNvSpPr>
          <p:nvPr>
            <p:ph type="pic" idx="3"/>
          </p:nvPr>
        </p:nvSpPr>
        <p:spPr>
          <a:xfrm>
            <a:off x="371475" y="2530772"/>
            <a:ext cx="4537200" cy="3096000"/>
          </a:xfrm>
          <a:prstGeom prst="rect">
            <a:avLst/>
          </a:prstGeom>
          <a:solidFill>
            <a:schemeClr val="lt2"/>
          </a:solidFill>
          <a:ln>
            <a:noFill/>
          </a:ln>
        </p:spPr>
      </p:sp>
      <p:sp>
        <p:nvSpPr>
          <p:cNvPr id="72" name="Google Shape;72;p10"/>
          <p:cNvSpPr>
            <a:spLocks noGrp="1"/>
          </p:cNvSpPr>
          <p:nvPr>
            <p:ph type="pic" idx="4"/>
          </p:nvPr>
        </p:nvSpPr>
        <p:spPr>
          <a:xfrm>
            <a:off x="4979987" y="944563"/>
            <a:ext cx="2232000" cy="4680000"/>
          </a:xfrm>
          <a:prstGeom prst="rect">
            <a:avLst/>
          </a:prstGeom>
          <a:solidFill>
            <a:schemeClr val="lt2"/>
          </a:solidFill>
          <a:ln>
            <a:noFill/>
          </a:ln>
        </p:spPr>
      </p:sp>
      <p:sp>
        <p:nvSpPr>
          <p:cNvPr id="73" name="Google Shape;73;p10"/>
          <p:cNvSpPr>
            <a:spLocks noGrp="1"/>
          </p:cNvSpPr>
          <p:nvPr>
            <p:ph type="pic" idx="5"/>
          </p:nvPr>
        </p:nvSpPr>
        <p:spPr>
          <a:xfrm>
            <a:off x="7283449" y="944563"/>
            <a:ext cx="4537200" cy="3097200"/>
          </a:xfrm>
          <a:prstGeom prst="rect">
            <a:avLst/>
          </a:prstGeom>
          <a:solidFill>
            <a:schemeClr val="lt2"/>
          </a:solidFill>
          <a:ln>
            <a:noFill/>
          </a:ln>
        </p:spPr>
      </p:sp>
      <p:sp>
        <p:nvSpPr>
          <p:cNvPr id="74" name="Google Shape;74;p10"/>
          <p:cNvSpPr>
            <a:spLocks noGrp="1"/>
          </p:cNvSpPr>
          <p:nvPr>
            <p:ph type="pic" idx="6"/>
          </p:nvPr>
        </p:nvSpPr>
        <p:spPr>
          <a:xfrm>
            <a:off x="7283450" y="4116983"/>
            <a:ext cx="2233500" cy="1512900"/>
          </a:xfrm>
          <a:prstGeom prst="rect">
            <a:avLst/>
          </a:prstGeom>
          <a:solidFill>
            <a:schemeClr val="lt2"/>
          </a:solidFill>
          <a:ln>
            <a:noFill/>
          </a:ln>
        </p:spPr>
      </p:sp>
      <p:sp>
        <p:nvSpPr>
          <p:cNvPr id="75" name="Google Shape;75;p10"/>
          <p:cNvSpPr>
            <a:spLocks noGrp="1"/>
          </p:cNvSpPr>
          <p:nvPr>
            <p:ph type="pic" idx="7"/>
          </p:nvPr>
        </p:nvSpPr>
        <p:spPr>
          <a:xfrm>
            <a:off x="9588500" y="4116983"/>
            <a:ext cx="2232000" cy="1512900"/>
          </a:xfrm>
          <a:prstGeom prst="rect">
            <a:avLst/>
          </a:prstGeom>
          <a:solidFill>
            <a:schemeClr val="lt2"/>
          </a:solidFill>
          <a:ln>
            <a:noFill/>
          </a:ln>
        </p:spPr>
      </p:sp>
    </p:spTree>
    <p:extLst>
      <p:ext uri="{BB962C8B-B14F-4D97-AF65-F5344CB8AC3E}">
        <p14:creationId xmlns:p14="http://schemas.microsoft.com/office/powerpoint/2010/main" val="258114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371475" y="1563143"/>
            <a:ext cx="11448900" cy="4214400"/>
          </a:xfrm>
          <a:prstGeom prst="rect">
            <a:avLst/>
          </a:prstGeom>
          <a:noFill/>
          <a:ln>
            <a:noFill/>
          </a:ln>
        </p:spPr>
        <p:txBody>
          <a:bodyPr spcFirstLastPara="1" wrap="square" lIns="0" tIns="0" rIns="0" bIns="0" anchor="t" anchorCtr="0">
            <a:noAutofit/>
          </a:bodyPr>
          <a:lstStyle>
            <a:lvl1pPr marL="457200" marR="0" lvl="0" indent="-368300" algn="l" rtl="0">
              <a:lnSpc>
                <a:spcPct val="113999"/>
              </a:lnSpc>
              <a:spcBef>
                <a:spcPts val="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1pPr>
            <a:lvl2pPr marL="914400" marR="0" lvl="1"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2pPr>
            <a:lvl3pPr marL="1371600" marR="0" lvl="2"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3pPr>
            <a:lvl4pPr marL="1828800" marR="0" lvl="3"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4pPr>
            <a:lvl5pPr marL="2286000" marR="0" lvl="4"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1" name="Google Shape;11;p1"/>
          <p:cNvSpPr txBox="1">
            <a:spLocks noGrp="1"/>
          </p:cNvSpPr>
          <p:nvPr>
            <p:ph type="dt" idx="10"/>
          </p:nvPr>
        </p:nvSpPr>
        <p:spPr>
          <a:xfrm>
            <a:off x="3776106" y="6381329"/>
            <a:ext cx="1600500" cy="221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5818291" y="6381329"/>
            <a:ext cx="720000" cy="2211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rial"/>
                <a:ea typeface="Arial"/>
                <a:cs typeface="Arial"/>
                <a:sym typeface="Arial"/>
              </a:defRPr>
            </a:lvl9pPr>
          </a:lstStyle>
          <a:p>
            <a:r>
              <a:rPr lang="de-DE"/>
              <a:t>Page </a:t>
            </a:r>
            <a:fld id="{00000000-1234-1234-1234-123412341234}" type="slidenum">
              <a:rPr lang="de-DE" smtClean="0"/>
              <a:pPr/>
              <a:t>‹Nr.›</a:t>
            </a:fld>
            <a:endParaRPr/>
          </a:p>
        </p:txBody>
      </p:sp>
      <p:sp>
        <p:nvSpPr>
          <p:cNvPr id="13" name="Google Shape;13;p1"/>
          <p:cNvSpPr txBox="1">
            <a:spLocks noGrp="1"/>
          </p:cNvSpPr>
          <p:nvPr>
            <p:ph type="title"/>
          </p:nvPr>
        </p:nvSpPr>
        <p:spPr>
          <a:xfrm>
            <a:off x="371475" y="324001"/>
            <a:ext cx="11448900" cy="1124700"/>
          </a:xfrm>
          <a:prstGeom prst="rect">
            <a:avLst/>
          </a:prstGeom>
          <a:noFill/>
          <a:ln>
            <a:noFill/>
          </a:ln>
        </p:spPr>
        <p:txBody>
          <a:bodyPr spcFirstLastPara="1" wrap="square" lIns="0" tIns="0" rIns="0" bIns="0" anchor="t" anchorCtr="0">
            <a:noAutofit/>
          </a:bodyPr>
          <a:lstStyle>
            <a:lvl1pPr marR="0" lvl="0" algn="l" rtl="0">
              <a:lnSpc>
                <a:spcPct val="113999"/>
              </a:lnSpc>
              <a:spcBef>
                <a:spcPts val="0"/>
              </a:spcBef>
              <a:spcAft>
                <a:spcPts val="0"/>
              </a:spcAft>
              <a:buClr>
                <a:schemeClr val="accent1"/>
              </a:buClr>
              <a:buSzPts val="3200"/>
              <a:buFont typeface="Arial"/>
              <a:buNone/>
              <a:defRPr sz="32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794106201"/>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biohackathon-europe.or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18.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jpeg"/><Relationship Id="rId7" Type="http://schemas.openxmlformats.org/officeDocument/2006/relationships/image" Target="../media/image28.png"/><Relationship Id="rId12" Type="http://schemas.openxmlformats.org/officeDocument/2006/relationships/image" Target="../media/image33.emf"/><Relationship Id="rId2" Type="http://schemas.openxmlformats.org/officeDocument/2006/relationships/hyperlink" Target="mailto:n.hoffmann@fz-juelich.de" TargetMode="Externa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jp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A3F3E-9E26-6664-2137-FF2EEAFA9BCE}"/>
              </a:ext>
            </a:extLst>
          </p:cNvPr>
          <p:cNvSpPr>
            <a:spLocks noGrp="1"/>
          </p:cNvSpPr>
          <p:nvPr>
            <p:ph type="ctrTitle"/>
          </p:nvPr>
        </p:nvSpPr>
        <p:spPr/>
        <p:txBody>
          <a:bodyPr/>
          <a:lstStyle/>
          <a:p>
            <a:r>
              <a:rPr lang="de-DE" dirty="0" err="1"/>
              <a:t>Towards</a:t>
            </a:r>
            <a:r>
              <a:rPr lang="de-DE" dirty="0"/>
              <a:t> </a:t>
            </a:r>
            <a:r>
              <a:rPr lang="de-DE" dirty="0" err="1"/>
              <a:t>mzTab</a:t>
            </a:r>
            <a:r>
              <a:rPr lang="de-DE" dirty="0"/>
              <a:t>-M 2.1 - </a:t>
            </a:r>
            <a:r>
              <a:rPr lang="de-DE" dirty="0" err="1"/>
              <a:t>Evolving</a:t>
            </a:r>
            <a:r>
              <a:rPr lang="de-DE" dirty="0"/>
              <a:t> </a:t>
            </a:r>
            <a:r>
              <a:rPr lang="de-DE" dirty="0" err="1"/>
              <a:t>the</a:t>
            </a:r>
            <a:r>
              <a:rPr lang="de-DE" dirty="0"/>
              <a:t> HUPO-PSI </a:t>
            </a:r>
            <a:r>
              <a:rPr lang="de-DE" dirty="0" err="1"/>
              <a:t>standard</a:t>
            </a:r>
            <a:r>
              <a:rPr lang="de-DE" dirty="0"/>
              <a:t> </a:t>
            </a:r>
            <a:r>
              <a:rPr lang="de-DE" dirty="0" err="1"/>
              <a:t>format</a:t>
            </a:r>
            <a:r>
              <a:rPr lang="de-DE" dirty="0"/>
              <a:t> </a:t>
            </a:r>
            <a:r>
              <a:rPr lang="de-DE" dirty="0" err="1"/>
              <a:t>for</a:t>
            </a:r>
            <a:r>
              <a:rPr lang="de-DE" dirty="0"/>
              <a:t> </a:t>
            </a:r>
            <a:r>
              <a:rPr lang="de-DE" dirty="0" err="1"/>
              <a:t>reporting</a:t>
            </a:r>
            <a:r>
              <a:rPr lang="de-DE" dirty="0"/>
              <a:t> </a:t>
            </a:r>
            <a:r>
              <a:rPr lang="de-DE" dirty="0" err="1"/>
              <a:t>of</a:t>
            </a:r>
            <a:r>
              <a:rPr lang="de-DE" dirty="0"/>
              <a:t> </a:t>
            </a:r>
            <a:r>
              <a:rPr lang="de-DE" dirty="0" err="1"/>
              <a:t>small</a:t>
            </a:r>
            <a:br>
              <a:rPr lang="de-DE" dirty="0"/>
            </a:br>
            <a:r>
              <a:rPr lang="de-DE" dirty="0" err="1"/>
              <a:t>molecule</a:t>
            </a:r>
            <a:r>
              <a:rPr lang="de-DE" dirty="0"/>
              <a:t> </a:t>
            </a:r>
            <a:r>
              <a:rPr lang="de-DE" dirty="0" err="1"/>
              <a:t>mass</a:t>
            </a:r>
            <a:r>
              <a:rPr lang="de-DE" dirty="0"/>
              <a:t> </a:t>
            </a:r>
            <a:r>
              <a:rPr lang="de-DE" dirty="0" err="1"/>
              <a:t>spectrometry</a:t>
            </a:r>
            <a:r>
              <a:rPr lang="de-DE" dirty="0"/>
              <a:t> </a:t>
            </a:r>
            <a:r>
              <a:rPr lang="de-DE" dirty="0" err="1"/>
              <a:t>results</a:t>
            </a:r>
            <a:endParaRPr lang="de-DE" dirty="0"/>
          </a:p>
        </p:txBody>
      </p:sp>
      <p:sp>
        <p:nvSpPr>
          <p:cNvPr id="3" name="Untertitel 2">
            <a:extLst>
              <a:ext uri="{FF2B5EF4-FFF2-40B4-BE49-F238E27FC236}">
                <a16:creationId xmlns:a16="http://schemas.microsoft.com/office/drawing/2014/main" id="{7ED95927-800F-8A36-9533-4848461A067D}"/>
              </a:ext>
            </a:extLst>
          </p:cNvPr>
          <p:cNvSpPr>
            <a:spLocks noGrp="1"/>
          </p:cNvSpPr>
          <p:nvPr>
            <p:ph type="subTitle" idx="1"/>
          </p:nvPr>
        </p:nvSpPr>
        <p:spPr>
          <a:xfrm>
            <a:off x="731838" y="2444192"/>
            <a:ext cx="10728300" cy="2733864"/>
          </a:xfrm>
        </p:spPr>
        <p:txBody>
          <a:bodyPr/>
          <a:lstStyle/>
          <a:p>
            <a:pPr lvl="0"/>
            <a:r>
              <a:rPr lang="de-DE" dirty="0">
                <a:solidFill>
                  <a:schemeClr val="accent2"/>
                </a:solidFill>
              </a:rPr>
              <a:t>Nils Hoffmann</a:t>
            </a:r>
          </a:p>
          <a:p>
            <a:pPr lvl="0"/>
            <a:r>
              <a:rPr lang="de-DE" dirty="0" err="1"/>
              <a:t>n.hoffmann@fz-juelich.de</a:t>
            </a:r>
            <a:r>
              <a:rPr lang="de-DE" dirty="0"/>
              <a:t> </a:t>
            </a:r>
          </a:p>
          <a:p>
            <a:pPr lvl="0"/>
            <a:endParaRPr lang="de-DE" dirty="0"/>
          </a:p>
          <a:p>
            <a:pPr lvl="0"/>
            <a:r>
              <a:rPr lang="de-DE" dirty="0"/>
              <a:t>HUPO-PSI </a:t>
            </a:r>
            <a:r>
              <a:rPr lang="de-DE" dirty="0" err="1"/>
              <a:t>mzTab</a:t>
            </a:r>
            <a:r>
              <a:rPr lang="de-DE" dirty="0"/>
              <a:t>-M Working Group</a:t>
            </a:r>
          </a:p>
          <a:p>
            <a:pPr lvl="0"/>
            <a:endParaRPr lang="de-DE" dirty="0"/>
          </a:p>
          <a:p>
            <a:pPr lvl="0"/>
            <a:r>
              <a:rPr lang="de-DE" dirty="0"/>
              <a:t>IBG-5, Forschungszentrum Jülich</a:t>
            </a:r>
          </a:p>
          <a:p>
            <a:pPr lvl="0"/>
            <a:r>
              <a:rPr lang="de-DE" dirty="0"/>
              <a:t>Outstation Bielefeld University</a:t>
            </a:r>
          </a:p>
          <a:p>
            <a:pPr lvl="0"/>
            <a:r>
              <a:rPr lang="de-DE" dirty="0"/>
              <a:t>Germany</a:t>
            </a:r>
          </a:p>
        </p:txBody>
      </p:sp>
      <p:sp>
        <p:nvSpPr>
          <p:cNvPr id="7" name="Textfeld 6">
            <a:extLst>
              <a:ext uri="{FF2B5EF4-FFF2-40B4-BE49-F238E27FC236}">
                <a16:creationId xmlns:a16="http://schemas.microsoft.com/office/drawing/2014/main" id="{FDA36DE1-588F-AF79-0C67-5E2983085541}"/>
              </a:ext>
            </a:extLst>
          </p:cNvPr>
          <p:cNvSpPr txBox="1"/>
          <p:nvPr/>
        </p:nvSpPr>
        <p:spPr>
          <a:xfrm>
            <a:off x="731838" y="6166767"/>
            <a:ext cx="8298426" cy="307777"/>
          </a:xfrm>
          <a:prstGeom prst="rect">
            <a:avLst/>
          </a:prstGeom>
          <a:noFill/>
        </p:spPr>
        <p:txBody>
          <a:bodyPr wrap="square" rtlCol="0">
            <a:spAutoFit/>
          </a:bodyPr>
          <a:lstStyle/>
          <a:p>
            <a:r>
              <a:rPr lang="de-DE" dirty="0" err="1"/>
              <a:t>July</a:t>
            </a:r>
            <a:r>
              <a:rPr lang="de-DE" dirty="0"/>
              <a:t> 22nd 2025 - </a:t>
            </a:r>
            <a:r>
              <a:rPr lang="de-DE" dirty="0" err="1"/>
              <a:t>CompMS</a:t>
            </a:r>
            <a:r>
              <a:rPr lang="de-DE" dirty="0"/>
              <a:t> Track - ISMB/ECCB 2025 – Liverpool, United Kingdom</a:t>
            </a:r>
          </a:p>
        </p:txBody>
      </p:sp>
      <p:pic>
        <p:nvPicPr>
          <p:cNvPr id="4098" name="Picture 2">
            <a:extLst>
              <a:ext uri="{FF2B5EF4-FFF2-40B4-BE49-F238E27FC236}">
                <a16:creationId xmlns:a16="http://schemas.microsoft.com/office/drawing/2014/main" id="{33955B1E-6C43-AE69-8416-996C8AA3E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3436" y="5634696"/>
            <a:ext cx="1064142" cy="106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0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DA82E940-4722-2B80-67EA-0DA55B67C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235143"/>
            <a:ext cx="4991587" cy="4991587"/>
          </a:xfrm>
          <a:prstGeom prst="rect">
            <a:avLst/>
          </a:prstGeom>
        </p:spPr>
      </p:pic>
      <p:sp>
        <p:nvSpPr>
          <p:cNvPr id="6" name="TextBox 5">
            <a:extLst>
              <a:ext uri="{FF2B5EF4-FFF2-40B4-BE49-F238E27FC236}">
                <a16:creationId xmlns:a16="http://schemas.microsoft.com/office/drawing/2014/main" id="{C56E816E-56BC-F9BE-FB53-848AB8785B80}"/>
              </a:ext>
            </a:extLst>
          </p:cNvPr>
          <p:cNvSpPr txBox="1"/>
          <p:nvPr/>
        </p:nvSpPr>
        <p:spPr>
          <a:xfrm>
            <a:off x="5777133" y="984549"/>
            <a:ext cx="6099559" cy="6370975"/>
          </a:xfrm>
          <a:prstGeom prst="rect">
            <a:avLst/>
          </a:prstGeom>
          <a:noFill/>
        </p:spPr>
        <p:txBody>
          <a:bodyPr wrap="square" rtlCol="0">
            <a:spAutoFit/>
          </a:bodyPr>
          <a:lstStyle/>
          <a:p>
            <a:r>
              <a:rPr lang="de-DE" sz="1800" dirty="0">
                <a:solidFill>
                  <a:srgbClr val="003560"/>
                </a:solidFill>
              </a:rPr>
              <a:t>The </a:t>
            </a:r>
            <a:r>
              <a:rPr lang="de-DE" sz="1800" b="1" dirty="0">
                <a:solidFill>
                  <a:srgbClr val="003560"/>
                </a:solidFill>
              </a:rPr>
              <a:t>I</a:t>
            </a:r>
            <a:r>
              <a:rPr lang="de-DE" sz="1800" dirty="0">
                <a:solidFill>
                  <a:srgbClr val="003560"/>
                </a:solidFill>
              </a:rPr>
              <a:t> and </a:t>
            </a:r>
            <a:r>
              <a:rPr lang="de-DE" sz="1800" b="1" dirty="0">
                <a:solidFill>
                  <a:srgbClr val="003560"/>
                </a:solidFill>
              </a:rPr>
              <a:t>R</a:t>
            </a:r>
            <a:r>
              <a:rPr lang="de-DE" sz="1800" dirty="0">
                <a:solidFill>
                  <a:srgbClr val="003560"/>
                </a:solidFill>
              </a:rPr>
              <a:t> in FA</a:t>
            </a:r>
            <a:r>
              <a:rPr lang="de-DE" sz="1800" b="1" dirty="0">
                <a:solidFill>
                  <a:srgbClr val="003560"/>
                </a:solidFill>
              </a:rPr>
              <a:t>IR</a:t>
            </a:r>
            <a:r>
              <a:rPr lang="de-DE" sz="1800" baseline="30000" dirty="0">
                <a:solidFill>
                  <a:srgbClr val="003560"/>
                </a:solidFill>
              </a:rPr>
              <a:t>1</a:t>
            </a:r>
            <a:endParaRPr lang="de-DE" sz="1800" dirty="0">
              <a:solidFill>
                <a:srgbClr val="003560"/>
              </a:solidFill>
            </a:endParaRPr>
          </a:p>
          <a:p>
            <a:endParaRPr lang="de-DE" sz="1800" dirty="0">
              <a:solidFill>
                <a:srgbClr val="003560"/>
              </a:solidFill>
            </a:endParaRPr>
          </a:p>
          <a:p>
            <a:r>
              <a:rPr lang="de-DE" sz="1800" dirty="0">
                <a:solidFill>
                  <a:srgbClr val="003560"/>
                </a:solidFill>
              </a:rPr>
              <a:t>1: Best-</a:t>
            </a:r>
            <a:r>
              <a:rPr lang="de-DE" sz="1800" dirty="0" err="1">
                <a:solidFill>
                  <a:srgbClr val="003560"/>
                </a:solidFill>
              </a:rPr>
              <a:t>practice</a:t>
            </a:r>
            <a:r>
              <a:rPr lang="de-DE" sz="1800" dirty="0">
                <a:solidFill>
                  <a:srgbClr val="003560"/>
                </a:solidFill>
              </a:rPr>
              <a:t> </a:t>
            </a:r>
            <a:r>
              <a:rPr lang="de-DE" sz="1800" dirty="0" err="1">
                <a:solidFill>
                  <a:srgbClr val="003560"/>
                </a:solidFill>
              </a:rPr>
              <a:t>guidelines</a:t>
            </a:r>
            <a:endParaRPr lang="de-DE" sz="1800" baseline="30000" dirty="0">
              <a:solidFill>
                <a:srgbClr val="003560"/>
              </a:solidFill>
            </a:endParaRPr>
          </a:p>
          <a:p>
            <a:endParaRPr lang="de-DE" sz="1800" baseline="30000" dirty="0">
              <a:solidFill>
                <a:srgbClr val="003560"/>
              </a:solidFill>
            </a:endParaRPr>
          </a:p>
          <a:p>
            <a:pPr marL="380990" indent="-380990">
              <a:buClr>
                <a:srgbClr val="8DAE10"/>
              </a:buClr>
              <a:buFont typeface="Calibri" panose="020F0502020204030204" pitchFamily="34" charset="0"/>
              <a:buChar char="→"/>
            </a:pPr>
            <a:r>
              <a:rPr lang="de-DE" sz="1800" dirty="0">
                <a:solidFill>
                  <a:srgbClr val="003560"/>
                </a:solidFill>
              </a:rPr>
              <a:t>How to do things, decision guide for method selection (both experimental and computational)</a:t>
            </a:r>
          </a:p>
          <a:p>
            <a:pPr marL="380990" indent="-380990">
              <a:buClr>
                <a:srgbClr val="8DAE10"/>
              </a:buClr>
              <a:buFont typeface="Calibri" panose="020F0502020204030204" pitchFamily="34" charset="0"/>
              <a:buChar char="→"/>
            </a:pPr>
            <a:r>
              <a:rPr lang="de-DE" sz="1800" dirty="0">
                <a:solidFill>
                  <a:srgbClr val="003560"/>
                </a:solidFill>
              </a:rPr>
              <a:t>First step to ensure high quality of results and data</a:t>
            </a:r>
          </a:p>
          <a:p>
            <a:endParaRPr lang="de-DE" sz="1800" dirty="0">
              <a:solidFill>
                <a:srgbClr val="003560"/>
              </a:solidFill>
            </a:endParaRPr>
          </a:p>
          <a:p>
            <a:r>
              <a:rPr lang="de-DE" sz="1800" dirty="0">
                <a:solidFill>
                  <a:srgbClr val="003560"/>
                </a:solidFill>
              </a:rPr>
              <a:t>2: Minimal </a:t>
            </a:r>
            <a:r>
              <a:rPr lang="de-DE" sz="1800" dirty="0" err="1">
                <a:solidFill>
                  <a:srgbClr val="003560"/>
                </a:solidFill>
              </a:rPr>
              <a:t>reporting</a:t>
            </a:r>
            <a:r>
              <a:rPr lang="de-DE" sz="1800" dirty="0">
                <a:solidFill>
                  <a:srgbClr val="003560"/>
                </a:solidFill>
              </a:rPr>
              <a:t> </a:t>
            </a:r>
            <a:r>
              <a:rPr lang="de-DE" sz="1800" dirty="0" err="1">
                <a:solidFill>
                  <a:srgbClr val="003560"/>
                </a:solidFill>
              </a:rPr>
              <a:t>standards</a:t>
            </a:r>
            <a:endParaRPr lang="de-DE" sz="1800" baseline="30000" dirty="0">
              <a:solidFill>
                <a:srgbClr val="003560"/>
              </a:solidFill>
            </a:endParaRPr>
          </a:p>
          <a:p>
            <a:pPr marL="285744" indent="-285744">
              <a:buFont typeface="Arial" panose="020B0604020202020204" pitchFamily="34" charset="0"/>
              <a:buChar char="•"/>
            </a:pPr>
            <a:endParaRPr lang="de-DE" sz="1800" dirty="0">
              <a:solidFill>
                <a:srgbClr val="003560"/>
              </a:solidFill>
            </a:endParaRPr>
          </a:p>
          <a:p>
            <a:pPr marL="380990" indent="-380990">
              <a:buClr>
                <a:srgbClr val="8DAE10"/>
              </a:buClr>
              <a:buFont typeface="Calibri" panose="020F0502020204030204" pitchFamily="34" charset="0"/>
              <a:buChar char="→"/>
            </a:pPr>
            <a:r>
              <a:rPr lang="de-DE" sz="1800" dirty="0">
                <a:solidFill>
                  <a:srgbClr val="003560"/>
                </a:solidFill>
              </a:rPr>
              <a:t>Describe what was done and </a:t>
            </a:r>
            <a:r>
              <a:rPr lang="de-DE" sz="1800" dirty="0" err="1">
                <a:solidFill>
                  <a:srgbClr val="003560"/>
                </a:solidFill>
              </a:rPr>
              <a:t>how</a:t>
            </a:r>
            <a:endParaRPr lang="de-DE" sz="1800" dirty="0">
              <a:solidFill>
                <a:srgbClr val="003560"/>
              </a:solidFill>
            </a:endParaRPr>
          </a:p>
          <a:p>
            <a:pPr marL="380990" indent="-380990">
              <a:buClr>
                <a:srgbClr val="8DAE10"/>
              </a:buClr>
              <a:buFont typeface="Calibri" panose="020F0502020204030204" pitchFamily="34" charset="0"/>
              <a:buChar char="→"/>
            </a:pPr>
            <a:r>
              <a:rPr lang="de-DE" sz="1800" dirty="0">
                <a:solidFill>
                  <a:srgbClr val="003560"/>
                </a:solidFill>
              </a:rPr>
              <a:t>Help both analytical / experimental </a:t>
            </a:r>
            <a:r>
              <a:rPr lang="de-DE" sz="1800" dirty="0" err="1">
                <a:solidFill>
                  <a:srgbClr val="003560"/>
                </a:solidFill>
              </a:rPr>
              <a:t>re-use</a:t>
            </a:r>
            <a:r>
              <a:rPr lang="de-DE" sz="1800" dirty="0">
                <a:solidFill>
                  <a:srgbClr val="003560"/>
                </a:solidFill>
              </a:rPr>
              <a:t>, </a:t>
            </a:r>
            <a:r>
              <a:rPr lang="de-DE" sz="1800" dirty="0" err="1">
                <a:solidFill>
                  <a:srgbClr val="003560"/>
                </a:solidFill>
              </a:rPr>
              <a:t>reproducibility</a:t>
            </a:r>
            <a:r>
              <a:rPr lang="de-DE" sz="1800" dirty="0">
                <a:solidFill>
                  <a:srgbClr val="003560"/>
                </a:solidFill>
              </a:rPr>
              <a:t> and computational processing</a:t>
            </a:r>
          </a:p>
          <a:p>
            <a:pPr marL="380990" indent="-380990">
              <a:buClr>
                <a:srgbClr val="8DAE10"/>
              </a:buClr>
              <a:buFont typeface="Calibri" panose="020F0502020204030204" pitchFamily="34" charset="0"/>
              <a:buChar char="→"/>
            </a:pPr>
            <a:endParaRPr lang="de-DE" sz="1800" dirty="0">
              <a:solidFill>
                <a:srgbClr val="003560"/>
              </a:solidFill>
            </a:endParaRPr>
          </a:p>
          <a:p>
            <a:pPr>
              <a:buClr>
                <a:srgbClr val="8DAE10"/>
              </a:buClr>
            </a:pPr>
            <a:r>
              <a:rPr lang="de-DE" sz="1800" dirty="0">
                <a:solidFill>
                  <a:srgbClr val="003560"/>
                </a:solidFill>
              </a:rPr>
              <a:t>3: </a:t>
            </a:r>
            <a:r>
              <a:rPr lang="de-DE" sz="1800" dirty="0" err="1">
                <a:solidFill>
                  <a:srgbClr val="003560"/>
                </a:solidFill>
              </a:rPr>
              <a:t>Defined</a:t>
            </a:r>
            <a:r>
              <a:rPr lang="de-DE" sz="1800" dirty="0">
                <a:solidFill>
                  <a:srgbClr val="003560"/>
                </a:solidFill>
              </a:rPr>
              <a:t>, well structured and validatable formats</a:t>
            </a:r>
          </a:p>
          <a:p>
            <a:endParaRPr lang="de-DE" sz="1800" dirty="0">
              <a:solidFill>
                <a:srgbClr val="003560"/>
              </a:solidFill>
            </a:endParaRPr>
          </a:p>
          <a:p>
            <a:pPr marL="380990" indent="-380990">
              <a:buClr>
                <a:srgbClr val="8DAE10"/>
              </a:buClr>
              <a:buFont typeface="Calibri" panose="020F0502020204030204" pitchFamily="34" charset="0"/>
              <a:buChar char="→"/>
            </a:pPr>
            <a:r>
              <a:rPr lang="de-DE" sz="1800" dirty="0">
                <a:solidFill>
                  <a:srgbClr val="003560"/>
                </a:solidFill>
              </a:rPr>
              <a:t>Aid processing &amp; interpretation (by humans and computers)</a:t>
            </a:r>
          </a:p>
          <a:p>
            <a:pPr marL="380990" indent="-380990">
              <a:buClr>
                <a:srgbClr val="8DAE10"/>
              </a:buClr>
              <a:buFont typeface="Calibri" panose="020F0502020204030204" pitchFamily="34" charset="0"/>
              <a:buChar char="→"/>
            </a:pPr>
            <a:r>
              <a:rPr lang="de-DE" sz="1800" dirty="0">
                <a:solidFill>
                  <a:srgbClr val="003560"/>
                </a:solidFill>
              </a:rPr>
              <a:t>Enable large scale integration and combination of data, basis for machine learning applications</a:t>
            </a:r>
          </a:p>
          <a:p>
            <a:pPr marL="285744" indent="-285744">
              <a:buFont typeface="Arial" panose="020B0604020202020204" pitchFamily="34" charset="0"/>
              <a:buChar char="•"/>
            </a:pPr>
            <a:endParaRPr lang="de-DE" sz="1800" dirty="0">
              <a:solidFill>
                <a:srgbClr val="003560"/>
              </a:solidFill>
            </a:endParaRPr>
          </a:p>
          <a:p>
            <a:pPr marL="285744" indent="-285744">
              <a:buFont typeface="Arial" panose="020B0604020202020204" pitchFamily="34" charset="0"/>
              <a:buChar char="•"/>
            </a:pPr>
            <a:endParaRPr lang="de-DE" sz="1800" dirty="0">
              <a:solidFill>
                <a:srgbClr val="003560"/>
              </a:solidFill>
            </a:endParaRPr>
          </a:p>
          <a:p>
            <a:pPr marL="285744" indent="-285744">
              <a:buFontTx/>
              <a:buChar char="-"/>
            </a:pPr>
            <a:endParaRPr lang="de-DE" sz="1800" dirty="0">
              <a:solidFill>
                <a:srgbClr val="003560"/>
              </a:solidFill>
            </a:endParaRPr>
          </a:p>
        </p:txBody>
      </p:sp>
      <p:sp>
        <p:nvSpPr>
          <p:cNvPr id="4" name="Title 3">
            <a:extLst>
              <a:ext uri="{FF2B5EF4-FFF2-40B4-BE49-F238E27FC236}">
                <a16:creationId xmlns:a16="http://schemas.microsoft.com/office/drawing/2014/main" id="{84A5993B-D128-1DFA-40A7-0EEF87BE09CB}"/>
              </a:ext>
            </a:extLst>
          </p:cNvPr>
          <p:cNvSpPr>
            <a:spLocks noGrp="1"/>
          </p:cNvSpPr>
          <p:nvPr>
            <p:ph type="title"/>
          </p:nvPr>
        </p:nvSpPr>
        <p:spPr/>
        <p:txBody>
          <a:bodyPr/>
          <a:lstStyle/>
          <a:p>
            <a:r>
              <a:rPr lang="de-DE" sz="3733" dirty="0" err="1"/>
              <a:t>Interoperability</a:t>
            </a:r>
            <a:r>
              <a:rPr lang="de-DE" sz="3733" dirty="0"/>
              <a:t> &amp; </a:t>
            </a:r>
            <a:r>
              <a:rPr lang="de-DE" sz="3733" dirty="0" err="1"/>
              <a:t>Reusability</a:t>
            </a:r>
            <a:r>
              <a:rPr lang="de-DE" sz="3733" dirty="0"/>
              <a:t> in Research</a:t>
            </a:r>
          </a:p>
        </p:txBody>
      </p:sp>
      <p:sp>
        <p:nvSpPr>
          <p:cNvPr id="2" name="TextBox 6">
            <a:extLst>
              <a:ext uri="{FF2B5EF4-FFF2-40B4-BE49-F238E27FC236}">
                <a16:creationId xmlns:a16="http://schemas.microsoft.com/office/drawing/2014/main" id="{84243075-E260-02BB-A032-96CA5E552225}"/>
              </a:ext>
            </a:extLst>
          </p:cNvPr>
          <p:cNvSpPr txBox="1"/>
          <p:nvPr/>
        </p:nvSpPr>
        <p:spPr>
          <a:xfrm>
            <a:off x="415601" y="6497600"/>
            <a:ext cx="4911312" cy="420756"/>
          </a:xfrm>
          <a:prstGeom prst="rect">
            <a:avLst/>
          </a:prstGeom>
          <a:noFill/>
        </p:spPr>
        <p:txBody>
          <a:bodyPr wrap="square" rtlCol="0">
            <a:spAutoFit/>
          </a:bodyPr>
          <a:lstStyle/>
          <a:p>
            <a:r>
              <a:rPr lang="en-US" sz="1000" baseline="30000" dirty="0"/>
              <a:t>1 </a:t>
            </a:r>
            <a:r>
              <a:rPr lang="en-US" sz="1000" dirty="0"/>
              <a:t>Wilkinson, MD </a:t>
            </a:r>
            <a:r>
              <a:rPr lang="en-US" sz="1000" i="1" dirty="0"/>
              <a:t>et al.</a:t>
            </a:r>
            <a:r>
              <a:rPr lang="en-US" sz="1000" dirty="0"/>
              <a:t>, Sci Data</a:t>
            </a:r>
            <a:r>
              <a:rPr lang="en-US" sz="1000" i="1" dirty="0"/>
              <a:t>. </a:t>
            </a:r>
            <a:r>
              <a:rPr lang="en-US" sz="1000" dirty="0"/>
              <a:t>2016</a:t>
            </a:r>
          </a:p>
          <a:p>
            <a:endParaRPr lang="de-DE" sz="1067" dirty="0"/>
          </a:p>
        </p:txBody>
      </p:sp>
      <p:sp>
        <p:nvSpPr>
          <p:cNvPr id="8" name="Textfeld 7">
            <a:extLst>
              <a:ext uri="{FF2B5EF4-FFF2-40B4-BE49-F238E27FC236}">
                <a16:creationId xmlns:a16="http://schemas.microsoft.com/office/drawing/2014/main" id="{87B5B1D9-701B-F661-0879-DEF6917BC605}"/>
              </a:ext>
            </a:extLst>
          </p:cNvPr>
          <p:cNvSpPr txBox="1"/>
          <p:nvPr/>
        </p:nvSpPr>
        <p:spPr>
          <a:xfrm>
            <a:off x="415600" y="2196449"/>
            <a:ext cx="619932" cy="379656"/>
          </a:xfrm>
          <a:prstGeom prst="rect">
            <a:avLst/>
          </a:prstGeom>
          <a:noFill/>
        </p:spPr>
        <p:txBody>
          <a:bodyPr wrap="square" rtlCol="0">
            <a:spAutoFit/>
          </a:bodyPr>
          <a:lstStyle/>
          <a:p>
            <a:r>
              <a:rPr lang="de-DE" sz="1867" dirty="0">
                <a:solidFill>
                  <a:schemeClr val="accent1"/>
                </a:solidFill>
              </a:rPr>
              <a:t>1</a:t>
            </a:r>
          </a:p>
        </p:txBody>
      </p:sp>
      <p:sp>
        <p:nvSpPr>
          <p:cNvPr id="9" name="Textfeld 8">
            <a:extLst>
              <a:ext uri="{FF2B5EF4-FFF2-40B4-BE49-F238E27FC236}">
                <a16:creationId xmlns:a16="http://schemas.microsoft.com/office/drawing/2014/main" id="{532D9508-CB8A-4B1D-CCED-29F508AC10A7}"/>
              </a:ext>
            </a:extLst>
          </p:cNvPr>
          <p:cNvSpPr txBox="1"/>
          <p:nvPr/>
        </p:nvSpPr>
        <p:spPr>
          <a:xfrm>
            <a:off x="649797" y="4781945"/>
            <a:ext cx="619932" cy="379656"/>
          </a:xfrm>
          <a:prstGeom prst="rect">
            <a:avLst/>
          </a:prstGeom>
          <a:noFill/>
        </p:spPr>
        <p:txBody>
          <a:bodyPr wrap="square" rtlCol="0">
            <a:spAutoFit/>
          </a:bodyPr>
          <a:lstStyle/>
          <a:p>
            <a:r>
              <a:rPr lang="de-DE" sz="1867" dirty="0">
                <a:solidFill>
                  <a:schemeClr val="accent1"/>
                </a:solidFill>
              </a:rPr>
              <a:t>2</a:t>
            </a:r>
          </a:p>
        </p:txBody>
      </p:sp>
      <p:sp>
        <p:nvSpPr>
          <p:cNvPr id="10" name="Textfeld 9">
            <a:extLst>
              <a:ext uri="{FF2B5EF4-FFF2-40B4-BE49-F238E27FC236}">
                <a16:creationId xmlns:a16="http://schemas.microsoft.com/office/drawing/2014/main" id="{F73508F8-D57E-CABB-0B40-C2B58AE3B134}"/>
              </a:ext>
            </a:extLst>
          </p:cNvPr>
          <p:cNvSpPr txBox="1"/>
          <p:nvPr/>
        </p:nvSpPr>
        <p:spPr>
          <a:xfrm>
            <a:off x="3789116" y="2405449"/>
            <a:ext cx="563575" cy="379656"/>
          </a:xfrm>
          <a:prstGeom prst="rect">
            <a:avLst/>
          </a:prstGeom>
          <a:noFill/>
        </p:spPr>
        <p:txBody>
          <a:bodyPr wrap="square" rtlCol="0">
            <a:spAutoFit/>
          </a:bodyPr>
          <a:lstStyle/>
          <a:p>
            <a:r>
              <a:rPr lang="de-DE" sz="1867" dirty="0">
                <a:solidFill>
                  <a:schemeClr val="accent1"/>
                </a:solidFill>
              </a:rPr>
              <a:t>3</a:t>
            </a:r>
          </a:p>
        </p:txBody>
      </p:sp>
      <p:pic>
        <p:nvPicPr>
          <p:cNvPr id="11" name="Picture 5">
            <a:extLst>
              <a:ext uri="{FF2B5EF4-FFF2-40B4-BE49-F238E27FC236}">
                <a16:creationId xmlns:a16="http://schemas.microsoft.com/office/drawing/2014/main" id="{4768D1C1-6353-C854-A604-58E64095EFC9}"/>
              </a:ext>
            </a:extLst>
          </p:cNvPr>
          <p:cNvPicPr>
            <a:picLocks noChangeAspect="1"/>
          </p:cNvPicPr>
          <p:nvPr/>
        </p:nvPicPr>
        <p:blipFill>
          <a:blip r:embed="rId3"/>
          <a:stretch>
            <a:fillRect/>
          </a:stretch>
        </p:blipFill>
        <p:spPr>
          <a:xfrm>
            <a:off x="10120439" y="784855"/>
            <a:ext cx="1564461" cy="1220016"/>
          </a:xfrm>
          <a:prstGeom prst="rect">
            <a:avLst/>
          </a:prstGeom>
        </p:spPr>
      </p:pic>
    </p:spTree>
    <p:extLst>
      <p:ext uri="{BB962C8B-B14F-4D97-AF65-F5344CB8AC3E}">
        <p14:creationId xmlns:p14="http://schemas.microsoft.com/office/powerpoint/2010/main" val="1284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0D4DA-6802-2823-47C8-5499F15A9E03}"/>
              </a:ext>
            </a:extLst>
          </p:cNvPr>
          <p:cNvSpPr>
            <a:spLocks noGrp="1"/>
          </p:cNvSpPr>
          <p:nvPr>
            <p:ph type="title"/>
          </p:nvPr>
        </p:nvSpPr>
        <p:spPr/>
        <p:txBody>
          <a:bodyPr/>
          <a:lstStyle/>
          <a:p>
            <a:r>
              <a:rPr lang="en-US" altLang="de-DE" dirty="0" err="1"/>
              <a:t>mzTab</a:t>
            </a:r>
            <a:r>
              <a:rPr lang="en-US" altLang="de-DE" dirty="0"/>
              <a:t>-M Data Format</a:t>
            </a:r>
            <a:endParaRPr lang="de-DE" dirty="0"/>
          </a:p>
        </p:txBody>
      </p:sp>
      <p:sp>
        <p:nvSpPr>
          <p:cNvPr id="3" name="Text Placeholder 2">
            <a:extLst>
              <a:ext uri="{FF2B5EF4-FFF2-40B4-BE49-F238E27FC236}">
                <a16:creationId xmlns:a16="http://schemas.microsoft.com/office/drawing/2014/main" id="{E36B598E-39BF-463A-AF84-722E007382C9}"/>
              </a:ext>
            </a:extLst>
          </p:cNvPr>
          <p:cNvSpPr>
            <a:spLocks noGrp="1" noChangeArrowheads="1"/>
          </p:cNvSpPr>
          <p:nvPr>
            <p:ph type="body" idx="4294967295"/>
          </p:nvPr>
        </p:nvSpPr>
        <p:spPr>
          <a:xfrm>
            <a:off x="5545138" y="1087440"/>
            <a:ext cx="6231161" cy="4994275"/>
          </a:xfrm>
        </p:spPr>
        <p:txBody>
          <a:bodyPr/>
          <a:lstStyle/>
          <a:p>
            <a:pPr marL="287323" indent="-285737">
              <a:buClr>
                <a:srgbClr val="70AD47"/>
              </a:buClr>
              <a:buSzPct val="100000"/>
              <a:buFont typeface="Calibri" panose="020F0502020204030204" pitchFamily="34" charset="0"/>
              <a:buChar char="→"/>
              <a:defRPr/>
            </a:pPr>
            <a:r>
              <a:rPr lang="en-US" altLang="de-DE" sz="2000" dirty="0">
                <a:solidFill>
                  <a:schemeClr val="accent1"/>
                </a:solidFill>
                <a:latin typeface="+mn-lt"/>
                <a:cs typeface="Calibri" panose="020F0502020204030204" pitchFamily="34" charset="0"/>
              </a:rPr>
              <a:t>PSI + MSI single file standard for </a:t>
            </a:r>
            <a:r>
              <a:rPr lang="en-US" altLang="de-DE" sz="2000" u="sng" dirty="0">
                <a:solidFill>
                  <a:schemeClr val="accent1"/>
                </a:solidFill>
                <a:latin typeface="+mn-lt"/>
                <a:cs typeface="Calibri" panose="020F0502020204030204" pitchFamily="34" charset="0"/>
              </a:rPr>
              <a:t>small molecule mass spectrometry</a:t>
            </a:r>
            <a:r>
              <a:rPr lang="en-US" altLang="de-DE" sz="2000" dirty="0">
                <a:solidFill>
                  <a:schemeClr val="accent1"/>
                </a:solidFill>
                <a:latin typeface="+mn-lt"/>
                <a:cs typeface="Calibri" panose="020F0502020204030204" pitchFamily="34" charset="0"/>
              </a:rPr>
              <a:t> (MS) experiment results, qualitative &amp; quantitative, tab-separated or JSON</a:t>
            </a:r>
            <a:endParaRPr lang="en-US" altLang="de-DE" sz="2000" baseline="30000" dirty="0">
              <a:solidFill>
                <a:schemeClr val="accent1"/>
              </a:solidFill>
              <a:latin typeface="+mn-lt"/>
              <a:cs typeface="Calibri" panose="020F0502020204030204" pitchFamily="34" charset="0"/>
            </a:endParaRPr>
          </a:p>
          <a:p>
            <a:pPr marL="287323" indent="-285737">
              <a:buClr>
                <a:srgbClr val="70AD47"/>
              </a:buClr>
              <a:buSzPct val="100000"/>
              <a:buFont typeface="Calibri" panose="020F0502020204030204" pitchFamily="34" charset="0"/>
              <a:buChar char="→"/>
              <a:defRPr/>
            </a:pPr>
            <a:r>
              <a:rPr lang="de-DE" altLang="de-DE" sz="2000" u="sng" dirty="0">
                <a:solidFill>
                  <a:schemeClr val="accent1"/>
                </a:solidFill>
                <a:latin typeface="+mn-lt"/>
                <a:cs typeface="Calibri" panose="020F0502020204030204" pitchFamily="34" charset="0"/>
              </a:rPr>
              <a:t>Minimal</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reporting</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standards</a:t>
            </a:r>
            <a:r>
              <a:rPr lang="de-DE" altLang="de-DE" sz="2000" dirty="0">
                <a:solidFill>
                  <a:schemeClr val="accent1"/>
                </a:solidFill>
                <a:latin typeface="+mn-lt"/>
                <a:cs typeface="Calibri" panose="020F0502020204030204" pitchFamily="34" charset="0"/>
              </a:rPr>
              <a:t>, but </a:t>
            </a:r>
            <a:r>
              <a:rPr lang="de-DE" altLang="de-DE" sz="2000" dirty="0" err="1">
                <a:solidFill>
                  <a:schemeClr val="accent1"/>
                </a:solidFill>
                <a:latin typeface="+mn-lt"/>
                <a:cs typeface="Calibri" panose="020F0502020204030204" pitchFamily="34" charset="0"/>
              </a:rPr>
              <a:t>can</a:t>
            </a:r>
            <a:r>
              <a:rPr lang="de-DE" altLang="de-DE" sz="2000" dirty="0">
                <a:solidFill>
                  <a:schemeClr val="accent1"/>
                </a:solidFill>
                <a:latin typeface="+mn-lt"/>
                <a:cs typeface="Calibri" panose="020F0502020204030204" pitchFamily="34" charset="0"/>
              </a:rPr>
              <a:t> </a:t>
            </a:r>
            <a:r>
              <a:rPr lang="de-DE" altLang="de-DE" sz="2000" u="sng" dirty="0" err="1">
                <a:solidFill>
                  <a:schemeClr val="accent1"/>
                </a:solidFill>
                <a:latin typeface="+mn-lt"/>
                <a:cs typeface="Calibri" panose="020F0502020204030204" pitchFamily="34" charset="0"/>
              </a:rPr>
              <a:t>adapt</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to</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your</a:t>
            </a:r>
            <a:r>
              <a:rPr lang="de-DE" altLang="de-DE" sz="2000" dirty="0">
                <a:solidFill>
                  <a:schemeClr val="accent1"/>
                </a:solidFill>
                <a:latin typeface="+mn-lt"/>
                <a:cs typeface="Calibri" panose="020F0502020204030204" pitchFamily="34" charset="0"/>
              </a:rPr>
              <a:t> MS </a:t>
            </a:r>
            <a:r>
              <a:rPr lang="de-DE" altLang="de-DE" sz="2000" dirty="0" err="1">
                <a:solidFill>
                  <a:schemeClr val="accent1"/>
                </a:solidFill>
                <a:latin typeface="+mn-lt"/>
                <a:cs typeface="Calibri" panose="020F0502020204030204" pitchFamily="34" charset="0"/>
              </a:rPr>
              <a:t>use-case</a:t>
            </a:r>
            <a:r>
              <a:rPr lang="de-DE" altLang="de-DE" sz="2000" dirty="0">
                <a:solidFill>
                  <a:schemeClr val="accent1"/>
                </a:solidFill>
                <a:latin typeface="+mn-lt"/>
                <a:cs typeface="Calibri" panose="020F0502020204030204" pitchFamily="34" charset="0"/>
              </a:rPr>
              <a:t>, extensible </a:t>
            </a:r>
            <a:r>
              <a:rPr lang="de-DE" altLang="de-DE" sz="2000" dirty="0" err="1">
                <a:solidFill>
                  <a:schemeClr val="accent1"/>
                </a:solidFill>
                <a:latin typeface="+mn-lt"/>
                <a:cs typeface="Calibri" panose="020F0502020204030204" pitchFamily="34" charset="0"/>
              </a:rPr>
              <a:t>schema</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with</a:t>
            </a:r>
            <a:r>
              <a:rPr lang="de-DE" altLang="de-DE" sz="2000" dirty="0">
                <a:solidFill>
                  <a:schemeClr val="accent1"/>
                </a:solidFill>
                <a:latin typeface="+mn-lt"/>
                <a:cs typeface="Calibri" panose="020F0502020204030204" pitchFamily="34" charset="0"/>
              </a:rPr>
              <a:t> optional </a:t>
            </a:r>
            <a:r>
              <a:rPr lang="de-DE" altLang="de-DE" sz="2000" dirty="0" err="1">
                <a:solidFill>
                  <a:schemeClr val="accent1"/>
                </a:solidFill>
                <a:latin typeface="+mn-lt"/>
                <a:cs typeface="Calibri" panose="020F0502020204030204" pitchFamily="34" charset="0"/>
              </a:rPr>
              <a:t>elements</a:t>
            </a:r>
            <a:r>
              <a:rPr lang="de-DE" altLang="de-DE" sz="2000" dirty="0">
                <a:solidFill>
                  <a:schemeClr val="accent1"/>
                </a:solidFill>
                <a:latin typeface="+mn-lt"/>
                <a:cs typeface="Calibri" panose="020F0502020204030204" pitchFamily="34" charset="0"/>
              </a:rPr>
              <a:t> (CCS, 2nd </a:t>
            </a:r>
            <a:r>
              <a:rPr lang="de-DE" altLang="de-DE" sz="2000" dirty="0" err="1">
                <a:solidFill>
                  <a:schemeClr val="accent1"/>
                </a:solidFill>
                <a:latin typeface="+mn-lt"/>
                <a:cs typeface="Calibri" panose="020F0502020204030204" pitchFamily="34" charset="0"/>
              </a:rPr>
              <a:t>retention</a:t>
            </a:r>
            <a:r>
              <a:rPr lang="de-DE" altLang="de-DE" sz="2000" dirty="0">
                <a:solidFill>
                  <a:schemeClr val="accent1"/>
                </a:solidFill>
                <a:latin typeface="+mn-lt"/>
                <a:cs typeface="Calibri" panose="020F0502020204030204" pitchFamily="34" charset="0"/>
              </a:rPr>
              <a:t> time…) and </a:t>
            </a:r>
            <a:r>
              <a:rPr lang="de-DE" altLang="de-DE" sz="2000" dirty="0" err="1">
                <a:solidFill>
                  <a:schemeClr val="accent1"/>
                </a:solidFill>
                <a:latin typeface="+mn-lt"/>
                <a:cs typeface="Calibri" panose="020F0502020204030204" pitchFamily="34" charset="0"/>
              </a:rPr>
              <a:t>pluggable</a:t>
            </a:r>
            <a:r>
              <a:rPr lang="de-DE" altLang="de-DE" sz="2000" dirty="0">
                <a:solidFill>
                  <a:schemeClr val="accent1"/>
                </a:solidFill>
                <a:latin typeface="+mn-lt"/>
                <a:cs typeface="Calibri" panose="020F0502020204030204" pitchFamily="34" charset="0"/>
              </a:rPr>
              <a:t> CV </a:t>
            </a:r>
            <a:r>
              <a:rPr lang="de-DE" altLang="de-DE" sz="2000" dirty="0" err="1">
                <a:solidFill>
                  <a:schemeClr val="accent1"/>
                </a:solidFill>
                <a:latin typeface="+mn-lt"/>
                <a:cs typeface="Calibri" panose="020F0502020204030204" pitchFamily="34" charset="0"/>
              </a:rPr>
              <a:t>terms</a:t>
            </a:r>
            <a:r>
              <a:rPr lang="de-DE" altLang="de-DE" sz="2000" dirty="0">
                <a:solidFill>
                  <a:schemeClr val="accent1"/>
                </a:solidFill>
                <a:latin typeface="+mn-lt"/>
                <a:cs typeface="Calibri" panose="020F0502020204030204" pitchFamily="34" charset="0"/>
              </a:rPr>
              <a:t> + </a:t>
            </a:r>
            <a:r>
              <a:rPr lang="de-DE" altLang="de-DE" sz="2000" dirty="0" err="1">
                <a:solidFill>
                  <a:schemeClr val="accent1"/>
                </a:solidFill>
                <a:latin typeface="+mn-lt"/>
                <a:cs typeface="Calibri" panose="020F0502020204030204" pitchFamily="34" charset="0"/>
              </a:rPr>
              <a:t>semantic</a:t>
            </a:r>
            <a:r>
              <a:rPr lang="de-DE" altLang="de-DE" sz="2000" dirty="0">
                <a:solidFill>
                  <a:schemeClr val="accent1"/>
                </a:solidFill>
                <a:latin typeface="+mn-lt"/>
                <a:cs typeface="Calibri" panose="020F0502020204030204" pitchFamily="34" charset="0"/>
              </a:rPr>
              <a:t> </a:t>
            </a:r>
            <a:r>
              <a:rPr lang="de-DE" altLang="de-DE" sz="2000" dirty="0" err="1">
                <a:solidFill>
                  <a:schemeClr val="accent1"/>
                </a:solidFill>
                <a:latin typeface="+mn-lt"/>
                <a:cs typeface="Calibri" panose="020F0502020204030204" pitchFamily="34" charset="0"/>
              </a:rPr>
              <a:t>validation</a:t>
            </a:r>
            <a:endParaRPr lang="en-US" altLang="de-DE" sz="2000" dirty="0">
              <a:solidFill>
                <a:schemeClr val="accent1"/>
              </a:solidFill>
              <a:latin typeface="+mn-lt"/>
              <a:cs typeface="Calibri" panose="020F0502020204030204" pitchFamily="34" charset="0"/>
            </a:endParaRPr>
          </a:p>
          <a:p>
            <a:pPr marL="287323" indent="-285737">
              <a:buClr>
                <a:srgbClr val="70AD47"/>
              </a:buClr>
              <a:buSzPct val="100000"/>
              <a:buFont typeface="Calibri" panose="020F0502020204030204" pitchFamily="34" charset="0"/>
              <a:buChar char="→"/>
              <a:defRPr/>
            </a:pPr>
            <a:r>
              <a:rPr lang="en-US" altLang="de-DE" sz="2000" dirty="0">
                <a:solidFill>
                  <a:schemeClr val="accent1"/>
                </a:solidFill>
                <a:latin typeface="+mn-lt"/>
                <a:cs typeface="Calibri" panose="020F0502020204030204" pitchFamily="34" charset="0"/>
              </a:rPr>
              <a:t>Supports communication of </a:t>
            </a:r>
            <a:r>
              <a:rPr lang="en-US" altLang="de-DE" sz="2000" u="sng" dirty="0">
                <a:solidFill>
                  <a:schemeClr val="accent1"/>
                </a:solidFill>
                <a:latin typeface="+mn-lt"/>
                <a:cs typeface="Calibri" panose="020F0502020204030204" pitchFamily="34" charset="0"/>
              </a:rPr>
              <a:t>level of confidence + ambiguity</a:t>
            </a:r>
            <a:r>
              <a:rPr lang="en-US" altLang="de-DE" sz="2000" dirty="0">
                <a:solidFill>
                  <a:schemeClr val="accent1"/>
                </a:solidFill>
                <a:latin typeface="+mn-lt"/>
                <a:cs typeface="Calibri" panose="020F0502020204030204" pitchFamily="34" charset="0"/>
              </a:rPr>
              <a:t> for identification based on evidence from MS or complementary information / diagnostic fragments</a:t>
            </a:r>
          </a:p>
        </p:txBody>
      </p:sp>
      <p:pic>
        <p:nvPicPr>
          <p:cNvPr id="23556" name="Content Placeholder 10">
            <a:extLst>
              <a:ext uri="{FF2B5EF4-FFF2-40B4-BE49-F238E27FC236}">
                <a16:creationId xmlns:a16="http://schemas.microsoft.com/office/drawing/2014/main" id="{CC57DF6F-CE3F-4A03-9456-B155C9022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5" y="1166813"/>
            <a:ext cx="44100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feld 2">
            <a:extLst>
              <a:ext uri="{FF2B5EF4-FFF2-40B4-BE49-F238E27FC236}">
                <a16:creationId xmlns:a16="http://schemas.microsoft.com/office/drawing/2014/main" id="{C794A329-DA93-4882-A5C8-F8A5B918163B}"/>
              </a:ext>
            </a:extLst>
          </p:cNvPr>
          <p:cNvSpPr txBox="1">
            <a:spLocks noChangeArrowheads="1"/>
          </p:cNvSpPr>
          <p:nvPr/>
        </p:nvSpPr>
        <p:spPr bwMode="auto">
          <a:xfrm>
            <a:off x="896116" y="6493097"/>
            <a:ext cx="69516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1000" dirty="0">
                <a:latin typeface="+mn-lt"/>
              </a:rPr>
              <a:t>Hoffmann, N </a:t>
            </a:r>
            <a:r>
              <a:rPr lang="en-US" altLang="de-DE" sz="1000" i="1" dirty="0">
                <a:latin typeface="+mn-lt"/>
              </a:rPr>
              <a:t>et al., </a:t>
            </a:r>
            <a:r>
              <a:rPr lang="en-US" altLang="de-DE" sz="1000" dirty="0">
                <a:latin typeface="+mn-lt"/>
              </a:rPr>
              <a:t>Analytical Chemistry.</a:t>
            </a:r>
            <a:r>
              <a:rPr lang="en-US" altLang="de-DE" sz="1000" i="1" dirty="0">
                <a:latin typeface="+mn-lt"/>
              </a:rPr>
              <a:t> </a:t>
            </a:r>
            <a:r>
              <a:rPr lang="pt-BR" altLang="de-DE" sz="1000" dirty="0">
                <a:latin typeface="+mn-lt"/>
              </a:rPr>
              <a:t>2019</a:t>
            </a:r>
            <a:endParaRPr lang="en-US" altLang="de-DE" sz="1000" i="1" dirty="0">
              <a:latin typeface="+mn-lt"/>
            </a:endParaRPr>
          </a:p>
        </p:txBody>
      </p:sp>
      <p:grpSp>
        <p:nvGrpSpPr>
          <p:cNvPr id="23558" name="Group 1">
            <a:extLst>
              <a:ext uri="{FF2B5EF4-FFF2-40B4-BE49-F238E27FC236}">
                <a16:creationId xmlns:a16="http://schemas.microsoft.com/office/drawing/2014/main" id="{D6612F42-C321-4C4D-B8E3-56E470909B61}"/>
              </a:ext>
            </a:extLst>
          </p:cNvPr>
          <p:cNvGrpSpPr>
            <a:grpSpLocks/>
          </p:cNvGrpSpPr>
          <p:nvPr/>
        </p:nvGrpSpPr>
        <p:grpSpPr bwMode="auto">
          <a:xfrm>
            <a:off x="995364" y="4702394"/>
            <a:ext cx="7920037" cy="1574800"/>
            <a:chOff x="2332038" y="4673600"/>
            <a:chExt cx="7920037" cy="1574800"/>
          </a:xfrm>
        </p:grpSpPr>
        <p:sp>
          <p:nvSpPr>
            <p:cNvPr id="12" name="Rechteck 11">
              <a:extLst>
                <a:ext uri="{FF2B5EF4-FFF2-40B4-BE49-F238E27FC236}">
                  <a16:creationId xmlns:a16="http://schemas.microsoft.com/office/drawing/2014/main" id="{BB53F986-C904-4DD8-A0E4-73A714F88C43}"/>
                </a:ext>
              </a:extLst>
            </p:cNvPr>
            <p:cNvSpPr/>
            <p:nvPr/>
          </p:nvSpPr>
          <p:spPr>
            <a:xfrm>
              <a:off x="2332038" y="5975350"/>
              <a:ext cx="7796212" cy="273050"/>
            </a:xfrm>
            <a:prstGeom prst="rect">
              <a:avLst/>
            </a:prstGeom>
            <a:solidFill>
              <a:schemeClr val="accent2">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1" name="Rechteck 10">
              <a:extLst>
                <a:ext uri="{FF2B5EF4-FFF2-40B4-BE49-F238E27FC236}">
                  <a16:creationId xmlns:a16="http://schemas.microsoft.com/office/drawing/2014/main" id="{120E509D-A334-44B0-A47D-9BE344FD13E1}"/>
                </a:ext>
              </a:extLst>
            </p:cNvPr>
            <p:cNvSpPr/>
            <p:nvPr/>
          </p:nvSpPr>
          <p:spPr>
            <a:xfrm>
              <a:off x="2332038" y="5661025"/>
              <a:ext cx="7796212" cy="273050"/>
            </a:xfrm>
            <a:prstGeom prst="rect">
              <a:avLst/>
            </a:prstGeom>
            <a:solidFill>
              <a:schemeClr val="accent2">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hteck 5">
              <a:extLst>
                <a:ext uri="{FF2B5EF4-FFF2-40B4-BE49-F238E27FC236}">
                  <a16:creationId xmlns:a16="http://schemas.microsoft.com/office/drawing/2014/main" id="{DFD44EEA-9D44-4DB0-A0D0-5C3E88EF538F}"/>
                </a:ext>
              </a:extLst>
            </p:cNvPr>
            <p:cNvSpPr/>
            <p:nvPr/>
          </p:nvSpPr>
          <p:spPr>
            <a:xfrm>
              <a:off x="2332038" y="5227637"/>
              <a:ext cx="7796212" cy="396875"/>
            </a:xfrm>
            <a:prstGeom prst="rect">
              <a:avLst/>
            </a:prstGeom>
            <a:solidFill>
              <a:schemeClr val="accent2">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3574" name="Textfeld 4">
              <a:extLst>
                <a:ext uri="{FF2B5EF4-FFF2-40B4-BE49-F238E27FC236}">
                  <a16:creationId xmlns:a16="http://schemas.microsoft.com/office/drawing/2014/main" id="{E48F6015-E58C-4CE6-B8C1-13CC6664AA46}"/>
                </a:ext>
              </a:extLst>
            </p:cNvPr>
            <p:cNvSpPr txBox="1">
              <a:spLocks noChangeArrowheads="1"/>
            </p:cNvSpPr>
            <p:nvPr/>
          </p:nvSpPr>
          <p:spPr bwMode="auto">
            <a:xfrm>
              <a:off x="2417763" y="4673600"/>
              <a:ext cx="771048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900" dirty="0">
                  <a:latin typeface="Courier New" panose="02070309020205020404" pitchFamily="49" charset="0"/>
                  <a:cs typeface="Courier New" panose="02070309020205020404" pitchFamily="49" charset="0"/>
                </a:rPr>
                <a:t>MTD	mzTab-version	2.0.0-M</a:t>
              </a:r>
              <a:br>
                <a:rPr lang="en-US" altLang="de-DE" sz="900" dirty="0">
                  <a:latin typeface="Courier New" panose="02070309020205020404" pitchFamily="49" charset="0"/>
                  <a:cs typeface="Courier New" panose="02070309020205020404" pitchFamily="49" charset="0"/>
                </a:rPr>
              </a:br>
              <a:r>
                <a:rPr lang="en-US" altLang="de-DE" sz="900" dirty="0">
                  <a:latin typeface="Courier New" panose="02070309020205020404" pitchFamily="49" charset="0"/>
                  <a:cs typeface="Courier New" panose="02070309020205020404" pitchFamily="49" charset="0"/>
                </a:rPr>
                <a:t>MTD	mzTab-ID	ISAS-2018-1234</a:t>
              </a:r>
            </a:p>
            <a:p>
              <a:r>
                <a:rPr lang="de-DE" altLang="de-DE" sz="900" dirty="0">
                  <a:latin typeface="Courier New" panose="02070309020205020404" pitchFamily="49" charset="0"/>
                  <a:cs typeface="Courier New" panose="02070309020205020404" pitchFamily="49" charset="0"/>
                </a:rPr>
                <a:t>…</a:t>
              </a:r>
              <a:endParaRPr lang="en-US" altLang="de-DE" sz="900" dirty="0">
                <a:latin typeface="Courier New" panose="02070309020205020404" pitchFamily="49" charset="0"/>
                <a:cs typeface="Courier New" panose="02070309020205020404" pitchFamily="49" charset="0"/>
              </a:endParaRPr>
            </a:p>
            <a:p>
              <a:r>
                <a:rPr lang="en-US" altLang="de-DE" sz="900" dirty="0">
                  <a:latin typeface="Courier New" panose="02070309020205020404" pitchFamily="49" charset="0"/>
                  <a:cs typeface="Courier New" panose="02070309020205020404" pitchFamily="49" charset="0"/>
                </a:rPr>
                <a:t>MTD	publication[1]	pubmed:29039908 | doi:10.1021/acs.analchem.7b03576</a:t>
              </a:r>
            </a:p>
            <a:p>
              <a:r>
                <a:rPr lang="en-US" altLang="de-DE" sz="900" dirty="0">
                  <a:latin typeface="Courier New" panose="02070309020205020404" pitchFamily="49" charset="0"/>
                  <a:cs typeface="Courier New" panose="02070309020205020404" pitchFamily="49" charset="0"/>
                </a:rPr>
                <a:t>MTD	cv[1]-label	MS</a:t>
              </a:r>
            </a:p>
            <a:p>
              <a:r>
                <a:rPr lang="en-US" altLang="de-DE" sz="900" dirty="0">
                  <a:latin typeface="Courier New" panose="02070309020205020404" pitchFamily="49" charset="0"/>
                  <a:cs typeface="Courier New" panose="02070309020205020404" pitchFamily="49" charset="0"/>
                </a:rPr>
                <a:t>MTD	cv[1]-</a:t>
              </a:r>
              <a:r>
                <a:rPr lang="en-US" altLang="de-DE" sz="900" dirty="0" err="1">
                  <a:latin typeface="Courier New" panose="02070309020205020404" pitchFamily="49" charset="0"/>
                  <a:cs typeface="Courier New" panose="02070309020205020404" pitchFamily="49" charset="0"/>
                </a:rPr>
                <a:t>full_name</a:t>
              </a:r>
              <a:r>
                <a:rPr lang="en-US" altLang="de-DE" sz="900" dirty="0">
                  <a:latin typeface="Courier New" panose="02070309020205020404" pitchFamily="49" charset="0"/>
                  <a:cs typeface="Courier New" panose="02070309020205020404" pitchFamily="49" charset="0"/>
                </a:rPr>
                <a:t>	PSI-MS controlled vocabulary</a:t>
              </a:r>
            </a:p>
            <a:p>
              <a:r>
                <a:rPr lang="en-US" altLang="de-DE" sz="900" dirty="0">
                  <a:latin typeface="Courier New" panose="02070309020205020404" pitchFamily="49" charset="0"/>
                  <a:cs typeface="Courier New" panose="02070309020205020404" pitchFamily="49" charset="0"/>
                </a:rPr>
                <a:t>MTD	cv[1]-version	4.0.18</a:t>
              </a:r>
            </a:p>
            <a:p>
              <a:r>
                <a:rPr lang="de-DE" altLang="de-DE" sz="900" dirty="0">
                  <a:latin typeface="Courier New" panose="02070309020205020404" pitchFamily="49" charset="0"/>
                  <a:cs typeface="Courier New" panose="02070309020205020404" pitchFamily="49" charset="0"/>
                </a:rPr>
                <a:t>…</a:t>
              </a:r>
            </a:p>
            <a:p>
              <a:r>
                <a:rPr lang="fr-FR" altLang="de-DE" sz="900" dirty="0">
                  <a:latin typeface="Courier New" panose="02070309020205020404" pitchFamily="49" charset="0"/>
                  <a:cs typeface="Courier New" panose="02070309020205020404" pitchFamily="49" charset="0"/>
                </a:rPr>
                <a:t>MTD	</a:t>
              </a:r>
              <a:r>
                <a:rPr lang="fr-FR" altLang="de-DE" sz="900" dirty="0" err="1">
                  <a:latin typeface="Courier New" panose="02070309020205020404" pitchFamily="49" charset="0"/>
                  <a:cs typeface="Courier New" panose="02070309020205020404" pitchFamily="49" charset="0"/>
                </a:rPr>
                <a:t>quantification_method</a:t>
              </a:r>
              <a:r>
                <a:rPr lang="fr-FR" altLang="de-DE" sz="900" dirty="0">
                  <a:latin typeface="Courier New" panose="02070309020205020404" pitchFamily="49" charset="0"/>
                  <a:cs typeface="Courier New" panose="02070309020205020404" pitchFamily="49" charset="0"/>
                </a:rPr>
                <a:t>	[MS, MS:1001838, SRM </a:t>
              </a:r>
              <a:r>
                <a:rPr lang="fr-FR" altLang="de-DE" sz="900" dirty="0" err="1">
                  <a:latin typeface="Courier New" panose="02070309020205020404" pitchFamily="49" charset="0"/>
                  <a:cs typeface="Courier New" panose="02070309020205020404" pitchFamily="49" charset="0"/>
                </a:rPr>
                <a:t>quantitation</a:t>
              </a:r>
              <a:r>
                <a:rPr lang="fr-FR" altLang="de-DE" sz="900" dirty="0">
                  <a:latin typeface="Courier New" panose="02070309020205020404" pitchFamily="49" charset="0"/>
                  <a:cs typeface="Courier New" panose="02070309020205020404" pitchFamily="49" charset="0"/>
                </a:rPr>
                <a:t> </a:t>
              </a:r>
              <a:r>
                <a:rPr lang="fr-FR" altLang="de-DE" sz="900" dirty="0" err="1">
                  <a:latin typeface="Courier New" panose="02070309020205020404" pitchFamily="49" charset="0"/>
                  <a:cs typeface="Courier New" panose="02070309020205020404" pitchFamily="49" charset="0"/>
                </a:rPr>
                <a:t>analysis</a:t>
              </a:r>
              <a:r>
                <a:rPr lang="fr-FR" altLang="de-DE" sz="900" dirty="0">
                  <a:latin typeface="Courier New" panose="02070309020205020404" pitchFamily="49" charset="0"/>
                  <a:cs typeface="Courier New" panose="02070309020205020404" pitchFamily="49" charset="0"/>
                </a:rPr>
                <a:t>, ]</a:t>
              </a:r>
            </a:p>
            <a:p>
              <a:r>
                <a:rPr lang="fr-FR" altLang="de-DE" sz="900" dirty="0">
                  <a:latin typeface="Courier New" panose="02070309020205020404" pitchFamily="49" charset="0"/>
                  <a:cs typeface="Courier New" panose="02070309020205020404" pitchFamily="49" charset="0"/>
                </a:rPr>
                <a:t>…</a:t>
              </a:r>
            </a:p>
            <a:p>
              <a:r>
                <a:rPr lang="fr-FR" altLang="de-DE" sz="900" dirty="0">
                  <a:latin typeface="Courier New" panose="02070309020205020404" pitchFamily="49" charset="0"/>
                  <a:cs typeface="Courier New" panose="02070309020205020404" pitchFamily="49" charset="0"/>
                </a:rPr>
                <a:t>MTD	instrument[1]-</a:t>
              </a:r>
              <a:r>
                <a:rPr lang="fr-FR" altLang="de-DE" sz="900" dirty="0" err="1">
                  <a:latin typeface="Courier New" panose="02070309020205020404" pitchFamily="49" charset="0"/>
                  <a:cs typeface="Courier New" panose="02070309020205020404" pitchFamily="49" charset="0"/>
                </a:rPr>
                <a:t>name</a:t>
              </a:r>
              <a:r>
                <a:rPr lang="fr-FR" altLang="de-DE" sz="900" dirty="0">
                  <a:latin typeface="Courier New" panose="02070309020205020404" pitchFamily="49" charset="0"/>
                  <a:cs typeface="Courier New" panose="02070309020205020404" pitchFamily="49" charset="0"/>
                </a:rPr>
                <a:t>	[MS, MS:1002581, QTRAP 6500 , ]</a:t>
              </a:r>
            </a:p>
          </p:txBody>
        </p:sp>
        <p:sp>
          <p:nvSpPr>
            <p:cNvPr id="23575" name="Textfeld 3">
              <a:extLst>
                <a:ext uri="{FF2B5EF4-FFF2-40B4-BE49-F238E27FC236}">
                  <a16:creationId xmlns:a16="http://schemas.microsoft.com/office/drawing/2014/main" id="{B51B6F43-FEA4-4724-99FB-E0A4C40FCE19}"/>
                </a:ext>
              </a:extLst>
            </p:cNvPr>
            <p:cNvSpPr txBox="1">
              <a:spLocks noChangeArrowheads="1"/>
            </p:cNvSpPr>
            <p:nvPr/>
          </p:nvSpPr>
          <p:spPr bwMode="auto">
            <a:xfrm flipH="1">
              <a:off x="8629650" y="5308600"/>
              <a:ext cx="16224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1600"/>
                <a:t>CV definition</a:t>
              </a:r>
            </a:p>
          </p:txBody>
        </p:sp>
        <p:sp>
          <p:nvSpPr>
            <p:cNvPr id="23576" name="Textfeld 7">
              <a:extLst>
                <a:ext uri="{FF2B5EF4-FFF2-40B4-BE49-F238E27FC236}">
                  <a16:creationId xmlns:a16="http://schemas.microsoft.com/office/drawing/2014/main" id="{9873E38F-98F6-496F-A472-0D5602D38C77}"/>
                </a:ext>
              </a:extLst>
            </p:cNvPr>
            <p:cNvSpPr txBox="1">
              <a:spLocks noChangeArrowheads="1"/>
            </p:cNvSpPr>
            <p:nvPr/>
          </p:nvSpPr>
          <p:spPr bwMode="auto">
            <a:xfrm flipH="1">
              <a:off x="8629650" y="5678488"/>
              <a:ext cx="16224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1600"/>
                <a:t>CV term usage</a:t>
              </a:r>
            </a:p>
          </p:txBody>
        </p:sp>
        <p:sp>
          <p:nvSpPr>
            <p:cNvPr id="23577" name="Textfeld 9">
              <a:extLst>
                <a:ext uri="{FF2B5EF4-FFF2-40B4-BE49-F238E27FC236}">
                  <a16:creationId xmlns:a16="http://schemas.microsoft.com/office/drawing/2014/main" id="{FCE48D16-F682-4A19-96FA-4B7CEAEB516E}"/>
                </a:ext>
              </a:extLst>
            </p:cNvPr>
            <p:cNvSpPr txBox="1">
              <a:spLocks noChangeArrowheads="1"/>
            </p:cNvSpPr>
            <p:nvPr/>
          </p:nvSpPr>
          <p:spPr bwMode="auto">
            <a:xfrm flipH="1">
              <a:off x="8629650" y="5983288"/>
              <a:ext cx="16224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1600"/>
                <a:t>CV term usage</a:t>
              </a:r>
            </a:p>
          </p:txBody>
        </p:sp>
      </p:grpSp>
      <p:pic>
        <p:nvPicPr>
          <p:cNvPr id="23559" name="Picture 6">
            <a:extLst>
              <a:ext uri="{FF2B5EF4-FFF2-40B4-BE49-F238E27FC236}">
                <a16:creationId xmlns:a16="http://schemas.microsoft.com/office/drawing/2014/main" id="{B91CDFF5-9157-4EAC-8CB6-27FF2B1B98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2828" y="364570"/>
            <a:ext cx="744539"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a:extLst>
              <a:ext uri="{FF2B5EF4-FFF2-40B4-BE49-F238E27FC236}">
                <a16:creationId xmlns:a16="http://schemas.microsoft.com/office/drawing/2014/main" id="{90CA22C6-4258-4B70-A532-0220C7C3E0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7367" y="392114"/>
            <a:ext cx="2717800" cy="42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Grafik 11">
            <a:extLst>
              <a:ext uri="{FF2B5EF4-FFF2-40B4-BE49-F238E27FC236}">
                <a16:creationId xmlns:a16="http://schemas.microsoft.com/office/drawing/2014/main" id="{80A72D04-89A2-4EE4-939E-F7265AB3F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0578" y="5204725"/>
            <a:ext cx="49053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Grafik 16">
            <a:extLst>
              <a:ext uri="{FF2B5EF4-FFF2-40B4-BE49-F238E27FC236}">
                <a16:creationId xmlns:a16="http://schemas.microsoft.com/office/drawing/2014/main" id="{3B08E881-0CC5-4009-817F-2066E6FD68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1117" y="5204725"/>
            <a:ext cx="1308100" cy="43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Grafik 17">
            <a:extLst>
              <a:ext uri="{FF2B5EF4-FFF2-40B4-BE49-F238E27FC236}">
                <a16:creationId xmlns:a16="http://schemas.microsoft.com/office/drawing/2014/main" id="{C8FDCBC8-3E42-41A0-A8FA-E5D4234BFE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25907" y="5171868"/>
            <a:ext cx="232558" cy="44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3" descr="Information with solid fill">
            <a:extLst>
              <a:ext uri="{FF2B5EF4-FFF2-40B4-BE49-F238E27FC236}">
                <a16:creationId xmlns:a16="http://schemas.microsoft.com/office/drawing/2014/main" id="{BCAB1095-0D3A-C695-2D9A-84D5753216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1111" y="1128768"/>
            <a:ext cx="695005" cy="695005"/>
          </a:xfrm>
          <a:prstGeom prst="rect">
            <a:avLst/>
          </a:prstGeom>
        </p:spPr>
      </p:pic>
      <p:pic>
        <p:nvPicPr>
          <p:cNvPr id="5" name="Graphic 9">
            <a:extLst>
              <a:ext uri="{FF2B5EF4-FFF2-40B4-BE49-F238E27FC236}">
                <a16:creationId xmlns:a16="http://schemas.microsoft.com/office/drawing/2014/main" id="{9ADA3834-622E-52AF-9B4D-CCE2E32B772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2914" y="2020468"/>
            <a:ext cx="651401" cy="651401"/>
          </a:xfrm>
          <a:prstGeom prst="rect">
            <a:avLst/>
          </a:prstGeom>
        </p:spPr>
      </p:pic>
      <p:pic>
        <p:nvPicPr>
          <p:cNvPr id="8" name="Graphic 11">
            <a:extLst>
              <a:ext uri="{FF2B5EF4-FFF2-40B4-BE49-F238E27FC236}">
                <a16:creationId xmlns:a16="http://schemas.microsoft.com/office/drawing/2014/main" id="{A9126592-ED2A-1957-C5CD-F1815F8B26E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2912" y="2909891"/>
            <a:ext cx="651403" cy="651403"/>
          </a:xfrm>
          <a:prstGeom prst="rect">
            <a:avLst/>
          </a:prstGeom>
        </p:spPr>
      </p:pic>
      <p:pic>
        <p:nvPicPr>
          <p:cNvPr id="9" name="Graphic 15">
            <a:extLst>
              <a:ext uri="{FF2B5EF4-FFF2-40B4-BE49-F238E27FC236}">
                <a16:creationId xmlns:a16="http://schemas.microsoft.com/office/drawing/2014/main" id="{2ED7B766-0877-DFF7-0BFC-5222E91F782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8185" y="3810476"/>
            <a:ext cx="561971" cy="561971"/>
          </a:xfrm>
          <a:prstGeom prst="rect">
            <a:avLst/>
          </a:prstGeom>
        </p:spPr>
      </p:pic>
      <p:sp>
        <p:nvSpPr>
          <p:cNvPr id="10" name="Text Placeholder 2">
            <a:extLst>
              <a:ext uri="{FF2B5EF4-FFF2-40B4-BE49-F238E27FC236}">
                <a16:creationId xmlns:a16="http://schemas.microsoft.com/office/drawing/2014/main" id="{E7D08EA7-A064-2C59-642D-46B10E636011}"/>
              </a:ext>
            </a:extLst>
          </p:cNvPr>
          <p:cNvSpPr txBox="1">
            <a:spLocks noChangeArrowheads="1"/>
          </p:cNvSpPr>
          <p:nvPr/>
        </p:nvSpPr>
        <p:spPr>
          <a:xfrm>
            <a:off x="13656901" y="3429000"/>
            <a:ext cx="3836119" cy="924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3999"/>
              </a:lnSpc>
              <a:spcBef>
                <a:spcPts val="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1pPr>
            <a:lvl2pPr marL="914400" marR="0" lvl="1"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2pPr>
            <a:lvl3pPr marL="1371600" marR="0" lvl="2"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3pPr>
            <a:lvl4pPr marL="1828800" marR="0" lvl="3"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4pPr>
            <a:lvl5pPr marL="2286000" marR="0" lvl="4"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7323" indent="-285737">
              <a:buClr>
                <a:srgbClr val="70AD47"/>
              </a:buClr>
              <a:buSzPct val="100000"/>
              <a:buFont typeface="Calibri" panose="020F0502020204030204" pitchFamily="34" charset="0"/>
              <a:buChar char="→"/>
              <a:defRPr/>
            </a:pPr>
            <a:r>
              <a:rPr lang="de-DE" sz="2000" dirty="0">
                <a:solidFill>
                  <a:schemeClr val="accent1"/>
                </a:solidFill>
              </a:rPr>
              <a:t>Reference </a:t>
            </a:r>
            <a:r>
              <a:rPr lang="de-DE" sz="2000" dirty="0" err="1">
                <a:solidFill>
                  <a:schemeClr val="accent1"/>
                </a:solidFill>
              </a:rPr>
              <a:t>implementations</a:t>
            </a:r>
            <a:r>
              <a:rPr lang="de-DE" sz="2000" dirty="0">
                <a:solidFill>
                  <a:schemeClr val="accent1"/>
                </a:solidFill>
              </a:rPr>
              <a:t> </a:t>
            </a:r>
            <a:r>
              <a:rPr lang="de-DE" sz="2000" dirty="0" err="1">
                <a:solidFill>
                  <a:schemeClr val="accent1"/>
                </a:solidFill>
              </a:rPr>
              <a:t>available</a:t>
            </a:r>
            <a:endParaRPr lang="de-DE" sz="2000" dirty="0">
              <a:solidFill>
                <a:schemeClr val="accent1"/>
              </a:solidFill>
            </a:endParaRPr>
          </a:p>
          <a:p>
            <a:pPr marL="287323" indent="-285737">
              <a:buClr>
                <a:srgbClr val="70AD47"/>
              </a:buClr>
              <a:buSzPct val="100000"/>
              <a:buFont typeface="Calibri" panose="020F0502020204030204" pitchFamily="34" charset="0"/>
              <a:buChar char="→"/>
              <a:defRPr/>
            </a:pPr>
            <a:r>
              <a:rPr lang="de-DE" sz="2000" dirty="0" err="1">
                <a:solidFill>
                  <a:schemeClr val="accent1"/>
                </a:solidFill>
              </a:rPr>
              <a:t>Supported</a:t>
            </a:r>
            <a:r>
              <a:rPr lang="de-DE" sz="2000" dirty="0">
                <a:solidFill>
                  <a:schemeClr val="accent1"/>
                </a:solidFill>
              </a:rPr>
              <a:t> </a:t>
            </a:r>
            <a:r>
              <a:rPr lang="de-DE" sz="2000" dirty="0" err="1">
                <a:solidFill>
                  <a:schemeClr val="accent1"/>
                </a:solidFill>
              </a:rPr>
              <a:t>by</a:t>
            </a:r>
            <a:r>
              <a:rPr lang="de-DE" sz="2000" dirty="0">
                <a:solidFill>
                  <a:schemeClr val="accent1"/>
                </a:solidFill>
              </a:rPr>
              <a:t> multiple </a:t>
            </a:r>
            <a:r>
              <a:rPr lang="de-DE" sz="2000" dirty="0" err="1">
                <a:solidFill>
                  <a:schemeClr val="accent1"/>
                </a:solidFill>
              </a:rPr>
              <a:t>tools</a:t>
            </a:r>
            <a:r>
              <a:rPr lang="de-DE" sz="2000" dirty="0">
                <a:solidFill>
                  <a:schemeClr val="accent1"/>
                </a:solidFill>
              </a:rPr>
              <a:t> </a:t>
            </a:r>
            <a:r>
              <a:rPr lang="de-DE" sz="2000" dirty="0" err="1">
                <a:solidFill>
                  <a:schemeClr val="accent1"/>
                </a:solidFill>
              </a:rPr>
              <a:t>for</a:t>
            </a:r>
            <a:r>
              <a:rPr lang="de-DE" sz="2000" dirty="0">
                <a:solidFill>
                  <a:schemeClr val="accent1"/>
                </a:solidFill>
              </a:rPr>
              <a:t> </a:t>
            </a:r>
            <a:r>
              <a:rPr lang="de-DE" sz="2000" dirty="0" err="1">
                <a:solidFill>
                  <a:schemeClr val="accent1"/>
                </a:solidFill>
              </a:rPr>
              <a:t>output</a:t>
            </a:r>
            <a:r>
              <a:rPr lang="de-DE" sz="2000" dirty="0">
                <a:solidFill>
                  <a:schemeClr val="accent1"/>
                </a:solidFill>
              </a:rPr>
              <a:t> &amp; </a:t>
            </a:r>
            <a:r>
              <a:rPr lang="de-DE" sz="2000" dirty="0" err="1">
                <a:solidFill>
                  <a:schemeClr val="accent1"/>
                </a:solidFill>
              </a:rPr>
              <a:t>input</a:t>
            </a:r>
            <a:endParaRPr lang="de-DE" sz="2000" dirty="0">
              <a:solidFill>
                <a:schemeClr val="accent1"/>
              </a:solidFill>
            </a:endParaRPr>
          </a:p>
          <a:p>
            <a:pPr marL="287323" indent="-285737">
              <a:buClr>
                <a:srgbClr val="70AD47"/>
              </a:buClr>
              <a:buSzPct val="100000"/>
              <a:buFont typeface="Calibri" panose="020F0502020204030204" pitchFamily="34" charset="0"/>
              <a:buChar char="→"/>
              <a:defRPr/>
            </a:pPr>
            <a:endParaRPr lang="en-US" altLang="de-DE" sz="2000" dirty="0">
              <a:solidFill>
                <a:schemeClr val="accent1"/>
              </a:solidFill>
              <a:latin typeface="+mn-lt"/>
              <a:cs typeface="Calibri" panose="020F0502020204030204" pitchFamily="34" charset="0"/>
            </a:endParaRPr>
          </a:p>
        </p:txBody>
      </p:sp>
      <p:pic>
        <p:nvPicPr>
          <p:cNvPr id="13" name="Grafik 30">
            <a:extLst>
              <a:ext uri="{FF2B5EF4-FFF2-40B4-BE49-F238E27FC236}">
                <a16:creationId xmlns:a16="http://schemas.microsoft.com/office/drawing/2014/main" id="{70787C11-D773-7F82-099D-768F51BDACA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45039" y="324002"/>
            <a:ext cx="575336" cy="57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Report Identification Confidence?</a:t>
            </a:r>
          </a:p>
        </p:txBody>
      </p:sp>
      <p:sp>
        <p:nvSpPr>
          <p:cNvPr id="10" name="Content Placeholder 9">
            <a:extLst>
              <a:ext uri="{FF2B5EF4-FFF2-40B4-BE49-F238E27FC236}">
                <a16:creationId xmlns:a16="http://schemas.microsoft.com/office/drawing/2014/main" id="{97BEF75C-D1AE-E4D5-BAEC-323144ED5C93}"/>
              </a:ext>
            </a:extLst>
          </p:cNvPr>
          <p:cNvSpPr>
            <a:spLocks noGrp="1"/>
          </p:cNvSpPr>
          <p:nvPr>
            <p:ph sz="half" idx="4294967295"/>
          </p:nvPr>
        </p:nvSpPr>
        <p:spPr>
          <a:xfrm>
            <a:off x="467832" y="4410075"/>
            <a:ext cx="5096355" cy="1636713"/>
          </a:xfrm>
        </p:spPr>
        <p:txBody>
          <a:bodyPr/>
          <a:lstStyle/>
          <a:p>
            <a:pPr>
              <a:buClr>
                <a:srgbClr val="7BA539"/>
              </a:buClr>
              <a:buSzPct val="100000"/>
              <a:buFont typeface="Calibri" panose="020F0502020204030204" pitchFamily="34" charset="0"/>
              <a:buChar char="→"/>
            </a:pPr>
            <a:r>
              <a:rPr lang="en-US" sz="1800" dirty="0">
                <a:solidFill>
                  <a:schemeClr val="accent1"/>
                </a:solidFill>
              </a:rPr>
              <a:t>MSI 4 level scheme </a:t>
            </a:r>
            <a:r>
              <a:rPr lang="en-US" sz="1800" baseline="30000" dirty="0">
                <a:solidFill>
                  <a:schemeClr val="accent1"/>
                </a:solidFill>
              </a:rPr>
              <a:t>1</a:t>
            </a:r>
          </a:p>
          <a:p>
            <a:pPr>
              <a:buClr>
                <a:srgbClr val="7BA539"/>
              </a:buClr>
              <a:buSzPct val="100000"/>
              <a:buFont typeface="Calibri" panose="020F0502020204030204" pitchFamily="34" charset="0"/>
              <a:buChar char="→"/>
            </a:pPr>
            <a:r>
              <a:rPr lang="en-US" sz="1800" dirty="0">
                <a:solidFill>
                  <a:schemeClr val="accent1"/>
                </a:solidFill>
              </a:rPr>
              <a:t>Allows to report what is known about a molecule and how ambiguous the identifications are</a:t>
            </a:r>
          </a:p>
          <a:p>
            <a:pPr>
              <a:buClr>
                <a:srgbClr val="7BA539"/>
              </a:buClr>
              <a:buSzPct val="100000"/>
              <a:buFont typeface="Calibri" panose="020F0502020204030204" pitchFamily="34" charset="0"/>
              <a:buChar char="→"/>
            </a:pPr>
            <a:r>
              <a:rPr lang="en-US" sz="1800" dirty="0">
                <a:solidFill>
                  <a:schemeClr val="accent1"/>
                </a:solidFill>
              </a:rPr>
              <a:t>Focus on distinction between unknowns, compound class, compounds and metabolites</a:t>
            </a: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058126" y="1257600"/>
            <a:ext cx="5673417" cy="2587752"/>
          </a:xfrm>
          <a:prstGeom prst="rect">
            <a:avLst/>
          </a:prstGeom>
        </p:spPr>
      </p:pic>
      <p:sp>
        <p:nvSpPr>
          <p:cNvPr id="6" name="TextBox 5">
            <a:extLst>
              <a:ext uri="{FF2B5EF4-FFF2-40B4-BE49-F238E27FC236}">
                <a16:creationId xmlns:a16="http://schemas.microsoft.com/office/drawing/2014/main" id="{6D31807E-13C0-BD5D-804E-8EE613DCEBE8}"/>
              </a:ext>
            </a:extLst>
          </p:cNvPr>
          <p:cNvSpPr txBox="1"/>
          <p:nvPr/>
        </p:nvSpPr>
        <p:spPr>
          <a:xfrm>
            <a:off x="624394" y="6406563"/>
            <a:ext cx="8362290" cy="400110"/>
          </a:xfrm>
          <a:prstGeom prst="rect">
            <a:avLst/>
          </a:prstGeom>
          <a:noFill/>
        </p:spPr>
        <p:txBody>
          <a:bodyPr wrap="square" rtlCol="0">
            <a:spAutoFit/>
          </a:bodyPr>
          <a:lstStyle/>
          <a:p>
            <a:r>
              <a:rPr lang="de-DE" sz="1000" baseline="30000" dirty="0"/>
              <a:t>1 </a:t>
            </a:r>
            <a:r>
              <a:rPr lang="en-US" sz="1000" dirty="0"/>
              <a:t>Sumner, LW </a:t>
            </a:r>
            <a:r>
              <a:rPr lang="en-US" sz="1000" i="1" dirty="0"/>
              <a:t>et al</a:t>
            </a:r>
            <a:r>
              <a:rPr lang="en-US" sz="1000" dirty="0"/>
              <a:t>., Metabolomics. 2007</a:t>
            </a:r>
            <a:br>
              <a:rPr lang="de-DE" sz="1000" baseline="30000" dirty="0"/>
            </a:br>
            <a:r>
              <a:rPr lang="de-DE" sz="1000" baseline="30000" dirty="0"/>
              <a:t>2 </a:t>
            </a:r>
            <a:r>
              <a:rPr lang="en-US" sz="1000" dirty="0" err="1"/>
              <a:t>Schymanski</a:t>
            </a:r>
            <a:r>
              <a:rPr lang="en-US" sz="1000" dirty="0"/>
              <a:t>, EL </a:t>
            </a:r>
            <a:r>
              <a:rPr lang="en-US" sz="1000" i="1" dirty="0"/>
              <a:t>et al.</a:t>
            </a:r>
            <a:r>
              <a:rPr lang="en-US" sz="1000" dirty="0"/>
              <a:t>, Environ Sci Technol. 2014</a:t>
            </a:r>
          </a:p>
        </p:txBody>
      </p:sp>
      <p:sp>
        <p:nvSpPr>
          <p:cNvPr id="3" name="Content Placeholder 9">
            <a:extLst>
              <a:ext uri="{FF2B5EF4-FFF2-40B4-BE49-F238E27FC236}">
                <a16:creationId xmlns:a16="http://schemas.microsoft.com/office/drawing/2014/main" id="{9EA55D2B-DB88-2F99-471D-C689E8570F7F}"/>
              </a:ext>
            </a:extLst>
          </p:cNvPr>
          <p:cNvSpPr txBox="1">
            <a:spLocks/>
          </p:cNvSpPr>
          <p:nvPr/>
        </p:nvSpPr>
        <p:spPr>
          <a:xfrm>
            <a:off x="6045587" y="4406295"/>
            <a:ext cx="5847537" cy="22003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3999"/>
              </a:lnSpc>
              <a:spcBef>
                <a:spcPts val="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1pPr>
            <a:lvl2pPr marL="914400" marR="0" lvl="1"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2pPr>
            <a:lvl3pPr marL="1371600" marR="0" lvl="2"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3pPr>
            <a:lvl4pPr marL="1828800" marR="0" lvl="3"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4pPr>
            <a:lvl5pPr marL="2286000" marR="0" lvl="4" indent="-368300" algn="l" rtl="0">
              <a:lnSpc>
                <a:spcPct val="113999"/>
              </a:lnSpc>
              <a:spcBef>
                <a:spcPts val="600"/>
              </a:spcBef>
              <a:spcAft>
                <a:spcPts val="0"/>
              </a:spcAft>
              <a:buClr>
                <a:schemeClr val="dk1"/>
              </a:buClr>
              <a:buSzPts val="2200"/>
              <a:buFont typeface="Calibri"/>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defTabSz="1219170">
              <a:buClr>
                <a:srgbClr val="7BA539"/>
              </a:buClr>
              <a:buSzPct val="100000"/>
              <a:buFont typeface="Calibri" panose="020F0502020204030204" pitchFamily="34" charset="0"/>
              <a:buChar char="→"/>
            </a:pPr>
            <a:r>
              <a:rPr lang="en-US" sz="1800" dirty="0">
                <a:solidFill>
                  <a:schemeClr val="accent1"/>
                </a:solidFill>
              </a:rPr>
              <a:t>High Resolution-MS extension </a:t>
            </a:r>
            <a:r>
              <a:rPr lang="en-US" sz="1800" baseline="30000" dirty="0">
                <a:solidFill>
                  <a:schemeClr val="accent1"/>
                </a:solidFill>
              </a:rPr>
              <a:t>2 </a:t>
            </a:r>
            <a:r>
              <a:rPr lang="en-US" sz="1800" dirty="0">
                <a:solidFill>
                  <a:schemeClr val="accent1"/>
                </a:solidFill>
              </a:rPr>
              <a:t>(right)</a:t>
            </a:r>
          </a:p>
          <a:p>
            <a:pPr defTabSz="1219170">
              <a:buClr>
                <a:srgbClr val="7BA539"/>
              </a:buClr>
              <a:buSzPct val="100000"/>
              <a:buFont typeface="Calibri" panose="020F0502020204030204" pitchFamily="34" charset="0"/>
              <a:buChar char="→"/>
            </a:pPr>
            <a:r>
              <a:rPr lang="en-US" sz="1800" dirty="0">
                <a:solidFill>
                  <a:schemeClr val="accent1"/>
                </a:solidFill>
              </a:rPr>
              <a:t>Focus on MS molecular characteristics &amp; structural evidence </a:t>
            </a:r>
          </a:p>
          <a:p>
            <a:pPr defTabSz="1219170">
              <a:buClr>
                <a:srgbClr val="7BA539"/>
              </a:buClr>
              <a:buSzPct val="100000"/>
              <a:buFont typeface="Calibri" panose="020F0502020204030204" pitchFamily="34" charset="0"/>
              <a:buChar char="→"/>
            </a:pPr>
            <a:r>
              <a:rPr lang="en-US" sz="1800" dirty="0">
                <a:solidFill>
                  <a:schemeClr val="accent1"/>
                </a:solidFill>
              </a:rPr>
              <a:t>Adds more differentiation to communicate confidence</a:t>
            </a:r>
          </a:p>
          <a:p>
            <a:pPr defTabSz="1219170">
              <a:buClr>
                <a:srgbClr val="7BA539"/>
              </a:buClr>
              <a:buSzPct val="100000"/>
              <a:buFont typeface="Calibri" panose="020F0502020204030204" pitchFamily="34" charset="0"/>
              <a:buChar char="→"/>
            </a:pPr>
            <a:r>
              <a:rPr lang="en-US" sz="1800" dirty="0">
                <a:solidFill>
                  <a:schemeClr val="accent1"/>
                </a:solidFill>
              </a:rPr>
              <a:t>Both: intentionally coarse, actual diagnostic evidence is not reported with confidence level!</a:t>
            </a:r>
          </a:p>
        </p:txBody>
      </p:sp>
      <p:graphicFrame>
        <p:nvGraphicFramePr>
          <p:cNvPr id="5" name="Diagram 4">
            <a:extLst>
              <a:ext uri="{FF2B5EF4-FFF2-40B4-BE49-F238E27FC236}">
                <a16:creationId xmlns:a16="http://schemas.microsoft.com/office/drawing/2014/main" id="{6DFEE907-ED94-7506-4583-81AEAFFF6118}"/>
              </a:ext>
            </a:extLst>
          </p:cNvPr>
          <p:cNvGraphicFramePr/>
          <p:nvPr/>
        </p:nvGraphicFramePr>
        <p:xfrm>
          <a:off x="-1127996" y="1379697"/>
          <a:ext cx="5178885" cy="2642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CCEADFD-74B6-CB6B-3065-0FB0A58E8DD8}"/>
              </a:ext>
            </a:extLst>
          </p:cNvPr>
          <p:cNvSpPr txBox="1"/>
          <p:nvPr/>
        </p:nvSpPr>
        <p:spPr>
          <a:xfrm>
            <a:off x="4044540" y="1406119"/>
            <a:ext cx="1833441" cy="530837"/>
          </a:xfrm>
          <a:prstGeom prst="rect">
            <a:avLst/>
          </a:prstGeom>
          <a:noFill/>
          <a:ln w="12700">
            <a:solidFill>
              <a:schemeClr val="tx2">
                <a:lumMod val="90000"/>
              </a:schemeClr>
            </a:solidFill>
          </a:ln>
        </p:spPr>
        <p:txBody>
          <a:bodyPr wrap="square" rtlCol="0" anchor="ctr" anchorCtr="0">
            <a:noAutofit/>
          </a:bodyPr>
          <a:lstStyle/>
          <a:p>
            <a:r>
              <a:rPr lang="de-DE" sz="1067" b="1" dirty="0" err="1"/>
              <a:t>Authentic</a:t>
            </a:r>
            <a:r>
              <a:rPr lang="de-DE" sz="1067" b="1" dirty="0"/>
              <a:t> </a:t>
            </a:r>
            <a:r>
              <a:rPr lang="de-DE" sz="1067" b="1" dirty="0" err="1"/>
              <a:t>reference</a:t>
            </a:r>
            <a:r>
              <a:rPr lang="de-DE" sz="1067" b="1" dirty="0"/>
              <a:t> </a:t>
            </a:r>
            <a:r>
              <a:rPr lang="de-DE" sz="1067" b="1" dirty="0" err="1"/>
              <a:t>std.</a:t>
            </a:r>
            <a:r>
              <a:rPr lang="de-DE" sz="1067" b="1" dirty="0"/>
              <a:t>, orthogonal </a:t>
            </a:r>
            <a:r>
              <a:rPr lang="de-DE" sz="1067" b="1" dirty="0" err="1"/>
              <a:t>method</a:t>
            </a:r>
            <a:endParaRPr lang="de-DE" sz="1067" b="1" dirty="0"/>
          </a:p>
        </p:txBody>
      </p:sp>
      <p:sp>
        <p:nvSpPr>
          <p:cNvPr id="8" name="TextBox 7">
            <a:extLst>
              <a:ext uri="{FF2B5EF4-FFF2-40B4-BE49-F238E27FC236}">
                <a16:creationId xmlns:a16="http://schemas.microsoft.com/office/drawing/2014/main" id="{31E564B3-9731-C74B-BEB4-78392F1DBD8F}"/>
              </a:ext>
            </a:extLst>
          </p:cNvPr>
          <p:cNvSpPr txBox="1"/>
          <p:nvPr/>
        </p:nvSpPr>
        <p:spPr>
          <a:xfrm>
            <a:off x="4044535" y="2096803"/>
            <a:ext cx="1833444" cy="530836"/>
          </a:xfrm>
          <a:prstGeom prst="rect">
            <a:avLst/>
          </a:prstGeom>
          <a:noFill/>
          <a:ln w="12700">
            <a:solidFill>
              <a:schemeClr val="tx2">
                <a:lumMod val="90000"/>
              </a:schemeClr>
            </a:solidFill>
          </a:ln>
        </p:spPr>
        <p:txBody>
          <a:bodyPr wrap="square" rtlCol="0" anchor="ctr" anchorCtr="0">
            <a:normAutofit fontScale="70000" lnSpcReduction="20000"/>
          </a:bodyPr>
          <a:lstStyle/>
          <a:p>
            <a:r>
              <a:rPr lang="de-DE" sz="1600" b="1" dirty="0" err="1"/>
              <a:t>Physicochemical</a:t>
            </a:r>
            <a:r>
              <a:rPr lang="de-DE" sz="1600" b="1" dirty="0"/>
              <a:t> </a:t>
            </a:r>
            <a:r>
              <a:rPr lang="de-DE" sz="1600" b="1" dirty="0" err="1"/>
              <a:t>props</a:t>
            </a:r>
            <a:r>
              <a:rPr lang="de-DE" sz="1600" b="1" dirty="0"/>
              <a:t> and / </a:t>
            </a:r>
            <a:r>
              <a:rPr lang="de-DE" sz="1600" b="1" dirty="0" err="1"/>
              <a:t>or</a:t>
            </a:r>
            <a:r>
              <a:rPr lang="de-DE" sz="1600" b="1" dirty="0"/>
              <a:t> </a:t>
            </a:r>
            <a:r>
              <a:rPr lang="de-DE" sz="1600" b="1" dirty="0" err="1"/>
              <a:t>spectral</a:t>
            </a:r>
            <a:r>
              <a:rPr lang="de-DE" sz="1600" b="1" dirty="0"/>
              <a:t> </a:t>
            </a:r>
            <a:r>
              <a:rPr lang="de-DE" sz="1600" b="1" dirty="0" err="1"/>
              <a:t>similarity</a:t>
            </a:r>
            <a:r>
              <a:rPr lang="de-DE" sz="1600" b="1" dirty="0"/>
              <a:t> </a:t>
            </a:r>
            <a:r>
              <a:rPr lang="de-DE" sz="1600" b="1" dirty="0" err="1"/>
              <a:t>of</a:t>
            </a:r>
            <a:r>
              <a:rPr lang="de-DE" sz="1600" b="1" dirty="0"/>
              <a:t> compound</a:t>
            </a:r>
          </a:p>
        </p:txBody>
      </p:sp>
      <p:sp>
        <p:nvSpPr>
          <p:cNvPr id="9" name="TextBox 8">
            <a:extLst>
              <a:ext uri="{FF2B5EF4-FFF2-40B4-BE49-F238E27FC236}">
                <a16:creationId xmlns:a16="http://schemas.microsoft.com/office/drawing/2014/main" id="{57D4530D-F1F1-1F8F-D7F5-BCA7BC0CBBAB}"/>
              </a:ext>
            </a:extLst>
          </p:cNvPr>
          <p:cNvSpPr txBox="1"/>
          <p:nvPr/>
        </p:nvSpPr>
        <p:spPr>
          <a:xfrm>
            <a:off x="4044538" y="2781627"/>
            <a:ext cx="1833441" cy="530836"/>
          </a:xfrm>
          <a:prstGeom prst="rect">
            <a:avLst/>
          </a:prstGeom>
          <a:noFill/>
          <a:ln w="12700">
            <a:solidFill>
              <a:schemeClr val="tx2">
                <a:lumMod val="90000"/>
              </a:schemeClr>
            </a:solidFill>
          </a:ln>
        </p:spPr>
        <p:txBody>
          <a:bodyPr wrap="square" rtlCol="0" anchor="ctr" anchorCtr="0">
            <a:normAutofit fontScale="77500" lnSpcReduction="20000"/>
          </a:bodyPr>
          <a:lstStyle/>
          <a:p>
            <a:r>
              <a:rPr lang="de-DE" sz="1600" b="1" dirty="0" err="1"/>
              <a:t>Physicochemical</a:t>
            </a:r>
            <a:r>
              <a:rPr lang="de-DE" sz="1600" b="1" dirty="0"/>
              <a:t> </a:t>
            </a:r>
            <a:r>
              <a:rPr lang="de-DE" sz="1600" b="1" dirty="0" err="1"/>
              <a:t>props</a:t>
            </a:r>
            <a:r>
              <a:rPr lang="de-DE" sz="1600" b="1" dirty="0"/>
              <a:t> and / </a:t>
            </a:r>
            <a:r>
              <a:rPr lang="de-DE" sz="1600" b="1" dirty="0" err="1"/>
              <a:t>or</a:t>
            </a:r>
            <a:r>
              <a:rPr lang="de-DE" sz="1600" b="1" dirty="0"/>
              <a:t> </a:t>
            </a:r>
            <a:r>
              <a:rPr lang="de-DE" sz="1600" b="1" dirty="0" err="1"/>
              <a:t>spectral</a:t>
            </a:r>
            <a:r>
              <a:rPr lang="de-DE" sz="1600" b="1" dirty="0"/>
              <a:t> </a:t>
            </a:r>
            <a:r>
              <a:rPr lang="de-DE" sz="1600" b="1" dirty="0" err="1"/>
              <a:t>similarity</a:t>
            </a:r>
            <a:r>
              <a:rPr lang="de-DE" sz="1600" b="1" dirty="0"/>
              <a:t> </a:t>
            </a:r>
            <a:r>
              <a:rPr lang="de-DE" sz="1600" b="1" dirty="0" err="1"/>
              <a:t>of</a:t>
            </a:r>
            <a:r>
              <a:rPr lang="de-DE" sz="1600" b="1" dirty="0"/>
              <a:t> </a:t>
            </a:r>
            <a:r>
              <a:rPr lang="de-DE" sz="1600" b="1" dirty="0" err="1"/>
              <a:t>class</a:t>
            </a:r>
            <a:endParaRPr lang="de-DE" sz="1600" b="1" dirty="0"/>
          </a:p>
        </p:txBody>
      </p:sp>
      <p:sp>
        <p:nvSpPr>
          <p:cNvPr id="11" name="TextBox 10">
            <a:extLst>
              <a:ext uri="{FF2B5EF4-FFF2-40B4-BE49-F238E27FC236}">
                <a16:creationId xmlns:a16="http://schemas.microsoft.com/office/drawing/2014/main" id="{F9567AD3-C8B2-3AEC-E862-634F518BE0F8}"/>
              </a:ext>
            </a:extLst>
          </p:cNvPr>
          <p:cNvSpPr txBox="1"/>
          <p:nvPr/>
        </p:nvSpPr>
        <p:spPr>
          <a:xfrm>
            <a:off x="4044538" y="3447561"/>
            <a:ext cx="1833441" cy="562351"/>
          </a:xfrm>
          <a:prstGeom prst="rect">
            <a:avLst/>
          </a:prstGeom>
          <a:noFill/>
          <a:ln w="12700">
            <a:solidFill>
              <a:schemeClr val="tx2">
                <a:lumMod val="90000"/>
              </a:schemeClr>
            </a:solidFill>
          </a:ln>
        </p:spPr>
        <p:txBody>
          <a:bodyPr wrap="square" rtlCol="0" anchor="ctr" anchorCtr="0">
            <a:normAutofit fontScale="77500" lnSpcReduction="20000"/>
          </a:bodyPr>
          <a:lstStyle/>
          <a:p>
            <a:r>
              <a:rPr lang="de-DE" sz="1600" b="1" dirty="0"/>
              <a:t>Differentiation </a:t>
            </a:r>
            <a:r>
              <a:rPr lang="de-DE" sz="1600" b="1" dirty="0" err="1"/>
              <a:t>based</a:t>
            </a:r>
            <a:r>
              <a:rPr lang="de-DE" sz="1600" b="1" dirty="0"/>
              <a:t> on </a:t>
            </a:r>
            <a:r>
              <a:rPr lang="de-DE" sz="1600" b="1" dirty="0" err="1"/>
              <a:t>spectral</a:t>
            </a:r>
            <a:r>
              <a:rPr lang="de-DE" sz="1600" b="1" dirty="0"/>
              <a:t> </a:t>
            </a:r>
            <a:r>
              <a:rPr lang="de-DE" sz="1600" b="1" dirty="0" err="1"/>
              <a:t>or</a:t>
            </a:r>
            <a:r>
              <a:rPr lang="de-DE" sz="1600" b="1" dirty="0"/>
              <a:t> </a:t>
            </a:r>
            <a:r>
              <a:rPr lang="de-DE" sz="1600" b="1" dirty="0" err="1"/>
              <a:t>chromatographic</a:t>
            </a:r>
            <a:r>
              <a:rPr lang="de-DE" sz="1600" b="1" dirty="0"/>
              <a:t> </a:t>
            </a:r>
            <a:r>
              <a:rPr lang="de-DE" sz="1600" b="1" dirty="0" err="1"/>
              <a:t>data</a:t>
            </a:r>
            <a:endParaRPr lang="de-DE" sz="1600" b="1" dirty="0"/>
          </a:p>
        </p:txBody>
      </p:sp>
      <p:pic>
        <p:nvPicPr>
          <p:cNvPr id="12" name="Grafik 30">
            <a:extLst>
              <a:ext uri="{FF2B5EF4-FFF2-40B4-BE49-F238E27FC236}">
                <a16:creationId xmlns:a16="http://schemas.microsoft.com/office/drawing/2014/main" id="{74E0BB24-31CA-802A-8923-664B019D29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45039" y="324002"/>
            <a:ext cx="575336" cy="57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Graphic spid="5" grpId="0">
        <p:bldAsOne/>
      </p:bldGraphic>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02686FAA-1800-FFD7-B0E1-5B94B84C422C}"/>
              </a:ext>
            </a:extLst>
          </p:cNvPr>
          <p:cNvSpPr>
            <a:spLocks noGrp="1"/>
          </p:cNvSpPr>
          <p:nvPr>
            <p:ph type="title"/>
          </p:nvPr>
        </p:nvSpPr>
        <p:spPr/>
        <p:txBody>
          <a:bodyPr/>
          <a:lstStyle/>
          <a:p>
            <a:r>
              <a:rPr lang="en-US" altLang="de-DE" dirty="0"/>
              <a:t>MZTAB-M 2.1 Data Format Update</a:t>
            </a:r>
            <a:endParaRPr lang="de-DE" dirty="0"/>
          </a:p>
        </p:txBody>
      </p:sp>
      <p:sp>
        <p:nvSpPr>
          <p:cNvPr id="3" name="Text Placeholder 2">
            <a:extLst>
              <a:ext uri="{FF2B5EF4-FFF2-40B4-BE49-F238E27FC236}">
                <a16:creationId xmlns:a16="http://schemas.microsoft.com/office/drawing/2014/main" id="{E36B598E-39BF-463A-AF84-722E007382C9}"/>
              </a:ext>
            </a:extLst>
          </p:cNvPr>
          <p:cNvSpPr>
            <a:spLocks noGrp="1" noChangeArrowheads="1"/>
          </p:cNvSpPr>
          <p:nvPr>
            <p:ph type="body" idx="4294967295"/>
          </p:nvPr>
        </p:nvSpPr>
        <p:spPr>
          <a:xfrm>
            <a:off x="5788250" y="1177049"/>
            <a:ext cx="5988050" cy="4994275"/>
          </a:xfrm>
        </p:spPr>
        <p:txBody>
          <a:bodyPr/>
          <a:lstStyle/>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Rebooted</a:t>
            </a:r>
            <a:r>
              <a:rPr lang="de-DE" altLang="de-DE" sz="2000" dirty="0">
                <a:solidFill>
                  <a:schemeClr val="accent1"/>
                </a:solidFill>
              </a:rPr>
              <a:t> </a:t>
            </a:r>
            <a:r>
              <a:rPr lang="de-DE" altLang="de-DE" sz="2000" dirty="0" err="1">
                <a:solidFill>
                  <a:schemeClr val="accent1"/>
                </a:solidFill>
              </a:rPr>
              <a:t>activities</a:t>
            </a:r>
            <a:r>
              <a:rPr lang="de-DE" altLang="de-DE" sz="2000" dirty="0">
                <a:solidFill>
                  <a:schemeClr val="accent1"/>
                </a:solidFill>
              </a:rPr>
              <a:t> at HUPO-PSI Spring Meeting in Tübingen, Germany, 2025</a:t>
            </a: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a:solidFill>
                  <a:schemeClr val="accent1"/>
                </a:solidFill>
              </a:rPr>
              <a:t>Relaxed </a:t>
            </a:r>
            <a:r>
              <a:rPr lang="de-DE" altLang="de-DE" sz="2000" dirty="0" err="1">
                <a:solidFill>
                  <a:schemeClr val="accent1"/>
                </a:solidFill>
              </a:rPr>
              <a:t>requirements</a:t>
            </a:r>
            <a:r>
              <a:rPr lang="de-DE" altLang="de-DE" sz="2000" dirty="0">
                <a:solidFill>
                  <a:schemeClr val="accent1"/>
                </a:solidFill>
              </a:rPr>
              <a:t> </a:t>
            </a:r>
            <a:r>
              <a:rPr lang="de-DE" altLang="de-DE" sz="2000" dirty="0" err="1">
                <a:solidFill>
                  <a:schemeClr val="accent1"/>
                </a:solidFill>
              </a:rPr>
              <a:t>for</a:t>
            </a:r>
            <a:r>
              <a:rPr lang="de-DE" altLang="de-DE" sz="2000" dirty="0">
                <a:solidFill>
                  <a:schemeClr val="accent1"/>
                </a:solidFill>
              </a:rPr>
              <a:t> </a:t>
            </a:r>
            <a:r>
              <a:rPr lang="de-DE" altLang="de-DE" sz="2000" dirty="0" err="1">
                <a:solidFill>
                  <a:schemeClr val="accent1"/>
                </a:solidFill>
              </a:rPr>
              <a:t>presence</a:t>
            </a:r>
            <a:r>
              <a:rPr lang="de-DE" altLang="de-DE" sz="2000" dirty="0">
                <a:solidFill>
                  <a:schemeClr val="accent1"/>
                </a:solidFill>
              </a:rPr>
              <a:t> </a:t>
            </a:r>
            <a:r>
              <a:rPr lang="de-DE" altLang="de-DE" sz="2000" dirty="0" err="1">
                <a:solidFill>
                  <a:schemeClr val="accent1"/>
                </a:solidFill>
              </a:rPr>
              <a:t>of</a:t>
            </a:r>
            <a:r>
              <a:rPr lang="de-DE" altLang="de-DE" sz="2000" dirty="0">
                <a:solidFill>
                  <a:schemeClr val="accent1"/>
                </a:solidFill>
              </a:rPr>
              <a:t> </a:t>
            </a:r>
            <a:r>
              <a:rPr lang="de-DE" altLang="de-DE" sz="2000" dirty="0" err="1">
                <a:solidFill>
                  <a:schemeClr val="accent1"/>
                </a:solidFill>
              </a:rPr>
              <a:t>summary</a:t>
            </a:r>
            <a:r>
              <a:rPr lang="de-DE" altLang="de-DE" sz="2000" dirty="0">
                <a:solidFill>
                  <a:schemeClr val="accent1"/>
                </a:solidFill>
              </a:rPr>
              <a:t> </a:t>
            </a:r>
            <a:r>
              <a:rPr lang="de-DE" altLang="de-DE" sz="2000" dirty="0" err="1">
                <a:solidFill>
                  <a:schemeClr val="accent1"/>
                </a:solidFill>
              </a:rPr>
              <a:t>table</a:t>
            </a:r>
            <a:r>
              <a:rPr lang="de-DE" altLang="de-DE" sz="2000" dirty="0">
                <a:solidFill>
                  <a:schemeClr val="accent1"/>
                </a:solidFill>
              </a:rPr>
              <a:t> </a:t>
            </a:r>
            <a:r>
              <a:rPr lang="de-DE" altLang="de-DE" sz="2000" dirty="0" err="1">
                <a:solidFill>
                  <a:schemeClr val="accent1"/>
                </a:solidFill>
              </a:rPr>
              <a:t>to</a:t>
            </a:r>
            <a:r>
              <a:rPr lang="de-DE" altLang="de-DE" sz="2000" dirty="0">
                <a:solidFill>
                  <a:schemeClr val="accent1"/>
                </a:solidFill>
              </a:rPr>
              <a:t> support XCMS and </a:t>
            </a:r>
            <a:r>
              <a:rPr lang="de-DE" altLang="de-DE" sz="2000" dirty="0" err="1">
                <a:solidFill>
                  <a:schemeClr val="accent1"/>
                </a:solidFill>
              </a:rPr>
              <a:t>other</a:t>
            </a:r>
            <a:r>
              <a:rPr lang="de-DE" altLang="de-DE" sz="2000" dirty="0">
                <a:solidFill>
                  <a:schemeClr val="accent1"/>
                </a:solidFill>
              </a:rPr>
              <a:t> </a:t>
            </a:r>
            <a:r>
              <a:rPr lang="de-DE" altLang="de-DE" sz="2000" dirty="0" err="1">
                <a:solidFill>
                  <a:schemeClr val="accent1"/>
                </a:solidFill>
              </a:rPr>
              <a:t>incremental</a:t>
            </a:r>
            <a:r>
              <a:rPr lang="de-DE" altLang="de-DE" sz="2000" dirty="0">
                <a:solidFill>
                  <a:schemeClr val="accent1"/>
                </a:solidFill>
              </a:rPr>
              <a:t> </a:t>
            </a:r>
            <a:r>
              <a:rPr lang="de-DE" altLang="de-DE" sz="2000" dirty="0" err="1">
                <a:solidFill>
                  <a:schemeClr val="accent1"/>
                </a:solidFill>
              </a:rPr>
              <a:t>tool</a:t>
            </a:r>
            <a:r>
              <a:rPr lang="de-DE" altLang="de-DE" sz="2000" dirty="0">
                <a:solidFill>
                  <a:schemeClr val="accent1"/>
                </a:solidFill>
              </a:rPr>
              <a:t> </a:t>
            </a:r>
            <a:r>
              <a:rPr lang="de-DE" altLang="de-DE" sz="2000" dirty="0" err="1">
                <a:solidFill>
                  <a:schemeClr val="accent1"/>
                </a:solidFill>
              </a:rPr>
              <a:t>workflows</a:t>
            </a: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a:solidFill>
                  <a:schemeClr val="accent1"/>
                </a:solidFill>
              </a:rPr>
              <a:t>JSON </a:t>
            </a:r>
            <a:r>
              <a:rPr lang="de-DE" altLang="de-DE" sz="2000" dirty="0" err="1">
                <a:solidFill>
                  <a:schemeClr val="accent1"/>
                </a:solidFill>
              </a:rPr>
              <a:t>schema</a:t>
            </a:r>
            <a:r>
              <a:rPr lang="de-DE" altLang="de-DE" sz="2000" dirty="0">
                <a:solidFill>
                  <a:schemeClr val="accent1"/>
                </a:solidFill>
              </a:rPr>
              <a:t>, </a:t>
            </a:r>
            <a:r>
              <a:rPr lang="de-DE" altLang="de-DE" sz="2000" dirty="0" err="1">
                <a:solidFill>
                  <a:schemeClr val="accent1"/>
                </a:solidFill>
              </a:rPr>
              <a:t>adapted</a:t>
            </a:r>
            <a:r>
              <a:rPr lang="de-DE" altLang="de-DE" sz="2000" dirty="0">
                <a:solidFill>
                  <a:schemeClr val="accent1"/>
                </a:solidFill>
              </a:rPr>
              <a:t> </a:t>
            </a:r>
            <a:r>
              <a:rPr lang="de-DE" altLang="de-DE" sz="2000" dirty="0" err="1">
                <a:solidFill>
                  <a:schemeClr val="accent1"/>
                </a:solidFill>
              </a:rPr>
              <a:t>semantic</a:t>
            </a:r>
            <a:r>
              <a:rPr lang="de-DE" altLang="de-DE" sz="2000" dirty="0">
                <a:solidFill>
                  <a:schemeClr val="accent1"/>
                </a:solidFill>
              </a:rPr>
              <a:t> </a:t>
            </a:r>
            <a:r>
              <a:rPr lang="de-DE" altLang="de-DE" sz="2000" dirty="0" err="1">
                <a:solidFill>
                  <a:schemeClr val="accent1"/>
                </a:solidFill>
              </a:rPr>
              <a:t>validation</a:t>
            </a:r>
            <a:r>
              <a:rPr lang="de-DE" altLang="de-DE" sz="2000" dirty="0">
                <a:solidFill>
                  <a:schemeClr val="accent1"/>
                </a:solidFill>
              </a:rPr>
              <a:t> </a:t>
            </a:r>
            <a:r>
              <a:rPr lang="de-DE" altLang="de-DE" sz="2000" dirty="0" err="1">
                <a:solidFill>
                  <a:schemeClr val="accent1"/>
                </a:solidFill>
              </a:rPr>
              <a:t>for</a:t>
            </a:r>
            <a:r>
              <a:rPr lang="de-DE" altLang="de-DE" sz="2000" dirty="0">
                <a:solidFill>
                  <a:schemeClr val="accent1"/>
                </a:solidFill>
              </a:rPr>
              <a:t> different </a:t>
            </a:r>
            <a:r>
              <a:rPr lang="de-DE" altLang="de-DE" sz="2000" dirty="0" err="1">
                <a:solidFill>
                  <a:schemeClr val="accent1"/>
                </a:solidFill>
              </a:rPr>
              <a:t>use-cases</a:t>
            </a:r>
            <a:r>
              <a:rPr lang="de-DE" altLang="de-DE" sz="2000" dirty="0">
                <a:solidFill>
                  <a:schemeClr val="accent1"/>
                </a:solidFill>
              </a:rPr>
              <a:t> (</a:t>
            </a:r>
            <a:r>
              <a:rPr lang="de-DE" altLang="de-DE" sz="2000" dirty="0" err="1">
                <a:solidFill>
                  <a:schemeClr val="accent1"/>
                </a:solidFill>
              </a:rPr>
              <a:t>Metadata</a:t>
            </a:r>
            <a:r>
              <a:rPr lang="de-DE" altLang="de-DE" sz="2000" dirty="0">
                <a:solidFill>
                  <a:schemeClr val="accent1"/>
                </a:solidFill>
              </a:rPr>
              <a:t> + Summary, </a:t>
            </a:r>
            <a:r>
              <a:rPr lang="de-DE" altLang="de-DE" sz="2000" dirty="0" err="1">
                <a:solidFill>
                  <a:schemeClr val="accent1"/>
                </a:solidFill>
              </a:rPr>
              <a:t>Metadata</a:t>
            </a:r>
            <a:r>
              <a:rPr lang="de-DE" altLang="de-DE" sz="2000" dirty="0">
                <a:solidFill>
                  <a:schemeClr val="accent1"/>
                </a:solidFill>
              </a:rPr>
              <a:t> + Features, </a:t>
            </a:r>
            <a:r>
              <a:rPr lang="de-DE" altLang="de-DE" sz="2000" dirty="0" err="1">
                <a:solidFill>
                  <a:schemeClr val="accent1"/>
                </a:solidFill>
              </a:rPr>
              <a:t>untargeted</a:t>
            </a:r>
            <a:r>
              <a:rPr lang="de-DE" altLang="de-DE" sz="2000" dirty="0">
                <a:solidFill>
                  <a:schemeClr val="accent1"/>
                </a:solidFill>
              </a:rPr>
              <a:t>, </a:t>
            </a:r>
            <a:r>
              <a:rPr lang="de-DE" altLang="de-DE" sz="2000" dirty="0" err="1">
                <a:solidFill>
                  <a:schemeClr val="accent1"/>
                </a:solidFill>
              </a:rPr>
              <a:t>targeted</a:t>
            </a:r>
            <a:r>
              <a:rPr lang="de-DE" altLang="de-DE" sz="2000" dirty="0">
                <a:solidFill>
                  <a:schemeClr val="accent1"/>
                </a:solidFill>
              </a:rPr>
              <a:t>, ...)</a:t>
            </a: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Serialized</a:t>
            </a:r>
            <a:r>
              <a:rPr lang="de-DE" altLang="de-DE" sz="2000" dirty="0">
                <a:solidFill>
                  <a:schemeClr val="accent1"/>
                </a:solidFill>
              </a:rPr>
              <a:t> JSON Format </a:t>
            </a:r>
            <a:r>
              <a:rPr lang="de-DE" altLang="de-DE" sz="2000" dirty="0" err="1">
                <a:solidFill>
                  <a:schemeClr val="accent1"/>
                </a:solidFill>
              </a:rPr>
              <a:t>as</a:t>
            </a:r>
            <a:r>
              <a:rPr lang="de-DE" altLang="de-DE" sz="2000" dirty="0">
                <a:solidFill>
                  <a:schemeClr val="accent1"/>
                </a:solidFill>
              </a:rPr>
              <a:t> first-class alternative </a:t>
            </a:r>
            <a:r>
              <a:rPr lang="de-DE" altLang="de-DE" sz="2000" dirty="0" err="1">
                <a:solidFill>
                  <a:schemeClr val="accent1"/>
                </a:solidFill>
              </a:rPr>
              <a:t>to</a:t>
            </a:r>
            <a:r>
              <a:rPr lang="de-DE" altLang="de-DE" sz="2000" dirty="0">
                <a:solidFill>
                  <a:schemeClr val="accent1"/>
                </a:solidFill>
              </a:rPr>
              <a:t> TSV </a:t>
            </a:r>
            <a:r>
              <a:rPr lang="de-DE" altLang="de-DE" sz="2000" dirty="0" err="1">
                <a:solidFill>
                  <a:schemeClr val="accent1"/>
                </a:solidFill>
              </a:rPr>
              <a:t>format</a:t>
            </a: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Explore</a:t>
            </a:r>
            <a:r>
              <a:rPr lang="de-DE" altLang="de-DE" sz="2000" dirty="0">
                <a:solidFill>
                  <a:schemeClr val="accent1"/>
                </a:solidFill>
              </a:rPr>
              <a:t> </a:t>
            </a:r>
            <a:r>
              <a:rPr lang="de-DE" altLang="de-DE" sz="2000" dirty="0" err="1">
                <a:solidFill>
                  <a:schemeClr val="accent1"/>
                </a:solidFill>
              </a:rPr>
              <a:t>more</a:t>
            </a:r>
            <a:r>
              <a:rPr lang="de-DE" altLang="de-DE" sz="2000" dirty="0">
                <a:solidFill>
                  <a:schemeClr val="accent1"/>
                </a:solidFill>
              </a:rPr>
              <a:t> </a:t>
            </a:r>
            <a:r>
              <a:rPr lang="de-DE" altLang="de-DE" sz="2000" dirty="0" err="1">
                <a:solidFill>
                  <a:schemeClr val="accent1"/>
                </a:solidFill>
              </a:rPr>
              <a:t>efficient</a:t>
            </a:r>
            <a:r>
              <a:rPr lang="de-DE" altLang="de-DE" sz="2000" dirty="0">
                <a:solidFill>
                  <a:schemeClr val="accent1"/>
                </a:solidFill>
              </a:rPr>
              <a:t> </a:t>
            </a:r>
            <a:r>
              <a:rPr lang="de-DE" altLang="de-DE" sz="2000" dirty="0" err="1">
                <a:solidFill>
                  <a:schemeClr val="accent1"/>
                </a:solidFill>
              </a:rPr>
              <a:t>binary</a:t>
            </a:r>
            <a:r>
              <a:rPr lang="de-DE" altLang="de-DE" sz="2000" dirty="0">
                <a:solidFill>
                  <a:schemeClr val="accent1"/>
                </a:solidFill>
              </a:rPr>
              <a:t> </a:t>
            </a:r>
            <a:r>
              <a:rPr lang="de-DE" altLang="de-DE" sz="2000" dirty="0" err="1">
                <a:solidFill>
                  <a:schemeClr val="accent1"/>
                </a:solidFill>
              </a:rPr>
              <a:t>representations</a:t>
            </a:r>
            <a:endParaRPr lang="de-DE" altLang="de-DE" sz="2000" dirty="0">
              <a:solidFill>
                <a:schemeClr val="accent1"/>
              </a:solidFill>
            </a:endParaRPr>
          </a:p>
        </p:txBody>
      </p:sp>
      <p:pic>
        <p:nvPicPr>
          <p:cNvPr id="23556" name="Content Placeholder 10">
            <a:extLst>
              <a:ext uri="{FF2B5EF4-FFF2-40B4-BE49-F238E27FC236}">
                <a16:creationId xmlns:a16="http://schemas.microsoft.com/office/drawing/2014/main" id="{CC57DF6F-CE3F-4A03-9456-B155C9022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4" y="1639258"/>
            <a:ext cx="44100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a:extLst>
              <a:ext uri="{FF2B5EF4-FFF2-40B4-BE49-F238E27FC236}">
                <a16:creationId xmlns:a16="http://schemas.microsoft.com/office/drawing/2014/main" id="{B91CDFF5-9157-4EAC-8CB6-27FF2B1B98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8875" y="343976"/>
            <a:ext cx="744539"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a:extLst>
              <a:ext uri="{FF2B5EF4-FFF2-40B4-BE49-F238E27FC236}">
                <a16:creationId xmlns:a16="http://schemas.microsoft.com/office/drawing/2014/main" id="{90CA22C6-4258-4B70-A532-0220C7C3E0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58500" y="348737"/>
            <a:ext cx="2717800" cy="42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10">
            <a:extLst>
              <a:ext uri="{FF2B5EF4-FFF2-40B4-BE49-F238E27FC236}">
                <a16:creationId xmlns:a16="http://schemas.microsoft.com/office/drawing/2014/main" id="{A4D71B55-CBF6-E4D4-BEE7-F89DC4E612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472"/>
          <a:stretch/>
        </p:blipFill>
        <p:spPr bwMode="auto">
          <a:xfrm>
            <a:off x="753700" y="5597824"/>
            <a:ext cx="2348651" cy="7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uppieren 7">
            <a:extLst>
              <a:ext uri="{FF2B5EF4-FFF2-40B4-BE49-F238E27FC236}">
                <a16:creationId xmlns:a16="http://schemas.microsoft.com/office/drawing/2014/main" id="{A9F7C364-A2ED-D6EF-A277-2B4927455EE7}"/>
              </a:ext>
            </a:extLst>
          </p:cNvPr>
          <p:cNvGrpSpPr/>
          <p:nvPr/>
        </p:nvGrpSpPr>
        <p:grpSpPr>
          <a:xfrm>
            <a:off x="3242527" y="5597823"/>
            <a:ext cx="2348651" cy="772240"/>
            <a:chOff x="8221267" y="834178"/>
            <a:chExt cx="3307556" cy="1087529"/>
          </a:xfrm>
        </p:grpSpPr>
        <p:pic>
          <p:nvPicPr>
            <p:cNvPr id="2" name="Content Placeholder 10">
              <a:extLst>
                <a:ext uri="{FF2B5EF4-FFF2-40B4-BE49-F238E27FC236}">
                  <a16:creationId xmlns:a16="http://schemas.microsoft.com/office/drawing/2014/main" id="{70D5BF12-A049-C746-1E7D-7A5F3836FB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3239"/>
            <a:stretch/>
          </p:blipFill>
          <p:spPr bwMode="auto">
            <a:xfrm>
              <a:off x="8221267" y="834178"/>
              <a:ext cx="3307556" cy="64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10">
              <a:extLst>
                <a:ext uri="{FF2B5EF4-FFF2-40B4-BE49-F238E27FC236}">
                  <a16:creationId xmlns:a16="http://schemas.microsoft.com/office/drawing/2014/main" id="{194CD820-DB96-BAF8-8517-A829B963A7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002" b="27808"/>
            <a:stretch/>
          </p:blipFill>
          <p:spPr bwMode="auto">
            <a:xfrm>
              <a:off x="8221267" y="1481621"/>
              <a:ext cx="3307556" cy="44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feld 8">
            <a:extLst>
              <a:ext uri="{FF2B5EF4-FFF2-40B4-BE49-F238E27FC236}">
                <a16:creationId xmlns:a16="http://schemas.microsoft.com/office/drawing/2014/main" id="{1C63EB65-BFC3-C562-CF09-E5842883B6D7}"/>
              </a:ext>
            </a:extLst>
          </p:cNvPr>
          <p:cNvSpPr txBox="1"/>
          <p:nvPr/>
        </p:nvSpPr>
        <p:spPr>
          <a:xfrm>
            <a:off x="1476683" y="5101162"/>
            <a:ext cx="1672974" cy="379656"/>
          </a:xfrm>
          <a:prstGeom prst="rect">
            <a:avLst/>
          </a:prstGeom>
          <a:noFill/>
        </p:spPr>
        <p:txBody>
          <a:bodyPr wrap="square" rtlCol="0">
            <a:spAutoFit/>
          </a:bodyPr>
          <a:lstStyle/>
          <a:p>
            <a:r>
              <a:rPr lang="de-DE" sz="1867" dirty="0"/>
              <a:t>M + S</a:t>
            </a:r>
          </a:p>
        </p:txBody>
      </p:sp>
      <p:sp>
        <p:nvSpPr>
          <p:cNvPr id="10" name="Textfeld 9">
            <a:extLst>
              <a:ext uri="{FF2B5EF4-FFF2-40B4-BE49-F238E27FC236}">
                <a16:creationId xmlns:a16="http://schemas.microsoft.com/office/drawing/2014/main" id="{77478F32-8301-1D5A-AB70-06EF0D41964C}"/>
              </a:ext>
            </a:extLst>
          </p:cNvPr>
          <p:cNvSpPr txBox="1"/>
          <p:nvPr/>
        </p:nvSpPr>
        <p:spPr>
          <a:xfrm>
            <a:off x="3965510" y="5111050"/>
            <a:ext cx="1672974" cy="379656"/>
          </a:xfrm>
          <a:prstGeom prst="rect">
            <a:avLst/>
          </a:prstGeom>
          <a:noFill/>
        </p:spPr>
        <p:txBody>
          <a:bodyPr wrap="square" rtlCol="0">
            <a:spAutoFit/>
          </a:bodyPr>
          <a:lstStyle/>
          <a:p>
            <a:r>
              <a:rPr lang="de-DE" sz="1867" dirty="0"/>
              <a:t>M + F</a:t>
            </a:r>
          </a:p>
        </p:txBody>
      </p:sp>
      <p:sp>
        <p:nvSpPr>
          <p:cNvPr id="13" name="Textfeld 12">
            <a:extLst>
              <a:ext uri="{FF2B5EF4-FFF2-40B4-BE49-F238E27FC236}">
                <a16:creationId xmlns:a16="http://schemas.microsoft.com/office/drawing/2014/main" id="{FDFD49CE-1033-C000-883E-8EB20D55AAAE}"/>
              </a:ext>
            </a:extLst>
          </p:cNvPr>
          <p:cNvSpPr txBox="1"/>
          <p:nvPr/>
        </p:nvSpPr>
        <p:spPr>
          <a:xfrm>
            <a:off x="2258008" y="1164835"/>
            <a:ext cx="3068659" cy="379656"/>
          </a:xfrm>
          <a:prstGeom prst="rect">
            <a:avLst/>
          </a:prstGeom>
          <a:noFill/>
        </p:spPr>
        <p:txBody>
          <a:bodyPr wrap="square" rtlCol="0">
            <a:spAutoFit/>
          </a:bodyPr>
          <a:lstStyle/>
          <a:p>
            <a:r>
              <a:rPr lang="de-DE" sz="1867" dirty="0"/>
              <a:t>M + S + F + E</a:t>
            </a:r>
          </a:p>
        </p:txBody>
      </p:sp>
    </p:spTree>
    <p:extLst>
      <p:ext uri="{BB962C8B-B14F-4D97-AF65-F5344CB8AC3E}">
        <p14:creationId xmlns:p14="http://schemas.microsoft.com/office/powerpoint/2010/main" val="369217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2E076-A609-4C65-99C5-A5837041487F}"/>
            </a:ext>
          </a:extLst>
        </p:cNvPr>
        <p:cNvGrpSpPr/>
        <p:nvPr/>
      </p:nvGrpSpPr>
      <p:grpSpPr>
        <a:xfrm>
          <a:off x="0" y="0"/>
          <a:ext cx="0" cy="0"/>
          <a:chOff x="0" y="0"/>
          <a:chExt cx="0" cy="0"/>
        </a:xfrm>
      </p:grpSpPr>
      <p:sp>
        <p:nvSpPr>
          <p:cNvPr id="12" name="Titel 11">
            <a:extLst>
              <a:ext uri="{FF2B5EF4-FFF2-40B4-BE49-F238E27FC236}">
                <a16:creationId xmlns:a16="http://schemas.microsoft.com/office/drawing/2014/main" id="{1F66A33F-55DF-51B4-2DC9-DD5E4B1D2153}"/>
              </a:ext>
            </a:extLst>
          </p:cNvPr>
          <p:cNvSpPr>
            <a:spLocks noGrp="1"/>
          </p:cNvSpPr>
          <p:nvPr>
            <p:ph type="title"/>
          </p:nvPr>
        </p:nvSpPr>
        <p:spPr/>
        <p:txBody>
          <a:bodyPr/>
          <a:lstStyle/>
          <a:p>
            <a:r>
              <a:rPr lang="en-US" altLang="de-DE" dirty="0"/>
              <a:t>MZTAB-M 2.1 Data Format Update</a:t>
            </a:r>
            <a:endParaRPr lang="de-DE" dirty="0"/>
          </a:p>
        </p:txBody>
      </p:sp>
      <p:sp>
        <p:nvSpPr>
          <p:cNvPr id="3" name="Text Placeholder 2">
            <a:extLst>
              <a:ext uri="{FF2B5EF4-FFF2-40B4-BE49-F238E27FC236}">
                <a16:creationId xmlns:a16="http://schemas.microsoft.com/office/drawing/2014/main" id="{36E143F6-F959-E6DD-9D81-865C56CF7166}"/>
              </a:ext>
            </a:extLst>
          </p:cNvPr>
          <p:cNvSpPr>
            <a:spLocks noGrp="1" noChangeArrowheads="1"/>
          </p:cNvSpPr>
          <p:nvPr>
            <p:ph type="body" idx="4294967295"/>
          </p:nvPr>
        </p:nvSpPr>
        <p:spPr>
          <a:xfrm>
            <a:off x="5788250" y="1639258"/>
            <a:ext cx="5988050" cy="4532066"/>
          </a:xfrm>
        </p:spPr>
        <p:txBody>
          <a:bodyPr/>
          <a:lstStyle/>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Explore</a:t>
            </a:r>
            <a:r>
              <a:rPr lang="de-DE" altLang="de-DE" sz="2000" dirty="0">
                <a:solidFill>
                  <a:schemeClr val="accent1"/>
                </a:solidFill>
              </a:rPr>
              <a:t> </a:t>
            </a:r>
            <a:r>
              <a:rPr lang="de-DE" altLang="de-DE" sz="2000" dirty="0" err="1">
                <a:solidFill>
                  <a:schemeClr val="accent1"/>
                </a:solidFill>
              </a:rPr>
              <a:t>better</a:t>
            </a:r>
            <a:r>
              <a:rPr lang="de-DE" altLang="de-DE" sz="2000" dirty="0">
                <a:solidFill>
                  <a:schemeClr val="accent1"/>
                </a:solidFill>
              </a:rPr>
              <a:t> </a:t>
            </a:r>
            <a:r>
              <a:rPr lang="de-DE" altLang="de-DE" sz="2000" dirty="0" err="1">
                <a:solidFill>
                  <a:schemeClr val="accent1"/>
                </a:solidFill>
              </a:rPr>
              <a:t>integration</a:t>
            </a:r>
            <a:r>
              <a:rPr lang="de-DE" altLang="de-DE" sz="2000" dirty="0">
                <a:solidFill>
                  <a:schemeClr val="accent1"/>
                </a:solidFill>
              </a:rPr>
              <a:t> / </a:t>
            </a:r>
            <a:r>
              <a:rPr lang="de-DE" altLang="de-DE" sz="2000" dirty="0" err="1">
                <a:solidFill>
                  <a:schemeClr val="accent1"/>
                </a:solidFill>
              </a:rPr>
              <a:t>machine</a:t>
            </a:r>
            <a:r>
              <a:rPr lang="de-DE" altLang="de-DE" sz="2000" dirty="0">
                <a:solidFill>
                  <a:schemeClr val="accent1"/>
                </a:solidFill>
              </a:rPr>
              <a:t> </a:t>
            </a:r>
            <a:r>
              <a:rPr lang="de-DE" altLang="de-DE" sz="2000" dirty="0" err="1">
                <a:solidFill>
                  <a:schemeClr val="accent1"/>
                </a:solidFill>
              </a:rPr>
              <a:t>interpretability</a:t>
            </a:r>
            <a:r>
              <a:rPr lang="de-DE" altLang="de-DE" sz="2000" dirty="0">
                <a:solidFill>
                  <a:schemeClr val="accent1"/>
                </a:solidFill>
              </a:rPr>
              <a:t> </a:t>
            </a:r>
            <a:r>
              <a:rPr lang="de-DE" altLang="de-DE" sz="2000" dirty="0" err="1">
                <a:solidFill>
                  <a:schemeClr val="accent1"/>
                </a:solidFill>
              </a:rPr>
              <a:t>for</a:t>
            </a:r>
            <a:r>
              <a:rPr lang="de-DE" altLang="de-DE" sz="2000" dirty="0">
                <a:solidFill>
                  <a:schemeClr val="accent1"/>
                </a:solidFill>
              </a:rPr>
              <a:t> </a:t>
            </a:r>
            <a:r>
              <a:rPr lang="de-DE" altLang="de-DE" sz="2000" dirty="0" err="1">
                <a:solidFill>
                  <a:schemeClr val="accent1"/>
                </a:solidFill>
              </a:rPr>
              <a:t>mzQC</a:t>
            </a:r>
            <a:r>
              <a:rPr lang="de-DE" altLang="de-DE" sz="2000" dirty="0">
                <a:solidFill>
                  <a:schemeClr val="accent1"/>
                </a:solidFill>
              </a:rPr>
              <a:t> and SDRF </a:t>
            </a:r>
            <a:r>
              <a:rPr lang="de-DE" altLang="de-DE" sz="2000" dirty="0" err="1">
                <a:solidFill>
                  <a:schemeClr val="accent1"/>
                </a:solidFill>
              </a:rPr>
              <a:t>for</a:t>
            </a:r>
            <a:r>
              <a:rPr lang="de-DE" altLang="de-DE" sz="2000" dirty="0">
                <a:solidFill>
                  <a:schemeClr val="accent1"/>
                </a:solidFill>
              </a:rPr>
              <a:t> </a:t>
            </a:r>
            <a:r>
              <a:rPr lang="de-DE" altLang="de-DE" sz="2000" dirty="0" err="1">
                <a:solidFill>
                  <a:schemeClr val="accent1"/>
                </a:solidFill>
              </a:rPr>
              <a:t>metabolomics</a:t>
            </a: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a:solidFill>
                  <a:schemeClr val="accent1"/>
                </a:solidFill>
              </a:rPr>
              <a:t>Basis </a:t>
            </a:r>
            <a:r>
              <a:rPr lang="de-DE" altLang="de-DE" sz="2000" dirty="0" err="1">
                <a:solidFill>
                  <a:schemeClr val="accent1"/>
                </a:solidFill>
              </a:rPr>
              <a:t>for</a:t>
            </a:r>
            <a:r>
              <a:rPr lang="de-DE" altLang="de-DE" sz="2000" dirty="0">
                <a:solidFill>
                  <a:schemeClr val="accent1"/>
                </a:solidFill>
              </a:rPr>
              <a:t> AI </a:t>
            </a:r>
            <a:r>
              <a:rPr lang="de-DE" altLang="de-DE" sz="2000" dirty="0" err="1">
                <a:solidFill>
                  <a:schemeClr val="accent1"/>
                </a:solidFill>
              </a:rPr>
              <a:t>method</a:t>
            </a:r>
            <a:r>
              <a:rPr lang="de-DE" altLang="de-DE" sz="2000" dirty="0">
                <a:solidFill>
                  <a:schemeClr val="accent1"/>
                </a:solidFill>
              </a:rPr>
              <a:t> </a:t>
            </a:r>
            <a:r>
              <a:rPr lang="de-DE" altLang="de-DE" sz="2000" dirty="0" err="1">
                <a:solidFill>
                  <a:schemeClr val="accent1"/>
                </a:solidFill>
              </a:rPr>
              <a:t>training</a:t>
            </a:r>
            <a:endParaRPr lang="de-DE" altLang="de-DE" sz="2000" dirty="0">
              <a:solidFill>
                <a:schemeClr val="accent1"/>
              </a:solidFill>
            </a:endParaRPr>
          </a:p>
          <a:p>
            <a:pPr marL="1586" indent="0">
              <a:buClr>
                <a:srgbClr val="70AD47"/>
              </a:buClr>
              <a:buSzPct val="100000"/>
              <a:buNone/>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Combined</a:t>
            </a:r>
            <a:r>
              <a:rPr lang="de-DE" altLang="de-DE" sz="2000" dirty="0">
                <a:solidFill>
                  <a:schemeClr val="accent1"/>
                </a:solidFill>
              </a:rPr>
              <a:t> </a:t>
            </a:r>
            <a:r>
              <a:rPr lang="de-DE" altLang="de-DE" sz="2000" dirty="0" err="1">
                <a:solidFill>
                  <a:schemeClr val="accent1"/>
                </a:solidFill>
              </a:rPr>
              <a:t>hackathon</a:t>
            </a:r>
            <a:r>
              <a:rPr lang="de-DE" altLang="de-DE" sz="2000" dirty="0">
                <a:solidFill>
                  <a:schemeClr val="accent1"/>
                </a:solidFill>
              </a:rPr>
              <a:t> / </a:t>
            </a:r>
            <a:r>
              <a:rPr lang="de-DE" altLang="de-DE" sz="2000" dirty="0" err="1">
                <a:solidFill>
                  <a:schemeClr val="accent1"/>
                </a:solidFill>
              </a:rPr>
              <a:t>cross-walk</a:t>
            </a:r>
            <a:r>
              <a:rPr lang="de-DE" altLang="de-DE" sz="2000" dirty="0">
                <a:solidFill>
                  <a:schemeClr val="accent1"/>
                </a:solidFill>
              </a:rPr>
              <a:t> </a:t>
            </a:r>
            <a:r>
              <a:rPr lang="de-DE" altLang="de-DE" sz="2000" dirty="0" err="1">
                <a:solidFill>
                  <a:schemeClr val="accent1"/>
                </a:solidFill>
              </a:rPr>
              <a:t>for</a:t>
            </a:r>
            <a:r>
              <a:rPr lang="de-DE" altLang="de-DE" sz="2000" dirty="0">
                <a:solidFill>
                  <a:schemeClr val="accent1"/>
                </a:solidFill>
              </a:rPr>
              <a:t> </a:t>
            </a:r>
            <a:r>
              <a:rPr lang="de-DE" altLang="de-DE" sz="2000" dirty="0" err="1">
                <a:solidFill>
                  <a:schemeClr val="accent1"/>
                </a:solidFill>
              </a:rPr>
              <a:t>mzTab</a:t>
            </a:r>
            <a:r>
              <a:rPr lang="de-DE" altLang="de-DE" sz="2000" dirty="0">
                <a:solidFill>
                  <a:schemeClr val="accent1"/>
                </a:solidFill>
              </a:rPr>
              <a:t>-M, SDRF, ISA-Tab and </a:t>
            </a:r>
            <a:r>
              <a:rPr lang="de-DE" altLang="de-DE" sz="2000" dirty="0" err="1">
                <a:solidFill>
                  <a:schemeClr val="accent1"/>
                </a:solidFill>
              </a:rPr>
              <a:t>potentially</a:t>
            </a:r>
            <a:r>
              <a:rPr lang="de-DE" altLang="de-DE" sz="2000" dirty="0">
                <a:solidFill>
                  <a:schemeClr val="accent1"/>
                </a:solidFill>
              </a:rPr>
              <a:t> </a:t>
            </a:r>
            <a:r>
              <a:rPr lang="de-DE" altLang="de-DE" sz="2000" dirty="0" err="1">
                <a:solidFill>
                  <a:schemeClr val="accent1"/>
                </a:solidFill>
              </a:rPr>
              <a:t>other</a:t>
            </a:r>
            <a:r>
              <a:rPr lang="de-DE" altLang="de-DE" sz="2000" dirty="0">
                <a:solidFill>
                  <a:schemeClr val="accent1"/>
                </a:solidFill>
              </a:rPr>
              <a:t> </a:t>
            </a:r>
            <a:r>
              <a:rPr lang="de-DE" altLang="de-DE" sz="2000" dirty="0" err="1">
                <a:solidFill>
                  <a:schemeClr val="accent1"/>
                </a:solidFill>
              </a:rPr>
              <a:t>formats</a:t>
            </a:r>
            <a:r>
              <a:rPr lang="de-DE" altLang="de-DE" sz="2000" dirty="0">
                <a:solidFill>
                  <a:schemeClr val="accent1"/>
                </a:solidFill>
              </a:rPr>
              <a:t> &amp; </a:t>
            </a:r>
            <a:r>
              <a:rPr lang="de-DE" altLang="de-DE" sz="2000" dirty="0" err="1">
                <a:solidFill>
                  <a:schemeClr val="accent1"/>
                </a:solidFill>
              </a:rPr>
              <a:t>tool</a:t>
            </a:r>
            <a:r>
              <a:rPr lang="de-DE" altLang="de-DE" sz="2000" dirty="0">
                <a:solidFill>
                  <a:schemeClr val="accent1"/>
                </a:solidFill>
              </a:rPr>
              <a:t> </a:t>
            </a:r>
            <a:r>
              <a:rPr lang="de-DE" altLang="de-DE" sz="2000" dirty="0" err="1">
                <a:solidFill>
                  <a:schemeClr val="accent1"/>
                </a:solidFill>
              </a:rPr>
              <a:t>developers</a:t>
            </a:r>
            <a:r>
              <a:rPr lang="de-DE" altLang="de-DE" sz="2000" dirty="0">
                <a:solidFill>
                  <a:schemeClr val="accent1"/>
                </a:solidFill>
              </a:rPr>
              <a:t>, </a:t>
            </a:r>
            <a:r>
              <a:rPr lang="de-DE" altLang="de-DE" sz="2000" dirty="0" err="1">
                <a:solidFill>
                  <a:schemeClr val="accent1"/>
                </a:solidFill>
              </a:rPr>
              <a:t>checking</a:t>
            </a:r>
            <a:r>
              <a:rPr lang="de-DE" altLang="de-DE" sz="2000" dirty="0">
                <a:solidFill>
                  <a:schemeClr val="accent1"/>
                </a:solidFill>
              </a:rPr>
              <a:t> </a:t>
            </a:r>
            <a:r>
              <a:rPr lang="de-DE" altLang="de-DE" sz="2000" dirty="0" err="1">
                <a:solidFill>
                  <a:schemeClr val="accent1"/>
                </a:solidFill>
              </a:rPr>
              <a:t>interoperability</a:t>
            </a:r>
            <a:r>
              <a:rPr lang="de-DE" altLang="de-DE" sz="2000" dirty="0">
                <a:solidFill>
                  <a:schemeClr val="accent1"/>
                </a:solidFill>
              </a:rPr>
              <a:t> and </a:t>
            </a:r>
            <a:r>
              <a:rPr lang="de-DE" altLang="de-DE" sz="2000" dirty="0" err="1">
                <a:solidFill>
                  <a:schemeClr val="accent1"/>
                </a:solidFill>
              </a:rPr>
              <a:t>interconversion</a:t>
            </a:r>
            <a:r>
              <a:rPr lang="de-DE" altLang="de-DE" sz="2000" dirty="0">
                <a:solidFill>
                  <a:schemeClr val="accent1"/>
                </a:solidFill>
              </a:rPr>
              <a:t> at ELIXIR </a:t>
            </a:r>
            <a:r>
              <a:rPr lang="de-DE" altLang="de-DE" sz="2000" dirty="0" err="1">
                <a:solidFill>
                  <a:schemeClr val="accent1"/>
                </a:solidFill>
              </a:rPr>
              <a:t>BioHackathon</a:t>
            </a:r>
            <a:r>
              <a:rPr lang="de-DE" altLang="de-DE" sz="2000" dirty="0">
                <a:solidFill>
                  <a:schemeClr val="accent1"/>
                </a:solidFill>
              </a:rPr>
              <a:t> Europe, Nov. 3rd - 7th 2025, </a:t>
            </a:r>
            <a:r>
              <a:rPr lang="de-DE" altLang="de-DE" sz="2000" strike="sngStrike" dirty="0">
                <a:solidFill>
                  <a:schemeClr val="accent1"/>
                </a:solidFill>
              </a:rPr>
              <a:t>in-person</a:t>
            </a:r>
            <a:r>
              <a:rPr lang="de-DE" altLang="de-DE" sz="2000" dirty="0">
                <a:solidFill>
                  <a:schemeClr val="accent1"/>
                </a:solidFill>
              </a:rPr>
              <a:t> </a:t>
            </a:r>
            <a:r>
              <a:rPr lang="de-DE" altLang="de-DE" sz="2000" dirty="0" err="1">
                <a:solidFill>
                  <a:schemeClr val="accent1"/>
                </a:solidFill>
              </a:rPr>
              <a:t>or</a:t>
            </a:r>
            <a:r>
              <a:rPr lang="de-DE" altLang="de-DE" sz="2000" dirty="0">
                <a:solidFill>
                  <a:schemeClr val="accent1"/>
                </a:solidFill>
              </a:rPr>
              <a:t> virtual </a:t>
            </a:r>
            <a:r>
              <a:rPr lang="de-DE" altLang="de-DE" sz="2000" dirty="0" err="1">
                <a:solidFill>
                  <a:schemeClr val="accent1"/>
                </a:solidFill>
              </a:rPr>
              <a:t>participation</a:t>
            </a: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endParaRPr lang="de-DE" altLang="de-DE" sz="2000" dirty="0">
              <a:solidFill>
                <a:schemeClr val="accent1"/>
              </a:solidFill>
            </a:endParaRPr>
          </a:p>
          <a:p>
            <a:pPr marL="287330" indent="-285744">
              <a:buClr>
                <a:srgbClr val="70AD47"/>
              </a:buClr>
              <a:buSzPct val="100000"/>
              <a:buFont typeface="Calibri" panose="020F0502020204030204" pitchFamily="34" charset="0"/>
              <a:buChar char="→"/>
              <a:defRPr/>
            </a:pPr>
            <a:r>
              <a:rPr lang="de-DE" altLang="de-DE" sz="2000" dirty="0" err="1">
                <a:solidFill>
                  <a:schemeClr val="accent1"/>
                </a:solidFill>
              </a:rPr>
              <a:t>We</a:t>
            </a:r>
            <a:r>
              <a:rPr lang="de-DE" altLang="de-DE" sz="2000" dirty="0">
                <a:solidFill>
                  <a:schemeClr val="accent1"/>
                </a:solidFill>
              </a:rPr>
              <a:t> </a:t>
            </a:r>
            <a:r>
              <a:rPr lang="de-DE" altLang="de-DE" sz="2000" dirty="0" err="1">
                <a:solidFill>
                  <a:schemeClr val="accent1"/>
                </a:solidFill>
              </a:rPr>
              <a:t>need</a:t>
            </a:r>
            <a:r>
              <a:rPr lang="de-DE" altLang="de-DE" sz="2000" dirty="0">
                <a:solidFill>
                  <a:schemeClr val="accent1"/>
                </a:solidFill>
              </a:rPr>
              <a:t> </a:t>
            </a:r>
            <a:r>
              <a:rPr lang="de-DE" altLang="de-DE" sz="2000" dirty="0" err="1">
                <a:solidFill>
                  <a:schemeClr val="accent1"/>
                </a:solidFill>
              </a:rPr>
              <a:t>your</a:t>
            </a:r>
            <a:r>
              <a:rPr lang="de-DE" altLang="de-DE" sz="2000" dirty="0">
                <a:solidFill>
                  <a:schemeClr val="accent1"/>
                </a:solidFill>
              </a:rPr>
              <a:t> </a:t>
            </a:r>
            <a:r>
              <a:rPr lang="de-DE" altLang="de-DE" sz="2000" dirty="0" err="1">
                <a:solidFill>
                  <a:schemeClr val="accent1"/>
                </a:solidFill>
              </a:rPr>
              <a:t>use-cases</a:t>
            </a:r>
            <a:r>
              <a:rPr lang="de-DE" altLang="de-DE" sz="2000" dirty="0">
                <a:solidFill>
                  <a:schemeClr val="accent1"/>
                </a:solidFill>
              </a:rPr>
              <a:t> and </a:t>
            </a:r>
            <a:r>
              <a:rPr lang="de-DE" altLang="de-DE" sz="2000" dirty="0" err="1">
                <a:solidFill>
                  <a:schemeClr val="accent1"/>
                </a:solidFill>
              </a:rPr>
              <a:t>input</a:t>
            </a:r>
            <a:r>
              <a:rPr lang="de-DE" altLang="de-DE" sz="2000" dirty="0">
                <a:solidFill>
                  <a:schemeClr val="accent1"/>
                </a:solidFill>
              </a:rPr>
              <a:t>!</a:t>
            </a:r>
          </a:p>
          <a:p>
            <a:pPr marL="287330" indent="-285744">
              <a:buClr>
                <a:srgbClr val="000000"/>
              </a:buClr>
              <a:buSzPct val="100000"/>
              <a:buFont typeface="Calibri" panose="020F0502020204030204" pitchFamily="34" charset="0"/>
              <a:buChar char="→"/>
              <a:defRPr/>
            </a:pPr>
            <a:endParaRPr lang="en-US" altLang="de-DE" sz="1867" dirty="0">
              <a:solidFill>
                <a:srgbClr val="000000"/>
              </a:solidFill>
            </a:endParaRPr>
          </a:p>
        </p:txBody>
      </p:sp>
      <p:pic>
        <p:nvPicPr>
          <p:cNvPr id="23559" name="Picture 6">
            <a:extLst>
              <a:ext uri="{FF2B5EF4-FFF2-40B4-BE49-F238E27FC236}">
                <a16:creationId xmlns:a16="http://schemas.microsoft.com/office/drawing/2014/main" id="{728F4002-9A3F-C307-7827-A69B62A936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8875" y="343976"/>
            <a:ext cx="744539"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a:extLst>
              <a:ext uri="{FF2B5EF4-FFF2-40B4-BE49-F238E27FC236}">
                <a16:creationId xmlns:a16="http://schemas.microsoft.com/office/drawing/2014/main" id="{0AB42448-8969-BB5C-2122-D686B89E83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8500" y="348737"/>
            <a:ext cx="2717800" cy="42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a:extLst>
              <a:ext uri="{FF2B5EF4-FFF2-40B4-BE49-F238E27FC236}">
                <a16:creationId xmlns:a16="http://schemas.microsoft.com/office/drawing/2014/main" id="{501120CF-EBA8-4C7C-6C93-BC1ABF660E88}"/>
              </a:ext>
            </a:extLst>
          </p:cNvPr>
          <p:cNvSpPr txBox="1"/>
          <p:nvPr/>
        </p:nvSpPr>
        <p:spPr>
          <a:xfrm>
            <a:off x="8876359" y="6439718"/>
            <a:ext cx="2777575" cy="307777"/>
          </a:xfrm>
          <a:prstGeom prst="rect">
            <a:avLst/>
          </a:prstGeom>
          <a:noFill/>
        </p:spPr>
        <p:txBody>
          <a:bodyPr wrap="square">
            <a:spAutoFit/>
          </a:bodyPr>
          <a:lstStyle/>
          <a:p>
            <a:r>
              <a:rPr lang="de-DE" dirty="0">
                <a:hlinkClick r:id="rId5"/>
              </a:rPr>
              <a:t>https://biohackathon-europe.org/</a:t>
            </a:r>
            <a:r>
              <a:rPr lang="de-DE" dirty="0"/>
              <a:t> </a:t>
            </a:r>
          </a:p>
        </p:txBody>
      </p:sp>
      <p:pic>
        <p:nvPicPr>
          <p:cNvPr id="6" name="Content Placeholder 10">
            <a:extLst>
              <a:ext uri="{FF2B5EF4-FFF2-40B4-BE49-F238E27FC236}">
                <a16:creationId xmlns:a16="http://schemas.microsoft.com/office/drawing/2014/main" id="{7890413A-0E94-F148-FF28-5353557775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364" y="1639258"/>
            <a:ext cx="44100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10">
            <a:extLst>
              <a:ext uri="{FF2B5EF4-FFF2-40B4-BE49-F238E27FC236}">
                <a16:creationId xmlns:a16="http://schemas.microsoft.com/office/drawing/2014/main" id="{91B2E14A-9DBA-5E86-FA68-1B20B6F5C94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4472"/>
          <a:stretch/>
        </p:blipFill>
        <p:spPr bwMode="auto">
          <a:xfrm>
            <a:off x="753700" y="5597824"/>
            <a:ext cx="2348651" cy="7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uppieren 13">
            <a:extLst>
              <a:ext uri="{FF2B5EF4-FFF2-40B4-BE49-F238E27FC236}">
                <a16:creationId xmlns:a16="http://schemas.microsoft.com/office/drawing/2014/main" id="{EBCCCC83-96CA-6A28-6F42-B81DCA63C5B1}"/>
              </a:ext>
            </a:extLst>
          </p:cNvPr>
          <p:cNvGrpSpPr/>
          <p:nvPr/>
        </p:nvGrpSpPr>
        <p:grpSpPr>
          <a:xfrm>
            <a:off x="3242527" y="5597823"/>
            <a:ext cx="2348651" cy="772240"/>
            <a:chOff x="8221267" y="834178"/>
            <a:chExt cx="3307556" cy="1087529"/>
          </a:xfrm>
        </p:grpSpPr>
        <p:pic>
          <p:nvPicPr>
            <p:cNvPr id="15" name="Content Placeholder 10">
              <a:extLst>
                <a:ext uri="{FF2B5EF4-FFF2-40B4-BE49-F238E27FC236}">
                  <a16:creationId xmlns:a16="http://schemas.microsoft.com/office/drawing/2014/main" id="{9CF9DD60-D6F7-833B-75AD-50132CC757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3239"/>
            <a:stretch/>
          </p:blipFill>
          <p:spPr bwMode="auto">
            <a:xfrm>
              <a:off x="8221267" y="834178"/>
              <a:ext cx="3307556" cy="64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Content Placeholder 10">
              <a:extLst>
                <a:ext uri="{FF2B5EF4-FFF2-40B4-BE49-F238E27FC236}">
                  <a16:creationId xmlns:a16="http://schemas.microsoft.com/office/drawing/2014/main" id="{48B6E776-9D24-94E5-BB56-A8B4A817315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4002" b="27808"/>
            <a:stretch/>
          </p:blipFill>
          <p:spPr bwMode="auto">
            <a:xfrm>
              <a:off x="8221267" y="1481621"/>
              <a:ext cx="3307556" cy="44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Textfeld 16">
            <a:extLst>
              <a:ext uri="{FF2B5EF4-FFF2-40B4-BE49-F238E27FC236}">
                <a16:creationId xmlns:a16="http://schemas.microsoft.com/office/drawing/2014/main" id="{4CCD3BB7-0A24-7B2A-A99E-E72CF93EFDCA}"/>
              </a:ext>
            </a:extLst>
          </p:cNvPr>
          <p:cNvSpPr txBox="1"/>
          <p:nvPr/>
        </p:nvSpPr>
        <p:spPr>
          <a:xfrm>
            <a:off x="1476683" y="5101162"/>
            <a:ext cx="1672974" cy="379656"/>
          </a:xfrm>
          <a:prstGeom prst="rect">
            <a:avLst/>
          </a:prstGeom>
          <a:noFill/>
        </p:spPr>
        <p:txBody>
          <a:bodyPr wrap="square" rtlCol="0">
            <a:spAutoFit/>
          </a:bodyPr>
          <a:lstStyle/>
          <a:p>
            <a:r>
              <a:rPr lang="de-DE" sz="1867" dirty="0"/>
              <a:t>M + S</a:t>
            </a:r>
          </a:p>
        </p:txBody>
      </p:sp>
      <p:sp>
        <p:nvSpPr>
          <p:cNvPr id="18" name="Textfeld 17">
            <a:extLst>
              <a:ext uri="{FF2B5EF4-FFF2-40B4-BE49-F238E27FC236}">
                <a16:creationId xmlns:a16="http://schemas.microsoft.com/office/drawing/2014/main" id="{B43BF5E9-EBED-CF29-0F14-EE326D60ADFB}"/>
              </a:ext>
            </a:extLst>
          </p:cNvPr>
          <p:cNvSpPr txBox="1"/>
          <p:nvPr/>
        </p:nvSpPr>
        <p:spPr>
          <a:xfrm>
            <a:off x="3965510" y="5111050"/>
            <a:ext cx="1672974" cy="379656"/>
          </a:xfrm>
          <a:prstGeom prst="rect">
            <a:avLst/>
          </a:prstGeom>
          <a:noFill/>
        </p:spPr>
        <p:txBody>
          <a:bodyPr wrap="square" rtlCol="0">
            <a:spAutoFit/>
          </a:bodyPr>
          <a:lstStyle/>
          <a:p>
            <a:r>
              <a:rPr lang="de-DE" sz="1867" dirty="0"/>
              <a:t>M + F</a:t>
            </a:r>
          </a:p>
        </p:txBody>
      </p:sp>
      <p:sp>
        <p:nvSpPr>
          <p:cNvPr id="19" name="Textfeld 18">
            <a:extLst>
              <a:ext uri="{FF2B5EF4-FFF2-40B4-BE49-F238E27FC236}">
                <a16:creationId xmlns:a16="http://schemas.microsoft.com/office/drawing/2014/main" id="{80EB2223-75DB-48FE-1177-5CE0F9AF9926}"/>
              </a:ext>
            </a:extLst>
          </p:cNvPr>
          <p:cNvSpPr txBox="1"/>
          <p:nvPr/>
        </p:nvSpPr>
        <p:spPr>
          <a:xfrm>
            <a:off x="2258008" y="1164835"/>
            <a:ext cx="3068659" cy="379656"/>
          </a:xfrm>
          <a:prstGeom prst="rect">
            <a:avLst/>
          </a:prstGeom>
          <a:noFill/>
        </p:spPr>
        <p:txBody>
          <a:bodyPr wrap="square" rtlCol="0">
            <a:spAutoFit/>
          </a:bodyPr>
          <a:lstStyle/>
          <a:p>
            <a:r>
              <a:rPr lang="de-DE" sz="1867" dirty="0"/>
              <a:t>M + S + F + E</a:t>
            </a:r>
          </a:p>
        </p:txBody>
      </p:sp>
    </p:spTree>
    <p:extLst>
      <p:ext uri="{BB962C8B-B14F-4D97-AF65-F5344CB8AC3E}">
        <p14:creationId xmlns:p14="http://schemas.microsoft.com/office/powerpoint/2010/main" val="30556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bgerundetes Rechteck 70">
            <a:extLst>
              <a:ext uri="{FF2B5EF4-FFF2-40B4-BE49-F238E27FC236}">
                <a16:creationId xmlns:a16="http://schemas.microsoft.com/office/drawing/2014/main" id="{23159DAE-45D3-ECE5-47FA-6C85502BEFC2}"/>
              </a:ext>
            </a:extLst>
          </p:cNvPr>
          <p:cNvSpPr/>
          <p:nvPr/>
        </p:nvSpPr>
        <p:spPr>
          <a:xfrm>
            <a:off x="4405521" y="2497293"/>
            <a:ext cx="2343159" cy="1953608"/>
          </a:xfrm>
          <a:prstGeom prst="roundRect">
            <a:avLst/>
          </a:prstGeom>
          <a:solidFill>
            <a:schemeClr val="tx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 name="Titel 3">
            <a:extLst>
              <a:ext uri="{FF2B5EF4-FFF2-40B4-BE49-F238E27FC236}">
                <a16:creationId xmlns:a16="http://schemas.microsoft.com/office/drawing/2014/main" id="{33B423E5-D232-4D00-6A01-770680CBF6A7}"/>
              </a:ext>
            </a:extLst>
          </p:cNvPr>
          <p:cNvSpPr>
            <a:spLocks noGrp="1"/>
          </p:cNvSpPr>
          <p:nvPr>
            <p:ph type="title"/>
          </p:nvPr>
        </p:nvSpPr>
        <p:spPr/>
        <p:txBody>
          <a:bodyPr/>
          <a:lstStyle/>
          <a:p>
            <a:r>
              <a:rPr lang="de-DE" dirty="0"/>
              <a:t>Future Integration </a:t>
            </a:r>
            <a:r>
              <a:rPr lang="de-DE" dirty="0" err="1"/>
              <a:t>of</a:t>
            </a:r>
            <a:r>
              <a:rPr lang="de-DE" dirty="0"/>
              <a:t> </a:t>
            </a:r>
            <a:r>
              <a:rPr lang="en-US" altLang="de-DE" dirty="0"/>
              <a:t>MZTAB-M</a:t>
            </a:r>
            <a:r>
              <a:rPr lang="de-DE" dirty="0"/>
              <a:t> 2.1</a:t>
            </a:r>
          </a:p>
        </p:txBody>
      </p:sp>
      <p:pic>
        <p:nvPicPr>
          <p:cNvPr id="21" name="Bildobjekt 1">
            <a:extLst>
              <a:ext uri="{FF2B5EF4-FFF2-40B4-BE49-F238E27FC236}">
                <a16:creationId xmlns:a16="http://schemas.microsoft.com/office/drawing/2014/main" id="{B3493862-479D-B8F0-1B38-4F732CB28FD6}"/>
              </a:ext>
            </a:extLst>
          </p:cNvPr>
          <p:cNvPicPr/>
          <p:nvPr/>
        </p:nvPicPr>
        <p:blipFill>
          <a:blip r:embed="rId2"/>
          <a:stretch/>
        </p:blipFill>
        <p:spPr>
          <a:xfrm>
            <a:off x="1729056" y="1174881"/>
            <a:ext cx="1306321" cy="1286912"/>
          </a:xfrm>
          <a:prstGeom prst="rect">
            <a:avLst/>
          </a:prstGeom>
          <a:noFill/>
          <a:ln w="0">
            <a:noFill/>
          </a:ln>
        </p:spPr>
      </p:pic>
      <p:sp>
        <p:nvSpPr>
          <p:cNvPr id="31" name="Textfeld 13">
            <a:extLst>
              <a:ext uri="{FF2B5EF4-FFF2-40B4-BE49-F238E27FC236}">
                <a16:creationId xmlns:a16="http://schemas.microsoft.com/office/drawing/2014/main" id="{E1458A94-BE63-FFE0-4684-4003BFF57BD6}"/>
              </a:ext>
            </a:extLst>
          </p:cNvPr>
          <p:cNvSpPr/>
          <p:nvPr/>
        </p:nvSpPr>
        <p:spPr>
          <a:xfrm>
            <a:off x="1365820" y="2559983"/>
            <a:ext cx="2041925" cy="583321"/>
          </a:xfrm>
          <a:prstGeom prst="rect">
            <a:avLst/>
          </a:prstGeom>
          <a:noFill/>
          <a:ln w="0">
            <a:noFill/>
          </a:ln>
          <a:effectLst/>
        </p:spPr>
        <p:txBody>
          <a:bodyPr wrap="square" lIns="90000" tIns="45000" rIns="90000" bIns="4500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err="1">
                <a:ln>
                  <a:noFill/>
                </a:ln>
                <a:solidFill>
                  <a:schemeClr val="accent1"/>
                </a:solidFill>
                <a:effectLst/>
                <a:uLnTx/>
                <a:uFillTx/>
                <a:latin typeface="Arial"/>
                <a:ea typeface="+mn-ea"/>
                <a:cs typeface="+mn-cs"/>
              </a:rPr>
              <a:t>Lipidomics</a:t>
            </a:r>
            <a:r>
              <a:rPr kumimoji="0" lang="de-DE" sz="1600" b="0" i="0" u="none" strike="noStrike" kern="0" cap="none" spc="0" normalizeH="0" baseline="0" noProof="0" dirty="0">
                <a:ln>
                  <a:noFill/>
                </a:ln>
                <a:solidFill>
                  <a:schemeClr val="accent1"/>
                </a:solidFill>
                <a:effectLst/>
                <a:uLnTx/>
                <a:uFillTx/>
                <a:latin typeface="Arial"/>
                <a:ea typeface="+mn-ea"/>
                <a:cs typeface="+mn-cs"/>
              </a:rPr>
              <a:t> Reporting Checklist</a:t>
            </a:r>
            <a:r>
              <a:rPr kumimoji="0" lang="de-DE" sz="1600" b="0" i="0" u="none" strike="noStrike" kern="0" cap="none" spc="0" normalizeH="0" baseline="30000" noProof="0" dirty="0">
                <a:ln>
                  <a:noFill/>
                </a:ln>
                <a:solidFill>
                  <a:schemeClr val="accent1"/>
                </a:solidFill>
                <a:effectLst/>
                <a:uLnTx/>
                <a:uFillTx/>
                <a:latin typeface="Arial"/>
                <a:ea typeface="+mn-ea"/>
                <a:cs typeface="+mn-cs"/>
              </a:rPr>
              <a:t>1</a:t>
            </a:r>
          </a:p>
        </p:txBody>
      </p:sp>
      <p:sp>
        <p:nvSpPr>
          <p:cNvPr id="35" name="Textfeld 8">
            <a:extLst>
              <a:ext uri="{FF2B5EF4-FFF2-40B4-BE49-F238E27FC236}">
                <a16:creationId xmlns:a16="http://schemas.microsoft.com/office/drawing/2014/main" id="{42D14718-7927-D801-29F7-6C38821B033D}"/>
              </a:ext>
            </a:extLst>
          </p:cNvPr>
          <p:cNvSpPr/>
          <p:nvPr/>
        </p:nvSpPr>
        <p:spPr>
          <a:xfrm>
            <a:off x="4328495" y="1019223"/>
            <a:ext cx="2504008" cy="644877"/>
          </a:xfrm>
          <a:prstGeom prst="rect">
            <a:avLst/>
          </a:prstGeom>
          <a:noFill/>
          <a:ln w="0">
            <a:noFill/>
          </a:ln>
          <a:effectLst/>
        </p:spPr>
        <p:txBody>
          <a:bodyPr wrap="square" lIns="90000" tIns="45000" rIns="90000" bIns="4500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chemeClr val="accent1"/>
                </a:solidFill>
                <a:effectLst/>
                <a:uLnTx/>
                <a:uFillTx/>
                <a:latin typeface="Arial"/>
                <a:ea typeface="+mn-ea"/>
                <a:cs typeface="+mn-cs"/>
              </a:rPr>
              <a:t>Small </a:t>
            </a:r>
            <a:r>
              <a:rPr kumimoji="0" lang="de-DE" sz="1800" b="0" i="0" u="none" strike="noStrike" kern="0" cap="none" spc="0" normalizeH="0" baseline="0" noProof="0" dirty="0" err="1">
                <a:ln>
                  <a:noFill/>
                </a:ln>
                <a:solidFill>
                  <a:schemeClr val="accent1"/>
                </a:solidFill>
                <a:effectLst/>
                <a:uLnTx/>
                <a:uFillTx/>
                <a:latin typeface="Arial"/>
                <a:ea typeface="+mn-ea"/>
                <a:cs typeface="+mn-cs"/>
              </a:rPr>
              <a:t>Molecule</a:t>
            </a:r>
            <a:r>
              <a:rPr kumimoji="0" lang="de-DE" sz="1800" b="0" i="0" u="none" strike="noStrike" kern="0" cap="none" spc="0" normalizeH="0" baseline="0" noProof="0" dirty="0">
                <a:ln>
                  <a:noFill/>
                </a:ln>
                <a:solidFill>
                  <a:schemeClr val="accent1"/>
                </a:solidFill>
                <a:effectLst/>
                <a:uLnTx/>
                <a:uFillTx/>
                <a:latin typeface="Arial"/>
                <a:ea typeface="+mn-ea"/>
                <a:cs typeface="+mn-cs"/>
              </a:rPr>
              <a:t> </a:t>
            </a:r>
            <a:r>
              <a:rPr kumimoji="0" lang="de-DE" sz="1800" b="0" i="0" u="none" strike="noStrike" kern="0" cap="none" spc="0" normalizeH="0" baseline="0" noProof="0" dirty="0" err="1">
                <a:ln>
                  <a:noFill/>
                </a:ln>
                <a:solidFill>
                  <a:schemeClr val="accent1"/>
                </a:solidFill>
                <a:effectLst/>
                <a:uLnTx/>
                <a:uFillTx/>
                <a:latin typeface="Arial"/>
                <a:ea typeface="+mn-ea"/>
                <a:cs typeface="+mn-cs"/>
              </a:rPr>
              <a:t>Mass</a:t>
            </a:r>
            <a:r>
              <a:rPr kumimoji="0" lang="de-DE" sz="1800" b="0" i="0" u="none" strike="noStrike" kern="0" cap="none" spc="0" normalizeH="0" baseline="0" noProof="0" dirty="0">
                <a:ln>
                  <a:noFill/>
                </a:ln>
                <a:solidFill>
                  <a:schemeClr val="accent1"/>
                </a:solidFill>
                <a:effectLst/>
                <a:uLnTx/>
                <a:uFillTx/>
                <a:latin typeface="Arial"/>
                <a:ea typeface="+mn-ea"/>
                <a:cs typeface="+mn-cs"/>
              </a:rPr>
              <a:t> </a:t>
            </a:r>
            <a:r>
              <a:rPr kumimoji="0" lang="de-DE" sz="1800" b="0" i="0" u="none" strike="noStrike" kern="0" cap="none" spc="0" normalizeH="0" baseline="0" noProof="0" dirty="0" err="1">
                <a:ln>
                  <a:noFill/>
                </a:ln>
                <a:solidFill>
                  <a:schemeClr val="accent1"/>
                </a:solidFill>
                <a:effectLst/>
                <a:uLnTx/>
                <a:uFillTx/>
                <a:latin typeface="Arial"/>
                <a:ea typeface="+mn-ea"/>
                <a:cs typeface="+mn-cs"/>
              </a:rPr>
              <a:t>Spectrometry</a:t>
            </a:r>
            <a:r>
              <a:rPr kumimoji="0" lang="de-DE" sz="1800" b="0" i="0" u="none" strike="noStrike" kern="0" cap="none" spc="0" normalizeH="0" baseline="0" noProof="0" dirty="0">
                <a:ln>
                  <a:noFill/>
                </a:ln>
                <a:solidFill>
                  <a:schemeClr val="accent1"/>
                </a:solidFill>
                <a:effectLst/>
                <a:uLnTx/>
                <a:uFillTx/>
                <a:latin typeface="Arial"/>
                <a:ea typeface="+mn-ea"/>
                <a:cs typeface="+mn-cs"/>
              </a:rPr>
              <a:t> Tools</a:t>
            </a:r>
          </a:p>
        </p:txBody>
      </p:sp>
      <p:sp>
        <p:nvSpPr>
          <p:cNvPr id="36" name="Arrow: Down 33">
            <a:extLst>
              <a:ext uri="{FF2B5EF4-FFF2-40B4-BE49-F238E27FC236}">
                <a16:creationId xmlns:a16="http://schemas.microsoft.com/office/drawing/2014/main" id="{73F839DC-8AC1-3399-0648-6BAB8DD37B37}"/>
              </a:ext>
            </a:extLst>
          </p:cNvPr>
          <p:cNvSpPr/>
          <p:nvPr/>
        </p:nvSpPr>
        <p:spPr>
          <a:xfrm>
            <a:off x="4776186" y="1694087"/>
            <a:ext cx="707595" cy="716703"/>
          </a:xfrm>
          <a:prstGeom prst="downArrow">
            <a:avLst>
              <a:gd name="adj1" fmla="val 50000"/>
              <a:gd name="adj2" fmla="val 50000"/>
            </a:avLst>
          </a:prstGeom>
          <a:solidFill>
            <a:srgbClr val="7BAE00"/>
          </a:solidFill>
          <a:ln w="25400" cap="flat" cmpd="sng" algn="ctr">
            <a:solidFill>
              <a:schemeClr val="accent3">
                <a:lumMod val="75000"/>
              </a:schemeClr>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2" name="Textfeld 1">
            <a:extLst>
              <a:ext uri="{FF2B5EF4-FFF2-40B4-BE49-F238E27FC236}">
                <a16:creationId xmlns:a16="http://schemas.microsoft.com/office/drawing/2014/main" id="{CDE4D1EE-7096-C2C9-B606-445BF5AC8610}"/>
              </a:ext>
            </a:extLst>
          </p:cNvPr>
          <p:cNvSpPr txBox="1"/>
          <p:nvPr/>
        </p:nvSpPr>
        <p:spPr>
          <a:xfrm>
            <a:off x="589820" y="3185129"/>
            <a:ext cx="3912134" cy="1015663"/>
          </a:xfrm>
          <a:prstGeom prst="rect">
            <a:avLst/>
          </a:prstGeom>
          <a:noFill/>
        </p:spPr>
        <p:txBody>
          <a:bodyPr wrap="square" rtlCol="0">
            <a:spAutoFit/>
          </a:bodyPr>
          <a:lstStyle/>
          <a:p>
            <a:pPr marL="285750" indent="-285750">
              <a:buClr>
                <a:srgbClr val="7BAD00"/>
              </a:buClr>
              <a:buFont typeface="Systemschrift Normal"/>
              <a:buChar char="→"/>
            </a:pPr>
            <a:r>
              <a:rPr lang="de-DE" sz="2000" dirty="0">
                <a:solidFill>
                  <a:schemeClr val="accent1"/>
                </a:solidFill>
              </a:rPr>
              <a:t>Generate </a:t>
            </a:r>
            <a:r>
              <a:rPr lang="de-DE" sz="2000" dirty="0" err="1">
                <a:solidFill>
                  <a:schemeClr val="accent1"/>
                </a:solidFill>
              </a:rPr>
              <a:t>metadata</a:t>
            </a:r>
            <a:r>
              <a:rPr lang="de-DE" sz="2000" dirty="0">
                <a:solidFill>
                  <a:schemeClr val="accent1"/>
                </a:solidFill>
              </a:rPr>
              <a:t> </a:t>
            </a:r>
            <a:r>
              <a:rPr lang="de-DE" sz="2000" dirty="0" err="1">
                <a:solidFill>
                  <a:schemeClr val="accent1"/>
                </a:solidFill>
              </a:rPr>
              <a:t>from</a:t>
            </a:r>
            <a:r>
              <a:rPr lang="de-DE" sz="2000" dirty="0">
                <a:solidFill>
                  <a:schemeClr val="accent1"/>
                </a:solidFill>
              </a:rPr>
              <a:t> </a:t>
            </a:r>
            <a:r>
              <a:rPr lang="de-DE" sz="2000" dirty="0" err="1">
                <a:solidFill>
                  <a:schemeClr val="accent1"/>
                </a:solidFill>
              </a:rPr>
              <a:t>minimum</a:t>
            </a:r>
            <a:r>
              <a:rPr lang="de-DE" sz="2000" dirty="0">
                <a:solidFill>
                  <a:schemeClr val="accent1"/>
                </a:solidFill>
              </a:rPr>
              <a:t> </a:t>
            </a:r>
            <a:r>
              <a:rPr lang="de-DE" sz="2000" dirty="0" err="1">
                <a:solidFill>
                  <a:schemeClr val="accent1"/>
                </a:solidFill>
              </a:rPr>
              <a:t>information</a:t>
            </a:r>
            <a:r>
              <a:rPr lang="de-DE" sz="2000" dirty="0">
                <a:solidFill>
                  <a:schemeClr val="accent1"/>
                </a:solidFill>
              </a:rPr>
              <a:t> </a:t>
            </a:r>
            <a:r>
              <a:rPr lang="de-DE" sz="2000" dirty="0" err="1">
                <a:solidFill>
                  <a:schemeClr val="accent1"/>
                </a:solidFill>
              </a:rPr>
              <a:t>checklists</a:t>
            </a:r>
            <a:endParaRPr lang="de-DE" sz="2000" dirty="0">
              <a:solidFill>
                <a:schemeClr val="accent1"/>
              </a:solidFill>
            </a:endParaRPr>
          </a:p>
        </p:txBody>
      </p:sp>
      <p:grpSp>
        <p:nvGrpSpPr>
          <p:cNvPr id="45" name="Gruppieren 44">
            <a:extLst>
              <a:ext uri="{FF2B5EF4-FFF2-40B4-BE49-F238E27FC236}">
                <a16:creationId xmlns:a16="http://schemas.microsoft.com/office/drawing/2014/main" id="{D660E84C-A3BD-1A28-0DD9-11A0317108E2}"/>
              </a:ext>
            </a:extLst>
          </p:cNvPr>
          <p:cNvGrpSpPr/>
          <p:nvPr/>
        </p:nvGrpSpPr>
        <p:grpSpPr>
          <a:xfrm>
            <a:off x="6967060" y="1134257"/>
            <a:ext cx="4595459" cy="2487419"/>
            <a:chOff x="6610836" y="1007222"/>
            <a:chExt cx="3321163" cy="1797671"/>
          </a:xfrm>
        </p:grpSpPr>
        <p:pic>
          <p:nvPicPr>
            <p:cNvPr id="3" name="Picture 4">
              <a:extLst>
                <a:ext uri="{FF2B5EF4-FFF2-40B4-BE49-F238E27FC236}">
                  <a16:creationId xmlns:a16="http://schemas.microsoft.com/office/drawing/2014/main" id="{4776C32B-26C1-257F-5863-A53D9E032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836" y="1128278"/>
              <a:ext cx="3301643" cy="1676615"/>
            </a:xfrm>
            <a:prstGeom prst="rect">
              <a:avLst/>
            </a:prstGeom>
            <a:noFill/>
            <a:extLst>
              <a:ext uri="{909E8E84-426E-40DD-AFC4-6F175D3DCCD1}">
                <a14:hiddenFill xmlns:a14="http://schemas.microsoft.com/office/drawing/2010/main">
                  <a:solidFill>
                    <a:srgbClr val="FFFFFF"/>
                  </a:solidFill>
                </a14:hiddenFill>
              </a:ext>
            </a:extLst>
          </p:spPr>
        </p:pic>
        <p:sp>
          <p:nvSpPr>
            <p:cNvPr id="5" name="Abgerundetes Rechteck 4">
              <a:extLst>
                <a:ext uri="{FF2B5EF4-FFF2-40B4-BE49-F238E27FC236}">
                  <a16:creationId xmlns:a16="http://schemas.microsoft.com/office/drawing/2014/main" id="{52567C4E-9F3E-8028-1731-29E10E8A1DDE}"/>
                </a:ext>
              </a:extLst>
            </p:cNvPr>
            <p:cNvSpPr/>
            <p:nvPr/>
          </p:nvSpPr>
          <p:spPr>
            <a:xfrm>
              <a:off x="7804638" y="1852716"/>
              <a:ext cx="1201119" cy="35646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Data Hub</a:t>
              </a:r>
            </a:p>
          </p:txBody>
        </p:sp>
        <p:sp>
          <p:nvSpPr>
            <p:cNvPr id="6" name="Zylinder 5">
              <a:extLst>
                <a:ext uri="{FF2B5EF4-FFF2-40B4-BE49-F238E27FC236}">
                  <a16:creationId xmlns:a16="http://schemas.microsoft.com/office/drawing/2014/main" id="{5192CDCF-33F4-6E9B-D5F6-7C1857E10AC0}"/>
                </a:ext>
              </a:extLst>
            </p:cNvPr>
            <p:cNvSpPr/>
            <p:nvPr/>
          </p:nvSpPr>
          <p:spPr>
            <a:xfrm>
              <a:off x="6843310" y="1823301"/>
              <a:ext cx="302649" cy="237856"/>
            </a:xfrm>
            <a:prstGeom prst="ca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Zylinder 6">
              <a:extLst>
                <a:ext uri="{FF2B5EF4-FFF2-40B4-BE49-F238E27FC236}">
                  <a16:creationId xmlns:a16="http://schemas.microsoft.com/office/drawing/2014/main" id="{15D83A37-A728-443D-5A64-74544F67C81D}"/>
                </a:ext>
              </a:extLst>
            </p:cNvPr>
            <p:cNvSpPr/>
            <p:nvPr/>
          </p:nvSpPr>
          <p:spPr>
            <a:xfrm>
              <a:off x="6770985" y="1519841"/>
              <a:ext cx="302649" cy="237856"/>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Zylinder 7">
              <a:extLst>
                <a:ext uri="{FF2B5EF4-FFF2-40B4-BE49-F238E27FC236}">
                  <a16:creationId xmlns:a16="http://schemas.microsoft.com/office/drawing/2014/main" id="{A4E14C99-71D5-0048-9435-2617BF681CC5}"/>
                </a:ext>
              </a:extLst>
            </p:cNvPr>
            <p:cNvSpPr/>
            <p:nvPr/>
          </p:nvSpPr>
          <p:spPr>
            <a:xfrm>
              <a:off x="7829433" y="1222734"/>
              <a:ext cx="302649" cy="23785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Zylinder 8">
              <a:extLst>
                <a:ext uri="{FF2B5EF4-FFF2-40B4-BE49-F238E27FC236}">
                  <a16:creationId xmlns:a16="http://schemas.microsoft.com/office/drawing/2014/main" id="{F0D87D25-4105-AF63-74B3-3085C2CBC86F}"/>
                </a:ext>
              </a:extLst>
            </p:cNvPr>
            <p:cNvSpPr/>
            <p:nvPr/>
          </p:nvSpPr>
          <p:spPr>
            <a:xfrm>
              <a:off x="9421627" y="1362350"/>
              <a:ext cx="302649" cy="237856"/>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Zylinder 9">
              <a:extLst>
                <a:ext uri="{FF2B5EF4-FFF2-40B4-BE49-F238E27FC236}">
                  <a16:creationId xmlns:a16="http://schemas.microsoft.com/office/drawing/2014/main" id="{CB23D1DE-0EEF-608A-B80B-8B8C7355FAD0}"/>
                </a:ext>
              </a:extLst>
            </p:cNvPr>
            <p:cNvSpPr/>
            <p:nvPr/>
          </p:nvSpPr>
          <p:spPr>
            <a:xfrm>
              <a:off x="9629350" y="1873368"/>
              <a:ext cx="302649" cy="237856"/>
            </a:xfrm>
            <a:prstGeom prst="ca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oben 11">
              <a:extLst>
                <a:ext uri="{FF2B5EF4-FFF2-40B4-BE49-F238E27FC236}">
                  <a16:creationId xmlns:a16="http://schemas.microsoft.com/office/drawing/2014/main" id="{11929350-C3A8-0B70-D318-C299B2A2427F}"/>
                </a:ext>
              </a:extLst>
            </p:cNvPr>
            <p:cNvSpPr/>
            <p:nvPr/>
          </p:nvSpPr>
          <p:spPr>
            <a:xfrm rot="5400000">
              <a:off x="9175256" y="1827363"/>
              <a:ext cx="190020" cy="377701"/>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oben 12">
              <a:extLst>
                <a:ext uri="{FF2B5EF4-FFF2-40B4-BE49-F238E27FC236}">
                  <a16:creationId xmlns:a16="http://schemas.microsoft.com/office/drawing/2014/main" id="{C504FB78-33A8-6499-2F91-D957692D8633}"/>
                </a:ext>
              </a:extLst>
            </p:cNvPr>
            <p:cNvSpPr/>
            <p:nvPr/>
          </p:nvSpPr>
          <p:spPr>
            <a:xfrm rot="3339092">
              <a:off x="9117757" y="1534720"/>
              <a:ext cx="170364" cy="355290"/>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oben 13">
              <a:extLst>
                <a:ext uri="{FF2B5EF4-FFF2-40B4-BE49-F238E27FC236}">
                  <a16:creationId xmlns:a16="http://schemas.microsoft.com/office/drawing/2014/main" id="{590F4928-2CED-4094-17FE-8E887DF6ADAF}"/>
                </a:ext>
              </a:extLst>
            </p:cNvPr>
            <p:cNvSpPr/>
            <p:nvPr/>
          </p:nvSpPr>
          <p:spPr>
            <a:xfrm rot="20149802">
              <a:off x="7978231" y="1529634"/>
              <a:ext cx="178231" cy="256207"/>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oben 14">
              <a:extLst>
                <a:ext uri="{FF2B5EF4-FFF2-40B4-BE49-F238E27FC236}">
                  <a16:creationId xmlns:a16="http://schemas.microsoft.com/office/drawing/2014/main" id="{06D16ED6-E5C8-C12A-1D61-8D41CB4BCAD1}"/>
                </a:ext>
              </a:extLst>
            </p:cNvPr>
            <p:cNvSpPr/>
            <p:nvPr/>
          </p:nvSpPr>
          <p:spPr>
            <a:xfrm rot="17300445">
              <a:off x="7387384" y="1519613"/>
              <a:ext cx="180840" cy="469283"/>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oben 15">
              <a:extLst>
                <a:ext uri="{FF2B5EF4-FFF2-40B4-BE49-F238E27FC236}">
                  <a16:creationId xmlns:a16="http://schemas.microsoft.com/office/drawing/2014/main" id="{16D59B0F-B525-A297-3D3D-06F85EEC991E}"/>
                </a:ext>
              </a:extLst>
            </p:cNvPr>
            <p:cNvSpPr/>
            <p:nvPr/>
          </p:nvSpPr>
          <p:spPr>
            <a:xfrm rot="16200000">
              <a:off x="7393239" y="1748334"/>
              <a:ext cx="178231" cy="447413"/>
            </a:xfrm>
            <a:prstGeom prst="up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oogle Shape;531;p2">
              <a:extLst>
                <a:ext uri="{FF2B5EF4-FFF2-40B4-BE49-F238E27FC236}">
                  <a16:creationId xmlns:a16="http://schemas.microsoft.com/office/drawing/2014/main" id="{25932BEB-79EE-1F5E-FBEA-E58C0BBB3F69}"/>
                </a:ext>
              </a:extLst>
            </p:cNvPr>
            <p:cNvPicPr/>
            <p:nvPr/>
          </p:nvPicPr>
          <p:blipFill>
            <a:blip r:embed="rId4"/>
            <a:stretch/>
          </p:blipFill>
          <p:spPr>
            <a:xfrm>
              <a:off x="7933592" y="1007222"/>
              <a:ext cx="430560" cy="334440"/>
            </a:xfrm>
            <a:prstGeom prst="rect">
              <a:avLst/>
            </a:prstGeom>
            <a:noFill/>
            <a:ln w="0">
              <a:noFill/>
            </a:ln>
          </p:spPr>
        </p:pic>
      </p:grpSp>
      <p:sp>
        <p:nvSpPr>
          <p:cNvPr id="19" name="Arrow: Down 33">
            <a:extLst>
              <a:ext uri="{FF2B5EF4-FFF2-40B4-BE49-F238E27FC236}">
                <a16:creationId xmlns:a16="http://schemas.microsoft.com/office/drawing/2014/main" id="{CCA2E8D4-C9B5-9D3E-190F-C4A116873B36}"/>
              </a:ext>
            </a:extLst>
          </p:cNvPr>
          <p:cNvSpPr/>
          <p:nvPr/>
        </p:nvSpPr>
        <p:spPr>
          <a:xfrm rot="18307784">
            <a:off x="3596828" y="2075960"/>
            <a:ext cx="707595" cy="716703"/>
          </a:xfrm>
          <a:prstGeom prst="downArrow">
            <a:avLst>
              <a:gd name="adj1" fmla="val 50000"/>
              <a:gd name="adj2" fmla="val 50000"/>
            </a:avLst>
          </a:prstGeom>
          <a:solidFill>
            <a:srgbClr val="7BAE00"/>
          </a:solidFill>
          <a:ln w="25400" cap="flat" cmpd="sng" algn="ctr">
            <a:solidFill>
              <a:schemeClr val="accent3">
                <a:lumMod val="75000"/>
              </a:schemeClr>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grpSp>
        <p:nvGrpSpPr>
          <p:cNvPr id="23" name="Gruppieren 9">
            <a:extLst>
              <a:ext uri="{FF2B5EF4-FFF2-40B4-BE49-F238E27FC236}">
                <a16:creationId xmlns:a16="http://schemas.microsoft.com/office/drawing/2014/main" id="{9524B94A-D2CB-1978-306A-1CF5FE1CCF5E}"/>
              </a:ext>
            </a:extLst>
          </p:cNvPr>
          <p:cNvGrpSpPr/>
          <p:nvPr/>
        </p:nvGrpSpPr>
        <p:grpSpPr>
          <a:xfrm>
            <a:off x="4515493" y="2966055"/>
            <a:ext cx="808200" cy="781920"/>
            <a:chOff x="3889800" y="2094120"/>
            <a:chExt cx="808200" cy="781920"/>
          </a:xfrm>
        </p:grpSpPr>
        <p:pic>
          <p:nvPicPr>
            <p:cNvPr id="24" name="Grafik 30">
              <a:extLst>
                <a:ext uri="{FF2B5EF4-FFF2-40B4-BE49-F238E27FC236}">
                  <a16:creationId xmlns:a16="http://schemas.microsoft.com/office/drawing/2014/main" id="{B1BE24A1-BD94-88C7-9B3F-8D1CEEE604BD}"/>
                </a:ext>
              </a:extLst>
            </p:cNvPr>
            <p:cNvPicPr/>
            <p:nvPr/>
          </p:nvPicPr>
          <p:blipFill>
            <a:blip r:embed="rId5"/>
            <a:stretch/>
          </p:blipFill>
          <p:spPr>
            <a:xfrm>
              <a:off x="3889800" y="2094120"/>
              <a:ext cx="603360" cy="600480"/>
            </a:xfrm>
            <a:prstGeom prst="rect">
              <a:avLst/>
            </a:prstGeom>
            <a:noFill/>
            <a:ln w="0">
              <a:noFill/>
            </a:ln>
          </p:spPr>
        </p:pic>
        <p:pic>
          <p:nvPicPr>
            <p:cNvPr id="25" name="Grafik 30">
              <a:extLst>
                <a:ext uri="{FF2B5EF4-FFF2-40B4-BE49-F238E27FC236}">
                  <a16:creationId xmlns:a16="http://schemas.microsoft.com/office/drawing/2014/main" id="{603E9861-9604-2A74-2693-6C000A151FF2}"/>
                </a:ext>
              </a:extLst>
            </p:cNvPr>
            <p:cNvPicPr/>
            <p:nvPr/>
          </p:nvPicPr>
          <p:blipFill>
            <a:blip r:embed="rId5"/>
            <a:stretch/>
          </p:blipFill>
          <p:spPr>
            <a:xfrm>
              <a:off x="3986280" y="2184840"/>
              <a:ext cx="603360" cy="600480"/>
            </a:xfrm>
            <a:prstGeom prst="rect">
              <a:avLst/>
            </a:prstGeom>
            <a:noFill/>
            <a:ln w="0">
              <a:noFill/>
            </a:ln>
          </p:spPr>
        </p:pic>
        <p:pic>
          <p:nvPicPr>
            <p:cNvPr id="26" name="Grafik 30">
              <a:extLst>
                <a:ext uri="{FF2B5EF4-FFF2-40B4-BE49-F238E27FC236}">
                  <a16:creationId xmlns:a16="http://schemas.microsoft.com/office/drawing/2014/main" id="{6DD3D14A-1B53-C538-C21F-DE8CE8AC2BD1}"/>
                </a:ext>
              </a:extLst>
            </p:cNvPr>
            <p:cNvPicPr/>
            <p:nvPr/>
          </p:nvPicPr>
          <p:blipFill>
            <a:blip r:embed="rId5"/>
            <a:stretch/>
          </p:blipFill>
          <p:spPr>
            <a:xfrm>
              <a:off x="4094640" y="2275560"/>
              <a:ext cx="603360" cy="600480"/>
            </a:xfrm>
            <a:prstGeom prst="rect">
              <a:avLst/>
            </a:prstGeom>
            <a:noFill/>
            <a:ln w="0">
              <a:noFill/>
            </a:ln>
          </p:spPr>
        </p:pic>
      </p:grpSp>
      <p:sp>
        <p:nvSpPr>
          <p:cNvPr id="17" name="Textfeld 16">
            <a:extLst>
              <a:ext uri="{FF2B5EF4-FFF2-40B4-BE49-F238E27FC236}">
                <a16:creationId xmlns:a16="http://schemas.microsoft.com/office/drawing/2014/main" id="{DD006224-6904-B827-4CB6-B8AE9D58D712}"/>
              </a:ext>
            </a:extLst>
          </p:cNvPr>
          <p:cNvSpPr txBox="1"/>
          <p:nvPr/>
        </p:nvSpPr>
        <p:spPr>
          <a:xfrm>
            <a:off x="5641841" y="2594324"/>
            <a:ext cx="1190662" cy="1754326"/>
          </a:xfrm>
          <a:prstGeom prst="rect">
            <a:avLst/>
          </a:prstGeom>
          <a:noFill/>
        </p:spPr>
        <p:txBody>
          <a:bodyPr wrap="square" rtlCol="0">
            <a:spAutoFit/>
          </a:bodyPr>
          <a:lstStyle/>
          <a:p>
            <a:pPr algn="ctr"/>
            <a:r>
              <a:rPr lang="de-DE" sz="1800" dirty="0" err="1">
                <a:solidFill>
                  <a:schemeClr val="accent1"/>
                </a:solidFill>
              </a:rPr>
              <a:t>mzML</a:t>
            </a:r>
            <a:br>
              <a:rPr lang="de-DE" sz="1800" dirty="0">
                <a:solidFill>
                  <a:schemeClr val="accent1"/>
                </a:solidFill>
              </a:rPr>
            </a:br>
            <a:r>
              <a:rPr lang="de-DE" sz="1800" dirty="0">
                <a:solidFill>
                  <a:schemeClr val="accent1"/>
                </a:solidFill>
              </a:rPr>
              <a:t>&amp;</a:t>
            </a:r>
          </a:p>
          <a:p>
            <a:pPr algn="ctr"/>
            <a:r>
              <a:rPr lang="de-DE" sz="1800" dirty="0" err="1">
                <a:solidFill>
                  <a:schemeClr val="accent1"/>
                </a:solidFill>
              </a:rPr>
              <a:t>mzQC</a:t>
            </a:r>
            <a:endParaRPr lang="de-DE" sz="1800" dirty="0">
              <a:solidFill>
                <a:schemeClr val="accent1"/>
              </a:solidFill>
            </a:endParaRPr>
          </a:p>
          <a:p>
            <a:pPr algn="ctr"/>
            <a:r>
              <a:rPr lang="de-DE" sz="1800" dirty="0">
                <a:solidFill>
                  <a:schemeClr val="accent1"/>
                </a:solidFill>
              </a:rPr>
              <a:t>&amp;     </a:t>
            </a:r>
            <a:br>
              <a:rPr lang="de-DE" sz="1800" dirty="0">
                <a:solidFill>
                  <a:schemeClr val="accent1"/>
                </a:solidFill>
              </a:rPr>
            </a:br>
            <a:r>
              <a:rPr lang="de-DE" sz="1800" dirty="0" err="1">
                <a:solidFill>
                  <a:schemeClr val="accent1"/>
                </a:solidFill>
              </a:rPr>
              <a:t>other</a:t>
            </a:r>
            <a:r>
              <a:rPr lang="de-DE" sz="1800" dirty="0">
                <a:solidFill>
                  <a:schemeClr val="accent1"/>
                </a:solidFill>
              </a:rPr>
              <a:t> </a:t>
            </a:r>
            <a:r>
              <a:rPr lang="de-DE" sz="1800" dirty="0" err="1">
                <a:solidFill>
                  <a:schemeClr val="accent1"/>
                </a:solidFill>
              </a:rPr>
              <a:t>formats</a:t>
            </a:r>
            <a:endParaRPr lang="de-DE" sz="1800" dirty="0">
              <a:solidFill>
                <a:schemeClr val="accent1"/>
              </a:solidFill>
            </a:endParaRPr>
          </a:p>
        </p:txBody>
      </p:sp>
      <p:sp>
        <p:nvSpPr>
          <p:cNvPr id="48" name="Textfeld 47">
            <a:extLst>
              <a:ext uri="{FF2B5EF4-FFF2-40B4-BE49-F238E27FC236}">
                <a16:creationId xmlns:a16="http://schemas.microsoft.com/office/drawing/2014/main" id="{3817A23A-FAE7-7A97-F91A-469BB5735C38}"/>
              </a:ext>
            </a:extLst>
          </p:cNvPr>
          <p:cNvSpPr txBox="1"/>
          <p:nvPr/>
        </p:nvSpPr>
        <p:spPr>
          <a:xfrm>
            <a:off x="7026567" y="3746879"/>
            <a:ext cx="4789248" cy="1015663"/>
          </a:xfrm>
          <a:prstGeom prst="rect">
            <a:avLst/>
          </a:prstGeom>
          <a:solidFill>
            <a:schemeClr val="bg1"/>
          </a:solidFill>
        </p:spPr>
        <p:txBody>
          <a:bodyPr wrap="square">
            <a:spAutoFit/>
          </a:bodyPr>
          <a:lstStyle/>
          <a:p>
            <a:pPr marL="285750" indent="-285750">
              <a:buClr>
                <a:srgbClr val="7BAD00"/>
              </a:buClr>
              <a:buFont typeface="Systemschrift Normal"/>
              <a:buChar char="→"/>
            </a:pPr>
            <a:r>
              <a:rPr lang="de-DE" sz="2000" dirty="0">
                <a:solidFill>
                  <a:schemeClr val="accent1"/>
                </a:solidFill>
              </a:rPr>
              <a:t>Common </a:t>
            </a:r>
            <a:r>
              <a:rPr lang="de-DE" sz="2000" dirty="0" err="1">
                <a:solidFill>
                  <a:schemeClr val="accent1"/>
                </a:solidFill>
              </a:rPr>
              <a:t>format</a:t>
            </a:r>
            <a:r>
              <a:rPr lang="de-DE" sz="2000" dirty="0">
                <a:solidFill>
                  <a:schemeClr val="accent1"/>
                </a:solidFill>
              </a:rPr>
              <a:t> </a:t>
            </a:r>
            <a:r>
              <a:rPr lang="de-DE" sz="2000" dirty="0" err="1">
                <a:solidFill>
                  <a:schemeClr val="accent1"/>
                </a:solidFill>
              </a:rPr>
              <a:t>for</a:t>
            </a:r>
            <a:r>
              <a:rPr lang="de-DE" sz="2000" dirty="0">
                <a:solidFill>
                  <a:schemeClr val="accent1"/>
                </a:solidFill>
              </a:rPr>
              <a:t> FAIR </a:t>
            </a:r>
            <a:r>
              <a:rPr lang="de-DE" sz="2000" dirty="0" err="1">
                <a:solidFill>
                  <a:schemeClr val="accent1"/>
                </a:solidFill>
              </a:rPr>
              <a:t>data</a:t>
            </a:r>
            <a:r>
              <a:rPr lang="de-DE" sz="2000" dirty="0">
                <a:solidFill>
                  <a:schemeClr val="accent1"/>
                </a:solidFill>
              </a:rPr>
              <a:t> </a:t>
            </a:r>
            <a:r>
              <a:rPr lang="de-DE" sz="2000" dirty="0" err="1">
                <a:solidFill>
                  <a:schemeClr val="accent1"/>
                </a:solidFill>
              </a:rPr>
              <a:t>sharing</a:t>
            </a:r>
            <a:endParaRPr lang="de-DE" sz="2000" dirty="0">
              <a:solidFill>
                <a:schemeClr val="accent1"/>
              </a:solidFill>
            </a:endParaRPr>
          </a:p>
          <a:p>
            <a:pPr marL="285750" indent="-285750">
              <a:buClr>
                <a:srgbClr val="7BAD00"/>
              </a:buClr>
              <a:buFont typeface="Systemschrift Normal"/>
              <a:buChar char="→"/>
            </a:pPr>
            <a:r>
              <a:rPr lang="de-DE" sz="2000" dirty="0">
                <a:solidFill>
                  <a:schemeClr val="accent1"/>
                </a:solidFill>
              </a:rPr>
              <a:t>Mapping </a:t>
            </a:r>
            <a:r>
              <a:rPr lang="de-DE" sz="2000" dirty="0" err="1">
                <a:solidFill>
                  <a:schemeClr val="accent1"/>
                </a:solidFill>
              </a:rPr>
              <a:t>to</a:t>
            </a:r>
            <a:r>
              <a:rPr lang="de-DE" sz="2000" dirty="0">
                <a:solidFill>
                  <a:schemeClr val="accent1"/>
                </a:solidFill>
              </a:rPr>
              <a:t> MetaboLights</a:t>
            </a:r>
            <a:r>
              <a:rPr lang="de-DE" sz="2000" baseline="30000" dirty="0">
                <a:solidFill>
                  <a:schemeClr val="accent1"/>
                </a:solidFill>
              </a:rPr>
              <a:t>6</a:t>
            </a:r>
            <a:r>
              <a:rPr lang="de-DE" sz="2000" dirty="0">
                <a:solidFill>
                  <a:schemeClr val="accent1"/>
                </a:solidFill>
              </a:rPr>
              <a:t> ISA </a:t>
            </a:r>
            <a:r>
              <a:rPr lang="de-DE" sz="2000" dirty="0" err="1">
                <a:solidFill>
                  <a:schemeClr val="accent1"/>
                </a:solidFill>
              </a:rPr>
              <a:t>format</a:t>
            </a:r>
            <a:r>
              <a:rPr lang="de-DE" sz="2000" dirty="0">
                <a:solidFill>
                  <a:schemeClr val="accent1"/>
                </a:solidFill>
              </a:rPr>
              <a:t> </a:t>
            </a:r>
            <a:r>
              <a:rPr lang="de-DE" sz="2000" dirty="0" err="1">
                <a:solidFill>
                  <a:schemeClr val="accent1"/>
                </a:solidFill>
              </a:rPr>
              <a:t>or</a:t>
            </a:r>
            <a:r>
              <a:rPr lang="de-DE" sz="2000" dirty="0">
                <a:solidFill>
                  <a:schemeClr val="accent1"/>
                </a:solidFill>
              </a:rPr>
              <a:t> </a:t>
            </a:r>
            <a:r>
              <a:rPr lang="de-DE" sz="2000" dirty="0" err="1">
                <a:solidFill>
                  <a:schemeClr val="accent1"/>
                </a:solidFill>
              </a:rPr>
              <a:t>Metabolomics</a:t>
            </a:r>
            <a:r>
              <a:rPr lang="de-DE" sz="2000" dirty="0">
                <a:solidFill>
                  <a:schemeClr val="accent1"/>
                </a:solidFill>
              </a:rPr>
              <a:t> </a:t>
            </a:r>
            <a:r>
              <a:rPr lang="de-DE" sz="2000" dirty="0" err="1">
                <a:solidFill>
                  <a:schemeClr val="accent1"/>
                </a:solidFill>
              </a:rPr>
              <a:t>Workbench</a:t>
            </a:r>
            <a:r>
              <a:rPr lang="de-DE" sz="2000" dirty="0">
                <a:solidFill>
                  <a:schemeClr val="accent1"/>
                </a:solidFill>
              </a:rPr>
              <a:t> mwTab</a:t>
            </a:r>
            <a:r>
              <a:rPr lang="de-DE" sz="2000" baseline="30000" dirty="0">
                <a:solidFill>
                  <a:schemeClr val="accent1"/>
                </a:solidFill>
              </a:rPr>
              <a:t>7</a:t>
            </a:r>
          </a:p>
        </p:txBody>
      </p:sp>
      <p:sp>
        <p:nvSpPr>
          <p:cNvPr id="51" name="Arrow: Down 33">
            <a:extLst>
              <a:ext uri="{FF2B5EF4-FFF2-40B4-BE49-F238E27FC236}">
                <a16:creationId xmlns:a16="http://schemas.microsoft.com/office/drawing/2014/main" id="{235E693F-172B-EF74-4826-7D8E1F5A38C7}"/>
              </a:ext>
            </a:extLst>
          </p:cNvPr>
          <p:cNvSpPr/>
          <p:nvPr/>
        </p:nvSpPr>
        <p:spPr>
          <a:xfrm rot="14825429" flipH="1">
            <a:off x="5486667" y="2849833"/>
            <a:ext cx="328946" cy="333180"/>
          </a:xfrm>
          <a:prstGeom prst="downArrow">
            <a:avLst>
              <a:gd name="adj1" fmla="val 50000"/>
              <a:gd name="adj2" fmla="val 50000"/>
            </a:avLst>
          </a:prstGeom>
          <a:solidFill>
            <a:schemeClr val="accent2"/>
          </a:solidFill>
          <a:ln w="25400" cap="flat" cmpd="sng" algn="ctr">
            <a:solidFill>
              <a:schemeClr val="accent1"/>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52" name="Arrow: Down 33">
            <a:extLst>
              <a:ext uri="{FF2B5EF4-FFF2-40B4-BE49-F238E27FC236}">
                <a16:creationId xmlns:a16="http://schemas.microsoft.com/office/drawing/2014/main" id="{0360C653-EE28-B457-CBC2-7D42A0951A9F}"/>
              </a:ext>
            </a:extLst>
          </p:cNvPr>
          <p:cNvSpPr/>
          <p:nvPr/>
        </p:nvSpPr>
        <p:spPr>
          <a:xfrm rot="16200000" flipH="1">
            <a:off x="5509401" y="3201733"/>
            <a:ext cx="328946" cy="333180"/>
          </a:xfrm>
          <a:prstGeom prst="downArrow">
            <a:avLst>
              <a:gd name="adj1" fmla="val 50000"/>
              <a:gd name="adj2" fmla="val 50000"/>
            </a:avLst>
          </a:prstGeom>
          <a:solidFill>
            <a:schemeClr val="accent2"/>
          </a:solidFill>
          <a:ln w="25400" cap="flat" cmpd="sng" algn="ctr">
            <a:solidFill>
              <a:schemeClr val="accent1"/>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53" name="Arrow: Down 33">
            <a:extLst>
              <a:ext uri="{FF2B5EF4-FFF2-40B4-BE49-F238E27FC236}">
                <a16:creationId xmlns:a16="http://schemas.microsoft.com/office/drawing/2014/main" id="{E3AFAC8F-30D2-06E2-A8C6-D32445FADAED}"/>
              </a:ext>
            </a:extLst>
          </p:cNvPr>
          <p:cNvSpPr/>
          <p:nvPr/>
        </p:nvSpPr>
        <p:spPr>
          <a:xfrm rot="18000000" flipH="1">
            <a:off x="5495699" y="3585327"/>
            <a:ext cx="328946" cy="333180"/>
          </a:xfrm>
          <a:prstGeom prst="downArrow">
            <a:avLst>
              <a:gd name="adj1" fmla="val 50000"/>
              <a:gd name="adj2" fmla="val 50000"/>
            </a:avLst>
          </a:prstGeom>
          <a:solidFill>
            <a:schemeClr val="accent2"/>
          </a:solidFill>
          <a:ln w="25400" cap="flat" cmpd="sng" algn="ctr">
            <a:solidFill>
              <a:schemeClr val="accent1"/>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pic>
        <p:nvPicPr>
          <p:cNvPr id="69" name="Grafik 68">
            <a:extLst>
              <a:ext uri="{FF2B5EF4-FFF2-40B4-BE49-F238E27FC236}">
                <a16:creationId xmlns:a16="http://schemas.microsoft.com/office/drawing/2014/main" id="{04AF708B-B039-B201-079C-E892A0F1B81B}"/>
              </a:ext>
            </a:extLst>
          </p:cNvPr>
          <p:cNvPicPr>
            <a:picLocks noChangeAspect="1"/>
          </p:cNvPicPr>
          <p:nvPr/>
        </p:nvPicPr>
        <p:blipFill>
          <a:blip r:embed="rId6"/>
          <a:stretch>
            <a:fillRect/>
          </a:stretch>
        </p:blipFill>
        <p:spPr>
          <a:xfrm>
            <a:off x="4611973" y="4929543"/>
            <a:ext cx="3367598" cy="1771788"/>
          </a:xfrm>
          <a:prstGeom prst="rect">
            <a:avLst/>
          </a:prstGeom>
        </p:spPr>
      </p:pic>
      <p:sp>
        <p:nvSpPr>
          <p:cNvPr id="70" name="Rechteckiger Pfeil 69">
            <a:extLst>
              <a:ext uri="{FF2B5EF4-FFF2-40B4-BE49-F238E27FC236}">
                <a16:creationId xmlns:a16="http://schemas.microsoft.com/office/drawing/2014/main" id="{4C3E5CED-7E89-06EA-CDD2-F461AB734538}"/>
              </a:ext>
            </a:extLst>
          </p:cNvPr>
          <p:cNvSpPr/>
          <p:nvPr/>
        </p:nvSpPr>
        <p:spPr>
          <a:xfrm rot="5400000" flipH="1">
            <a:off x="7958119" y="1732671"/>
            <a:ext cx="596845" cy="2848080"/>
          </a:xfrm>
          <a:prstGeom prst="bentArrow">
            <a:avLst>
              <a:gd name="adj1" fmla="val 39826"/>
              <a:gd name="adj2" fmla="val 50000"/>
              <a:gd name="adj3" fmla="val 48063"/>
              <a:gd name="adj4" fmla="val 25629"/>
            </a:avLst>
          </a:prstGeom>
          <a:solidFill>
            <a:srgbClr val="7BAE00"/>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3" name="Textfeld 72">
            <a:extLst>
              <a:ext uri="{FF2B5EF4-FFF2-40B4-BE49-F238E27FC236}">
                <a16:creationId xmlns:a16="http://schemas.microsoft.com/office/drawing/2014/main" id="{67EECAEB-E12F-9128-FCC4-AF24A9E01FA7}"/>
              </a:ext>
            </a:extLst>
          </p:cNvPr>
          <p:cNvSpPr txBox="1"/>
          <p:nvPr/>
        </p:nvSpPr>
        <p:spPr>
          <a:xfrm>
            <a:off x="8653220" y="5576497"/>
            <a:ext cx="3047759" cy="1169551"/>
          </a:xfrm>
          <a:prstGeom prst="rect">
            <a:avLst/>
          </a:prstGeom>
          <a:noFill/>
        </p:spPr>
        <p:txBody>
          <a:bodyPr wrap="square">
            <a:spAutoFit/>
          </a:bodyPr>
          <a:lstStyle/>
          <a:p>
            <a:r>
              <a:rPr lang="de-DE" sz="1000" baseline="30000" dirty="0"/>
              <a:t>1 </a:t>
            </a:r>
            <a:r>
              <a:rPr lang="de-DE" sz="1000" dirty="0" err="1"/>
              <a:t>Kopczynski</a:t>
            </a:r>
            <a:r>
              <a:rPr lang="de-DE" sz="1000" dirty="0"/>
              <a:t>, D </a:t>
            </a:r>
            <a:r>
              <a:rPr lang="de-DE" sz="1000" i="1" dirty="0"/>
              <a:t>et al.</a:t>
            </a:r>
            <a:r>
              <a:rPr lang="de-DE" sz="1000" dirty="0"/>
              <a:t>, J Lipid Res. 2024</a:t>
            </a:r>
            <a:endParaRPr lang="de-DE" sz="1000" baseline="30000" dirty="0"/>
          </a:p>
          <a:p>
            <a:r>
              <a:rPr lang="de-DE" sz="1000" baseline="30000" dirty="0"/>
              <a:t>2 </a:t>
            </a:r>
            <a:r>
              <a:rPr lang="de-DE" sz="1000" dirty="0"/>
              <a:t>Dai, C </a:t>
            </a:r>
            <a:r>
              <a:rPr lang="de-DE" sz="1000" i="1" dirty="0"/>
              <a:t>et al.</a:t>
            </a:r>
            <a:r>
              <a:rPr lang="de-DE" sz="1000" dirty="0"/>
              <a:t>, Nat Commun. 2021</a:t>
            </a:r>
          </a:p>
          <a:p>
            <a:r>
              <a:rPr lang="de-DE" sz="1000" baseline="30000" dirty="0"/>
              <a:t>3 </a:t>
            </a:r>
            <a:r>
              <a:rPr lang="de-DE" sz="1000" dirty="0" err="1"/>
              <a:t>Bielow</a:t>
            </a:r>
            <a:r>
              <a:rPr lang="de-DE" sz="1000" dirty="0"/>
              <a:t>, C </a:t>
            </a:r>
            <a:r>
              <a:rPr lang="de-DE" sz="1000" i="1" dirty="0"/>
              <a:t>et al.</a:t>
            </a:r>
            <a:r>
              <a:rPr lang="de-DE" sz="1000" dirty="0"/>
              <a:t>, J Am </a:t>
            </a:r>
            <a:r>
              <a:rPr lang="de-DE" sz="1000" dirty="0" err="1"/>
              <a:t>Soc</a:t>
            </a:r>
            <a:r>
              <a:rPr lang="de-DE" sz="1000" dirty="0"/>
              <a:t> </a:t>
            </a:r>
            <a:r>
              <a:rPr lang="de-DE" sz="1000" dirty="0" err="1"/>
              <a:t>Mass</a:t>
            </a:r>
            <a:r>
              <a:rPr lang="de-DE" sz="1000" dirty="0"/>
              <a:t> </a:t>
            </a:r>
            <a:r>
              <a:rPr lang="de-DE" sz="1000" dirty="0" err="1"/>
              <a:t>Spectrom</a:t>
            </a:r>
            <a:r>
              <a:rPr lang="de-DE" sz="1000" dirty="0"/>
              <a:t>. 2024</a:t>
            </a:r>
          </a:p>
          <a:p>
            <a:r>
              <a:rPr lang="de-DE" sz="1000" baseline="30000" dirty="0"/>
              <a:t>4</a:t>
            </a:r>
            <a:r>
              <a:rPr lang="de-DE" sz="1000" dirty="0"/>
              <a:t> Klein, J </a:t>
            </a:r>
            <a:r>
              <a:rPr lang="de-DE" sz="1000" i="1" dirty="0"/>
              <a:t>et al.</a:t>
            </a:r>
            <a:r>
              <a:rPr lang="de-DE" sz="1000" dirty="0"/>
              <a:t>, Analytical Chemistry. 2024</a:t>
            </a:r>
          </a:p>
          <a:p>
            <a:r>
              <a:rPr lang="de-DE" sz="1000" baseline="30000" dirty="0"/>
              <a:t>5 </a:t>
            </a:r>
            <a:r>
              <a:rPr lang="de-DE" sz="1000" dirty="0"/>
              <a:t>Deutsch, EW </a:t>
            </a:r>
            <a:r>
              <a:rPr lang="de-DE" sz="1000" i="1" dirty="0"/>
              <a:t>et al.</a:t>
            </a:r>
            <a:r>
              <a:rPr lang="de-DE" sz="1000" dirty="0"/>
              <a:t>, Nat Methods. 2021</a:t>
            </a:r>
          </a:p>
          <a:p>
            <a:r>
              <a:rPr lang="de-DE" sz="1000" baseline="30000" dirty="0"/>
              <a:t>6 </a:t>
            </a:r>
            <a:r>
              <a:rPr lang="de-DE" sz="1000" dirty="0" err="1"/>
              <a:t>Yurekten</a:t>
            </a:r>
            <a:r>
              <a:rPr lang="de-DE" sz="1000" dirty="0"/>
              <a:t>, O </a:t>
            </a:r>
            <a:r>
              <a:rPr lang="de-DE" sz="1000" i="1" dirty="0"/>
              <a:t>et al.</a:t>
            </a:r>
            <a:r>
              <a:rPr lang="de-DE" sz="1000" dirty="0"/>
              <a:t>, </a:t>
            </a:r>
            <a:r>
              <a:rPr lang="de-DE" sz="1000" dirty="0" err="1"/>
              <a:t>Nucleic</a:t>
            </a:r>
            <a:r>
              <a:rPr lang="de-DE" sz="1000" dirty="0"/>
              <a:t> </a:t>
            </a:r>
            <a:r>
              <a:rPr lang="de-DE" sz="1000" dirty="0" err="1"/>
              <a:t>Acids</a:t>
            </a:r>
            <a:r>
              <a:rPr lang="de-DE" sz="1000" dirty="0"/>
              <a:t> Research. 2024</a:t>
            </a:r>
          </a:p>
          <a:p>
            <a:r>
              <a:rPr lang="de-DE" sz="1000" baseline="30000" dirty="0"/>
              <a:t>7</a:t>
            </a:r>
            <a:r>
              <a:rPr lang="de-DE" sz="1000" dirty="0"/>
              <a:t> Powell, CD </a:t>
            </a:r>
            <a:r>
              <a:rPr lang="de-DE" sz="1000" i="1" dirty="0"/>
              <a:t>et al.</a:t>
            </a:r>
            <a:r>
              <a:rPr lang="de-DE" sz="1000" dirty="0"/>
              <a:t>, MDPI </a:t>
            </a:r>
            <a:r>
              <a:rPr lang="de-DE" sz="1000" dirty="0" err="1"/>
              <a:t>Metabolites</a:t>
            </a:r>
            <a:r>
              <a:rPr lang="de-DE" sz="1000" dirty="0"/>
              <a:t>. 2021</a:t>
            </a:r>
          </a:p>
        </p:txBody>
      </p:sp>
      <p:sp>
        <p:nvSpPr>
          <p:cNvPr id="74" name="Textfeld 73">
            <a:extLst>
              <a:ext uri="{FF2B5EF4-FFF2-40B4-BE49-F238E27FC236}">
                <a16:creationId xmlns:a16="http://schemas.microsoft.com/office/drawing/2014/main" id="{FB7EB8A2-B4F9-08A5-6EE1-BDA28C0B5366}"/>
              </a:ext>
            </a:extLst>
          </p:cNvPr>
          <p:cNvSpPr txBox="1"/>
          <p:nvPr/>
        </p:nvSpPr>
        <p:spPr>
          <a:xfrm>
            <a:off x="589820" y="4450901"/>
            <a:ext cx="3912134" cy="2462213"/>
          </a:xfrm>
          <a:prstGeom prst="rect">
            <a:avLst/>
          </a:prstGeom>
          <a:noFill/>
        </p:spPr>
        <p:txBody>
          <a:bodyPr wrap="square" rtlCol="0">
            <a:spAutoFit/>
          </a:bodyPr>
          <a:lstStyle/>
          <a:p>
            <a:pPr marL="285750" indent="-285750">
              <a:buClr>
                <a:srgbClr val="7BAD00"/>
              </a:buClr>
              <a:buFont typeface="Systemschrift Normal"/>
              <a:buChar char="→"/>
            </a:pPr>
            <a:r>
              <a:rPr lang="de-DE" sz="2000" dirty="0" err="1">
                <a:solidFill>
                  <a:schemeClr val="accent1"/>
                </a:solidFill>
              </a:rPr>
              <a:t>Modularize</a:t>
            </a:r>
            <a:r>
              <a:rPr lang="de-DE" sz="2000" dirty="0">
                <a:solidFill>
                  <a:schemeClr val="accent1"/>
                </a:solidFill>
              </a:rPr>
              <a:t> </a:t>
            </a:r>
            <a:r>
              <a:rPr lang="de-DE" sz="2000" dirty="0" err="1">
                <a:solidFill>
                  <a:schemeClr val="accent1"/>
                </a:solidFill>
              </a:rPr>
              <a:t>mzTab</a:t>
            </a:r>
            <a:r>
              <a:rPr lang="de-DE" sz="2000" dirty="0">
                <a:solidFill>
                  <a:schemeClr val="accent1"/>
                </a:solidFill>
              </a:rPr>
              <a:t>-M </a:t>
            </a:r>
            <a:r>
              <a:rPr lang="de-DE" sz="2000" dirty="0" err="1">
                <a:solidFill>
                  <a:schemeClr val="accent1"/>
                </a:solidFill>
              </a:rPr>
              <a:t>to</a:t>
            </a:r>
            <a:r>
              <a:rPr lang="de-DE" sz="2000" dirty="0">
                <a:solidFill>
                  <a:schemeClr val="accent1"/>
                </a:solidFill>
              </a:rPr>
              <a:t> link </a:t>
            </a:r>
            <a:r>
              <a:rPr lang="de-DE" sz="2000" dirty="0" err="1">
                <a:solidFill>
                  <a:schemeClr val="accent1"/>
                </a:solidFill>
              </a:rPr>
              <a:t>to</a:t>
            </a:r>
            <a:endParaRPr lang="de-DE" sz="2000" dirty="0">
              <a:solidFill>
                <a:schemeClr val="accent1"/>
              </a:solidFill>
            </a:endParaRPr>
          </a:p>
          <a:p>
            <a:pPr marL="742950" lvl="1" indent="-285750">
              <a:buClr>
                <a:srgbClr val="7BAD00"/>
              </a:buClr>
              <a:buFont typeface="Systemschrift Normal"/>
              <a:buChar char="→"/>
            </a:pPr>
            <a:r>
              <a:rPr lang="de-DE" sz="2000" dirty="0">
                <a:solidFill>
                  <a:schemeClr val="accent1"/>
                </a:solidFill>
              </a:rPr>
              <a:t>SDRF</a:t>
            </a:r>
            <a:r>
              <a:rPr lang="de-DE" sz="2000" baseline="30000" dirty="0">
                <a:solidFill>
                  <a:schemeClr val="accent1"/>
                </a:solidFill>
              </a:rPr>
              <a:t>2</a:t>
            </a:r>
            <a:r>
              <a:rPr lang="de-DE" sz="2000" dirty="0">
                <a:solidFill>
                  <a:schemeClr val="accent1"/>
                </a:solidFill>
              </a:rPr>
              <a:t> (sample </a:t>
            </a:r>
            <a:r>
              <a:rPr lang="de-DE" sz="2000" dirty="0" err="1">
                <a:solidFill>
                  <a:schemeClr val="accent1"/>
                </a:solidFill>
              </a:rPr>
              <a:t>metadata</a:t>
            </a:r>
            <a:r>
              <a:rPr lang="de-DE" sz="2000" dirty="0">
                <a:solidFill>
                  <a:schemeClr val="accent1"/>
                </a:solidFill>
              </a:rPr>
              <a:t>)</a:t>
            </a:r>
          </a:p>
          <a:p>
            <a:pPr marL="742950" lvl="1" indent="-285750">
              <a:buClr>
                <a:srgbClr val="7BAD00"/>
              </a:buClr>
              <a:buFont typeface="Systemschrift Normal"/>
              <a:buChar char="→"/>
            </a:pPr>
            <a:r>
              <a:rPr lang="de-DE" sz="2000" dirty="0">
                <a:solidFill>
                  <a:schemeClr val="accent1"/>
                </a:solidFill>
              </a:rPr>
              <a:t>mzQC</a:t>
            </a:r>
            <a:r>
              <a:rPr lang="de-DE" sz="2000" baseline="30000" dirty="0">
                <a:solidFill>
                  <a:schemeClr val="accent1"/>
                </a:solidFill>
              </a:rPr>
              <a:t>3</a:t>
            </a:r>
            <a:r>
              <a:rPr lang="de-DE" sz="2000" dirty="0">
                <a:solidFill>
                  <a:schemeClr val="accent1"/>
                </a:solidFill>
              </a:rPr>
              <a:t> (QC </a:t>
            </a:r>
            <a:r>
              <a:rPr lang="de-DE" sz="2000" dirty="0" err="1">
                <a:solidFill>
                  <a:schemeClr val="accent1"/>
                </a:solidFill>
              </a:rPr>
              <a:t>info</a:t>
            </a:r>
            <a:r>
              <a:rPr lang="de-DE" sz="2000" dirty="0">
                <a:solidFill>
                  <a:schemeClr val="accent1"/>
                </a:solidFill>
              </a:rPr>
              <a:t> </a:t>
            </a:r>
            <a:r>
              <a:rPr lang="de-DE" sz="2000" dirty="0" err="1">
                <a:solidFill>
                  <a:schemeClr val="accent1"/>
                </a:solidFill>
              </a:rPr>
              <a:t>for</a:t>
            </a:r>
            <a:r>
              <a:rPr lang="de-DE" sz="2000" dirty="0">
                <a:solidFill>
                  <a:schemeClr val="accent1"/>
                </a:solidFill>
              </a:rPr>
              <a:t> </a:t>
            </a:r>
            <a:r>
              <a:rPr lang="de-DE" sz="2000" dirty="0" err="1">
                <a:solidFill>
                  <a:schemeClr val="accent1"/>
                </a:solidFill>
              </a:rPr>
              <a:t>runs</a:t>
            </a:r>
            <a:r>
              <a:rPr lang="de-DE" sz="2000" dirty="0">
                <a:solidFill>
                  <a:schemeClr val="accent1"/>
                </a:solidFill>
              </a:rPr>
              <a:t>)</a:t>
            </a:r>
          </a:p>
          <a:p>
            <a:pPr marL="742950" lvl="1" indent="-285750">
              <a:buClr>
                <a:srgbClr val="7BAD00"/>
              </a:buClr>
              <a:buFont typeface="Systemschrift Normal"/>
              <a:buChar char="→"/>
            </a:pPr>
            <a:r>
              <a:rPr lang="de-DE" sz="2000" dirty="0">
                <a:solidFill>
                  <a:schemeClr val="accent1"/>
                </a:solidFill>
              </a:rPr>
              <a:t>mzSpecLib</a:t>
            </a:r>
            <a:r>
              <a:rPr lang="de-DE" sz="2000" baseline="30000" dirty="0">
                <a:solidFill>
                  <a:schemeClr val="accent1"/>
                </a:solidFill>
              </a:rPr>
              <a:t>4</a:t>
            </a:r>
            <a:r>
              <a:rPr lang="de-DE" sz="2000" dirty="0">
                <a:solidFill>
                  <a:schemeClr val="accent1"/>
                </a:solidFill>
              </a:rPr>
              <a:t> (</a:t>
            </a:r>
            <a:r>
              <a:rPr lang="de-DE" sz="2000" dirty="0" err="1">
                <a:solidFill>
                  <a:schemeClr val="accent1"/>
                </a:solidFill>
              </a:rPr>
              <a:t>library</a:t>
            </a:r>
            <a:r>
              <a:rPr lang="de-DE" sz="2000" dirty="0">
                <a:solidFill>
                  <a:schemeClr val="accent1"/>
                </a:solidFill>
              </a:rPr>
              <a:t> IDs)</a:t>
            </a:r>
          </a:p>
          <a:p>
            <a:pPr marL="742950" lvl="1" indent="-285750">
              <a:buClr>
                <a:srgbClr val="7BAD00"/>
              </a:buClr>
              <a:buFont typeface="Systemschrift Normal"/>
              <a:buChar char="→"/>
            </a:pPr>
            <a:r>
              <a:rPr lang="de-DE" sz="2000" dirty="0">
                <a:solidFill>
                  <a:schemeClr val="accent1"/>
                </a:solidFill>
              </a:rPr>
              <a:t>USIs</a:t>
            </a:r>
            <a:r>
              <a:rPr lang="de-DE" sz="2000" baseline="30000" dirty="0">
                <a:solidFill>
                  <a:schemeClr val="accent1"/>
                </a:solidFill>
              </a:rPr>
              <a:t>5</a:t>
            </a:r>
            <a:r>
              <a:rPr lang="de-DE" sz="2000" dirty="0">
                <a:solidFill>
                  <a:schemeClr val="accent1"/>
                </a:solidFill>
              </a:rPr>
              <a:t> (Universal </a:t>
            </a:r>
            <a:r>
              <a:rPr lang="de-DE" sz="2000" dirty="0" err="1">
                <a:solidFill>
                  <a:schemeClr val="accent1"/>
                </a:solidFill>
              </a:rPr>
              <a:t>Spectrum</a:t>
            </a:r>
            <a:r>
              <a:rPr lang="de-DE" sz="2000" dirty="0">
                <a:solidFill>
                  <a:schemeClr val="accent1"/>
                </a:solidFill>
              </a:rPr>
              <a:t> </a:t>
            </a:r>
            <a:r>
              <a:rPr lang="de-DE" sz="2000" dirty="0" err="1">
                <a:solidFill>
                  <a:schemeClr val="accent1"/>
                </a:solidFill>
              </a:rPr>
              <a:t>Identifiers</a:t>
            </a:r>
            <a:r>
              <a:rPr lang="de-DE" sz="2000" dirty="0">
                <a:solidFill>
                  <a:schemeClr val="accent1"/>
                </a:solidFill>
              </a:rPr>
              <a:t>) </a:t>
            </a:r>
            <a:r>
              <a:rPr lang="de-DE" sz="2000" dirty="0" err="1">
                <a:solidFill>
                  <a:schemeClr val="accent1"/>
                </a:solidFill>
              </a:rPr>
              <a:t>linking</a:t>
            </a:r>
            <a:r>
              <a:rPr lang="de-DE" sz="2000" dirty="0">
                <a:solidFill>
                  <a:schemeClr val="accent1"/>
                </a:solidFill>
              </a:rPr>
              <a:t> </a:t>
            </a:r>
            <a:r>
              <a:rPr lang="de-DE" sz="2000" dirty="0" err="1">
                <a:solidFill>
                  <a:schemeClr val="accent1"/>
                </a:solidFill>
              </a:rPr>
              <a:t>to</a:t>
            </a:r>
            <a:r>
              <a:rPr lang="de-DE" sz="2000" dirty="0">
                <a:solidFill>
                  <a:schemeClr val="accent1"/>
                </a:solidFill>
              </a:rPr>
              <a:t> source </a:t>
            </a:r>
            <a:r>
              <a:rPr lang="de-DE" sz="2000" dirty="0" err="1">
                <a:solidFill>
                  <a:schemeClr val="accent1"/>
                </a:solidFill>
              </a:rPr>
              <a:t>spectra</a:t>
            </a:r>
            <a:endParaRPr lang="de-DE" sz="2000" dirty="0">
              <a:solidFill>
                <a:schemeClr val="accent1"/>
              </a:solidFill>
            </a:endParaRPr>
          </a:p>
          <a:p>
            <a:pPr marL="742950" lvl="1" indent="-285750">
              <a:buFont typeface="Arial" panose="020B0604020202020204" pitchFamily="34" charset="0"/>
              <a:buChar char="•"/>
            </a:pPr>
            <a:endParaRPr lang="de-DE" sz="1400" dirty="0"/>
          </a:p>
        </p:txBody>
      </p:sp>
      <p:sp>
        <p:nvSpPr>
          <p:cNvPr id="76" name="Arrow: Down 33">
            <a:extLst>
              <a:ext uri="{FF2B5EF4-FFF2-40B4-BE49-F238E27FC236}">
                <a16:creationId xmlns:a16="http://schemas.microsoft.com/office/drawing/2014/main" id="{C760E8D7-36CA-AAF5-4CAB-FBAAE37A73C6}"/>
              </a:ext>
            </a:extLst>
          </p:cNvPr>
          <p:cNvSpPr/>
          <p:nvPr/>
        </p:nvSpPr>
        <p:spPr>
          <a:xfrm rot="10800000">
            <a:off x="5588177" y="1687961"/>
            <a:ext cx="707595" cy="716703"/>
          </a:xfrm>
          <a:prstGeom prst="downArrow">
            <a:avLst>
              <a:gd name="adj1" fmla="val 50000"/>
              <a:gd name="adj2" fmla="val 50000"/>
            </a:avLst>
          </a:prstGeom>
          <a:solidFill>
            <a:srgbClr val="7BAE00"/>
          </a:solidFill>
          <a:ln w="25400" cap="flat" cmpd="sng" algn="ctr">
            <a:solidFill>
              <a:schemeClr val="accent3">
                <a:lumMod val="75000"/>
              </a:schemeClr>
            </a:solidFill>
            <a:prstDash val="solid"/>
            <a:round/>
          </a:ln>
          <a:effectLst/>
        </p:spPr>
        <p:txBody>
          <a:bodyPr lIns="90000" tIns="45000" rIns="90000" bIns="4500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8393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P spid="36" grpId="0" animBg="1"/>
      <p:bldP spid="2" grpId="0"/>
      <p:bldP spid="19" grpId="0" animBg="1"/>
      <p:bldP spid="17" grpId="0"/>
      <p:bldP spid="48" grpId="0" animBg="1"/>
      <p:bldP spid="51" grpId="0" animBg="1"/>
      <p:bldP spid="52" grpId="0" animBg="1"/>
      <p:bldP spid="53" grpId="0" animBg="1"/>
      <p:bldP spid="70" grpId="0" animBg="1"/>
      <p:bldP spid="74" grpId="0"/>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12796A-3E35-0AE5-6D34-E2007955D88C}"/>
              </a:ext>
            </a:extLst>
          </p:cNvPr>
          <p:cNvSpPr>
            <a:spLocks noGrp="1"/>
          </p:cNvSpPr>
          <p:nvPr>
            <p:ph type="title"/>
          </p:nvPr>
        </p:nvSpPr>
        <p:spPr/>
        <p:txBody>
          <a:bodyPr/>
          <a:lstStyle/>
          <a:p>
            <a:r>
              <a:rPr lang="pt-BR" sz="4267" dirty="0"/>
              <a:t>Thanks!</a:t>
            </a:r>
            <a:endParaRPr lang="de-DE" dirty="0"/>
          </a:p>
        </p:txBody>
      </p:sp>
      <p:sp>
        <p:nvSpPr>
          <p:cNvPr id="9" name="Untertitel 2">
            <a:extLst>
              <a:ext uri="{FF2B5EF4-FFF2-40B4-BE49-F238E27FC236}">
                <a16:creationId xmlns:a16="http://schemas.microsoft.com/office/drawing/2014/main" id="{46F14225-E01A-25BD-BFFE-FCB2A4119A2D}"/>
              </a:ext>
            </a:extLst>
          </p:cNvPr>
          <p:cNvSpPr txBox="1">
            <a:spLocks/>
          </p:cNvSpPr>
          <p:nvPr/>
        </p:nvSpPr>
        <p:spPr>
          <a:xfrm>
            <a:off x="639759" y="2738170"/>
            <a:ext cx="2994133" cy="1449563"/>
          </a:xfrm>
          <a:prstGeom prst="rect">
            <a:avLst/>
          </a:prstGeom>
        </p:spPr>
        <p:txBody>
          <a:bodyPr anchor="t">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defTabSz="1219170"/>
            <a:r>
              <a:rPr lang="en-US" sz="1400" b="1" dirty="0">
                <a:solidFill>
                  <a:schemeClr val="accent1"/>
                </a:solidFill>
              </a:rPr>
              <a:t>Contact:</a:t>
            </a:r>
          </a:p>
          <a:p>
            <a:pPr defTabSz="1219170"/>
            <a:endParaRPr lang="de-DE" sz="1400" dirty="0">
              <a:solidFill>
                <a:srgbClr val="003560"/>
              </a:solidFill>
            </a:endParaRPr>
          </a:p>
          <a:p>
            <a:pPr defTabSz="1219170"/>
            <a:r>
              <a:rPr lang="de-DE" sz="1400" dirty="0">
                <a:solidFill>
                  <a:srgbClr val="003560"/>
                </a:solidFill>
              </a:rPr>
              <a:t>Nils Hoffmann</a:t>
            </a:r>
          </a:p>
          <a:p>
            <a:pPr defTabSz="1219170"/>
            <a:r>
              <a:rPr lang="de-DE" sz="1400" dirty="0">
                <a:solidFill>
                  <a:srgbClr val="003560"/>
                </a:solidFill>
                <a:hlinkClick r:id="rId2">
                  <a:extLst>
                    <a:ext uri="{A12FA001-AC4F-418D-AE19-62706E023703}">
                      <ahyp:hlinkClr xmlns:ahyp="http://schemas.microsoft.com/office/drawing/2018/hyperlinkcolor" val="tx"/>
                    </a:ext>
                  </a:extLst>
                </a:hlinkClick>
              </a:rPr>
              <a:t>n.hoffmann@fz-juelich.de</a:t>
            </a:r>
            <a:endParaRPr lang="de-DE" sz="1400" dirty="0">
              <a:solidFill>
                <a:srgbClr val="003560"/>
              </a:solidFill>
            </a:endParaRPr>
          </a:p>
          <a:p>
            <a:pPr defTabSz="1219170"/>
            <a:endParaRPr lang="de-DE" sz="1400" dirty="0">
              <a:solidFill>
                <a:srgbClr val="003560"/>
              </a:solidFill>
            </a:endParaRPr>
          </a:p>
          <a:p>
            <a:pPr defTabSz="1219170"/>
            <a:r>
              <a:rPr lang="de-DE" sz="1400" dirty="0">
                <a:solidFill>
                  <a:schemeClr val="accent1"/>
                </a:solidFill>
              </a:rPr>
              <a:t>Data Science &amp; </a:t>
            </a:r>
            <a:br>
              <a:rPr lang="de-DE" sz="1400" dirty="0">
                <a:solidFill>
                  <a:schemeClr val="accent1"/>
                </a:solidFill>
              </a:rPr>
            </a:br>
            <a:r>
              <a:rPr lang="de-DE" sz="1400" dirty="0">
                <a:solidFill>
                  <a:schemeClr val="accent1"/>
                </a:solidFill>
              </a:rPr>
              <a:t>Computational </a:t>
            </a:r>
            <a:r>
              <a:rPr lang="de-DE" sz="1400" dirty="0" err="1">
                <a:solidFill>
                  <a:schemeClr val="accent1"/>
                </a:solidFill>
              </a:rPr>
              <a:t>Mass</a:t>
            </a:r>
            <a:r>
              <a:rPr lang="de-DE" sz="1400" dirty="0">
                <a:solidFill>
                  <a:schemeClr val="accent1"/>
                </a:solidFill>
              </a:rPr>
              <a:t> </a:t>
            </a:r>
            <a:r>
              <a:rPr lang="de-DE" sz="1400" dirty="0" err="1">
                <a:solidFill>
                  <a:schemeClr val="accent1"/>
                </a:solidFill>
              </a:rPr>
              <a:t>Spectrometry</a:t>
            </a:r>
            <a:br>
              <a:rPr lang="de-DE" sz="1400" dirty="0">
                <a:solidFill>
                  <a:schemeClr val="accent1"/>
                </a:solidFill>
              </a:rPr>
            </a:br>
            <a:r>
              <a:rPr lang="de-DE" sz="1400" dirty="0">
                <a:solidFill>
                  <a:schemeClr val="accent1"/>
                </a:solidFill>
              </a:rPr>
              <a:t>IBG-5, Forschungszentrum Jülich GmbH</a:t>
            </a:r>
            <a:br>
              <a:rPr lang="de-DE" sz="1400" dirty="0">
                <a:solidFill>
                  <a:schemeClr val="accent1"/>
                </a:solidFill>
              </a:rPr>
            </a:br>
            <a:r>
              <a:rPr lang="de-DE" sz="1400" dirty="0">
                <a:solidFill>
                  <a:schemeClr val="accent1"/>
                </a:solidFill>
              </a:rPr>
              <a:t>Outstation Bielefeld University</a:t>
            </a:r>
          </a:p>
          <a:p>
            <a:pPr defTabSz="1219170"/>
            <a:endParaRPr lang="de-DE" sz="1400" dirty="0">
              <a:solidFill>
                <a:srgbClr val="003560"/>
              </a:solidFill>
            </a:endParaRPr>
          </a:p>
          <a:p>
            <a:pPr defTabSz="1219170"/>
            <a:endParaRPr lang="de-DE" sz="1400" dirty="0"/>
          </a:p>
        </p:txBody>
      </p:sp>
      <p:grpSp>
        <p:nvGrpSpPr>
          <p:cNvPr id="6" name="Group 5">
            <a:extLst>
              <a:ext uri="{FF2B5EF4-FFF2-40B4-BE49-F238E27FC236}">
                <a16:creationId xmlns:a16="http://schemas.microsoft.com/office/drawing/2014/main" id="{0E9FBDAD-B3B8-8EEA-B813-7FFF4C78C57C}"/>
              </a:ext>
            </a:extLst>
          </p:cNvPr>
          <p:cNvGrpSpPr/>
          <p:nvPr/>
        </p:nvGrpSpPr>
        <p:grpSpPr>
          <a:xfrm>
            <a:off x="639759" y="4210396"/>
            <a:ext cx="3028984" cy="2436895"/>
            <a:chOff x="479819" y="3267800"/>
            <a:chExt cx="2271738" cy="1827672"/>
          </a:xfrm>
        </p:grpSpPr>
        <p:pic>
          <p:nvPicPr>
            <p:cNvPr id="15" name="Picture 14">
              <a:extLst>
                <a:ext uri="{FF2B5EF4-FFF2-40B4-BE49-F238E27FC236}">
                  <a16:creationId xmlns:a16="http://schemas.microsoft.com/office/drawing/2014/main" id="{A9A9E552-FC77-68FA-30A2-704B32727DD0}"/>
                </a:ext>
              </a:extLst>
            </p:cNvPr>
            <p:cNvPicPr/>
            <p:nvPr/>
          </p:nvPicPr>
          <p:blipFill>
            <a:blip r:embed="rId3"/>
            <a:stretch/>
          </p:blipFill>
          <p:spPr>
            <a:xfrm>
              <a:off x="539552" y="4731254"/>
              <a:ext cx="1415832" cy="364218"/>
            </a:xfrm>
            <a:prstGeom prst="rect">
              <a:avLst/>
            </a:prstGeom>
            <a:ln>
              <a:noFill/>
            </a:ln>
          </p:spPr>
        </p:pic>
        <p:sp>
          <p:nvSpPr>
            <p:cNvPr id="16" name="Untertitel 2">
              <a:extLst>
                <a:ext uri="{FF2B5EF4-FFF2-40B4-BE49-F238E27FC236}">
                  <a16:creationId xmlns:a16="http://schemas.microsoft.com/office/drawing/2014/main" id="{4264E4CB-8A10-852A-2AAD-6A4CAEA77BC3}"/>
                </a:ext>
              </a:extLst>
            </p:cNvPr>
            <p:cNvSpPr txBox="1">
              <a:spLocks/>
            </p:cNvSpPr>
            <p:nvPr/>
          </p:nvSpPr>
          <p:spPr>
            <a:xfrm>
              <a:off x="479819" y="3267800"/>
              <a:ext cx="2271738" cy="1241094"/>
            </a:xfrm>
            <a:prstGeom prst="rect">
              <a:avLst/>
            </a:prstGeom>
          </p:spPr>
          <p:txBody>
            <a:bodyPr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defTabSz="1219170"/>
              <a:r>
                <a:rPr lang="en-US" sz="1067" b="1" dirty="0">
                  <a:solidFill>
                    <a:schemeClr val="accent1"/>
                  </a:solidFill>
                </a:rPr>
                <a:t>Funding:</a:t>
              </a:r>
            </a:p>
            <a:p>
              <a:pPr defTabSz="1219170"/>
              <a:r>
                <a:rPr lang="de-DE" sz="1067" dirty="0">
                  <a:solidFill>
                    <a:schemeClr val="accent1"/>
                  </a:solidFill>
                </a:rPr>
                <a:t>LIFS – T</a:t>
              </a:r>
              <a:r>
                <a:rPr lang="en-US" sz="1067" dirty="0">
                  <a:solidFill>
                    <a:schemeClr val="accent1"/>
                  </a:solidFill>
                </a:rPr>
                <a:t>his work was supported by the German Network for Bioinformatics Infrastructure – de.NBI, funded by the German Federal Ministry of Education and Research (BMBF) – Grant FKZ 031L0108A,B,C until 12/2021</a:t>
              </a:r>
            </a:p>
            <a:p>
              <a:pPr defTabSz="1219170"/>
              <a:r>
                <a:rPr lang="en-US" sz="1067" dirty="0">
                  <a:solidFill>
                    <a:schemeClr val="accent1"/>
                  </a:solidFill>
                </a:rPr>
                <a:t>Funded via the Helmholtz Association and </a:t>
              </a:r>
              <a:r>
                <a:rPr lang="en-US" sz="1067" dirty="0" err="1">
                  <a:solidFill>
                    <a:schemeClr val="accent1"/>
                  </a:solidFill>
                </a:rPr>
                <a:t>Forschungszentrum</a:t>
              </a:r>
              <a:r>
                <a:rPr lang="en-US" sz="1067" dirty="0">
                  <a:solidFill>
                    <a:schemeClr val="accent1"/>
                  </a:solidFill>
                </a:rPr>
                <a:t> </a:t>
              </a:r>
              <a:r>
                <a:rPr lang="en-US" sz="1067" dirty="0" err="1">
                  <a:solidFill>
                    <a:schemeClr val="accent1"/>
                  </a:solidFill>
                </a:rPr>
                <a:t>Jülich</a:t>
              </a:r>
              <a:r>
                <a:rPr lang="en-US" sz="1067" dirty="0">
                  <a:solidFill>
                    <a:schemeClr val="accent1"/>
                  </a:solidFill>
                </a:rPr>
                <a:t> since 1/2022</a:t>
              </a:r>
              <a:endParaRPr lang="de-DE" sz="1067" dirty="0">
                <a:solidFill>
                  <a:schemeClr val="accent1"/>
                </a:solidFill>
              </a:endParaRPr>
            </a:p>
          </p:txBody>
        </p:sp>
      </p:grpSp>
      <p:pic>
        <p:nvPicPr>
          <p:cNvPr id="2" name="Google Shape;175;p21">
            <a:extLst>
              <a:ext uri="{FF2B5EF4-FFF2-40B4-BE49-F238E27FC236}">
                <a16:creationId xmlns:a16="http://schemas.microsoft.com/office/drawing/2014/main" id="{A938A69C-7D03-4C21-563F-B637425E596B}"/>
              </a:ext>
            </a:extLst>
          </p:cNvPr>
          <p:cNvPicPr preferRelativeResize="0"/>
          <p:nvPr/>
        </p:nvPicPr>
        <p:blipFill rotWithShape="1">
          <a:blip r:embed="rId4">
            <a:alphaModFix/>
          </a:blip>
          <a:srcRect/>
          <a:stretch/>
        </p:blipFill>
        <p:spPr>
          <a:xfrm>
            <a:off x="10035634" y="5901554"/>
            <a:ext cx="1834444" cy="831233"/>
          </a:xfrm>
          <a:prstGeom prst="rect">
            <a:avLst/>
          </a:prstGeom>
          <a:noFill/>
          <a:ln>
            <a:noFill/>
          </a:ln>
        </p:spPr>
      </p:pic>
      <p:pic>
        <p:nvPicPr>
          <p:cNvPr id="3" name="Google Shape;176;p21">
            <a:extLst>
              <a:ext uri="{FF2B5EF4-FFF2-40B4-BE49-F238E27FC236}">
                <a16:creationId xmlns:a16="http://schemas.microsoft.com/office/drawing/2014/main" id="{BC00BC77-4460-B46B-5EF5-7AAEF0E17D2E}"/>
              </a:ext>
            </a:extLst>
          </p:cNvPr>
          <p:cNvPicPr preferRelativeResize="0"/>
          <p:nvPr/>
        </p:nvPicPr>
        <p:blipFill rotWithShape="1">
          <a:blip r:embed="rId5">
            <a:alphaModFix/>
          </a:blip>
          <a:srcRect/>
          <a:stretch/>
        </p:blipFill>
        <p:spPr>
          <a:xfrm>
            <a:off x="3938056" y="6525344"/>
            <a:ext cx="3071400" cy="121949"/>
          </a:xfrm>
          <a:prstGeom prst="rect">
            <a:avLst/>
          </a:prstGeom>
          <a:noFill/>
          <a:ln>
            <a:noFill/>
          </a:ln>
        </p:spPr>
      </p:pic>
      <p:pic>
        <p:nvPicPr>
          <p:cNvPr id="4" name="Picture 3" descr="A black background with white text&#10;&#10;Description automatically generated">
            <a:extLst>
              <a:ext uri="{FF2B5EF4-FFF2-40B4-BE49-F238E27FC236}">
                <a16:creationId xmlns:a16="http://schemas.microsoft.com/office/drawing/2014/main" id="{A26614B1-9D49-BF7C-0E91-F5B148E8E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9083" y="5928289"/>
            <a:ext cx="2004943" cy="677108"/>
          </a:xfrm>
          <a:prstGeom prst="rect">
            <a:avLst/>
          </a:prstGeom>
        </p:spPr>
      </p:pic>
      <p:pic>
        <p:nvPicPr>
          <p:cNvPr id="7" name="Graphic 10">
            <a:extLst>
              <a:ext uri="{FF2B5EF4-FFF2-40B4-BE49-F238E27FC236}">
                <a16:creationId xmlns:a16="http://schemas.microsoft.com/office/drawing/2014/main" id="{227B6BB3-669E-10B3-7204-73546B36233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94533" y="1422589"/>
            <a:ext cx="1197867" cy="958293"/>
          </a:xfrm>
          <a:prstGeom prst="rect">
            <a:avLst/>
          </a:prstGeom>
        </p:spPr>
      </p:pic>
      <p:sp>
        <p:nvSpPr>
          <p:cNvPr id="10" name="Textfeld 9">
            <a:extLst>
              <a:ext uri="{FF2B5EF4-FFF2-40B4-BE49-F238E27FC236}">
                <a16:creationId xmlns:a16="http://schemas.microsoft.com/office/drawing/2014/main" id="{E62AD037-0886-15C0-7AFF-946AEC24E78D}"/>
              </a:ext>
            </a:extLst>
          </p:cNvPr>
          <p:cNvSpPr txBox="1"/>
          <p:nvPr/>
        </p:nvSpPr>
        <p:spPr>
          <a:xfrm>
            <a:off x="3836665" y="5437642"/>
            <a:ext cx="7862887" cy="307777"/>
          </a:xfrm>
          <a:prstGeom prst="rect">
            <a:avLst/>
          </a:prstGeom>
          <a:noFill/>
        </p:spPr>
        <p:txBody>
          <a:bodyPr wrap="square" rtlCol="0">
            <a:spAutoFit/>
          </a:bodyPr>
          <a:lstStyle/>
          <a:p>
            <a:r>
              <a:rPr lang="de-DE" dirty="0" err="1">
                <a:solidFill>
                  <a:schemeClr val="accent1"/>
                </a:solidFill>
              </a:rPr>
              <a:t>Please</a:t>
            </a:r>
            <a:r>
              <a:rPr lang="de-DE" dirty="0">
                <a:solidFill>
                  <a:schemeClr val="accent1"/>
                </a:solidFill>
              </a:rPr>
              <a:t> check </a:t>
            </a:r>
            <a:r>
              <a:rPr lang="de-DE" dirty="0" err="1">
                <a:solidFill>
                  <a:schemeClr val="accent1"/>
                </a:solidFill>
              </a:rPr>
              <a:t>the</a:t>
            </a:r>
            <a:r>
              <a:rPr lang="de-DE" dirty="0">
                <a:solidFill>
                  <a:schemeClr val="accent1"/>
                </a:solidFill>
              </a:rPr>
              <a:t> HUPO-PSI </a:t>
            </a:r>
            <a:r>
              <a:rPr lang="de-DE" dirty="0" err="1">
                <a:solidFill>
                  <a:schemeClr val="accent1"/>
                </a:solidFill>
              </a:rPr>
              <a:t>website</a:t>
            </a:r>
            <a:r>
              <a:rPr lang="de-DE" dirty="0">
                <a:solidFill>
                  <a:schemeClr val="accent1"/>
                </a:solidFill>
              </a:rPr>
              <a:t> </a:t>
            </a:r>
            <a:r>
              <a:rPr lang="de-DE" dirty="0" err="1">
                <a:solidFill>
                  <a:schemeClr val="accent1"/>
                </a:solidFill>
              </a:rPr>
              <a:t>for</a:t>
            </a:r>
            <a:r>
              <a:rPr lang="de-DE" dirty="0">
                <a:solidFill>
                  <a:schemeClr val="accent1"/>
                </a:solidFill>
              </a:rPr>
              <a:t> </a:t>
            </a:r>
            <a:r>
              <a:rPr lang="de-DE" dirty="0" err="1">
                <a:solidFill>
                  <a:schemeClr val="accent1"/>
                </a:solidFill>
              </a:rPr>
              <a:t>current</a:t>
            </a:r>
            <a:r>
              <a:rPr lang="de-DE" dirty="0">
                <a:solidFill>
                  <a:schemeClr val="accent1"/>
                </a:solidFill>
              </a:rPr>
              <a:t> </a:t>
            </a:r>
            <a:r>
              <a:rPr lang="de-DE" dirty="0" err="1">
                <a:solidFill>
                  <a:schemeClr val="accent1"/>
                </a:solidFill>
              </a:rPr>
              <a:t>activities</a:t>
            </a:r>
            <a:r>
              <a:rPr lang="de-DE" dirty="0">
                <a:solidFill>
                  <a:schemeClr val="accent1"/>
                </a:solidFill>
              </a:rPr>
              <a:t> and </a:t>
            </a:r>
            <a:r>
              <a:rPr lang="de-DE" dirty="0" err="1">
                <a:solidFill>
                  <a:schemeClr val="accent1"/>
                </a:solidFill>
              </a:rPr>
              <a:t>further</a:t>
            </a:r>
            <a:r>
              <a:rPr lang="de-DE" dirty="0">
                <a:solidFill>
                  <a:schemeClr val="accent1"/>
                </a:solidFill>
              </a:rPr>
              <a:t> links! </a:t>
            </a:r>
          </a:p>
        </p:txBody>
      </p:sp>
      <p:sp>
        <p:nvSpPr>
          <p:cNvPr id="17" name="TextBox 11">
            <a:extLst>
              <a:ext uri="{FF2B5EF4-FFF2-40B4-BE49-F238E27FC236}">
                <a16:creationId xmlns:a16="http://schemas.microsoft.com/office/drawing/2014/main" id="{68CF210B-9866-34B3-9AD4-CD86965CCF65}"/>
              </a:ext>
            </a:extLst>
          </p:cNvPr>
          <p:cNvSpPr txBox="1"/>
          <p:nvPr/>
        </p:nvSpPr>
        <p:spPr>
          <a:xfrm>
            <a:off x="3836665" y="3423150"/>
            <a:ext cx="8068347" cy="1785104"/>
          </a:xfrm>
          <a:prstGeom prst="rect">
            <a:avLst/>
          </a:prstGeom>
          <a:noFill/>
        </p:spPr>
        <p:txBody>
          <a:bodyPr wrap="square" rtlCol="0">
            <a:spAutoFit/>
          </a:bodyPr>
          <a:lstStyle/>
          <a:p>
            <a:r>
              <a:rPr lang="de-DE" b="1" u="sng" dirty="0" err="1">
                <a:solidFill>
                  <a:srgbClr val="003560"/>
                </a:solidFill>
              </a:rPr>
              <a:t>Acknowledgements</a:t>
            </a:r>
            <a:r>
              <a:rPr lang="de-DE" b="1" u="sng" dirty="0">
                <a:solidFill>
                  <a:srgbClr val="003560"/>
                </a:solidFill>
              </a:rPr>
              <a:t>:</a:t>
            </a:r>
            <a:endParaRPr lang="de-DE" sz="1200" u="sng" dirty="0">
              <a:solidFill>
                <a:srgbClr val="003560"/>
              </a:solidFill>
            </a:endParaRPr>
          </a:p>
          <a:p>
            <a:r>
              <a:rPr lang="de-DE" sz="1200" b="1" dirty="0">
                <a:solidFill>
                  <a:srgbClr val="003560"/>
                </a:solidFill>
              </a:rPr>
              <a:t>HUPO-PSI </a:t>
            </a:r>
            <a:r>
              <a:rPr lang="de-DE" sz="1200" b="1" dirty="0" err="1">
                <a:solidFill>
                  <a:srgbClr val="003560"/>
                </a:solidFill>
              </a:rPr>
              <a:t>mzTab</a:t>
            </a:r>
            <a:r>
              <a:rPr lang="de-DE" sz="1200" b="1" dirty="0">
                <a:solidFill>
                  <a:srgbClr val="003560"/>
                </a:solidFill>
              </a:rPr>
              <a:t>-M 2.1 Working Group: </a:t>
            </a:r>
            <a:r>
              <a:rPr lang="de-DE" sz="1200" dirty="0">
                <a:solidFill>
                  <a:srgbClr val="003560"/>
                </a:solidFill>
              </a:rPr>
              <a:t>Bo </a:t>
            </a:r>
            <a:r>
              <a:rPr lang="de-DE" sz="1200" dirty="0" err="1">
                <a:solidFill>
                  <a:srgbClr val="003560"/>
                </a:solidFill>
              </a:rPr>
              <a:t>Burla</a:t>
            </a:r>
            <a:r>
              <a:rPr lang="de-DE" sz="1200" dirty="0">
                <a:solidFill>
                  <a:srgbClr val="003560"/>
                </a:solidFill>
              </a:rPr>
              <a:t>, Yasin El </a:t>
            </a:r>
            <a:r>
              <a:rPr lang="de-DE" sz="1200" dirty="0" err="1">
                <a:solidFill>
                  <a:srgbClr val="003560"/>
                </a:solidFill>
              </a:rPr>
              <a:t>Abiead</a:t>
            </a:r>
            <a:r>
              <a:rPr lang="de-DE" sz="1200" dirty="0">
                <a:solidFill>
                  <a:srgbClr val="003560"/>
                </a:solidFill>
              </a:rPr>
              <a:t>, Joe Foster, Jürgen </a:t>
            </a:r>
            <a:r>
              <a:rPr lang="de-DE" sz="1200" dirty="0" err="1">
                <a:solidFill>
                  <a:srgbClr val="003560"/>
                </a:solidFill>
              </a:rPr>
              <a:t>Hartler</a:t>
            </a:r>
            <a:r>
              <a:rPr lang="de-DE" sz="1200" dirty="0">
                <a:solidFill>
                  <a:srgbClr val="003560"/>
                </a:solidFill>
              </a:rPr>
              <a:t>, Helge Hecht, Janik Kokot, Philippine </a:t>
            </a:r>
            <a:r>
              <a:rPr lang="de-DE" sz="1200" dirty="0" err="1">
                <a:solidFill>
                  <a:srgbClr val="003560"/>
                </a:solidFill>
              </a:rPr>
              <a:t>Louail</a:t>
            </a:r>
            <a:r>
              <a:rPr lang="de-DE" sz="1200" dirty="0">
                <a:solidFill>
                  <a:srgbClr val="003560"/>
                </a:solidFill>
              </a:rPr>
              <a:t>, Steffen Neumann, </a:t>
            </a:r>
            <a:r>
              <a:rPr lang="de-DE" sz="1200" dirty="0" err="1">
                <a:solidFill>
                  <a:srgbClr val="003560"/>
                </a:solidFill>
              </a:rPr>
              <a:t>Kozo</a:t>
            </a:r>
            <a:r>
              <a:rPr lang="de-DE" sz="1200" dirty="0">
                <a:solidFill>
                  <a:srgbClr val="003560"/>
                </a:solidFill>
              </a:rPr>
              <a:t> </a:t>
            </a:r>
            <a:r>
              <a:rPr lang="de-DE" sz="1200" dirty="0" err="1">
                <a:solidFill>
                  <a:srgbClr val="003560"/>
                </a:solidFill>
              </a:rPr>
              <a:t>Nishida</a:t>
            </a:r>
            <a:r>
              <a:rPr lang="de-DE" sz="1200" dirty="0">
                <a:solidFill>
                  <a:srgbClr val="003560"/>
                </a:solidFill>
              </a:rPr>
              <a:t>, Thomas Payne, Johannes Rainer, Juan Antonio </a:t>
            </a:r>
            <a:r>
              <a:rPr lang="de-DE" sz="1200" dirty="0" err="1">
                <a:solidFill>
                  <a:srgbClr val="003560"/>
                </a:solidFill>
              </a:rPr>
              <a:t>Vizcaíno</a:t>
            </a:r>
            <a:r>
              <a:rPr lang="de-DE" sz="1200" dirty="0">
                <a:solidFill>
                  <a:srgbClr val="003560"/>
                </a:solidFill>
              </a:rPr>
              <a:t>, Ralf Weber, </a:t>
            </a:r>
            <a:r>
              <a:rPr lang="de-DE" sz="1200" dirty="0" err="1">
                <a:solidFill>
                  <a:srgbClr val="003560"/>
                </a:solidFill>
              </a:rPr>
              <a:t>Ozgur</a:t>
            </a:r>
            <a:r>
              <a:rPr lang="de-DE" sz="1200" dirty="0">
                <a:solidFill>
                  <a:srgbClr val="003560"/>
                </a:solidFill>
              </a:rPr>
              <a:t> </a:t>
            </a:r>
            <a:r>
              <a:rPr lang="de-DE" sz="1200" dirty="0" err="1">
                <a:solidFill>
                  <a:srgbClr val="003560"/>
                </a:solidFill>
              </a:rPr>
              <a:t>Yurekten</a:t>
            </a:r>
            <a:endParaRPr lang="de-DE" sz="1200" dirty="0">
              <a:solidFill>
                <a:srgbClr val="003560"/>
              </a:solidFill>
            </a:endParaRPr>
          </a:p>
          <a:p>
            <a:r>
              <a:rPr lang="de-DE" sz="1200" b="1" dirty="0">
                <a:solidFill>
                  <a:srgbClr val="003560"/>
                </a:solidFill>
              </a:rPr>
              <a:t>HUPO-PSI </a:t>
            </a:r>
            <a:r>
              <a:rPr lang="de-DE" sz="1200" b="1" dirty="0" err="1">
                <a:solidFill>
                  <a:srgbClr val="003560"/>
                </a:solidFill>
              </a:rPr>
              <a:t>mzTab</a:t>
            </a:r>
            <a:r>
              <a:rPr lang="de-DE" sz="1200" b="1" dirty="0">
                <a:solidFill>
                  <a:srgbClr val="003560"/>
                </a:solidFill>
              </a:rPr>
              <a:t>-M 2.0 - MetSoc Data Standards Task Group: </a:t>
            </a:r>
            <a:r>
              <a:rPr lang="de-DE" sz="1200" dirty="0">
                <a:solidFill>
                  <a:srgbClr val="003560"/>
                </a:solidFill>
              </a:rPr>
              <a:t>Joel Rein, Timo Sachsenberg, Jürgen Hartler, Kenneth Haug, Gerhard Mayer, Oliver Alka, Saravanan Dayalan, Jake Pearce, Philippe Rocca-Serra, Da Qi, Martin Eisenacher, Yasset Perez-Riverol, Juan Antonio </a:t>
            </a:r>
            <a:r>
              <a:rPr lang="de-DE" sz="1200" dirty="0" err="1">
                <a:solidFill>
                  <a:srgbClr val="003560"/>
                </a:solidFill>
              </a:rPr>
              <a:t>Vizcaíno</a:t>
            </a:r>
            <a:r>
              <a:rPr lang="de-DE" sz="1200" dirty="0">
                <a:solidFill>
                  <a:srgbClr val="003560"/>
                </a:solidFill>
              </a:rPr>
              <a:t>, Reza Salek, Steffen Neumann, Andy Jones</a:t>
            </a:r>
            <a:br>
              <a:rPr lang="de-DE" sz="1200" dirty="0">
                <a:solidFill>
                  <a:srgbClr val="003560"/>
                </a:solidFill>
              </a:rPr>
            </a:br>
            <a:r>
              <a:rPr lang="de-DE" sz="1200" b="1" dirty="0">
                <a:solidFill>
                  <a:srgbClr val="003560"/>
                </a:solidFill>
              </a:rPr>
              <a:t>HUPO-PSI </a:t>
            </a:r>
            <a:r>
              <a:rPr lang="de-DE" sz="1200" b="1" dirty="0" err="1">
                <a:solidFill>
                  <a:srgbClr val="003560"/>
                </a:solidFill>
              </a:rPr>
              <a:t>mzQC</a:t>
            </a:r>
            <a:r>
              <a:rPr lang="de-DE" sz="1200" b="1" dirty="0">
                <a:solidFill>
                  <a:srgbClr val="003560"/>
                </a:solidFill>
              </a:rPr>
              <a:t> Working Group:</a:t>
            </a:r>
            <a:r>
              <a:rPr lang="de-DE" sz="1200" dirty="0">
                <a:solidFill>
                  <a:srgbClr val="003560"/>
                </a:solidFill>
              </a:rPr>
              <a:t> Dave Tabb, Mathias Walzer, Wout Bittremieux, Julian Uszkoreit, Chris </a:t>
            </a:r>
            <a:r>
              <a:rPr lang="de-DE" sz="1200" dirty="0" err="1">
                <a:solidFill>
                  <a:srgbClr val="003560"/>
                </a:solidFill>
              </a:rPr>
              <a:t>Bielow</a:t>
            </a:r>
            <a:r>
              <a:rPr lang="de-DE" sz="1200" dirty="0">
                <a:solidFill>
                  <a:srgbClr val="003560"/>
                </a:solidFill>
              </a:rPr>
              <a:t> </a:t>
            </a:r>
            <a:r>
              <a:rPr lang="de-DE" sz="1200" b="1" dirty="0">
                <a:solidFill>
                  <a:srgbClr val="003560"/>
                </a:solidFill>
              </a:rPr>
              <a:t>SDRF4Metabolomics</a:t>
            </a:r>
            <a:r>
              <a:rPr lang="de-DE" sz="1200" dirty="0">
                <a:solidFill>
                  <a:srgbClr val="003560"/>
                </a:solidFill>
              </a:rPr>
              <a:t>: </a:t>
            </a:r>
            <a:r>
              <a:rPr lang="de-DE" sz="1200" dirty="0" err="1">
                <a:solidFill>
                  <a:srgbClr val="003560"/>
                </a:solidFill>
              </a:rPr>
              <a:t>Yasset</a:t>
            </a:r>
            <a:r>
              <a:rPr lang="de-DE" sz="1200" dirty="0">
                <a:solidFill>
                  <a:srgbClr val="003560"/>
                </a:solidFill>
              </a:rPr>
              <a:t> Perez-</a:t>
            </a:r>
            <a:r>
              <a:rPr lang="de-DE" sz="1200" dirty="0" err="1">
                <a:solidFill>
                  <a:srgbClr val="003560"/>
                </a:solidFill>
              </a:rPr>
              <a:t>Riverol</a:t>
            </a:r>
            <a:r>
              <a:rPr lang="de-DE" sz="1200" dirty="0">
                <a:solidFill>
                  <a:srgbClr val="003560"/>
                </a:solidFill>
              </a:rPr>
              <a:t>, Matthias </a:t>
            </a:r>
            <a:r>
              <a:rPr lang="de-DE" sz="1200" dirty="0" err="1">
                <a:solidFill>
                  <a:srgbClr val="003560"/>
                </a:solidFill>
              </a:rPr>
              <a:t>Mattanovich</a:t>
            </a:r>
            <a:endParaRPr lang="de-DE" sz="1200" dirty="0">
              <a:solidFill>
                <a:srgbClr val="003560"/>
              </a:solidFill>
            </a:endParaRPr>
          </a:p>
        </p:txBody>
      </p:sp>
      <p:sp>
        <p:nvSpPr>
          <p:cNvPr id="18" name="Textfeld 17">
            <a:extLst>
              <a:ext uri="{FF2B5EF4-FFF2-40B4-BE49-F238E27FC236}">
                <a16:creationId xmlns:a16="http://schemas.microsoft.com/office/drawing/2014/main" id="{672E8624-FB5C-C0C3-118B-2AFD86EB94C5}"/>
              </a:ext>
            </a:extLst>
          </p:cNvPr>
          <p:cNvSpPr txBox="1"/>
          <p:nvPr/>
        </p:nvSpPr>
        <p:spPr>
          <a:xfrm>
            <a:off x="3836665" y="5863324"/>
            <a:ext cx="4019549" cy="584968"/>
          </a:xfrm>
          <a:prstGeom prst="rect">
            <a:avLst/>
          </a:prstGeom>
          <a:noFill/>
        </p:spPr>
        <p:txBody>
          <a:bodyPr wrap="square" rtlCol="0">
            <a:spAutoFit/>
          </a:bodyPr>
          <a:lstStyle/>
          <a:p>
            <a:r>
              <a:rPr lang="de-DE" sz="1067" dirty="0">
                <a:solidFill>
                  <a:schemeClr val="accent1"/>
                </a:solidFill>
              </a:rPr>
              <a:t>Parts </a:t>
            </a:r>
            <a:r>
              <a:rPr lang="de-DE" sz="1067" dirty="0" err="1">
                <a:solidFill>
                  <a:schemeClr val="accent1"/>
                </a:solidFill>
              </a:rPr>
              <a:t>of</a:t>
            </a:r>
            <a:r>
              <a:rPr lang="de-DE" sz="1067" dirty="0">
                <a:solidFill>
                  <a:schemeClr val="accent1"/>
                </a:solidFill>
              </a:rPr>
              <a:t> </a:t>
            </a:r>
            <a:r>
              <a:rPr lang="de-DE" sz="1067" dirty="0" err="1">
                <a:solidFill>
                  <a:schemeClr val="accent1"/>
                </a:solidFill>
              </a:rPr>
              <a:t>this</a:t>
            </a:r>
            <a:r>
              <a:rPr lang="de-DE" sz="1067" dirty="0">
                <a:solidFill>
                  <a:schemeClr val="accent1"/>
                </a:solidFill>
              </a:rPr>
              <a:t> </a:t>
            </a:r>
            <a:r>
              <a:rPr lang="de-DE" sz="1067" dirty="0" err="1">
                <a:solidFill>
                  <a:schemeClr val="accent1"/>
                </a:solidFill>
              </a:rPr>
              <a:t>presentation</a:t>
            </a:r>
            <a:r>
              <a:rPr lang="de-DE" sz="1067" dirty="0">
                <a:solidFill>
                  <a:schemeClr val="accent1"/>
                </a:solidFill>
              </a:rPr>
              <a:t> </a:t>
            </a:r>
            <a:r>
              <a:rPr lang="de-DE" sz="1067" dirty="0" err="1">
                <a:solidFill>
                  <a:schemeClr val="accent1"/>
                </a:solidFill>
              </a:rPr>
              <a:t>use</a:t>
            </a:r>
            <a:r>
              <a:rPr lang="de-DE" sz="1067" dirty="0">
                <a:solidFill>
                  <a:schemeClr val="accent1"/>
                </a:solidFill>
              </a:rPr>
              <a:t> </a:t>
            </a:r>
            <a:r>
              <a:rPr lang="de-DE" sz="1067" dirty="0" err="1">
                <a:solidFill>
                  <a:schemeClr val="accent1"/>
                </a:solidFill>
              </a:rPr>
              <a:t>adapted</a:t>
            </a:r>
            <a:r>
              <a:rPr lang="de-DE" sz="1067" dirty="0">
                <a:solidFill>
                  <a:schemeClr val="accent1"/>
                </a:solidFill>
              </a:rPr>
              <a:t> </a:t>
            </a:r>
            <a:r>
              <a:rPr lang="de-DE" sz="1067" dirty="0" err="1">
                <a:solidFill>
                  <a:schemeClr val="accent1"/>
                </a:solidFill>
              </a:rPr>
              <a:t>slides</a:t>
            </a:r>
            <a:r>
              <a:rPr lang="de-DE" sz="1067" dirty="0">
                <a:solidFill>
                  <a:schemeClr val="accent1"/>
                </a:solidFill>
              </a:rPr>
              <a:t> </a:t>
            </a:r>
            <a:r>
              <a:rPr lang="de-DE" sz="1067" dirty="0" err="1">
                <a:solidFill>
                  <a:schemeClr val="accent1"/>
                </a:solidFill>
              </a:rPr>
              <a:t>from</a:t>
            </a:r>
            <a:r>
              <a:rPr lang="de-DE" sz="1067" dirty="0">
                <a:solidFill>
                  <a:schemeClr val="accent1"/>
                </a:solidFill>
              </a:rPr>
              <a:t> </a:t>
            </a:r>
            <a:r>
              <a:rPr lang="de-DE" sz="1067" dirty="0">
                <a:solidFill>
                  <a:srgbClr val="003560"/>
                </a:solidFill>
              </a:rPr>
              <a:t>Juan Antonio </a:t>
            </a:r>
            <a:r>
              <a:rPr lang="de-DE" sz="1067" dirty="0" err="1">
                <a:solidFill>
                  <a:srgbClr val="003560"/>
                </a:solidFill>
              </a:rPr>
              <a:t>Vizcaíno</a:t>
            </a:r>
            <a:r>
              <a:rPr lang="de-DE" sz="1067" dirty="0">
                <a:solidFill>
                  <a:srgbClr val="003560"/>
                </a:solidFill>
              </a:rPr>
              <a:t>, Wout </a:t>
            </a:r>
            <a:r>
              <a:rPr lang="de-DE" sz="1067" dirty="0" err="1">
                <a:solidFill>
                  <a:srgbClr val="003560"/>
                </a:solidFill>
              </a:rPr>
              <a:t>Bittremieux</a:t>
            </a:r>
            <a:r>
              <a:rPr lang="de-DE" sz="1067" dirty="0">
                <a:solidFill>
                  <a:srgbClr val="003560"/>
                </a:solidFill>
              </a:rPr>
              <a:t>, David Tabb and </a:t>
            </a:r>
            <a:r>
              <a:rPr lang="de-DE" sz="1067" dirty="0" err="1">
                <a:solidFill>
                  <a:srgbClr val="003560"/>
                </a:solidFill>
              </a:rPr>
              <a:t>other</a:t>
            </a:r>
            <a:r>
              <a:rPr lang="de-DE" sz="1067" dirty="0">
                <a:solidFill>
                  <a:srgbClr val="003560"/>
                </a:solidFill>
              </a:rPr>
              <a:t> </a:t>
            </a:r>
            <a:br>
              <a:rPr lang="de-DE" sz="1067" dirty="0">
                <a:solidFill>
                  <a:srgbClr val="003560"/>
                </a:solidFill>
              </a:rPr>
            </a:br>
            <a:r>
              <a:rPr lang="de-DE" sz="1067" dirty="0">
                <a:solidFill>
                  <a:srgbClr val="003560"/>
                </a:solidFill>
              </a:rPr>
              <a:t>HUPO-PSI </a:t>
            </a:r>
            <a:r>
              <a:rPr lang="de-DE" sz="1067" dirty="0" err="1">
                <a:solidFill>
                  <a:srgbClr val="003560"/>
                </a:solidFill>
              </a:rPr>
              <a:t>members</a:t>
            </a:r>
            <a:r>
              <a:rPr lang="de-DE" sz="1067" dirty="0">
                <a:solidFill>
                  <a:srgbClr val="003560"/>
                </a:solidFill>
              </a:rPr>
              <a:t>.</a:t>
            </a:r>
            <a:endParaRPr lang="de-DE" sz="1067" dirty="0">
              <a:solidFill>
                <a:schemeClr val="accent1"/>
              </a:solidFill>
            </a:endParaRPr>
          </a:p>
        </p:txBody>
      </p:sp>
      <p:pic>
        <p:nvPicPr>
          <p:cNvPr id="21" name="Grafik 20">
            <a:extLst>
              <a:ext uri="{FF2B5EF4-FFF2-40B4-BE49-F238E27FC236}">
                <a16:creationId xmlns:a16="http://schemas.microsoft.com/office/drawing/2014/main" id="{CD095D23-1847-7CC6-94D0-E893DC9428BA}"/>
              </a:ext>
            </a:extLst>
          </p:cNvPr>
          <p:cNvPicPr>
            <a:picLocks noChangeAspect="1"/>
          </p:cNvPicPr>
          <p:nvPr/>
        </p:nvPicPr>
        <p:blipFill>
          <a:blip r:embed="rId9"/>
          <a:stretch>
            <a:fillRect/>
          </a:stretch>
        </p:blipFill>
        <p:spPr>
          <a:xfrm>
            <a:off x="3891095" y="463992"/>
            <a:ext cx="2365323" cy="2369880"/>
          </a:xfrm>
          <a:prstGeom prst="rect">
            <a:avLst/>
          </a:prstGeom>
        </p:spPr>
      </p:pic>
      <p:sp>
        <p:nvSpPr>
          <p:cNvPr id="23" name="Textfeld 22">
            <a:extLst>
              <a:ext uri="{FF2B5EF4-FFF2-40B4-BE49-F238E27FC236}">
                <a16:creationId xmlns:a16="http://schemas.microsoft.com/office/drawing/2014/main" id="{243D02E3-5975-7E02-7295-2D715F7B0383}"/>
              </a:ext>
            </a:extLst>
          </p:cNvPr>
          <p:cNvSpPr txBox="1"/>
          <p:nvPr/>
        </p:nvSpPr>
        <p:spPr>
          <a:xfrm>
            <a:off x="3853444" y="2894815"/>
            <a:ext cx="2365323" cy="338554"/>
          </a:xfrm>
          <a:prstGeom prst="rect">
            <a:avLst/>
          </a:prstGeom>
          <a:noFill/>
        </p:spPr>
        <p:txBody>
          <a:bodyPr wrap="square">
            <a:spAutoFit/>
          </a:bodyPr>
          <a:lstStyle/>
          <a:p>
            <a:pPr algn="ctr"/>
            <a:r>
              <a:rPr lang="de-DE" sz="1600" dirty="0">
                <a:solidFill>
                  <a:schemeClr val="accent1"/>
                </a:solidFill>
              </a:rPr>
              <a:t>HUPO-PSI Website</a:t>
            </a:r>
          </a:p>
        </p:txBody>
      </p:sp>
      <p:pic>
        <p:nvPicPr>
          <p:cNvPr id="25" name="Grafik 24">
            <a:extLst>
              <a:ext uri="{FF2B5EF4-FFF2-40B4-BE49-F238E27FC236}">
                <a16:creationId xmlns:a16="http://schemas.microsoft.com/office/drawing/2014/main" id="{28A6EB66-7C2E-D968-A5D3-B38992A9A55B}"/>
              </a:ext>
            </a:extLst>
          </p:cNvPr>
          <p:cNvPicPr>
            <a:picLocks noChangeAspect="1"/>
          </p:cNvPicPr>
          <p:nvPr/>
        </p:nvPicPr>
        <p:blipFill>
          <a:blip r:embed="rId10"/>
          <a:stretch>
            <a:fillRect/>
          </a:stretch>
        </p:blipFill>
        <p:spPr>
          <a:xfrm>
            <a:off x="6610532" y="475313"/>
            <a:ext cx="2365323" cy="2371465"/>
          </a:xfrm>
          <a:prstGeom prst="rect">
            <a:avLst/>
          </a:prstGeom>
        </p:spPr>
      </p:pic>
      <p:sp>
        <p:nvSpPr>
          <p:cNvPr id="26" name="Textfeld 25">
            <a:extLst>
              <a:ext uri="{FF2B5EF4-FFF2-40B4-BE49-F238E27FC236}">
                <a16:creationId xmlns:a16="http://schemas.microsoft.com/office/drawing/2014/main" id="{CA7C62CF-F486-0D16-5D1D-603E45176330}"/>
              </a:ext>
            </a:extLst>
          </p:cNvPr>
          <p:cNvSpPr txBox="1"/>
          <p:nvPr/>
        </p:nvSpPr>
        <p:spPr>
          <a:xfrm>
            <a:off x="6648183" y="2897885"/>
            <a:ext cx="2290021" cy="338554"/>
          </a:xfrm>
          <a:prstGeom prst="rect">
            <a:avLst/>
          </a:prstGeom>
          <a:noFill/>
        </p:spPr>
        <p:txBody>
          <a:bodyPr wrap="square">
            <a:spAutoFit/>
          </a:bodyPr>
          <a:lstStyle/>
          <a:p>
            <a:pPr algn="ctr"/>
            <a:r>
              <a:rPr lang="de-DE" sz="1600" dirty="0" err="1">
                <a:solidFill>
                  <a:schemeClr val="accent1"/>
                </a:solidFill>
              </a:rPr>
              <a:t>mzTab</a:t>
            </a:r>
            <a:r>
              <a:rPr lang="de-DE" sz="1600" dirty="0">
                <a:solidFill>
                  <a:schemeClr val="accent1"/>
                </a:solidFill>
              </a:rPr>
              <a:t>-M Mailing List</a:t>
            </a:r>
          </a:p>
        </p:txBody>
      </p:sp>
      <p:pic>
        <p:nvPicPr>
          <p:cNvPr id="1026" name="Picture 2" descr="Supported by the German BMFTR">
            <a:extLst>
              <a:ext uri="{FF2B5EF4-FFF2-40B4-BE49-F238E27FC236}">
                <a16:creationId xmlns:a16="http://schemas.microsoft.com/office/drawing/2014/main" id="{24EF0D67-FE56-44C3-5CA4-67C5CCDA216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7900" t="11481" r="14457" b="10870"/>
          <a:stretch>
            <a:fillRect/>
          </a:stretch>
        </p:blipFill>
        <p:spPr bwMode="auto">
          <a:xfrm>
            <a:off x="2692400" y="5902889"/>
            <a:ext cx="1161044" cy="775046"/>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a:extLst>
              <a:ext uri="{FF2B5EF4-FFF2-40B4-BE49-F238E27FC236}">
                <a16:creationId xmlns:a16="http://schemas.microsoft.com/office/drawing/2014/main" id="{A728DE70-3758-9FB6-F828-54CB1E2C43DA}"/>
              </a:ext>
            </a:extLst>
          </p:cNvPr>
          <p:cNvPicPr>
            <a:picLocks noChangeAspect="1"/>
          </p:cNvPicPr>
          <p:nvPr/>
        </p:nvPicPr>
        <p:blipFill>
          <a:blip r:embed="rId12"/>
          <a:stretch>
            <a:fillRect/>
          </a:stretch>
        </p:blipFill>
        <p:spPr>
          <a:xfrm>
            <a:off x="9078926" y="191267"/>
            <a:ext cx="2940993" cy="2940993"/>
          </a:xfrm>
          <a:prstGeom prst="rect">
            <a:avLst/>
          </a:prstGeom>
        </p:spPr>
      </p:pic>
      <p:sp>
        <p:nvSpPr>
          <p:cNvPr id="13" name="Textfeld 12">
            <a:extLst>
              <a:ext uri="{FF2B5EF4-FFF2-40B4-BE49-F238E27FC236}">
                <a16:creationId xmlns:a16="http://schemas.microsoft.com/office/drawing/2014/main" id="{23DC10E8-4278-C1FA-B165-6C4A4B496269}"/>
              </a:ext>
            </a:extLst>
          </p:cNvPr>
          <p:cNvSpPr txBox="1"/>
          <p:nvPr/>
        </p:nvSpPr>
        <p:spPr>
          <a:xfrm>
            <a:off x="9556802" y="2894815"/>
            <a:ext cx="1985239" cy="584775"/>
          </a:xfrm>
          <a:prstGeom prst="rect">
            <a:avLst/>
          </a:prstGeom>
          <a:noFill/>
        </p:spPr>
        <p:txBody>
          <a:bodyPr wrap="square">
            <a:spAutoFit/>
          </a:bodyPr>
          <a:lstStyle/>
          <a:p>
            <a:pPr algn="ctr"/>
            <a:r>
              <a:rPr lang="de-DE" sz="1600" dirty="0" err="1">
                <a:solidFill>
                  <a:schemeClr val="accent1"/>
                </a:solidFill>
              </a:rPr>
              <a:t>mzTab</a:t>
            </a:r>
            <a:r>
              <a:rPr lang="de-DE" sz="1600" dirty="0">
                <a:solidFill>
                  <a:schemeClr val="accent1"/>
                </a:solidFill>
              </a:rPr>
              <a:t>-M </a:t>
            </a:r>
            <a:br>
              <a:rPr lang="de-DE" sz="1600" dirty="0">
                <a:solidFill>
                  <a:schemeClr val="accent1"/>
                </a:solidFill>
              </a:rPr>
            </a:br>
            <a:r>
              <a:rPr lang="de-DE" sz="1600" dirty="0">
                <a:solidFill>
                  <a:schemeClr val="accent1"/>
                </a:solidFill>
              </a:rPr>
              <a:t>GitHub Repository</a:t>
            </a:r>
          </a:p>
        </p:txBody>
      </p:sp>
      <p:sp>
        <p:nvSpPr>
          <p:cNvPr id="20" name="Abgerundetes Rechteck 19">
            <a:extLst>
              <a:ext uri="{FF2B5EF4-FFF2-40B4-BE49-F238E27FC236}">
                <a16:creationId xmlns:a16="http://schemas.microsoft.com/office/drawing/2014/main" id="{3A2039C3-CC87-C01F-EFE2-0FE43FCE5A13}"/>
              </a:ext>
            </a:extLst>
          </p:cNvPr>
          <p:cNvSpPr/>
          <p:nvPr/>
        </p:nvSpPr>
        <p:spPr>
          <a:xfrm>
            <a:off x="10033030" y="5160643"/>
            <a:ext cx="1834444" cy="58477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PhD Position</a:t>
            </a:r>
            <a:br>
              <a:rPr lang="de-DE" b="1" dirty="0">
                <a:solidFill>
                  <a:schemeClr val="accent1"/>
                </a:solidFill>
              </a:rPr>
            </a:br>
            <a:r>
              <a:rPr lang="de-DE" b="1" dirty="0" err="1">
                <a:solidFill>
                  <a:schemeClr val="accent1"/>
                </a:solidFill>
              </a:rPr>
              <a:t>Available</a:t>
            </a:r>
            <a:endParaRPr lang="de-DE" b="1" dirty="0">
              <a:solidFill>
                <a:schemeClr val="accent1"/>
              </a:solidFill>
            </a:endParaRPr>
          </a:p>
        </p:txBody>
      </p:sp>
    </p:spTree>
    <p:extLst>
      <p:ext uri="{BB962C8B-B14F-4D97-AF65-F5344CB8AC3E}">
        <p14:creationId xmlns:p14="http://schemas.microsoft.com/office/powerpoint/2010/main" val="2004917480"/>
      </p:ext>
    </p:extLst>
  </p:cSld>
  <p:clrMapOvr>
    <a:masterClrMapping/>
  </p:clrMapOvr>
</p:sld>
</file>

<file path=ppt/theme/theme1.xml><?xml version="1.0" encoding="utf-8"?>
<a:theme xmlns:a="http://schemas.openxmlformats.org/drawingml/2006/main" name="Juelich_PowerPoint_16x9_D">
  <a:themeElements>
    <a:clrScheme name="Benutzerdefiniert 292">
      <a:dk1>
        <a:srgbClr val="000000"/>
      </a:dk1>
      <a:lt1>
        <a:srgbClr val="FFFFFF"/>
      </a:lt1>
      <a:dk2>
        <a:srgbClr val="6D268E"/>
      </a:dk2>
      <a:lt2>
        <a:srgbClr val="EBEBEB"/>
      </a:lt2>
      <a:accent1>
        <a:srgbClr val="023D6B"/>
      </a:accent1>
      <a:accent2>
        <a:srgbClr val="ADBDE3"/>
      </a:accent2>
      <a:accent3>
        <a:srgbClr val="30A93B"/>
      </a:accent3>
      <a:accent4>
        <a:srgbClr val="FFE900"/>
      </a:accent4>
      <a:accent5>
        <a:srgbClr val="FF8C0C"/>
      </a:accent5>
      <a:accent6>
        <a:srgbClr val="DF0F44"/>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1341</Words>
  <Application>Microsoft Macintosh PowerPoint</Application>
  <PresentationFormat>Breitbild</PresentationFormat>
  <Paragraphs>147</Paragraphs>
  <Slides>8</Slides>
  <Notes>3</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Courier New</vt:lpstr>
      <vt:lpstr>Systemschrift Normal</vt:lpstr>
      <vt:lpstr>Juelich_PowerPoint_16x9_D</vt:lpstr>
      <vt:lpstr>Towards mzTab-M 2.1 - Evolving the HUPO-PSI standard format for reporting of small molecule mass spectrometry results</vt:lpstr>
      <vt:lpstr>Interoperability &amp; Reusability in Research</vt:lpstr>
      <vt:lpstr>mzTab-M Data Format</vt:lpstr>
      <vt:lpstr>How To Report Identification Confidence?</vt:lpstr>
      <vt:lpstr>MZTAB-M 2.1 Data Format Update</vt:lpstr>
      <vt:lpstr>MZTAB-M 2.1 Data Format Update</vt:lpstr>
      <vt:lpstr>Future Integration of MZTAB-M 2.1</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Nils Hoffmann</dc:creator>
  <cp:keywords/>
  <dc:description/>
  <cp:lastModifiedBy>Hoffmann, Nils</cp:lastModifiedBy>
  <cp:revision>149</cp:revision>
  <dcterms:created xsi:type="dcterms:W3CDTF">2023-03-08T12:27:34Z</dcterms:created>
  <dcterms:modified xsi:type="dcterms:W3CDTF">2025-07-24T05:57:46Z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Bredbild</vt:lpwstr>
  </property>
  <property fmtid="{D5CDD505-2E9C-101B-9397-08002B2CF9AE}" pid="4" name="Slides">
    <vt:i4>25</vt:i4>
  </property>
</Properties>
</file>