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82463" autoAdjust="0"/>
  </p:normalViewPr>
  <p:slideViewPr>
    <p:cSldViewPr snapToGrid="0">
      <p:cViewPr varScale="1">
        <p:scale>
          <a:sx n="68" d="100"/>
          <a:sy n="68" d="100"/>
        </p:scale>
        <p:origin x="39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C4A06-797F-40BB-9CF0-5DF5CD1E172C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E2DEC-08CC-424D-8105-E3698E653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20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Figure X. A) The summary level (SML) reports the final assumed identification, allowing for ambiguity by “|” separated results in the relevant columns; B) The feature level (SMF) does not explicitly report identifications but references down to the SME level. Ambiguity is propagated via referencing multiple SME elements (rows) with different identification results; C) One SME element (one row) represents a single possible identification from some input evidence. Multiple identifications from the same input data share the same value for </a:t>
            </a:r>
            <a:r>
              <a:rPr lang="en-GB" dirty="0" err="1"/>
              <a:t>evidence_input_id</a:t>
            </a:r>
            <a:r>
              <a:rPr lang="en-GB" dirty="0"/>
              <a:t>. Ambiguity is captured by different rows for the </a:t>
            </a:r>
            <a:r>
              <a:rPr lang="en-GB"/>
              <a:t>same input data.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E2DEC-08CC-424D-8105-E3698E65331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11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BFAE-0BF2-4C90-B8E9-030ADBBDE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73A82-E128-47F8-93A5-8E12CB5D7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CD8EC-B378-4D70-8929-24341FF6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7A5E-E020-4788-9172-821DBF171940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03680-E565-4138-B070-214777FA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B2797-0176-462A-82DC-F8A7CEE5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9535-5A22-4639-B7F1-D9D5804003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56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0C92-5358-40AC-86AC-9DC92306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43CE3-42FF-4143-9258-C7058992D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D1463-D559-404D-A263-348A8F94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7A5E-E020-4788-9172-821DBF171940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FD911-586E-450A-95FC-6916A36A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8211-9290-4065-B2DB-8B1CC7779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9535-5A22-4639-B7F1-D9D5804003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93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E6672-8251-4D5B-AA2C-7A6C4BC07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26BFA-0290-4514-BBA5-6CAA8CA9D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D6D51-D9D4-4CF3-9717-E6E35A9E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7A5E-E020-4788-9172-821DBF171940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454CE-8E89-4771-B299-675200007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C776B-C661-433B-99B7-56FD4930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9535-5A22-4639-B7F1-D9D5804003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07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80A6-ACBE-4339-B1FB-9C008301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F95FF-53E9-4492-8E3C-5D57623AF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32E31-852A-435C-A00A-2E4AD8F3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7A5E-E020-4788-9172-821DBF171940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E7B21-196B-4C36-AA56-F2D5226DB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76949-C6EE-479E-8589-55A8D27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9535-5A22-4639-B7F1-D9D5804003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43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E7E27-C5D7-4E7B-9D35-FB1D4E97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1273F-24AF-4E1C-B3B2-CA306C715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60DA6-AA7D-4552-AC10-63E66105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7A5E-E020-4788-9172-821DBF171940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F9370-2147-4A7D-B7F6-E681F5225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B1A25-9B4F-45D2-814D-85328E54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9535-5A22-4639-B7F1-D9D5804003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9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7744-7DFE-4FC3-9A2E-86A9B6F69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70A99-1B21-40E6-9A35-B5EC8B582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53C61-91CB-42EF-B98C-FD5739CC7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C4BB3-EB0C-4821-B9C2-A22148DE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7A5E-E020-4788-9172-821DBF171940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D0784-BC49-4026-AF5A-4F5964B1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E63F6-E28D-431F-B0E0-E75EE71F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9535-5A22-4639-B7F1-D9D5804003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03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DE20-0F9D-4F08-8E09-910CD26A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ACFC4-5E6D-446B-890C-C39CB928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4C652-EDAF-45AD-9DE8-DCD00F269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EBC09-5490-485F-88B4-AF3FF56A2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CFD75-72E5-42ED-BABD-8DE667E75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C85D2-A6EC-4FF3-8A0F-6FE9829FC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7A5E-E020-4788-9172-821DBF171940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D8ADD-34C5-45D9-8EF7-D927D189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1E572D-029B-4A33-9D10-82BC6B4D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9535-5A22-4639-B7F1-D9D5804003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04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B104-EAC8-484A-B3B0-8A3DB0B8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7AD32-DF6D-40C1-968A-A6B790DB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7A5E-E020-4788-9172-821DBF171940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46C72-8F62-41F5-91A0-36B6AE3F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08528-08BB-4A40-80C7-F48E3E5D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9535-5A22-4639-B7F1-D9D5804003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63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A0679-8C92-4DA5-A76F-07776306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7A5E-E020-4788-9172-821DBF171940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C2734-C56E-46A2-B101-72F8E7680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2C194-AE06-4937-A9E0-56C46971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9535-5A22-4639-B7F1-D9D5804003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8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CBC1-1E80-4ACF-A9C2-A1932633D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C1F69-7916-4ACC-A13F-5D2BCB24C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EEC89-71D3-458F-8A3E-A10D3AA7D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505C9-38CE-451D-BD6A-7C7D4E51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7A5E-E020-4788-9172-821DBF171940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45FA6-5B88-4F9D-8A8B-CDFF60A9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07F42-34DC-49A1-869C-923871B7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9535-5A22-4639-B7F1-D9D5804003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71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44BA-F330-4B76-93CC-77730272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E979D-840A-46B5-B93F-12753EB1D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D5ADB-0461-4E41-BBAF-108552D9D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79012-4064-496E-8DC6-6EFFBF6F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7A5E-E020-4788-9172-821DBF171940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AE8FE-6CE7-4E4B-9833-114DD77F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086A2-F110-4DA5-A92C-12991C07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9535-5A22-4639-B7F1-D9D5804003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72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D0ACFA-1B88-4ABE-A7C0-E4D4E6939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727BB-4DFC-488A-9423-39C5D52C1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A06B7-C354-4844-A53E-E6E37A8A7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97A5E-E020-4788-9172-821DBF171940}" type="datetimeFigureOut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CE961-1731-45F3-8FA7-E33156D20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0A255-4AD4-423D-BCB1-EDD491C33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89535-5A22-4639-B7F1-D9D5804003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32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11886D7-4664-4A37-8B8F-EB7CFAC6A444}"/>
              </a:ext>
            </a:extLst>
          </p:cNvPr>
          <p:cNvSpPr txBox="1"/>
          <p:nvPr/>
        </p:nvSpPr>
        <p:spPr>
          <a:xfrm>
            <a:off x="694983" y="537468"/>
            <a:ext cx="9784595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/>
              <a:t>SML</a:t>
            </a: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960BE2-10CA-4A94-89AB-6F4C50362EC2}"/>
              </a:ext>
            </a:extLst>
          </p:cNvPr>
          <p:cNvSpPr txBox="1"/>
          <p:nvPr/>
        </p:nvSpPr>
        <p:spPr>
          <a:xfrm>
            <a:off x="6834577" y="788140"/>
            <a:ext cx="96906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assay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91CAAF-747E-4D57-A2C4-E3F1FB0A98B1}"/>
              </a:ext>
            </a:extLst>
          </p:cNvPr>
          <p:cNvSpPr txBox="1"/>
          <p:nvPr/>
        </p:nvSpPr>
        <p:spPr>
          <a:xfrm>
            <a:off x="254234" y="553993"/>
            <a:ext cx="43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740133-0440-4EB0-ABA6-19AB327C407E}"/>
              </a:ext>
            </a:extLst>
          </p:cNvPr>
          <p:cNvSpPr txBox="1"/>
          <p:nvPr/>
        </p:nvSpPr>
        <p:spPr>
          <a:xfrm>
            <a:off x="617083" y="2124407"/>
            <a:ext cx="45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07FE20-1438-4489-BE77-1BAF8DACD409}"/>
              </a:ext>
            </a:extLst>
          </p:cNvPr>
          <p:cNvSpPr txBox="1"/>
          <p:nvPr/>
        </p:nvSpPr>
        <p:spPr>
          <a:xfrm>
            <a:off x="7928521" y="794217"/>
            <a:ext cx="96906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assay 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545DDE-4D39-44C4-B389-82CE44415801}"/>
              </a:ext>
            </a:extLst>
          </p:cNvPr>
          <p:cNvSpPr txBox="1"/>
          <p:nvPr/>
        </p:nvSpPr>
        <p:spPr>
          <a:xfrm>
            <a:off x="9338338" y="762409"/>
            <a:ext cx="96906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assay 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5C5436-F6F4-4FBB-A673-613FAB49C305}"/>
              </a:ext>
            </a:extLst>
          </p:cNvPr>
          <p:cNvSpPr txBox="1"/>
          <p:nvPr/>
        </p:nvSpPr>
        <p:spPr>
          <a:xfrm>
            <a:off x="8885231" y="86705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5DE5F0-BD43-44E5-8A2B-CE0AF508CA2E}"/>
              </a:ext>
            </a:extLst>
          </p:cNvPr>
          <p:cNvSpPr txBox="1"/>
          <p:nvPr/>
        </p:nvSpPr>
        <p:spPr>
          <a:xfrm>
            <a:off x="1588284" y="2352044"/>
            <a:ext cx="8055549" cy="612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dirty="0"/>
              <a:t>SMF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D527AA-2FAF-4BB7-9F41-0311CFDA8C66}"/>
              </a:ext>
            </a:extLst>
          </p:cNvPr>
          <p:cNvSpPr txBox="1"/>
          <p:nvPr/>
        </p:nvSpPr>
        <p:spPr>
          <a:xfrm>
            <a:off x="3638510" y="830459"/>
            <a:ext cx="4532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db</a:t>
            </a:r>
            <a:r>
              <a:rPr lang="en-GB" sz="1400" dirty="0"/>
              <a:t> identifier    smiles      </a:t>
            </a:r>
            <a:r>
              <a:rPr lang="en-GB" sz="1400" dirty="0" err="1"/>
              <a:t>inchi</a:t>
            </a:r>
            <a:r>
              <a:rPr lang="en-GB" sz="1400" dirty="0"/>
              <a:t>        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64728A-B685-4908-BD5D-8DD7E5AAAF34}"/>
              </a:ext>
            </a:extLst>
          </p:cNvPr>
          <p:cNvSpPr txBox="1"/>
          <p:nvPr/>
        </p:nvSpPr>
        <p:spPr>
          <a:xfrm>
            <a:off x="638574" y="28671"/>
            <a:ext cx="5999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1" dirty="0"/>
              <a:t>SML Identification reporting</a:t>
            </a:r>
            <a:r>
              <a:rPr lang="en-GB" sz="1400" i="1" dirty="0"/>
              <a:t>: Inferred identification from all evidence</a:t>
            </a:r>
          </a:p>
          <a:p>
            <a:r>
              <a:rPr lang="en-GB" sz="1400" b="1" i="1" dirty="0"/>
              <a:t>Ambiguity: </a:t>
            </a:r>
            <a:r>
              <a:rPr lang="en-GB" sz="1400" i="1" dirty="0"/>
              <a:t>captured by ‘|’ separated identifiers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E82A13-2716-4BD8-8ACA-B640B965BCA6}"/>
              </a:ext>
            </a:extLst>
          </p:cNvPr>
          <p:cNvSpPr txBox="1"/>
          <p:nvPr/>
        </p:nvSpPr>
        <p:spPr>
          <a:xfrm>
            <a:off x="5083154" y="2478479"/>
            <a:ext cx="96906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assay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F1A284-8A8D-4EF3-87BD-B403935DC0DE}"/>
              </a:ext>
            </a:extLst>
          </p:cNvPr>
          <p:cNvSpPr txBox="1"/>
          <p:nvPr/>
        </p:nvSpPr>
        <p:spPr>
          <a:xfrm>
            <a:off x="6177098" y="2484556"/>
            <a:ext cx="96906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assay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D1A5D1-72A4-495F-A80B-BEC78B71A0AE}"/>
              </a:ext>
            </a:extLst>
          </p:cNvPr>
          <p:cNvSpPr txBox="1"/>
          <p:nvPr/>
        </p:nvSpPr>
        <p:spPr>
          <a:xfrm>
            <a:off x="8364483" y="2458806"/>
            <a:ext cx="96906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assay 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C4872A-519E-44C0-AC54-C8CFD2C9D60E}"/>
              </a:ext>
            </a:extLst>
          </p:cNvPr>
          <p:cNvSpPr txBox="1"/>
          <p:nvPr/>
        </p:nvSpPr>
        <p:spPr>
          <a:xfrm>
            <a:off x="7622982" y="256345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700A8CD-163F-4EC4-B149-9F1F109EB4E1}"/>
              </a:ext>
            </a:extLst>
          </p:cNvPr>
          <p:cNvSpPr txBox="1"/>
          <p:nvPr/>
        </p:nvSpPr>
        <p:spPr>
          <a:xfrm>
            <a:off x="2472454" y="2478479"/>
            <a:ext cx="16486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REFs TO SMEs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71ED3B-2D78-46B7-97BA-015AE7A46DA3}"/>
              </a:ext>
            </a:extLst>
          </p:cNvPr>
          <p:cNvSpPr txBox="1"/>
          <p:nvPr/>
        </p:nvSpPr>
        <p:spPr>
          <a:xfrm>
            <a:off x="1588284" y="3059291"/>
            <a:ext cx="8055549" cy="612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dirty="0"/>
              <a:t>SMF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111EC3-0C49-47BC-B0F6-6A59B432EE1D}"/>
              </a:ext>
            </a:extLst>
          </p:cNvPr>
          <p:cNvSpPr txBox="1"/>
          <p:nvPr/>
        </p:nvSpPr>
        <p:spPr>
          <a:xfrm>
            <a:off x="5083154" y="3185726"/>
            <a:ext cx="96906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assay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D44BF2-ABE6-4E7B-863F-6C63AE169E27}"/>
              </a:ext>
            </a:extLst>
          </p:cNvPr>
          <p:cNvSpPr txBox="1"/>
          <p:nvPr/>
        </p:nvSpPr>
        <p:spPr>
          <a:xfrm>
            <a:off x="6177098" y="3191803"/>
            <a:ext cx="96906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assay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F24E35-3D4B-4F77-8EE6-670A5AED15A9}"/>
              </a:ext>
            </a:extLst>
          </p:cNvPr>
          <p:cNvSpPr txBox="1"/>
          <p:nvPr/>
        </p:nvSpPr>
        <p:spPr>
          <a:xfrm>
            <a:off x="8364483" y="3166053"/>
            <a:ext cx="96906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assay 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5DF50E-93BC-47FC-87A9-7C26DDA9A343}"/>
              </a:ext>
            </a:extLst>
          </p:cNvPr>
          <p:cNvSpPr txBox="1"/>
          <p:nvPr/>
        </p:nvSpPr>
        <p:spPr>
          <a:xfrm>
            <a:off x="7622982" y="327069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8F3359-7F50-420D-AF19-C61E5B36B37F}"/>
              </a:ext>
            </a:extLst>
          </p:cNvPr>
          <p:cNvSpPr txBox="1"/>
          <p:nvPr/>
        </p:nvSpPr>
        <p:spPr>
          <a:xfrm>
            <a:off x="2841325" y="3177432"/>
            <a:ext cx="16486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REFs TO SME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C725E9D-4015-401A-897F-8DE40F1BEC63}"/>
              </a:ext>
            </a:extLst>
          </p:cNvPr>
          <p:cNvSpPr txBox="1"/>
          <p:nvPr/>
        </p:nvSpPr>
        <p:spPr>
          <a:xfrm>
            <a:off x="3005797" y="4266772"/>
            <a:ext cx="3859243" cy="6129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dirty="0"/>
              <a:t>SME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EA3CC3-8315-4A2B-B5DA-BD51518AA256}"/>
              </a:ext>
            </a:extLst>
          </p:cNvPr>
          <p:cNvSpPr txBox="1"/>
          <p:nvPr/>
        </p:nvSpPr>
        <p:spPr>
          <a:xfrm>
            <a:off x="3005796" y="5052218"/>
            <a:ext cx="3859243" cy="6129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dirty="0"/>
              <a:t>SME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482C94A-D941-4DAF-922D-FB5CD4A84BDB}"/>
              </a:ext>
            </a:extLst>
          </p:cNvPr>
          <p:cNvSpPr txBox="1"/>
          <p:nvPr/>
        </p:nvSpPr>
        <p:spPr>
          <a:xfrm>
            <a:off x="3005795" y="6137651"/>
            <a:ext cx="3859243" cy="6129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dirty="0"/>
              <a:t>SME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51AA73B-2678-4881-A0A2-8A98C51BA3C7}"/>
              </a:ext>
            </a:extLst>
          </p:cNvPr>
          <p:cNvSpPr txBox="1"/>
          <p:nvPr/>
        </p:nvSpPr>
        <p:spPr>
          <a:xfrm>
            <a:off x="3016159" y="566515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….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8D0CE72-A82B-4884-A72D-084560155ED7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8235072" y="5345419"/>
            <a:ext cx="1639667" cy="45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0A44489-14FC-484B-9450-AE414BBA80B8}"/>
              </a:ext>
            </a:extLst>
          </p:cNvPr>
          <p:cNvSpPr txBox="1"/>
          <p:nvPr/>
        </p:nvSpPr>
        <p:spPr>
          <a:xfrm>
            <a:off x="8235072" y="5796481"/>
            <a:ext cx="327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Reference to same spectrum (e.g. MS2) or other data (accurate mass and retention time) supporting identification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879AACA-253A-4553-8940-954269075450}"/>
              </a:ext>
            </a:extLst>
          </p:cNvPr>
          <p:cNvCxnSpPr>
            <a:stCxn id="50" idx="1"/>
            <a:endCxn id="57" idx="1"/>
          </p:cNvCxnSpPr>
          <p:nvPr/>
        </p:nvCxnSpPr>
        <p:spPr>
          <a:xfrm rot="10800000" flipH="1" flipV="1">
            <a:off x="2472453" y="2663145"/>
            <a:ext cx="533343" cy="1910096"/>
          </a:xfrm>
          <a:prstGeom prst="bentConnector3">
            <a:avLst>
              <a:gd name="adj1" fmla="val -428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2A176FA-28CF-4BF0-9B47-0EE131D1F86D}"/>
              </a:ext>
            </a:extLst>
          </p:cNvPr>
          <p:cNvCxnSpPr>
            <a:cxnSpLocks/>
            <a:stCxn id="50" idx="1"/>
            <a:endCxn id="58" idx="1"/>
          </p:cNvCxnSpPr>
          <p:nvPr/>
        </p:nvCxnSpPr>
        <p:spPr>
          <a:xfrm rot="10800000" flipH="1" flipV="1">
            <a:off x="2472454" y="2663145"/>
            <a:ext cx="533342" cy="2695542"/>
          </a:xfrm>
          <a:prstGeom prst="bentConnector3">
            <a:avLst>
              <a:gd name="adj1" fmla="val -811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383A8E5-2BFF-4509-B18A-0D4B1CB6C594}"/>
              </a:ext>
            </a:extLst>
          </p:cNvPr>
          <p:cNvCxnSpPr>
            <a:cxnSpLocks/>
            <a:stCxn id="56" idx="1"/>
            <a:endCxn id="59" idx="1"/>
          </p:cNvCxnSpPr>
          <p:nvPr/>
        </p:nvCxnSpPr>
        <p:spPr>
          <a:xfrm rot="10800000" flipH="1" flipV="1">
            <a:off x="2841325" y="3362098"/>
            <a:ext cx="164470" cy="3082022"/>
          </a:xfrm>
          <a:prstGeom prst="bentConnector3">
            <a:avLst>
              <a:gd name="adj1" fmla="val -1389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E36100D-1004-4D0A-9AA2-F232F2D1DEBA}"/>
              </a:ext>
            </a:extLst>
          </p:cNvPr>
          <p:cNvSpPr txBox="1"/>
          <p:nvPr/>
        </p:nvSpPr>
        <p:spPr>
          <a:xfrm>
            <a:off x="1579153" y="810068"/>
            <a:ext cx="16486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REFs TO SMFs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4C8D2596-182C-4BDD-9121-101EAD249BE9}"/>
              </a:ext>
            </a:extLst>
          </p:cNvPr>
          <p:cNvCxnSpPr>
            <a:cxnSpLocks/>
            <a:stCxn id="78" idx="1"/>
            <a:endCxn id="42" idx="1"/>
          </p:cNvCxnSpPr>
          <p:nvPr/>
        </p:nvCxnSpPr>
        <p:spPr>
          <a:xfrm rot="10800000" flipH="1" flipV="1">
            <a:off x="1579152" y="994733"/>
            <a:ext cx="9131" cy="1663779"/>
          </a:xfrm>
          <a:prstGeom prst="bentConnector3">
            <a:avLst>
              <a:gd name="adj1" fmla="val -25035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367257DF-B2B4-4C17-9179-ABD884544290}"/>
              </a:ext>
            </a:extLst>
          </p:cNvPr>
          <p:cNvCxnSpPr>
            <a:cxnSpLocks/>
            <a:stCxn id="78" idx="1"/>
            <a:endCxn id="51" idx="1"/>
          </p:cNvCxnSpPr>
          <p:nvPr/>
        </p:nvCxnSpPr>
        <p:spPr>
          <a:xfrm rot="10800000" flipH="1" flipV="1">
            <a:off x="1579152" y="994734"/>
            <a:ext cx="9131" cy="2371026"/>
          </a:xfrm>
          <a:prstGeom prst="bentConnector3">
            <a:avLst>
              <a:gd name="adj1" fmla="val -4044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2AE8027-E984-4248-90CE-EF301A6341E9}"/>
              </a:ext>
            </a:extLst>
          </p:cNvPr>
          <p:cNvSpPr txBox="1"/>
          <p:nvPr/>
        </p:nvSpPr>
        <p:spPr>
          <a:xfrm>
            <a:off x="7559409" y="271832"/>
            <a:ext cx="2263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Quant data across assays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7A65839-1388-4CF3-8E8A-B24E1590629A}"/>
              </a:ext>
            </a:extLst>
          </p:cNvPr>
          <p:cNvSpPr txBox="1"/>
          <p:nvPr/>
        </p:nvSpPr>
        <p:spPr>
          <a:xfrm>
            <a:off x="1625937" y="4682886"/>
            <a:ext cx="45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4BE7139-8CCD-429C-BA30-B4FAF56F6D54}"/>
              </a:ext>
            </a:extLst>
          </p:cNvPr>
          <p:cNvSpPr txBox="1"/>
          <p:nvPr/>
        </p:nvSpPr>
        <p:spPr>
          <a:xfrm>
            <a:off x="3698380" y="4395441"/>
            <a:ext cx="3084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db</a:t>
            </a:r>
            <a:r>
              <a:rPr lang="en-GB" sz="1400" dirty="0"/>
              <a:t> identifier    smiles      </a:t>
            </a:r>
            <a:r>
              <a:rPr lang="en-GB" sz="1400" dirty="0" err="1"/>
              <a:t>inchi</a:t>
            </a:r>
            <a:r>
              <a:rPr lang="en-GB" sz="1400" dirty="0"/>
              <a:t>        …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19FE13E-29EB-4C60-AF55-502B1A87B9AF}"/>
              </a:ext>
            </a:extLst>
          </p:cNvPr>
          <p:cNvSpPr txBox="1"/>
          <p:nvPr/>
        </p:nvSpPr>
        <p:spPr>
          <a:xfrm>
            <a:off x="3698379" y="5191531"/>
            <a:ext cx="3084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db</a:t>
            </a:r>
            <a:r>
              <a:rPr lang="en-GB" sz="1400" dirty="0"/>
              <a:t> identifier    smiles      </a:t>
            </a:r>
            <a:r>
              <a:rPr lang="en-GB" sz="1400" dirty="0" err="1"/>
              <a:t>inchi</a:t>
            </a:r>
            <a:r>
              <a:rPr lang="en-GB" sz="1400" dirty="0"/>
              <a:t>        …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2051D80-5AE5-480F-B9B8-7382513A8E41}"/>
              </a:ext>
            </a:extLst>
          </p:cNvPr>
          <p:cNvSpPr txBox="1"/>
          <p:nvPr/>
        </p:nvSpPr>
        <p:spPr>
          <a:xfrm>
            <a:off x="3665640" y="6277716"/>
            <a:ext cx="3084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db</a:t>
            </a:r>
            <a:r>
              <a:rPr lang="en-GB" sz="1400" dirty="0"/>
              <a:t> identifier    smiles      </a:t>
            </a:r>
            <a:r>
              <a:rPr lang="en-GB" sz="1400" dirty="0" err="1"/>
              <a:t>inchi</a:t>
            </a:r>
            <a:r>
              <a:rPr lang="en-GB" sz="1400" dirty="0"/>
              <a:t>        …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4C2FF93-90CD-4960-A126-38284F50194E}"/>
              </a:ext>
            </a:extLst>
          </p:cNvPr>
          <p:cNvSpPr txBox="1"/>
          <p:nvPr/>
        </p:nvSpPr>
        <p:spPr>
          <a:xfrm>
            <a:off x="1532784" y="1884979"/>
            <a:ext cx="8692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1" dirty="0"/>
              <a:t>SMF Identification reporting: </a:t>
            </a:r>
            <a:r>
              <a:rPr lang="en-GB" sz="1400" i="1" dirty="0"/>
              <a:t>No explicit calling of identification (beyond having an optional call of adduct ion)</a:t>
            </a:r>
          </a:p>
          <a:p>
            <a:r>
              <a:rPr lang="en-GB" sz="1400" b="1" i="1" dirty="0"/>
              <a:t> Ambiguity: </a:t>
            </a:r>
            <a:r>
              <a:rPr lang="en-GB" sz="1400" i="1" dirty="0"/>
              <a:t>captured by referencing multiple evidence elements (SMEs) for all “accepted” evidence for this feature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326C168-E99F-4B51-87CF-4D353B6DB04D}"/>
              </a:ext>
            </a:extLst>
          </p:cNvPr>
          <p:cNvSpPr txBox="1"/>
          <p:nvPr/>
        </p:nvSpPr>
        <p:spPr>
          <a:xfrm>
            <a:off x="2923559" y="3761129"/>
            <a:ext cx="8692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1" dirty="0"/>
              <a:t>SME Identification reporting: </a:t>
            </a:r>
            <a:r>
              <a:rPr lang="en-GB" sz="1400" i="1" dirty="0"/>
              <a:t>Each row gives one possible result from id process</a:t>
            </a:r>
          </a:p>
          <a:p>
            <a:r>
              <a:rPr lang="en-GB" sz="1400" b="1" i="1" dirty="0"/>
              <a:t> Ambiguity: </a:t>
            </a:r>
            <a:r>
              <a:rPr lang="en-GB" sz="1400" i="1" dirty="0"/>
              <a:t>captured by different elements (rows)</a:t>
            </a:r>
          </a:p>
        </p:txBody>
      </p:sp>
      <p:sp>
        <p:nvSpPr>
          <p:cNvPr id="104" name="Right Brace 103">
            <a:extLst>
              <a:ext uri="{FF2B5EF4-FFF2-40B4-BE49-F238E27FC236}">
                <a16:creationId xmlns:a16="http://schemas.microsoft.com/office/drawing/2014/main" id="{CCC1C9E9-6D69-4900-B2B2-3FF6A5997DDB}"/>
              </a:ext>
            </a:extLst>
          </p:cNvPr>
          <p:cNvSpPr/>
          <p:nvPr/>
        </p:nvSpPr>
        <p:spPr>
          <a:xfrm>
            <a:off x="6942406" y="4181068"/>
            <a:ext cx="203760" cy="15467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CACF834-3CC5-42F3-B919-9D81EAE8B33A}"/>
              </a:ext>
            </a:extLst>
          </p:cNvPr>
          <p:cNvSpPr/>
          <p:nvPr/>
        </p:nvSpPr>
        <p:spPr>
          <a:xfrm>
            <a:off x="7234637" y="4598801"/>
            <a:ext cx="200086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b="0" i="0" dirty="0">
                <a:solidFill>
                  <a:srgbClr val="BA3925"/>
                </a:solidFill>
                <a:effectLst/>
                <a:latin typeface="Open Sans"/>
              </a:rPr>
              <a:t>Shared value for </a:t>
            </a:r>
          </a:p>
          <a:p>
            <a:r>
              <a:rPr lang="en-GB" b="0" i="0" dirty="0" err="1">
                <a:solidFill>
                  <a:srgbClr val="BA3925"/>
                </a:solidFill>
                <a:effectLst/>
                <a:latin typeface="Open Sans"/>
              </a:rPr>
              <a:t>evidence_input_id</a:t>
            </a:r>
            <a:endParaRPr lang="en-GB" b="0" i="0" dirty="0">
              <a:solidFill>
                <a:srgbClr val="BA3925"/>
              </a:solidFill>
              <a:effectLst/>
              <a:latin typeface="Open Sans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27010CD-BA95-48E4-8A53-2B16B0CEBC1F}"/>
              </a:ext>
            </a:extLst>
          </p:cNvPr>
          <p:cNvSpPr txBox="1"/>
          <p:nvPr/>
        </p:nvSpPr>
        <p:spPr>
          <a:xfrm>
            <a:off x="9286304" y="4545201"/>
            <a:ext cx="2840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Different rows share the same </a:t>
            </a:r>
            <a:r>
              <a:rPr lang="en-GB" sz="1400" i="1" dirty="0" err="1"/>
              <a:t>evidence_input_id</a:t>
            </a:r>
            <a:r>
              <a:rPr lang="en-GB" sz="1400" i="1" dirty="0"/>
              <a:t> to indicate different results from the same input data</a:t>
            </a:r>
          </a:p>
        </p:txBody>
      </p:sp>
    </p:spTree>
    <p:extLst>
      <p:ext uri="{BB962C8B-B14F-4D97-AF65-F5344CB8AC3E}">
        <p14:creationId xmlns:p14="http://schemas.microsoft.com/office/powerpoint/2010/main" val="4109941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312</Words>
  <Application>Microsoft Office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Jones</dc:creator>
  <cp:lastModifiedBy>Andy Jones</cp:lastModifiedBy>
  <cp:revision>21</cp:revision>
  <dcterms:created xsi:type="dcterms:W3CDTF">2018-04-20T09:06:04Z</dcterms:created>
  <dcterms:modified xsi:type="dcterms:W3CDTF">2018-04-20T10:18:12Z</dcterms:modified>
</cp:coreProperties>
</file>