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7" r:id="rId4"/>
    <p:sldId id="259" r:id="rId5"/>
    <p:sldId id="266" r:id="rId6"/>
    <p:sldId id="268" r:id="rId7"/>
    <p:sldId id="269" r:id="rId8"/>
    <p:sldId id="260" r:id="rId9"/>
    <p:sldId id="270" r:id="rId10"/>
    <p:sldId id="271" r:id="rId11"/>
    <p:sldId id="273" r:id="rId12"/>
    <p:sldId id="272" r:id="rId13"/>
    <p:sldId id="274" r:id="rId14"/>
    <p:sldId id="265" r:id="rId15"/>
    <p:sldId id="277" r:id="rId16"/>
    <p:sldId id="275" r:id="rId17"/>
    <p:sldId id="264" r:id="rId18"/>
  </p:sldIdLst>
  <p:sldSz cx="9144000" cy="5143500" type="screen16x9"/>
  <p:notesSz cx="6858000" cy="9144000"/>
  <p:embeddedFontLs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db7ee4d84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adb7ee4d84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012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222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729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358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146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449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934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db7ee4d84_2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adb7ee4d84_2_1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db7ee4d84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adb7ee4d84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591bd7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ba591bd7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Jedidah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7269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591bd7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ba591bd7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Jedidah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46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918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068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7ee4d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db7ee4d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63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914C"/>
              </a:buClr>
              <a:buSzPts val="2800"/>
              <a:buNone/>
              <a:defRPr sz="2800">
                <a:solidFill>
                  <a:srgbClr val="B4914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" y="25"/>
            <a:ext cx="904352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7728900" y="25"/>
            <a:ext cx="1271100" cy="5143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5460" y="4159501"/>
            <a:ext cx="1271099" cy="6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914C"/>
              </a:buClr>
              <a:buSzPts val="3600"/>
              <a:buNone/>
              <a:defRPr sz="3600">
                <a:solidFill>
                  <a:srgbClr val="B4914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ytorch.org/docs/stable/optim.html" TargetMode="External"/><Relationship Id="rId4" Type="http://schemas.openxmlformats.org/officeDocument/2006/relationships/hyperlink" Target="https://pytorch.org/docs/stable/nn.html#loss-function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pytorch.org/docs/stable/data.html#dataset-typ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pytorch.org/vision/stable/transform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pytorch.org/docs/stable/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629" y="-1353401"/>
            <a:ext cx="11132575" cy="74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875350" y="2205975"/>
            <a:ext cx="3554100" cy="1010100"/>
          </a:xfrm>
          <a:prstGeom prst="rect">
            <a:avLst/>
          </a:prstGeom>
          <a:solidFill>
            <a:srgbClr val="3918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43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First Model</a:t>
            </a:r>
            <a:endParaRPr sz="190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819325" y="3289550"/>
            <a:ext cx="4529100" cy="1224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2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Breakdown.</a:t>
            </a:r>
            <a:endParaRPr lang="en-US" sz="36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00" y="164125"/>
            <a:ext cx="1298375" cy="12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i="1" dirty="0">
                <a:latin typeface="Montserrat"/>
                <a:ea typeface="Montserrat"/>
                <a:cs typeface="Montserrat"/>
                <a:sym typeface="Montserrat"/>
              </a:rPr>
              <a:t>Define our Iterator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CA5B0E-0605-48C6-A1EA-1C8FBA739F91}"/>
              </a:ext>
            </a:extLst>
          </p:cNvPr>
          <p:cNvSpPr txBox="1"/>
          <p:nvPr/>
        </p:nvSpPr>
        <p:spPr>
          <a:xfrm>
            <a:off x="311700" y="1084521"/>
            <a:ext cx="36936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Allows us to get a single image and its</a:t>
            </a:r>
          </a:p>
          <a:p>
            <a:r>
              <a:rPr lang="en-US" dirty="0">
                <a:solidFill>
                  <a:srgbClr val="FFFFFF"/>
                </a:solidFill>
              </a:rPr>
              <a:t>      corresponding label from the data loader</a:t>
            </a:r>
          </a:p>
          <a:p>
            <a:r>
              <a:rPr lang="en-US" dirty="0">
                <a:solidFill>
                  <a:srgbClr val="FFFFFF"/>
                </a:solidFill>
              </a:rPr>
              <a:t>      as shown below.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EB964-3C93-4712-A4BE-12A3F799B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84521"/>
            <a:ext cx="4168348" cy="477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08159F-1278-484A-8CD0-FA7DA5379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2214040"/>
            <a:ext cx="4175240" cy="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1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1341855" y="1886775"/>
            <a:ext cx="6503770" cy="1369949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i="1" dirty="0">
                <a:latin typeface="Montserrat"/>
                <a:ea typeface="Montserrat"/>
                <a:cs typeface="Montserrat"/>
                <a:sym typeface="Montserrat"/>
              </a:rPr>
              <a:t>Building Our Network Architecture.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976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Building the Network Architecture.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DAC30B-F48B-4A74-B708-A9B9EAFD5B7B}"/>
              </a:ext>
            </a:extLst>
          </p:cNvPr>
          <p:cNvSpPr txBox="1"/>
          <p:nvPr/>
        </p:nvSpPr>
        <p:spPr>
          <a:xfrm>
            <a:off x="311700" y="1031358"/>
            <a:ext cx="43636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Input is flattened.  - Converted from an</a:t>
            </a:r>
          </a:p>
          <a:p>
            <a:r>
              <a:rPr lang="en-US" dirty="0">
                <a:solidFill>
                  <a:srgbClr val="FFFFFF"/>
                </a:solidFill>
              </a:rPr>
              <a:t>      n-dimensional tensor to a 1-D tensor and</a:t>
            </a:r>
          </a:p>
          <a:p>
            <a:r>
              <a:rPr lang="en-US" dirty="0">
                <a:solidFill>
                  <a:srgbClr val="FFFFFF"/>
                </a:solidFill>
              </a:rPr>
              <a:t>      form the input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Output nodes are defined based on the number</a:t>
            </a:r>
          </a:p>
          <a:p>
            <a:r>
              <a:rPr lang="en-US" dirty="0">
                <a:solidFill>
                  <a:srgbClr val="FFFFFF"/>
                </a:solidFill>
              </a:rPr>
              <a:t>      of classes to be predicted.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Hidden nodes, which map inputs to outputs are </a:t>
            </a:r>
          </a:p>
          <a:p>
            <a:r>
              <a:rPr lang="en-US" dirty="0">
                <a:solidFill>
                  <a:srgbClr val="FFFFFF"/>
                </a:solidFill>
              </a:rPr>
              <a:t>      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An activation function for each node is 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 SoftMax function is applied across the output</a:t>
            </a:r>
          </a:p>
          <a:p>
            <a:r>
              <a:rPr lang="en-US" dirty="0">
                <a:solidFill>
                  <a:srgbClr val="FFFFFF"/>
                </a:solidFill>
              </a:rPr>
              <a:t>      classes to calculate the probability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Weights and biases for the network are initialized</a:t>
            </a:r>
          </a:p>
          <a:p>
            <a:r>
              <a:rPr lang="en-US" dirty="0">
                <a:solidFill>
                  <a:srgbClr val="FFFFFF"/>
                </a:solidFill>
              </a:rPr>
              <a:t>      randomly.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DA197-E049-4818-91AC-03D0DF697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772" y="1215769"/>
            <a:ext cx="3560529" cy="21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4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1341855" y="1886775"/>
            <a:ext cx="6503770" cy="1369949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i="1" dirty="0">
                <a:latin typeface="Montserrat"/>
                <a:ea typeface="Montserrat"/>
                <a:cs typeface="Montserrat"/>
                <a:sym typeface="Montserrat"/>
              </a:rPr>
              <a:t>Training Our Model.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66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Training our Model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DA0CA1-87A9-4ABE-954F-D5FC7D8B4D94}"/>
              </a:ext>
            </a:extLst>
          </p:cNvPr>
          <p:cNvSpPr txBox="1"/>
          <p:nvPr/>
        </p:nvSpPr>
        <p:spPr>
          <a:xfrm>
            <a:off x="311700" y="999460"/>
            <a:ext cx="52822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Instantiate our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Define our loss function.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(Docs Here)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Define our optimizer function.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(Docs Here)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Train the network. – This involves:</a:t>
            </a:r>
          </a:p>
          <a:p>
            <a:r>
              <a:rPr lang="en-US" dirty="0">
                <a:solidFill>
                  <a:srgbClr val="FFFFFF"/>
                </a:solidFill>
              </a:rPr>
              <a:t>	=&gt; Make a forward pass through the model.</a:t>
            </a:r>
          </a:p>
          <a:p>
            <a:r>
              <a:rPr lang="en-US" dirty="0">
                <a:solidFill>
                  <a:srgbClr val="FFFFFF"/>
                </a:solidFill>
              </a:rPr>
              <a:t>	=&gt; Calculate our loss.</a:t>
            </a:r>
          </a:p>
          <a:p>
            <a:r>
              <a:rPr lang="en-US" dirty="0">
                <a:solidFill>
                  <a:srgbClr val="FFFFFF"/>
                </a:solidFill>
              </a:rPr>
              <a:t>	=&gt; Perform a back pass to calculate our gradients.</a:t>
            </a:r>
          </a:p>
          <a:p>
            <a:r>
              <a:rPr lang="en-US" dirty="0">
                <a:solidFill>
                  <a:srgbClr val="FFFFFF"/>
                </a:solidFill>
              </a:rPr>
              <a:t>	=&gt; Take an optimizer step to update our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Save the model for inference.</a:t>
            </a:r>
          </a:p>
        </p:txBody>
      </p:sp>
    </p:spTree>
    <p:extLst>
      <p:ext uri="{BB962C8B-B14F-4D97-AF65-F5344CB8AC3E}">
        <p14:creationId xmlns:p14="http://schemas.microsoft.com/office/powerpoint/2010/main" val="181122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1341855" y="1886775"/>
            <a:ext cx="6503770" cy="1369949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i="1" dirty="0">
                <a:latin typeface="Montserrat"/>
                <a:ea typeface="Montserrat"/>
                <a:cs typeface="Montserrat"/>
                <a:sym typeface="Montserrat"/>
              </a:rPr>
              <a:t>Testing Our Model.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8344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Testing the Model.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E3F62D-020D-4A2E-B511-FBD2F18AB5FE}"/>
              </a:ext>
            </a:extLst>
          </p:cNvPr>
          <p:cNvSpPr txBox="1"/>
          <p:nvPr/>
        </p:nvSpPr>
        <p:spPr>
          <a:xfrm>
            <a:off x="311700" y="1031358"/>
            <a:ext cx="41520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Load the model from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Flatten the tensor data in the testing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Pass each data object through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Get the top most class returned by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Compare the returned class to the label of the </a:t>
            </a:r>
          </a:p>
          <a:p>
            <a:r>
              <a:rPr lang="en-US" dirty="0">
                <a:solidFill>
                  <a:srgbClr val="FFFFFF"/>
                </a:solidFill>
              </a:rPr>
              <a:t>      data object passed.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Count all the correctly classified data objects</a:t>
            </a:r>
          </a:p>
          <a:p>
            <a:r>
              <a:rPr lang="en-US" dirty="0">
                <a:solidFill>
                  <a:srgbClr val="FFFFFF"/>
                </a:solidFill>
              </a:rPr>
              <a:t>      and use that to calculate the accuracy of the </a:t>
            </a:r>
          </a:p>
          <a:p>
            <a:r>
              <a:rPr lang="en-US" dirty="0">
                <a:solidFill>
                  <a:srgbClr val="FFFFFF"/>
                </a:solidFill>
              </a:rPr>
              <a:t>      model.</a:t>
            </a:r>
          </a:p>
        </p:txBody>
      </p:sp>
    </p:spTree>
    <p:extLst>
      <p:ext uri="{BB962C8B-B14F-4D97-AF65-F5344CB8AC3E}">
        <p14:creationId xmlns:p14="http://schemas.microsoft.com/office/powerpoint/2010/main" val="1513006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6700" y="-101475"/>
            <a:ext cx="9391749" cy="604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17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2074800" y="2571750"/>
            <a:ext cx="4994400" cy="5955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END! </a:t>
            </a:r>
            <a:endParaRPr sz="180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1050" y="469506"/>
            <a:ext cx="1901900" cy="19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859752" y="1614215"/>
            <a:ext cx="5614936" cy="1915069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is the difference between an architecture and a model in neural networks?</a:t>
            </a:r>
            <a:endParaRPr sz="1800" b="1" i="0" u="none" strike="noStrike" cap="none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171" y="4287821"/>
            <a:ext cx="855650" cy="8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First Model Basics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6A3DC9-9205-424F-A28E-D16529F3B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42" y="1304658"/>
            <a:ext cx="3811206" cy="3811206"/>
          </a:xfrm>
          <a:prstGeom prst="rect">
            <a:avLst/>
          </a:prstGeom>
        </p:spPr>
      </p:pic>
      <p:sp>
        <p:nvSpPr>
          <p:cNvPr id="8" name="Google Shape;89;p17">
            <a:extLst>
              <a:ext uri="{FF2B5EF4-FFF2-40B4-BE49-F238E27FC236}">
                <a16:creationId xmlns:a16="http://schemas.microsoft.com/office/drawing/2014/main" id="{59FB4027-8E16-489B-8935-79DFE9C0ADD0}"/>
              </a:ext>
            </a:extLst>
          </p:cNvPr>
          <p:cNvSpPr txBox="1">
            <a:spLocks/>
          </p:cNvSpPr>
          <p:nvPr/>
        </p:nvSpPr>
        <p:spPr>
          <a:xfrm>
            <a:off x="2441850" y="850364"/>
            <a:ext cx="4260300" cy="382349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Montserrat"/>
                <a:ea typeface="Montserrat"/>
                <a:cs typeface="Montserrat"/>
                <a:sym typeface="Montserrat"/>
              </a:rPr>
              <a:t>Fashion MNIST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F0DD-B02B-4DF4-93A7-49780F3C3BE7}"/>
              </a:ext>
            </a:extLst>
          </p:cNvPr>
          <p:cNvSpPr txBox="1"/>
          <p:nvPr/>
        </p:nvSpPr>
        <p:spPr>
          <a:xfrm>
            <a:off x="4779989" y="1669312"/>
            <a:ext cx="38443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Consists of images of clothing of size </a:t>
            </a:r>
          </a:p>
          <a:p>
            <a:r>
              <a:rPr lang="en-US" dirty="0">
                <a:solidFill>
                  <a:srgbClr val="FFFFFF"/>
                </a:solidFill>
              </a:rPr>
              <a:t>      28 * 28 pixels.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Images are in grayscale.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Images make up 10 classes – </a:t>
            </a:r>
            <a:r>
              <a:rPr lang="en-US" dirty="0" err="1">
                <a:solidFill>
                  <a:srgbClr val="FFFFFF"/>
                </a:solidFill>
              </a:rPr>
              <a:t>Tshirt</a:t>
            </a:r>
            <a:r>
              <a:rPr lang="en-US" dirty="0">
                <a:solidFill>
                  <a:srgbClr val="FFFFFF"/>
                </a:solidFill>
              </a:rPr>
              <a:t> / Top,</a:t>
            </a:r>
          </a:p>
          <a:p>
            <a:r>
              <a:rPr lang="en-US" dirty="0">
                <a:solidFill>
                  <a:srgbClr val="FFFFFF"/>
                </a:solidFill>
              </a:rPr>
              <a:t>      Trouser, Pullover, Dress, Coat, Sandal, </a:t>
            </a:r>
          </a:p>
          <a:p>
            <a:r>
              <a:rPr lang="en-US" dirty="0">
                <a:solidFill>
                  <a:srgbClr val="FFFFFF"/>
                </a:solidFill>
              </a:rPr>
              <a:t>      Shirt, Sneaker, Bag and Ankle Boot.</a:t>
            </a:r>
          </a:p>
        </p:txBody>
      </p:sp>
    </p:spTree>
    <p:extLst>
      <p:ext uri="{BB962C8B-B14F-4D97-AF65-F5344CB8AC3E}">
        <p14:creationId xmlns:p14="http://schemas.microsoft.com/office/powerpoint/2010/main" val="134368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Steps In Training A Neural Network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86691A-3922-4CFE-907B-9340B04FE364}"/>
              </a:ext>
            </a:extLst>
          </p:cNvPr>
          <p:cNvSpPr txBox="1"/>
          <p:nvPr/>
        </p:nvSpPr>
        <p:spPr>
          <a:xfrm>
            <a:off x="542260" y="978196"/>
            <a:ext cx="612218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Load and Preprocess Our Data.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Split the Data into Training, Validation and Testing datasets.</a:t>
            </a:r>
          </a:p>
          <a:p>
            <a:r>
              <a:rPr lang="en-US" dirty="0">
                <a:solidFill>
                  <a:srgbClr val="FFFFFF"/>
                </a:solidFill>
              </a:rPr>
              <a:t>	=&gt; Define Our Dataset Object.</a:t>
            </a:r>
          </a:p>
          <a:p>
            <a:r>
              <a:rPr lang="en-US" dirty="0">
                <a:solidFill>
                  <a:srgbClr val="FFFFFF"/>
                </a:solidFill>
              </a:rPr>
              <a:t>	=&gt; Define Our transforms</a:t>
            </a:r>
          </a:p>
          <a:p>
            <a:r>
              <a:rPr lang="en-US" dirty="0">
                <a:solidFill>
                  <a:srgbClr val="FFFFFF"/>
                </a:solidFill>
              </a:rPr>
              <a:t>	=&gt; Apply the transforms on Our Dataset</a:t>
            </a:r>
          </a:p>
          <a:p>
            <a:r>
              <a:rPr lang="en-US" dirty="0">
                <a:solidFill>
                  <a:srgbClr val="FFFFFF"/>
                </a:solidFill>
              </a:rPr>
              <a:t>	=&gt; Define our Data loader object</a:t>
            </a:r>
          </a:p>
          <a:p>
            <a:r>
              <a:rPr lang="en-US" dirty="0">
                <a:solidFill>
                  <a:srgbClr val="FFFFFF"/>
                </a:solidFill>
              </a:rPr>
              <a:t>	=&gt; Create an iteration loop over the Data Loader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FFFFFF"/>
                </a:solidFill>
              </a:rPr>
              <a:t>Build Our Network Architecture.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FFFFFF"/>
                </a:solidFill>
              </a:rPr>
              <a:t>Train Our Network.</a:t>
            </a:r>
          </a:p>
          <a:p>
            <a:r>
              <a:rPr lang="en-US" dirty="0">
                <a:solidFill>
                  <a:srgbClr val="FFFFFF"/>
                </a:solidFill>
              </a:rPr>
              <a:t>	=&gt; Instantiate our model.</a:t>
            </a:r>
          </a:p>
          <a:p>
            <a:r>
              <a:rPr lang="en-US" dirty="0">
                <a:solidFill>
                  <a:srgbClr val="FFFFFF"/>
                </a:solidFill>
              </a:rPr>
              <a:t>	=&gt; Define our Loss function</a:t>
            </a:r>
          </a:p>
          <a:p>
            <a:r>
              <a:rPr lang="en-US" dirty="0">
                <a:solidFill>
                  <a:srgbClr val="FFFFFF"/>
                </a:solidFill>
              </a:rPr>
              <a:t>	=&gt; Define our Optimization function</a:t>
            </a:r>
          </a:p>
          <a:p>
            <a:r>
              <a:rPr lang="en-US" dirty="0">
                <a:solidFill>
                  <a:srgbClr val="FFFFFF"/>
                </a:solidFill>
              </a:rPr>
              <a:t>	=&gt; Train the Network.</a:t>
            </a:r>
          </a:p>
          <a:p>
            <a:r>
              <a:rPr lang="en-US" dirty="0">
                <a:solidFill>
                  <a:srgbClr val="FFFFFF"/>
                </a:solidFill>
              </a:rPr>
              <a:t>	=&gt; Save the trained model.</a:t>
            </a:r>
          </a:p>
          <a:p>
            <a:pPr marL="342900" indent="-342900">
              <a:buAutoNum type="arabicPeriod" startAt="4"/>
            </a:pPr>
            <a:r>
              <a:rPr lang="en-US" dirty="0">
                <a:solidFill>
                  <a:srgbClr val="FFFFFF"/>
                </a:solidFill>
              </a:rPr>
              <a:t>Test the Network.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Load the saved model.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Test it on the test dataset.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1341855" y="1886775"/>
            <a:ext cx="6503770" cy="1369949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i="1" dirty="0">
                <a:latin typeface="Montserrat"/>
                <a:ea typeface="Montserrat"/>
                <a:cs typeface="Montserrat"/>
                <a:sym typeface="Montserrat"/>
              </a:rPr>
              <a:t>Loading and Preprocessing our Data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892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i="1" dirty="0">
                <a:latin typeface="Montserrat"/>
                <a:ea typeface="Montserrat"/>
                <a:cs typeface="Montserrat"/>
                <a:sym typeface="Montserrat"/>
              </a:rPr>
              <a:t>Splitting the Data.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F91A36-FF22-4859-9CA2-5227AF5BC933}"/>
              </a:ext>
            </a:extLst>
          </p:cNvPr>
          <p:cNvSpPr txBox="1"/>
          <p:nvPr/>
        </p:nvSpPr>
        <p:spPr>
          <a:xfrm>
            <a:off x="414670" y="1190847"/>
            <a:ext cx="72346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Split the Data into a training, validation and testing set.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Ensures that we can validate and test the model on new and unseen data.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Split is usually on a (0.8, 0.1, 0.1) or (0.6, 0.2, 0.2) split, or anything in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     between, with the training set taking the larger chunk.</a:t>
            </a:r>
          </a:p>
        </p:txBody>
      </p:sp>
    </p:spTree>
    <p:extLst>
      <p:ext uri="{BB962C8B-B14F-4D97-AF65-F5344CB8AC3E}">
        <p14:creationId xmlns:p14="http://schemas.microsoft.com/office/powerpoint/2010/main" val="148891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i="1" dirty="0">
                <a:latin typeface="Montserrat"/>
                <a:ea typeface="Montserrat"/>
                <a:cs typeface="Montserrat"/>
                <a:sym typeface="Montserrat"/>
              </a:rPr>
              <a:t>Define the Dataset object.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50DAFD-0216-4B84-A3C2-9DF58A6C3AFE}"/>
              </a:ext>
            </a:extLst>
          </p:cNvPr>
          <p:cNvSpPr txBox="1"/>
          <p:nvPr/>
        </p:nvSpPr>
        <p:spPr>
          <a:xfrm>
            <a:off x="4369981" y="1080786"/>
            <a:ext cx="4462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Stores data samples and their labels.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Helps us get information about the data we are working with easily. E.g. Length of the dataset,</a:t>
            </a:r>
          </a:p>
          <a:p>
            <a:r>
              <a:rPr lang="en-US" dirty="0">
                <a:solidFill>
                  <a:srgbClr val="FFFFFF"/>
                </a:solidFill>
              </a:rPr>
              <a:t>      functions to get a specific data from the dataset</a:t>
            </a:r>
          </a:p>
          <a:p>
            <a:r>
              <a:rPr lang="en-US" dirty="0">
                <a:solidFill>
                  <a:srgbClr val="FFFFFF"/>
                </a:solidFill>
              </a:rPr>
              <a:t>     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Custom dataset objects must contain the following methods: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__init__ method,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__len__ methods,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__getitem__ method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Documentation on the Pytorch Dataset object can be found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3BBBD-5BFF-4996-9FB5-E82FC7549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080786"/>
            <a:ext cx="3556179" cy="298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2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i="1" dirty="0">
                <a:latin typeface="Montserrat"/>
                <a:ea typeface="Montserrat"/>
                <a:cs typeface="Montserrat"/>
                <a:sym typeface="Montserrat"/>
              </a:rPr>
              <a:t>Defining Our Transforms.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8ED85B-E761-4939-BCDF-1E8F7A865CA9}"/>
              </a:ext>
            </a:extLst>
          </p:cNvPr>
          <p:cNvSpPr txBox="1"/>
          <p:nvPr/>
        </p:nvSpPr>
        <p:spPr>
          <a:xfrm>
            <a:off x="311700" y="1041991"/>
            <a:ext cx="43604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Used to add variety to our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Applied on the dataset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Documentation on transforms can be found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Two important transforms: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To Tensor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Normalize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Other Transforms include: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	=&gt; Random Resized Crop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	=&gt; Centre Crop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	=&gt; Rotation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	=&gt; Color Jitter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	=&gt;Horizontal and Vertical flip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D5973-9255-410E-9907-1188BD0DA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062" y="1041991"/>
            <a:ext cx="3691746" cy="27899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0" y="246200"/>
            <a:ext cx="8520600" cy="477900"/>
          </a:xfrm>
          <a:prstGeom prst="rect">
            <a:avLst/>
          </a:prstGeom>
          <a:solidFill>
            <a:srgbClr val="B49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i="1" dirty="0">
                <a:latin typeface="Montserrat"/>
                <a:ea typeface="Montserrat"/>
                <a:cs typeface="Montserrat"/>
                <a:sym typeface="Montserrat"/>
              </a:rPr>
              <a:t>Define our Data Loader.</a:t>
            </a:r>
            <a:endParaRPr sz="24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625" y="3845113"/>
            <a:ext cx="1298375" cy="12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83B6D1-D5E4-4436-905F-C6003BFCE8F1}"/>
              </a:ext>
            </a:extLst>
          </p:cNvPr>
          <p:cNvSpPr txBox="1"/>
          <p:nvPr/>
        </p:nvSpPr>
        <p:spPr>
          <a:xfrm>
            <a:off x="4689579" y="1017478"/>
            <a:ext cx="40572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Creates a python iterable over a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Its functions include: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Enables batching of data in the 		     dataset object.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Enables sampling of data in the 	     dataset.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Provides support for single or 		     multi-process data loading.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Enables memory pinning.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=&gt; Enables shuffling of data during 	     data loading.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Documentation on Data Loaders can be found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31EC3-0CB5-43BD-83EB-9FFE2BD44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18" y="1017478"/>
            <a:ext cx="4057229" cy="38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382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853831"/>
      </a:dk1>
      <a:lt1>
        <a:srgbClr val="391847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C11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803</Words>
  <Application>Microsoft Office PowerPoint</Application>
  <PresentationFormat>On-screen Show (16:9)</PresentationFormat>
  <Paragraphs>127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Raleway</vt:lpstr>
      <vt:lpstr>Montserrat</vt:lpstr>
      <vt:lpstr>Simple Light</vt:lpstr>
      <vt:lpstr>PowerPoint Presentation</vt:lpstr>
      <vt:lpstr>PowerPoint Presentation</vt:lpstr>
      <vt:lpstr>First Model Basics</vt:lpstr>
      <vt:lpstr>Steps In Training A Neural Network</vt:lpstr>
      <vt:lpstr>Loading and Preprocessing our Data</vt:lpstr>
      <vt:lpstr>Splitting the Data.</vt:lpstr>
      <vt:lpstr>Define the Dataset object.</vt:lpstr>
      <vt:lpstr>Defining Our Transforms.</vt:lpstr>
      <vt:lpstr>Define our Data Loader.</vt:lpstr>
      <vt:lpstr>Define our Iterator</vt:lpstr>
      <vt:lpstr>Building Our Network Architecture.</vt:lpstr>
      <vt:lpstr>Building the Network Architecture.</vt:lpstr>
      <vt:lpstr>Training Our Model.</vt:lpstr>
      <vt:lpstr>Training our Model</vt:lpstr>
      <vt:lpstr>Testing Our Model.</vt:lpstr>
      <vt:lpstr>Testing the Model.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kioko</dc:creator>
  <cp:lastModifiedBy>Bernard kioko</cp:lastModifiedBy>
  <cp:revision>26</cp:revision>
  <dcterms:modified xsi:type="dcterms:W3CDTF">2021-04-20T04:14:15Z</dcterms:modified>
</cp:coreProperties>
</file>