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6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5" r:id="rId16"/>
    <p:sldId id="264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b7ee4d8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adb7ee4d8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2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b7ee4d84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adb7ee4d84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June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51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6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b7ee4d84_2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db7ee4d84_2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591bd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ba591bd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Jedidah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b7ee4d84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adb7ee4d84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June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819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0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5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85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2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914C"/>
              </a:buClr>
              <a:buSzPts val="2800"/>
              <a:buNone/>
              <a:defRPr sz="2800">
                <a:solidFill>
                  <a:srgbClr val="B491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" y="25"/>
            <a:ext cx="904352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7728900" y="25"/>
            <a:ext cx="1271100" cy="5143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460" y="4159501"/>
            <a:ext cx="1271099" cy="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914C"/>
              </a:buClr>
              <a:buSzPts val="3600"/>
              <a:buNone/>
              <a:defRPr sz="3600">
                <a:solidFill>
                  <a:srgbClr val="B491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902.07153v2.pdf" TargetMode="External"/><Relationship Id="rId4" Type="http://schemas.openxmlformats.org/officeDocument/2006/relationships/hyperlink" Target="https://arxiv.org/pdf/1803.11175v2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911.04118v2.pdf" TargetMode="External"/><Relationship Id="rId4" Type="http://schemas.openxmlformats.org/officeDocument/2006/relationships/hyperlink" Target="https://arxiv.org/pdf/1910.10683v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905.01395v1.pdf" TargetMode="External"/><Relationship Id="rId5" Type="http://schemas.openxmlformats.org/officeDocument/2006/relationships/hyperlink" Target="https://arxiv.org/pdf/1905.03375v1.pdf" TargetMode="External"/><Relationship Id="rId4" Type="http://schemas.openxmlformats.org/officeDocument/2006/relationships/hyperlink" Target="https://arxiv.org/pdf/1911.00936v1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6.11477v2.pdf" TargetMode="External"/><Relationship Id="rId5" Type="http://schemas.openxmlformats.org/officeDocument/2006/relationships/hyperlink" Target="https://arxiv.org/pdf/1811.07453v2.pdf" TargetMode="External"/><Relationship Id="rId4" Type="http://schemas.openxmlformats.org/officeDocument/2006/relationships/hyperlink" Target="https://arxiv.org/pdf/1703.02136v1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7.13138v1.pdf" TargetMode="External"/><Relationship Id="rId5" Type="http://schemas.openxmlformats.org/officeDocument/2006/relationships/hyperlink" Target="https://arxiv.org/pdf/2004.08955v1.pdf" TargetMode="External"/><Relationship Id="rId4" Type="http://schemas.openxmlformats.org/officeDocument/2006/relationships/hyperlink" Target="https://arxiv.org/pdf/2006.06882v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1.09136v4.pdf" TargetMode="External"/><Relationship Id="rId5" Type="http://schemas.openxmlformats.org/officeDocument/2006/relationships/hyperlink" Target="https://arxiv.org/pdf/2007.03347v2.pdf" TargetMode="External"/><Relationship Id="rId4" Type="http://schemas.openxmlformats.org/officeDocument/2006/relationships/hyperlink" Target="https://arxiv.org/pdf/1912.11370v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5.05708v1.pdf" TargetMode="External"/><Relationship Id="rId5" Type="http://schemas.openxmlformats.org/officeDocument/2006/relationships/hyperlink" Target="https://arxiv.org/pdf/1910.04093v1.pdf" TargetMode="External"/><Relationship Id="rId4" Type="http://schemas.openxmlformats.org/officeDocument/2006/relationships/hyperlink" Target="https://arxiv.org/pdf/2008.06439v1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perswithcode.com/paper/sentiment-classification-using-document" TargetMode="External"/><Relationship Id="rId4" Type="http://schemas.openxmlformats.org/officeDocument/2006/relationships/hyperlink" Target="https://arxiv.org/pdf/1910.10683v3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4mucfpksywv.cloudfront.net/better-language-models/language-models.pdf" TargetMode="External"/><Relationship Id="rId4" Type="http://schemas.openxmlformats.org/officeDocument/2006/relationships/hyperlink" Target="https://arxiv.org/pdf/2005.14165v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606.02891v2.pdf" TargetMode="External"/><Relationship Id="rId5" Type="http://schemas.openxmlformats.org/officeDocument/2006/relationships/hyperlink" Target="https://openreview.net/pdf?id=HyGhN2A5tm" TargetMode="External"/><Relationship Id="rId4" Type="http://schemas.openxmlformats.org/officeDocument/2006/relationships/hyperlink" Target="https://arxiv.org/pdf/2003.03977v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29" y="-1353401"/>
            <a:ext cx="11132575" cy="74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75349" y="2205975"/>
            <a:ext cx="4473075" cy="1010100"/>
          </a:xfrm>
          <a:prstGeom prst="rect">
            <a:avLst/>
          </a:prstGeom>
          <a:solidFill>
            <a:srgbClr val="3918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3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 of the Art</a:t>
            </a:r>
            <a:endParaRPr sz="19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9325" y="3289550"/>
            <a:ext cx="3145919" cy="1224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4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 A.I</a:t>
            </a:r>
            <a:endParaRPr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00" y="164125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4411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assign a category to  a block of text or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</a:t>
            </a:r>
            <a:r>
              <a:rPr lang="en-US" dirty="0" err="1">
                <a:solidFill>
                  <a:srgbClr val="FFFFFF"/>
                </a:solidFill>
              </a:rPr>
              <a:t>XLNet</a:t>
            </a:r>
            <a:r>
              <a:rPr lang="en-US" dirty="0">
                <a:solidFill>
                  <a:srgbClr val="FFFFFF"/>
                </a:solidFill>
              </a:rPr>
              <a:t> presented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 utilizes a method known as permutation language modelling.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USE_T + CNN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TREC-6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SGC</a:t>
            </a:r>
            <a:r>
              <a:rPr lang="en-US" dirty="0">
                <a:solidFill>
                  <a:srgbClr val="FFFFFF"/>
                </a:solidFill>
              </a:rPr>
              <a:t> — 20News</a:t>
            </a:r>
          </a:p>
        </p:txBody>
      </p:sp>
    </p:spTree>
    <p:extLst>
      <p:ext uri="{BB962C8B-B14F-4D97-AF65-F5344CB8AC3E}">
        <p14:creationId xmlns:p14="http://schemas.microsoft.com/office/powerpoint/2010/main" val="378441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Question and Answering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5293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Involves training an algorithm to answer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T5-11B presented by the Google AI Team.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T5–11B</a:t>
            </a:r>
            <a:r>
              <a:rPr lang="en-US" dirty="0">
                <a:solidFill>
                  <a:srgbClr val="FFFFFF"/>
                </a:solidFill>
              </a:rPr>
              <a:t> — SQuAD1.1 dev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TANDA-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</a:t>
            </a:r>
            <a:r>
              <a:rPr lang="en-US" dirty="0" err="1">
                <a:solidFill>
                  <a:srgbClr val="FFFFFF"/>
                </a:solidFill>
              </a:rPr>
              <a:t>WikiQA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Recommender Systems.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0E97A-11E4-4F7C-AFD0-5284796D64FE}"/>
              </a:ext>
            </a:extLst>
          </p:cNvPr>
          <p:cNvSpPr txBox="1"/>
          <p:nvPr/>
        </p:nvSpPr>
        <p:spPr>
          <a:xfrm>
            <a:off x="978195" y="1382233"/>
            <a:ext cx="74975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Suggest new items of interest to a user based on their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 is Bayesian Time SVD++,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H+Vamp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Gated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</a:t>
            </a:r>
            <a:r>
              <a:rPr lang="en-US" dirty="0" err="1">
                <a:solidFill>
                  <a:srgbClr val="FFFFFF"/>
                </a:solidFill>
              </a:rPr>
              <a:t>MovieLens</a:t>
            </a:r>
            <a:r>
              <a:rPr lang="en-US" dirty="0">
                <a:solidFill>
                  <a:srgbClr val="FFFFFF"/>
                </a:solidFill>
              </a:rPr>
              <a:t> 20M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Million Song Dataset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Bayesian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timeSVD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++ flipped w/ Ordered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Probit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Regression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</a:t>
            </a:r>
            <a:r>
              <a:rPr lang="en-US" dirty="0" err="1">
                <a:solidFill>
                  <a:srgbClr val="FFFFFF"/>
                </a:solidFill>
              </a:rPr>
              <a:t>MovieLens</a:t>
            </a:r>
            <a:r>
              <a:rPr lang="en-US" dirty="0">
                <a:solidFill>
                  <a:srgbClr val="FFFFFF"/>
                </a:solidFill>
              </a:rPr>
              <a:t> 1M</a:t>
            </a:r>
          </a:p>
        </p:txBody>
      </p:sp>
    </p:spTree>
    <p:extLst>
      <p:ext uri="{BB962C8B-B14F-4D97-AF65-F5344CB8AC3E}">
        <p14:creationId xmlns:p14="http://schemas.microsoft.com/office/powerpoint/2010/main" val="314830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Speech Recognitions.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0E97A-11E4-4F7C-AFD0-5284796D64FE}"/>
              </a:ext>
            </a:extLst>
          </p:cNvPr>
          <p:cNvSpPr txBox="1"/>
          <p:nvPr/>
        </p:nvSpPr>
        <p:spPr>
          <a:xfrm>
            <a:off x="978195" y="1382233"/>
            <a:ext cx="6795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Involves interpreting and deriving meaning from voice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 is </a:t>
            </a:r>
            <a:r>
              <a:rPr lang="en-US" dirty="0" err="1">
                <a:solidFill>
                  <a:srgbClr val="FFFFFF"/>
                </a:solidFill>
              </a:rPr>
              <a:t>ContextNet</a:t>
            </a:r>
            <a:r>
              <a:rPr lang="en-US" dirty="0">
                <a:solidFill>
                  <a:srgbClr val="FFFFFF"/>
                </a:solidFill>
              </a:rPr>
              <a:t> + SpecAugment-based Noisy </a:t>
            </a:r>
          </a:p>
          <a:p>
            <a:r>
              <a:rPr lang="en-US" dirty="0">
                <a:solidFill>
                  <a:srgbClr val="FFFFFF"/>
                </a:solidFill>
              </a:rPr>
              <a:t>     Student Training with Libri-Light,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BiLSTMs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acoustic model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Switchboard + Hub500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LiGRU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+ Dropout 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BatchNorm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Monophone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TIMIT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Large-10h-LV-60k — Libri-Light test</a:t>
            </a:r>
            <a:r>
              <a:rPr lang="en-US" dirty="0">
                <a:solidFill>
                  <a:srgbClr val="FFFFFF"/>
                </a:solidFill>
              </a:rPr>
              <a:t> - clean</a:t>
            </a:r>
          </a:p>
        </p:txBody>
      </p:sp>
    </p:spTree>
    <p:extLst>
      <p:ext uri="{BB962C8B-B14F-4D97-AF65-F5344CB8AC3E}">
        <p14:creationId xmlns:p14="http://schemas.microsoft.com/office/powerpoint/2010/main" val="420727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138500" y="1829700"/>
            <a:ext cx="6867000" cy="1484100"/>
          </a:xfrm>
          <a:prstGeom prst="rect">
            <a:avLst/>
          </a:prstGeom>
          <a:solidFill>
            <a:srgbClr val="B4914C"/>
          </a:solidFill>
          <a:ln w="9525" cap="flat" cmpd="sng">
            <a:solidFill>
              <a:srgbClr val="B491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Transfer Learning.</a:t>
            </a:r>
            <a:endParaRPr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00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28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Transfer Learning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7CA16E-98BA-489A-922F-FD63A20E106C}"/>
              </a:ext>
            </a:extLst>
          </p:cNvPr>
          <p:cNvSpPr txBox="1"/>
          <p:nvPr/>
        </p:nvSpPr>
        <p:spPr>
          <a:xfrm>
            <a:off x="765544" y="1169581"/>
            <a:ext cx="744306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is a paradigm of A.I where a model is trained on one task and later repurposed </a:t>
            </a:r>
          </a:p>
          <a:p>
            <a:r>
              <a:rPr lang="en-US" dirty="0">
                <a:solidFill>
                  <a:srgbClr val="FFFFFF"/>
                </a:solidFill>
              </a:rPr>
              <a:t>      to work on a different but related task.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Steps in transfer learning include:</a:t>
            </a:r>
          </a:p>
          <a:p>
            <a:r>
              <a:rPr lang="en-US" dirty="0">
                <a:solidFill>
                  <a:srgbClr val="FFFFFF"/>
                </a:solidFill>
              </a:rPr>
              <a:t>	=&gt; Select a source task – preferably with an abundance of data.</a:t>
            </a:r>
          </a:p>
          <a:p>
            <a:r>
              <a:rPr lang="en-US" dirty="0">
                <a:solidFill>
                  <a:srgbClr val="FFFFFF"/>
                </a:solidFill>
              </a:rPr>
              <a:t>	=&gt; Develop a source model – ideally with some feature learning task performed.</a:t>
            </a:r>
          </a:p>
          <a:p>
            <a:r>
              <a:rPr lang="en-US" dirty="0">
                <a:solidFill>
                  <a:srgbClr val="FFFFFF"/>
                </a:solidFill>
              </a:rPr>
              <a:t>	=&gt; Reuse the model – source model applied as a starting point.</a:t>
            </a:r>
          </a:p>
          <a:p>
            <a:r>
              <a:rPr lang="en-US" dirty="0">
                <a:solidFill>
                  <a:srgbClr val="FFFFFF"/>
                </a:solidFill>
              </a:rPr>
              <a:t>	=&gt; Tune the model – Refined on the new dataset.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Benefits of transfer learning include:</a:t>
            </a:r>
          </a:p>
          <a:p>
            <a:r>
              <a:rPr lang="en-US" dirty="0">
                <a:solidFill>
                  <a:srgbClr val="FFFFFF"/>
                </a:solidFill>
              </a:rPr>
              <a:t>	=&gt; A higher start.</a:t>
            </a:r>
          </a:p>
          <a:p>
            <a:r>
              <a:rPr lang="en-US" dirty="0">
                <a:solidFill>
                  <a:srgbClr val="FFFFFF"/>
                </a:solidFill>
              </a:rPr>
              <a:t>	=&gt; A higher slope.</a:t>
            </a:r>
          </a:p>
          <a:p>
            <a:r>
              <a:rPr lang="en-US" dirty="0">
                <a:solidFill>
                  <a:srgbClr val="FFFFFF"/>
                </a:solidFill>
              </a:rPr>
              <a:t>	=&gt; Higher asymptote.</a:t>
            </a:r>
          </a:p>
        </p:txBody>
      </p:sp>
    </p:spTree>
    <p:extLst>
      <p:ext uri="{BB962C8B-B14F-4D97-AF65-F5344CB8AC3E}">
        <p14:creationId xmlns:p14="http://schemas.microsoft.com/office/powerpoint/2010/main" val="217964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6700" y="-101475"/>
            <a:ext cx="9391749" cy="604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16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074800" y="2942387"/>
            <a:ext cx="4994400" cy="5955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 to Code! </a:t>
            </a:r>
            <a:endParaRPr sz="18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050" y="852278"/>
            <a:ext cx="1901900" cy="1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State of the Art in Artificial Intelligence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311700" y="984538"/>
            <a:ext cx="85206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 released every year after the ICLR Conference.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Topics covered include: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Best algorithms for various A.I related tasks.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State of A.I across industries.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State of A.I across various geographies.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Most promising research topics in A.I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Artificial intelligence job market.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Hottest research areas in A.I.</a:t>
            </a:r>
            <a:endParaRPr lang="en-US"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 an algorithm to be considered state of the art it must: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=&gt; Be peer reviewed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=&gt; Be open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138500" y="1829700"/>
            <a:ext cx="6867000" cy="1484100"/>
          </a:xfrm>
          <a:prstGeom prst="rect">
            <a:avLst/>
          </a:prstGeom>
          <a:solidFill>
            <a:srgbClr val="B4914C"/>
          </a:solidFill>
          <a:ln w="9525" cap="flat" cmpd="sng">
            <a:solidFill>
              <a:srgbClr val="B491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 of the Art Algorithms.</a:t>
            </a:r>
            <a:endParaRPr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00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55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Computer Vision.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9BA03-D07A-4A87-9B78-2AA87F4053DA}"/>
              </a:ext>
            </a:extLst>
          </p:cNvPr>
          <p:cNvSpPr txBox="1"/>
          <p:nvPr/>
        </p:nvSpPr>
        <p:spPr>
          <a:xfrm>
            <a:off x="959556" y="1772356"/>
            <a:ext cx="6470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Help understand the components and structure of an image on a pixel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architecture: </a:t>
            </a:r>
            <a:r>
              <a:rPr lang="en-US" dirty="0" err="1">
                <a:solidFill>
                  <a:srgbClr val="FFFFFF"/>
                </a:solidFill>
              </a:rPr>
              <a:t>HRNet</a:t>
            </a:r>
            <a:r>
              <a:rPr lang="en-US" dirty="0">
                <a:solidFill>
                  <a:srgbClr val="FFFFFF"/>
                </a:solidFill>
              </a:rPr>
              <a:t>-OCR (Docs 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top-notch algorithms: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Efficient-Net-L2+NAS-FPN — PASCAL VOC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</a:rPr>
              <a:t>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ResNeSt-269 — PASCAL Context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</a:rPr>
              <a:t>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VMVF —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ScanNet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Computer Vision.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Image Classification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DD438-7871-4C91-B89B-888574385463}"/>
              </a:ext>
            </a:extLst>
          </p:cNvPr>
          <p:cNvSpPr txBox="1"/>
          <p:nvPr/>
        </p:nvSpPr>
        <p:spPr>
          <a:xfrm>
            <a:off x="606056" y="1807535"/>
            <a:ext cx="7207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Helps understand an image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architecture: </a:t>
            </a:r>
            <a:r>
              <a:rPr lang="en-US" dirty="0" err="1">
                <a:solidFill>
                  <a:srgbClr val="FFFFFF"/>
                </a:solidFill>
              </a:rPr>
              <a:t>EfficientNet</a:t>
            </a:r>
            <a:r>
              <a:rPr lang="en-US" dirty="0">
                <a:solidFill>
                  <a:srgbClr val="FFFFFF"/>
                </a:solidFill>
              </a:rPr>
              <a:t> - L2 by the Google Research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top-notch solutions include:</a:t>
            </a:r>
          </a:p>
          <a:p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</a:t>
            </a:r>
            <a:r>
              <a:rPr lang="en-US" dirty="0">
                <a:solidFill>
                  <a:srgbClr val="FFFFFF"/>
                </a:solidFill>
              </a:rPr>
              <a:t> — CIFAR-10</a:t>
            </a:r>
          </a:p>
          <a:p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Wide-ResNet-101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STL-10</a:t>
            </a:r>
          </a:p>
          <a:p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Branching/Merging CNN + Homogeneous Filter Capsules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MNIST</a:t>
            </a:r>
          </a:p>
        </p:txBody>
      </p:sp>
    </p:spTree>
    <p:extLst>
      <p:ext uri="{BB962C8B-B14F-4D97-AF65-F5344CB8AC3E}">
        <p14:creationId xmlns:p14="http://schemas.microsoft.com/office/powerpoint/2010/main" val="15144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Computer Vision.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Object Detection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7CE4F-D670-4448-81E3-39CD023F7124}"/>
              </a:ext>
            </a:extLst>
          </p:cNvPr>
          <p:cNvSpPr txBox="1"/>
          <p:nvPr/>
        </p:nvSpPr>
        <p:spPr>
          <a:xfrm>
            <a:off x="648586" y="1711842"/>
            <a:ext cx="79399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detect instances of an object class in an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 is </a:t>
            </a:r>
            <a:r>
              <a:rPr lang="en-US" b="1" dirty="0">
                <a:solidFill>
                  <a:srgbClr val="FFFFFF"/>
                </a:solidFill>
              </a:rPr>
              <a:t>Efficient-Det D7x</a:t>
            </a:r>
            <a:r>
              <a:rPr lang="en-US" dirty="0">
                <a:solidFill>
                  <a:srgbClr val="FFFFFF"/>
                </a:solidFill>
              </a:rPr>
              <a:t> presented by the Google Brain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top-notch algorithms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RODEO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PASCAL VOC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Patch Refinement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KITTI Cars Easy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IterDet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CrowdHuman</a:t>
            </a:r>
          </a:p>
        </p:txBody>
      </p:sp>
    </p:spTree>
    <p:extLst>
      <p:ext uri="{BB962C8B-B14F-4D97-AF65-F5344CB8AC3E}">
        <p14:creationId xmlns:p14="http://schemas.microsoft.com/office/powerpoint/2010/main" val="346602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4219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interpret and classify emotions in a block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BERT presented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T5–3B</a:t>
            </a:r>
            <a:r>
              <a:rPr lang="en-US" dirty="0">
                <a:solidFill>
                  <a:srgbClr val="FFFFFF"/>
                </a:solidFill>
              </a:rPr>
              <a:t> — SST-2 Binary classification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NB-weighted-BON + dv-cosine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IMDb</a:t>
            </a:r>
          </a:p>
        </p:txBody>
      </p:sp>
    </p:spTree>
    <p:extLst>
      <p:ext uri="{BB962C8B-B14F-4D97-AF65-F5344CB8AC3E}">
        <p14:creationId xmlns:p14="http://schemas.microsoft.com/office/powerpoint/2010/main" val="9304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Language Modelling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6479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Involves predicting the next letter or word based on the previous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Megatron-LM presented by the Nvidia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GPT-3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Penn Treebank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GPT-2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WikiText2, Text8, enwik8</a:t>
            </a:r>
          </a:p>
        </p:txBody>
      </p:sp>
    </p:spTree>
    <p:extLst>
      <p:ext uri="{BB962C8B-B14F-4D97-AF65-F5344CB8AC3E}">
        <p14:creationId xmlns:p14="http://schemas.microsoft.com/office/powerpoint/2010/main" val="425612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Machine Translation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7856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when interpreting text from one language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Transformer Big +BT presented by the Google Brain Team.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MAT+Knee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IWSLT2014 German-English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WMT2016 English-German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Attentional encoder-decoder +BPE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>
                <a:solidFill>
                  <a:srgbClr val="FFFFFF"/>
                </a:solidFill>
              </a:rPr>
              <a:t>— WMT2016 German-English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150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853831"/>
      </a:dk1>
      <a:lt1>
        <a:srgbClr val="391847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C1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848</Words>
  <Application>Microsoft Office PowerPoint</Application>
  <PresentationFormat>On-screen Show (16:9)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Raleway</vt:lpstr>
      <vt:lpstr>Arial</vt:lpstr>
      <vt:lpstr>Simple Light</vt:lpstr>
      <vt:lpstr>PowerPoint Presentation</vt:lpstr>
      <vt:lpstr>State of the Art in Artificial Intelligence</vt:lpstr>
      <vt:lpstr>State of the Art Algorithms.</vt:lpstr>
      <vt:lpstr>Computer Vision.</vt:lpstr>
      <vt:lpstr>Computer Vision.</vt:lpstr>
      <vt:lpstr>Computer Vision.</vt:lpstr>
      <vt:lpstr>Natural Language Processing.</vt:lpstr>
      <vt:lpstr>Natural Language Processing.</vt:lpstr>
      <vt:lpstr>Natural Language Processing.</vt:lpstr>
      <vt:lpstr>Natural Language Processing.</vt:lpstr>
      <vt:lpstr>Natural Language Processing.</vt:lpstr>
      <vt:lpstr>Recommender Systems.</vt:lpstr>
      <vt:lpstr>Speech Recognitions.</vt:lpstr>
      <vt:lpstr>Transfer Learning.</vt:lpstr>
      <vt:lpstr>Transfer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kioko</dc:creator>
  <cp:lastModifiedBy>Bernard kioko</cp:lastModifiedBy>
  <cp:revision>17</cp:revision>
  <dcterms:modified xsi:type="dcterms:W3CDTF">2021-04-21T21:04:18Z</dcterms:modified>
</cp:coreProperties>
</file>