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6030-8EF7-104D-AE0F-B39D702AA51B}" type="datetimeFigureOut">
              <a:rPr kumimoji="1" lang="zh-CN" altLang="en-US" smtClean="0"/>
              <a:t>2019/5/21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27BA3-3175-1641-AD56-F15FA520C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21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根据主题模型的思想，根据顶点的社区分布和序列的社区分布，为特定序列中的每个顶点分配特定的社区。然后，应用每个顶点及其指定的社区来预测</a:t>
            </a:r>
            <a:r>
              <a:rPr kumimoji="1" lang="zh-CN" altLang="en-US" dirty="0" smtClean="0"/>
              <a:t>游走</a:t>
            </a:r>
            <a:r>
              <a:rPr kumimoji="1" lang="zh-CN" altLang="en-US" dirty="0" smtClean="0"/>
              <a:t>序列中的</a:t>
            </a:r>
            <a:r>
              <a:rPr kumimoji="1" lang="zh-CN" altLang="en-US" dirty="0" smtClean="0"/>
              <a:t>上下文节点</a:t>
            </a:r>
            <a:r>
              <a:rPr kumimoji="1" lang="zh-CN" altLang="en-US" dirty="0" smtClean="0"/>
              <a:t>。因此，通过最大化预测可能性来学习顶点和社区的表示。注意，顶点的社区分布也在表示学习过程中迭代地更新。在</a:t>
            </a:r>
            <a:r>
              <a:rPr kumimoji="1" lang="en-US" altLang="zh-CN" dirty="0" smtClean="0"/>
              <a:t>CNRL</a:t>
            </a:r>
            <a:r>
              <a:rPr kumimoji="1" lang="zh-CN" altLang="en-US" dirty="0" smtClean="0"/>
              <a:t>中学习的社区表示将用于增强网络分析任务中的顶点表示，例如顶点分类和链接预测。更重要的是，社区表示有望使那些具有较少本地上下文信息的长尾顶点受益。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7BA3-3175-1641-AD56-F15FA520CCD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）社区分配。我们根据</a:t>
            </a:r>
            <a:r>
              <a:rPr kumimoji="1" lang="zh-CN" altLang="en-US" dirty="0" smtClean="0"/>
              <a:t>局部上下文和全局</a:t>
            </a:r>
            <a:r>
              <a:rPr kumimoji="1" lang="zh-CN" altLang="en-US" dirty="0" smtClean="0"/>
              <a:t>社区分布为特定</a:t>
            </a:r>
            <a:r>
              <a:rPr kumimoji="1" lang="zh-CN" altLang="en-US" dirty="0" smtClean="0"/>
              <a:t>游走</a:t>
            </a:r>
            <a:r>
              <a:rPr kumimoji="1" lang="zh-CN" altLang="en-US" dirty="0" smtClean="0"/>
              <a:t>序列中的每个顶点分配离散社区标签。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）表征学习。给定顶点及其社区标签，我们学习优化表示以最大化预测上下文顶点的对数概率。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7BA3-3175-1641-AD56-F15FA520CCD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32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Nðv;cÞ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how many times the vertex v is assigned to the community c,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Nðc;sÞ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indicates how many vertices in the sequence s are assigned to the community c.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两个都随社区分配的变化动态更新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7BA3-3175-1641-AD56-F15FA520CCD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63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顶点嵌入并非专门用于</a:t>
            </a:r>
            <a:r>
              <a:rPr kumimoji="1" lang="zh-CN" altLang="en-US" dirty="0" smtClean="0"/>
              <a:t>评判</a:t>
            </a:r>
            <a:r>
              <a:rPr kumimoji="1" lang="zh-CN" altLang="en-US" dirty="0" smtClean="0"/>
              <a:t>社区成员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7BA3-3175-1641-AD56-F15FA520CCD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81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我们的算法</a:t>
            </a:r>
            <a:r>
              <a:rPr kumimoji="1" lang="en-US" altLang="zh-CN" dirty="0" smtClean="0"/>
              <a:t>CNRL</a:t>
            </a:r>
            <a:r>
              <a:rPr kumimoji="1" lang="zh-CN" altLang="en-US" dirty="0" smtClean="0"/>
              <a:t>具有稳定性 当社区数量从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120</a:t>
            </a:r>
            <a:r>
              <a:rPr kumimoji="1" lang="zh-CN" altLang="en-US" dirty="0" smtClean="0"/>
              <a:t>之间变化时，我们的模型可以适应在</a:t>
            </a:r>
            <a:r>
              <a:rPr kumimoji="1" lang="en-US" altLang="zh-CN" dirty="0" smtClean="0"/>
              <a:t>NRL</a:t>
            </a:r>
            <a:r>
              <a:rPr kumimoji="1" lang="zh-CN" altLang="en-US" dirty="0" smtClean="0"/>
              <a:t>期间检测不同数量的社区。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27BA3-3175-1641-AD56-F15FA520CCD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64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6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90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4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1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16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59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51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5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18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0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39CC-11B5-9148-B93E-2CBEB002942D}" type="datetimeFigureOut">
              <a:rPr kumimoji="1" lang="zh-CN" altLang="en-US" smtClean="0"/>
              <a:t>2019/5/20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A0C-2CBE-9640-959E-B5A94C622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81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60600"/>
            <a:ext cx="10629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1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350982"/>
            <a:ext cx="7277100" cy="207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2914135"/>
            <a:ext cx="12192000" cy="39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1623671"/>
            <a:ext cx="10515600" cy="3369792"/>
          </a:xfrm>
        </p:spPr>
      </p:pic>
    </p:spTree>
    <p:extLst>
      <p:ext uri="{BB962C8B-B14F-4D97-AF65-F5344CB8AC3E}">
        <p14:creationId xmlns:p14="http://schemas.microsoft.com/office/powerpoint/2010/main" val="66075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1" y="0"/>
            <a:ext cx="9223905" cy="6858000"/>
          </a:xfrm>
        </p:spPr>
      </p:pic>
    </p:spTree>
    <p:extLst>
      <p:ext uri="{BB962C8B-B14F-4D97-AF65-F5344CB8AC3E}">
        <p14:creationId xmlns:p14="http://schemas.microsoft.com/office/powerpoint/2010/main" val="82169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1308013"/>
            <a:ext cx="10439400" cy="3630064"/>
          </a:xfrm>
        </p:spPr>
      </p:pic>
    </p:spTree>
    <p:extLst>
      <p:ext uri="{BB962C8B-B14F-4D97-AF65-F5344CB8AC3E}">
        <p14:creationId xmlns:p14="http://schemas.microsoft.com/office/powerpoint/2010/main" val="16594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6" y="955964"/>
            <a:ext cx="10508673" cy="5220999"/>
          </a:xfrm>
        </p:spPr>
        <p:txBody>
          <a:bodyPr/>
          <a:lstStyle/>
          <a:p>
            <a:r>
              <a:rPr lang="en-US" altLang="zh-CN" dirty="0" err="1"/>
              <a:t>DeepWalk</a:t>
            </a:r>
            <a:r>
              <a:rPr lang="en-US" altLang="zh-CN" dirty="0"/>
              <a:t> and LINE can only reflect local patterns </a:t>
            </a:r>
            <a:endParaRPr lang="en-US" altLang="zh-CN" dirty="0" smtClean="0"/>
          </a:p>
          <a:p>
            <a:r>
              <a:rPr lang="en-US" altLang="zh-CN" dirty="0"/>
              <a:t>Vertices in a community usually share certain common attributes. 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Community-enhanced NRL (CNRL) 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47781"/>
            <a:ext cx="5389418" cy="39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728" y="387927"/>
            <a:ext cx="10577945" cy="5193290"/>
          </a:xfrm>
        </p:spPr>
        <p:txBody>
          <a:bodyPr/>
          <a:lstStyle/>
          <a:p>
            <a:r>
              <a:rPr lang="en-US" altLang="zh-CN" dirty="0"/>
              <a:t>assuming that there exists an intermediate state between random walk sequences and vertices, i.e., </a:t>
            </a:r>
            <a:r>
              <a:rPr lang="en-US" altLang="zh-CN" dirty="0" smtClean="0">
                <a:solidFill>
                  <a:srgbClr val="C00000"/>
                </a:solidFill>
              </a:rPr>
              <a:t>communities</a:t>
            </a:r>
            <a:r>
              <a:rPr lang="en-US" altLang="zh-CN" dirty="0"/>
              <a:t>, which corresponds to the </a:t>
            </a:r>
            <a:r>
              <a:rPr lang="en-US" altLang="zh-CN" dirty="0">
                <a:solidFill>
                  <a:srgbClr val="C00000"/>
                </a:solidFill>
              </a:rPr>
              <a:t>topics</a:t>
            </a:r>
            <a:r>
              <a:rPr lang="en-US" altLang="zh-CN" dirty="0"/>
              <a:t> between text and words. </a:t>
            </a:r>
            <a:endParaRPr lang="zh-CN" altLang="en-US" dirty="0" smtClean="0"/>
          </a:p>
          <a:p>
            <a:r>
              <a:rPr lang="en-US" altLang="zh-CN" dirty="0"/>
              <a:t>detect communities and learn network representations by employing </a:t>
            </a:r>
            <a:r>
              <a:rPr lang="en-US" altLang="zh-CN" dirty="0">
                <a:solidFill>
                  <a:srgbClr val="C00000"/>
                </a:solidFill>
              </a:rPr>
              <a:t>topic modeling methods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6" y="2552700"/>
            <a:ext cx="11468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73" y="814242"/>
            <a:ext cx="3609109" cy="5115503"/>
          </a:xfrm>
        </p:spPr>
        <p:txBody>
          <a:bodyPr/>
          <a:lstStyle/>
          <a:p>
            <a:r>
              <a:rPr lang="en-US" altLang="zh-CN" dirty="0"/>
              <a:t>each vertex is grouped into multiple </a:t>
            </a:r>
            <a:r>
              <a:rPr lang="en-US" altLang="zh-CN" dirty="0" smtClean="0"/>
              <a:t>communities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altLang="zh-CN" dirty="0" smtClean="0"/>
              <a:t>these </a:t>
            </a:r>
            <a:r>
              <a:rPr lang="en-US" altLang="zh-CN" dirty="0"/>
              <a:t>communities are overlapping.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27" y="277091"/>
            <a:ext cx="8298873" cy="64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831273"/>
            <a:ext cx="10522527" cy="5345690"/>
          </a:xfrm>
        </p:spPr>
        <p:txBody>
          <a:bodyPr/>
          <a:lstStyle/>
          <a:p>
            <a:r>
              <a:rPr lang="en-US" altLang="zh-CN" dirty="0"/>
              <a:t>conduct the following two steps iteratively to detect community structures and learn representations of vertices and communities: </a:t>
            </a:r>
            <a:endParaRPr lang="en-US" altLang="zh-CN" dirty="0" smtClean="0"/>
          </a:p>
          <a:p>
            <a:pPr lvl="1">
              <a:buFont typeface="Wingdings" charset="2"/>
              <a:buChar char="Ø"/>
            </a:pPr>
            <a:endParaRPr kumimoji="1" lang="zh-CN" altLang="en-US" b="1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b="1" dirty="0" smtClean="0"/>
              <a:t>Community Assignment. </a:t>
            </a:r>
            <a:endParaRPr kumimoji="1" lang="zh-CN" altLang="en-US" b="1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We assign a discrete community label for each vertex in a particular walk sequence, according to both local context and global community distribution. </a:t>
            </a:r>
            <a:endParaRPr kumimoji="1" lang="zh-CN" altLang="en-US" dirty="0" smtClean="0"/>
          </a:p>
          <a:p>
            <a:pPr marL="457200" lvl="1" indent="0">
              <a:buNone/>
            </a:pPr>
            <a:endParaRPr kumimoji="1" lang="zh-CN" altLang="en-US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b="1" dirty="0" smtClean="0"/>
              <a:t>Representation Learning.</a:t>
            </a:r>
            <a:endParaRPr kumimoji="1" lang="zh-CN" altLang="en-US" b="1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Given a vertex and its community label, we learn optimized representations to maximize the log probability of predicting context vertices.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86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690" y="983673"/>
            <a:ext cx="10467109" cy="51932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smtClean="0"/>
              <a:t>Community Assignment</a:t>
            </a:r>
            <a:endParaRPr lang="zh-CN" altLang="en-US" sz="3600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/>
              <a:t>Statistic-Based Assignment 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44" y="1511299"/>
            <a:ext cx="42291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4" y="2298699"/>
            <a:ext cx="4013200" cy="44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4" y="2784762"/>
            <a:ext cx="3314700" cy="62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94" y="4042063"/>
            <a:ext cx="3962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28255"/>
            <a:ext cx="10439400" cy="5248708"/>
          </a:xfrm>
        </p:spPr>
        <p:txBody>
          <a:bodyPr/>
          <a:lstStyle/>
          <a:p>
            <a:r>
              <a:rPr lang="en-US" altLang="zh-CN" dirty="0"/>
              <a:t>Embedding-Based Assignment. </a:t>
            </a:r>
            <a:endParaRPr lang="zh-CN" altLang="en-US" dirty="0" smtClean="0"/>
          </a:p>
          <a:p>
            <a:pPr lvl="1"/>
            <a:r>
              <a:rPr lang="en-US" altLang="zh-CN" sz="2800" dirty="0"/>
              <a:t>CNRL will obtain the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of vertices and </a:t>
            </a:r>
            <a:r>
              <a:rPr lang="en-US" altLang="zh-CN" sz="2800" dirty="0" smtClean="0"/>
              <a:t>communities</a:t>
            </a:r>
            <a:endParaRPr lang="zh-CN" altLang="en-US" sz="2800" dirty="0" smtClean="0"/>
          </a:p>
          <a:p>
            <a:pPr lvl="1"/>
            <a:endParaRPr lang="zh-CN" altLang="en-US" sz="2800" dirty="0"/>
          </a:p>
          <a:p>
            <a:pPr lvl="1"/>
            <a:endParaRPr lang="zh-CN" altLang="en-US" sz="2800" dirty="0" smtClean="0"/>
          </a:p>
          <a:p>
            <a:pPr lvl="1"/>
            <a:endParaRPr lang="zh-CN" altLang="en-US" sz="2800" dirty="0"/>
          </a:p>
          <a:p>
            <a:pPr marL="457200" lvl="1" indent="0">
              <a:buNone/>
            </a:pPr>
            <a:endParaRPr lang="zh-CN" altLang="en-US" sz="2800" b="1" i="1" dirty="0" smtClean="0"/>
          </a:p>
          <a:p>
            <a:pPr marL="457200" lvl="1" indent="0">
              <a:buNone/>
            </a:pPr>
            <a:r>
              <a:rPr lang="en-US" altLang="zh-CN" sz="2800" b="1" i="1" dirty="0" smtClean="0"/>
              <a:t>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the average of the </a:t>
            </a:r>
            <a:r>
              <a:rPr lang="en-US" altLang="zh-CN" sz="2800" dirty="0" err="1"/>
              <a:t>embeddings</a:t>
            </a:r>
            <a:r>
              <a:rPr lang="en-US" altLang="zh-CN" sz="2800" dirty="0"/>
              <a:t> of all vertices in s. 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/>
              <a:t>badly degrade the </a:t>
            </a:r>
            <a:r>
              <a:rPr lang="en-US" altLang="zh-CN" sz="2800" dirty="0" smtClean="0"/>
              <a:t>performance: vertex </a:t>
            </a:r>
            <a:r>
              <a:rPr lang="en-US" altLang="zh-CN" sz="2800" dirty="0"/>
              <a:t>embedding is not exclusively learnt for measuring community </a:t>
            </a:r>
            <a:r>
              <a:rPr lang="en-US" altLang="zh-CN" sz="2800" dirty="0" smtClean="0"/>
              <a:t>membership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sz="2800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1944254"/>
            <a:ext cx="3365500" cy="86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2714409"/>
            <a:ext cx="3454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108" y="665018"/>
            <a:ext cx="10411691" cy="5511945"/>
          </a:xfrm>
        </p:spPr>
        <p:txBody>
          <a:bodyPr/>
          <a:lstStyle/>
          <a:p>
            <a:r>
              <a:rPr lang="en-US" altLang="zh-CN" sz="3600" dirty="0"/>
              <a:t>Representation Learning of Vertices and Communities </a:t>
            </a:r>
            <a:endParaRPr lang="en-US" altLang="zh-CN" sz="360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learn representations </a:t>
            </a:r>
            <a:r>
              <a:rPr lang="en-US" altLang="zh-CN" dirty="0"/>
              <a:t>of both vertices and communities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8" y="2277990"/>
            <a:ext cx="69469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68" y="3420990"/>
            <a:ext cx="5359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254" y="872836"/>
            <a:ext cx="10425545" cy="5304127"/>
          </a:xfrm>
        </p:spPr>
        <p:txBody>
          <a:bodyPr/>
          <a:lstStyle/>
          <a:p>
            <a:r>
              <a:rPr lang="en-US" altLang="zh-CN" sz="3600" dirty="0"/>
              <a:t>Enhanced Vertex Representation </a:t>
            </a:r>
            <a:endParaRPr lang="en-US" altLang="zh-CN" sz="360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en-US" altLang="zh-CN" dirty="0" smtClean="0"/>
              <a:t> obtained </a:t>
            </a:r>
            <a:r>
              <a:rPr lang="en-US" altLang="zh-CN" dirty="0">
                <a:solidFill>
                  <a:srgbClr val="C00000"/>
                </a:solidFill>
              </a:rPr>
              <a:t>representations of both vertices and communities</a:t>
            </a:r>
            <a:r>
              <a:rPr lang="en-US" altLang="zh-CN" dirty="0"/>
              <a:t>, as well as </a:t>
            </a:r>
            <a:r>
              <a:rPr lang="en-US" altLang="zh-CN" dirty="0">
                <a:solidFill>
                  <a:srgbClr val="C00000"/>
                </a:solidFill>
              </a:rPr>
              <a:t>community distribution of vertex 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We can apply these results to build enhanced representation for each vertex </a:t>
            </a:r>
            <a:r>
              <a:rPr lang="en-US" altLang="zh-CN" dirty="0" smtClean="0"/>
              <a:t>(</a:t>
            </a:r>
            <a:r>
              <a:rPr lang="en-US" altLang="zh-CN" dirty="0"/>
              <a:t>the original vertex representation v and its community representation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72" y="4291444"/>
            <a:ext cx="2381253" cy="779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73" y="5208803"/>
            <a:ext cx="1668268" cy="4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511</Words>
  <Application>Microsoft Macintosh PowerPoint</Application>
  <PresentationFormat>宽屏</PresentationFormat>
  <Paragraphs>47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Wingdings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wluluo@gmail.com</dc:creator>
  <cp:lastModifiedBy>wluluo@gmail.com</cp:lastModifiedBy>
  <cp:revision>11</cp:revision>
  <dcterms:created xsi:type="dcterms:W3CDTF">2019-05-20T14:22:48Z</dcterms:created>
  <dcterms:modified xsi:type="dcterms:W3CDTF">2019-05-20T17:32:34Z</dcterms:modified>
</cp:coreProperties>
</file>